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09" r:id="rId5"/>
    <p:sldId id="259" r:id="rId6"/>
    <p:sldId id="284" r:id="rId7"/>
    <p:sldId id="285" r:id="rId8"/>
    <p:sldId id="286" r:id="rId9"/>
    <p:sldId id="287" r:id="rId10"/>
    <p:sldId id="289" r:id="rId11"/>
    <p:sldId id="303" r:id="rId12"/>
    <p:sldId id="291" r:id="rId13"/>
    <p:sldId id="290" r:id="rId14"/>
    <p:sldId id="305" r:id="rId15"/>
    <p:sldId id="306" r:id="rId16"/>
    <p:sldId id="292" r:id="rId17"/>
    <p:sldId id="307" r:id="rId18"/>
    <p:sldId id="295" r:id="rId19"/>
    <p:sldId id="296" r:id="rId20"/>
    <p:sldId id="297" r:id="rId21"/>
    <p:sldId id="294" r:id="rId22"/>
    <p:sldId id="282" r:id="rId23"/>
    <p:sldId id="310" r:id="rId24"/>
    <p:sldId id="311" r:id="rId25"/>
    <p:sldId id="313" r:id="rId26"/>
    <p:sldId id="312" r:id="rId27"/>
    <p:sldId id="314" r:id="rId28"/>
    <p:sldId id="315" r:id="rId29"/>
    <p:sldId id="316" r:id="rId30"/>
    <p:sldId id="319" r:id="rId31"/>
    <p:sldId id="318" r:id="rId32"/>
    <p:sldId id="320" r:id="rId33"/>
  </p:sldIdLst>
  <p:sldSz cx="9144000" cy="5143500" type="screen16x9"/>
  <p:notesSz cx="6858000" cy="9144000"/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微软雅黑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00"/>
    <a:srgbClr val="4D36F4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04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4EF7-AA90-4E5A-837A-AE32743DC101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CF64-25BE-4698-AB94-5C55D62BD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C89C-A3C1-4D63-AA5A-859DD3CFF10A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3ED4-CF65-478B-B0A1-22FBC90B17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EE58-784F-40D3-BD13-F5B433BCE5A5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7025-4C61-4B4B-A865-4C0E8F0D87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4CDEE5D6-85EB-41B6-B87E-F1D82B484D3E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77C9A6F8-AAA9-42A9-A2FA-6BEFBB9DE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88AC1933-8A15-43D1-85DE-A61E360687A8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1F609E36-81EF-47BC-9B30-AFB80BE55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DF0F-86EB-4C29-A80A-22E1ACF06B8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87278-8271-4B1E-AF54-366F2BD48A5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904E-9FAB-4187-8C40-CF94C2B869BC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1538-E459-4B12-B4F0-4217EAEE70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87F1-3E1B-4261-9A6F-03B9DE6BB199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DDE7-999A-4180-AAE6-FA115613F6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FEE1-5B65-498B-885B-A46B4A2DA06D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E677-17D0-422C-8C4B-289FD5C9A6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DA4C-1C18-43D2-AF28-0A110041F9E6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8481-C914-47FC-B195-89DA458CB7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76E2-45F6-4559-9CFB-412E1F45D691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782A-4ED1-437E-9FF7-FB7D4ADC27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43CC-E3F6-4BE4-A764-7DF8A4AA8E5C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D4B7-4D26-4505-AF16-B28F9CEA7E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DAA2-DD78-4B00-8B9B-6CC68348E5EE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E848-802A-4346-984D-84B918F3F0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1418-8340-4E8E-AF41-6F8CC075AAE7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C584-22DD-466C-A4B3-487B2E457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8E963F-B82D-426B-AC97-9E5A8A852ECD}" type="datetimeFigureOut">
              <a:rPr lang="zh-CN" altLang="en-US"/>
              <a:pPr>
                <a:defRPr/>
              </a:pPr>
              <a:t>2019/4/29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DC5D44-1C58-4EE1-A139-52C46C7544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微软雅黑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5829300" y="4543425"/>
            <a:ext cx="7747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www.1ppt.com/hangye/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www.1ppt.com/sucai/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www.1ppt.com/tubiao/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www.1ppt.com/powerpoint/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www.1ppt.com/excel/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www.1ppt.com/kejian/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www.1ppt.com/shiti/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www.1ppt.com/jiaoan/      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www.1ppt.com/ziti/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00" kern="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583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8" r:id="rId3"/>
  </p:sldLayoutIdLst>
  <p:transition spd="slow" advTm="0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I:\&#26464;&#26438;&#24179;&#34913;\&#26464;&#26438;&#24179;&#34913;&#26465;&#20214;&#23454;&#39564;_&#26631;&#28165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sus1\Desktop\X6-4-16.T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I:\&#26464;&#26438;&#24179;&#34913;\&#21508;&#31181;&#22797;&#26434;&#30340;&#40831;&#36718;&#31995;&#32479;&#65292;&#30475;&#23436;&#30636;&#38388;&#29233;&#19978;&#20102;&#26426;&#26800;_&#39640;&#28165;.mp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55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813" y="703263"/>
            <a:ext cx="61737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3341688"/>
            <a:ext cx="36877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-41275"/>
            <a:ext cx="400685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99163" y="3449638"/>
            <a:ext cx="17922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2924175" y="1692275"/>
            <a:ext cx="990600" cy="9906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6403" name="文本框 14"/>
            <p:cNvSpPr txBox="1">
              <a:spLocks noChangeArrowheads="1"/>
            </p:cNvSpPr>
            <p:nvPr/>
          </p:nvSpPr>
          <p:spPr bwMode="auto">
            <a:xfrm>
              <a:off x="3361893" y="1753804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等线" pitchFamily="2" charset="-122"/>
                </a:rPr>
                <a:t>机</a:t>
              </a: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062413" y="1692275"/>
            <a:ext cx="990600" cy="9906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6401" name="文本框 18"/>
            <p:cNvSpPr txBox="1">
              <a:spLocks noChangeArrowheads="1"/>
            </p:cNvSpPr>
            <p:nvPr/>
          </p:nvSpPr>
          <p:spPr bwMode="auto">
            <a:xfrm>
              <a:off x="3361893" y="1753804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等线" pitchFamily="2" charset="-122"/>
                </a:rPr>
                <a:t>械</a:t>
              </a: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5199063" y="1692275"/>
            <a:ext cx="990600" cy="9906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6399" name="文本框 21"/>
            <p:cNvSpPr txBox="1">
              <a:spLocks noChangeArrowheads="1"/>
            </p:cNvSpPr>
            <p:nvPr/>
          </p:nvSpPr>
          <p:spPr bwMode="auto">
            <a:xfrm>
              <a:off x="3361893" y="1753804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等线" pitchFamily="2" charset="-122"/>
                </a:rPr>
                <a:t>与</a:t>
              </a: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6337300" y="1692275"/>
            <a:ext cx="990600" cy="9906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6397" name="文本框 24"/>
            <p:cNvSpPr txBox="1">
              <a:spLocks noChangeArrowheads="1"/>
            </p:cNvSpPr>
            <p:nvPr/>
          </p:nvSpPr>
          <p:spPr bwMode="auto">
            <a:xfrm>
              <a:off x="3361893" y="1753804"/>
              <a:ext cx="8002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>
                  <a:solidFill>
                    <a:schemeClr val="bg1"/>
                  </a:solidFill>
                  <a:latin typeface="等线" pitchFamily="2" charset="-122"/>
                </a:rPr>
                <a:t>人</a:t>
              </a:r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036888" y="2894013"/>
            <a:ext cx="449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等线" pitchFamily="2" charset="-122"/>
              </a:rPr>
              <a:t>—</a:t>
            </a:r>
            <a:r>
              <a:rPr lang="zh-CN" altLang="en-US" sz="2400" b="1">
                <a:solidFill>
                  <a:schemeClr val="bg1"/>
                </a:solidFill>
                <a:latin typeface="等线" pitchFamily="2" charset="-122"/>
              </a:rPr>
              <a:t>科学探究：杠杆的平衡条件</a:t>
            </a:r>
            <a:r>
              <a:rPr lang="en-US" altLang="zh-CN" sz="2400" b="1">
                <a:solidFill>
                  <a:schemeClr val="bg1"/>
                </a:solidFill>
                <a:latin typeface="等线" pitchFamily="2" charset="-122"/>
              </a:rPr>
              <a:t>—</a:t>
            </a:r>
            <a:endParaRPr lang="zh-CN" altLang="en-US" sz="2400" b="1">
              <a:solidFill>
                <a:schemeClr val="bg1"/>
              </a:solidFill>
              <a:latin typeface="等线" pitchFamily="2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7350"/>
            <a:ext cx="657701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368300"/>
            <a:ext cx="29686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52168"/>
          <a:stretch>
            <a:fillRect/>
          </a:stretch>
        </p:blipFill>
        <p:spPr bwMode="auto">
          <a:xfrm>
            <a:off x="3268663" y="1031875"/>
            <a:ext cx="514985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/>
          <p:cNvPicPr>
            <a:picLocks noChangeAspect="1"/>
          </p:cNvPicPr>
          <p:nvPr/>
        </p:nvPicPr>
        <p:blipFill>
          <a:blip r:embed="rId2"/>
          <a:srcRect r="52168"/>
          <a:stretch>
            <a:fillRect/>
          </a:stretch>
        </p:blipFill>
        <p:spPr bwMode="auto">
          <a:xfrm>
            <a:off x="2008188" y="823913"/>
            <a:ext cx="51498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52413" y="401638"/>
            <a:ext cx="2713037" cy="3514725"/>
            <a:chOff x="252291" y="401570"/>
            <a:chExt cx="2713504" cy="3514455"/>
          </a:xfrm>
        </p:grpSpPr>
        <p:sp>
          <p:nvSpPr>
            <p:cNvPr id="5" name="椭圆形标注 4"/>
            <p:cNvSpPr/>
            <p:nvPr/>
          </p:nvSpPr>
          <p:spPr>
            <a:xfrm>
              <a:off x="252291" y="401570"/>
              <a:ext cx="2437231" cy="1360382"/>
            </a:xfrm>
            <a:prstGeom prst="wedgeEllipseCallout">
              <a:avLst>
                <a:gd name="adj1" fmla="val 38376"/>
                <a:gd name="adj2" fmla="val 845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动  力：使杠杆转动的力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en-US" altLang="zh-CN" sz="2000" b="1" kern="0" baseline="-25000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2481525" y="2236579"/>
              <a:ext cx="15878" cy="16746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613309" y="3608074"/>
              <a:ext cx="352486" cy="307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>
                  <a:solidFill>
                    <a:srgbClr val="FF0000"/>
                  </a:solidFill>
                  <a:latin typeface="Times New Roman" pitchFamily="18" charset="0"/>
                  <a:ea typeface="宋体" charset="-122"/>
                  <a:cs typeface="+mn-cs"/>
                </a:rPr>
                <a:t>F</a:t>
              </a:r>
              <a:r>
                <a:rPr lang="en-US" altLang="zh-CN" sz="1400" b="1" kern="0" baseline="-25000" dirty="0">
                  <a:solidFill>
                    <a:srgbClr val="FF0000"/>
                  </a:solidFill>
                  <a:latin typeface="Times New Roman" pitchFamily="18" charset="0"/>
                  <a:ea typeface="宋体" charset="-122"/>
                  <a:cs typeface="+mn-cs"/>
                </a:rPr>
                <a:t>1</a:t>
              </a:r>
              <a:endParaRPr lang="zh-CN" altLang="en-US" sz="9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4583113" y="3451225"/>
            <a:ext cx="4260850" cy="1692275"/>
            <a:chOff x="4583448" y="3377409"/>
            <a:chExt cx="4260873" cy="1692551"/>
          </a:xfrm>
        </p:grpSpPr>
        <p:sp>
          <p:nvSpPr>
            <p:cNvPr id="6" name="椭圆形标注 5"/>
            <p:cNvSpPr/>
            <p:nvPr/>
          </p:nvSpPr>
          <p:spPr>
            <a:xfrm>
              <a:off x="6585296" y="3426630"/>
              <a:ext cx="2259025" cy="1643330"/>
            </a:xfrm>
            <a:prstGeom prst="wedgeEllipseCallout">
              <a:avLst>
                <a:gd name="adj1" fmla="val -109053"/>
                <a:gd name="adj2" fmla="val -582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阻  力：阻碍杠杆转动的力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en-US" altLang="zh-CN" sz="2000" b="1" kern="0" baseline="-25000" dirty="0">
                  <a:solidFill>
                    <a:srgbClr val="FF0000"/>
                  </a:solidFill>
                  <a:latin typeface="Times New Roman" pitchFamily="18" charset="0"/>
                </a:rPr>
                <a:t>2 </a:t>
              </a:r>
              <a:r>
                <a:rPr lang="zh-CN" altLang="en-US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。</a:t>
              </a:r>
            </a:p>
          </p:txBody>
        </p:sp>
        <p:cxnSp>
          <p:nvCxnSpPr>
            <p:cNvPr id="11" name="直接箭头连接符 10"/>
            <p:cNvCxnSpPr>
              <a:endCxn id="2" idx="2"/>
            </p:cNvCxnSpPr>
            <p:nvPr/>
          </p:nvCxnSpPr>
          <p:spPr>
            <a:xfrm flipH="1">
              <a:off x="4583448" y="3377409"/>
              <a:ext cx="525465" cy="101616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794586" y="4017276"/>
              <a:ext cx="349252" cy="304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>
                  <a:solidFill>
                    <a:srgbClr val="FF0000"/>
                  </a:solidFill>
                  <a:latin typeface="Times New Roman" pitchFamily="18" charset="0"/>
                  <a:ea typeface="宋体" charset="-122"/>
                  <a:cs typeface="+mn-cs"/>
                </a:rPr>
                <a:t>F</a:t>
              </a:r>
              <a:r>
                <a:rPr lang="en-US" altLang="zh-CN" sz="1400" b="1" kern="0" baseline="-25000" dirty="0">
                  <a:solidFill>
                    <a:srgbClr val="FF0000"/>
                  </a:solidFill>
                  <a:latin typeface="Times New Roman" pitchFamily="18" charset="0"/>
                  <a:ea typeface="宋体" charset="-122"/>
                  <a:cs typeface="+mn-cs"/>
                </a:rPr>
                <a:t>2</a:t>
              </a:r>
              <a:endParaRPr lang="zh-CN" altLang="en-US" sz="1350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164013" y="766763"/>
            <a:ext cx="2101850" cy="2651125"/>
            <a:chOff x="4164746" y="823861"/>
            <a:chExt cx="1967112" cy="2593676"/>
          </a:xfrm>
        </p:grpSpPr>
        <p:sp>
          <p:nvSpPr>
            <p:cNvPr id="4" name="椭圆形标注 3"/>
            <p:cNvSpPr/>
            <p:nvPr/>
          </p:nvSpPr>
          <p:spPr>
            <a:xfrm>
              <a:off x="4164746" y="823861"/>
              <a:ext cx="1967112" cy="1275094"/>
            </a:xfrm>
            <a:prstGeom prst="wedgeEllipseCallout">
              <a:avLst>
                <a:gd name="adj1" fmla="val -23811"/>
                <a:gd name="adj2" fmla="val 13511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支  点：杠杆可以绕其转动的点</a:t>
              </a:r>
              <a:r>
                <a:rPr lang="en-US" altLang="zh-CN" sz="2000" b="1" kern="0" dirty="0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87150" y="3119342"/>
              <a:ext cx="301604" cy="2981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>
                  <a:solidFill>
                    <a:srgbClr val="FF0000"/>
                  </a:solidFill>
                  <a:latin typeface="Times New Roman" pitchFamily="18" charset="0"/>
                  <a:ea typeface="宋体" charset="-122"/>
                  <a:cs typeface="+mn-cs"/>
                </a:rPr>
                <a:t>O</a:t>
              </a:r>
              <a:endParaRPr lang="zh-CN" altLang="en-US" sz="9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21" name="直接箭头连接符 20"/>
          <p:cNvCxnSpPr>
            <a:stCxn id="4" idx="8"/>
          </p:cNvCxnSpPr>
          <p:nvPr/>
        </p:nvCxnSpPr>
        <p:spPr>
          <a:xfrm>
            <a:off x="4714875" y="3192463"/>
            <a:ext cx="368300" cy="242887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932363" y="2876550"/>
            <a:ext cx="3254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kern="0" dirty="0">
                <a:solidFill>
                  <a:srgbClr val="00B0F0"/>
                </a:solidFill>
                <a:latin typeface="Times New Roman" pitchFamily="18" charset="0"/>
                <a:ea typeface="宋体" charset="-122"/>
                <a:cs typeface="+mn-cs"/>
              </a:rPr>
              <a:t>l</a:t>
            </a:r>
            <a:r>
              <a:rPr lang="en-US" altLang="zh-CN" sz="1800" b="1" kern="0" baseline="-25000" dirty="0">
                <a:solidFill>
                  <a:srgbClr val="00B0F0"/>
                </a:solidFill>
                <a:latin typeface="Times New Roman" pitchFamily="18" charset="0"/>
                <a:ea typeface="宋体" charset="-122"/>
                <a:cs typeface="+mn-cs"/>
              </a:rPr>
              <a:t>2</a:t>
            </a:r>
            <a:endParaRPr lang="zh-CN" altLang="en-US" sz="105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2497138" y="2817813"/>
            <a:ext cx="2151062" cy="674687"/>
            <a:chOff x="2497311" y="2818551"/>
            <a:chExt cx="2151529" cy="673245"/>
          </a:xfrm>
        </p:grpSpPr>
        <p:grpSp>
          <p:nvGrpSpPr>
            <p:cNvPr id="26638" name="组合 33"/>
            <p:cNvGrpSpPr>
              <a:grpSpLocks/>
            </p:cNvGrpSpPr>
            <p:nvPr/>
          </p:nvGrpSpPr>
          <p:grpSpPr bwMode="auto">
            <a:xfrm>
              <a:off x="2497311" y="2818551"/>
              <a:ext cx="2151529" cy="347271"/>
              <a:chOff x="2497311" y="2818551"/>
              <a:chExt cx="2151529" cy="347271"/>
            </a:xfrm>
          </p:grpSpPr>
          <p:cxnSp>
            <p:nvCxnSpPr>
              <p:cNvPr id="20" name="直接箭头连接符 19"/>
              <p:cNvCxnSpPr/>
              <p:nvPr/>
            </p:nvCxnSpPr>
            <p:spPr>
              <a:xfrm>
                <a:off x="2497311" y="3149629"/>
                <a:ext cx="2151529" cy="1584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118158" y="2818551"/>
                <a:ext cx="293752" cy="307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b="1" kern="0" dirty="0">
                    <a:solidFill>
                      <a:srgbClr val="FF0000"/>
                    </a:solidFill>
                    <a:latin typeface="Times New Roman" pitchFamily="18" charset="0"/>
                    <a:ea typeface="宋体" charset="-122"/>
                    <a:cs typeface="+mn-cs"/>
                  </a:rPr>
                  <a:t>l</a:t>
                </a:r>
                <a:r>
                  <a:rPr lang="en-US" altLang="zh-CN" sz="1400" b="1" kern="0" baseline="-25000" dirty="0">
                    <a:solidFill>
                      <a:srgbClr val="FF0000"/>
                    </a:solidFill>
                    <a:latin typeface="Times New Roman" pitchFamily="18" charset="0"/>
                    <a:ea typeface="宋体" charset="-122"/>
                    <a:cs typeface="+mn-cs"/>
                  </a:rPr>
                  <a:t>1</a:t>
                </a:r>
                <a:endParaRPr lang="zh-CN" altLang="en-US" sz="9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3049881" y="3184479"/>
              <a:ext cx="724057" cy="307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rgbClr val="FF0000"/>
                  </a:solidFill>
                  <a:latin typeface="Times New Roman" pitchFamily="18" charset="0"/>
                  <a:ea typeface="宋体" charset="-122"/>
                  <a:cs typeface="+mn-cs"/>
                </a:rPr>
                <a:t>动力臂</a:t>
              </a:r>
              <a:endParaRPr lang="zh-CN" altLang="en-US" sz="135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148263" y="2851150"/>
            <a:ext cx="723900" cy="30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00B0F0"/>
                </a:solidFill>
                <a:latin typeface="Times New Roman" pitchFamily="18" charset="0"/>
                <a:ea typeface="宋体" charset="-122"/>
                <a:cs typeface="+mn-cs"/>
              </a:rPr>
              <a:t>阻力臂</a:t>
            </a:r>
            <a:endParaRPr lang="zh-CN" altLang="en-US" sz="135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6633" name="组合 21"/>
          <p:cNvGrpSpPr>
            <a:grpSpLocks/>
          </p:cNvGrpSpPr>
          <p:nvPr/>
        </p:nvGrpSpPr>
        <p:grpSpPr bwMode="auto">
          <a:xfrm>
            <a:off x="6584950" y="293688"/>
            <a:ext cx="2182813" cy="631825"/>
            <a:chOff x="3605701" y="2790120"/>
            <a:chExt cx="2909512" cy="841256"/>
          </a:xfrm>
        </p:grpSpPr>
        <p:sp>
          <p:nvSpPr>
            <p:cNvPr id="26634" name="Text Placeholder 3"/>
            <p:cNvSpPr txBox="1">
              <a:spLocks/>
            </p:cNvSpPr>
            <p:nvPr/>
          </p:nvSpPr>
          <p:spPr bwMode="auto">
            <a:xfrm>
              <a:off x="3605701" y="2790120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F47264"/>
                  </a:solidFill>
                </a:rPr>
                <a:t>02</a:t>
              </a:r>
            </a:p>
          </p:txBody>
        </p:sp>
        <p:grpSp>
          <p:nvGrpSpPr>
            <p:cNvPr id="26635" name="组合 24"/>
            <p:cNvGrpSpPr>
              <a:grpSpLocks/>
            </p:cNvGrpSpPr>
            <p:nvPr/>
          </p:nvGrpSpPr>
          <p:grpSpPr bwMode="auto">
            <a:xfrm>
              <a:off x="4379417" y="2814671"/>
              <a:ext cx="2135796" cy="784830"/>
              <a:chOff x="2948386" y="1921931"/>
              <a:chExt cx="2135796" cy="784830"/>
            </a:xfrm>
          </p:grpSpPr>
          <p:sp>
            <p:nvSpPr>
              <p:cNvPr id="26636" name="文本框 34"/>
              <p:cNvSpPr txBox="1">
                <a:spLocks noChangeArrowheads="1"/>
              </p:cNvSpPr>
              <p:nvPr/>
            </p:nvSpPr>
            <p:spPr bwMode="auto">
              <a:xfrm>
                <a:off x="2948386" y="2214319"/>
                <a:ext cx="2135796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杠杆五个要素</a:t>
                </a:r>
              </a:p>
            </p:txBody>
          </p:sp>
          <p:sp>
            <p:nvSpPr>
              <p:cNvPr id="26637" name="文本框 35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537195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Two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4"/>
          <p:cNvSpPr>
            <a:spLocks noChangeArrowheads="1"/>
          </p:cNvSpPr>
          <p:nvPr/>
        </p:nvSpPr>
        <p:spPr bwMode="auto">
          <a:xfrm>
            <a:off x="317500" y="1522413"/>
            <a:ext cx="63515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支  点：杠杆可以绕其转动的点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O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动  力：使杠杆转动的力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F</a:t>
            </a:r>
            <a:r>
              <a:rPr lang="en-US" altLang="zh-CN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（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F</a:t>
            </a:r>
            <a:r>
              <a:rPr lang="zh-CN" altLang="en-US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动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</a:t>
            </a:r>
            <a:r>
              <a:rPr lang="zh-CN" altLang="en-US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阻  力：阻碍杠杆转动的力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F</a:t>
            </a:r>
            <a:r>
              <a:rPr lang="en-US" altLang="zh-CN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（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F</a:t>
            </a:r>
            <a:r>
              <a:rPr lang="zh-CN" altLang="en-US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阻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）。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动力臂</a:t>
            </a:r>
            <a:r>
              <a:rPr lang="zh-CN" altLang="en-US" sz="20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：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从支点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O 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到动力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F</a:t>
            </a:r>
            <a:r>
              <a:rPr lang="en-US" altLang="zh-CN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作用线的距离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l</a:t>
            </a:r>
            <a:r>
              <a:rPr lang="en-US" altLang="zh-CN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。</a:t>
            </a:r>
          </a:p>
          <a:p>
            <a:pPr defTabSz="914400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阻力臂：从支点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O </a:t>
            </a:r>
            <a:r>
              <a:rPr lang="zh-CN" altLang="en-US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到阻力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F</a:t>
            </a:r>
            <a:r>
              <a:rPr lang="en-US" altLang="zh-CN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作用线的距离</a:t>
            </a:r>
            <a:r>
              <a:rPr lang="en-US" altLang="zh-CN" sz="24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l</a:t>
            </a:r>
            <a:r>
              <a:rPr lang="en-US" altLang="zh-CN" sz="2400" b="1" baseline="-250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2</a:t>
            </a:r>
            <a:endParaRPr lang="zh-CN" altLang="en-US" sz="2400" b="1" baseline="-2500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8" y="433388"/>
            <a:ext cx="3198812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组合 3"/>
          <p:cNvGrpSpPr>
            <a:grpSpLocks/>
          </p:cNvGrpSpPr>
          <p:nvPr/>
        </p:nvGrpSpPr>
        <p:grpSpPr bwMode="auto">
          <a:xfrm>
            <a:off x="514350" y="433388"/>
            <a:ext cx="2182813" cy="631825"/>
            <a:chOff x="3605701" y="2790120"/>
            <a:chExt cx="2909512" cy="841256"/>
          </a:xfrm>
        </p:grpSpPr>
        <p:sp>
          <p:nvSpPr>
            <p:cNvPr id="27652" name="Text Placeholder 3"/>
            <p:cNvSpPr txBox="1">
              <a:spLocks/>
            </p:cNvSpPr>
            <p:nvPr/>
          </p:nvSpPr>
          <p:spPr bwMode="auto">
            <a:xfrm>
              <a:off x="3605701" y="2790120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F47264"/>
                  </a:solidFill>
                </a:rPr>
                <a:t>02</a:t>
              </a:r>
            </a:p>
          </p:txBody>
        </p:sp>
        <p:grpSp>
          <p:nvGrpSpPr>
            <p:cNvPr id="27653" name="组合 6"/>
            <p:cNvGrpSpPr>
              <a:grpSpLocks/>
            </p:cNvGrpSpPr>
            <p:nvPr/>
          </p:nvGrpSpPr>
          <p:grpSpPr bwMode="auto">
            <a:xfrm>
              <a:off x="4379416" y="2814671"/>
              <a:ext cx="2135797" cy="784830"/>
              <a:chOff x="2948385" y="1921931"/>
              <a:chExt cx="2135797" cy="784830"/>
            </a:xfrm>
          </p:grpSpPr>
          <p:sp>
            <p:nvSpPr>
              <p:cNvPr id="27654" name="文本框 34"/>
              <p:cNvSpPr txBox="1">
                <a:spLocks noChangeArrowheads="1"/>
              </p:cNvSpPr>
              <p:nvPr/>
            </p:nvSpPr>
            <p:spPr bwMode="auto">
              <a:xfrm>
                <a:off x="2948385" y="2214319"/>
                <a:ext cx="2135797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杠杆五个要素</a:t>
                </a:r>
              </a:p>
            </p:txBody>
          </p:sp>
          <p:sp>
            <p:nvSpPr>
              <p:cNvPr id="27655" name="文本框 35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537195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Two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 bwMode="auto">
          <a:xfrm>
            <a:off x="455613" y="282575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</a:rPr>
              <a:t>画出以下工具力臂</a:t>
            </a:r>
          </a:p>
        </p:txBody>
      </p:sp>
      <p:pic>
        <p:nvPicPr>
          <p:cNvPr id="2867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1185863"/>
            <a:ext cx="266858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1344613"/>
            <a:ext cx="30305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组合 9"/>
          <p:cNvGrpSpPr>
            <a:grpSpLocks/>
          </p:cNvGrpSpPr>
          <p:nvPr/>
        </p:nvGrpSpPr>
        <p:grpSpPr bwMode="auto">
          <a:xfrm>
            <a:off x="7053263" y="1828800"/>
            <a:ext cx="1682750" cy="2127250"/>
            <a:chOff x="7076571" y="2359448"/>
            <a:chExt cx="1683227" cy="2128240"/>
          </a:xfrm>
        </p:grpSpPr>
        <p:pic>
          <p:nvPicPr>
            <p:cNvPr id="28691" name="图片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6571" y="2359448"/>
              <a:ext cx="1683227" cy="2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直接箭头连接符 7"/>
            <p:cNvCxnSpPr/>
            <p:nvPr/>
          </p:nvCxnSpPr>
          <p:spPr>
            <a:xfrm flipV="1">
              <a:off x="7468794" y="2732685"/>
              <a:ext cx="898780" cy="14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7834023" y="2424566"/>
              <a:ext cx="349349" cy="304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>
                  <a:latin typeface="Times New Roman" pitchFamily="18" charset="0"/>
                  <a:ea typeface="宋体" charset="-122"/>
                  <a:cs typeface="+mn-cs"/>
                </a:rPr>
                <a:t>F</a:t>
              </a:r>
              <a:r>
                <a:rPr lang="en-US" altLang="zh-CN" sz="1400" b="1" kern="0" baseline="-25000" dirty="0">
                  <a:latin typeface="Times New Roman" pitchFamily="18" charset="0"/>
                  <a:ea typeface="宋体" charset="-122"/>
                  <a:cs typeface="+mn-cs"/>
                </a:rPr>
                <a:t>1</a:t>
              </a:r>
              <a:endParaRPr lang="zh-CN" altLang="en-US" sz="900" dirty="0"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 flipV="1">
            <a:off x="3143250" y="1514475"/>
            <a:ext cx="0" cy="143668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52613" y="2035175"/>
            <a:ext cx="1290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16200000" flipH="1">
            <a:off x="2975769" y="2064544"/>
            <a:ext cx="196850" cy="138112"/>
          </a:xfrm>
          <a:prstGeom prst="bentConnector3">
            <a:avLst>
              <a:gd name="adj1" fmla="val 539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400300" y="1727200"/>
            <a:ext cx="3635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latin typeface="Times New Roman" pitchFamily="18" charset="0"/>
                <a:ea typeface="宋体" charset="-122"/>
                <a:cs typeface="+mn-cs"/>
              </a:rPr>
              <a:t>L</a:t>
            </a:r>
            <a:r>
              <a:rPr lang="en-US" altLang="zh-CN" sz="1400" b="1" kern="0" baseline="-25000" dirty="0">
                <a:latin typeface="Times New Roman" pitchFamily="18" charset="0"/>
                <a:ea typeface="宋体" charset="-122"/>
                <a:cs typeface="+mn-cs"/>
              </a:rPr>
              <a:t>1</a:t>
            </a:r>
            <a:endParaRPr lang="zh-CN" altLang="en-US" sz="900" dirty="0">
              <a:latin typeface="+mn-lt"/>
              <a:ea typeface="+mn-ea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6470650" y="1727200"/>
            <a:ext cx="6350" cy="9858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64050" y="2133600"/>
            <a:ext cx="200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/>
          <p:nvPr/>
        </p:nvCxnSpPr>
        <p:spPr>
          <a:xfrm rot="16200000" flipH="1">
            <a:off x="6302375" y="2162175"/>
            <a:ext cx="196850" cy="139700"/>
          </a:xfrm>
          <a:prstGeom prst="bentConnector3">
            <a:avLst>
              <a:gd name="adj1" fmla="val 539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419725" y="2176463"/>
            <a:ext cx="3048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latin typeface="Times New Roman" pitchFamily="18" charset="0"/>
                <a:ea typeface="宋体" charset="-122"/>
                <a:cs typeface="+mn-cs"/>
              </a:rPr>
              <a:t>L</a:t>
            </a:r>
            <a:endParaRPr lang="zh-CN" altLang="en-US" sz="900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02600" y="3543300"/>
            <a:ext cx="322263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+mn-cs"/>
              </a:rPr>
              <a:t>O</a:t>
            </a:r>
            <a:endParaRPr lang="zh-CN" altLang="en-US" sz="9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86713" y="2216150"/>
            <a:ext cx="0" cy="1406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/>
          <p:nvPr/>
        </p:nvCxnSpPr>
        <p:spPr>
          <a:xfrm rot="16200000" flipH="1">
            <a:off x="7814469" y="2251869"/>
            <a:ext cx="196850" cy="138112"/>
          </a:xfrm>
          <a:prstGeom prst="bentConnector3">
            <a:avLst>
              <a:gd name="adj1" fmla="val 539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056563" y="2428875"/>
            <a:ext cx="36036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latin typeface="Times New Roman" pitchFamily="18" charset="0"/>
                <a:ea typeface="宋体" charset="-122"/>
                <a:cs typeface="+mn-cs"/>
              </a:rPr>
              <a:t>L</a:t>
            </a:r>
            <a:r>
              <a:rPr lang="en-US" altLang="zh-CN" sz="1400" b="1" kern="0" baseline="-25000" dirty="0">
                <a:latin typeface="Times New Roman" pitchFamily="18" charset="0"/>
                <a:ea typeface="宋体" charset="-122"/>
                <a:cs typeface="+mn-cs"/>
              </a:rPr>
              <a:t>1</a:t>
            </a:r>
            <a:endParaRPr lang="zh-CN" altLang="en-US" sz="900" baseline="-25000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71900" y="3144838"/>
            <a:ext cx="29813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口诀：一找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点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，二划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线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，三作垂线段，四标符号。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270750" y="2208213"/>
            <a:ext cx="1155700" cy="2222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rcRect t="33237" b="16730"/>
          <a:stretch>
            <a:fillRect/>
          </a:stretch>
        </p:blipFill>
        <p:spPr bwMode="auto">
          <a:xfrm>
            <a:off x="3524250" y="1181100"/>
            <a:ext cx="5132388" cy="3424238"/>
          </a:xfrm>
          <a:noFill/>
          <a:ln>
            <a:miter lim="800000"/>
            <a:headEnd/>
            <a:tailEnd/>
          </a:ln>
        </p:spPr>
      </p:pic>
      <p:sp>
        <p:nvSpPr>
          <p:cNvPr id="29698" name="标题 1"/>
          <p:cNvSpPr txBox="1">
            <a:spLocks/>
          </p:cNvSpPr>
          <p:nvPr/>
        </p:nvSpPr>
        <p:spPr bwMode="auto">
          <a:xfrm>
            <a:off x="149225" y="387350"/>
            <a:ext cx="63674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zh-CN" altLang="en-US" sz="44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练习册</a:t>
            </a:r>
            <a:r>
              <a:rPr lang="en-US" altLang="zh-CN" sz="44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130</a:t>
            </a:r>
            <a:r>
              <a:rPr lang="zh-CN" altLang="en-US" sz="44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页</a:t>
            </a:r>
          </a:p>
        </p:txBody>
      </p:sp>
      <p:sp>
        <p:nvSpPr>
          <p:cNvPr id="6" name="矩形 5"/>
          <p:cNvSpPr/>
          <p:nvPr/>
        </p:nvSpPr>
        <p:spPr>
          <a:xfrm>
            <a:off x="352425" y="1408113"/>
            <a:ext cx="297973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如图所示，用杠杆提升一袋货物，请画出货物所受重力的示意图和拉力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F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的力臂</a:t>
            </a:r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l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。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5889625" y="3222625"/>
            <a:ext cx="7938" cy="10906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261225" y="1249363"/>
            <a:ext cx="53975" cy="18208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94225" y="2160588"/>
            <a:ext cx="26939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rot="16200000" flipH="1">
            <a:off x="7124700" y="2176463"/>
            <a:ext cx="179387" cy="147638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42025" y="3654425"/>
            <a:ext cx="32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微软雅黑" pitchFamily="34" charset="-122"/>
              </a:rPr>
              <a:t>G</a:t>
            </a:r>
            <a:endParaRPr lang="zh-CN" altLang="en-US" sz="1400" b="1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19763" y="1773238"/>
            <a:ext cx="238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微软雅黑" pitchFamily="34" charset="-122"/>
              </a:rPr>
              <a:t>l</a:t>
            </a:r>
            <a:endParaRPr lang="zh-CN" altLang="en-US" sz="1400" b="1">
              <a:solidFill>
                <a:srgbClr val="FF0000"/>
              </a:solidFill>
              <a:latin typeface="微软雅黑" pitchFamily="34" charset="-122"/>
            </a:endParaRPr>
          </a:p>
        </p:txBody>
      </p: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425" y="1408113"/>
            <a:ext cx="8637588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在生产、生活实践中，人们常常利用杠杆的平衡解决问题，如利用杠杆的平衡制造称量物品的天平。那么，杠杆在什么时候才能平衡呢？</a:t>
            </a:r>
          </a:p>
        </p:txBody>
      </p:sp>
      <p:grpSp>
        <p:nvGrpSpPr>
          <p:cNvPr id="30722" name="组合 7"/>
          <p:cNvGrpSpPr>
            <a:grpSpLocks/>
          </p:cNvGrpSpPr>
          <p:nvPr/>
        </p:nvGrpSpPr>
        <p:grpSpPr bwMode="auto">
          <a:xfrm>
            <a:off x="576263" y="539750"/>
            <a:ext cx="1916112" cy="630238"/>
            <a:chOff x="5192946" y="3601695"/>
            <a:chExt cx="2554094" cy="841256"/>
          </a:xfrm>
        </p:grpSpPr>
        <p:sp>
          <p:nvSpPr>
            <p:cNvPr id="30723" name="Text Placeholder 3"/>
            <p:cNvSpPr txBox="1">
              <a:spLocks/>
            </p:cNvSpPr>
            <p:nvPr/>
          </p:nvSpPr>
          <p:spPr bwMode="auto">
            <a:xfrm>
              <a:off x="5192946" y="3601695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29B9A6"/>
                  </a:solidFill>
                </a:rPr>
                <a:t>03</a:t>
              </a:r>
            </a:p>
          </p:txBody>
        </p:sp>
        <p:grpSp>
          <p:nvGrpSpPr>
            <p:cNvPr id="30724" name="组合 9"/>
            <p:cNvGrpSpPr>
              <a:grpSpLocks/>
            </p:cNvGrpSpPr>
            <p:nvPr/>
          </p:nvGrpSpPr>
          <p:grpSpPr bwMode="auto">
            <a:xfrm>
              <a:off x="5966661" y="3626246"/>
              <a:ext cx="1780379" cy="784830"/>
              <a:chOff x="2948385" y="1921931"/>
              <a:chExt cx="1780379" cy="784830"/>
            </a:xfrm>
          </p:grpSpPr>
          <p:sp>
            <p:nvSpPr>
              <p:cNvPr id="30725" name="文本框 39"/>
              <p:cNvSpPr txBox="1">
                <a:spLocks noChangeArrowheads="1"/>
              </p:cNvSpPr>
              <p:nvPr/>
            </p:nvSpPr>
            <p:spPr bwMode="auto"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科学探究</a:t>
                </a:r>
              </a:p>
            </p:txBody>
          </p:sp>
          <p:sp>
            <p:nvSpPr>
              <p:cNvPr id="30726" name="文本框 40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739368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Three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1746" name="TextBox 3"/>
          <p:cNvSpPr>
            <a:spLocks noChangeArrowheads="1"/>
          </p:cNvSpPr>
          <p:nvPr/>
        </p:nvSpPr>
        <p:spPr bwMode="auto">
          <a:xfrm>
            <a:off x="352425" y="369888"/>
            <a:ext cx="8383588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1071563" indent="-1071563">
              <a:lnSpc>
                <a:spcPct val="120000"/>
              </a:lnSpc>
            </a:pPr>
            <a:r>
              <a:rPr lang="zh-CN" altLang="en-US" sz="2800" b="1">
                <a:solidFill>
                  <a:srgbClr val="000099"/>
                </a:solidFill>
                <a:latin typeface="宋体" pitchFamily="2" charset="-122"/>
                <a:ea typeface="宋体" pitchFamily="2" charset="-122"/>
              </a:rPr>
              <a:t>科学探究问题：</a:t>
            </a: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t>杠杆在满足什么条件时才会平衡？</a:t>
            </a:r>
            <a:endParaRPr lang="en-US" altLang="zh-CN" sz="2800" b="1">
              <a:solidFill>
                <a:srgbClr val="000099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25475" y="1270000"/>
            <a:ext cx="554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测量的物理量</a:t>
            </a:r>
            <a:r>
              <a:rPr lang="zh-CN" altLang="en-US" sz="28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：动</a:t>
            </a:r>
            <a:r>
              <a:rPr lang="en-US" altLang="zh-CN" sz="28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28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阻力、动</a:t>
            </a:r>
            <a:r>
              <a:rPr lang="en-US" altLang="zh-CN" sz="28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/</a:t>
            </a:r>
            <a:r>
              <a:rPr lang="zh-CN" altLang="en-US" sz="2800" b="1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阻力臂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25500" y="1876425"/>
            <a:ext cx="7178675" cy="884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实验器材：</a:t>
            </a: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带刻度的杠杆，钩码，铁架台（支架）</a:t>
            </a:r>
            <a:endParaRPr lang="en-US" altLang="zh-CN" sz="2400" b="1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</a:t>
            </a: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弹簧测力计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图片 12" descr="t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2889250"/>
            <a:ext cx="2041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tim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38" y="2889250"/>
            <a:ext cx="22177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timgYUGRY267.jpg"/>
          <p:cNvPicPr>
            <a:picLocks noChangeAspect="1"/>
          </p:cNvPicPr>
          <p:nvPr/>
        </p:nvPicPr>
        <p:blipFill>
          <a:blip r:embed="rId4"/>
          <a:srcRect l="30370" r="29037"/>
          <a:stretch>
            <a:fillRect/>
          </a:stretch>
        </p:blipFill>
        <p:spPr bwMode="auto">
          <a:xfrm>
            <a:off x="7029450" y="2593975"/>
            <a:ext cx="6334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013" y="371475"/>
            <a:ext cx="7867650" cy="471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71563" indent="-10715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0099"/>
                </a:solidFill>
                <a:latin typeface="宋体" charset="-122"/>
              </a:rPr>
              <a:t>科学探究问题：</a:t>
            </a:r>
            <a:r>
              <a:rPr lang="zh-CN" altLang="en-US" sz="2000" b="1" dirty="0">
                <a:solidFill>
                  <a:srgbClr val="000099"/>
                </a:solidFill>
                <a:latin typeface="Times New Roman" pitchFamily="18" charset="0"/>
              </a:rPr>
              <a:t>杠杆在满足什么条件时才会平衡？</a:t>
            </a:r>
            <a:endParaRPr lang="en-US" altLang="zh-CN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" name="杠杆平衡条件实验_标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3725" y="992188"/>
            <a:ext cx="7627938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06413" y="390525"/>
            <a:ext cx="1987550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实验操作：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04838" y="877888"/>
            <a:ext cx="4090987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CN" sz="24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）调                                平衡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36575" y="1350963"/>
            <a:ext cx="845343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（</a:t>
            </a:r>
            <a:r>
              <a:rPr lang="en-US" altLang="zh-CN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）实验过程中记录动力、动力臂，阻力、阻力臂在表格中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12775" y="1762125"/>
            <a:ext cx="59086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CN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）改变力和力臂的大小，再做几次实验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50875" y="2173288"/>
            <a:ext cx="8089900" cy="1225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（</a:t>
            </a:r>
            <a:r>
              <a:rPr lang="en-US" altLang="zh-CN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）改变力和力臂的大小，</a:t>
            </a:r>
            <a:r>
              <a:rPr lang="zh-CN" altLang="zh-CN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在杠杆的一侧挂上钩码作为阻力，通过在其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他</a:t>
            </a:r>
            <a:r>
              <a:rPr lang="zh-CN" altLang="zh-CN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位置上用弹簧测力计拉住杠杆的办法使杠杆平衡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，记录数据。</a:t>
            </a:r>
            <a:endParaRPr lang="zh-CN" altLang="en-US" sz="2400" b="1" kern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oup 55"/>
          <p:cNvGraphicFramePr>
            <a:graphicFrameLocks noGrp="1"/>
          </p:cNvGraphicFramePr>
          <p:nvPr/>
        </p:nvGraphicFramePr>
        <p:xfrm>
          <a:off x="3946525" y="2987675"/>
          <a:ext cx="4846320" cy="1859260"/>
        </p:xfrm>
        <a:graphic>
          <a:graphicData uri="http://schemas.openxmlformats.org/drawingml/2006/table">
            <a:tbl>
              <a:tblPr/>
              <a:tblGrid>
                <a:gridCol w="968854"/>
                <a:gridCol w="969879"/>
                <a:gridCol w="968854"/>
                <a:gridCol w="969879"/>
                <a:gridCol w="968854"/>
              </a:tblGrid>
              <a:tr h="393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次数</a:t>
                      </a: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动力</a:t>
                      </a:r>
                      <a:r>
                        <a:rPr kumimoji="0" lang="en-US" altLang="zh-CN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</a:t>
                      </a:r>
                      <a:r>
                        <a:rPr kumimoji="0" lang="en-US" altLang="zh-CN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/N</a:t>
                      </a:r>
                      <a:endParaRPr kumimoji="0" lang="zh-CN" alt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动力臂</a:t>
                      </a:r>
                      <a:r>
                        <a:rPr kumimoji="0" lang="en-US" altLang="zh-CN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</a:t>
                      </a:r>
                      <a:r>
                        <a:rPr kumimoji="0" lang="en-US" altLang="zh-CN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/m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阻力</a:t>
                      </a:r>
                      <a:r>
                        <a:rPr kumimoji="0" lang="en-US" altLang="zh-CN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</a:t>
                      </a:r>
                      <a:r>
                        <a:rPr kumimoji="0" lang="en-US" altLang="zh-CN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/N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阻力臂</a:t>
                      </a:r>
                      <a:r>
                        <a:rPr kumimoji="0" lang="en-US" altLang="zh-CN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</a:t>
                      </a:r>
                      <a:r>
                        <a:rPr kumimoji="0" lang="en-US" altLang="zh-CN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/m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44713" y="889000"/>
            <a:ext cx="14224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水平位置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5"/>
          <p:cNvGraphicFramePr>
            <a:graphicFrameLocks noGrp="1"/>
          </p:cNvGraphicFramePr>
          <p:nvPr/>
        </p:nvGraphicFramePr>
        <p:xfrm>
          <a:off x="485775" y="369888"/>
          <a:ext cx="5610321" cy="2602976"/>
        </p:xfrm>
        <a:graphic>
          <a:graphicData uri="http://schemas.openxmlformats.org/drawingml/2006/table">
            <a:tbl>
              <a:tblPr/>
              <a:tblGrid>
                <a:gridCol w="1121589"/>
                <a:gridCol w="1122777"/>
                <a:gridCol w="1121589"/>
                <a:gridCol w="1122777"/>
                <a:gridCol w="1121589"/>
              </a:tblGrid>
              <a:tr h="830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次数</a:t>
                      </a: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动力</a:t>
                      </a:r>
                      <a:r>
                        <a:rPr kumimoji="0" lang="en-US" altLang="zh-CN" sz="2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</a:t>
                      </a:r>
                      <a:r>
                        <a:rPr kumimoji="0" lang="en-US" altLang="zh-CN" sz="25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/N</a:t>
                      </a:r>
                      <a:endParaRPr kumimoji="0" lang="zh-CN" altLang="en-US" sz="25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动力臂</a:t>
                      </a:r>
                      <a:r>
                        <a:rPr kumimoji="0" lang="en-US" altLang="zh-CN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</a:t>
                      </a:r>
                      <a:r>
                        <a:rPr kumimoji="0" lang="en-US" altLang="zh-CN" sz="2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/m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阻力</a:t>
                      </a:r>
                      <a:r>
                        <a:rPr kumimoji="0" lang="en-US" altLang="zh-CN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F</a:t>
                      </a:r>
                      <a:r>
                        <a:rPr kumimoji="0" lang="en-US" altLang="zh-CN" sz="25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/N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阻力臂</a:t>
                      </a:r>
                      <a:r>
                        <a:rPr kumimoji="0" lang="en-US" altLang="zh-CN" sz="2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l</a:t>
                      </a:r>
                      <a:r>
                        <a:rPr kumimoji="0" lang="en-US" altLang="zh-CN" sz="25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/m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  <a:endParaRPr kumimoji="0" lang="zh-CN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10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0.1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0.05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1.5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0.2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0.1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4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  <a:endParaRPr kumimoji="0" lang="zh-CN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3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0.1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0.15</a:t>
                      </a:r>
                      <a:endParaRPr kumimoji="0" lang="zh-CN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79245" marR="79245" marT="39622" marB="396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487363" y="3182938"/>
            <a:ext cx="7704137" cy="539750"/>
          </a:xfrm>
          <a:prstGeom prst="roundRect">
            <a:avLst>
              <a:gd name="adj" fmla="val 16806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楷体_GB2312" charset="-122"/>
                <a:ea typeface="楷体_GB2312" charset="-122"/>
              </a:rPr>
              <a:t>　杠杆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平衡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时，动力</a:t>
            </a:r>
            <a:r>
              <a:rPr lang="en-US" altLang="zh-CN" sz="2800" b="1">
                <a:latin typeface="楷体_GB2312" charset="-122"/>
                <a:ea typeface="楷体_GB2312" charset="-122"/>
              </a:rPr>
              <a:t>×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动力臂</a:t>
            </a:r>
            <a:r>
              <a:rPr lang="en-US" altLang="zh-CN" sz="2800" b="1">
                <a:latin typeface="楷体_GB2312" charset="-122"/>
                <a:ea typeface="楷体_GB2312" charset="-122"/>
              </a:rPr>
              <a:t>=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阻力</a:t>
            </a:r>
            <a:r>
              <a:rPr lang="en-US" altLang="zh-CN" sz="2800" b="1">
                <a:latin typeface="楷体_GB2312" charset="-122"/>
                <a:ea typeface="楷体_GB2312" charset="-122"/>
              </a:rPr>
              <a:t>×</a:t>
            </a:r>
            <a:r>
              <a:rPr lang="zh-CN" altLang="en-US" sz="2800" b="1">
                <a:latin typeface="楷体_GB2312" charset="-122"/>
                <a:ea typeface="楷体_GB2312" charset="-122"/>
              </a:rPr>
              <a:t>阻力臂。</a:t>
            </a: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2852738" y="3865563"/>
            <a:ext cx="2214562" cy="620712"/>
          </a:xfrm>
          <a:prstGeom prst="rect">
            <a:avLst/>
          </a:prstGeom>
          <a:noFill/>
          <a:ln w="28575">
            <a:solidFill>
              <a:srgbClr val="F9B2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903538" y="3908425"/>
            <a:ext cx="2117725" cy="541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/>
              <a:t>F</a:t>
            </a:r>
            <a:r>
              <a:rPr lang="en-US" altLang="zh-CN" sz="4000" baseline="-25000" dirty="0"/>
              <a:t>1</a:t>
            </a:r>
            <a:r>
              <a:rPr lang="en-US" altLang="zh-CN" sz="4000" dirty="0"/>
              <a:t>L</a:t>
            </a:r>
            <a:r>
              <a:rPr lang="en-US" altLang="zh-CN" sz="4000" baseline="-25000" dirty="0"/>
              <a:t>1</a:t>
            </a:r>
            <a:r>
              <a:rPr lang="en-US" altLang="zh-CN" sz="4000" dirty="0"/>
              <a:t>=F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L</a:t>
            </a:r>
            <a:r>
              <a:rPr lang="en-US" altLang="zh-CN" sz="4000" baseline="-25000" dirty="0"/>
              <a:t>2</a:t>
            </a:r>
            <a:endParaRPr lang="zh-CN" altLang="en-US" sz="4000" baseline="-25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3"/>
          <p:cNvGrpSpPr>
            <a:grpSpLocks/>
          </p:cNvGrpSpPr>
          <p:nvPr/>
        </p:nvGrpSpPr>
        <p:grpSpPr bwMode="auto">
          <a:xfrm>
            <a:off x="0" y="-41275"/>
            <a:ext cx="9188450" cy="5184775"/>
            <a:chOff x="0" y="-41497"/>
            <a:chExt cx="9188406" cy="5184997"/>
          </a:xfrm>
        </p:grpSpPr>
        <p:pic>
          <p:nvPicPr>
            <p:cNvPr id="17433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44" y="0"/>
              <a:ext cx="9133556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156064" cy="103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图片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300" y="3342128"/>
              <a:ext cx="3688088" cy="180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图片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1600" y="-41497"/>
              <a:ext cx="4006806" cy="436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0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5813" y="703263"/>
            <a:ext cx="61737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810125" y="1231900"/>
            <a:ext cx="1866900" cy="631825"/>
            <a:chOff x="2011110" y="1923371"/>
            <a:chExt cx="2489054" cy="841256"/>
          </a:xfrm>
        </p:grpSpPr>
        <p:sp>
          <p:nvSpPr>
            <p:cNvPr id="17429" name="Text Placeholder 3"/>
            <p:cNvSpPr txBox="1">
              <a:spLocks/>
            </p:cNvSpPr>
            <p:nvPr/>
          </p:nvSpPr>
          <p:spPr bwMode="auto">
            <a:xfrm>
              <a:off x="2011110" y="1923371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F8D35E"/>
                  </a:solidFill>
                </a:rPr>
                <a:t>01</a:t>
              </a:r>
            </a:p>
          </p:txBody>
        </p:sp>
        <p:grpSp>
          <p:nvGrpSpPr>
            <p:cNvPr id="17430" name="组合 28"/>
            <p:cNvGrpSpPr>
              <a:grpSpLocks/>
            </p:cNvGrpSpPr>
            <p:nvPr/>
          </p:nvGrpSpPr>
          <p:grpSpPr bwMode="auto">
            <a:xfrm>
              <a:off x="2719785" y="1947922"/>
              <a:ext cx="1780379" cy="784830"/>
              <a:chOff x="2948385" y="1921931"/>
              <a:chExt cx="1780379" cy="784830"/>
            </a:xfrm>
          </p:grpSpPr>
          <p:sp>
            <p:nvSpPr>
              <p:cNvPr id="17431" name="文本框 29"/>
              <p:cNvSpPr txBox="1">
                <a:spLocks noChangeArrowheads="1"/>
              </p:cNvSpPr>
              <p:nvPr/>
            </p:nvSpPr>
            <p:spPr bwMode="auto"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认识杠杆</a:t>
                </a:r>
              </a:p>
            </p:txBody>
          </p:sp>
          <p:sp>
            <p:nvSpPr>
              <p:cNvPr id="17432" name="文本框 30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378737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One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4810125" y="1916113"/>
            <a:ext cx="2182813" cy="631825"/>
            <a:chOff x="3605701" y="2790120"/>
            <a:chExt cx="2909512" cy="841256"/>
          </a:xfrm>
        </p:grpSpPr>
        <p:sp>
          <p:nvSpPr>
            <p:cNvPr id="17425" name="Text Placeholder 3"/>
            <p:cNvSpPr txBox="1">
              <a:spLocks/>
            </p:cNvSpPr>
            <p:nvPr/>
          </p:nvSpPr>
          <p:spPr bwMode="auto">
            <a:xfrm>
              <a:off x="3605701" y="2790120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F47264"/>
                  </a:solidFill>
                </a:rPr>
                <a:t>02</a:t>
              </a:r>
            </a:p>
          </p:txBody>
        </p:sp>
        <p:grpSp>
          <p:nvGrpSpPr>
            <p:cNvPr id="17426" name="组合 33"/>
            <p:cNvGrpSpPr>
              <a:grpSpLocks/>
            </p:cNvGrpSpPr>
            <p:nvPr/>
          </p:nvGrpSpPr>
          <p:grpSpPr bwMode="auto">
            <a:xfrm>
              <a:off x="4379416" y="2814671"/>
              <a:ext cx="2135797" cy="784830"/>
              <a:chOff x="2948385" y="1921931"/>
              <a:chExt cx="2135797" cy="784830"/>
            </a:xfrm>
          </p:grpSpPr>
          <p:sp>
            <p:nvSpPr>
              <p:cNvPr id="17427" name="文本框 34"/>
              <p:cNvSpPr txBox="1">
                <a:spLocks noChangeArrowheads="1"/>
              </p:cNvSpPr>
              <p:nvPr/>
            </p:nvSpPr>
            <p:spPr bwMode="auto">
              <a:xfrm>
                <a:off x="2948385" y="2214319"/>
                <a:ext cx="2135797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杠杆五个要素</a:t>
                </a:r>
              </a:p>
            </p:txBody>
          </p:sp>
          <p:sp>
            <p:nvSpPr>
              <p:cNvPr id="17428" name="文本框 35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537195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Two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4733925" y="2603500"/>
            <a:ext cx="2549525" cy="835025"/>
            <a:chOff x="5117316" y="3587727"/>
            <a:chExt cx="2529636" cy="1114703"/>
          </a:xfrm>
        </p:grpSpPr>
        <p:sp>
          <p:nvSpPr>
            <p:cNvPr id="17421" name="Text Placeholder 3"/>
            <p:cNvSpPr txBox="1">
              <a:spLocks/>
            </p:cNvSpPr>
            <p:nvPr/>
          </p:nvSpPr>
          <p:spPr bwMode="auto">
            <a:xfrm>
              <a:off x="5117316" y="3601695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29B9A6"/>
                  </a:solidFill>
                </a:rPr>
                <a:t>03</a:t>
              </a:r>
            </a:p>
          </p:txBody>
        </p:sp>
        <p:grpSp>
          <p:nvGrpSpPr>
            <p:cNvPr id="17422" name="组合 38"/>
            <p:cNvGrpSpPr>
              <a:grpSpLocks/>
            </p:cNvGrpSpPr>
            <p:nvPr/>
          </p:nvGrpSpPr>
          <p:grpSpPr bwMode="auto">
            <a:xfrm>
              <a:off x="5799404" y="3587727"/>
              <a:ext cx="1847548" cy="1114703"/>
              <a:chOff x="2781128" y="1883412"/>
              <a:chExt cx="1847548" cy="1114703"/>
            </a:xfrm>
          </p:grpSpPr>
          <p:sp>
            <p:nvSpPr>
              <p:cNvPr id="17423" name="文本框 39"/>
              <p:cNvSpPr txBox="1">
                <a:spLocks noChangeArrowheads="1"/>
              </p:cNvSpPr>
              <p:nvPr/>
            </p:nvSpPr>
            <p:spPr bwMode="auto">
              <a:xfrm>
                <a:off x="2781128" y="2136341"/>
                <a:ext cx="178037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杠杆平衡条件</a:t>
                </a:r>
              </a:p>
            </p:txBody>
          </p:sp>
          <p:sp>
            <p:nvSpPr>
              <p:cNvPr id="17424" name="文本框 40"/>
              <p:cNvSpPr txBox="1">
                <a:spLocks noChangeArrowheads="1"/>
              </p:cNvSpPr>
              <p:nvPr/>
            </p:nvSpPr>
            <p:spPr bwMode="auto">
              <a:xfrm>
                <a:off x="2889308" y="1883412"/>
                <a:ext cx="173936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Three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4810125" y="3298825"/>
            <a:ext cx="1916113" cy="630238"/>
            <a:chOff x="6777433" y="4598477"/>
            <a:chExt cx="2554094" cy="841256"/>
          </a:xfrm>
        </p:grpSpPr>
        <p:sp>
          <p:nvSpPr>
            <p:cNvPr id="17417" name="Text Placeholder 3"/>
            <p:cNvSpPr txBox="1">
              <a:spLocks/>
            </p:cNvSpPr>
            <p:nvPr/>
          </p:nvSpPr>
          <p:spPr bwMode="auto">
            <a:xfrm>
              <a:off x="6777433" y="4598477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84CBC5"/>
                  </a:solidFill>
                </a:rPr>
                <a:t>04</a:t>
              </a:r>
            </a:p>
          </p:txBody>
        </p:sp>
        <p:grpSp>
          <p:nvGrpSpPr>
            <p:cNvPr id="17418" name="组合 43"/>
            <p:cNvGrpSpPr>
              <a:grpSpLocks/>
            </p:cNvGrpSpPr>
            <p:nvPr/>
          </p:nvGrpSpPr>
          <p:grpSpPr bwMode="auto">
            <a:xfrm>
              <a:off x="7551148" y="4623028"/>
              <a:ext cx="1780379" cy="784830"/>
              <a:chOff x="2948385" y="1921931"/>
              <a:chExt cx="1780379" cy="784830"/>
            </a:xfrm>
          </p:grpSpPr>
          <p:sp>
            <p:nvSpPr>
              <p:cNvPr id="17419" name="文本框 44"/>
              <p:cNvSpPr txBox="1">
                <a:spLocks noChangeArrowheads="1"/>
              </p:cNvSpPr>
              <p:nvPr/>
            </p:nvSpPr>
            <p:spPr bwMode="auto"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小结</a:t>
                </a:r>
              </a:p>
            </p:txBody>
          </p:sp>
          <p:sp>
            <p:nvSpPr>
              <p:cNvPr id="17420" name="文本框 45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556326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Four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2944813" y="2654300"/>
            <a:ext cx="873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zh-CN" sz="1800" b="1">
                <a:solidFill>
                  <a:srgbClr val="FFFFFF"/>
                </a:solidFill>
                <a:ea typeface="宋体" pitchFamily="2" charset="-122"/>
              </a:rPr>
              <a:t>mission</a:t>
            </a:r>
            <a:endParaRPr lang="zh-CN" altLang="en-US" sz="1800" b="1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933700" y="2011363"/>
            <a:ext cx="820738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rPr>
              <a:t>任务</a:t>
            </a:r>
            <a:endParaRPr lang="zh-CN" altLang="en-US" sz="3200" dirty="0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6738" y="473075"/>
            <a:ext cx="5581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bg1"/>
                </a:solidFill>
                <a:latin typeface="楷体_GB2312" charset="-122"/>
                <a:ea typeface="楷体_GB2312" charset="-122"/>
              </a:rPr>
              <a:t>注意事项：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095500" y="1844675"/>
            <a:ext cx="49149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便于测量力臂。　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885825" y="1146175"/>
            <a:ext cx="7064375" cy="50958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1071563" indent="-1071563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4D36F4"/>
                </a:solidFill>
                <a:latin typeface="宋体" charset="-122"/>
                <a:ea typeface="宋体"/>
                <a:cs typeface="+mn-cs"/>
              </a:rPr>
              <a:t>问题：</a:t>
            </a:r>
            <a:r>
              <a:rPr lang="zh-CN" altLang="en-US" sz="2400" b="1" kern="0" dirty="0">
                <a:solidFill>
                  <a:srgbClr val="4D36F4"/>
                </a:solidFill>
                <a:ea typeface="宋体"/>
                <a:cs typeface="+mn-cs"/>
              </a:rPr>
              <a:t>为什么要调节杠杆在水平位置平衡？</a:t>
            </a:r>
            <a:endParaRPr lang="en-US" altLang="zh-CN" sz="2400" b="1" kern="0" dirty="0">
              <a:solidFill>
                <a:srgbClr val="4D36F4"/>
              </a:solidFill>
              <a:latin typeface="Times New Roman" pitchFamily="18" charset="0"/>
              <a:ea typeface="宋体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600" y="2409825"/>
            <a:ext cx="7064375" cy="5111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1071563" indent="-1071563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rgbClr val="4D36F4"/>
                </a:solidFill>
                <a:latin typeface="宋体" charset="-122"/>
                <a:ea typeface="宋体"/>
                <a:cs typeface="+mn-cs"/>
              </a:rPr>
              <a:t>问题：</a:t>
            </a:r>
            <a:r>
              <a:rPr lang="zh-CN" altLang="en-US" sz="2400" b="1" kern="0" dirty="0">
                <a:solidFill>
                  <a:srgbClr val="4D36F4"/>
                </a:solidFill>
                <a:ea typeface="宋体"/>
                <a:cs typeface="+mn-cs"/>
              </a:rPr>
              <a:t>为什么要多次测量？</a:t>
            </a:r>
            <a:endParaRPr lang="en-US" altLang="zh-CN" sz="2400" b="1" kern="0" dirty="0">
              <a:solidFill>
                <a:srgbClr val="4D36F4"/>
              </a:solidFill>
              <a:latin typeface="Times New Roman" pitchFamily="18" charset="0"/>
              <a:ea typeface="宋体"/>
              <a:cs typeface="+mn-cs"/>
            </a:endParaRPr>
          </a:p>
        </p:txBody>
      </p:sp>
      <p:sp>
        <p:nvSpPr>
          <p:cNvPr id="35845" name="TextBox 9"/>
          <p:cNvSpPr>
            <a:spLocks noChangeArrowheads="1"/>
          </p:cNvSpPr>
          <p:nvPr/>
        </p:nvSpPr>
        <p:spPr bwMode="auto">
          <a:xfrm>
            <a:off x="877888" y="3613150"/>
            <a:ext cx="7361237" cy="522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1071563" indent="-1071563" defTabSz="914400"/>
            <a:r>
              <a:rPr lang="zh-CN" altLang="en-US" sz="2400" b="1">
                <a:solidFill>
                  <a:srgbClr val="4D36F4"/>
                </a:solidFill>
                <a:latin typeface="宋体" pitchFamily="2" charset="-122"/>
                <a:ea typeface="宋体" pitchFamily="2" charset="-122"/>
              </a:rPr>
              <a:t>问题：实验过程中能否为了杠杆平衡移动平衡螺母？</a:t>
            </a:r>
            <a:endParaRPr lang="en-US" altLang="zh-CN" sz="2400" b="1">
              <a:solidFill>
                <a:srgbClr val="4D36F4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95500" y="3033713"/>
            <a:ext cx="49149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多次测量寻找普遍规律。　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36838" y="4238625"/>
            <a:ext cx="15589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不能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9" grpId="0" animBg="1"/>
      <p:bldP spid="35845" grpId="0" animBg="1"/>
      <p:bldP spid="1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 flipH="1">
            <a:off x="4672286" y="1653740"/>
            <a:ext cx="1041050" cy="27000"/>
            <a:chOff x="2531312" y="2421168"/>
            <a:chExt cx="1388066" cy="36000"/>
          </a:xfrm>
          <a:solidFill>
            <a:srgbClr val="0070C0"/>
          </a:solidFill>
        </p:grpSpPr>
        <p:cxnSp>
          <p:nvCxnSpPr>
            <p:cNvPr id="49" name="直接连接符 48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69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018557" y="1653740"/>
            <a:ext cx="1041050" cy="27000"/>
            <a:chOff x="2531312" y="2421168"/>
            <a:chExt cx="1388066" cy="36000"/>
          </a:xfrm>
          <a:solidFill>
            <a:srgbClr val="0070C0"/>
          </a:solidFill>
        </p:grpSpPr>
        <p:cxnSp>
          <p:nvCxnSpPr>
            <p:cNvPr id="55" name="直接连接符 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69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98365" y="3110744"/>
            <a:ext cx="1041050" cy="27000"/>
            <a:chOff x="2531312" y="2421168"/>
            <a:chExt cx="1388066" cy="36000"/>
          </a:xfrm>
          <a:solidFill>
            <a:srgbClr val="0070C0"/>
          </a:solidFill>
        </p:grpSpPr>
        <p:cxnSp>
          <p:nvCxnSpPr>
            <p:cNvPr id="58" name="直接连接符 57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69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8"/>
          <p:cNvGrpSpPr>
            <a:grpSpLocks/>
          </p:cNvGrpSpPr>
          <p:nvPr/>
        </p:nvGrpSpPr>
        <p:grpSpPr bwMode="auto">
          <a:xfrm>
            <a:off x="2653513" y="1488026"/>
            <a:ext cx="1994036" cy="1349530"/>
            <a:chOff x="0" y="0"/>
            <a:chExt cx="2093189" cy="1416774"/>
          </a:xfrm>
          <a:solidFill>
            <a:srgbClr val="007FDE"/>
          </a:solidFill>
        </p:grpSpPr>
        <p:sp>
          <p:nvSpPr>
            <p:cNvPr id="61" name="等腰三角形 19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3200">
                <a:solidFill>
                  <a:prstClr val="white"/>
                </a:solidFill>
                <a:sym typeface="宋体" pitchFamily="2" charset="-122"/>
              </a:endParaRPr>
            </a:p>
          </p:txBody>
        </p:sp>
        <p:sp>
          <p:nvSpPr>
            <p:cNvPr id="62" name="文本框 20"/>
            <p:cNvSpPr>
              <a:spLocks noChangeArrowheads="1"/>
            </p:cNvSpPr>
            <p:nvPr/>
          </p:nvSpPr>
          <p:spPr bwMode="auto">
            <a:xfrm>
              <a:off x="709935" y="122472"/>
              <a:ext cx="668373" cy="581602"/>
            </a:xfrm>
            <a:prstGeom prst="rect">
              <a:avLst/>
            </a:prstGeom>
            <a:solidFill>
              <a:srgbClr val="F47264"/>
            </a:solidFill>
            <a:ln w="1905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prstClr val="white"/>
                  </a:solidFill>
                </a:rPr>
                <a:t>杠杆</a:t>
              </a:r>
            </a:p>
          </p:txBody>
        </p:sp>
      </p:grpSp>
      <p:grpSp>
        <p:nvGrpSpPr>
          <p:cNvPr id="63" name="组合 21"/>
          <p:cNvGrpSpPr>
            <a:grpSpLocks/>
          </p:cNvGrpSpPr>
          <p:nvPr/>
        </p:nvGrpSpPr>
        <p:grpSpPr bwMode="auto">
          <a:xfrm>
            <a:off x="3706416" y="1526100"/>
            <a:ext cx="1995549" cy="1349530"/>
            <a:chOff x="0" y="0"/>
            <a:chExt cx="2093189" cy="1416774"/>
          </a:xfrm>
          <a:solidFill>
            <a:srgbClr val="00CC66"/>
          </a:solidFill>
        </p:grpSpPr>
        <p:sp>
          <p:nvSpPr>
            <p:cNvPr id="64" name="等腰三角形 2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8D35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3200">
                <a:solidFill>
                  <a:prstClr val="white"/>
                </a:solidFill>
                <a:sym typeface="宋体" pitchFamily="2" charset="-122"/>
              </a:endParaRPr>
            </a:p>
          </p:txBody>
        </p:sp>
        <p:sp>
          <p:nvSpPr>
            <p:cNvPr id="65" name="文本框 23"/>
            <p:cNvSpPr>
              <a:spLocks noChangeArrowheads="1"/>
            </p:cNvSpPr>
            <p:nvPr/>
          </p:nvSpPr>
          <p:spPr bwMode="auto">
            <a:xfrm>
              <a:off x="712660" y="579708"/>
              <a:ext cx="667867" cy="581602"/>
            </a:xfrm>
            <a:prstGeom prst="rect">
              <a:avLst/>
            </a:prstGeom>
            <a:solidFill>
              <a:srgbClr val="F8D35E"/>
            </a:solidFill>
            <a:ln w="1905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tx1"/>
                  </a:solidFill>
                </a:rPr>
                <a:t>要素</a:t>
              </a:r>
            </a:p>
          </p:txBody>
        </p:sp>
      </p:grpSp>
      <p:grpSp>
        <p:nvGrpSpPr>
          <p:cNvPr id="66" name="组合 24"/>
          <p:cNvGrpSpPr>
            <a:grpSpLocks/>
          </p:cNvGrpSpPr>
          <p:nvPr/>
        </p:nvGrpSpPr>
        <p:grpSpPr bwMode="auto">
          <a:xfrm>
            <a:off x="3691379" y="2945079"/>
            <a:ext cx="1995549" cy="1349530"/>
            <a:chOff x="0" y="0"/>
            <a:chExt cx="2093189" cy="1416774"/>
          </a:xfrm>
          <a:solidFill>
            <a:srgbClr val="007FDE"/>
          </a:solidFill>
        </p:grpSpPr>
        <p:sp>
          <p:nvSpPr>
            <p:cNvPr id="67" name="等腰三角形 25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29B9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3200">
                <a:solidFill>
                  <a:prstClr val="white"/>
                </a:solidFill>
                <a:sym typeface="宋体" pitchFamily="2" charset="-122"/>
              </a:endParaRPr>
            </a:p>
          </p:txBody>
        </p:sp>
        <p:sp>
          <p:nvSpPr>
            <p:cNvPr id="68" name="文本框 26"/>
            <p:cNvSpPr>
              <a:spLocks noChangeArrowheads="1"/>
            </p:cNvSpPr>
            <p:nvPr/>
          </p:nvSpPr>
          <p:spPr bwMode="auto">
            <a:xfrm>
              <a:off x="712660" y="180213"/>
              <a:ext cx="667867" cy="581602"/>
            </a:xfrm>
            <a:prstGeom prst="rect">
              <a:avLst/>
            </a:prstGeom>
            <a:solidFill>
              <a:srgbClr val="29B9A6"/>
            </a:solidFill>
            <a:ln w="1905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prstClr val="white"/>
                  </a:solidFill>
                </a:rPr>
                <a:t>平衡</a:t>
              </a:r>
            </a:p>
          </p:txBody>
        </p:sp>
      </p:grpSp>
      <p:sp>
        <p:nvSpPr>
          <p:cNvPr id="72" name="TextBox 223"/>
          <p:cNvSpPr txBox="1">
            <a:spLocks noChangeArrowheads="1"/>
          </p:cNvSpPr>
          <p:nvPr/>
        </p:nvSpPr>
        <p:spPr bwMode="auto">
          <a:xfrm>
            <a:off x="974725" y="1930400"/>
            <a:ext cx="1992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defTabSz="684213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</a:rPr>
              <a:t>绕点转动的硬棒</a:t>
            </a:r>
          </a:p>
        </p:txBody>
      </p:sp>
      <p:sp>
        <p:nvSpPr>
          <p:cNvPr id="73" name="TextBox 232"/>
          <p:cNvSpPr txBox="1">
            <a:spLocks noChangeArrowheads="1"/>
          </p:cNvSpPr>
          <p:nvPr/>
        </p:nvSpPr>
        <p:spPr bwMode="auto">
          <a:xfrm>
            <a:off x="5762625" y="1941513"/>
            <a:ext cx="22383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defTabSz="684213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</a:rPr>
              <a:t>支点、动力、动力臂、阻力、阻力臂</a:t>
            </a:r>
          </a:p>
        </p:txBody>
      </p:sp>
      <p:grpSp>
        <p:nvGrpSpPr>
          <p:cNvPr id="76" name="组合 75"/>
          <p:cNvGrpSpPr>
            <a:grpSpLocks/>
          </p:cNvGrpSpPr>
          <p:nvPr/>
        </p:nvGrpSpPr>
        <p:grpSpPr bwMode="auto">
          <a:xfrm>
            <a:off x="1082675" y="1468438"/>
            <a:ext cx="908050" cy="406400"/>
            <a:chOff x="1354515" y="2174815"/>
            <a:chExt cx="1212299" cy="542073"/>
          </a:xfrm>
        </p:grpSpPr>
        <p:sp>
          <p:nvSpPr>
            <p:cNvPr id="77" name="圆角矩形 76"/>
            <p:cNvSpPr/>
            <p:nvPr/>
          </p:nvSpPr>
          <p:spPr>
            <a:xfrm>
              <a:off x="1354515" y="2193872"/>
              <a:ext cx="1102090" cy="5230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69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87" name="TextBox 224"/>
            <p:cNvSpPr txBox="1">
              <a:spLocks noChangeArrowheads="1"/>
            </p:cNvSpPr>
            <p:nvPr/>
          </p:nvSpPr>
          <p:spPr bwMode="auto">
            <a:xfrm>
              <a:off x="1386761" y="2174815"/>
              <a:ext cx="1180053" cy="48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3" tIns="0" rIns="68573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accent2"/>
                  </a:solidFill>
                  <a:latin typeface="微软雅黑" pitchFamily="34" charset="-122"/>
                  <a:ea typeface="华文黑体"/>
                  <a:cs typeface="华文黑体"/>
                </a:rPr>
                <a:t>定义</a:t>
              </a: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5834063" y="1458913"/>
            <a:ext cx="884237" cy="415925"/>
            <a:chOff x="7689097" y="2162652"/>
            <a:chExt cx="1180053" cy="554236"/>
          </a:xfrm>
        </p:grpSpPr>
        <p:sp>
          <p:nvSpPr>
            <p:cNvPr id="80" name="圆角矩形 79"/>
            <p:cNvSpPr/>
            <p:nvPr/>
          </p:nvSpPr>
          <p:spPr>
            <a:xfrm>
              <a:off x="7725112" y="2194382"/>
              <a:ext cx="1101666" cy="52250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69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85" name="TextBox 87"/>
            <p:cNvSpPr txBox="1">
              <a:spLocks noChangeArrowheads="1"/>
            </p:cNvSpPr>
            <p:nvPr/>
          </p:nvSpPr>
          <p:spPr bwMode="auto">
            <a:xfrm>
              <a:off x="7689097" y="2162652"/>
              <a:ext cx="1180053" cy="4889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73" tIns="0" rIns="68573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accent2"/>
                  </a:solidFill>
                  <a:latin typeface="微软雅黑" pitchFamily="34" charset="-122"/>
                  <a:ea typeface="华文黑体"/>
                  <a:cs typeface="华文黑体"/>
                </a:rPr>
                <a:t>五要素</a:t>
              </a:r>
            </a:p>
          </p:txBody>
        </p:sp>
      </p:grpSp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1917700" y="2906713"/>
            <a:ext cx="900113" cy="439737"/>
            <a:chOff x="2518192" y="4091250"/>
            <a:chExt cx="1200750" cy="586813"/>
          </a:xfrm>
        </p:grpSpPr>
        <p:sp>
          <p:nvSpPr>
            <p:cNvPr id="86" name="圆角矩形 85"/>
            <p:cNvSpPr/>
            <p:nvPr/>
          </p:nvSpPr>
          <p:spPr>
            <a:xfrm>
              <a:off x="2518192" y="4154804"/>
              <a:ext cx="1101216" cy="52325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69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83" name="TextBox 91"/>
            <p:cNvSpPr txBox="1">
              <a:spLocks noChangeArrowheads="1"/>
            </p:cNvSpPr>
            <p:nvPr/>
          </p:nvSpPr>
          <p:spPr bwMode="auto">
            <a:xfrm>
              <a:off x="2538889" y="4091250"/>
              <a:ext cx="1180053" cy="48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3" tIns="0" rIns="68573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>
                  <a:solidFill>
                    <a:schemeClr val="accent2"/>
                  </a:solidFill>
                  <a:latin typeface="微软雅黑" pitchFamily="34" charset="-122"/>
                  <a:ea typeface="华文黑体"/>
                  <a:cs typeface="华文黑体"/>
                </a:rPr>
                <a:t>条件</a:t>
              </a:r>
            </a:p>
          </p:txBody>
        </p:sp>
      </p:grpSp>
      <p:grpSp>
        <p:nvGrpSpPr>
          <p:cNvPr id="36876" name="组合 44"/>
          <p:cNvGrpSpPr>
            <a:grpSpLocks/>
          </p:cNvGrpSpPr>
          <p:nvPr/>
        </p:nvGrpSpPr>
        <p:grpSpPr bwMode="auto">
          <a:xfrm>
            <a:off x="538163" y="479425"/>
            <a:ext cx="1914525" cy="630238"/>
            <a:chOff x="6777433" y="4598477"/>
            <a:chExt cx="2554094" cy="841256"/>
          </a:xfrm>
        </p:grpSpPr>
        <p:sp>
          <p:nvSpPr>
            <p:cNvPr id="36878" name="Text Placeholder 3"/>
            <p:cNvSpPr txBox="1">
              <a:spLocks/>
            </p:cNvSpPr>
            <p:nvPr/>
          </p:nvSpPr>
          <p:spPr bwMode="auto">
            <a:xfrm>
              <a:off x="6777433" y="4598477"/>
              <a:ext cx="777991" cy="84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4100" b="1">
                  <a:solidFill>
                    <a:srgbClr val="84CBC5"/>
                  </a:solidFill>
                </a:rPr>
                <a:t>04</a:t>
              </a:r>
            </a:p>
          </p:txBody>
        </p:sp>
        <p:grpSp>
          <p:nvGrpSpPr>
            <p:cNvPr id="36879" name="组合 46"/>
            <p:cNvGrpSpPr>
              <a:grpSpLocks/>
            </p:cNvGrpSpPr>
            <p:nvPr/>
          </p:nvGrpSpPr>
          <p:grpSpPr bwMode="auto">
            <a:xfrm>
              <a:off x="7551148" y="4623028"/>
              <a:ext cx="1780379" cy="784830"/>
              <a:chOff x="2948385" y="1921931"/>
              <a:chExt cx="1780379" cy="784830"/>
            </a:xfrm>
          </p:grpSpPr>
          <p:sp>
            <p:nvSpPr>
              <p:cNvPr id="36880" name="文本框 44"/>
              <p:cNvSpPr txBox="1">
                <a:spLocks noChangeArrowheads="1"/>
              </p:cNvSpPr>
              <p:nvPr/>
            </p:nvSpPr>
            <p:spPr bwMode="auto">
              <a:xfrm>
                <a:off x="2948385" y="2214319"/>
                <a:ext cx="1780379" cy="49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dist"/>
                <a:r>
                  <a:rPr lang="zh-CN" altLang="en-US" sz="1800">
                    <a:solidFill>
                      <a:srgbClr val="FFFFFF"/>
                    </a:solidFill>
                    <a:latin typeface="微软雅黑" pitchFamily="34" charset="-122"/>
                  </a:rPr>
                  <a:t>小结</a:t>
                </a:r>
              </a:p>
            </p:txBody>
          </p:sp>
          <p:sp>
            <p:nvSpPr>
              <p:cNvPr id="36881" name="文本框 45"/>
              <p:cNvSpPr txBox="1">
                <a:spLocks noChangeArrowheads="1"/>
              </p:cNvSpPr>
              <p:nvPr/>
            </p:nvSpPr>
            <p:spPr bwMode="auto">
              <a:xfrm>
                <a:off x="2989396" y="1921931"/>
                <a:ext cx="1556326" cy="43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500" b="1" i="1">
                    <a:solidFill>
                      <a:srgbClr val="FFFFFF"/>
                    </a:solidFill>
                    <a:ea typeface="Meiryo UI"/>
                    <a:cs typeface="Meiryo UI"/>
                  </a:rPr>
                  <a:t>Part Four</a:t>
                </a:r>
                <a:endParaRPr lang="zh-CN" altLang="en-US" sz="1500" b="1" i="1">
                  <a:solidFill>
                    <a:srgbClr val="FFFFFF"/>
                  </a:solidFill>
                  <a:ea typeface="Meiryo UI"/>
                  <a:cs typeface="Meiryo UI"/>
                </a:endParaRPr>
              </a:p>
            </p:txBody>
          </p:sp>
        </p:grpSp>
      </p:grpSp>
      <p:sp>
        <p:nvSpPr>
          <p:cNvPr id="98" name="圆角矩形 97"/>
          <p:cNvSpPr/>
          <p:nvPr/>
        </p:nvSpPr>
        <p:spPr>
          <a:xfrm>
            <a:off x="1149350" y="3603625"/>
            <a:ext cx="1884363" cy="42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/>
              <a:t>F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=F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endParaRPr lang="zh-CN" altLang="en-US" sz="2800" baseline="-25000" dirty="0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96875"/>
            <a:ext cx="8229600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bg1"/>
                </a:solidFill>
              </a:rPr>
              <a:t>练一练</a:t>
            </a:r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635000" y="1490663"/>
            <a:ext cx="77025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、关于力臂，下列说法中正确的是（　）</a:t>
            </a:r>
            <a:endParaRPr lang="zh-CN" altLang="en-US" sz="3200">
              <a:solidFill>
                <a:schemeClr val="bg1"/>
              </a:solidFill>
            </a:endParaRPr>
          </a:p>
          <a:p>
            <a:pPr eaLnBrk="0" hangingPunct="0"/>
            <a:r>
              <a:rPr lang="en-US" altLang="zh-CN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．力臂一定在杠杆上</a:t>
            </a:r>
            <a:endParaRPr lang="zh-CN" altLang="en-US" sz="3200">
              <a:solidFill>
                <a:schemeClr val="bg1"/>
              </a:solidFill>
            </a:endParaRPr>
          </a:p>
          <a:p>
            <a:pPr eaLnBrk="0" hangingPunct="0"/>
            <a:r>
              <a:rPr lang="en-US" altLang="zh-CN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．从支点到阻力作用点的距离叫阻力臂</a:t>
            </a:r>
            <a:endParaRPr lang="zh-CN" altLang="en-US" sz="3200">
              <a:solidFill>
                <a:schemeClr val="bg1"/>
              </a:solidFill>
            </a:endParaRPr>
          </a:p>
          <a:p>
            <a:pPr eaLnBrk="0" hangingPunct="0"/>
            <a:r>
              <a:rPr lang="en-US" altLang="zh-CN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．力的作用线通过支点时，力臂为零</a:t>
            </a:r>
            <a:endParaRPr lang="zh-CN" altLang="en-US" sz="3200">
              <a:solidFill>
                <a:schemeClr val="bg1"/>
              </a:solidFill>
            </a:endParaRPr>
          </a:p>
          <a:p>
            <a:pPr eaLnBrk="0" hangingPunct="0"/>
            <a:r>
              <a:rPr lang="en-US" altLang="zh-CN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32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．力越大，则力臂越小</a:t>
            </a:r>
            <a:endParaRPr lang="zh-CN" altLang="en-US" sz="3200">
              <a:solidFill>
                <a:schemeClr val="bg1"/>
              </a:solidFill>
              <a:latin typeface="等线" pitchFamily="2" charset="-122"/>
            </a:endParaRPr>
          </a:p>
        </p:txBody>
      </p:sp>
    </p:spTree>
  </p:cSld>
  <p:clrMapOvr>
    <a:masterClrMapping/>
  </p:clrMapOvr>
  <p:transition spd="slow" advTm="0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auto">
          <a:xfrm>
            <a:off x="720725" y="663575"/>
            <a:ext cx="77136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algn="ctr"/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、如图所示的是搬运泥土的独轮车，可以把独轮车看成杠杆．设车厢和泥土的总重</a:t>
            </a:r>
            <a:r>
              <a:rPr lang="en-US" altLang="zh-CN" sz="2400" i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＝</a:t>
            </a: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1000N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，运泥土时从</a:t>
            </a:r>
            <a:r>
              <a:rPr lang="en-US" altLang="zh-CN" sz="2400" i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点提起独轮车把手的力是</a:t>
            </a:r>
            <a:r>
              <a:rPr lang="en-US" altLang="zh-CN" sz="2400" i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i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的力臂是</a:t>
            </a: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________m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sz="2400" i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的大小至少是</a:t>
            </a:r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________N.</a:t>
            </a:r>
            <a:endParaRPr lang="en-US" altLang="zh-CN" sz="1800">
              <a:solidFill>
                <a:schemeClr val="bg1"/>
              </a:solidFill>
              <a:ea typeface="宋体" pitchFamily="2" charset="-122"/>
              <a:cs typeface="Times New Roman" pitchFamily="18" charset="0"/>
            </a:endParaRPr>
          </a:p>
          <a:p>
            <a:pPr indent="266700" algn="ctr" eaLnBrk="0" hangingPunct="0"/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  <a:endParaRPr lang="zh-CN" altLang="en-US" sz="2900">
              <a:solidFill>
                <a:schemeClr val="bg1"/>
              </a:solidFill>
              <a:latin typeface="等线" pitchFamily="2" charset="-122"/>
              <a:cs typeface="Times New Roman" pitchFamily="18" charset="0"/>
            </a:endParaRPr>
          </a:p>
        </p:txBody>
      </p:sp>
      <p:pic>
        <p:nvPicPr>
          <p:cNvPr id="38914" name="Picture 4" descr="www.xkb1.com              新课标第一网不用注册，免费下载！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00075" y="2325688"/>
            <a:ext cx="3224213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251575" y="1457325"/>
            <a:ext cx="695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900">
                <a:solidFill>
                  <a:srgbClr val="CC3300"/>
                </a:solidFill>
              </a:rPr>
              <a:t>1.6</a:t>
            </a:r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4479925" y="2320925"/>
            <a:ext cx="184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zh-CN" altLang="en-US" sz="4000" baseline="-250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5175250" y="3063875"/>
            <a:ext cx="1479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zh-CN" altLang="en-US" sz="4000" baseline="-250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970" name="圆角矩形 6"/>
          <p:cNvSpPr>
            <a:spLocks noChangeArrowheads="1"/>
          </p:cNvSpPr>
          <p:nvPr/>
        </p:nvSpPr>
        <p:spPr bwMode="auto">
          <a:xfrm>
            <a:off x="4513263" y="2489200"/>
            <a:ext cx="2917825" cy="1293813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00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FL</a:t>
            </a:r>
            <a:r>
              <a:rPr lang="en-US" altLang="zh-CN" sz="4000" baseline="-2500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A</a:t>
            </a:r>
            <a:r>
              <a:rPr lang="en-US" altLang="zh-CN" sz="4000">
                <a:solidFill>
                  <a:srgbClr val="FFFFFF"/>
                </a:solidFill>
                <a:latin typeface="Calibri" pitchFamily="34" charset="0"/>
                <a:ea typeface="宋体" pitchFamily="2" charset="-122"/>
              </a:rPr>
              <a:t>=GL</a:t>
            </a:r>
            <a:endParaRPr lang="zh-CN" altLang="en-US" sz="4000" baseline="-250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572000" y="1816100"/>
            <a:ext cx="1114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2900">
                <a:solidFill>
                  <a:srgbClr val="CC3300"/>
                </a:solidFill>
              </a:rPr>
              <a:t>250</a:t>
            </a:r>
          </a:p>
        </p:txBody>
      </p:sp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70" grpId="0"/>
      <p:bldP spid="409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310753"/>
            <a:ext cx="8229600" cy="85725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杠杆的运用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52499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根据杠杆的平衡条件，可以知道杠杆的运用有三种情况。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04850" y="1905001"/>
            <a:ext cx="8229600" cy="9524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</a:rPr>
              <a:t>）动力臂大于阻力臂：这种杠杆用较小的运动就可以克服较大的阻力。这种杠杆使用起来省力，常被称为省力杠杆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857250" y="2714626"/>
            <a:ext cx="1019175" cy="4762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solidFill>
                  <a:schemeClr val="bg1"/>
                </a:solidFill>
              </a:rPr>
              <a:t>例如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13" descr="裁纸刀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3151187"/>
            <a:ext cx="20732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231" y="2857500"/>
            <a:ext cx="1258888" cy="18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45513"/>
      </p:ext>
    </p:ext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6606" y="685957"/>
            <a:ext cx="72635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</a:rPr>
              <a:t>提问：在生活中，你还发现了哪些工具是省力杠杆？</a:t>
            </a:r>
            <a:endParaRPr lang="zh-CN" altLang="en-US" sz="2400" dirty="0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649" y="1239955"/>
            <a:ext cx="743148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</a:rPr>
              <a:t>我们在使用省力杠杆时，得到了省力的利益，同时我们又付出了怎样的代价呢？</a:t>
            </a:r>
            <a:endParaRPr lang="zh-CN" altLang="en-US" sz="2800" dirty="0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6604" y="2546748"/>
            <a:ext cx="634019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宋体" pitchFamily="2" charset="-122"/>
              </a:rPr>
              <a:t>总结：在生活中实例告诉我们：省力得费距离</a:t>
            </a:r>
            <a:endParaRPr lang="zh-CN" altLang="en-US" sz="2400" dirty="0">
              <a:solidFill>
                <a:schemeClr val="bg1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049945"/>
      </p:ext>
    </p:extLst>
  </p:cSld>
  <p:clrMapOvr>
    <a:masterClrMapping/>
  </p:clrMapOvr>
  <p:transition spd="slow" advTm="0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2450" y="484629"/>
            <a:ext cx="71247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zh-CN" altLang="en-US" sz="2000" dirty="0">
                <a:solidFill>
                  <a:schemeClr val="bg1"/>
                </a:solidFill>
                <a:latin typeface="宋体" pitchFamily="2" charset="-122"/>
              </a:rPr>
              <a:t>费力杠杆：</a:t>
            </a:r>
            <a:endParaRPr lang="en-US" altLang="zh-CN" sz="2000" dirty="0">
              <a:solidFill>
                <a:schemeClr val="bg1"/>
              </a:solidFill>
              <a:latin typeface="宋体" pitchFamily="2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000" dirty="0">
                <a:solidFill>
                  <a:schemeClr val="bg1"/>
                </a:solidFill>
              </a:rPr>
              <a:t>	    </a:t>
            </a:r>
            <a:r>
              <a:rPr lang="zh-CN" altLang="en-US" sz="2000" dirty="0">
                <a:solidFill>
                  <a:schemeClr val="bg1"/>
                </a:solidFill>
              </a:rPr>
              <a:t>动力臂小于阻力臂，动力大于阻力。</a:t>
            </a:r>
            <a:endParaRPr lang="zh-CN" altLang="en-US" sz="20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79475" y="1524001"/>
            <a:ext cx="7561263" cy="1714500"/>
            <a:chOff x="476" y="2160"/>
            <a:chExt cx="4763" cy="108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6" t="23882" b="22653"/>
            <a:stretch>
              <a:fillRect/>
            </a:stretch>
          </p:blipFill>
          <p:spPr bwMode="auto">
            <a:xfrm>
              <a:off x="476" y="2251"/>
              <a:ext cx="1624" cy="928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home.lnfisher.com/attachment/200911/2/48650_125717525062T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3" t="33846" r="28697" b="25000"/>
            <a:stretch>
              <a:fillRect/>
            </a:stretch>
          </p:blipFill>
          <p:spPr bwMode="auto">
            <a:xfrm>
              <a:off x="2200" y="2224"/>
              <a:ext cx="158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" y="2160"/>
              <a:ext cx="1357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1308660" y="3751362"/>
            <a:ext cx="634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宋体" pitchFamily="2" charset="-122"/>
              </a:rPr>
              <a:t>特点：虽然</a:t>
            </a:r>
            <a:r>
              <a:rPr lang="zh-CN" altLang="en-US" sz="2000" dirty="0">
                <a:solidFill>
                  <a:schemeClr val="bg1"/>
                </a:solidFill>
                <a:latin typeface="宋体" pitchFamily="2" charset="-122"/>
              </a:rPr>
              <a:t>费了力，但却省了动力作用点移动的距离。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93577"/>
      </p:ext>
    </p:ext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395288" y="836613"/>
            <a:ext cx="82089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　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．</a:t>
            </a:r>
            <a:r>
              <a:rPr lang="zh-CN" altLang="en-US" sz="2400" dirty="0">
                <a:solidFill>
                  <a:schemeClr val="bg1"/>
                </a:solidFill>
                <a:latin typeface="宋体" pitchFamily="2" charset="-122"/>
              </a:rPr>
              <a:t>等臂杠杆：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	</a:t>
            </a:r>
            <a:r>
              <a:rPr lang="zh-CN" altLang="en-US" sz="2400" dirty="0">
                <a:solidFill>
                  <a:schemeClr val="bg1"/>
                </a:solidFill>
              </a:rPr>
              <a:t>动力臂等于阻力臂，动力等于阻力。</a:t>
            </a:r>
            <a:endParaRPr lang="zh-CN" altLang="en-US" sz="24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076637" y="2133477"/>
            <a:ext cx="2622550" cy="2624364"/>
            <a:chOff x="917" y="1813"/>
            <a:chExt cx="1814" cy="1936"/>
          </a:xfrm>
        </p:grpSpPr>
        <p:pic>
          <p:nvPicPr>
            <p:cNvPr id="6" name="Picture 9" descr="6343535899423437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 t="12138" r="20668" b="17363"/>
            <a:stretch>
              <a:fillRect/>
            </a:stretch>
          </p:blipFill>
          <p:spPr bwMode="auto">
            <a:xfrm>
              <a:off x="917" y="1813"/>
              <a:ext cx="1814" cy="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1261" y="3363"/>
              <a:ext cx="112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托盘天平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805541"/>
      </p:ext>
    </p:ext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847725" y="348853"/>
            <a:ext cx="8229600" cy="857250"/>
          </a:xfrm>
        </p:spPr>
        <p:txBody>
          <a:bodyPr/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交流与讨论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人体中杠杆，并区分省力还是费力杠杆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自行车中杠杆，区别省力还是费力杠杆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厨房中杠杆，区分省力杠杆和费力杠杆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90550" y="2847977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手臂、踮脚尖、俯卧撑、抬头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车头、脚踏</a:t>
            </a:r>
            <a:r>
              <a:rPr lang="en-US" altLang="zh-CN" sz="2800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菜刀切东西、食品夹</a:t>
            </a:r>
            <a:r>
              <a:rPr lang="en-US" altLang="zh-CN" sz="2800" dirty="0" smtClean="0">
                <a:solidFill>
                  <a:schemeClr val="bg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851446028"/>
      </p:ext>
    </p:extLst>
  </p:cSld>
  <p:clrMapOvr>
    <a:masterClrMapping/>
  </p:clrMapOvr>
  <p:transition spd="slow" advTm="0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1316" y="985840"/>
            <a:ext cx="854233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cs typeface="+mn-cs"/>
              </a:rPr>
              <a:t>．下列工具在正常使用中，属于费力杠杆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cs typeface="+mn-cs"/>
              </a:rPr>
              <a:t>的（  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  <a:cs typeface="+mn-cs"/>
              </a:rPr>
              <a:t>） </a:t>
            </a:r>
          </a:p>
        </p:txBody>
      </p:sp>
      <p:pic>
        <p:nvPicPr>
          <p:cNvPr id="14341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07157"/>
            <a:ext cx="88265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611188" y="259557"/>
            <a:ext cx="2305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 eaLnBrk="1" hangingPunct="1"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0066CC"/>
                </a:solidFill>
                <a:latin typeface="宋体" pitchFamily="2" charset="-122"/>
                <a:cs typeface="+mn-cs"/>
              </a:rPr>
              <a:t>[</a:t>
            </a:r>
            <a:r>
              <a:rPr lang="zh-CN" altLang="en-US" sz="3200" b="1" dirty="0" smtClean="0">
                <a:solidFill>
                  <a:srgbClr val="0066CC"/>
                </a:solidFill>
                <a:latin typeface="宋体" pitchFamily="2" charset="-122"/>
                <a:cs typeface="+mn-cs"/>
              </a:rPr>
              <a:t>练一练</a:t>
            </a:r>
            <a:r>
              <a:rPr lang="en-US" altLang="zh-CN" sz="3200" b="1" dirty="0" smtClean="0">
                <a:solidFill>
                  <a:srgbClr val="0066CC"/>
                </a:solidFill>
                <a:latin typeface="宋体" pitchFamily="2" charset="-122"/>
                <a:cs typeface="+mn-cs"/>
              </a:rPr>
              <a:t>]</a:t>
            </a:r>
          </a:p>
        </p:txBody>
      </p:sp>
      <p:sp>
        <p:nvSpPr>
          <p:cNvPr id="14351" name="TextBox 7"/>
          <p:cNvSpPr txBox="1">
            <a:spLocks noChangeArrowheads="1"/>
          </p:cNvSpPr>
          <p:nvPr/>
        </p:nvSpPr>
        <p:spPr bwMode="auto">
          <a:xfrm>
            <a:off x="476253" y="3651647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 eaLnBrk="1" hangingPunct="1"/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．启瓶器</a:t>
            </a:r>
          </a:p>
        </p:txBody>
      </p:sp>
      <p:pic>
        <p:nvPicPr>
          <p:cNvPr id="14353" name="Picture 17" descr="OE05643-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77628"/>
            <a:ext cx="2159000" cy="15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19545209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69281"/>
            <a:ext cx="16573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30986214_3d9fae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4958" b="20866"/>
          <a:stretch>
            <a:fillRect/>
          </a:stretch>
        </p:blipFill>
        <p:spPr bwMode="auto">
          <a:xfrm>
            <a:off x="250828" y="1977630"/>
            <a:ext cx="2232025" cy="13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3" y="2085975"/>
            <a:ext cx="1990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TextBox 7"/>
          <p:cNvSpPr txBox="1">
            <a:spLocks noChangeArrowheads="1"/>
          </p:cNvSpPr>
          <p:nvPr/>
        </p:nvSpPr>
        <p:spPr bwMode="auto">
          <a:xfrm>
            <a:off x="2555876" y="3640932"/>
            <a:ext cx="2226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defTabSz="914400" eaLnBrk="1" hangingPunct="1">
              <a:tabLst>
                <a:tab pos="1254125" algn="l"/>
              </a:tabLst>
              <a:defRPr sz="28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742950" indent="-28575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B</a:t>
            </a:r>
            <a:r>
              <a:rPr lang="zh-CN" altLang="en-US" dirty="0"/>
              <a:t>．切纸铡刀</a:t>
            </a:r>
          </a:p>
        </p:txBody>
      </p:sp>
      <p:sp>
        <p:nvSpPr>
          <p:cNvPr id="14358" name="TextBox 7"/>
          <p:cNvSpPr txBox="1">
            <a:spLocks noChangeArrowheads="1"/>
          </p:cNvSpPr>
          <p:nvPr/>
        </p:nvSpPr>
        <p:spPr bwMode="auto">
          <a:xfrm>
            <a:off x="4787903" y="3640932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defTabSz="914400" eaLnBrk="1" hangingPunct="1">
              <a:tabLst>
                <a:tab pos="1254125" algn="l"/>
              </a:tabLst>
              <a:defRPr sz="28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742950" indent="-28575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C</a:t>
            </a:r>
            <a:r>
              <a:rPr lang="zh-CN" altLang="en-US" dirty="0"/>
              <a:t>．食品夹</a:t>
            </a:r>
          </a:p>
        </p:txBody>
      </p:sp>
      <p:sp>
        <p:nvSpPr>
          <p:cNvPr id="14359" name="TextBox 7"/>
          <p:cNvSpPr txBox="1">
            <a:spLocks noChangeArrowheads="1"/>
          </p:cNvSpPr>
          <p:nvPr/>
        </p:nvSpPr>
        <p:spPr bwMode="auto">
          <a:xfrm>
            <a:off x="6948491" y="3651647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defTabSz="914400" eaLnBrk="1" hangingPunct="1">
              <a:tabLst>
                <a:tab pos="1254125" algn="l"/>
              </a:tabLst>
              <a:defRPr sz="2800"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  <a:lvl2pPr marL="742950" indent="-28575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4125" algn="l"/>
              </a:tabLst>
              <a:defRPr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D</a:t>
            </a:r>
            <a:r>
              <a:rPr lang="zh-CN" altLang="en-US" dirty="0"/>
              <a:t>．羊角锤</a:t>
            </a:r>
          </a:p>
        </p:txBody>
      </p:sp>
    </p:spTree>
    <p:extLst>
      <p:ext uri="{BB962C8B-B14F-4D97-AF65-F5344CB8AC3E}">
        <p14:creationId xmlns:p14="http://schemas.microsoft.com/office/powerpoint/2010/main" val="22134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68288" y="1143000"/>
            <a:ext cx="1016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Calibri" pitchFamily="34" charset="0"/>
                <a:ea typeface="宋体" pitchFamily="2" charset="-122"/>
              </a:rPr>
              <a:t>复杂机械</a:t>
            </a:r>
          </a:p>
        </p:txBody>
      </p:sp>
      <p:pic>
        <p:nvPicPr>
          <p:cNvPr id="19460" name="各种复杂的齿轮系统，看完瞬间爱上了机械_高清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20800" y="673100"/>
            <a:ext cx="7056438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763" y="425450"/>
            <a:ext cx="8280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．小阳同学在做“探究杠杆平衡条件”的实验时，他把杠杆挂在支架上，发现左端向下倾斜。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）若使杠杆在</a:t>
            </a:r>
            <a:r>
              <a:rPr lang="zh-CN" altLang="en-US" sz="2000" b="1" u="sng" dirty="0">
                <a:solidFill>
                  <a:schemeClr val="bg1"/>
                </a:solidFill>
                <a:latin typeface="宋体" pitchFamily="2" charset="-122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位置平衡，需把平衡</a:t>
            </a: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</a:rPr>
              <a:t>螺母</a:t>
            </a:r>
            <a:r>
              <a:rPr lang="en-US" altLang="zh-CN" sz="2000" b="1" u="sng" dirty="0" smtClean="0">
                <a:solidFill>
                  <a:schemeClr val="bg1"/>
                </a:solidFill>
                <a:latin typeface="宋体" pitchFamily="2" charset="-122"/>
              </a:rPr>
              <a:t>      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端调节。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）如果在杠杆的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处挂三个相同的钩码，则在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处要挂</a:t>
            </a:r>
            <a:r>
              <a:rPr lang="zh-CN" altLang="en-US" sz="2000" b="1" u="sng" dirty="0">
                <a:solidFill>
                  <a:schemeClr val="bg1"/>
                </a:solidFill>
                <a:latin typeface="宋体" pitchFamily="2" charset="-122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个同样的钩码，杠杆才能重新位置平衡。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）若在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处挂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altLang="zh-CN" sz="11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的钩码，用弹簧测力计作用在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点，要使杠杆在水平位置平衡，最小拉力的方向应该</a:t>
            </a:r>
            <a:r>
              <a:rPr lang="en-US" altLang="zh-CN" sz="2000" b="1" u="sng" dirty="0">
                <a:solidFill>
                  <a:schemeClr val="bg1"/>
                </a:solidFill>
                <a:latin typeface="宋体" pitchFamily="2" charset="-122"/>
              </a:rPr>
              <a:t>        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，此时弹簧测力计的示数为</a:t>
            </a:r>
            <a:r>
              <a:rPr lang="zh-CN" altLang="en-US" sz="2000" b="1" u="sng" dirty="0">
                <a:solidFill>
                  <a:schemeClr val="bg1"/>
                </a:solidFill>
                <a:latin typeface="宋体" pitchFamily="2" charset="-122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宋体" pitchFamily="2" charset="-122"/>
              </a:rPr>
              <a:t>。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81968" y="3454976"/>
            <a:ext cx="4967288" cy="1301750"/>
            <a:chOff x="1292" y="3294"/>
            <a:chExt cx="3129" cy="820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1605" y="3678"/>
              <a:ext cx="2503" cy="1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omic Sans MS" pitchFamily="66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2022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2438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2854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270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686" y="3678"/>
              <a:ext cx="0" cy="1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V="1">
              <a:off x="2849" y="3294"/>
              <a:ext cx="0" cy="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2525" y="3294"/>
              <a:ext cx="67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flipH="1">
              <a:off x="1292" y="375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 flipH="1">
              <a:off x="4108" y="3756"/>
              <a:ext cx="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1397" y="3629"/>
              <a:ext cx="52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omic Sans MS" pitchFamily="66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4265" y="3629"/>
              <a:ext cx="53" cy="2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omic Sans MS" pitchFamily="66" charset="0"/>
              </a:endParaRP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2752" y="3787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1918" y="345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162" y="345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996" y="3472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25700" y="1042988"/>
            <a:ext cx="111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水平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45994" y="979490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右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48475" y="1446502"/>
            <a:ext cx="511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3985418" y="2506663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竖直向上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06425" y="2935864"/>
            <a:ext cx="898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 N</a:t>
            </a:r>
          </a:p>
        </p:txBody>
      </p:sp>
    </p:spTree>
    <p:extLst>
      <p:ext uri="{BB962C8B-B14F-4D97-AF65-F5344CB8AC3E}">
        <p14:creationId xmlns:p14="http://schemas.microsoft.com/office/powerpoint/2010/main" val="597351838"/>
      </p:ext>
    </p:extLst>
  </p:cSld>
  <p:clrMapOvr>
    <a:masterClrMapping/>
  </p:clrMapOvr>
  <p:transition spd="slow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76249" y="488934"/>
            <a:ext cx="3429024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 smtClean="0">
                <a:solidFill>
                  <a:srgbClr val="FFFFFF"/>
                </a:solidFill>
                <a:latin typeface="宋体" pitchFamily="2" charset="-122"/>
              </a:rPr>
              <a:t>总小结</a:t>
            </a:r>
            <a:endParaRPr lang="zh-CN" altLang="en-US" sz="3600" b="1" dirty="0">
              <a:solidFill>
                <a:srgbClr val="FFFFFF"/>
              </a:solidFill>
              <a:latin typeface="宋体" pitchFamily="2" charset="-122"/>
            </a:endParaRPr>
          </a:p>
        </p:txBody>
      </p:sp>
      <p:sp>
        <p:nvSpPr>
          <p:cNvPr id="5" name="单圆角矩形 4"/>
          <p:cNvSpPr/>
          <p:nvPr/>
        </p:nvSpPr>
        <p:spPr>
          <a:xfrm>
            <a:off x="928662" y="1914520"/>
            <a:ext cx="1714512" cy="2357454"/>
          </a:xfrm>
          <a:prstGeom prst="snip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</a:rPr>
              <a:t>杠杆的概念</a:t>
            </a:r>
          </a:p>
        </p:txBody>
      </p:sp>
      <p:sp>
        <p:nvSpPr>
          <p:cNvPr id="6" name="单圆角矩形 5"/>
          <p:cNvSpPr/>
          <p:nvPr/>
        </p:nvSpPr>
        <p:spPr>
          <a:xfrm>
            <a:off x="3703623" y="1914520"/>
            <a:ext cx="1890131" cy="2357454"/>
          </a:xfrm>
          <a:prstGeom prst="snip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</a:rPr>
              <a:t>杠杆平衡的条件</a:t>
            </a:r>
          </a:p>
        </p:txBody>
      </p:sp>
      <p:sp>
        <p:nvSpPr>
          <p:cNvPr id="7" name="单圆角矩形 6"/>
          <p:cNvSpPr/>
          <p:nvPr/>
        </p:nvSpPr>
        <p:spPr>
          <a:xfrm>
            <a:off x="6429388" y="1985958"/>
            <a:ext cx="1714512" cy="2357454"/>
          </a:xfrm>
          <a:prstGeom prst="snip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</a:rPr>
              <a:t>杠杆的分类</a:t>
            </a:r>
          </a:p>
        </p:txBody>
      </p:sp>
      <p:sp>
        <p:nvSpPr>
          <p:cNvPr id="8" name="燕尾形 7"/>
          <p:cNvSpPr/>
          <p:nvPr/>
        </p:nvSpPr>
        <p:spPr>
          <a:xfrm>
            <a:off x="3000364" y="2486024"/>
            <a:ext cx="500066" cy="121444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5715008" y="2414586"/>
            <a:ext cx="500066" cy="121444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8236142"/>
      </p:ext>
    </p:extLst>
  </p:cSld>
  <p:clrMapOvr>
    <a:masterClrMapping/>
  </p:clrMapOvr>
  <p:transition spd="slow" advTm="0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5"/>
          <p:cNvSpPr txBox="1">
            <a:spLocks noChangeArrowheads="1"/>
          </p:cNvSpPr>
          <p:nvPr/>
        </p:nvSpPr>
        <p:spPr bwMode="auto">
          <a:xfrm>
            <a:off x="3482975" y="723900"/>
            <a:ext cx="2327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zh-CN" sz="3300" b="1">
                <a:solidFill>
                  <a:srgbClr val="FFFFFF"/>
                </a:solidFill>
                <a:ea typeface="宋体" pitchFamily="2" charset="-122"/>
              </a:rPr>
              <a:t>CONTENTS</a:t>
            </a:r>
            <a:endParaRPr lang="zh-CN" altLang="en-US" sz="3300" b="1">
              <a:solidFill>
                <a:srgbClr val="FFFFFF"/>
              </a:solidFill>
              <a:ea typeface="宋体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2752725" y="1231900"/>
            <a:ext cx="3789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Text Placeholder 3"/>
          <p:cNvSpPr txBox="1">
            <a:spLocks/>
          </p:cNvSpPr>
          <p:nvPr/>
        </p:nvSpPr>
        <p:spPr bwMode="auto">
          <a:xfrm>
            <a:off x="1782763" y="1981200"/>
            <a:ext cx="12303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8600" b="1">
                <a:solidFill>
                  <a:srgbClr val="F8D35E"/>
                </a:solidFill>
              </a:rPr>
              <a:t>01</a:t>
            </a:r>
          </a:p>
        </p:txBody>
      </p:sp>
      <p:sp>
        <p:nvSpPr>
          <p:cNvPr id="19460" name="文本框 48"/>
          <p:cNvSpPr txBox="1">
            <a:spLocks noChangeArrowheads="1"/>
          </p:cNvSpPr>
          <p:nvPr/>
        </p:nvSpPr>
        <p:spPr bwMode="auto">
          <a:xfrm>
            <a:off x="2970213" y="2574925"/>
            <a:ext cx="29162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dist"/>
            <a:r>
              <a:rPr lang="zh-CN" altLang="en-US" sz="3000" b="1">
                <a:solidFill>
                  <a:srgbClr val="FFFFFF"/>
                </a:solidFill>
                <a:latin typeface="微软雅黑" pitchFamily="34" charset="-122"/>
              </a:rPr>
              <a:t>认识杠杆</a:t>
            </a:r>
          </a:p>
        </p:txBody>
      </p:sp>
      <p:sp>
        <p:nvSpPr>
          <p:cNvPr id="19461" name="文本框 49"/>
          <p:cNvSpPr txBox="1">
            <a:spLocks noChangeArrowheads="1"/>
          </p:cNvSpPr>
          <p:nvPr/>
        </p:nvSpPr>
        <p:spPr bwMode="auto">
          <a:xfrm>
            <a:off x="2970213" y="2205038"/>
            <a:ext cx="1447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i="1">
                <a:solidFill>
                  <a:srgbClr val="FFFFFF"/>
                </a:solidFill>
                <a:ea typeface="Meiryo UI"/>
                <a:cs typeface="Meiryo UI"/>
              </a:rPr>
              <a:t>Part One</a:t>
            </a:r>
            <a:endParaRPr lang="zh-CN" altLang="en-US" sz="2400" b="1" i="1">
              <a:solidFill>
                <a:srgbClr val="FFFFFF"/>
              </a:solidFill>
              <a:ea typeface="Meiryo UI"/>
              <a:cs typeface="Meiryo UI"/>
            </a:endParaRPr>
          </a:p>
        </p:txBody>
      </p:sp>
      <p:grpSp>
        <p:nvGrpSpPr>
          <p:cNvPr id="19462" name="组合 58"/>
          <p:cNvGrpSpPr>
            <a:grpSpLocks/>
          </p:cNvGrpSpPr>
          <p:nvPr/>
        </p:nvGrpSpPr>
        <p:grpSpPr bwMode="auto">
          <a:xfrm rot="-9708606">
            <a:off x="5913438" y="2065338"/>
            <a:ext cx="2322512" cy="161290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1382" y="2027542"/>
              <a:ext cx="266766" cy="230887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242" y="1187292"/>
              <a:ext cx="396110" cy="34298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2220" y="2492568"/>
              <a:ext cx="266766" cy="230887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386" y="750216"/>
              <a:ext cx="946384" cy="813403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6901" y="611820"/>
              <a:ext cx="1175042" cy="1012518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09079" y="1385021"/>
              <a:ext cx="114385" cy="114328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68" y="569557"/>
              <a:ext cx="114385" cy="114328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39782" y="1713068"/>
              <a:ext cx="116502" cy="114328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19472" name="组合 67"/>
            <p:cNvGrpSpPr>
              <a:grpSpLocks/>
            </p:cNvGrpSpPr>
            <p:nvPr/>
          </p:nvGrpSpPr>
          <p:grpSpPr bwMode="auto"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16928" y="1253963"/>
                <a:ext cx="268894" cy="229335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76388" y="1719120"/>
                <a:ext cx="268894" cy="229335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3425825"/>
            <a:ext cx="4748213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 bwMode="auto">
          <a:xfrm>
            <a:off x="457200" y="368300"/>
            <a:ext cx="7180263" cy="695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800" b="1" smtClean="0">
                <a:solidFill>
                  <a:srgbClr val="FFFFFF"/>
                </a:solidFill>
                <a:latin typeface="宋体" pitchFamily="2" charset="-122"/>
              </a:rPr>
              <a:t>这些杠杆在使用时，有什么共同特点？</a:t>
            </a:r>
            <a:br>
              <a:rPr lang="zh-CN" altLang="en-US" sz="2800" b="1" smtClean="0">
                <a:solidFill>
                  <a:srgbClr val="FFFFFF"/>
                </a:solidFill>
                <a:latin typeface="宋体" pitchFamily="2" charset="-122"/>
              </a:rPr>
            </a:br>
            <a:endParaRPr lang="zh-CN" altLang="en-US" sz="280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468438"/>
            <a:ext cx="43434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5013" y="1555750"/>
            <a:ext cx="3992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8" y="1428750"/>
            <a:ext cx="47529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013" y="1252538"/>
            <a:ext cx="43688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413" y="962025"/>
            <a:ext cx="74993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1938" y="922338"/>
            <a:ext cx="1038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使用过程中，</a:t>
            </a:r>
          </a:p>
          <a:p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能绕一个固定点转动。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62025"/>
            <a:ext cx="74993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071938" y="922338"/>
            <a:ext cx="1038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使用过程中，</a:t>
            </a:r>
          </a:p>
          <a:p>
            <a:r>
              <a:rPr lang="zh-CN" altLang="en-US" sz="2800" b="1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能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绕一个固定点转动</a:t>
            </a:r>
            <a:r>
              <a:rPr lang="zh-CN" altLang="en-US" sz="28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21507" name="标题 1"/>
          <p:cNvSpPr>
            <a:spLocks noGrp="1"/>
          </p:cNvSpPr>
          <p:nvPr>
            <p:ph type="title"/>
          </p:nvPr>
        </p:nvSpPr>
        <p:spPr bwMode="auto">
          <a:xfrm>
            <a:off x="457200" y="368300"/>
            <a:ext cx="7180263" cy="695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800" b="1" smtClean="0">
                <a:solidFill>
                  <a:srgbClr val="FFFFFF"/>
                </a:solidFill>
                <a:latin typeface="宋体" pitchFamily="2" charset="-122"/>
              </a:rPr>
              <a:t>这些杠杆在使用时，有什么共同特点？</a:t>
            </a:r>
            <a:br>
              <a:rPr lang="zh-CN" altLang="en-US" sz="2800" b="1" smtClean="0">
                <a:solidFill>
                  <a:srgbClr val="FFFFFF"/>
                </a:solidFill>
                <a:latin typeface="宋体" pitchFamily="2" charset="-122"/>
              </a:rPr>
            </a:br>
            <a:endParaRPr lang="zh-CN" altLang="en-US" sz="2800" smtClean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400050" y="1031875"/>
            <a:ext cx="84597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在力的作用下，能绕固定点转动的硬棒，叫做杠杆。</a:t>
            </a:r>
            <a:endParaRPr lang="en-US" altLang="zh-CN" sz="28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7975" y="325438"/>
            <a:ext cx="48244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一、杠杆的概念：</a:t>
            </a:r>
            <a:endParaRPr lang="en-US" altLang="zh-CN" sz="3200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400050" y="1031875"/>
            <a:ext cx="84597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力的作用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下，能绕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固定点转动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硬棒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，叫做杠杆。</a:t>
            </a:r>
            <a:endParaRPr lang="en-US" altLang="zh-CN" sz="28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07975" y="325438"/>
            <a:ext cx="48244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一、杠杆的概念：</a:t>
            </a:r>
            <a:endParaRPr lang="en-US" altLang="zh-CN" sz="3200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右大括号 2"/>
          <p:cNvSpPr/>
          <p:nvPr/>
        </p:nvSpPr>
        <p:spPr>
          <a:xfrm rot="5400000">
            <a:off x="3395663" y="-33337"/>
            <a:ext cx="1179512" cy="4557712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1325" y="2820988"/>
            <a:ext cx="84597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解读：</a:t>
            </a: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、绕固定点转动</a:t>
            </a:r>
            <a:endParaRPr lang="en-US" altLang="zh-CN" sz="2800" b="1">
              <a:solidFill>
                <a:schemeClr val="bg1"/>
              </a:solidFill>
              <a:ea typeface="宋体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chemeClr val="bg1"/>
                </a:solidFill>
                <a:ea typeface="宋体" pitchFamily="2" charset="-122"/>
              </a:rPr>
              <a:t>            2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、杠杆可直可弯曲</a:t>
            </a:r>
            <a:endParaRPr lang="en-US" altLang="zh-CN" sz="2800" b="1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400050" y="1031875"/>
            <a:ext cx="84597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力的作用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下，能绕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固定点转动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ea typeface="宋体" pitchFamily="2" charset="-122"/>
              </a:rPr>
              <a:t>硬棒</a:t>
            </a:r>
            <a:r>
              <a:rPr lang="zh-CN" altLang="en-US" sz="2800" b="1">
                <a:solidFill>
                  <a:schemeClr val="bg1"/>
                </a:solidFill>
                <a:ea typeface="宋体" pitchFamily="2" charset="-122"/>
              </a:rPr>
              <a:t>，叫做杠杆。</a:t>
            </a:r>
            <a:endParaRPr lang="en-US" altLang="zh-CN" sz="28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7975" y="325438"/>
            <a:ext cx="482441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一、杠杆的概念：</a:t>
            </a:r>
            <a:endParaRPr lang="en-US" altLang="zh-CN" sz="3200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13" descr="裁纸刀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2727325"/>
            <a:ext cx="20732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863" y="1933575"/>
            <a:ext cx="16605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6099175" y="3057525"/>
            <a:ext cx="684213" cy="1036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椭圆 8"/>
          <p:cNvSpPr/>
          <p:nvPr/>
        </p:nvSpPr>
        <p:spPr>
          <a:xfrm>
            <a:off x="3730625" y="3622675"/>
            <a:ext cx="684213" cy="1038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3" y="2100263"/>
            <a:ext cx="254952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1203325" y="2570163"/>
            <a:ext cx="482600" cy="911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1" name="椭圆 10"/>
          <p:cNvSpPr/>
          <p:nvPr/>
        </p:nvSpPr>
        <p:spPr>
          <a:xfrm>
            <a:off x="2236788" y="2281238"/>
            <a:ext cx="482600" cy="911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4071938" y="2100263"/>
            <a:ext cx="482600" cy="909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椭圆 12"/>
          <p:cNvSpPr/>
          <p:nvPr/>
        </p:nvSpPr>
        <p:spPr>
          <a:xfrm>
            <a:off x="7424738" y="2657475"/>
            <a:ext cx="482600" cy="911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1082</Words>
  <Application>Microsoft Office PowerPoint</Application>
  <PresentationFormat>全屏显示(16:9)</PresentationFormat>
  <Paragraphs>189</Paragraphs>
  <Slides>31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第一PPT，www.1ppt.com 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这些杠杆在使用时，有什么共同特点？ </vt:lpstr>
      <vt:lpstr>这些杠杆在使用时，有什么共同特点？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画出以下工具力臂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练一练</vt:lpstr>
      <vt:lpstr>PowerPoint 演示文稿</vt:lpstr>
      <vt:lpstr>杠杆的运用</vt:lpstr>
      <vt:lpstr>PowerPoint 演示文稿</vt:lpstr>
      <vt:lpstr>PowerPoint 演示文稿</vt:lpstr>
      <vt:lpstr>PowerPoint 演示文稿</vt:lpstr>
      <vt:lpstr>交流与讨论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教师说课</dc:title>
  <dc:creator>第一PPT</dc:creator>
  <cp:keywords>www.1ppt.com</cp:keywords>
  <cp:lastModifiedBy>dreamsummit</cp:lastModifiedBy>
  <cp:revision>88</cp:revision>
  <dcterms:created xsi:type="dcterms:W3CDTF">2016-12-25T02:27:54Z</dcterms:created>
  <dcterms:modified xsi:type="dcterms:W3CDTF">2019-04-29T03:43:27Z</dcterms:modified>
</cp:coreProperties>
</file>