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87" r:id="rId2"/>
    <p:sldId id="256" r:id="rId3"/>
    <p:sldId id="272" r:id="rId4"/>
    <p:sldId id="273" r:id="rId5"/>
    <p:sldId id="274" r:id="rId6"/>
    <p:sldId id="275" r:id="rId7"/>
    <p:sldId id="276" r:id="rId8"/>
    <p:sldId id="288" r:id="rId9"/>
    <p:sldId id="281" r:id="rId10"/>
    <p:sldId id="282" r:id="rId11"/>
    <p:sldId id="283" r:id="rId12"/>
    <p:sldId id="294" r:id="rId13"/>
    <p:sldId id="307" r:id="rId14"/>
    <p:sldId id="295" r:id="rId15"/>
    <p:sldId id="297" r:id="rId16"/>
    <p:sldId id="296" r:id="rId17"/>
    <p:sldId id="324" r:id="rId18"/>
    <p:sldId id="325" r:id="rId19"/>
    <p:sldId id="326" r:id="rId20"/>
    <p:sldId id="327" r:id="rId21"/>
    <p:sldId id="329" r:id="rId22"/>
    <p:sldId id="298" r:id="rId23"/>
    <p:sldId id="299" r:id="rId24"/>
    <p:sldId id="300" r:id="rId25"/>
    <p:sldId id="301" r:id="rId26"/>
    <p:sldId id="328" r:id="rId27"/>
    <p:sldId id="330" r:id="rId28"/>
    <p:sldId id="331" r:id="rId29"/>
    <p:sldId id="332" r:id="rId30"/>
    <p:sldId id="303" r:id="rId31"/>
    <p:sldId id="304" r:id="rId32"/>
    <p:sldId id="334" r:id="rId33"/>
    <p:sldId id="351" r:id="rId34"/>
    <p:sldId id="350" r:id="rId35"/>
    <p:sldId id="348" r:id="rId36"/>
    <p:sldId id="349" r:id="rId37"/>
    <p:sldId id="305" r:id="rId38"/>
    <p:sldId id="286" r:id="rId39"/>
    <p:sldId id="289" r:id="rId40"/>
    <p:sldId id="290" r:id="rId41"/>
    <p:sldId id="306" r:id="rId42"/>
    <p:sldId id="291"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15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8646AF-C189-4E55-9EB4-AC83A648E848}" type="datetimeFigureOut">
              <a:rPr lang="zh-CN" altLang="en-US" smtClean="0"/>
              <a:t>2021/10/15</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2CEDE-4D30-415F-B84C-4BAFDE5B3128}" type="slidenum">
              <a:rPr lang="zh-CN" altLang="en-US" smtClean="0"/>
              <a:t>‹#›</a:t>
            </a:fld>
            <a:endParaRPr lang="zh-CN" altLang="en-US"/>
          </a:p>
        </p:txBody>
      </p:sp>
    </p:spTree>
    <p:extLst>
      <p:ext uri="{BB962C8B-B14F-4D97-AF65-F5344CB8AC3E}">
        <p14:creationId xmlns:p14="http://schemas.microsoft.com/office/powerpoint/2010/main" val="1488919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86638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1486641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916609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noProof="1"/>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quarter" idx="2"/>
          </p:nvPr>
        </p:nvSpPr>
        <p:spPr>
          <a:xfrm>
            <a:off x="4629150" y="1825625"/>
            <a:ext cx="3886200" cy="2098675"/>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内容占位符 4"/>
          <p:cNvSpPr>
            <a:spLocks noGrp="1"/>
          </p:cNvSpPr>
          <p:nvPr>
            <p:ph sz="quarter" idx="3"/>
          </p:nvPr>
        </p:nvSpPr>
        <p:spPr>
          <a:xfrm>
            <a:off x="4629150" y="4076700"/>
            <a:ext cx="3886200" cy="2100263"/>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6" name="灯片编号占位符 5">
            <a:extLst>
              <a:ext uri="{FF2B5EF4-FFF2-40B4-BE49-F238E27FC236}">
                <a16:creationId xmlns:a16="http://schemas.microsoft.com/office/drawing/2014/main" id="{52F71872-ACAD-4DF3-91FB-7D55A2B07A5A}"/>
              </a:ext>
            </a:extLst>
          </p:cNvPr>
          <p:cNvSpPr>
            <a:spLocks noGrp="1" noChangeArrowheads="1"/>
          </p:cNvSpPr>
          <p:nvPr>
            <p:ph type="sldNum" sz="quarter" idx="10"/>
          </p:nvPr>
        </p:nvSpPr>
        <p:spPr/>
        <p:txBody>
          <a:bodyPr/>
          <a:lstStyle>
            <a:lvl1pPr>
              <a:defRPr/>
            </a:lvl1pPr>
          </a:lstStyle>
          <a:p>
            <a:fld id="{EC3C88C0-721F-4476-85F1-B01359F62BC7}" type="slidenum">
              <a:rPr lang="zh-CN" altLang="en-US"/>
              <a:pPr/>
              <a:t>‹#›</a:t>
            </a:fld>
            <a:endParaRPr lang="zh-CN" altLang="en-US"/>
          </a:p>
        </p:txBody>
      </p:sp>
      <p:sp>
        <p:nvSpPr>
          <p:cNvPr id="7" name="日期占位符 3">
            <a:extLst>
              <a:ext uri="{FF2B5EF4-FFF2-40B4-BE49-F238E27FC236}">
                <a16:creationId xmlns:a16="http://schemas.microsoft.com/office/drawing/2014/main" id="{8A8D7B12-5345-4FCA-A74F-000AED79AE14}"/>
              </a:ext>
            </a:extLst>
          </p:cNvPr>
          <p:cNvSpPr>
            <a:spLocks noGrp="1" noChangeArrowheads="1"/>
          </p:cNvSpPr>
          <p:nvPr>
            <p:ph type="dt" sz="half" idx="11"/>
          </p:nvPr>
        </p:nvSpPr>
        <p:spPr/>
        <p:txBody>
          <a:bodyPr/>
          <a:lstStyle>
            <a:lvl1pPr>
              <a:defRPr/>
            </a:lvl1pPr>
          </a:lstStyle>
          <a:p>
            <a:endParaRPr lang="zh-CN" altLang="en-US"/>
          </a:p>
        </p:txBody>
      </p:sp>
      <p:sp>
        <p:nvSpPr>
          <p:cNvPr id="8" name="页脚占位符 4">
            <a:extLst>
              <a:ext uri="{FF2B5EF4-FFF2-40B4-BE49-F238E27FC236}">
                <a16:creationId xmlns:a16="http://schemas.microsoft.com/office/drawing/2014/main" id="{687961DA-ECFA-4414-BA71-886825F469D4}"/>
              </a:ext>
            </a:extLst>
          </p:cNvPr>
          <p:cNvSpPr>
            <a:spLocks noGrp="1" noChangeArrowheads="1"/>
          </p:cNvSpPr>
          <p:nvPr>
            <p:ph type="ftr" sz="quarter" idx="12"/>
          </p:nvPr>
        </p:nvSpPr>
        <p:spPr/>
        <p:txBody>
          <a:bodyPr/>
          <a:lstStyle>
            <a:lvl1pPr>
              <a:defRPr/>
            </a:lvl1pPr>
          </a:lstStyle>
          <a:p>
            <a:endParaRPr lang="zh-CN" altLang="en-US"/>
          </a:p>
        </p:txBody>
      </p:sp>
    </p:spTree>
    <p:extLst>
      <p:ext uri="{BB962C8B-B14F-4D97-AF65-F5344CB8AC3E}">
        <p14:creationId xmlns:p14="http://schemas.microsoft.com/office/powerpoint/2010/main" val="6131708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880556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774850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544454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93739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35336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04230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4042379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2C586A8-7B12-403E-BEFD-B8E5F8DC03B9}" type="datetimeFigureOut">
              <a:rPr lang="zh-CN" altLang="en-US" smtClean="0"/>
              <a:t>2021/10/15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313621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586A8-7B12-403E-BEFD-B8E5F8DC03B9}" type="datetimeFigureOut">
              <a:rPr lang="zh-CN" altLang="en-US" smtClean="0"/>
              <a:t>2021/10/15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C5D1EC-342B-457A-8B18-4C9F34F13432}" type="slidenum">
              <a:rPr lang="zh-CN" altLang="en-US" smtClean="0"/>
              <a:t>‹#›</a:t>
            </a:fld>
            <a:endParaRPr lang="zh-CN" altLang="en-US"/>
          </a:p>
        </p:txBody>
      </p:sp>
    </p:spTree>
    <p:extLst>
      <p:ext uri="{BB962C8B-B14F-4D97-AF65-F5344CB8AC3E}">
        <p14:creationId xmlns:p14="http://schemas.microsoft.com/office/powerpoint/2010/main" val="265267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文本框 3073">
            <a:extLst>
              <a:ext uri="{FF2B5EF4-FFF2-40B4-BE49-F238E27FC236}">
                <a16:creationId xmlns:a16="http://schemas.microsoft.com/office/drawing/2014/main" id="{BFE4154E-F867-44F6-B5EE-E2E38BAB0422}"/>
              </a:ext>
            </a:extLst>
          </p:cNvPr>
          <p:cNvSpPr>
            <a:spLocks noChangeArrowheads="1"/>
          </p:cNvSpPr>
          <p:nvPr/>
        </p:nvSpPr>
        <p:spPr bwMode="auto">
          <a:xfrm>
            <a:off x="398463" y="825500"/>
            <a:ext cx="3524250"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387350">
              <a:defRPr sz="2000">
                <a:solidFill>
                  <a:srgbClr val="000000"/>
                </a:solidFill>
                <a:latin typeface="Arial" panose="020B0604020202020204" pitchFamily="34" charset="0"/>
                <a:ea typeface="宋体" panose="02010600030101010101" pitchFamily="2" charset="-122"/>
              </a:defRPr>
            </a:lvl1pPr>
            <a:lvl2pPr>
              <a:defRPr sz="2000">
                <a:solidFill>
                  <a:srgbClr val="000000"/>
                </a:solidFill>
                <a:latin typeface="Arial" panose="020B0604020202020204" pitchFamily="34" charset="0"/>
                <a:ea typeface="宋体" panose="02010600030101010101" pitchFamily="2" charset="-122"/>
              </a:defRPr>
            </a:lvl2pPr>
            <a:lvl3pPr>
              <a:defRPr sz="2000">
                <a:solidFill>
                  <a:srgbClr val="000000"/>
                </a:solidFill>
                <a:latin typeface="Arial" panose="020B0604020202020204" pitchFamily="34" charset="0"/>
                <a:ea typeface="宋体" panose="02010600030101010101" pitchFamily="2" charset="-122"/>
              </a:defRPr>
            </a:lvl3pPr>
            <a:lvl4pPr>
              <a:defRPr sz="2000">
                <a:solidFill>
                  <a:srgbClr val="000000"/>
                </a:solidFill>
                <a:latin typeface="Arial" panose="020B0604020202020204" pitchFamily="34" charset="0"/>
                <a:ea typeface="宋体" panose="02010600030101010101" pitchFamily="2" charset="-122"/>
              </a:defRPr>
            </a:lvl4pPr>
            <a:lvl5pPr>
              <a:defRPr sz="2000">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9pPr>
          </a:lstStyle>
          <a:p>
            <a:pPr algn="just" eaLnBrk="0" hangingPunct="0">
              <a:lnSpc>
                <a:spcPct val="140000"/>
              </a:lnSpc>
            </a:pPr>
            <a:r>
              <a:rPr lang="en-US" altLang="zh-CN" sz="2800" b="1">
                <a:latin typeface="宋体" panose="02010600030101010101" pitchFamily="2" charset="-122"/>
              </a:rPr>
              <a:t>2004</a:t>
            </a:r>
            <a:r>
              <a:rPr lang="zh-CN" altLang="en-US" sz="2800" b="1">
                <a:latin typeface="宋体" panose="02010600030101010101" pitchFamily="2" charset="-122"/>
              </a:rPr>
              <a:t>年</a:t>
            </a:r>
            <a:r>
              <a:rPr lang="en-US" altLang="zh-CN" sz="2800" b="1">
                <a:latin typeface="宋体" panose="02010600030101010101" pitchFamily="2" charset="-122"/>
              </a:rPr>
              <a:t>11</a:t>
            </a:r>
            <a:r>
              <a:rPr lang="zh-CN" altLang="en-US" sz="2800" b="1">
                <a:latin typeface="宋体" panose="02010600030101010101" pitchFamily="2" charset="-122"/>
              </a:rPr>
              <a:t>月</a:t>
            </a:r>
            <a:r>
              <a:rPr lang="en-US" altLang="zh-CN" sz="2800" b="1">
                <a:latin typeface="宋体" panose="02010600030101010101" pitchFamily="2" charset="-122"/>
              </a:rPr>
              <a:t>23</a:t>
            </a:r>
            <a:r>
              <a:rPr lang="zh-CN" altLang="en-US" sz="2800" b="1">
                <a:latin typeface="宋体" panose="02010600030101010101" pitchFamily="2" charset="-122"/>
              </a:rPr>
              <a:t>日凌晨，武汉一盗窃电线的小偷倒挂在</a:t>
            </a:r>
            <a:r>
              <a:rPr lang="en-US" altLang="zh-CN" sz="2800" b="1">
                <a:latin typeface="宋体" panose="02010600030101010101" pitchFamily="2" charset="-122"/>
              </a:rPr>
              <a:t>30</a:t>
            </a:r>
            <a:r>
              <a:rPr lang="zh-CN" altLang="en-US" sz="2800" b="1">
                <a:latin typeface="宋体" panose="02010600030101010101" pitchFamily="2" charset="-122"/>
              </a:rPr>
              <a:t>余米高空的高压塔上，供电、消防断掉</a:t>
            </a:r>
            <a:r>
              <a:rPr lang="en-US" altLang="zh-CN" sz="2800" b="1">
                <a:latin typeface="宋体" panose="02010600030101010101" pitchFamily="2" charset="-122"/>
              </a:rPr>
              <a:t>11</a:t>
            </a:r>
            <a:r>
              <a:rPr lang="zh-CN" altLang="en-US" sz="2800" b="1">
                <a:latin typeface="宋体" panose="02010600030101010101" pitchFamily="2" charset="-122"/>
              </a:rPr>
              <a:t>万伏高压电后，派出</a:t>
            </a:r>
            <a:r>
              <a:rPr lang="en-US" altLang="zh-CN" sz="2800" b="1">
                <a:latin typeface="宋体" panose="02010600030101010101" pitchFamily="2" charset="-122"/>
              </a:rPr>
              <a:t>5</a:t>
            </a:r>
            <a:r>
              <a:rPr lang="zh-CN" altLang="en-US" sz="2800" b="1">
                <a:latin typeface="宋体" panose="02010600030101010101" pitchFamily="2" charset="-122"/>
              </a:rPr>
              <a:t>名勇士爬上铁塔，将小偷救下。遗憾的是，小偷已触电身亡。</a:t>
            </a:r>
          </a:p>
        </p:txBody>
      </p:sp>
      <p:pic>
        <p:nvPicPr>
          <p:cNvPr id="13315" name="图片 3074" descr="小偷倒挂高压线">
            <a:extLst>
              <a:ext uri="{FF2B5EF4-FFF2-40B4-BE49-F238E27FC236}">
                <a16:creationId xmlns:a16="http://schemas.microsoft.com/office/drawing/2014/main" id="{4F2BBB62-1304-4000-8A3F-587FE3F728C5}"/>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4041775" y="476250"/>
            <a:ext cx="5102225" cy="627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2">
            <a:extLst>
              <a:ext uri="{FF2B5EF4-FFF2-40B4-BE49-F238E27FC236}">
                <a16:creationId xmlns:a16="http://schemas.microsoft.com/office/drawing/2014/main" id="{3A238C11-179A-4FEF-B253-BCD952F3C589}"/>
              </a:ext>
            </a:extLst>
          </p:cNvPr>
          <p:cNvSpPr>
            <a:spLocks noChangeArrowheads="1"/>
          </p:cNvSpPr>
          <p:nvPr/>
        </p:nvSpPr>
        <p:spPr bwMode="auto">
          <a:xfrm>
            <a:off x="431800" y="512763"/>
            <a:ext cx="80279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r>
              <a:rPr lang="zh-CN" altLang="en-US" sz="2800" b="1"/>
              <a:t>　　你能用一个巧妙的方法把通电螺线管两端的极性与其中的电流方向的关系表述出来吗？</a:t>
            </a:r>
          </a:p>
        </p:txBody>
      </p:sp>
      <p:sp>
        <p:nvSpPr>
          <p:cNvPr id="10242" name="AutoShape 2">
            <a:extLst>
              <a:ext uri="{FF2B5EF4-FFF2-40B4-BE49-F238E27FC236}">
                <a16:creationId xmlns:a16="http://schemas.microsoft.com/office/drawing/2014/main" id="{BE228536-F960-4BB8-9C8B-3D5489243121}"/>
              </a:ext>
            </a:extLst>
          </p:cNvPr>
          <p:cNvSpPr/>
          <p:nvPr/>
        </p:nvSpPr>
        <p:spPr>
          <a:xfrm>
            <a:off x="5143500" y="4049713"/>
            <a:ext cx="3760788" cy="2928937"/>
          </a:xfrm>
          <a:prstGeom prst="roundRect">
            <a:avLst>
              <a:gd name="adj" fmla="val 16667"/>
            </a:avLst>
          </a:prstGeom>
          <a:noFill/>
          <a:ln>
            <a:noFill/>
            <a:miter lim="800000"/>
          </a:ln>
        </p:spPr>
        <p:txBody>
          <a:bodyPr anchor="ct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ct val="120000"/>
              </a:lnSpc>
            </a:pPr>
            <a:r>
              <a:rPr sz="2800" b="1">
                <a:ln w="9525" cap="flat" cmpd="sng" algn="ctr">
                  <a:noFill/>
                  <a:prstDash val="solid"/>
                  <a:round/>
                  <a:headEnd type="none" w="med" len="med"/>
                  <a:tailEnd type="none" w="med" len="med"/>
                </a:ln>
                <a:solidFill>
                  <a:srgbClr val="1F497D"/>
                </a:solidFill>
                <a:latin typeface="宋体" pitchFamily="2" charset="-122"/>
                <a:sym typeface="Wingdings"/>
              </a:rPr>
              <a:t>猴子用右手把一个大螺线管夹在腋下，说：如果电流沿着我右臂所指的方向流动，</a:t>
            </a:r>
            <a:r>
              <a:rPr sz="2800" b="1">
                <a:ln w="9525" cap="flat" cmpd="sng" algn="ctr">
                  <a:noFill/>
                  <a:prstDash val="solid"/>
                  <a:round/>
                  <a:headEnd type="none" w="med" len="med"/>
                  <a:tailEnd type="none" w="med" len="med"/>
                </a:ln>
                <a:solidFill>
                  <a:srgbClr val="1F497D"/>
                </a:solidFill>
                <a:latin typeface="Times New Roman" pitchFamily="18" charset="0"/>
                <a:sym typeface="Wingdings"/>
              </a:rPr>
              <a:t>N </a:t>
            </a:r>
            <a:r>
              <a:rPr sz="2800" b="1">
                <a:ln w="9525" cap="flat" cmpd="sng" algn="ctr">
                  <a:noFill/>
                  <a:prstDash val="solid"/>
                  <a:round/>
                  <a:headEnd type="none" w="med" len="med"/>
                  <a:tailEnd type="none" w="med" len="med"/>
                </a:ln>
                <a:solidFill>
                  <a:srgbClr val="1F497D"/>
                </a:solidFill>
                <a:latin typeface="宋体" pitchFamily="2" charset="-122"/>
                <a:sym typeface="Wingdings"/>
              </a:rPr>
              <a:t>极就在我的前方。</a:t>
            </a:r>
            <a:endParaRPr sz="2800" b="1">
              <a:solidFill>
                <a:schemeClr val="tx2"/>
              </a:solidFill>
              <a:latin typeface="宋体" pitchFamily="2" charset="-122"/>
            </a:endParaRPr>
          </a:p>
        </p:txBody>
      </p:sp>
      <p:pic>
        <p:nvPicPr>
          <p:cNvPr id="21508" name="Picture 9" descr="E:\李燃\教师教学用书\2012人教教师用书项目\ppt\物理\图标.png">
            <a:extLst>
              <a:ext uri="{FF2B5EF4-FFF2-40B4-BE49-F238E27FC236}">
                <a16:creationId xmlns:a16="http://schemas.microsoft.com/office/drawing/2014/main" id="{20F6E028-05A1-449F-8466-55BE20A03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3875" y="1428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1509" name="图片 28679" descr="12604012">
            <a:extLst>
              <a:ext uri="{FF2B5EF4-FFF2-40B4-BE49-F238E27FC236}">
                <a16:creationId xmlns:a16="http://schemas.microsoft.com/office/drawing/2014/main" id="{9B3AAFE7-0DF8-44F6-A54C-9BA1864028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1" t="13290" r="-290" b="7236"/>
          <a:stretch>
            <a:fillRect/>
          </a:stretch>
        </p:blipFill>
        <p:spPr bwMode="auto">
          <a:xfrm>
            <a:off x="36513" y="2889250"/>
            <a:ext cx="4437062"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1510" name="图片 28680" descr="12604013">
            <a:extLst>
              <a:ext uri="{FF2B5EF4-FFF2-40B4-BE49-F238E27FC236}">
                <a16:creationId xmlns:a16="http://schemas.microsoft.com/office/drawing/2014/main" id="{8EE158CF-8BF7-4BE2-877F-B534C319CD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447800"/>
            <a:ext cx="298450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21511" name="组合 1">
            <a:extLst>
              <a:ext uri="{FF2B5EF4-FFF2-40B4-BE49-F238E27FC236}">
                <a16:creationId xmlns:a16="http://schemas.microsoft.com/office/drawing/2014/main" id="{0E9C208B-02EA-4FB7-9778-A91C893486B8}"/>
              </a:ext>
            </a:extLst>
          </p:cNvPr>
          <p:cNvGrpSpPr>
            <a:grpSpLocks/>
          </p:cNvGrpSpPr>
          <p:nvPr/>
        </p:nvGrpSpPr>
        <p:grpSpPr bwMode="auto">
          <a:xfrm>
            <a:off x="792163" y="1522413"/>
            <a:ext cx="2706687" cy="1614487"/>
            <a:chOff x="1272" y="1973"/>
            <a:chExt cx="4263" cy="2542"/>
          </a:xfrm>
        </p:grpSpPr>
        <p:sp>
          <p:nvSpPr>
            <p:cNvPr id="10247" name="Rectangle 27">
              <a:extLst>
                <a:ext uri="{FF2B5EF4-FFF2-40B4-BE49-F238E27FC236}">
                  <a16:creationId xmlns:a16="http://schemas.microsoft.com/office/drawing/2014/main" id="{E28E90A1-2610-4DDE-824B-88C7D023DE1E}"/>
                </a:ext>
              </a:extLst>
            </p:cNvPr>
            <p:cNvSpPr/>
            <p:nvPr/>
          </p:nvSpPr>
          <p:spPr>
            <a:xfrm>
              <a:off x="1437" y="2358"/>
              <a:ext cx="4028" cy="1062"/>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sp>
          <p:nvSpPr>
            <p:cNvPr id="10248" name="Text Box 40">
              <a:extLst>
                <a:ext uri="{FF2B5EF4-FFF2-40B4-BE49-F238E27FC236}">
                  <a16:creationId xmlns:a16="http://schemas.microsoft.com/office/drawing/2014/main" id="{B679173D-89A9-4FE9-89BC-1024E7B36198}"/>
                </a:ext>
              </a:extLst>
            </p:cNvPr>
            <p:cNvSpPr txBox="1"/>
            <p:nvPr/>
          </p:nvSpPr>
          <p:spPr>
            <a:xfrm>
              <a:off x="1272" y="2358"/>
              <a:ext cx="810" cy="101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FF33CC"/>
                  </a:solidFill>
                  <a:effectLst>
                    <a:outerShdw blurRad="38100" dist="38100" dir="2700000">
                      <a:srgbClr val="000000"/>
                    </a:outerShdw>
                  </a:effectLst>
                  <a:latin typeface="Times New Roman" pitchFamily="18" charset="0"/>
                  <a:cs typeface="宋体" pitchFamily="2" charset="-122"/>
                  <a:sym typeface="Wingdings"/>
                </a:rPr>
                <a:t>N</a:t>
              </a:r>
              <a:endParaRPr lang="en-US" altLang="x-none" sz="3600" b="1" noProof="1">
                <a:solidFill>
                  <a:srgbClr val="FF33CC"/>
                </a:solidFill>
                <a:effectLst>
                  <a:outerShdw blurRad="38100" dist="38100" dir="2700000">
                    <a:srgbClr val="000000"/>
                  </a:outerShdw>
                </a:effectLst>
                <a:latin typeface="Times New Roman" pitchFamily="18" charset="0"/>
              </a:endParaRPr>
            </a:p>
          </p:txBody>
        </p:sp>
        <p:sp>
          <p:nvSpPr>
            <p:cNvPr id="10249" name="Text Box 41">
              <a:extLst>
                <a:ext uri="{FF2B5EF4-FFF2-40B4-BE49-F238E27FC236}">
                  <a16:creationId xmlns:a16="http://schemas.microsoft.com/office/drawing/2014/main" id="{FA946168-76F9-47EB-A260-76D70CEFFA37}"/>
                </a:ext>
              </a:extLst>
            </p:cNvPr>
            <p:cNvSpPr txBox="1"/>
            <p:nvPr/>
          </p:nvSpPr>
          <p:spPr>
            <a:xfrm>
              <a:off x="4845" y="2368"/>
              <a:ext cx="690" cy="101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0000FF"/>
                  </a:solidFill>
                  <a:effectLst>
                    <a:outerShdw blurRad="38100" dist="38100" dir="2700000">
                      <a:srgbClr val="000000"/>
                    </a:outerShdw>
                  </a:effectLst>
                  <a:latin typeface="Times New Roman" pitchFamily="18" charset="0"/>
                  <a:cs typeface="宋体" pitchFamily="2" charset="-122"/>
                  <a:sym typeface="Wingdings"/>
                </a:rPr>
                <a:t>S</a:t>
              </a:r>
              <a:endParaRPr lang="en-US" altLang="x-none" sz="3600" b="1" noProof="1">
                <a:solidFill>
                  <a:srgbClr val="0000FF"/>
                </a:solidFill>
                <a:effectLst>
                  <a:outerShdw blurRad="38100" dist="38100" dir="2700000">
                    <a:srgbClr val="000000"/>
                  </a:outerShdw>
                </a:effectLst>
                <a:latin typeface="Times New Roman" pitchFamily="18" charset="0"/>
              </a:endParaRPr>
            </a:p>
          </p:txBody>
        </p:sp>
        <p:grpSp>
          <p:nvGrpSpPr>
            <p:cNvPr id="21515" name="组合 29739">
              <a:extLst>
                <a:ext uri="{FF2B5EF4-FFF2-40B4-BE49-F238E27FC236}">
                  <a16:creationId xmlns:a16="http://schemas.microsoft.com/office/drawing/2014/main" id="{9982E195-7267-4E8D-A797-C5DD2A110E81}"/>
                </a:ext>
              </a:extLst>
            </p:cNvPr>
            <p:cNvGrpSpPr>
              <a:grpSpLocks/>
            </p:cNvGrpSpPr>
            <p:nvPr/>
          </p:nvGrpSpPr>
          <p:grpSpPr bwMode="auto">
            <a:xfrm>
              <a:off x="2075" y="1973"/>
              <a:ext cx="2937" cy="2542"/>
              <a:chOff x="0" y="0"/>
              <a:chExt cx="1175" cy="1035"/>
            </a:xfrm>
          </p:grpSpPr>
          <p:sp>
            <p:nvSpPr>
              <p:cNvPr id="21516" name="Freeform 43">
                <a:extLst>
                  <a:ext uri="{FF2B5EF4-FFF2-40B4-BE49-F238E27FC236}">
                    <a16:creationId xmlns:a16="http://schemas.microsoft.com/office/drawing/2014/main" id="{7EA7E4BE-477E-42E7-B7B1-E1ECE1BA334E}"/>
                  </a:ext>
                </a:extLst>
              </p:cNvPr>
              <p:cNvSpPr>
                <a:spLocks/>
              </p:cNvSpPr>
              <p:nvPr/>
            </p:nvSpPr>
            <p:spPr bwMode="auto">
              <a:xfrm>
                <a:off x="0" y="40"/>
                <a:ext cx="91" cy="995"/>
              </a:xfrm>
              <a:custGeom>
                <a:avLst/>
                <a:gdLst>
                  <a:gd name="T0" fmla="*/ 104 w 104"/>
                  <a:gd name="T1" fmla="*/ 72 h 648"/>
                  <a:gd name="T2" fmla="*/ 56 w 104"/>
                  <a:gd name="T3" fmla="*/ 24 h 648"/>
                  <a:gd name="T4" fmla="*/ 8 w 104"/>
                  <a:gd name="T5" fmla="*/ 216 h 648"/>
                  <a:gd name="T6" fmla="*/ 8 w 104"/>
                  <a:gd name="T7" fmla="*/ 648 h 648"/>
                </a:gdLst>
                <a:ahLst/>
                <a:cxnLst>
                  <a:cxn ang="0">
                    <a:pos x="T0" y="T1"/>
                  </a:cxn>
                  <a:cxn ang="0">
                    <a:pos x="T2" y="T3"/>
                  </a:cxn>
                  <a:cxn ang="0">
                    <a:pos x="T4" y="T5"/>
                  </a:cxn>
                  <a:cxn ang="0">
                    <a:pos x="T6" y="T7"/>
                  </a:cxn>
                </a:cxnLst>
                <a:rect l="0" t="0" r="r" b="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517" name="Freeform 44">
                <a:extLst>
                  <a:ext uri="{FF2B5EF4-FFF2-40B4-BE49-F238E27FC236}">
                    <a16:creationId xmlns:a16="http://schemas.microsoft.com/office/drawing/2014/main" id="{17B972F2-25F8-43B9-88D2-7E9BC2823420}"/>
                  </a:ext>
                </a:extLst>
              </p:cNvPr>
              <p:cNvSpPr>
                <a:spLocks/>
              </p:cNvSpPr>
              <p:nvPr/>
            </p:nvSpPr>
            <p:spPr bwMode="auto">
              <a:xfrm>
                <a:off x="927" y="3"/>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518" name="Line 45">
                <a:extLst>
                  <a:ext uri="{FF2B5EF4-FFF2-40B4-BE49-F238E27FC236}">
                    <a16:creationId xmlns:a16="http://schemas.microsoft.com/office/drawing/2014/main" id="{645C31FB-D58F-4784-97D7-F360B8D7A9E8}"/>
                  </a:ext>
                </a:extLst>
              </p:cNvPr>
              <p:cNvSpPr>
                <a:spLocks noChangeShapeType="1"/>
              </p:cNvSpPr>
              <p:nvPr/>
            </p:nvSpPr>
            <p:spPr bwMode="auto">
              <a:xfrm>
                <a:off x="1175" y="593"/>
                <a:ext cx="0" cy="442"/>
              </a:xfrm>
              <a:prstGeom prst="line">
                <a:avLst/>
              </a:prstGeom>
              <a:noFill/>
              <a:ln w="5397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519" name="Freeform 46">
                <a:extLst>
                  <a:ext uri="{FF2B5EF4-FFF2-40B4-BE49-F238E27FC236}">
                    <a16:creationId xmlns:a16="http://schemas.microsoft.com/office/drawing/2014/main" id="{5EFB2017-996B-422C-8FF4-34476D0A5B64}"/>
                  </a:ext>
                </a:extLst>
              </p:cNvPr>
              <p:cNvSpPr>
                <a:spLocks/>
              </p:cNvSpPr>
              <p:nvPr/>
            </p:nvSpPr>
            <p:spPr bwMode="auto">
              <a:xfrm>
                <a:off x="40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520" name="Freeform 47">
                <a:extLst>
                  <a:ext uri="{FF2B5EF4-FFF2-40B4-BE49-F238E27FC236}">
                    <a16:creationId xmlns:a16="http://schemas.microsoft.com/office/drawing/2014/main" id="{EF4C473F-A31B-48FD-83D2-E70E942C8986}"/>
                  </a:ext>
                </a:extLst>
              </p:cNvPr>
              <p:cNvSpPr>
                <a:spLocks/>
              </p:cNvSpPr>
              <p:nvPr/>
            </p:nvSpPr>
            <p:spPr bwMode="auto">
              <a:xfrm>
                <a:off x="662" y="1"/>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1521" name="Freeform 48">
                <a:extLst>
                  <a:ext uri="{FF2B5EF4-FFF2-40B4-BE49-F238E27FC236}">
                    <a16:creationId xmlns:a16="http://schemas.microsoft.com/office/drawing/2014/main" id="{0B29B8DE-6ADC-46DC-A3B9-983BBA516336}"/>
                  </a:ext>
                </a:extLst>
              </p:cNvPr>
              <p:cNvSpPr>
                <a:spLocks/>
              </p:cNvSpPr>
              <p:nvPr/>
            </p:nvSpPr>
            <p:spPr bwMode="auto">
              <a:xfrm>
                <a:off x="13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1522" name="Line 49">
              <a:extLst>
                <a:ext uri="{FF2B5EF4-FFF2-40B4-BE49-F238E27FC236}">
                  <a16:creationId xmlns:a16="http://schemas.microsoft.com/office/drawing/2014/main" id="{D3FCEDA6-91EA-4E1E-8CD9-752115278367}"/>
                </a:ext>
              </a:extLst>
            </p:cNvPr>
            <p:cNvSpPr>
              <a:spLocks noChangeShapeType="1"/>
            </p:cNvSpPr>
            <p:nvPr/>
          </p:nvSpPr>
          <p:spPr bwMode="auto">
            <a:xfrm flipV="1">
              <a:off x="2088" y="3878"/>
              <a:ext cx="0" cy="45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1523" name="Line 50">
              <a:extLst>
                <a:ext uri="{FF2B5EF4-FFF2-40B4-BE49-F238E27FC236}">
                  <a16:creationId xmlns:a16="http://schemas.microsoft.com/office/drawing/2014/main" id="{B7BA8510-4BE8-4ADB-8F5A-5FBF35686029}"/>
                </a:ext>
              </a:extLst>
            </p:cNvPr>
            <p:cNvSpPr>
              <a:spLocks noChangeShapeType="1"/>
            </p:cNvSpPr>
            <p:nvPr/>
          </p:nvSpPr>
          <p:spPr bwMode="auto">
            <a:xfrm>
              <a:off x="5012" y="3900"/>
              <a:ext cx="0" cy="452"/>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nvGrpSpPr>
            <p:cNvPr id="21524" name="组合 29748">
              <a:extLst>
                <a:ext uri="{FF2B5EF4-FFF2-40B4-BE49-F238E27FC236}">
                  <a16:creationId xmlns:a16="http://schemas.microsoft.com/office/drawing/2014/main" id="{71D1C7F6-77FC-4988-A54B-4F6915EC41FB}"/>
                </a:ext>
              </a:extLst>
            </p:cNvPr>
            <p:cNvGrpSpPr>
              <a:grpSpLocks/>
            </p:cNvGrpSpPr>
            <p:nvPr/>
          </p:nvGrpSpPr>
          <p:grpSpPr bwMode="auto">
            <a:xfrm>
              <a:off x="2053" y="2738"/>
              <a:ext cx="2587" cy="457"/>
              <a:chOff x="0" y="0"/>
              <a:chExt cx="1643074" cy="290057"/>
            </a:xfrm>
          </p:grpSpPr>
          <p:sp>
            <p:nvSpPr>
              <p:cNvPr id="21525" name="Line 13">
                <a:extLst>
                  <a:ext uri="{FF2B5EF4-FFF2-40B4-BE49-F238E27FC236}">
                    <a16:creationId xmlns:a16="http://schemas.microsoft.com/office/drawing/2014/main" id="{02ED84EE-8E97-4BB9-BB7A-B9BDF8F0D84B}"/>
                  </a:ext>
                </a:extLst>
              </p:cNvPr>
              <p:cNvSpPr>
                <a:spLocks noChangeShapeType="1"/>
              </p:cNvSpPr>
              <p:nvPr/>
            </p:nvSpPr>
            <p:spPr bwMode="auto">
              <a:xfrm flipV="1">
                <a:off x="0"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1526" name="Line 13">
                <a:extLst>
                  <a:ext uri="{FF2B5EF4-FFF2-40B4-BE49-F238E27FC236}">
                    <a16:creationId xmlns:a16="http://schemas.microsoft.com/office/drawing/2014/main" id="{0574BAEE-62F1-4D46-9352-EF8994615DC9}"/>
                  </a:ext>
                </a:extLst>
              </p:cNvPr>
              <p:cNvSpPr>
                <a:spLocks noChangeShapeType="1"/>
              </p:cNvSpPr>
              <p:nvPr/>
            </p:nvSpPr>
            <p:spPr bwMode="auto">
              <a:xfrm flipV="1">
                <a:off x="357190"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1527" name="Line 13">
                <a:extLst>
                  <a:ext uri="{FF2B5EF4-FFF2-40B4-BE49-F238E27FC236}">
                    <a16:creationId xmlns:a16="http://schemas.microsoft.com/office/drawing/2014/main" id="{09AE915B-2FCE-47F4-A225-3186BB11C966}"/>
                  </a:ext>
                </a:extLst>
              </p:cNvPr>
              <p:cNvSpPr>
                <a:spLocks noChangeShapeType="1"/>
              </p:cNvSpPr>
              <p:nvPr/>
            </p:nvSpPr>
            <p:spPr bwMode="auto">
              <a:xfrm flipV="1">
                <a:off x="785818"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1528" name="Line 13">
                <a:extLst>
                  <a:ext uri="{FF2B5EF4-FFF2-40B4-BE49-F238E27FC236}">
                    <a16:creationId xmlns:a16="http://schemas.microsoft.com/office/drawing/2014/main" id="{352E2D2E-D356-42A8-A97F-208F49E2301C}"/>
                  </a:ext>
                </a:extLst>
              </p:cNvPr>
              <p:cNvSpPr>
                <a:spLocks noChangeShapeType="1"/>
              </p:cNvSpPr>
              <p:nvPr/>
            </p:nvSpPr>
            <p:spPr bwMode="auto">
              <a:xfrm flipV="1">
                <a:off x="1214446"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1529" name="Line 13">
                <a:extLst>
                  <a:ext uri="{FF2B5EF4-FFF2-40B4-BE49-F238E27FC236}">
                    <a16:creationId xmlns:a16="http://schemas.microsoft.com/office/drawing/2014/main" id="{96BCD70B-0A9B-4D3E-A20C-80B80A1CD926}"/>
                  </a:ext>
                </a:extLst>
              </p:cNvPr>
              <p:cNvSpPr>
                <a:spLocks noChangeShapeType="1"/>
              </p:cNvSpPr>
              <p:nvPr/>
            </p:nvSpPr>
            <p:spPr bwMode="auto">
              <a:xfrm flipV="1">
                <a:off x="1643074"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grpSp>
      <p:sp>
        <p:nvSpPr>
          <p:cNvPr id="10265" name="AutoShape 3">
            <a:extLst>
              <a:ext uri="{FF2B5EF4-FFF2-40B4-BE49-F238E27FC236}">
                <a16:creationId xmlns:a16="http://schemas.microsoft.com/office/drawing/2014/main" id="{E8F0CE75-3106-4AA2-BB43-561C7EB604B1}"/>
              </a:ext>
            </a:extLst>
          </p:cNvPr>
          <p:cNvSpPr/>
          <p:nvPr/>
        </p:nvSpPr>
        <p:spPr>
          <a:xfrm>
            <a:off x="720725" y="5013325"/>
            <a:ext cx="3673475" cy="162718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ct val="120000"/>
              </a:lnSpc>
            </a:pPr>
            <a:r>
              <a:rPr sz="2800" b="1">
                <a:ln w="9525" cap="flat" cmpd="sng" algn="ctr">
                  <a:noFill/>
                  <a:prstDash val="solid"/>
                  <a:round/>
                  <a:headEnd type="none" w="med" len="med"/>
                  <a:tailEnd type="none" w="med" len="med"/>
                </a:ln>
                <a:solidFill>
                  <a:srgbClr val="1F497D"/>
                </a:solidFill>
                <a:latin typeface="宋体" pitchFamily="2" charset="-122"/>
                <a:sym typeface="Wingdings"/>
              </a:rPr>
              <a:t>蚂蚁沿着电流方向绕螺线管爬行，说：</a:t>
            </a:r>
            <a:r>
              <a:rPr sz="2800" b="1">
                <a:ln w="9525" cap="flat" cmpd="sng" algn="ctr">
                  <a:noFill/>
                  <a:prstDash val="solid"/>
                  <a:round/>
                  <a:headEnd type="none" w="med" len="med"/>
                  <a:tailEnd type="none" w="med" len="med"/>
                </a:ln>
                <a:solidFill>
                  <a:srgbClr val="1F497D"/>
                </a:solidFill>
                <a:latin typeface="Times New Roman" pitchFamily="18" charset="0"/>
                <a:sym typeface="Wingdings"/>
              </a:rPr>
              <a:t>N </a:t>
            </a:r>
            <a:r>
              <a:rPr sz="2800" b="1">
                <a:ln w="9525" cap="flat" cmpd="sng" algn="ctr">
                  <a:noFill/>
                  <a:prstDash val="solid"/>
                  <a:round/>
                  <a:headEnd type="none" w="med" len="med"/>
                  <a:tailEnd type="none" w="med" len="med"/>
                </a:ln>
                <a:solidFill>
                  <a:srgbClr val="1F497D"/>
                </a:solidFill>
                <a:latin typeface="宋体" pitchFamily="2" charset="-122"/>
                <a:sym typeface="Wingdings"/>
              </a:rPr>
              <a:t>极就在我的左边。</a:t>
            </a:r>
            <a:endParaRPr sz="2800" b="1">
              <a:solidFill>
                <a:schemeClr val="tx2"/>
              </a:solidFill>
              <a:latin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http://res.tongyi.com/resources/article/student/others/201105140142/c2/21.files/image074.jpg">
            <a:extLst>
              <a:ext uri="{FF2B5EF4-FFF2-40B4-BE49-F238E27FC236}">
                <a16:creationId xmlns:a16="http://schemas.microsoft.com/office/drawing/2014/main" id="{192A7B6F-51B8-4F13-B028-FB903257F4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9254"/>
          <a:stretch>
            <a:fillRect/>
          </a:stretch>
        </p:blipFill>
        <p:spPr bwMode="auto">
          <a:xfrm>
            <a:off x="4059238" y="1997075"/>
            <a:ext cx="4429125"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266" name="TextBox 5">
            <a:extLst>
              <a:ext uri="{FF2B5EF4-FFF2-40B4-BE49-F238E27FC236}">
                <a16:creationId xmlns:a16="http://schemas.microsoft.com/office/drawing/2014/main" id="{CE60B98B-1C1C-429E-941E-F34B307F498E}"/>
              </a:ext>
            </a:extLst>
          </p:cNvPr>
          <p:cNvSpPr/>
          <p:nvPr/>
        </p:nvSpPr>
        <p:spPr>
          <a:xfrm>
            <a:off x="377825" y="1195388"/>
            <a:ext cx="8388350" cy="94615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spcBef>
                <a:spcPct val="50000"/>
              </a:spcBef>
            </a:pPr>
            <a:r>
              <a:rPr sz="2800" b="1">
                <a:ln w="9525" cap="flat" cmpd="sng" algn="ctr">
                  <a:noFill/>
                  <a:prstDash val="solid"/>
                  <a:round/>
                  <a:headEnd type="none" w="med" len="med"/>
                  <a:tailEnd type="none" w="med" len="med"/>
                </a:ln>
                <a:solidFill>
                  <a:srgbClr val="000000"/>
                </a:solidFill>
                <a:sym typeface="Wingdings"/>
              </a:rPr>
              <a:t>　　用右手握住螺线管，让</a:t>
            </a:r>
            <a:r>
              <a:rPr sz="2800" b="1">
                <a:ln w="9525" cap="flat" cmpd="sng" algn="ctr">
                  <a:noFill/>
                  <a:prstDash val="solid"/>
                  <a:round/>
                  <a:headEnd type="none" w="med" len="med"/>
                  <a:tailEnd type="none" w="med" len="med"/>
                </a:ln>
                <a:solidFill>
                  <a:srgbClr val="CC0000"/>
                </a:solidFill>
                <a:sym typeface="Wingdings"/>
              </a:rPr>
              <a:t>四指</a:t>
            </a:r>
            <a:r>
              <a:rPr sz="2800" b="1">
                <a:ln w="9525" cap="flat" cmpd="sng" algn="ctr">
                  <a:noFill/>
                  <a:prstDash val="solid"/>
                  <a:round/>
                  <a:headEnd type="none" w="med" len="med"/>
                  <a:tailEnd type="none" w="med" len="med"/>
                </a:ln>
                <a:solidFill>
                  <a:srgbClr val="000000"/>
                </a:solidFill>
                <a:sym typeface="Wingdings"/>
              </a:rPr>
              <a:t>指向螺线管中</a:t>
            </a:r>
            <a:r>
              <a:rPr sz="2800" b="1">
                <a:ln w="9525" cap="flat" cmpd="sng" algn="ctr">
                  <a:noFill/>
                  <a:prstDash val="solid"/>
                  <a:round/>
                  <a:headEnd type="none" w="med" len="med"/>
                  <a:tailEnd type="none" w="med" len="med"/>
                </a:ln>
                <a:solidFill>
                  <a:srgbClr val="CC0000"/>
                </a:solidFill>
                <a:sym typeface="Wingdings"/>
              </a:rPr>
              <a:t>电流的方向</a:t>
            </a:r>
            <a:r>
              <a:rPr sz="2800" b="1">
                <a:ln w="9525" cap="flat" cmpd="sng" algn="ctr">
                  <a:noFill/>
                  <a:prstDash val="solid"/>
                  <a:round/>
                  <a:headEnd type="none" w="med" len="med"/>
                  <a:tailEnd type="none" w="med" len="med"/>
                </a:ln>
                <a:solidFill>
                  <a:srgbClr val="000000"/>
                </a:solidFill>
                <a:sym typeface="Wingdings"/>
              </a:rPr>
              <a:t>，则</a:t>
            </a:r>
            <a:r>
              <a:rPr sz="2800" b="1">
                <a:ln w="9525" cap="flat" cmpd="sng" algn="ctr">
                  <a:noFill/>
                  <a:prstDash val="solid"/>
                  <a:round/>
                  <a:headEnd type="none" w="med" len="med"/>
                  <a:tailEnd type="none" w="med" len="med"/>
                </a:ln>
                <a:solidFill>
                  <a:srgbClr val="0066CC"/>
                </a:solidFill>
                <a:sym typeface="Wingdings"/>
              </a:rPr>
              <a:t>拇指</a:t>
            </a:r>
            <a:r>
              <a:rPr sz="2800" b="1">
                <a:ln w="9525" cap="flat" cmpd="sng" algn="ctr">
                  <a:noFill/>
                  <a:prstDash val="solid"/>
                  <a:round/>
                  <a:headEnd type="none" w="med" len="med"/>
                  <a:tailEnd type="none" w="med" len="med"/>
                </a:ln>
                <a:solidFill>
                  <a:srgbClr val="000000"/>
                </a:solidFill>
                <a:sym typeface="Wingdings"/>
              </a:rPr>
              <a:t>所指的那端就是螺线管的</a:t>
            </a:r>
            <a:r>
              <a:rPr lang="en-US" altLang="zh-CN" sz="2800" b="1">
                <a:ln w="9525" cap="flat" cmpd="sng" algn="ctr">
                  <a:noFill/>
                  <a:prstDash val="solid"/>
                  <a:round/>
                  <a:headEnd type="none" w="med" len="med"/>
                  <a:tailEnd type="none" w="med" len="med"/>
                </a:ln>
                <a:solidFill>
                  <a:srgbClr val="0066CC"/>
                </a:solidFill>
                <a:latin typeface="Times New Roman" pitchFamily="18" charset="0"/>
                <a:sym typeface="Wingdings"/>
              </a:rPr>
              <a:t>N</a:t>
            </a:r>
            <a:r>
              <a:rPr sz="2800" b="1">
                <a:ln w="9525" cap="flat" cmpd="sng" algn="ctr">
                  <a:noFill/>
                  <a:prstDash val="solid"/>
                  <a:round/>
                  <a:headEnd type="none" w="med" len="med"/>
                  <a:tailEnd type="none" w="med" len="med"/>
                </a:ln>
                <a:solidFill>
                  <a:srgbClr val="0066CC"/>
                </a:solidFill>
                <a:sym typeface="Wingdings"/>
              </a:rPr>
              <a:t>极</a:t>
            </a:r>
            <a:r>
              <a:rPr sz="2800" b="1">
                <a:ln w="9525" cap="flat" cmpd="sng" algn="ctr">
                  <a:noFill/>
                  <a:prstDash val="solid"/>
                  <a:round/>
                  <a:headEnd type="none" w="med" len="med"/>
                  <a:tailEnd type="none" w="med" len="med"/>
                </a:ln>
                <a:solidFill>
                  <a:srgbClr val="000000"/>
                </a:solidFill>
                <a:sym typeface="Wingdings"/>
              </a:rPr>
              <a:t>。</a:t>
            </a:r>
            <a:endParaRPr sz="2800" b="1"/>
          </a:p>
        </p:txBody>
      </p:sp>
      <p:sp>
        <p:nvSpPr>
          <p:cNvPr id="11267" name="矩形 4">
            <a:extLst>
              <a:ext uri="{FF2B5EF4-FFF2-40B4-BE49-F238E27FC236}">
                <a16:creationId xmlns:a16="http://schemas.microsoft.com/office/drawing/2014/main" id="{0A8AE926-9DA3-44B7-B57A-6DB528D8BBCB}"/>
              </a:ext>
            </a:extLst>
          </p:cNvPr>
          <p:cNvSpPr>
            <a:spLocks noChangeArrowheads="1"/>
          </p:cNvSpPr>
          <p:nvPr/>
        </p:nvSpPr>
        <p:spPr bwMode="auto">
          <a:xfrm>
            <a:off x="431800" y="533400"/>
            <a:ext cx="2916238" cy="588963"/>
          </a:xfrm>
          <a:prstGeom prst="rect">
            <a:avLst/>
          </a:prstGeom>
          <a:gradFill rotWithShape="1">
            <a:gsLst>
              <a:gs pos="0">
                <a:srgbClr val="2C5D98"/>
              </a:gs>
              <a:gs pos="80000">
                <a:srgbClr val="3C7BC7"/>
              </a:gs>
              <a:gs pos="100000">
                <a:srgbClr val="3A7CCB"/>
              </a:gs>
            </a:gsLst>
            <a:lin ang="5400000"/>
          </a:gradFill>
          <a:ln w="9525" algn="ctr">
            <a:solidFill>
              <a:srgbClr val="4A7EBB"/>
            </a:solidFill>
            <a:miter lim="800000"/>
            <a:headEnd/>
            <a:tailEnd/>
          </a:ln>
          <a:effectLst>
            <a:outerShdw dist="23000" dir="5400000" algn="ctr" rotWithShape="0">
              <a:srgbClr val="000000">
                <a:alpha val="25000"/>
              </a:srgbClr>
            </a:outerShdw>
          </a:effectLst>
        </p:spPr>
        <p:txBody>
          <a:bodyPr>
            <a:spAutoFit/>
          </a:bodyPr>
          <a:lstStyle/>
          <a:p>
            <a:r>
              <a:rPr lang="zh-CN" altLang="en-US" sz="3200" b="1">
                <a:solidFill>
                  <a:srgbClr val="FFFFFF"/>
                </a:solidFill>
              </a:rPr>
              <a:t>三、安培定则</a:t>
            </a:r>
          </a:p>
        </p:txBody>
      </p:sp>
      <p:pic>
        <p:nvPicPr>
          <p:cNvPr id="22533" name="图片 27654" descr="1E{X[7N@5OT[10H0YKX@`Q5">
            <a:extLst>
              <a:ext uri="{FF2B5EF4-FFF2-40B4-BE49-F238E27FC236}">
                <a16:creationId xmlns:a16="http://schemas.microsoft.com/office/drawing/2014/main" id="{9545AF2A-6BF0-41B1-BABA-395B31DFC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25" y="2144713"/>
            <a:ext cx="4176713"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2534" name="Picture 9" descr="E:\李燃\教师教学用书\2012人教教师用书项目\ppt\物理\图标.png">
            <a:extLst>
              <a:ext uri="{FF2B5EF4-FFF2-40B4-BE49-F238E27FC236}">
                <a16:creationId xmlns:a16="http://schemas.microsoft.com/office/drawing/2014/main" id="{F6339A6D-E640-499F-BFEF-32EE8C08C7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1013" y="584200"/>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270" name="Rectangle 28">
            <a:extLst>
              <a:ext uri="{FF2B5EF4-FFF2-40B4-BE49-F238E27FC236}">
                <a16:creationId xmlns:a16="http://schemas.microsoft.com/office/drawing/2014/main" id="{7D2C7E36-20A8-4552-9E7A-05F3565692B4}"/>
              </a:ext>
            </a:extLst>
          </p:cNvPr>
          <p:cNvSpPr/>
          <p:nvPr/>
        </p:nvSpPr>
        <p:spPr>
          <a:xfrm>
            <a:off x="815975" y="5302250"/>
            <a:ext cx="2557463" cy="674688"/>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grpSp>
        <p:nvGrpSpPr>
          <p:cNvPr id="22536" name="组合 29718">
            <a:extLst>
              <a:ext uri="{FF2B5EF4-FFF2-40B4-BE49-F238E27FC236}">
                <a16:creationId xmlns:a16="http://schemas.microsoft.com/office/drawing/2014/main" id="{ADEAAD8B-619D-469B-92A4-D1A15719779E}"/>
              </a:ext>
            </a:extLst>
          </p:cNvPr>
          <p:cNvGrpSpPr>
            <a:grpSpLocks/>
          </p:cNvGrpSpPr>
          <p:nvPr/>
        </p:nvGrpSpPr>
        <p:grpSpPr bwMode="auto">
          <a:xfrm>
            <a:off x="1174750" y="5056188"/>
            <a:ext cx="1865313" cy="1614487"/>
            <a:chOff x="0" y="0"/>
            <a:chExt cx="1175" cy="1035"/>
          </a:xfrm>
        </p:grpSpPr>
        <p:sp>
          <p:nvSpPr>
            <p:cNvPr id="22537" name="Freeform 30">
              <a:extLst>
                <a:ext uri="{FF2B5EF4-FFF2-40B4-BE49-F238E27FC236}">
                  <a16:creationId xmlns:a16="http://schemas.microsoft.com/office/drawing/2014/main" id="{CEF8B675-9684-4EE1-8968-86A0C4A1B8ED}"/>
                </a:ext>
              </a:extLst>
            </p:cNvPr>
            <p:cNvSpPr>
              <a:spLocks/>
            </p:cNvSpPr>
            <p:nvPr/>
          </p:nvSpPr>
          <p:spPr bwMode="auto">
            <a:xfrm>
              <a:off x="0" y="40"/>
              <a:ext cx="91" cy="995"/>
            </a:xfrm>
            <a:custGeom>
              <a:avLst/>
              <a:gdLst>
                <a:gd name="T0" fmla="*/ 104 w 104"/>
                <a:gd name="T1" fmla="*/ 72 h 648"/>
                <a:gd name="T2" fmla="*/ 56 w 104"/>
                <a:gd name="T3" fmla="*/ 24 h 648"/>
                <a:gd name="T4" fmla="*/ 8 w 104"/>
                <a:gd name="T5" fmla="*/ 216 h 648"/>
                <a:gd name="T6" fmla="*/ 8 w 104"/>
                <a:gd name="T7" fmla="*/ 648 h 648"/>
              </a:gdLst>
              <a:ahLst/>
              <a:cxnLst>
                <a:cxn ang="0">
                  <a:pos x="T0" y="T1"/>
                </a:cxn>
                <a:cxn ang="0">
                  <a:pos x="T2" y="T3"/>
                </a:cxn>
                <a:cxn ang="0">
                  <a:pos x="T4" y="T5"/>
                </a:cxn>
                <a:cxn ang="0">
                  <a:pos x="T6" y="T7"/>
                </a:cxn>
              </a:cxnLst>
              <a:rect l="0" t="0" r="r" b="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38" name="Freeform 31">
              <a:extLst>
                <a:ext uri="{FF2B5EF4-FFF2-40B4-BE49-F238E27FC236}">
                  <a16:creationId xmlns:a16="http://schemas.microsoft.com/office/drawing/2014/main" id="{6062E557-0BCE-43FA-9B4E-47A78D9A84A0}"/>
                </a:ext>
              </a:extLst>
            </p:cNvPr>
            <p:cNvSpPr>
              <a:spLocks/>
            </p:cNvSpPr>
            <p:nvPr/>
          </p:nvSpPr>
          <p:spPr bwMode="auto">
            <a:xfrm>
              <a:off x="927" y="3"/>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39" name="Line 32">
              <a:extLst>
                <a:ext uri="{FF2B5EF4-FFF2-40B4-BE49-F238E27FC236}">
                  <a16:creationId xmlns:a16="http://schemas.microsoft.com/office/drawing/2014/main" id="{2C6D47AD-406A-4C82-B796-FC8C9AC91528}"/>
                </a:ext>
              </a:extLst>
            </p:cNvPr>
            <p:cNvSpPr>
              <a:spLocks noChangeShapeType="1"/>
            </p:cNvSpPr>
            <p:nvPr/>
          </p:nvSpPr>
          <p:spPr bwMode="auto">
            <a:xfrm>
              <a:off x="1175" y="593"/>
              <a:ext cx="0" cy="442"/>
            </a:xfrm>
            <a:prstGeom prst="line">
              <a:avLst/>
            </a:prstGeom>
            <a:noFill/>
            <a:ln w="5397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2540" name="Freeform 33">
              <a:extLst>
                <a:ext uri="{FF2B5EF4-FFF2-40B4-BE49-F238E27FC236}">
                  <a16:creationId xmlns:a16="http://schemas.microsoft.com/office/drawing/2014/main" id="{09D85F75-3D90-4F86-B902-BDEA7F17D6A9}"/>
                </a:ext>
              </a:extLst>
            </p:cNvPr>
            <p:cNvSpPr>
              <a:spLocks/>
            </p:cNvSpPr>
            <p:nvPr/>
          </p:nvSpPr>
          <p:spPr bwMode="auto">
            <a:xfrm>
              <a:off x="40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41" name="Freeform 34">
              <a:extLst>
                <a:ext uri="{FF2B5EF4-FFF2-40B4-BE49-F238E27FC236}">
                  <a16:creationId xmlns:a16="http://schemas.microsoft.com/office/drawing/2014/main" id="{6BE0635E-3DE9-42AD-BD9E-C353E0864288}"/>
                </a:ext>
              </a:extLst>
            </p:cNvPr>
            <p:cNvSpPr>
              <a:spLocks/>
            </p:cNvSpPr>
            <p:nvPr/>
          </p:nvSpPr>
          <p:spPr bwMode="auto">
            <a:xfrm>
              <a:off x="662" y="1"/>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42" name="Freeform 35">
              <a:extLst>
                <a:ext uri="{FF2B5EF4-FFF2-40B4-BE49-F238E27FC236}">
                  <a16:creationId xmlns:a16="http://schemas.microsoft.com/office/drawing/2014/main" id="{A0BCF728-5FCD-4D1E-A16D-A5E5DCE46A57}"/>
                </a:ext>
              </a:extLst>
            </p:cNvPr>
            <p:cNvSpPr>
              <a:spLocks/>
            </p:cNvSpPr>
            <p:nvPr/>
          </p:nvSpPr>
          <p:spPr bwMode="auto">
            <a:xfrm>
              <a:off x="13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11278" name="Text Box 36">
            <a:extLst>
              <a:ext uri="{FF2B5EF4-FFF2-40B4-BE49-F238E27FC236}">
                <a16:creationId xmlns:a16="http://schemas.microsoft.com/office/drawing/2014/main" id="{4CE652EE-FD2D-4F89-B473-60F7C6B400F1}"/>
              </a:ext>
            </a:extLst>
          </p:cNvPr>
          <p:cNvSpPr txBox="1"/>
          <p:nvPr/>
        </p:nvSpPr>
        <p:spPr>
          <a:xfrm>
            <a:off x="2901950" y="5308600"/>
            <a:ext cx="5143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FF33CC"/>
                </a:solidFill>
                <a:effectLst>
                  <a:outerShdw blurRad="38100" dist="38100" dir="2700000">
                    <a:srgbClr val="000000"/>
                  </a:outerShdw>
                </a:effectLst>
                <a:latin typeface="Times New Roman" pitchFamily="18" charset="0"/>
                <a:cs typeface="宋体" pitchFamily="2" charset="-122"/>
                <a:sym typeface="Wingdings"/>
              </a:rPr>
              <a:t>N</a:t>
            </a:r>
            <a:endParaRPr lang="en-US" altLang="x-none" sz="3600" b="1" noProof="1">
              <a:solidFill>
                <a:srgbClr val="FF33CC"/>
              </a:solidFill>
              <a:effectLst>
                <a:outerShdw blurRad="38100" dist="38100" dir="2700000">
                  <a:srgbClr val="000000"/>
                </a:outerShdw>
              </a:effectLst>
              <a:latin typeface="Times New Roman" pitchFamily="18" charset="0"/>
            </a:endParaRPr>
          </a:p>
        </p:txBody>
      </p:sp>
      <p:sp>
        <p:nvSpPr>
          <p:cNvPr id="11279" name="Text Box 37">
            <a:extLst>
              <a:ext uri="{FF2B5EF4-FFF2-40B4-BE49-F238E27FC236}">
                <a16:creationId xmlns:a16="http://schemas.microsoft.com/office/drawing/2014/main" id="{C23E39C5-CA65-4E1C-985B-6017DEEC526C}"/>
              </a:ext>
            </a:extLst>
          </p:cNvPr>
          <p:cNvSpPr txBox="1"/>
          <p:nvPr/>
        </p:nvSpPr>
        <p:spPr>
          <a:xfrm>
            <a:off x="760413" y="5308600"/>
            <a:ext cx="4381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0000FF"/>
                </a:solidFill>
                <a:effectLst>
                  <a:outerShdw blurRad="38100" dist="38100" dir="2700000">
                    <a:srgbClr val="000000"/>
                  </a:outerShdw>
                </a:effectLst>
                <a:latin typeface="Times New Roman" pitchFamily="18" charset="0"/>
                <a:cs typeface="宋体" pitchFamily="2" charset="-122"/>
                <a:sym typeface="Wingdings"/>
              </a:rPr>
              <a:t>S</a:t>
            </a:r>
            <a:endParaRPr lang="en-US" altLang="x-none" sz="3600" b="1" noProof="1">
              <a:solidFill>
                <a:srgbClr val="0000FF"/>
              </a:solidFill>
              <a:effectLst>
                <a:outerShdw blurRad="38100" dist="38100" dir="2700000">
                  <a:srgbClr val="000000"/>
                </a:outerShdw>
              </a:effectLst>
              <a:latin typeface="Times New Roman" pitchFamily="18" charset="0"/>
            </a:endParaRPr>
          </a:p>
        </p:txBody>
      </p:sp>
      <p:cxnSp>
        <p:nvCxnSpPr>
          <p:cNvPr id="22545" name="Line 38">
            <a:extLst>
              <a:ext uri="{FF2B5EF4-FFF2-40B4-BE49-F238E27FC236}">
                <a16:creationId xmlns:a16="http://schemas.microsoft.com/office/drawing/2014/main" id="{A9C7A730-EB75-415A-85B7-2230450040E6}"/>
              </a:ext>
            </a:extLst>
          </p:cNvPr>
          <p:cNvCxnSpPr>
            <a:cxnSpLocks noChangeShapeType="1"/>
          </p:cNvCxnSpPr>
          <p:nvPr/>
        </p:nvCxnSpPr>
        <p:spPr bwMode="auto">
          <a:xfrm flipV="1">
            <a:off x="3041650" y="6237288"/>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2546" name="Line 39">
            <a:extLst>
              <a:ext uri="{FF2B5EF4-FFF2-40B4-BE49-F238E27FC236}">
                <a16:creationId xmlns:a16="http://schemas.microsoft.com/office/drawing/2014/main" id="{52E59E56-FAB1-4B9A-929B-E9B3E86781AF}"/>
              </a:ext>
            </a:extLst>
          </p:cNvPr>
          <p:cNvCxnSpPr>
            <a:cxnSpLocks noChangeShapeType="1"/>
          </p:cNvCxnSpPr>
          <p:nvPr/>
        </p:nvCxnSpPr>
        <p:spPr bwMode="auto">
          <a:xfrm>
            <a:off x="1184275" y="6251575"/>
            <a:ext cx="0" cy="287338"/>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22547" name="组合 29729">
            <a:extLst>
              <a:ext uri="{FF2B5EF4-FFF2-40B4-BE49-F238E27FC236}">
                <a16:creationId xmlns:a16="http://schemas.microsoft.com/office/drawing/2014/main" id="{85A592F4-5B07-454F-B0EF-61824898BDAE}"/>
              </a:ext>
            </a:extLst>
          </p:cNvPr>
          <p:cNvGrpSpPr>
            <a:grpSpLocks/>
          </p:cNvGrpSpPr>
          <p:nvPr/>
        </p:nvGrpSpPr>
        <p:grpSpPr bwMode="auto">
          <a:xfrm>
            <a:off x="1177925" y="5472113"/>
            <a:ext cx="1628775" cy="317500"/>
            <a:chOff x="0" y="0"/>
            <a:chExt cx="1628560" cy="316365"/>
          </a:xfrm>
        </p:grpSpPr>
        <p:sp>
          <p:nvSpPr>
            <p:cNvPr id="22548" name="Line 26">
              <a:extLst>
                <a:ext uri="{FF2B5EF4-FFF2-40B4-BE49-F238E27FC236}">
                  <a16:creationId xmlns:a16="http://schemas.microsoft.com/office/drawing/2014/main" id="{33FC32D2-8D60-46D5-8D82-454F624DA157}"/>
                </a:ext>
              </a:extLst>
            </p:cNvPr>
            <p:cNvSpPr>
              <a:spLocks noChangeShapeType="1"/>
            </p:cNvSpPr>
            <p:nvPr/>
          </p:nvSpPr>
          <p:spPr bwMode="auto">
            <a:xfrm>
              <a:off x="0" y="0"/>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2549" name="Line 26">
              <a:extLst>
                <a:ext uri="{FF2B5EF4-FFF2-40B4-BE49-F238E27FC236}">
                  <a16:creationId xmlns:a16="http://schemas.microsoft.com/office/drawing/2014/main" id="{9B9D2782-5851-4470-B541-3A95545C2E6A}"/>
                </a:ext>
              </a:extLst>
            </p:cNvPr>
            <p:cNvSpPr>
              <a:spLocks noChangeShapeType="1"/>
            </p:cNvSpPr>
            <p:nvPr/>
          </p:nvSpPr>
          <p:spPr bwMode="auto">
            <a:xfrm>
              <a:off x="385086" y="1132"/>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2550" name="Line 26">
              <a:extLst>
                <a:ext uri="{FF2B5EF4-FFF2-40B4-BE49-F238E27FC236}">
                  <a16:creationId xmlns:a16="http://schemas.microsoft.com/office/drawing/2014/main" id="{4E8018D5-6732-4C8D-B16B-091A25B8F5C9}"/>
                </a:ext>
              </a:extLst>
            </p:cNvPr>
            <p:cNvSpPr>
              <a:spLocks noChangeShapeType="1"/>
            </p:cNvSpPr>
            <p:nvPr/>
          </p:nvSpPr>
          <p:spPr bwMode="auto">
            <a:xfrm>
              <a:off x="813714" y="15646"/>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2551" name="Line 26">
              <a:extLst>
                <a:ext uri="{FF2B5EF4-FFF2-40B4-BE49-F238E27FC236}">
                  <a16:creationId xmlns:a16="http://schemas.microsoft.com/office/drawing/2014/main" id="{FCF364DB-D14F-4058-983E-B03F5F70E1A2}"/>
                </a:ext>
              </a:extLst>
            </p:cNvPr>
            <p:cNvSpPr>
              <a:spLocks noChangeShapeType="1"/>
            </p:cNvSpPr>
            <p:nvPr/>
          </p:nvSpPr>
          <p:spPr bwMode="auto">
            <a:xfrm>
              <a:off x="1199932" y="29028"/>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2552" name="Line 26">
              <a:extLst>
                <a:ext uri="{FF2B5EF4-FFF2-40B4-BE49-F238E27FC236}">
                  <a16:creationId xmlns:a16="http://schemas.microsoft.com/office/drawing/2014/main" id="{42E0ECC3-60D5-41C5-9114-E32A3C032300}"/>
                </a:ext>
              </a:extLst>
            </p:cNvPr>
            <p:cNvSpPr>
              <a:spLocks noChangeShapeType="1"/>
            </p:cNvSpPr>
            <p:nvPr/>
          </p:nvSpPr>
          <p:spPr bwMode="auto">
            <a:xfrm>
              <a:off x="1628560" y="15646"/>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25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2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组合 9217">
            <a:extLst>
              <a:ext uri="{FF2B5EF4-FFF2-40B4-BE49-F238E27FC236}">
                <a16:creationId xmlns:a16="http://schemas.microsoft.com/office/drawing/2014/main" id="{07914565-CE3B-4086-8847-6789E4003CF7}"/>
              </a:ext>
            </a:extLst>
          </p:cNvPr>
          <p:cNvGrpSpPr>
            <a:grpSpLocks/>
          </p:cNvGrpSpPr>
          <p:nvPr/>
        </p:nvGrpSpPr>
        <p:grpSpPr bwMode="auto">
          <a:xfrm>
            <a:off x="1116013" y="1701800"/>
            <a:ext cx="7086600" cy="5029200"/>
            <a:chOff x="0" y="0"/>
            <a:chExt cx="4464" cy="3168"/>
          </a:xfrm>
        </p:grpSpPr>
        <p:grpSp>
          <p:nvGrpSpPr>
            <p:cNvPr id="23555" name="组合 9218">
              <a:extLst>
                <a:ext uri="{FF2B5EF4-FFF2-40B4-BE49-F238E27FC236}">
                  <a16:creationId xmlns:a16="http://schemas.microsoft.com/office/drawing/2014/main" id="{7C841E5E-B167-4026-859E-0D548049DDAC}"/>
                </a:ext>
              </a:extLst>
            </p:cNvPr>
            <p:cNvGrpSpPr>
              <a:grpSpLocks/>
            </p:cNvGrpSpPr>
            <p:nvPr/>
          </p:nvGrpSpPr>
          <p:grpSpPr bwMode="auto">
            <a:xfrm>
              <a:off x="0" y="0"/>
              <a:ext cx="1920" cy="1248"/>
              <a:chOff x="0" y="0"/>
              <a:chExt cx="1920" cy="1248"/>
            </a:xfrm>
          </p:grpSpPr>
          <p:grpSp>
            <p:nvGrpSpPr>
              <p:cNvPr id="23556" name="组合 9219">
                <a:extLst>
                  <a:ext uri="{FF2B5EF4-FFF2-40B4-BE49-F238E27FC236}">
                    <a16:creationId xmlns:a16="http://schemas.microsoft.com/office/drawing/2014/main" id="{E518949D-EFC4-4C2B-9FBA-5ECD67C2A1B0}"/>
                  </a:ext>
                </a:extLst>
              </p:cNvPr>
              <p:cNvGrpSpPr>
                <a:grpSpLocks/>
              </p:cNvGrpSpPr>
              <p:nvPr/>
            </p:nvGrpSpPr>
            <p:grpSpPr bwMode="auto">
              <a:xfrm>
                <a:off x="0" y="0"/>
                <a:ext cx="1920" cy="1104"/>
                <a:chOff x="0" y="0"/>
                <a:chExt cx="1920" cy="1104"/>
              </a:xfrm>
            </p:grpSpPr>
            <p:sp>
              <p:nvSpPr>
                <p:cNvPr id="23557" name="矩形 9220">
                  <a:extLst>
                    <a:ext uri="{FF2B5EF4-FFF2-40B4-BE49-F238E27FC236}">
                      <a16:creationId xmlns:a16="http://schemas.microsoft.com/office/drawing/2014/main" id="{5BC05C52-40CC-438D-A52D-217364B83FDB}"/>
                    </a:ext>
                  </a:extLst>
                </p:cNvPr>
                <p:cNvSpPr>
                  <a:spLocks noChangeArrowheads="1"/>
                </p:cNvSpPr>
                <p:nvPr/>
              </p:nvSpPr>
              <p:spPr bwMode="auto">
                <a:xfrm>
                  <a:off x="0" y="240"/>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23558" name="未知">
                  <a:extLst>
                    <a:ext uri="{FF2B5EF4-FFF2-40B4-BE49-F238E27FC236}">
                      <a16:creationId xmlns:a16="http://schemas.microsoft.com/office/drawing/2014/main" id="{A70724EC-398B-410D-8578-77580202FFBF}"/>
                    </a:ext>
                  </a:extLst>
                </p:cNvPr>
                <p:cNvSpPr>
                  <a:spLocks/>
                </p:cNvSpPr>
                <p:nvPr/>
              </p:nvSpPr>
              <p:spPr bwMode="auto">
                <a:xfrm>
                  <a:off x="360" y="64"/>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59" name="未知">
                  <a:extLst>
                    <a:ext uri="{FF2B5EF4-FFF2-40B4-BE49-F238E27FC236}">
                      <a16:creationId xmlns:a16="http://schemas.microsoft.com/office/drawing/2014/main" id="{B9718F1F-42C4-4B39-A399-6AFC529BCFFE}"/>
                    </a:ext>
                  </a:extLst>
                </p:cNvPr>
                <p:cNvSpPr>
                  <a:spLocks/>
                </p:cNvSpPr>
                <p:nvPr/>
              </p:nvSpPr>
              <p:spPr bwMode="auto">
                <a:xfrm>
                  <a:off x="52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0" name="未知">
                  <a:extLst>
                    <a:ext uri="{FF2B5EF4-FFF2-40B4-BE49-F238E27FC236}">
                      <a16:creationId xmlns:a16="http://schemas.microsoft.com/office/drawing/2014/main" id="{2BBDD7DF-3EF9-4CE3-8EC5-90942FA0FE25}"/>
                    </a:ext>
                  </a:extLst>
                </p:cNvPr>
                <p:cNvSpPr>
                  <a:spLocks/>
                </p:cNvSpPr>
                <p:nvPr/>
              </p:nvSpPr>
              <p:spPr bwMode="auto">
                <a:xfrm>
                  <a:off x="70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1" name="未知">
                  <a:extLst>
                    <a:ext uri="{FF2B5EF4-FFF2-40B4-BE49-F238E27FC236}">
                      <a16:creationId xmlns:a16="http://schemas.microsoft.com/office/drawing/2014/main" id="{003264BA-7932-4CD4-8C62-796D5F6A3EDF}"/>
                    </a:ext>
                  </a:extLst>
                </p:cNvPr>
                <p:cNvSpPr>
                  <a:spLocks/>
                </p:cNvSpPr>
                <p:nvPr/>
              </p:nvSpPr>
              <p:spPr bwMode="auto">
                <a:xfrm>
                  <a:off x="1416"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2" name="未知">
                  <a:extLst>
                    <a:ext uri="{FF2B5EF4-FFF2-40B4-BE49-F238E27FC236}">
                      <a16:creationId xmlns:a16="http://schemas.microsoft.com/office/drawing/2014/main" id="{15D667F6-E7DE-4554-AD8C-1817993BD48D}"/>
                    </a:ext>
                  </a:extLst>
                </p:cNvPr>
                <p:cNvSpPr>
                  <a:spLocks/>
                </p:cNvSpPr>
                <p:nvPr/>
              </p:nvSpPr>
              <p:spPr bwMode="auto">
                <a:xfrm>
                  <a:off x="124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3" name="未知">
                  <a:extLst>
                    <a:ext uri="{FF2B5EF4-FFF2-40B4-BE49-F238E27FC236}">
                      <a16:creationId xmlns:a16="http://schemas.microsoft.com/office/drawing/2014/main" id="{03BBD2D8-D480-4903-96B5-6E836BFB981D}"/>
                    </a:ext>
                  </a:extLst>
                </p:cNvPr>
                <p:cNvSpPr>
                  <a:spLocks/>
                </p:cNvSpPr>
                <p:nvPr/>
              </p:nvSpPr>
              <p:spPr bwMode="auto">
                <a:xfrm>
                  <a:off x="1584" y="0"/>
                  <a:ext cx="56" cy="1104"/>
                </a:xfrm>
                <a:custGeom>
                  <a:avLst/>
                  <a:gdLst>
                    <a:gd name="T0" fmla="*/ 0 w 56"/>
                    <a:gd name="T1" fmla="*/ 240 h 1104"/>
                    <a:gd name="T2" fmla="*/ 48 w 56"/>
                    <a:gd name="T3" fmla="*/ 144 h 1104"/>
                    <a:gd name="T4" fmla="*/ 48 w 56"/>
                    <a:gd name="T5" fmla="*/ 1104 h 1104"/>
                  </a:gdLst>
                  <a:ahLst/>
                  <a:cxnLst>
                    <a:cxn ang="0">
                      <a:pos x="T0" y="T1"/>
                    </a:cxn>
                    <a:cxn ang="0">
                      <a:pos x="T2" y="T3"/>
                    </a:cxn>
                    <a:cxn ang="0">
                      <a:pos x="T4" y="T5"/>
                    </a:cxn>
                  </a:cxnLst>
                  <a:rect l="0" t="0" r="r" b="b"/>
                  <a:pathLst>
                    <a:path w="56" h="1104">
                      <a:moveTo>
                        <a:pt x="0" y="240"/>
                      </a:moveTo>
                      <a:cubicBezTo>
                        <a:pt x="20" y="120"/>
                        <a:pt x="40" y="0"/>
                        <a:pt x="48" y="144"/>
                      </a:cubicBezTo>
                      <a:cubicBezTo>
                        <a:pt x="56" y="288"/>
                        <a:pt x="52" y="696"/>
                        <a:pt x="48" y="1104"/>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4" name="未知">
                  <a:extLst>
                    <a:ext uri="{FF2B5EF4-FFF2-40B4-BE49-F238E27FC236}">
                      <a16:creationId xmlns:a16="http://schemas.microsoft.com/office/drawing/2014/main" id="{893CEA2D-D1DA-462E-B5B0-142FA0D62558}"/>
                    </a:ext>
                  </a:extLst>
                </p:cNvPr>
                <p:cNvSpPr>
                  <a:spLocks/>
                </p:cNvSpPr>
                <p:nvPr/>
              </p:nvSpPr>
              <p:spPr bwMode="auto">
                <a:xfrm>
                  <a:off x="336" y="624"/>
                  <a:ext cx="1" cy="432"/>
                </a:xfrm>
                <a:custGeom>
                  <a:avLst/>
                  <a:gdLst>
                    <a:gd name="T0" fmla="*/ 0 w 1"/>
                    <a:gd name="T1" fmla="*/ 0 h 432"/>
                    <a:gd name="T2" fmla="*/ 0 w 1"/>
                    <a:gd name="T3" fmla="*/ 432 h 432"/>
                  </a:gdLst>
                  <a:ahLst/>
                  <a:cxnLst>
                    <a:cxn ang="0">
                      <a:pos x="T0" y="T1"/>
                    </a:cxn>
                    <a:cxn ang="0">
                      <a:pos x="T2" y="T3"/>
                    </a:cxn>
                  </a:cxnLst>
                  <a:rect l="0" t="0" r="r" b="b"/>
                  <a:pathLst>
                    <a:path w="1" h="432">
                      <a:moveTo>
                        <a:pt x="0" y="0"/>
                      </a:moveTo>
                      <a:cubicBezTo>
                        <a:pt x="0" y="180"/>
                        <a:pt x="0" y="360"/>
                        <a:pt x="0" y="432"/>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5" name="未知">
                  <a:extLst>
                    <a:ext uri="{FF2B5EF4-FFF2-40B4-BE49-F238E27FC236}">
                      <a16:creationId xmlns:a16="http://schemas.microsoft.com/office/drawing/2014/main" id="{EE40E7A2-6F46-45F9-B8AD-CE668D87ECC4}"/>
                    </a:ext>
                  </a:extLst>
                </p:cNvPr>
                <p:cNvSpPr>
                  <a:spLocks/>
                </p:cNvSpPr>
                <p:nvPr/>
              </p:nvSpPr>
              <p:spPr bwMode="auto">
                <a:xfrm>
                  <a:off x="106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66" name="未知">
                  <a:extLst>
                    <a:ext uri="{FF2B5EF4-FFF2-40B4-BE49-F238E27FC236}">
                      <a16:creationId xmlns:a16="http://schemas.microsoft.com/office/drawing/2014/main" id="{CA70C8F2-C22B-4D07-A268-0D7700D3A93F}"/>
                    </a:ext>
                  </a:extLst>
                </p:cNvPr>
                <p:cNvSpPr>
                  <a:spLocks/>
                </p:cNvSpPr>
                <p:nvPr/>
              </p:nvSpPr>
              <p:spPr bwMode="auto">
                <a:xfrm>
                  <a:off x="88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567" name="直接连接符 9230">
                <a:extLst>
                  <a:ext uri="{FF2B5EF4-FFF2-40B4-BE49-F238E27FC236}">
                    <a16:creationId xmlns:a16="http://schemas.microsoft.com/office/drawing/2014/main" id="{ABC85BCA-8751-4667-B053-C8F95D451987}"/>
                  </a:ext>
                </a:extLst>
              </p:cNvPr>
              <p:cNvSpPr>
                <a:spLocks noChangeShapeType="1"/>
              </p:cNvSpPr>
              <p:nvPr/>
            </p:nvSpPr>
            <p:spPr bwMode="auto">
              <a:xfrm>
                <a:off x="336" y="912"/>
                <a:ext cx="0" cy="192"/>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68" name="直接连接符 9231">
                <a:extLst>
                  <a:ext uri="{FF2B5EF4-FFF2-40B4-BE49-F238E27FC236}">
                    <a16:creationId xmlns:a16="http://schemas.microsoft.com/office/drawing/2014/main" id="{55BE4A15-5626-4CC1-8D72-9A220BE031DF}"/>
                  </a:ext>
                </a:extLst>
              </p:cNvPr>
              <p:cNvSpPr>
                <a:spLocks noChangeShapeType="1"/>
              </p:cNvSpPr>
              <p:nvPr/>
            </p:nvSpPr>
            <p:spPr bwMode="auto">
              <a:xfrm>
                <a:off x="336" y="1104"/>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69" name="直接连接符 9232">
                <a:extLst>
                  <a:ext uri="{FF2B5EF4-FFF2-40B4-BE49-F238E27FC236}">
                    <a16:creationId xmlns:a16="http://schemas.microsoft.com/office/drawing/2014/main" id="{E992B699-399A-4266-B550-CF22FF4C6A1E}"/>
                  </a:ext>
                </a:extLst>
              </p:cNvPr>
              <p:cNvSpPr>
                <a:spLocks noChangeShapeType="1"/>
              </p:cNvSpPr>
              <p:nvPr/>
            </p:nvSpPr>
            <p:spPr bwMode="auto">
              <a:xfrm>
                <a:off x="816" y="960"/>
                <a:ext cx="0" cy="28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70" name="直接连接符 9233">
                <a:extLst>
                  <a:ext uri="{FF2B5EF4-FFF2-40B4-BE49-F238E27FC236}">
                    <a16:creationId xmlns:a16="http://schemas.microsoft.com/office/drawing/2014/main" id="{0BB1F6AF-99BA-43C3-817D-2727D7ACD1E9}"/>
                  </a:ext>
                </a:extLst>
              </p:cNvPr>
              <p:cNvSpPr>
                <a:spLocks noChangeShapeType="1"/>
              </p:cNvSpPr>
              <p:nvPr/>
            </p:nvSpPr>
            <p:spPr bwMode="auto">
              <a:xfrm>
                <a:off x="912" y="1032"/>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71" name="直接连接符 9234">
                <a:extLst>
                  <a:ext uri="{FF2B5EF4-FFF2-40B4-BE49-F238E27FC236}">
                    <a16:creationId xmlns:a16="http://schemas.microsoft.com/office/drawing/2014/main" id="{133C9B12-D33D-48E1-A9A0-8D3E9107BDA4}"/>
                  </a:ext>
                </a:extLst>
              </p:cNvPr>
              <p:cNvSpPr>
                <a:spLocks noChangeShapeType="1"/>
              </p:cNvSpPr>
              <p:nvPr/>
            </p:nvSpPr>
            <p:spPr bwMode="auto">
              <a:xfrm>
                <a:off x="912" y="1104"/>
                <a:ext cx="72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3572" name="组合 9235">
              <a:extLst>
                <a:ext uri="{FF2B5EF4-FFF2-40B4-BE49-F238E27FC236}">
                  <a16:creationId xmlns:a16="http://schemas.microsoft.com/office/drawing/2014/main" id="{89A9F7EE-1D9F-4786-9390-C2914A3C79F5}"/>
                </a:ext>
              </a:extLst>
            </p:cNvPr>
            <p:cNvGrpSpPr>
              <a:grpSpLocks/>
            </p:cNvGrpSpPr>
            <p:nvPr/>
          </p:nvGrpSpPr>
          <p:grpSpPr bwMode="auto">
            <a:xfrm>
              <a:off x="48" y="1632"/>
              <a:ext cx="1920" cy="1248"/>
              <a:chOff x="0" y="0"/>
              <a:chExt cx="1920" cy="1248"/>
            </a:xfrm>
          </p:grpSpPr>
          <p:sp>
            <p:nvSpPr>
              <p:cNvPr id="23573" name="矩形 9236">
                <a:extLst>
                  <a:ext uri="{FF2B5EF4-FFF2-40B4-BE49-F238E27FC236}">
                    <a16:creationId xmlns:a16="http://schemas.microsoft.com/office/drawing/2014/main" id="{0D20482A-F229-4832-BE87-F6C3E4AC43EE}"/>
                  </a:ext>
                </a:extLst>
              </p:cNvPr>
              <p:cNvSpPr>
                <a:spLocks noChangeArrowheads="1"/>
              </p:cNvSpPr>
              <p:nvPr/>
            </p:nvSpPr>
            <p:spPr bwMode="auto">
              <a:xfrm>
                <a:off x="0" y="168"/>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23574" name="未知">
                <a:extLst>
                  <a:ext uri="{FF2B5EF4-FFF2-40B4-BE49-F238E27FC236}">
                    <a16:creationId xmlns:a16="http://schemas.microsoft.com/office/drawing/2014/main" id="{B7FC871D-0E35-4BE3-A70B-8B1537719B0F}"/>
                  </a:ext>
                </a:extLst>
              </p:cNvPr>
              <p:cNvSpPr>
                <a:spLocks/>
              </p:cNvSpPr>
              <p:nvPr/>
            </p:nvSpPr>
            <p:spPr bwMode="auto">
              <a:xfrm flipV="1">
                <a:off x="42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75" name="未知">
                <a:extLst>
                  <a:ext uri="{FF2B5EF4-FFF2-40B4-BE49-F238E27FC236}">
                    <a16:creationId xmlns:a16="http://schemas.microsoft.com/office/drawing/2014/main" id="{0F0EFB35-5F14-4C64-86C9-BE09E0FD6085}"/>
                  </a:ext>
                </a:extLst>
              </p:cNvPr>
              <p:cNvSpPr>
                <a:spLocks/>
              </p:cNvSpPr>
              <p:nvPr/>
            </p:nvSpPr>
            <p:spPr bwMode="auto">
              <a:xfrm flipV="1">
                <a:off x="60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76" name="未知">
                <a:extLst>
                  <a:ext uri="{FF2B5EF4-FFF2-40B4-BE49-F238E27FC236}">
                    <a16:creationId xmlns:a16="http://schemas.microsoft.com/office/drawing/2014/main" id="{9ABDA656-498F-4BE6-BE7F-B5F00A6E8495}"/>
                  </a:ext>
                </a:extLst>
              </p:cNvPr>
              <p:cNvSpPr>
                <a:spLocks/>
              </p:cNvSpPr>
              <p:nvPr/>
            </p:nvSpPr>
            <p:spPr bwMode="auto">
              <a:xfrm flipV="1">
                <a:off x="130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77" name="未知">
                <a:extLst>
                  <a:ext uri="{FF2B5EF4-FFF2-40B4-BE49-F238E27FC236}">
                    <a16:creationId xmlns:a16="http://schemas.microsoft.com/office/drawing/2014/main" id="{75735FDD-1C15-4EC2-AE4B-8CDD193E8E33}"/>
                  </a:ext>
                </a:extLst>
              </p:cNvPr>
              <p:cNvSpPr>
                <a:spLocks/>
              </p:cNvSpPr>
              <p:nvPr/>
            </p:nvSpPr>
            <p:spPr bwMode="auto">
              <a:xfrm flipV="1">
                <a:off x="114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78" name="未知">
                <a:extLst>
                  <a:ext uri="{FF2B5EF4-FFF2-40B4-BE49-F238E27FC236}">
                    <a16:creationId xmlns:a16="http://schemas.microsoft.com/office/drawing/2014/main" id="{7D8233BA-8F26-4050-9BC0-891D76F9ECA2}"/>
                  </a:ext>
                </a:extLst>
              </p:cNvPr>
              <p:cNvSpPr>
                <a:spLocks/>
              </p:cNvSpPr>
              <p:nvPr/>
            </p:nvSpPr>
            <p:spPr bwMode="auto">
              <a:xfrm flipV="1">
                <a:off x="96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79" name="未知">
                <a:extLst>
                  <a:ext uri="{FF2B5EF4-FFF2-40B4-BE49-F238E27FC236}">
                    <a16:creationId xmlns:a16="http://schemas.microsoft.com/office/drawing/2014/main" id="{0354118C-4EA2-44AF-8877-D7F21B7D07D9}"/>
                  </a:ext>
                </a:extLst>
              </p:cNvPr>
              <p:cNvSpPr>
                <a:spLocks/>
              </p:cNvSpPr>
              <p:nvPr/>
            </p:nvSpPr>
            <p:spPr bwMode="auto">
              <a:xfrm flipV="1">
                <a:off x="78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80" name="未知">
                <a:extLst>
                  <a:ext uri="{FF2B5EF4-FFF2-40B4-BE49-F238E27FC236}">
                    <a16:creationId xmlns:a16="http://schemas.microsoft.com/office/drawing/2014/main" id="{CB7E5E83-BA10-4CD8-8416-E90DE2682EC2}"/>
                  </a:ext>
                </a:extLst>
              </p:cNvPr>
              <p:cNvSpPr>
                <a:spLocks/>
              </p:cNvSpPr>
              <p:nvPr/>
            </p:nvSpPr>
            <p:spPr bwMode="auto">
              <a:xfrm flipV="1">
                <a:off x="148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81" name="未知">
                <a:extLst>
                  <a:ext uri="{FF2B5EF4-FFF2-40B4-BE49-F238E27FC236}">
                    <a16:creationId xmlns:a16="http://schemas.microsoft.com/office/drawing/2014/main" id="{82A8523E-DF5C-4969-9DC4-8E632EDCFEA5}"/>
                  </a:ext>
                </a:extLst>
              </p:cNvPr>
              <p:cNvSpPr>
                <a:spLocks/>
              </p:cNvSpPr>
              <p:nvPr/>
            </p:nvSpPr>
            <p:spPr bwMode="auto">
              <a:xfrm>
                <a:off x="252" y="0"/>
                <a:ext cx="96" cy="600"/>
              </a:xfrm>
              <a:custGeom>
                <a:avLst/>
                <a:gdLst>
                  <a:gd name="T0" fmla="*/ 96 w 96"/>
                  <a:gd name="T1" fmla="*/ 168 h 600"/>
                  <a:gd name="T2" fmla="*/ 48 w 96"/>
                  <a:gd name="T3" fmla="*/ 72 h 600"/>
                  <a:gd name="T4" fmla="*/ 0 w 96"/>
                  <a:gd name="T5" fmla="*/ 600 h 600"/>
                </a:gdLst>
                <a:ah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82" name="直接连接符 9245">
                <a:extLst>
                  <a:ext uri="{FF2B5EF4-FFF2-40B4-BE49-F238E27FC236}">
                    <a16:creationId xmlns:a16="http://schemas.microsoft.com/office/drawing/2014/main" id="{A2FF63EE-72B6-4CCA-8ABF-34A4CE652122}"/>
                  </a:ext>
                </a:extLst>
              </p:cNvPr>
              <p:cNvSpPr>
                <a:spLocks noChangeShapeType="1"/>
              </p:cNvSpPr>
              <p:nvPr/>
            </p:nvSpPr>
            <p:spPr bwMode="auto">
              <a:xfrm>
                <a:off x="252"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3" name="直接连接符 9246">
                <a:extLst>
                  <a:ext uri="{FF2B5EF4-FFF2-40B4-BE49-F238E27FC236}">
                    <a16:creationId xmlns:a16="http://schemas.microsoft.com/office/drawing/2014/main" id="{A18B443A-48B5-4242-8E67-79BF8FA0043D}"/>
                  </a:ext>
                </a:extLst>
              </p:cNvPr>
              <p:cNvSpPr>
                <a:spLocks noChangeShapeType="1"/>
              </p:cNvSpPr>
              <p:nvPr/>
            </p:nvSpPr>
            <p:spPr bwMode="auto">
              <a:xfrm>
                <a:off x="252" y="1080"/>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4" name="直接连接符 9247">
                <a:extLst>
                  <a:ext uri="{FF2B5EF4-FFF2-40B4-BE49-F238E27FC236}">
                    <a16:creationId xmlns:a16="http://schemas.microsoft.com/office/drawing/2014/main" id="{C36FF69F-AAAA-4B9D-9B1A-5B89351BB7BA}"/>
                  </a:ext>
                </a:extLst>
              </p:cNvPr>
              <p:cNvSpPr>
                <a:spLocks noChangeShapeType="1"/>
              </p:cNvSpPr>
              <p:nvPr/>
            </p:nvSpPr>
            <p:spPr bwMode="auto">
              <a:xfrm>
                <a:off x="732" y="912"/>
                <a:ext cx="0" cy="336"/>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5" name="直接连接符 9248">
                <a:extLst>
                  <a:ext uri="{FF2B5EF4-FFF2-40B4-BE49-F238E27FC236}">
                    <a16:creationId xmlns:a16="http://schemas.microsoft.com/office/drawing/2014/main" id="{738E6840-E37E-456B-805B-D50C3501033C}"/>
                  </a:ext>
                </a:extLst>
              </p:cNvPr>
              <p:cNvSpPr>
                <a:spLocks noChangeShapeType="1"/>
              </p:cNvSpPr>
              <p:nvPr/>
            </p:nvSpPr>
            <p:spPr bwMode="auto">
              <a:xfrm>
                <a:off x="828" y="1008"/>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6" name="直接连接符 9249">
                <a:extLst>
                  <a:ext uri="{FF2B5EF4-FFF2-40B4-BE49-F238E27FC236}">
                    <a16:creationId xmlns:a16="http://schemas.microsoft.com/office/drawing/2014/main" id="{2C556FC7-255E-4880-B13D-EBDBD3B173C1}"/>
                  </a:ext>
                </a:extLst>
              </p:cNvPr>
              <p:cNvSpPr>
                <a:spLocks noChangeShapeType="1"/>
              </p:cNvSpPr>
              <p:nvPr/>
            </p:nvSpPr>
            <p:spPr bwMode="auto">
              <a:xfrm>
                <a:off x="828" y="1080"/>
                <a:ext cx="864"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87" name="直接连接符 9250">
                <a:extLst>
                  <a:ext uri="{FF2B5EF4-FFF2-40B4-BE49-F238E27FC236}">
                    <a16:creationId xmlns:a16="http://schemas.microsoft.com/office/drawing/2014/main" id="{0C0ECF32-C52E-4745-A9C0-7B1C9B610479}"/>
                  </a:ext>
                </a:extLst>
              </p:cNvPr>
              <p:cNvSpPr>
                <a:spLocks noChangeShapeType="1"/>
              </p:cNvSpPr>
              <p:nvPr/>
            </p:nvSpPr>
            <p:spPr bwMode="auto">
              <a:xfrm>
                <a:off x="1680"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3588" name="组合 9251">
              <a:extLst>
                <a:ext uri="{FF2B5EF4-FFF2-40B4-BE49-F238E27FC236}">
                  <a16:creationId xmlns:a16="http://schemas.microsoft.com/office/drawing/2014/main" id="{4D337FF9-4EA0-4CBE-A2E4-9111E0408287}"/>
                </a:ext>
              </a:extLst>
            </p:cNvPr>
            <p:cNvGrpSpPr>
              <a:grpSpLocks/>
            </p:cNvGrpSpPr>
            <p:nvPr/>
          </p:nvGrpSpPr>
          <p:grpSpPr bwMode="auto">
            <a:xfrm>
              <a:off x="2544" y="1632"/>
              <a:ext cx="1920" cy="1248"/>
              <a:chOff x="0" y="0"/>
              <a:chExt cx="1920" cy="1248"/>
            </a:xfrm>
          </p:grpSpPr>
          <p:sp>
            <p:nvSpPr>
              <p:cNvPr id="23589" name="直接连接符 9252">
                <a:extLst>
                  <a:ext uri="{FF2B5EF4-FFF2-40B4-BE49-F238E27FC236}">
                    <a16:creationId xmlns:a16="http://schemas.microsoft.com/office/drawing/2014/main" id="{E051BDCF-44CA-4101-9145-3C070EBA3763}"/>
                  </a:ext>
                </a:extLst>
              </p:cNvPr>
              <p:cNvSpPr>
                <a:spLocks noChangeShapeType="1"/>
              </p:cNvSpPr>
              <p:nvPr/>
            </p:nvSpPr>
            <p:spPr bwMode="auto">
              <a:xfrm>
                <a:off x="828" y="912"/>
                <a:ext cx="0" cy="336"/>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590" name="直接连接符 9253">
                <a:extLst>
                  <a:ext uri="{FF2B5EF4-FFF2-40B4-BE49-F238E27FC236}">
                    <a16:creationId xmlns:a16="http://schemas.microsoft.com/office/drawing/2014/main" id="{F21FB316-B04D-484B-968D-5C6DDC02F663}"/>
                  </a:ext>
                </a:extLst>
              </p:cNvPr>
              <p:cNvSpPr>
                <a:spLocks noChangeShapeType="1"/>
              </p:cNvSpPr>
              <p:nvPr/>
            </p:nvSpPr>
            <p:spPr bwMode="auto">
              <a:xfrm>
                <a:off x="816" y="1068"/>
                <a:ext cx="864"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23591" name="组合 9254">
                <a:extLst>
                  <a:ext uri="{FF2B5EF4-FFF2-40B4-BE49-F238E27FC236}">
                    <a16:creationId xmlns:a16="http://schemas.microsoft.com/office/drawing/2014/main" id="{297CD5CE-3F86-4567-9A25-65D49CD4FAAE}"/>
                  </a:ext>
                </a:extLst>
              </p:cNvPr>
              <p:cNvGrpSpPr>
                <a:grpSpLocks/>
              </p:cNvGrpSpPr>
              <p:nvPr/>
            </p:nvGrpSpPr>
            <p:grpSpPr bwMode="auto">
              <a:xfrm>
                <a:off x="0" y="0"/>
                <a:ext cx="1920" cy="1152"/>
                <a:chOff x="0" y="0"/>
                <a:chExt cx="1920" cy="1152"/>
              </a:xfrm>
            </p:grpSpPr>
            <p:sp>
              <p:nvSpPr>
                <p:cNvPr id="23592" name="矩形 9255">
                  <a:extLst>
                    <a:ext uri="{FF2B5EF4-FFF2-40B4-BE49-F238E27FC236}">
                      <a16:creationId xmlns:a16="http://schemas.microsoft.com/office/drawing/2014/main" id="{250433F5-F9CB-45CB-9904-9AD6E6BB8DB2}"/>
                    </a:ext>
                  </a:extLst>
                </p:cNvPr>
                <p:cNvSpPr>
                  <a:spLocks noChangeArrowheads="1"/>
                </p:cNvSpPr>
                <p:nvPr/>
              </p:nvSpPr>
              <p:spPr bwMode="auto">
                <a:xfrm>
                  <a:off x="0" y="168"/>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23593" name="未知">
                  <a:extLst>
                    <a:ext uri="{FF2B5EF4-FFF2-40B4-BE49-F238E27FC236}">
                      <a16:creationId xmlns:a16="http://schemas.microsoft.com/office/drawing/2014/main" id="{9754E98A-6BB5-4503-8FF0-3D68DF0420EF}"/>
                    </a:ext>
                  </a:extLst>
                </p:cNvPr>
                <p:cNvSpPr>
                  <a:spLocks/>
                </p:cNvSpPr>
                <p:nvPr/>
              </p:nvSpPr>
              <p:spPr bwMode="auto">
                <a:xfrm flipV="1">
                  <a:off x="42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94" name="未知">
                  <a:extLst>
                    <a:ext uri="{FF2B5EF4-FFF2-40B4-BE49-F238E27FC236}">
                      <a16:creationId xmlns:a16="http://schemas.microsoft.com/office/drawing/2014/main" id="{0BFC2B4D-D410-485A-9FE4-712566AA7C69}"/>
                    </a:ext>
                  </a:extLst>
                </p:cNvPr>
                <p:cNvSpPr>
                  <a:spLocks/>
                </p:cNvSpPr>
                <p:nvPr/>
              </p:nvSpPr>
              <p:spPr bwMode="auto">
                <a:xfrm flipV="1">
                  <a:off x="60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95" name="未知">
                  <a:extLst>
                    <a:ext uri="{FF2B5EF4-FFF2-40B4-BE49-F238E27FC236}">
                      <a16:creationId xmlns:a16="http://schemas.microsoft.com/office/drawing/2014/main" id="{D30B13D4-C911-4A21-A758-1102E323296D}"/>
                    </a:ext>
                  </a:extLst>
                </p:cNvPr>
                <p:cNvSpPr>
                  <a:spLocks/>
                </p:cNvSpPr>
                <p:nvPr/>
              </p:nvSpPr>
              <p:spPr bwMode="auto">
                <a:xfrm flipV="1">
                  <a:off x="130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96" name="未知">
                  <a:extLst>
                    <a:ext uri="{FF2B5EF4-FFF2-40B4-BE49-F238E27FC236}">
                      <a16:creationId xmlns:a16="http://schemas.microsoft.com/office/drawing/2014/main" id="{3B79A0B0-705A-42EB-87D1-5EC712EBFEB6}"/>
                    </a:ext>
                  </a:extLst>
                </p:cNvPr>
                <p:cNvSpPr>
                  <a:spLocks/>
                </p:cNvSpPr>
                <p:nvPr/>
              </p:nvSpPr>
              <p:spPr bwMode="auto">
                <a:xfrm flipV="1">
                  <a:off x="114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97" name="未知">
                  <a:extLst>
                    <a:ext uri="{FF2B5EF4-FFF2-40B4-BE49-F238E27FC236}">
                      <a16:creationId xmlns:a16="http://schemas.microsoft.com/office/drawing/2014/main" id="{7B3FA3CC-6117-47AB-ADF2-96A97A0AF47C}"/>
                    </a:ext>
                  </a:extLst>
                </p:cNvPr>
                <p:cNvSpPr>
                  <a:spLocks/>
                </p:cNvSpPr>
                <p:nvPr/>
              </p:nvSpPr>
              <p:spPr bwMode="auto">
                <a:xfrm flipV="1">
                  <a:off x="96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98" name="未知">
                  <a:extLst>
                    <a:ext uri="{FF2B5EF4-FFF2-40B4-BE49-F238E27FC236}">
                      <a16:creationId xmlns:a16="http://schemas.microsoft.com/office/drawing/2014/main" id="{B8938359-B3D8-40D1-B7E0-0C0167808003}"/>
                    </a:ext>
                  </a:extLst>
                </p:cNvPr>
                <p:cNvSpPr>
                  <a:spLocks/>
                </p:cNvSpPr>
                <p:nvPr/>
              </p:nvSpPr>
              <p:spPr bwMode="auto">
                <a:xfrm flipV="1">
                  <a:off x="78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599" name="未知">
                  <a:extLst>
                    <a:ext uri="{FF2B5EF4-FFF2-40B4-BE49-F238E27FC236}">
                      <a16:creationId xmlns:a16="http://schemas.microsoft.com/office/drawing/2014/main" id="{CF5A8977-5441-4144-AD6A-25B8C3A0C3D3}"/>
                    </a:ext>
                  </a:extLst>
                </p:cNvPr>
                <p:cNvSpPr>
                  <a:spLocks/>
                </p:cNvSpPr>
                <p:nvPr/>
              </p:nvSpPr>
              <p:spPr bwMode="auto">
                <a:xfrm flipV="1">
                  <a:off x="148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00" name="未知">
                  <a:extLst>
                    <a:ext uri="{FF2B5EF4-FFF2-40B4-BE49-F238E27FC236}">
                      <a16:creationId xmlns:a16="http://schemas.microsoft.com/office/drawing/2014/main" id="{64C1571F-B8D9-48E2-A978-5B2859A07D59}"/>
                    </a:ext>
                  </a:extLst>
                </p:cNvPr>
                <p:cNvSpPr>
                  <a:spLocks/>
                </p:cNvSpPr>
                <p:nvPr/>
              </p:nvSpPr>
              <p:spPr bwMode="auto">
                <a:xfrm>
                  <a:off x="252" y="0"/>
                  <a:ext cx="96" cy="600"/>
                </a:xfrm>
                <a:custGeom>
                  <a:avLst/>
                  <a:gdLst>
                    <a:gd name="T0" fmla="*/ 96 w 96"/>
                    <a:gd name="T1" fmla="*/ 168 h 600"/>
                    <a:gd name="T2" fmla="*/ 48 w 96"/>
                    <a:gd name="T3" fmla="*/ 72 h 600"/>
                    <a:gd name="T4" fmla="*/ 0 w 96"/>
                    <a:gd name="T5" fmla="*/ 600 h 600"/>
                  </a:gdLst>
                  <a:ah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01" name="直接连接符 9264">
                  <a:extLst>
                    <a:ext uri="{FF2B5EF4-FFF2-40B4-BE49-F238E27FC236}">
                      <a16:creationId xmlns:a16="http://schemas.microsoft.com/office/drawing/2014/main" id="{E3AA8B17-6274-458A-92F0-725015CCC17A}"/>
                    </a:ext>
                  </a:extLst>
                </p:cNvPr>
                <p:cNvSpPr>
                  <a:spLocks noChangeShapeType="1"/>
                </p:cNvSpPr>
                <p:nvPr/>
              </p:nvSpPr>
              <p:spPr bwMode="auto">
                <a:xfrm>
                  <a:off x="252"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02" name="直接连接符 9265">
                  <a:extLst>
                    <a:ext uri="{FF2B5EF4-FFF2-40B4-BE49-F238E27FC236}">
                      <a16:creationId xmlns:a16="http://schemas.microsoft.com/office/drawing/2014/main" id="{CADE5C29-CEEB-447D-8503-B1E523694A62}"/>
                    </a:ext>
                  </a:extLst>
                </p:cNvPr>
                <p:cNvSpPr>
                  <a:spLocks noChangeShapeType="1"/>
                </p:cNvSpPr>
                <p:nvPr/>
              </p:nvSpPr>
              <p:spPr bwMode="auto">
                <a:xfrm>
                  <a:off x="252" y="1080"/>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03" name="直接连接符 9266">
                  <a:extLst>
                    <a:ext uri="{FF2B5EF4-FFF2-40B4-BE49-F238E27FC236}">
                      <a16:creationId xmlns:a16="http://schemas.microsoft.com/office/drawing/2014/main" id="{FB7C97A8-CC63-4CA9-AA64-5522AB3116F9}"/>
                    </a:ext>
                  </a:extLst>
                </p:cNvPr>
                <p:cNvSpPr>
                  <a:spLocks noChangeShapeType="1"/>
                </p:cNvSpPr>
                <p:nvPr/>
              </p:nvSpPr>
              <p:spPr bwMode="auto">
                <a:xfrm>
                  <a:off x="744" y="1008"/>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04" name="直接连接符 9267">
                  <a:extLst>
                    <a:ext uri="{FF2B5EF4-FFF2-40B4-BE49-F238E27FC236}">
                      <a16:creationId xmlns:a16="http://schemas.microsoft.com/office/drawing/2014/main" id="{9E75297B-3E0D-46BB-86E5-0D59A560C583}"/>
                    </a:ext>
                  </a:extLst>
                </p:cNvPr>
                <p:cNvSpPr>
                  <a:spLocks noChangeShapeType="1"/>
                </p:cNvSpPr>
                <p:nvPr/>
              </p:nvSpPr>
              <p:spPr bwMode="auto">
                <a:xfrm>
                  <a:off x="1680"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sp>
          <p:nvSpPr>
            <p:cNvPr id="23605" name="文本框 9268">
              <a:extLst>
                <a:ext uri="{FF2B5EF4-FFF2-40B4-BE49-F238E27FC236}">
                  <a16:creationId xmlns:a16="http://schemas.microsoft.com/office/drawing/2014/main" id="{2A4918A8-132B-4235-B24D-ACC21379E942}"/>
                </a:ext>
              </a:extLst>
            </p:cNvPr>
            <p:cNvSpPr>
              <a:spLocks noChangeArrowheads="1"/>
            </p:cNvSpPr>
            <p:nvPr/>
          </p:nvSpPr>
          <p:spPr bwMode="auto">
            <a:xfrm>
              <a:off x="576" y="1152"/>
              <a:ext cx="6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400" b="1">
                  <a:solidFill>
                    <a:srgbClr val="0000FF"/>
                  </a:solidFill>
                  <a:latin typeface="宋体" panose="02010600030101010101" pitchFamily="2" charset="-122"/>
                </a:rPr>
                <a:t>( </a:t>
              </a:r>
              <a:r>
                <a:rPr lang="zh-CN" altLang="en-US" sz="2400" b="1">
                  <a:solidFill>
                    <a:srgbClr val="0000FF"/>
                  </a:solidFill>
                  <a:latin typeface="宋体" panose="02010600030101010101" pitchFamily="2" charset="-122"/>
                </a:rPr>
                <a:t>甲</a:t>
              </a:r>
              <a:r>
                <a:rPr lang="en-US" altLang="zh-CN" sz="2400" b="1">
                  <a:solidFill>
                    <a:srgbClr val="0000FF"/>
                  </a:solidFill>
                  <a:latin typeface="宋体" panose="02010600030101010101" pitchFamily="2" charset="-122"/>
                </a:rPr>
                <a:t>)</a:t>
              </a:r>
            </a:p>
          </p:txBody>
        </p:sp>
        <p:sp>
          <p:nvSpPr>
            <p:cNvPr id="23606" name="文本框 9269">
              <a:extLst>
                <a:ext uri="{FF2B5EF4-FFF2-40B4-BE49-F238E27FC236}">
                  <a16:creationId xmlns:a16="http://schemas.microsoft.com/office/drawing/2014/main" id="{0EE33100-91C2-442E-8076-67DC68646141}"/>
                </a:ext>
              </a:extLst>
            </p:cNvPr>
            <p:cNvSpPr>
              <a:spLocks noChangeArrowheads="1"/>
            </p:cNvSpPr>
            <p:nvPr/>
          </p:nvSpPr>
          <p:spPr bwMode="auto">
            <a:xfrm>
              <a:off x="3120" y="1104"/>
              <a:ext cx="6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400" b="1">
                  <a:solidFill>
                    <a:srgbClr val="0000FF"/>
                  </a:solidFill>
                  <a:latin typeface="宋体" panose="02010600030101010101" pitchFamily="2" charset="-122"/>
                </a:rPr>
                <a:t>( </a:t>
              </a:r>
              <a:r>
                <a:rPr lang="zh-CN" altLang="en-US" sz="2400" b="1">
                  <a:solidFill>
                    <a:srgbClr val="0000FF"/>
                  </a:solidFill>
                  <a:latin typeface="宋体" panose="02010600030101010101" pitchFamily="2" charset="-122"/>
                </a:rPr>
                <a:t>乙</a:t>
              </a:r>
              <a:r>
                <a:rPr lang="en-US" altLang="zh-CN" sz="2400" b="1">
                  <a:solidFill>
                    <a:srgbClr val="0000FF"/>
                  </a:solidFill>
                  <a:latin typeface="宋体" panose="02010600030101010101" pitchFamily="2" charset="-122"/>
                </a:rPr>
                <a:t>)</a:t>
              </a:r>
            </a:p>
          </p:txBody>
        </p:sp>
        <p:sp>
          <p:nvSpPr>
            <p:cNvPr id="23607" name="文本框 9270">
              <a:extLst>
                <a:ext uri="{FF2B5EF4-FFF2-40B4-BE49-F238E27FC236}">
                  <a16:creationId xmlns:a16="http://schemas.microsoft.com/office/drawing/2014/main" id="{5C15520A-E18C-4DCA-B3DD-F2748A371A65}"/>
                </a:ext>
              </a:extLst>
            </p:cNvPr>
            <p:cNvSpPr>
              <a:spLocks noChangeArrowheads="1"/>
            </p:cNvSpPr>
            <p:nvPr/>
          </p:nvSpPr>
          <p:spPr bwMode="auto">
            <a:xfrm>
              <a:off x="576" y="2764"/>
              <a:ext cx="6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400" b="1">
                  <a:solidFill>
                    <a:srgbClr val="0000FF"/>
                  </a:solidFill>
                  <a:latin typeface="宋体" panose="02010600030101010101" pitchFamily="2" charset="-122"/>
                </a:rPr>
                <a:t>( </a:t>
              </a:r>
              <a:r>
                <a:rPr lang="zh-CN" altLang="en-US" sz="2400" b="1">
                  <a:solidFill>
                    <a:srgbClr val="0000FF"/>
                  </a:solidFill>
                  <a:latin typeface="宋体" panose="02010600030101010101" pitchFamily="2" charset="-122"/>
                </a:rPr>
                <a:t>丙</a:t>
              </a:r>
              <a:r>
                <a:rPr lang="en-US" altLang="zh-CN" sz="2400" b="1">
                  <a:solidFill>
                    <a:srgbClr val="0000FF"/>
                  </a:solidFill>
                  <a:latin typeface="宋体" panose="02010600030101010101" pitchFamily="2" charset="-122"/>
                </a:rPr>
                <a:t>)</a:t>
              </a:r>
            </a:p>
          </p:txBody>
        </p:sp>
        <p:sp>
          <p:nvSpPr>
            <p:cNvPr id="23608" name="文本框 9271">
              <a:extLst>
                <a:ext uri="{FF2B5EF4-FFF2-40B4-BE49-F238E27FC236}">
                  <a16:creationId xmlns:a16="http://schemas.microsoft.com/office/drawing/2014/main" id="{17027FD3-1A5A-4711-8C47-5468EE175422}"/>
                </a:ext>
              </a:extLst>
            </p:cNvPr>
            <p:cNvSpPr>
              <a:spLocks noChangeArrowheads="1"/>
            </p:cNvSpPr>
            <p:nvPr/>
          </p:nvSpPr>
          <p:spPr bwMode="auto">
            <a:xfrm>
              <a:off x="3072" y="2764"/>
              <a:ext cx="6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400" b="1">
                  <a:solidFill>
                    <a:srgbClr val="0000FF"/>
                  </a:solidFill>
                  <a:latin typeface="宋体" panose="02010600030101010101" pitchFamily="2" charset="-122"/>
                </a:rPr>
                <a:t>(</a:t>
              </a:r>
              <a:r>
                <a:rPr lang="zh-CN" altLang="en-US" sz="2400" b="1">
                  <a:solidFill>
                    <a:srgbClr val="0000FF"/>
                  </a:solidFill>
                  <a:latin typeface="宋体" panose="02010600030101010101" pitchFamily="2" charset="-122"/>
                </a:rPr>
                <a:t>丁</a:t>
              </a:r>
              <a:r>
                <a:rPr lang="en-US" altLang="zh-CN" sz="2400" b="1">
                  <a:solidFill>
                    <a:srgbClr val="0000FF"/>
                  </a:solidFill>
                  <a:latin typeface="宋体" panose="02010600030101010101" pitchFamily="2" charset="-122"/>
                </a:rPr>
                <a:t>)</a:t>
              </a:r>
            </a:p>
          </p:txBody>
        </p:sp>
        <p:grpSp>
          <p:nvGrpSpPr>
            <p:cNvPr id="23609" name="组合 9272">
              <a:extLst>
                <a:ext uri="{FF2B5EF4-FFF2-40B4-BE49-F238E27FC236}">
                  <a16:creationId xmlns:a16="http://schemas.microsoft.com/office/drawing/2014/main" id="{5D01594C-45C7-4A56-9393-1D3F5D4FBF86}"/>
                </a:ext>
              </a:extLst>
            </p:cNvPr>
            <p:cNvGrpSpPr>
              <a:grpSpLocks/>
            </p:cNvGrpSpPr>
            <p:nvPr/>
          </p:nvGrpSpPr>
          <p:grpSpPr bwMode="auto">
            <a:xfrm>
              <a:off x="2544" y="0"/>
              <a:ext cx="1920" cy="1248"/>
              <a:chOff x="0" y="0"/>
              <a:chExt cx="1920" cy="1248"/>
            </a:xfrm>
          </p:grpSpPr>
          <p:grpSp>
            <p:nvGrpSpPr>
              <p:cNvPr id="23610" name="组合 9273">
                <a:extLst>
                  <a:ext uri="{FF2B5EF4-FFF2-40B4-BE49-F238E27FC236}">
                    <a16:creationId xmlns:a16="http://schemas.microsoft.com/office/drawing/2014/main" id="{86A17092-15E7-449E-A46F-C3D7BAA19DE2}"/>
                  </a:ext>
                </a:extLst>
              </p:cNvPr>
              <p:cNvGrpSpPr>
                <a:grpSpLocks/>
              </p:cNvGrpSpPr>
              <p:nvPr/>
            </p:nvGrpSpPr>
            <p:grpSpPr bwMode="auto">
              <a:xfrm>
                <a:off x="0" y="0"/>
                <a:ext cx="1920" cy="1248"/>
                <a:chOff x="0" y="0"/>
                <a:chExt cx="1920" cy="1248"/>
              </a:xfrm>
            </p:grpSpPr>
            <p:grpSp>
              <p:nvGrpSpPr>
                <p:cNvPr id="23611" name="组合 9274">
                  <a:extLst>
                    <a:ext uri="{FF2B5EF4-FFF2-40B4-BE49-F238E27FC236}">
                      <a16:creationId xmlns:a16="http://schemas.microsoft.com/office/drawing/2014/main" id="{A5C06540-2C06-4936-9F01-8AC8057BFE55}"/>
                    </a:ext>
                  </a:extLst>
                </p:cNvPr>
                <p:cNvGrpSpPr>
                  <a:grpSpLocks/>
                </p:cNvGrpSpPr>
                <p:nvPr/>
              </p:nvGrpSpPr>
              <p:grpSpPr bwMode="auto">
                <a:xfrm>
                  <a:off x="0" y="0"/>
                  <a:ext cx="1920" cy="1104"/>
                  <a:chOff x="0" y="0"/>
                  <a:chExt cx="1920" cy="1104"/>
                </a:xfrm>
              </p:grpSpPr>
              <p:sp>
                <p:nvSpPr>
                  <p:cNvPr id="23612" name="矩形 9275">
                    <a:extLst>
                      <a:ext uri="{FF2B5EF4-FFF2-40B4-BE49-F238E27FC236}">
                        <a16:creationId xmlns:a16="http://schemas.microsoft.com/office/drawing/2014/main" id="{1DBB881C-853F-4FC6-AA8B-ED4046AFDD9A}"/>
                      </a:ext>
                    </a:extLst>
                  </p:cNvPr>
                  <p:cNvSpPr>
                    <a:spLocks noChangeArrowheads="1"/>
                  </p:cNvSpPr>
                  <p:nvPr/>
                </p:nvSpPr>
                <p:spPr bwMode="auto">
                  <a:xfrm>
                    <a:off x="0" y="240"/>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23613" name="未知">
                    <a:extLst>
                      <a:ext uri="{FF2B5EF4-FFF2-40B4-BE49-F238E27FC236}">
                        <a16:creationId xmlns:a16="http://schemas.microsoft.com/office/drawing/2014/main" id="{A1504966-D44B-46D1-ABC3-9A9BD5D79BF7}"/>
                      </a:ext>
                    </a:extLst>
                  </p:cNvPr>
                  <p:cNvSpPr>
                    <a:spLocks/>
                  </p:cNvSpPr>
                  <p:nvPr/>
                </p:nvSpPr>
                <p:spPr bwMode="auto">
                  <a:xfrm>
                    <a:off x="360" y="64"/>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14" name="未知">
                    <a:extLst>
                      <a:ext uri="{FF2B5EF4-FFF2-40B4-BE49-F238E27FC236}">
                        <a16:creationId xmlns:a16="http://schemas.microsoft.com/office/drawing/2014/main" id="{DF48B75D-B64D-4F6F-9854-F5798657E9B0}"/>
                      </a:ext>
                    </a:extLst>
                  </p:cNvPr>
                  <p:cNvSpPr>
                    <a:spLocks/>
                  </p:cNvSpPr>
                  <p:nvPr/>
                </p:nvSpPr>
                <p:spPr bwMode="auto">
                  <a:xfrm>
                    <a:off x="52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15" name="未知">
                    <a:extLst>
                      <a:ext uri="{FF2B5EF4-FFF2-40B4-BE49-F238E27FC236}">
                        <a16:creationId xmlns:a16="http://schemas.microsoft.com/office/drawing/2014/main" id="{02509C8F-C313-49D5-BA14-3472193C2D95}"/>
                      </a:ext>
                    </a:extLst>
                  </p:cNvPr>
                  <p:cNvSpPr>
                    <a:spLocks/>
                  </p:cNvSpPr>
                  <p:nvPr/>
                </p:nvSpPr>
                <p:spPr bwMode="auto">
                  <a:xfrm>
                    <a:off x="70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16" name="未知">
                    <a:extLst>
                      <a:ext uri="{FF2B5EF4-FFF2-40B4-BE49-F238E27FC236}">
                        <a16:creationId xmlns:a16="http://schemas.microsoft.com/office/drawing/2014/main" id="{5142C478-FE2E-4157-8940-02DE3AA959A8}"/>
                      </a:ext>
                    </a:extLst>
                  </p:cNvPr>
                  <p:cNvSpPr>
                    <a:spLocks/>
                  </p:cNvSpPr>
                  <p:nvPr/>
                </p:nvSpPr>
                <p:spPr bwMode="auto">
                  <a:xfrm>
                    <a:off x="1416"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17" name="未知">
                    <a:extLst>
                      <a:ext uri="{FF2B5EF4-FFF2-40B4-BE49-F238E27FC236}">
                        <a16:creationId xmlns:a16="http://schemas.microsoft.com/office/drawing/2014/main" id="{FA790802-FC3A-4D4D-A1E1-0BAF574349B0}"/>
                      </a:ext>
                    </a:extLst>
                  </p:cNvPr>
                  <p:cNvSpPr>
                    <a:spLocks/>
                  </p:cNvSpPr>
                  <p:nvPr/>
                </p:nvSpPr>
                <p:spPr bwMode="auto">
                  <a:xfrm>
                    <a:off x="124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18" name="未知">
                    <a:extLst>
                      <a:ext uri="{FF2B5EF4-FFF2-40B4-BE49-F238E27FC236}">
                        <a16:creationId xmlns:a16="http://schemas.microsoft.com/office/drawing/2014/main" id="{88BE280C-CBE6-489A-BA8D-21034D2E9161}"/>
                      </a:ext>
                    </a:extLst>
                  </p:cNvPr>
                  <p:cNvSpPr>
                    <a:spLocks/>
                  </p:cNvSpPr>
                  <p:nvPr/>
                </p:nvSpPr>
                <p:spPr bwMode="auto">
                  <a:xfrm>
                    <a:off x="1584" y="0"/>
                    <a:ext cx="56" cy="1104"/>
                  </a:xfrm>
                  <a:custGeom>
                    <a:avLst/>
                    <a:gdLst>
                      <a:gd name="T0" fmla="*/ 0 w 56"/>
                      <a:gd name="T1" fmla="*/ 240 h 1104"/>
                      <a:gd name="T2" fmla="*/ 48 w 56"/>
                      <a:gd name="T3" fmla="*/ 144 h 1104"/>
                      <a:gd name="T4" fmla="*/ 48 w 56"/>
                      <a:gd name="T5" fmla="*/ 1104 h 1104"/>
                    </a:gdLst>
                    <a:ahLst/>
                    <a:cxnLst>
                      <a:cxn ang="0">
                        <a:pos x="T0" y="T1"/>
                      </a:cxn>
                      <a:cxn ang="0">
                        <a:pos x="T2" y="T3"/>
                      </a:cxn>
                      <a:cxn ang="0">
                        <a:pos x="T4" y="T5"/>
                      </a:cxn>
                    </a:cxnLst>
                    <a:rect l="0" t="0" r="r" b="b"/>
                    <a:pathLst>
                      <a:path w="56" h="1104">
                        <a:moveTo>
                          <a:pt x="0" y="240"/>
                        </a:moveTo>
                        <a:cubicBezTo>
                          <a:pt x="20" y="120"/>
                          <a:pt x="40" y="0"/>
                          <a:pt x="48" y="144"/>
                        </a:cubicBezTo>
                        <a:cubicBezTo>
                          <a:pt x="56" y="288"/>
                          <a:pt x="52" y="696"/>
                          <a:pt x="48" y="1104"/>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19" name="未知">
                    <a:extLst>
                      <a:ext uri="{FF2B5EF4-FFF2-40B4-BE49-F238E27FC236}">
                        <a16:creationId xmlns:a16="http://schemas.microsoft.com/office/drawing/2014/main" id="{CFE5B7B9-8937-43E0-8935-3FDC94C154DE}"/>
                      </a:ext>
                    </a:extLst>
                  </p:cNvPr>
                  <p:cNvSpPr>
                    <a:spLocks/>
                  </p:cNvSpPr>
                  <p:nvPr/>
                </p:nvSpPr>
                <p:spPr bwMode="auto">
                  <a:xfrm>
                    <a:off x="336" y="624"/>
                    <a:ext cx="1" cy="432"/>
                  </a:xfrm>
                  <a:custGeom>
                    <a:avLst/>
                    <a:gdLst>
                      <a:gd name="T0" fmla="*/ 0 w 1"/>
                      <a:gd name="T1" fmla="*/ 0 h 432"/>
                      <a:gd name="T2" fmla="*/ 0 w 1"/>
                      <a:gd name="T3" fmla="*/ 432 h 432"/>
                    </a:gdLst>
                    <a:ahLst/>
                    <a:cxnLst>
                      <a:cxn ang="0">
                        <a:pos x="T0" y="T1"/>
                      </a:cxn>
                      <a:cxn ang="0">
                        <a:pos x="T2" y="T3"/>
                      </a:cxn>
                    </a:cxnLst>
                    <a:rect l="0" t="0" r="r" b="b"/>
                    <a:pathLst>
                      <a:path w="1" h="432">
                        <a:moveTo>
                          <a:pt x="0" y="0"/>
                        </a:moveTo>
                        <a:cubicBezTo>
                          <a:pt x="0" y="180"/>
                          <a:pt x="0" y="360"/>
                          <a:pt x="0" y="432"/>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20" name="未知">
                    <a:extLst>
                      <a:ext uri="{FF2B5EF4-FFF2-40B4-BE49-F238E27FC236}">
                        <a16:creationId xmlns:a16="http://schemas.microsoft.com/office/drawing/2014/main" id="{8B0B312A-5C7E-4A6B-AE0F-E14377EDBDB4}"/>
                      </a:ext>
                    </a:extLst>
                  </p:cNvPr>
                  <p:cNvSpPr>
                    <a:spLocks/>
                  </p:cNvSpPr>
                  <p:nvPr/>
                </p:nvSpPr>
                <p:spPr bwMode="auto">
                  <a:xfrm>
                    <a:off x="106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621" name="未知">
                    <a:extLst>
                      <a:ext uri="{FF2B5EF4-FFF2-40B4-BE49-F238E27FC236}">
                        <a16:creationId xmlns:a16="http://schemas.microsoft.com/office/drawing/2014/main" id="{32239A90-2F70-409C-B190-5E8E600FA8EE}"/>
                      </a:ext>
                    </a:extLst>
                  </p:cNvPr>
                  <p:cNvSpPr>
                    <a:spLocks/>
                  </p:cNvSpPr>
                  <p:nvPr/>
                </p:nvSpPr>
                <p:spPr bwMode="auto">
                  <a:xfrm>
                    <a:off x="88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3622" name="直接连接符 9285">
                  <a:extLst>
                    <a:ext uri="{FF2B5EF4-FFF2-40B4-BE49-F238E27FC236}">
                      <a16:creationId xmlns:a16="http://schemas.microsoft.com/office/drawing/2014/main" id="{4B9707FF-577C-41BD-825E-A96D19C6CE93}"/>
                    </a:ext>
                  </a:extLst>
                </p:cNvPr>
                <p:cNvSpPr>
                  <a:spLocks noChangeShapeType="1"/>
                </p:cNvSpPr>
                <p:nvPr/>
              </p:nvSpPr>
              <p:spPr bwMode="auto">
                <a:xfrm>
                  <a:off x="336" y="1104"/>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23" name="直接连接符 9286">
                  <a:extLst>
                    <a:ext uri="{FF2B5EF4-FFF2-40B4-BE49-F238E27FC236}">
                      <a16:creationId xmlns:a16="http://schemas.microsoft.com/office/drawing/2014/main" id="{28381AE4-62B9-4D32-A610-B047DC977023}"/>
                    </a:ext>
                  </a:extLst>
                </p:cNvPr>
                <p:cNvSpPr>
                  <a:spLocks noChangeShapeType="1"/>
                </p:cNvSpPr>
                <p:nvPr/>
              </p:nvSpPr>
              <p:spPr bwMode="auto">
                <a:xfrm>
                  <a:off x="912" y="960"/>
                  <a:ext cx="0" cy="28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24" name="直接连接符 9287">
                  <a:extLst>
                    <a:ext uri="{FF2B5EF4-FFF2-40B4-BE49-F238E27FC236}">
                      <a16:creationId xmlns:a16="http://schemas.microsoft.com/office/drawing/2014/main" id="{2297D728-89B5-47ED-B4E5-06C18CCE47CC}"/>
                    </a:ext>
                  </a:extLst>
                </p:cNvPr>
                <p:cNvSpPr>
                  <a:spLocks noChangeShapeType="1"/>
                </p:cNvSpPr>
                <p:nvPr/>
              </p:nvSpPr>
              <p:spPr bwMode="auto">
                <a:xfrm>
                  <a:off x="816" y="1032"/>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3625" name="直接连接符 9288">
                  <a:extLst>
                    <a:ext uri="{FF2B5EF4-FFF2-40B4-BE49-F238E27FC236}">
                      <a16:creationId xmlns:a16="http://schemas.microsoft.com/office/drawing/2014/main" id="{86314561-E138-4146-8C7A-CF8AE8028491}"/>
                    </a:ext>
                  </a:extLst>
                </p:cNvPr>
                <p:cNvSpPr>
                  <a:spLocks noChangeShapeType="1"/>
                </p:cNvSpPr>
                <p:nvPr/>
              </p:nvSpPr>
              <p:spPr bwMode="auto">
                <a:xfrm>
                  <a:off x="912" y="1104"/>
                  <a:ext cx="72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23626" name="直接连接符 9289">
                <a:extLst>
                  <a:ext uri="{FF2B5EF4-FFF2-40B4-BE49-F238E27FC236}">
                    <a16:creationId xmlns:a16="http://schemas.microsoft.com/office/drawing/2014/main" id="{4DC7B52C-C060-42C6-B860-857FE615BBF0}"/>
                  </a:ext>
                </a:extLst>
              </p:cNvPr>
              <p:cNvSpPr>
                <a:spLocks noChangeShapeType="1"/>
              </p:cNvSpPr>
              <p:nvPr/>
            </p:nvSpPr>
            <p:spPr bwMode="auto">
              <a:xfrm>
                <a:off x="336" y="912"/>
                <a:ext cx="0" cy="192"/>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cxnSp>
        <p:nvCxnSpPr>
          <p:cNvPr id="23627" name="直接连接符 9293">
            <a:extLst>
              <a:ext uri="{FF2B5EF4-FFF2-40B4-BE49-F238E27FC236}">
                <a16:creationId xmlns:a16="http://schemas.microsoft.com/office/drawing/2014/main" id="{762D8112-E95F-4ECC-BB28-1CBACF1A7AB0}"/>
              </a:ext>
            </a:extLst>
          </p:cNvPr>
          <p:cNvCxnSpPr>
            <a:cxnSpLocks noChangeShapeType="1"/>
          </p:cNvCxnSpPr>
          <p:nvPr/>
        </p:nvCxnSpPr>
        <p:spPr bwMode="auto">
          <a:xfrm>
            <a:off x="1828800" y="23526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28" name="直接连接符 9294">
            <a:extLst>
              <a:ext uri="{FF2B5EF4-FFF2-40B4-BE49-F238E27FC236}">
                <a16:creationId xmlns:a16="http://schemas.microsoft.com/office/drawing/2014/main" id="{255997F2-EDE7-474E-8CB8-3FB6B4B7E831}"/>
              </a:ext>
            </a:extLst>
          </p:cNvPr>
          <p:cNvCxnSpPr>
            <a:cxnSpLocks noChangeShapeType="1"/>
          </p:cNvCxnSpPr>
          <p:nvPr/>
        </p:nvCxnSpPr>
        <p:spPr bwMode="auto">
          <a:xfrm flipV="1">
            <a:off x="1692275" y="31400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29" name="直接连接符 9295">
            <a:extLst>
              <a:ext uri="{FF2B5EF4-FFF2-40B4-BE49-F238E27FC236}">
                <a16:creationId xmlns:a16="http://schemas.microsoft.com/office/drawing/2014/main" id="{69CD75EB-EE0A-42AD-B2D2-077954893131}"/>
              </a:ext>
            </a:extLst>
          </p:cNvPr>
          <p:cNvCxnSpPr>
            <a:cxnSpLocks noChangeShapeType="1"/>
          </p:cNvCxnSpPr>
          <p:nvPr/>
        </p:nvCxnSpPr>
        <p:spPr bwMode="auto">
          <a:xfrm>
            <a:off x="2095500" y="237172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0" name="直接连接符 9296">
            <a:extLst>
              <a:ext uri="{FF2B5EF4-FFF2-40B4-BE49-F238E27FC236}">
                <a16:creationId xmlns:a16="http://schemas.microsoft.com/office/drawing/2014/main" id="{8A6A8FAC-8039-49F9-8F2B-CA06B235A98A}"/>
              </a:ext>
            </a:extLst>
          </p:cNvPr>
          <p:cNvCxnSpPr>
            <a:cxnSpLocks noChangeShapeType="1"/>
          </p:cNvCxnSpPr>
          <p:nvPr/>
        </p:nvCxnSpPr>
        <p:spPr bwMode="auto">
          <a:xfrm>
            <a:off x="2381250" y="23907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1" name="直接连接符 9297">
            <a:extLst>
              <a:ext uri="{FF2B5EF4-FFF2-40B4-BE49-F238E27FC236}">
                <a16:creationId xmlns:a16="http://schemas.microsoft.com/office/drawing/2014/main" id="{A594DDB8-AFD7-4108-BF68-2E0492AC6CC6}"/>
              </a:ext>
            </a:extLst>
          </p:cNvPr>
          <p:cNvCxnSpPr>
            <a:cxnSpLocks noChangeShapeType="1"/>
          </p:cNvCxnSpPr>
          <p:nvPr/>
        </p:nvCxnSpPr>
        <p:spPr bwMode="auto">
          <a:xfrm>
            <a:off x="2667000" y="23907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2" name="直接连接符 9298">
            <a:extLst>
              <a:ext uri="{FF2B5EF4-FFF2-40B4-BE49-F238E27FC236}">
                <a16:creationId xmlns:a16="http://schemas.microsoft.com/office/drawing/2014/main" id="{AC21F9F1-8872-4C04-96A6-A2082EBFD08E}"/>
              </a:ext>
            </a:extLst>
          </p:cNvPr>
          <p:cNvCxnSpPr>
            <a:cxnSpLocks noChangeShapeType="1"/>
          </p:cNvCxnSpPr>
          <p:nvPr/>
        </p:nvCxnSpPr>
        <p:spPr bwMode="auto">
          <a:xfrm>
            <a:off x="2971800" y="23907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3" name="直接连接符 9299">
            <a:extLst>
              <a:ext uri="{FF2B5EF4-FFF2-40B4-BE49-F238E27FC236}">
                <a16:creationId xmlns:a16="http://schemas.microsoft.com/office/drawing/2014/main" id="{D58BE7C6-7727-45CC-9AF5-E03133E44DB9}"/>
              </a:ext>
            </a:extLst>
          </p:cNvPr>
          <p:cNvCxnSpPr>
            <a:cxnSpLocks noChangeShapeType="1"/>
          </p:cNvCxnSpPr>
          <p:nvPr/>
        </p:nvCxnSpPr>
        <p:spPr bwMode="auto">
          <a:xfrm>
            <a:off x="3733800" y="31146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4" name="直接连接符 9300">
            <a:extLst>
              <a:ext uri="{FF2B5EF4-FFF2-40B4-BE49-F238E27FC236}">
                <a16:creationId xmlns:a16="http://schemas.microsoft.com/office/drawing/2014/main" id="{36E1EF42-88E8-4D66-9DAA-388CDF165F36}"/>
              </a:ext>
            </a:extLst>
          </p:cNvPr>
          <p:cNvCxnSpPr>
            <a:cxnSpLocks noChangeShapeType="1"/>
          </p:cNvCxnSpPr>
          <p:nvPr/>
        </p:nvCxnSpPr>
        <p:spPr bwMode="auto">
          <a:xfrm>
            <a:off x="3238500" y="23907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5" name="直接连接符 9301">
            <a:extLst>
              <a:ext uri="{FF2B5EF4-FFF2-40B4-BE49-F238E27FC236}">
                <a16:creationId xmlns:a16="http://schemas.microsoft.com/office/drawing/2014/main" id="{F4090407-4F0E-4ADE-B128-AFFFBCD1D50B}"/>
              </a:ext>
            </a:extLst>
          </p:cNvPr>
          <p:cNvCxnSpPr>
            <a:cxnSpLocks noChangeShapeType="1"/>
          </p:cNvCxnSpPr>
          <p:nvPr/>
        </p:nvCxnSpPr>
        <p:spPr bwMode="auto">
          <a:xfrm>
            <a:off x="3505200" y="23907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6" name="直接连接符 9302">
            <a:extLst>
              <a:ext uri="{FF2B5EF4-FFF2-40B4-BE49-F238E27FC236}">
                <a16:creationId xmlns:a16="http://schemas.microsoft.com/office/drawing/2014/main" id="{B9911102-D977-4C9E-AC70-45CB4624AAC4}"/>
              </a:ext>
            </a:extLst>
          </p:cNvPr>
          <p:cNvCxnSpPr>
            <a:cxnSpLocks noChangeShapeType="1"/>
          </p:cNvCxnSpPr>
          <p:nvPr/>
        </p:nvCxnSpPr>
        <p:spPr bwMode="auto">
          <a:xfrm>
            <a:off x="3733800" y="2390775"/>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7" name="直接连接符 9303">
            <a:extLst>
              <a:ext uri="{FF2B5EF4-FFF2-40B4-BE49-F238E27FC236}">
                <a16:creationId xmlns:a16="http://schemas.microsoft.com/office/drawing/2014/main" id="{C685C31A-87C4-404F-9028-A90C75385387}"/>
              </a:ext>
            </a:extLst>
          </p:cNvPr>
          <p:cNvCxnSpPr>
            <a:cxnSpLocks noChangeShapeType="1"/>
          </p:cNvCxnSpPr>
          <p:nvPr/>
        </p:nvCxnSpPr>
        <p:spPr bwMode="auto">
          <a:xfrm flipV="1">
            <a:off x="163830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8" name="直接连接符 9304">
            <a:extLst>
              <a:ext uri="{FF2B5EF4-FFF2-40B4-BE49-F238E27FC236}">
                <a16:creationId xmlns:a16="http://schemas.microsoft.com/office/drawing/2014/main" id="{B09966E7-9291-448F-8024-7A15760BD967}"/>
              </a:ext>
            </a:extLst>
          </p:cNvPr>
          <p:cNvCxnSpPr>
            <a:cxnSpLocks noChangeShapeType="1"/>
          </p:cNvCxnSpPr>
          <p:nvPr/>
        </p:nvCxnSpPr>
        <p:spPr bwMode="auto">
          <a:xfrm flipV="1">
            <a:off x="1619250" y="5486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39" name="直接连接符 9305">
            <a:extLst>
              <a:ext uri="{FF2B5EF4-FFF2-40B4-BE49-F238E27FC236}">
                <a16:creationId xmlns:a16="http://schemas.microsoft.com/office/drawing/2014/main" id="{8557108B-4887-4489-90E6-EADC5427CF05}"/>
              </a:ext>
            </a:extLst>
          </p:cNvPr>
          <p:cNvCxnSpPr>
            <a:cxnSpLocks noChangeShapeType="1"/>
          </p:cNvCxnSpPr>
          <p:nvPr/>
        </p:nvCxnSpPr>
        <p:spPr bwMode="auto">
          <a:xfrm flipV="1">
            <a:off x="200025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0" name="直接连接符 9306">
            <a:extLst>
              <a:ext uri="{FF2B5EF4-FFF2-40B4-BE49-F238E27FC236}">
                <a16:creationId xmlns:a16="http://schemas.microsoft.com/office/drawing/2014/main" id="{F079E8AA-472E-4AE9-82B7-FFEDB1F1AEAD}"/>
              </a:ext>
            </a:extLst>
          </p:cNvPr>
          <p:cNvCxnSpPr>
            <a:cxnSpLocks noChangeShapeType="1"/>
          </p:cNvCxnSpPr>
          <p:nvPr/>
        </p:nvCxnSpPr>
        <p:spPr bwMode="auto">
          <a:xfrm flipV="1">
            <a:off x="228600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1" name="直接连接符 9307">
            <a:extLst>
              <a:ext uri="{FF2B5EF4-FFF2-40B4-BE49-F238E27FC236}">
                <a16:creationId xmlns:a16="http://schemas.microsoft.com/office/drawing/2014/main" id="{ECAFE047-F586-4560-90DA-D6A4EDE78118}"/>
              </a:ext>
            </a:extLst>
          </p:cNvPr>
          <p:cNvCxnSpPr>
            <a:cxnSpLocks noChangeShapeType="1"/>
          </p:cNvCxnSpPr>
          <p:nvPr/>
        </p:nvCxnSpPr>
        <p:spPr bwMode="auto">
          <a:xfrm flipV="1">
            <a:off x="257175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2" name="直接连接符 9308">
            <a:extLst>
              <a:ext uri="{FF2B5EF4-FFF2-40B4-BE49-F238E27FC236}">
                <a16:creationId xmlns:a16="http://schemas.microsoft.com/office/drawing/2014/main" id="{880D9D43-D82E-4FE7-9655-A23780C2C9D4}"/>
              </a:ext>
            </a:extLst>
          </p:cNvPr>
          <p:cNvCxnSpPr>
            <a:cxnSpLocks noChangeShapeType="1"/>
          </p:cNvCxnSpPr>
          <p:nvPr/>
        </p:nvCxnSpPr>
        <p:spPr bwMode="auto">
          <a:xfrm flipV="1">
            <a:off x="2857500" y="47053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3" name="直接连接符 9309">
            <a:extLst>
              <a:ext uri="{FF2B5EF4-FFF2-40B4-BE49-F238E27FC236}">
                <a16:creationId xmlns:a16="http://schemas.microsoft.com/office/drawing/2014/main" id="{D6453E8D-DD35-45FC-8086-CA64C06CA28E}"/>
              </a:ext>
            </a:extLst>
          </p:cNvPr>
          <p:cNvCxnSpPr>
            <a:cxnSpLocks noChangeShapeType="1"/>
          </p:cNvCxnSpPr>
          <p:nvPr/>
        </p:nvCxnSpPr>
        <p:spPr bwMode="auto">
          <a:xfrm flipV="1">
            <a:off x="3143250" y="47053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4" name="直接连接符 9310">
            <a:extLst>
              <a:ext uri="{FF2B5EF4-FFF2-40B4-BE49-F238E27FC236}">
                <a16:creationId xmlns:a16="http://schemas.microsoft.com/office/drawing/2014/main" id="{4578FA88-1C55-4C67-AB5E-971A2F1D82A1}"/>
              </a:ext>
            </a:extLst>
          </p:cNvPr>
          <p:cNvCxnSpPr>
            <a:cxnSpLocks noChangeShapeType="1"/>
          </p:cNvCxnSpPr>
          <p:nvPr/>
        </p:nvCxnSpPr>
        <p:spPr bwMode="auto">
          <a:xfrm flipV="1">
            <a:off x="3409950" y="47053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5" name="直接连接符 9311">
            <a:extLst>
              <a:ext uri="{FF2B5EF4-FFF2-40B4-BE49-F238E27FC236}">
                <a16:creationId xmlns:a16="http://schemas.microsoft.com/office/drawing/2014/main" id="{F25D7C15-F20C-4A94-97FA-E373FF26B2A8}"/>
              </a:ext>
            </a:extLst>
          </p:cNvPr>
          <p:cNvCxnSpPr>
            <a:cxnSpLocks noChangeShapeType="1"/>
          </p:cNvCxnSpPr>
          <p:nvPr/>
        </p:nvCxnSpPr>
        <p:spPr bwMode="auto">
          <a:xfrm flipV="1">
            <a:off x="369570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6" name="直接连接符 9312">
            <a:extLst>
              <a:ext uri="{FF2B5EF4-FFF2-40B4-BE49-F238E27FC236}">
                <a16:creationId xmlns:a16="http://schemas.microsoft.com/office/drawing/2014/main" id="{6D5ED6AC-7E49-4FAB-9DE2-DF7D4272ADD3}"/>
              </a:ext>
            </a:extLst>
          </p:cNvPr>
          <p:cNvCxnSpPr>
            <a:cxnSpLocks noChangeShapeType="1"/>
          </p:cNvCxnSpPr>
          <p:nvPr/>
        </p:nvCxnSpPr>
        <p:spPr bwMode="auto">
          <a:xfrm>
            <a:off x="3886200" y="55245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7" name="直接连接符 9313">
            <a:extLst>
              <a:ext uri="{FF2B5EF4-FFF2-40B4-BE49-F238E27FC236}">
                <a16:creationId xmlns:a16="http://schemas.microsoft.com/office/drawing/2014/main" id="{181F2744-CE8F-4E82-AA11-6687A918CBFA}"/>
              </a:ext>
            </a:extLst>
          </p:cNvPr>
          <p:cNvCxnSpPr>
            <a:cxnSpLocks noChangeShapeType="1"/>
          </p:cNvCxnSpPr>
          <p:nvPr/>
        </p:nvCxnSpPr>
        <p:spPr bwMode="auto">
          <a:xfrm>
            <a:off x="5619750" y="46863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8" name="直接连接符 9314">
            <a:extLst>
              <a:ext uri="{FF2B5EF4-FFF2-40B4-BE49-F238E27FC236}">
                <a16:creationId xmlns:a16="http://schemas.microsoft.com/office/drawing/2014/main" id="{C78C2433-D57E-498E-84F5-03E60DADA78F}"/>
              </a:ext>
            </a:extLst>
          </p:cNvPr>
          <p:cNvCxnSpPr>
            <a:cxnSpLocks noChangeShapeType="1"/>
          </p:cNvCxnSpPr>
          <p:nvPr/>
        </p:nvCxnSpPr>
        <p:spPr bwMode="auto">
          <a:xfrm>
            <a:off x="5962650" y="47053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49" name="直接连接符 9315">
            <a:extLst>
              <a:ext uri="{FF2B5EF4-FFF2-40B4-BE49-F238E27FC236}">
                <a16:creationId xmlns:a16="http://schemas.microsoft.com/office/drawing/2014/main" id="{40548668-C635-4F5D-BD5A-11FD3D09422A}"/>
              </a:ext>
            </a:extLst>
          </p:cNvPr>
          <p:cNvCxnSpPr>
            <a:cxnSpLocks noChangeShapeType="1"/>
          </p:cNvCxnSpPr>
          <p:nvPr/>
        </p:nvCxnSpPr>
        <p:spPr bwMode="auto">
          <a:xfrm>
            <a:off x="624840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0" name="直接连接符 9316">
            <a:extLst>
              <a:ext uri="{FF2B5EF4-FFF2-40B4-BE49-F238E27FC236}">
                <a16:creationId xmlns:a16="http://schemas.microsoft.com/office/drawing/2014/main" id="{A9635F9C-B774-4283-A01A-D93C1159C388}"/>
              </a:ext>
            </a:extLst>
          </p:cNvPr>
          <p:cNvCxnSpPr>
            <a:cxnSpLocks noChangeShapeType="1"/>
          </p:cNvCxnSpPr>
          <p:nvPr/>
        </p:nvCxnSpPr>
        <p:spPr bwMode="auto">
          <a:xfrm>
            <a:off x="653415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1" name="直接连接符 9317">
            <a:extLst>
              <a:ext uri="{FF2B5EF4-FFF2-40B4-BE49-F238E27FC236}">
                <a16:creationId xmlns:a16="http://schemas.microsoft.com/office/drawing/2014/main" id="{75494CCA-6141-448A-9E8C-B9439AFE90F5}"/>
              </a:ext>
            </a:extLst>
          </p:cNvPr>
          <p:cNvCxnSpPr>
            <a:cxnSpLocks noChangeShapeType="1"/>
          </p:cNvCxnSpPr>
          <p:nvPr/>
        </p:nvCxnSpPr>
        <p:spPr bwMode="auto">
          <a:xfrm>
            <a:off x="681990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2" name="直接连接符 9318">
            <a:extLst>
              <a:ext uri="{FF2B5EF4-FFF2-40B4-BE49-F238E27FC236}">
                <a16:creationId xmlns:a16="http://schemas.microsoft.com/office/drawing/2014/main" id="{9CC4776F-B354-4074-B250-695D7080A288}"/>
              </a:ext>
            </a:extLst>
          </p:cNvPr>
          <p:cNvCxnSpPr>
            <a:cxnSpLocks noChangeShapeType="1"/>
          </p:cNvCxnSpPr>
          <p:nvPr/>
        </p:nvCxnSpPr>
        <p:spPr bwMode="auto">
          <a:xfrm>
            <a:off x="710565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3" name="直接连接符 9319">
            <a:extLst>
              <a:ext uri="{FF2B5EF4-FFF2-40B4-BE49-F238E27FC236}">
                <a16:creationId xmlns:a16="http://schemas.microsoft.com/office/drawing/2014/main" id="{D9CC3DF5-4594-4FE5-8B3D-5835F91B2EFB}"/>
              </a:ext>
            </a:extLst>
          </p:cNvPr>
          <p:cNvCxnSpPr>
            <a:cxnSpLocks noChangeShapeType="1"/>
          </p:cNvCxnSpPr>
          <p:nvPr/>
        </p:nvCxnSpPr>
        <p:spPr bwMode="auto">
          <a:xfrm>
            <a:off x="7372350" y="47053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4" name="直接连接符 9320">
            <a:extLst>
              <a:ext uri="{FF2B5EF4-FFF2-40B4-BE49-F238E27FC236}">
                <a16:creationId xmlns:a16="http://schemas.microsoft.com/office/drawing/2014/main" id="{714FECA8-802A-4E42-B311-EFA91C3D768B}"/>
              </a:ext>
            </a:extLst>
          </p:cNvPr>
          <p:cNvCxnSpPr>
            <a:cxnSpLocks noChangeShapeType="1"/>
          </p:cNvCxnSpPr>
          <p:nvPr/>
        </p:nvCxnSpPr>
        <p:spPr bwMode="auto">
          <a:xfrm>
            <a:off x="7658100" y="4724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5" name="直接连接符 9321">
            <a:extLst>
              <a:ext uri="{FF2B5EF4-FFF2-40B4-BE49-F238E27FC236}">
                <a16:creationId xmlns:a16="http://schemas.microsoft.com/office/drawing/2014/main" id="{37BA5933-8D3B-4186-989B-86D592445CDE}"/>
              </a:ext>
            </a:extLst>
          </p:cNvPr>
          <p:cNvCxnSpPr>
            <a:cxnSpLocks noChangeShapeType="1"/>
          </p:cNvCxnSpPr>
          <p:nvPr/>
        </p:nvCxnSpPr>
        <p:spPr bwMode="auto">
          <a:xfrm>
            <a:off x="5581650" y="55435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6" name="直接连接符 9322">
            <a:extLst>
              <a:ext uri="{FF2B5EF4-FFF2-40B4-BE49-F238E27FC236}">
                <a16:creationId xmlns:a16="http://schemas.microsoft.com/office/drawing/2014/main" id="{3559489E-2068-4C85-82F1-A14F895EE70D}"/>
              </a:ext>
            </a:extLst>
          </p:cNvPr>
          <p:cNvCxnSpPr>
            <a:cxnSpLocks noChangeShapeType="1"/>
          </p:cNvCxnSpPr>
          <p:nvPr/>
        </p:nvCxnSpPr>
        <p:spPr bwMode="auto">
          <a:xfrm flipV="1">
            <a:off x="7848600" y="55435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7" name="直接连接符 9323">
            <a:extLst>
              <a:ext uri="{FF2B5EF4-FFF2-40B4-BE49-F238E27FC236}">
                <a16:creationId xmlns:a16="http://schemas.microsoft.com/office/drawing/2014/main" id="{78757E7A-A8A4-4655-9358-2F7AB1F3B324}"/>
              </a:ext>
            </a:extLst>
          </p:cNvPr>
          <p:cNvCxnSpPr>
            <a:cxnSpLocks noChangeShapeType="1"/>
          </p:cNvCxnSpPr>
          <p:nvPr/>
        </p:nvCxnSpPr>
        <p:spPr bwMode="auto">
          <a:xfrm flipV="1">
            <a:off x="7772400" y="29908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8" name="直接连接符 9324">
            <a:extLst>
              <a:ext uri="{FF2B5EF4-FFF2-40B4-BE49-F238E27FC236}">
                <a16:creationId xmlns:a16="http://schemas.microsoft.com/office/drawing/2014/main" id="{F2B70C7D-4728-40E5-B5E1-CE8D37A92F67}"/>
              </a:ext>
            </a:extLst>
          </p:cNvPr>
          <p:cNvCxnSpPr>
            <a:cxnSpLocks noChangeShapeType="1"/>
          </p:cNvCxnSpPr>
          <p:nvPr/>
        </p:nvCxnSpPr>
        <p:spPr bwMode="auto">
          <a:xfrm>
            <a:off x="5651500" y="29972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59" name="直接连接符 9325">
            <a:extLst>
              <a:ext uri="{FF2B5EF4-FFF2-40B4-BE49-F238E27FC236}">
                <a16:creationId xmlns:a16="http://schemas.microsoft.com/office/drawing/2014/main" id="{50D04054-D65D-47A6-949A-A8086A44D937}"/>
              </a:ext>
            </a:extLst>
          </p:cNvPr>
          <p:cNvCxnSpPr>
            <a:cxnSpLocks noChangeShapeType="1"/>
          </p:cNvCxnSpPr>
          <p:nvPr/>
        </p:nvCxnSpPr>
        <p:spPr bwMode="auto">
          <a:xfrm flipV="1">
            <a:off x="5867400" y="21907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0" name="直接连接符 9326">
            <a:extLst>
              <a:ext uri="{FF2B5EF4-FFF2-40B4-BE49-F238E27FC236}">
                <a16:creationId xmlns:a16="http://schemas.microsoft.com/office/drawing/2014/main" id="{F1BC8743-E8D0-43D1-8351-CD914A338129}"/>
              </a:ext>
            </a:extLst>
          </p:cNvPr>
          <p:cNvCxnSpPr>
            <a:cxnSpLocks noChangeShapeType="1"/>
          </p:cNvCxnSpPr>
          <p:nvPr/>
        </p:nvCxnSpPr>
        <p:spPr bwMode="auto">
          <a:xfrm flipV="1">
            <a:off x="6134100" y="21907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1" name="直接连接符 9327">
            <a:extLst>
              <a:ext uri="{FF2B5EF4-FFF2-40B4-BE49-F238E27FC236}">
                <a16:creationId xmlns:a16="http://schemas.microsoft.com/office/drawing/2014/main" id="{A455E566-BF9D-4269-88A3-300970AF2EC7}"/>
              </a:ext>
            </a:extLst>
          </p:cNvPr>
          <p:cNvCxnSpPr>
            <a:cxnSpLocks noChangeShapeType="1"/>
          </p:cNvCxnSpPr>
          <p:nvPr/>
        </p:nvCxnSpPr>
        <p:spPr bwMode="auto">
          <a:xfrm flipV="1">
            <a:off x="6419850" y="21907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2" name="直接连接符 9328">
            <a:extLst>
              <a:ext uri="{FF2B5EF4-FFF2-40B4-BE49-F238E27FC236}">
                <a16:creationId xmlns:a16="http://schemas.microsoft.com/office/drawing/2014/main" id="{88BB0BFA-4D6A-4B5D-8ACC-9FB0EB98B543}"/>
              </a:ext>
            </a:extLst>
          </p:cNvPr>
          <p:cNvCxnSpPr>
            <a:cxnSpLocks noChangeShapeType="1"/>
          </p:cNvCxnSpPr>
          <p:nvPr/>
        </p:nvCxnSpPr>
        <p:spPr bwMode="auto">
          <a:xfrm flipV="1">
            <a:off x="6705600" y="21907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3" name="直接连接符 9329">
            <a:extLst>
              <a:ext uri="{FF2B5EF4-FFF2-40B4-BE49-F238E27FC236}">
                <a16:creationId xmlns:a16="http://schemas.microsoft.com/office/drawing/2014/main" id="{6A32F848-4580-4A9B-90CA-B8DD7D50D19A}"/>
              </a:ext>
            </a:extLst>
          </p:cNvPr>
          <p:cNvCxnSpPr>
            <a:cxnSpLocks noChangeShapeType="1"/>
          </p:cNvCxnSpPr>
          <p:nvPr/>
        </p:nvCxnSpPr>
        <p:spPr bwMode="auto">
          <a:xfrm flipV="1">
            <a:off x="6991350" y="21717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4" name="直接连接符 9330">
            <a:extLst>
              <a:ext uri="{FF2B5EF4-FFF2-40B4-BE49-F238E27FC236}">
                <a16:creationId xmlns:a16="http://schemas.microsoft.com/office/drawing/2014/main" id="{F637626D-7507-4E43-9F40-B3A38E4C35D7}"/>
              </a:ext>
            </a:extLst>
          </p:cNvPr>
          <p:cNvCxnSpPr>
            <a:cxnSpLocks noChangeShapeType="1"/>
          </p:cNvCxnSpPr>
          <p:nvPr/>
        </p:nvCxnSpPr>
        <p:spPr bwMode="auto">
          <a:xfrm flipV="1">
            <a:off x="7277100" y="21717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5" name="直接连接符 9331">
            <a:extLst>
              <a:ext uri="{FF2B5EF4-FFF2-40B4-BE49-F238E27FC236}">
                <a16:creationId xmlns:a16="http://schemas.microsoft.com/office/drawing/2014/main" id="{7CCF9EFC-5AC8-47FA-B18E-D270607312A8}"/>
              </a:ext>
            </a:extLst>
          </p:cNvPr>
          <p:cNvCxnSpPr>
            <a:cxnSpLocks noChangeShapeType="1"/>
          </p:cNvCxnSpPr>
          <p:nvPr/>
        </p:nvCxnSpPr>
        <p:spPr bwMode="auto">
          <a:xfrm flipV="1">
            <a:off x="7543800" y="21717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3666" name="直接连接符 9332">
            <a:extLst>
              <a:ext uri="{FF2B5EF4-FFF2-40B4-BE49-F238E27FC236}">
                <a16:creationId xmlns:a16="http://schemas.microsoft.com/office/drawing/2014/main" id="{013EFB5F-6E81-4649-BD3D-84C2ED1CBE51}"/>
              </a:ext>
            </a:extLst>
          </p:cNvPr>
          <p:cNvCxnSpPr>
            <a:cxnSpLocks noChangeShapeType="1"/>
          </p:cNvCxnSpPr>
          <p:nvPr/>
        </p:nvCxnSpPr>
        <p:spPr bwMode="auto">
          <a:xfrm flipV="1">
            <a:off x="7772400" y="219075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12402" name="文本框 9333">
            <a:extLst>
              <a:ext uri="{FF2B5EF4-FFF2-40B4-BE49-F238E27FC236}">
                <a16:creationId xmlns:a16="http://schemas.microsoft.com/office/drawing/2014/main" id="{9E131CBC-2BD8-43B3-BBA9-7CA93605CFBB}"/>
              </a:ext>
            </a:extLst>
          </p:cNvPr>
          <p:cNvSpPr/>
          <p:nvPr/>
        </p:nvSpPr>
        <p:spPr>
          <a:xfrm>
            <a:off x="287338" y="1196975"/>
            <a:ext cx="8596312" cy="52228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2800" b="1">
                <a:ln w="9525" cap="flat" cmpd="sng" algn="ctr">
                  <a:noFill/>
                  <a:prstDash val="solid"/>
                  <a:round/>
                  <a:headEnd type="none" w="med" len="med"/>
                  <a:tailEnd type="none" w="med" len="med"/>
                </a:ln>
                <a:solidFill>
                  <a:srgbClr val="000000"/>
                </a:solidFill>
                <a:sym typeface="Wingdings"/>
              </a:rPr>
              <a:t>在下图中标出通电螺线管管中的电流方向和</a:t>
            </a:r>
            <a:r>
              <a:rPr lang="en-US" altLang="zh-CN" sz="2800" b="1">
                <a:ln w="9525" cap="flat" cmpd="sng" algn="ctr">
                  <a:noFill/>
                  <a:prstDash val="solid"/>
                  <a:round/>
                  <a:headEnd type="none" w="med" len="med"/>
                  <a:tailEnd type="none" w="med" len="med"/>
                </a:ln>
                <a:solidFill>
                  <a:srgbClr val="000000"/>
                </a:solidFill>
                <a:sym typeface="Wingdings"/>
              </a:rPr>
              <a:t>N</a:t>
            </a:r>
            <a:r>
              <a:rPr sz="2800" b="1">
                <a:ln w="9525" cap="flat" cmpd="sng" algn="ctr">
                  <a:noFill/>
                  <a:prstDash val="solid"/>
                  <a:round/>
                  <a:headEnd type="none" w="med" len="med"/>
                  <a:tailEnd type="none" w="med" len="med"/>
                </a:ln>
                <a:solidFill>
                  <a:srgbClr val="000000"/>
                </a:solidFill>
                <a:sym typeface="Wingdings"/>
              </a:rPr>
              <a:t>极和</a:t>
            </a:r>
            <a:r>
              <a:rPr lang="en-US" altLang="zh-CN" sz="2800" b="1">
                <a:ln w="9525" cap="flat" cmpd="sng" algn="ctr">
                  <a:noFill/>
                  <a:prstDash val="solid"/>
                  <a:round/>
                  <a:headEnd type="none" w="med" len="med"/>
                  <a:tailEnd type="none" w="med" len="med"/>
                </a:ln>
                <a:solidFill>
                  <a:srgbClr val="000000"/>
                </a:solidFill>
                <a:sym typeface="Wingdings"/>
              </a:rPr>
              <a:t>S</a:t>
            </a:r>
            <a:r>
              <a:rPr sz="2800" b="1">
                <a:ln w="9525" cap="flat" cmpd="sng" algn="ctr">
                  <a:noFill/>
                  <a:prstDash val="solid"/>
                  <a:round/>
                  <a:headEnd type="none" w="med" len="med"/>
                  <a:tailEnd type="none" w="med" len="med"/>
                </a:ln>
                <a:solidFill>
                  <a:srgbClr val="000000"/>
                </a:solidFill>
                <a:sym typeface="Wingdings"/>
              </a:rPr>
              <a:t>极</a:t>
            </a:r>
            <a:endParaRPr sz="2800" b="1">
              <a:solidFill>
                <a:srgbClr val="000000"/>
              </a:solidFill>
            </a:endParaRPr>
          </a:p>
        </p:txBody>
      </p:sp>
      <p:sp>
        <p:nvSpPr>
          <p:cNvPr id="12403" name="文本框 9334">
            <a:extLst>
              <a:ext uri="{FF2B5EF4-FFF2-40B4-BE49-F238E27FC236}">
                <a16:creationId xmlns:a16="http://schemas.microsoft.com/office/drawing/2014/main" id="{667C9EAF-41C3-4DEE-8EDF-B990A8C48F6B}"/>
              </a:ext>
            </a:extLst>
          </p:cNvPr>
          <p:cNvSpPr/>
          <p:nvPr/>
        </p:nvSpPr>
        <p:spPr>
          <a:xfrm>
            <a:off x="5181600" y="2133600"/>
            <a:ext cx="6858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N</a:t>
            </a:r>
            <a:endParaRPr lang="en-US" altLang="zh-CN" sz="3200" b="1">
              <a:solidFill>
                <a:srgbClr val="FF3300"/>
              </a:solidFill>
            </a:endParaRPr>
          </a:p>
        </p:txBody>
      </p:sp>
      <p:sp>
        <p:nvSpPr>
          <p:cNvPr id="12404" name="文本框 9335">
            <a:extLst>
              <a:ext uri="{FF2B5EF4-FFF2-40B4-BE49-F238E27FC236}">
                <a16:creationId xmlns:a16="http://schemas.microsoft.com/office/drawing/2014/main" id="{4034AE0A-C062-4860-A1B7-1DC2D5A01C3F}"/>
              </a:ext>
            </a:extLst>
          </p:cNvPr>
          <p:cNvSpPr/>
          <p:nvPr/>
        </p:nvSpPr>
        <p:spPr>
          <a:xfrm>
            <a:off x="3733800" y="2200275"/>
            <a:ext cx="685800" cy="5810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N</a:t>
            </a:r>
            <a:endParaRPr lang="en-US" altLang="zh-CN" sz="3200" b="1">
              <a:solidFill>
                <a:srgbClr val="FF3300"/>
              </a:solidFill>
            </a:endParaRPr>
          </a:p>
        </p:txBody>
      </p:sp>
      <p:sp>
        <p:nvSpPr>
          <p:cNvPr id="12405" name="文本框 9336">
            <a:extLst>
              <a:ext uri="{FF2B5EF4-FFF2-40B4-BE49-F238E27FC236}">
                <a16:creationId xmlns:a16="http://schemas.microsoft.com/office/drawing/2014/main" id="{D009CE54-81DF-4A6B-9ADF-FC68857919AE}"/>
              </a:ext>
            </a:extLst>
          </p:cNvPr>
          <p:cNvSpPr/>
          <p:nvPr/>
        </p:nvSpPr>
        <p:spPr>
          <a:xfrm>
            <a:off x="7772400" y="4572000"/>
            <a:ext cx="6858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N</a:t>
            </a:r>
            <a:endParaRPr lang="en-US" altLang="zh-CN" sz="3200" b="1">
              <a:solidFill>
                <a:srgbClr val="FF3300"/>
              </a:solidFill>
            </a:endParaRPr>
          </a:p>
        </p:txBody>
      </p:sp>
      <p:sp>
        <p:nvSpPr>
          <p:cNvPr id="12406" name="文本框 9337">
            <a:extLst>
              <a:ext uri="{FF2B5EF4-FFF2-40B4-BE49-F238E27FC236}">
                <a16:creationId xmlns:a16="http://schemas.microsoft.com/office/drawing/2014/main" id="{190FC091-0BEB-4646-9A8E-EFBF60426BD4}"/>
              </a:ext>
            </a:extLst>
          </p:cNvPr>
          <p:cNvSpPr/>
          <p:nvPr/>
        </p:nvSpPr>
        <p:spPr>
          <a:xfrm>
            <a:off x="7848600" y="2057400"/>
            <a:ext cx="6858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S</a:t>
            </a:r>
            <a:endParaRPr lang="en-US" altLang="zh-CN" sz="3200" b="1">
              <a:solidFill>
                <a:srgbClr val="FF3300"/>
              </a:solidFill>
            </a:endParaRPr>
          </a:p>
        </p:txBody>
      </p:sp>
      <p:sp>
        <p:nvSpPr>
          <p:cNvPr id="12407" name="文本框 9338">
            <a:extLst>
              <a:ext uri="{FF2B5EF4-FFF2-40B4-BE49-F238E27FC236}">
                <a16:creationId xmlns:a16="http://schemas.microsoft.com/office/drawing/2014/main" id="{12123145-8CD9-4C2B-93C4-43C0DAB6E443}"/>
              </a:ext>
            </a:extLst>
          </p:cNvPr>
          <p:cNvSpPr/>
          <p:nvPr/>
        </p:nvSpPr>
        <p:spPr>
          <a:xfrm>
            <a:off x="1143000" y="4572000"/>
            <a:ext cx="6858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N</a:t>
            </a:r>
            <a:endParaRPr lang="en-US" altLang="zh-CN" sz="3200" b="1">
              <a:solidFill>
                <a:srgbClr val="FF3300"/>
              </a:solidFill>
            </a:endParaRPr>
          </a:p>
        </p:txBody>
      </p:sp>
      <p:sp>
        <p:nvSpPr>
          <p:cNvPr id="12408" name="文本框 9339">
            <a:extLst>
              <a:ext uri="{FF2B5EF4-FFF2-40B4-BE49-F238E27FC236}">
                <a16:creationId xmlns:a16="http://schemas.microsoft.com/office/drawing/2014/main" id="{7691B81B-1295-4E9A-93E0-527B9F7FA52B}"/>
              </a:ext>
            </a:extLst>
          </p:cNvPr>
          <p:cNvSpPr/>
          <p:nvPr/>
        </p:nvSpPr>
        <p:spPr>
          <a:xfrm>
            <a:off x="5181600" y="4572000"/>
            <a:ext cx="6096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S</a:t>
            </a:r>
            <a:endParaRPr lang="en-US" altLang="zh-CN" sz="3200" b="1">
              <a:solidFill>
                <a:srgbClr val="FF3300"/>
              </a:solidFill>
            </a:endParaRPr>
          </a:p>
        </p:txBody>
      </p:sp>
      <p:sp>
        <p:nvSpPr>
          <p:cNvPr id="12409" name="文本框 9340">
            <a:extLst>
              <a:ext uri="{FF2B5EF4-FFF2-40B4-BE49-F238E27FC236}">
                <a16:creationId xmlns:a16="http://schemas.microsoft.com/office/drawing/2014/main" id="{23AD8DE4-6729-4BD9-BF06-65666CE59F47}"/>
              </a:ext>
            </a:extLst>
          </p:cNvPr>
          <p:cNvSpPr/>
          <p:nvPr/>
        </p:nvSpPr>
        <p:spPr>
          <a:xfrm>
            <a:off x="3886200" y="4552950"/>
            <a:ext cx="6858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S</a:t>
            </a:r>
            <a:endParaRPr lang="en-US" altLang="zh-CN" sz="3200" b="1">
              <a:solidFill>
                <a:srgbClr val="FF3300"/>
              </a:solidFill>
            </a:endParaRPr>
          </a:p>
        </p:txBody>
      </p:sp>
      <p:sp>
        <p:nvSpPr>
          <p:cNvPr id="12410" name="文本框 9341">
            <a:extLst>
              <a:ext uri="{FF2B5EF4-FFF2-40B4-BE49-F238E27FC236}">
                <a16:creationId xmlns:a16="http://schemas.microsoft.com/office/drawing/2014/main" id="{414B4C85-C9A1-473B-813D-4750DF70A1C9}"/>
              </a:ext>
            </a:extLst>
          </p:cNvPr>
          <p:cNvSpPr/>
          <p:nvPr/>
        </p:nvSpPr>
        <p:spPr>
          <a:xfrm>
            <a:off x="1219200" y="2200275"/>
            <a:ext cx="685800" cy="5810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S</a:t>
            </a:r>
            <a:endParaRPr lang="en-US" altLang="zh-CN" sz="3200" b="1">
              <a:solidFill>
                <a:srgbClr val="FF3300"/>
              </a:solidFill>
            </a:endParaRPr>
          </a:p>
        </p:txBody>
      </p:sp>
      <p:sp>
        <p:nvSpPr>
          <p:cNvPr id="12411" name="矩形 4">
            <a:extLst>
              <a:ext uri="{FF2B5EF4-FFF2-40B4-BE49-F238E27FC236}">
                <a16:creationId xmlns:a16="http://schemas.microsoft.com/office/drawing/2014/main" id="{2E05929F-6FCE-43D2-960A-D9A270EF354D}"/>
              </a:ext>
            </a:extLst>
          </p:cNvPr>
          <p:cNvSpPr>
            <a:spLocks noChangeArrowheads="1"/>
          </p:cNvSpPr>
          <p:nvPr/>
        </p:nvSpPr>
        <p:spPr bwMode="auto">
          <a:xfrm>
            <a:off x="431800" y="533400"/>
            <a:ext cx="1936750" cy="584200"/>
          </a:xfrm>
          <a:prstGeom prst="rect">
            <a:avLst/>
          </a:prstGeom>
          <a:gradFill rotWithShape="1">
            <a:gsLst>
              <a:gs pos="0">
                <a:srgbClr val="2C5D98"/>
              </a:gs>
              <a:gs pos="80000">
                <a:srgbClr val="3C7BC7"/>
              </a:gs>
              <a:gs pos="100000">
                <a:srgbClr val="3A7CCB"/>
              </a:gs>
            </a:gsLst>
            <a:lin ang="5400000"/>
          </a:gradFill>
          <a:ln w="9525" algn="ctr">
            <a:solidFill>
              <a:srgbClr val="4A7EBB"/>
            </a:solidFill>
            <a:miter lim="800000"/>
            <a:headEnd/>
            <a:tailEnd/>
          </a:ln>
          <a:effectLst>
            <a:outerShdw dist="23000" dir="5400000" algn="ctr" rotWithShape="0">
              <a:srgbClr val="000000">
                <a:alpha val="25000"/>
              </a:srgbClr>
            </a:outerShdw>
          </a:effectLst>
        </p:spPr>
        <p:txBody>
          <a:bodyPr>
            <a:spAutoFit/>
          </a:bodyPr>
          <a:lstStyle/>
          <a:p>
            <a:r>
              <a:rPr lang="zh-CN" altLang="en-US" sz="3200" b="1">
                <a:solidFill>
                  <a:srgbClr val="FFFFFF"/>
                </a:solidFill>
              </a:rPr>
              <a:t>课堂练习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402">
                                            <p:txEl>
                                              <p:pRg st="0" end="0"/>
                                            </p:txEl>
                                          </p:spTgt>
                                        </p:tgtEl>
                                        <p:attrNameLst>
                                          <p:attrName>style.visibility</p:attrName>
                                        </p:attrNameLst>
                                      </p:cBhvr>
                                      <p:to>
                                        <p:strVal val="visible"/>
                                      </p:to>
                                    </p:set>
                                    <p:animEffect transition="in" filter="wipe(up)">
                                      <p:cBhvr>
                                        <p:cTn id="7" dur="500"/>
                                        <p:tgtEl>
                                          <p:spTgt spid="124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blinds(vertical)">
                                      <p:cBhvr>
                                        <p:cTn id="12"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02"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组合 24581">
            <a:extLst>
              <a:ext uri="{FF2B5EF4-FFF2-40B4-BE49-F238E27FC236}">
                <a16:creationId xmlns:a16="http://schemas.microsoft.com/office/drawing/2014/main" id="{93A64F69-583D-439B-A548-C51A1A29DE2C}"/>
              </a:ext>
            </a:extLst>
          </p:cNvPr>
          <p:cNvGrpSpPr>
            <a:grpSpLocks/>
          </p:cNvGrpSpPr>
          <p:nvPr/>
        </p:nvGrpSpPr>
        <p:grpSpPr bwMode="auto">
          <a:xfrm>
            <a:off x="431800" y="2735263"/>
            <a:ext cx="2657475" cy="2468562"/>
            <a:chOff x="0" y="0"/>
            <a:chExt cx="1674" cy="1555"/>
          </a:xfrm>
        </p:grpSpPr>
        <p:pic>
          <p:nvPicPr>
            <p:cNvPr id="24579" name="单圆角矩形 2">
              <a:extLst>
                <a:ext uri="{FF2B5EF4-FFF2-40B4-BE49-F238E27FC236}">
                  <a16:creationId xmlns:a16="http://schemas.microsoft.com/office/drawing/2014/main" id="{E0412B74-F891-4E05-B54B-33ECE8218BE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74" cy="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80" name="文本框 24583">
              <a:extLst>
                <a:ext uri="{FF2B5EF4-FFF2-40B4-BE49-F238E27FC236}">
                  <a16:creationId xmlns:a16="http://schemas.microsoft.com/office/drawing/2014/main" id="{472855BA-08D0-44F6-A153-95A302BA285A}"/>
                </a:ext>
              </a:extLst>
            </p:cNvPr>
            <p:cNvSpPr>
              <a:spLocks noChangeArrowheads="1"/>
            </p:cNvSpPr>
            <p:nvPr/>
          </p:nvSpPr>
          <p:spPr bwMode="auto">
            <a:xfrm>
              <a:off x="116" y="66"/>
              <a:ext cx="937"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2800" b="1">
                  <a:solidFill>
                    <a:srgbClr val="FFFFFF"/>
                  </a:solidFill>
                  <a:latin typeface="宋体" panose="02010600030101010101" pitchFamily="2" charset="-122"/>
                </a:rPr>
                <a:t>电流的磁效应</a:t>
              </a:r>
              <a:endParaRPr lang="zh-CN" altLang="en-US" sz="2800" b="1">
                <a:latin typeface="宋体" panose="02010600030101010101" pitchFamily="2" charset="-122"/>
              </a:endParaRPr>
            </a:p>
          </p:txBody>
        </p:sp>
      </p:grpSp>
      <p:grpSp>
        <p:nvGrpSpPr>
          <p:cNvPr id="24581" name="组合 24584">
            <a:extLst>
              <a:ext uri="{FF2B5EF4-FFF2-40B4-BE49-F238E27FC236}">
                <a16:creationId xmlns:a16="http://schemas.microsoft.com/office/drawing/2014/main" id="{D7E59C52-89C8-4123-B28B-BC010970D7CA}"/>
              </a:ext>
            </a:extLst>
          </p:cNvPr>
          <p:cNvGrpSpPr>
            <a:grpSpLocks/>
          </p:cNvGrpSpPr>
          <p:nvPr/>
        </p:nvGrpSpPr>
        <p:grpSpPr bwMode="auto">
          <a:xfrm>
            <a:off x="3411538" y="2667000"/>
            <a:ext cx="2000250" cy="2468563"/>
            <a:chOff x="0" y="0"/>
            <a:chExt cx="1152" cy="1555"/>
          </a:xfrm>
        </p:grpSpPr>
        <p:pic>
          <p:nvPicPr>
            <p:cNvPr id="24582" name="单圆角矩形 3">
              <a:extLst>
                <a:ext uri="{FF2B5EF4-FFF2-40B4-BE49-F238E27FC236}">
                  <a16:creationId xmlns:a16="http://schemas.microsoft.com/office/drawing/2014/main" id="{F3CC60E6-78EA-40D9-A838-FBABAB16DCF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52" cy="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83" name="文本框 24586">
              <a:extLst>
                <a:ext uri="{FF2B5EF4-FFF2-40B4-BE49-F238E27FC236}">
                  <a16:creationId xmlns:a16="http://schemas.microsoft.com/office/drawing/2014/main" id="{06900ECF-78E2-4436-BB24-101B22C8C091}"/>
                </a:ext>
              </a:extLst>
            </p:cNvPr>
            <p:cNvSpPr>
              <a:spLocks noChangeArrowheads="1"/>
            </p:cNvSpPr>
            <p:nvPr/>
          </p:nvSpPr>
          <p:spPr bwMode="auto">
            <a:xfrm>
              <a:off x="92" y="77"/>
              <a:ext cx="937"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2800" b="1">
                  <a:solidFill>
                    <a:srgbClr val="FFFFFF"/>
                  </a:solidFill>
                  <a:latin typeface="宋体" panose="02010600030101010101" pitchFamily="2" charset="-122"/>
                </a:rPr>
                <a:t>通电螺线管的磁场</a:t>
              </a:r>
              <a:endParaRPr lang="zh-CN" altLang="en-US" sz="2800" b="1">
                <a:latin typeface="宋体" panose="02010600030101010101" pitchFamily="2" charset="-122"/>
              </a:endParaRPr>
            </a:p>
          </p:txBody>
        </p:sp>
      </p:grpSp>
      <p:grpSp>
        <p:nvGrpSpPr>
          <p:cNvPr id="24584" name="组合 24587">
            <a:extLst>
              <a:ext uri="{FF2B5EF4-FFF2-40B4-BE49-F238E27FC236}">
                <a16:creationId xmlns:a16="http://schemas.microsoft.com/office/drawing/2014/main" id="{15F80B79-6245-4A60-BF49-CAF0070BB45D}"/>
              </a:ext>
            </a:extLst>
          </p:cNvPr>
          <p:cNvGrpSpPr>
            <a:grpSpLocks/>
          </p:cNvGrpSpPr>
          <p:nvPr/>
        </p:nvGrpSpPr>
        <p:grpSpPr bwMode="auto">
          <a:xfrm>
            <a:off x="2590800" y="3311525"/>
            <a:ext cx="615950" cy="1322388"/>
            <a:chOff x="0" y="0"/>
            <a:chExt cx="388" cy="833"/>
          </a:xfrm>
        </p:grpSpPr>
        <p:pic>
          <p:nvPicPr>
            <p:cNvPr id="24585" name="燕尾形 5">
              <a:extLst>
                <a:ext uri="{FF2B5EF4-FFF2-40B4-BE49-F238E27FC236}">
                  <a16:creationId xmlns:a16="http://schemas.microsoft.com/office/drawing/2014/main" id="{0FECD24E-5E31-400C-9795-DBC2874E157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88" cy="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86" name="文本框 24589">
              <a:extLst>
                <a:ext uri="{FF2B5EF4-FFF2-40B4-BE49-F238E27FC236}">
                  <a16:creationId xmlns:a16="http://schemas.microsoft.com/office/drawing/2014/main" id="{D08615F6-5255-494C-BB89-562F23BB13E1}"/>
                </a:ext>
              </a:extLst>
            </p:cNvPr>
            <p:cNvSpPr>
              <a:spLocks noChangeArrowheads="1"/>
            </p:cNvSpPr>
            <p:nvPr/>
          </p:nvSpPr>
          <p:spPr bwMode="auto">
            <a:xfrm>
              <a:off x="39" y="23"/>
              <a:ext cx="315" cy="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zh-CN" altLang="en-US" sz="1800">
                <a:solidFill>
                  <a:srgbClr val="FFFFFF"/>
                </a:solidFill>
                <a:latin typeface="宋体" panose="02010600030101010101" pitchFamily="2" charset="-122"/>
              </a:endParaRPr>
            </a:p>
          </p:txBody>
        </p:sp>
      </p:grpSp>
      <p:grpSp>
        <p:nvGrpSpPr>
          <p:cNvPr id="24587" name="组合 24590">
            <a:extLst>
              <a:ext uri="{FF2B5EF4-FFF2-40B4-BE49-F238E27FC236}">
                <a16:creationId xmlns:a16="http://schemas.microsoft.com/office/drawing/2014/main" id="{A99B9AB7-5010-4FEB-805A-D12FFB48584E}"/>
              </a:ext>
            </a:extLst>
          </p:cNvPr>
          <p:cNvGrpSpPr>
            <a:grpSpLocks/>
          </p:cNvGrpSpPr>
          <p:nvPr/>
        </p:nvGrpSpPr>
        <p:grpSpPr bwMode="auto">
          <a:xfrm>
            <a:off x="5616575" y="2690813"/>
            <a:ext cx="3168650" cy="2470150"/>
            <a:chOff x="3538" y="1693"/>
            <a:chExt cx="1996" cy="1556"/>
          </a:xfrm>
        </p:grpSpPr>
        <p:grpSp>
          <p:nvGrpSpPr>
            <p:cNvPr id="24588" name="组合 24591">
              <a:extLst>
                <a:ext uri="{FF2B5EF4-FFF2-40B4-BE49-F238E27FC236}">
                  <a16:creationId xmlns:a16="http://schemas.microsoft.com/office/drawing/2014/main" id="{9D84BD2D-DA3A-428E-9E48-158522E7A63E}"/>
                </a:ext>
              </a:extLst>
            </p:cNvPr>
            <p:cNvGrpSpPr>
              <a:grpSpLocks/>
            </p:cNvGrpSpPr>
            <p:nvPr/>
          </p:nvGrpSpPr>
          <p:grpSpPr bwMode="auto">
            <a:xfrm>
              <a:off x="3538" y="1693"/>
              <a:ext cx="1996" cy="1556"/>
              <a:chOff x="0" y="0"/>
              <a:chExt cx="1682" cy="1556"/>
            </a:xfrm>
          </p:grpSpPr>
          <p:pic>
            <p:nvPicPr>
              <p:cNvPr id="24589" name="单圆角矩形 4">
                <a:extLst>
                  <a:ext uri="{FF2B5EF4-FFF2-40B4-BE49-F238E27FC236}">
                    <a16:creationId xmlns:a16="http://schemas.microsoft.com/office/drawing/2014/main" id="{E8BD8ECD-BF8E-444F-8D14-B242722B64C2}"/>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682" cy="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90" name="文本框 24593">
                <a:extLst>
                  <a:ext uri="{FF2B5EF4-FFF2-40B4-BE49-F238E27FC236}">
                    <a16:creationId xmlns:a16="http://schemas.microsoft.com/office/drawing/2014/main" id="{376D7B36-6C66-4C9D-B063-5930CD8D7F46}"/>
                  </a:ext>
                </a:extLst>
              </p:cNvPr>
              <p:cNvSpPr>
                <a:spLocks noChangeArrowheads="1"/>
              </p:cNvSpPr>
              <p:nvPr/>
            </p:nvSpPr>
            <p:spPr bwMode="auto">
              <a:xfrm>
                <a:off x="597" y="65"/>
                <a:ext cx="937"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2800" b="1">
                    <a:solidFill>
                      <a:srgbClr val="FFFFFF"/>
                    </a:solidFill>
                    <a:latin typeface="宋体" panose="02010600030101010101" pitchFamily="2" charset="-122"/>
                  </a:rPr>
                  <a:t>安培定则</a:t>
                </a:r>
                <a:endParaRPr lang="zh-CN" altLang="en-US" sz="2800" b="1">
                  <a:latin typeface="宋体" panose="02010600030101010101" pitchFamily="2" charset="-122"/>
                </a:endParaRPr>
              </a:p>
            </p:txBody>
          </p:sp>
        </p:grpSp>
        <p:grpSp>
          <p:nvGrpSpPr>
            <p:cNvPr id="24591" name="组合 24594">
              <a:extLst>
                <a:ext uri="{FF2B5EF4-FFF2-40B4-BE49-F238E27FC236}">
                  <a16:creationId xmlns:a16="http://schemas.microsoft.com/office/drawing/2014/main" id="{EB92061B-2E7B-49AD-9D5F-73CD79B08C1F}"/>
                </a:ext>
              </a:extLst>
            </p:cNvPr>
            <p:cNvGrpSpPr>
              <a:grpSpLocks/>
            </p:cNvGrpSpPr>
            <p:nvPr/>
          </p:nvGrpSpPr>
          <p:grpSpPr bwMode="auto">
            <a:xfrm>
              <a:off x="3582" y="2092"/>
              <a:ext cx="387" cy="837"/>
              <a:chOff x="0" y="0"/>
              <a:chExt cx="387" cy="837"/>
            </a:xfrm>
          </p:grpSpPr>
          <p:pic>
            <p:nvPicPr>
              <p:cNvPr id="24592" name="燕尾形 6">
                <a:extLst>
                  <a:ext uri="{FF2B5EF4-FFF2-40B4-BE49-F238E27FC236}">
                    <a16:creationId xmlns:a16="http://schemas.microsoft.com/office/drawing/2014/main" id="{249D4472-3167-4B17-8458-CF8F4C4E15D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387" cy="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93" name="文本框 24596">
                <a:extLst>
                  <a:ext uri="{FF2B5EF4-FFF2-40B4-BE49-F238E27FC236}">
                    <a16:creationId xmlns:a16="http://schemas.microsoft.com/office/drawing/2014/main" id="{75302E6E-DB88-4C7F-9F01-02F63A1F448C}"/>
                  </a:ext>
                </a:extLst>
              </p:cNvPr>
              <p:cNvSpPr>
                <a:spLocks noChangeArrowheads="1"/>
              </p:cNvSpPr>
              <p:nvPr/>
            </p:nvSpPr>
            <p:spPr bwMode="auto">
              <a:xfrm>
                <a:off x="36" y="24"/>
                <a:ext cx="315" cy="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zh-CN" altLang="en-US" sz="1800">
                  <a:solidFill>
                    <a:srgbClr val="FFFFFF"/>
                  </a:solidFill>
                  <a:latin typeface="宋体" panose="02010600030101010101" pitchFamily="2" charset="-122"/>
                </a:endParaRPr>
              </a:p>
            </p:txBody>
          </p:sp>
        </p:grpSp>
      </p:grpSp>
      <p:grpSp>
        <p:nvGrpSpPr>
          <p:cNvPr id="24594" name="组合 24597">
            <a:extLst>
              <a:ext uri="{FF2B5EF4-FFF2-40B4-BE49-F238E27FC236}">
                <a16:creationId xmlns:a16="http://schemas.microsoft.com/office/drawing/2014/main" id="{439E05B7-87EB-4017-99EC-24BC02E9CBD4}"/>
              </a:ext>
            </a:extLst>
          </p:cNvPr>
          <p:cNvGrpSpPr>
            <a:grpSpLocks/>
          </p:cNvGrpSpPr>
          <p:nvPr/>
        </p:nvGrpSpPr>
        <p:grpSpPr bwMode="auto">
          <a:xfrm>
            <a:off x="423863" y="747713"/>
            <a:ext cx="2789237" cy="920750"/>
            <a:chOff x="0" y="0"/>
            <a:chExt cx="2231" cy="580"/>
          </a:xfrm>
        </p:grpSpPr>
        <p:pic>
          <p:nvPicPr>
            <p:cNvPr id="24595" name="圆角矩形 1">
              <a:extLst>
                <a:ext uri="{FF2B5EF4-FFF2-40B4-BE49-F238E27FC236}">
                  <a16:creationId xmlns:a16="http://schemas.microsoft.com/office/drawing/2014/main" id="{7F389614-E977-4222-9B53-199CD7F88A70}"/>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231"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4596" name="文本框 24599">
              <a:extLst>
                <a:ext uri="{FF2B5EF4-FFF2-40B4-BE49-F238E27FC236}">
                  <a16:creationId xmlns:a16="http://schemas.microsoft.com/office/drawing/2014/main" id="{5AB49904-501C-498F-AEF7-8C4E48516239}"/>
                </a:ext>
              </a:extLst>
            </p:cNvPr>
            <p:cNvSpPr>
              <a:spLocks noChangeArrowheads="1"/>
            </p:cNvSpPr>
            <p:nvPr/>
          </p:nvSpPr>
          <p:spPr bwMode="auto">
            <a:xfrm>
              <a:off x="59" y="105"/>
              <a:ext cx="211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3600" b="1">
                  <a:solidFill>
                    <a:srgbClr val="FFFFFF"/>
                  </a:solidFill>
                  <a:latin typeface="宋体" panose="02010600030101010101" pitchFamily="2" charset="-122"/>
                </a:rPr>
                <a:t>课堂小结</a:t>
              </a:r>
            </a:p>
          </p:txBody>
        </p:sp>
      </p:grpSp>
      <p:pic>
        <p:nvPicPr>
          <p:cNvPr id="24597" name="Picture 9" descr="E:\李燃\教师教学用书\2012人教教师用书项目\ppt\物理\图标.png">
            <a:extLst>
              <a:ext uri="{FF2B5EF4-FFF2-40B4-BE49-F238E27FC236}">
                <a16:creationId xmlns:a16="http://schemas.microsoft.com/office/drawing/2014/main" id="{F65918B1-0BC7-4466-B2B9-C655C10BC1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6550" y="5492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45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45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2458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45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文本框 12290">
            <a:extLst>
              <a:ext uri="{FF2B5EF4-FFF2-40B4-BE49-F238E27FC236}">
                <a16:creationId xmlns:a16="http://schemas.microsoft.com/office/drawing/2014/main" id="{EBCBFC42-6DAB-4BB4-BE12-0FCA87416549}"/>
              </a:ext>
            </a:extLst>
          </p:cNvPr>
          <p:cNvSpPr/>
          <p:nvPr/>
        </p:nvSpPr>
        <p:spPr>
          <a:xfrm>
            <a:off x="396875" y="692150"/>
            <a:ext cx="4225925" cy="67627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lnSpc>
                <a:spcPct val="120000"/>
              </a:lnSpc>
              <a:spcBef>
                <a:spcPct val="50000"/>
              </a:spcBef>
            </a:pPr>
            <a:r>
              <a:rPr lang="en-US" altLang="zh-CN" sz="3200" b="1">
                <a:ln w="9525" cap="flat" cmpd="sng" algn="ctr">
                  <a:noFill/>
                  <a:prstDash val="solid"/>
                  <a:round/>
                  <a:headEnd type="none" w="med" len="med"/>
                  <a:tailEnd type="none" w="med" len="med"/>
                </a:ln>
                <a:solidFill>
                  <a:srgbClr val="000000"/>
                </a:solidFill>
                <a:sym typeface="Wingdings"/>
              </a:rPr>
              <a:t>1.</a:t>
            </a:r>
            <a:r>
              <a:rPr sz="3200" b="1">
                <a:ln w="9525" cap="flat" cmpd="sng" algn="ctr">
                  <a:noFill/>
                  <a:prstDash val="solid"/>
                  <a:round/>
                  <a:headEnd type="none" w="med" len="med"/>
                  <a:tailEnd type="none" w="med" len="med"/>
                </a:ln>
                <a:solidFill>
                  <a:srgbClr val="000000"/>
                </a:solidFill>
                <a:sym typeface="Wingdings"/>
              </a:rPr>
              <a:t>奥斯特的实验表明：</a:t>
            </a:r>
            <a:endParaRPr lang="en-US" altLang="zh-CN" sz="3200" b="1">
              <a:solidFill>
                <a:srgbClr val="000000"/>
              </a:solidFill>
            </a:endParaRPr>
          </a:p>
        </p:txBody>
      </p:sp>
      <p:sp>
        <p:nvSpPr>
          <p:cNvPr id="14338" name="文本框 12291">
            <a:extLst>
              <a:ext uri="{FF2B5EF4-FFF2-40B4-BE49-F238E27FC236}">
                <a16:creationId xmlns:a16="http://schemas.microsoft.com/office/drawing/2014/main" id="{FA585EB1-6F54-49CB-BB9A-426F59900E47}"/>
              </a:ext>
            </a:extLst>
          </p:cNvPr>
          <p:cNvSpPr/>
          <p:nvPr/>
        </p:nvSpPr>
        <p:spPr>
          <a:xfrm>
            <a:off x="466725" y="3919538"/>
            <a:ext cx="8156575" cy="94456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2.</a:t>
            </a:r>
            <a:r>
              <a:rPr sz="2800" b="1">
                <a:ln w="9525" cap="flat" cmpd="sng" algn="ctr">
                  <a:noFill/>
                  <a:prstDash val="solid"/>
                  <a:round/>
                  <a:headEnd type="none" w="med" len="med"/>
                  <a:tailEnd type="none" w="med" len="med"/>
                </a:ln>
                <a:solidFill>
                  <a:srgbClr val="000000"/>
                </a:solidFill>
                <a:latin typeface="宋体" pitchFamily="2" charset="-122"/>
                <a:sym typeface="Wingdings"/>
              </a:rPr>
              <a:t>通电螺线管周围存在</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______</a:t>
            </a:r>
            <a:r>
              <a:rPr sz="2800" b="1">
                <a:ln w="9525" cap="flat" cmpd="sng" algn="ctr">
                  <a:noFill/>
                  <a:prstDash val="solid"/>
                  <a:round/>
                  <a:headEnd type="none" w="med" len="med"/>
                  <a:tailEnd type="none" w="med" len="med"/>
                </a:ln>
                <a:solidFill>
                  <a:srgbClr val="000000"/>
                </a:solidFill>
                <a:latin typeface="宋体" pitchFamily="2" charset="-122"/>
                <a:sym typeface="Wingdings"/>
              </a:rPr>
              <a:t>，通电螺线管周围的磁感线的分布与</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_________</a:t>
            </a:r>
            <a:r>
              <a:rPr sz="2800" b="1">
                <a:ln w="9525" cap="flat" cmpd="sng" algn="ctr">
                  <a:noFill/>
                  <a:prstDash val="solid"/>
                  <a:round/>
                  <a:headEnd type="none" w="med" len="med"/>
                  <a:tailEnd type="none" w="med" len="med"/>
                </a:ln>
                <a:solidFill>
                  <a:srgbClr val="000000"/>
                </a:solidFill>
                <a:latin typeface="宋体" pitchFamily="2" charset="-122"/>
                <a:sym typeface="Wingdings"/>
              </a:rPr>
              <a:t>的十分相似。</a:t>
            </a:r>
            <a:endParaRPr sz="2800" b="1">
              <a:solidFill>
                <a:srgbClr val="000000"/>
              </a:solidFill>
              <a:latin typeface="宋体" pitchFamily="2" charset="-122"/>
            </a:endParaRPr>
          </a:p>
        </p:txBody>
      </p:sp>
      <p:sp>
        <p:nvSpPr>
          <p:cNvPr id="14339" name="矩形 12292">
            <a:extLst>
              <a:ext uri="{FF2B5EF4-FFF2-40B4-BE49-F238E27FC236}">
                <a16:creationId xmlns:a16="http://schemas.microsoft.com/office/drawing/2014/main" id="{F63834A7-F748-4C8D-B510-76CE41F66C83}"/>
              </a:ext>
            </a:extLst>
          </p:cNvPr>
          <p:cNvSpPr/>
          <p:nvPr/>
        </p:nvSpPr>
        <p:spPr>
          <a:xfrm>
            <a:off x="252413" y="5505450"/>
            <a:ext cx="8077200" cy="1158875"/>
          </a:xfrm>
          <a:prstGeom prst="rect">
            <a:avLst/>
          </a:prstGeom>
          <a:solidFill>
            <a:schemeClr val="bg1"/>
          </a:solid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2800" b="1">
                <a:ln w="9525" cap="flat" cmpd="sng" algn="ctr">
                  <a:noFill/>
                  <a:prstDash val="solid"/>
                  <a:round/>
                  <a:headEnd type="none" w="med" len="med"/>
                  <a:tailEnd type="none" w="med" len="med"/>
                </a:ln>
                <a:solidFill>
                  <a:srgbClr val="000000"/>
                </a:solidFill>
                <a:latin typeface="宋体" pitchFamily="2" charset="-122"/>
                <a:sym typeface="Wingdings"/>
              </a:rPr>
              <a:t> 3.通电螺线管的极性跟</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__________</a:t>
            </a:r>
            <a:r>
              <a:rPr sz="2800" b="1">
                <a:ln w="9525" cap="flat" cmpd="sng" algn="ctr">
                  <a:noFill/>
                  <a:prstDash val="solid"/>
                  <a:round/>
                  <a:headEnd type="none" w="med" len="med"/>
                  <a:tailEnd type="none" w="med" len="med"/>
                </a:ln>
                <a:solidFill>
                  <a:srgbClr val="000000"/>
                </a:solidFill>
                <a:latin typeface="宋体" pitchFamily="2" charset="-122"/>
                <a:sym typeface="Wingdings"/>
              </a:rPr>
              <a:t>有关</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a:t>
            </a:r>
          </a:p>
          <a:p>
            <a:pPr eaLnBrk="0" hangingPunct="0">
              <a:spcBef>
                <a:spcPct val="50000"/>
              </a:spcBef>
            </a:pP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 </a:t>
            </a:r>
            <a:r>
              <a:rPr sz="2800" b="1">
                <a:ln w="9525" cap="flat" cmpd="sng" algn="ctr">
                  <a:noFill/>
                  <a:prstDash val="solid"/>
                  <a:round/>
                  <a:headEnd type="none" w="med" len="med"/>
                  <a:tailEnd type="none" w="med" len="med"/>
                </a:ln>
                <a:solidFill>
                  <a:srgbClr val="000000"/>
                </a:solidFill>
                <a:latin typeface="宋体" pitchFamily="2" charset="-122"/>
                <a:sym typeface="Wingdings"/>
              </a:rPr>
              <a:t>它们之间的关系可用</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_____________</a:t>
            </a:r>
            <a:r>
              <a:rPr sz="2800" b="1">
                <a:ln w="9525" cap="flat" cmpd="sng" algn="ctr">
                  <a:noFill/>
                  <a:prstDash val="solid"/>
                  <a:round/>
                  <a:headEnd type="none" w="med" len="med"/>
                  <a:tailEnd type="none" w="med" len="med"/>
                </a:ln>
                <a:solidFill>
                  <a:srgbClr val="000000"/>
                </a:solidFill>
                <a:latin typeface="宋体" pitchFamily="2" charset="-122"/>
                <a:sym typeface="Wingdings"/>
              </a:rPr>
              <a:t>来判定。</a:t>
            </a:r>
            <a:endParaRPr sz="2800" b="1">
              <a:solidFill>
                <a:srgbClr val="000000"/>
              </a:solidFill>
              <a:latin typeface="宋体" pitchFamily="2" charset="-122"/>
            </a:endParaRPr>
          </a:p>
        </p:txBody>
      </p:sp>
      <p:sp>
        <p:nvSpPr>
          <p:cNvPr id="14340" name="矩形 12293">
            <a:extLst>
              <a:ext uri="{FF2B5EF4-FFF2-40B4-BE49-F238E27FC236}">
                <a16:creationId xmlns:a16="http://schemas.microsoft.com/office/drawing/2014/main" id="{611A6886-F479-49C8-AB14-1EA21D23E6B4}"/>
              </a:ext>
            </a:extLst>
          </p:cNvPr>
          <p:cNvSpPr/>
          <p:nvPr/>
        </p:nvSpPr>
        <p:spPr>
          <a:xfrm>
            <a:off x="3059113" y="4344988"/>
            <a:ext cx="1635125" cy="5175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条形磁铁</a:t>
            </a:r>
            <a:endParaRPr sz="2800" b="1">
              <a:solidFill>
                <a:srgbClr val="FF0000"/>
              </a:solidFill>
            </a:endParaRPr>
          </a:p>
        </p:txBody>
      </p:sp>
      <p:sp>
        <p:nvSpPr>
          <p:cNvPr id="14341" name="矩形 12294">
            <a:extLst>
              <a:ext uri="{FF2B5EF4-FFF2-40B4-BE49-F238E27FC236}">
                <a16:creationId xmlns:a16="http://schemas.microsoft.com/office/drawing/2014/main" id="{5A9581E8-BB91-4A35-8721-5D383B2AE196}"/>
              </a:ext>
            </a:extLst>
          </p:cNvPr>
          <p:cNvSpPr/>
          <p:nvPr/>
        </p:nvSpPr>
        <p:spPr>
          <a:xfrm>
            <a:off x="4356100" y="3862388"/>
            <a:ext cx="1368425" cy="5175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磁场</a:t>
            </a:r>
            <a:endParaRPr sz="2800" b="1">
              <a:solidFill>
                <a:srgbClr val="FF0000"/>
              </a:solidFill>
            </a:endParaRPr>
          </a:p>
        </p:txBody>
      </p:sp>
      <p:sp>
        <p:nvSpPr>
          <p:cNvPr id="14342" name="矩形 12295">
            <a:extLst>
              <a:ext uri="{FF2B5EF4-FFF2-40B4-BE49-F238E27FC236}">
                <a16:creationId xmlns:a16="http://schemas.microsoft.com/office/drawing/2014/main" id="{3B2846E5-C9AA-47F6-8A54-F3204877F642}"/>
              </a:ext>
            </a:extLst>
          </p:cNvPr>
          <p:cNvSpPr/>
          <p:nvPr/>
        </p:nvSpPr>
        <p:spPr>
          <a:xfrm>
            <a:off x="4068763" y="5505450"/>
            <a:ext cx="2200275"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电流方向</a:t>
            </a:r>
            <a:endParaRPr sz="2800" b="1">
              <a:solidFill>
                <a:srgbClr val="FF0000"/>
              </a:solidFill>
            </a:endParaRPr>
          </a:p>
        </p:txBody>
      </p:sp>
      <p:sp>
        <p:nvSpPr>
          <p:cNvPr id="14343" name="矩形 12296">
            <a:extLst>
              <a:ext uri="{FF2B5EF4-FFF2-40B4-BE49-F238E27FC236}">
                <a16:creationId xmlns:a16="http://schemas.microsoft.com/office/drawing/2014/main" id="{054606C0-A040-490B-87D2-50888857E078}"/>
              </a:ext>
            </a:extLst>
          </p:cNvPr>
          <p:cNvSpPr/>
          <p:nvPr/>
        </p:nvSpPr>
        <p:spPr>
          <a:xfrm>
            <a:off x="4068763" y="6151563"/>
            <a:ext cx="1844675" cy="5175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安培定则</a:t>
            </a:r>
            <a:endParaRPr sz="2800" b="1">
              <a:solidFill>
                <a:srgbClr val="FF0000"/>
              </a:solidFill>
            </a:endParaRPr>
          </a:p>
        </p:txBody>
      </p:sp>
      <p:sp>
        <p:nvSpPr>
          <p:cNvPr id="14344" name="矩形 12297">
            <a:extLst>
              <a:ext uri="{FF2B5EF4-FFF2-40B4-BE49-F238E27FC236}">
                <a16:creationId xmlns:a16="http://schemas.microsoft.com/office/drawing/2014/main" id="{F30A11E1-4E7D-48ED-A68A-D8A249F611F6}"/>
              </a:ext>
            </a:extLst>
          </p:cNvPr>
          <p:cNvSpPr>
            <a:spLocks noGrp="1"/>
          </p:cNvSpPr>
          <p:nvPr/>
        </p:nvSpPr>
        <p:spPr>
          <a:xfrm>
            <a:off x="395288" y="1412875"/>
            <a:ext cx="6337300" cy="723900"/>
          </a:xfrm>
          <a:prstGeom prst="rect">
            <a:avLst/>
          </a:prstGeom>
          <a:noFill/>
          <a:ln>
            <a:noFill/>
            <a:miter lim="800000"/>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marL="342900" indent="-342900">
              <a:lnSpc>
                <a:spcPct val="90000"/>
              </a:lnSpc>
              <a:spcBef>
                <a:spcPct val="20000"/>
              </a:spcBef>
            </a:pPr>
            <a:r>
              <a:rPr lang="en-US" altLang="zh-CN" sz="3200" b="1">
                <a:ln w="9525" cap="flat" cmpd="sng" algn="ctr">
                  <a:noFill/>
                  <a:prstDash val="solid"/>
                  <a:round/>
                  <a:headEnd type="none" w="med" len="med"/>
                  <a:tailEnd type="none" w="med" len="med"/>
                </a:ln>
                <a:solidFill>
                  <a:srgbClr val="FF0000"/>
                </a:solidFill>
                <a:latin typeface="隶书"/>
                <a:ea typeface="隶书" charset="-122"/>
                <a:sym typeface="Wingdings"/>
              </a:rPr>
              <a:t>⑴.</a:t>
            </a:r>
            <a:r>
              <a:rPr sz="3200" b="1">
                <a:ln w="9525" cap="flat" cmpd="sng" algn="ctr">
                  <a:noFill/>
                  <a:prstDash val="solid"/>
                  <a:round/>
                  <a:headEnd type="none" w="med" len="med"/>
                  <a:tailEnd type="none" w="med" len="med"/>
                </a:ln>
                <a:solidFill>
                  <a:srgbClr val="FF0000"/>
                </a:solidFill>
                <a:latin typeface="隶书"/>
                <a:ea typeface="隶书" charset="-122"/>
                <a:sym typeface="Wingdings"/>
              </a:rPr>
              <a:t>通电导体周围存在着磁场。</a:t>
            </a:r>
            <a:endParaRPr sz="3200" b="1">
              <a:solidFill>
                <a:srgbClr val="FF0000"/>
              </a:solidFill>
              <a:latin typeface="隶书"/>
              <a:ea typeface="隶书" charset="-122"/>
            </a:endParaRPr>
          </a:p>
        </p:txBody>
      </p:sp>
      <p:sp>
        <p:nvSpPr>
          <p:cNvPr id="14345" name="文本框 12298">
            <a:extLst>
              <a:ext uri="{FF2B5EF4-FFF2-40B4-BE49-F238E27FC236}">
                <a16:creationId xmlns:a16="http://schemas.microsoft.com/office/drawing/2014/main" id="{A691EC91-0526-4E64-B18E-001932EC9685}"/>
              </a:ext>
            </a:extLst>
          </p:cNvPr>
          <p:cNvSpPr/>
          <p:nvPr/>
        </p:nvSpPr>
        <p:spPr>
          <a:xfrm>
            <a:off x="387350" y="2084388"/>
            <a:ext cx="7632700" cy="579437"/>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3200" b="1">
                <a:ln w="9525" cap="flat" cmpd="sng" algn="ctr">
                  <a:noFill/>
                  <a:prstDash val="solid"/>
                  <a:round/>
                  <a:headEnd type="none" w="med" len="med"/>
                  <a:tailEnd type="none" w="med" len="med"/>
                </a:ln>
                <a:solidFill>
                  <a:srgbClr val="FF0000"/>
                </a:solidFill>
                <a:sym typeface="Wingdings"/>
              </a:rPr>
              <a:t>⑵.</a:t>
            </a:r>
            <a:r>
              <a:rPr sz="3200" b="1">
                <a:ln w="9525" cap="flat" cmpd="sng" algn="ctr">
                  <a:noFill/>
                  <a:prstDash val="solid"/>
                  <a:round/>
                  <a:headEnd type="none" w="med" len="med"/>
                  <a:tailEnd type="none" w="med" len="med"/>
                </a:ln>
                <a:solidFill>
                  <a:srgbClr val="FF0000"/>
                </a:solidFill>
                <a:ea typeface="隶书" charset="-122"/>
                <a:sym typeface="Wingdings"/>
              </a:rPr>
              <a:t>电流的磁场方向和电流的方向有关</a:t>
            </a:r>
            <a:r>
              <a:rPr sz="3200" b="1">
                <a:ln w="9525" cap="flat" cmpd="sng" algn="ctr">
                  <a:noFill/>
                  <a:prstDash val="solid"/>
                  <a:round/>
                  <a:headEnd type="none" w="med" len="med"/>
                  <a:tailEnd type="none" w="med" len="med"/>
                </a:ln>
                <a:solidFill>
                  <a:srgbClr val="FF0000"/>
                </a:solidFill>
                <a:sym typeface="Wingdings"/>
              </a:rPr>
              <a:t>。</a:t>
            </a:r>
            <a:endParaRPr sz="3200" b="1">
              <a:solidFill>
                <a:srgbClr val="FF0000"/>
              </a:solidFill>
            </a:endParaRPr>
          </a:p>
        </p:txBody>
      </p:sp>
      <p:sp>
        <p:nvSpPr>
          <p:cNvPr id="14346" name="文本框 2">
            <a:extLst>
              <a:ext uri="{FF2B5EF4-FFF2-40B4-BE49-F238E27FC236}">
                <a16:creationId xmlns:a16="http://schemas.microsoft.com/office/drawing/2014/main" id="{86890677-54B7-4BAB-ACB4-3F3094BF1311}"/>
              </a:ext>
            </a:extLst>
          </p:cNvPr>
          <p:cNvSpPr/>
          <p:nvPr/>
        </p:nvSpPr>
        <p:spPr>
          <a:xfrm>
            <a:off x="466725" y="2790825"/>
            <a:ext cx="7448550" cy="944563"/>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奥斯特的实验表明：电现象与</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有联系，</a:t>
            </a:r>
          </a:p>
          <a:p>
            <a:r>
              <a:rPr sz="2800" b="1">
                <a:ln w="9525" cap="flat" cmpd="sng" algn="ctr">
                  <a:noFill/>
                  <a:prstDash val="solid"/>
                  <a:round/>
                  <a:headEnd type="none" w="med" len="med"/>
                  <a:tailEnd type="none" w="med" len="med"/>
                </a:ln>
                <a:solidFill>
                  <a:srgbClr val="000000"/>
                </a:solidFill>
                <a:sym typeface="Wingdings"/>
              </a:rPr>
              <a:t>                                 即</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生</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a:t>
            </a:r>
            <a:endParaRPr sz="2800" b="1">
              <a:solidFill>
                <a:srgbClr val="000000"/>
              </a:solidFill>
            </a:endParaRPr>
          </a:p>
        </p:txBody>
      </p:sp>
      <p:sp>
        <p:nvSpPr>
          <p:cNvPr id="14347" name="文本框 3">
            <a:extLst>
              <a:ext uri="{FF2B5EF4-FFF2-40B4-BE49-F238E27FC236}">
                <a16:creationId xmlns:a16="http://schemas.microsoft.com/office/drawing/2014/main" id="{219F664D-9F06-4E0A-8AFE-9A0954D40254}"/>
              </a:ext>
            </a:extLst>
          </p:cNvPr>
          <p:cNvSpPr/>
          <p:nvPr/>
        </p:nvSpPr>
        <p:spPr>
          <a:xfrm>
            <a:off x="5373688" y="3170238"/>
            <a:ext cx="539750"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宋体" pitchFamily="2" charset="-122"/>
              </a:rPr>
              <a:t>磁</a:t>
            </a:r>
            <a:endParaRPr sz="2800" b="1">
              <a:solidFill>
                <a:srgbClr val="FF0000"/>
              </a:solidFill>
              <a:sym typeface="宋体" pitchFamily="2" charset="-122"/>
            </a:endParaRPr>
          </a:p>
        </p:txBody>
      </p:sp>
      <p:sp>
        <p:nvSpPr>
          <p:cNvPr id="14348" name="文本框 4">
            <a:extLst>
              <a:ext uri="{FF2B5EF4-FFF2-40B4-BE49-F238E27FC236}">
                <a16:creationId xmlns:a16="http://schemas.microsoft.com/office/drawing/2014/main" id="{A8C3A927-5068-4690-A893-CF051F2526AA}"/>
              </a:ext>
            </a:extLst>
          </p:cNvPr>
          <p:cNvSpPr/>
          <p:nvPr/>
        </p:nvSpPr>
        <p:spPr>
          <a:xfrm>
            <a:off x="5178425" y="2805113"/>
            <a:ext cx="1255713" cy="51911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宋体" pitchFamily="2" charset="-122"/>
              </a:rPr>
              <a:t>磁现象</a:t>
            </a:r>
            <a:endParaRPr sz="2800" b="1">
              <a:solidFill>
                <a:srgbClr val="FF0000"/>
              </a:solidFill>
              <a:sym typeface="宋体" pitchFamily="2" charset="-122"/>
            </a:endParaRPr>
          </a:p>
        </p:txBody>
      </p:sp>
      <p:sp>
        <p:nvSpPr>
          <p:cNvPr id="14349" name="文本框 5">
            <a:extLst>
              <a:ext uri="{FF2B5EF4-FFF2-40B4-BE49-F238E27FC236}">
                <a16:creationId xmlns:a16="http://schemas.microsoft.com/office/drawing/2014/main" id="{18947098-021C-4A5F-A254-14EC657A1022}"/>
              </a:ext>
            </a:extLst>
          </p:cNvPr>
          <p:cNvSpPr/>
          <p:nvPr/>
        </p:nvSpPr>
        <p:spPr>
          <a:xfrm>
            <a:off x="4275138" y="3217863"/>
            <a:ext cx="539750"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宋体" pitchFamily="2" charset="-122"/>
              </a:rPr>
              <a:t>电</a:t>
            </a:r>
            <a:endParaRPr sz="2800" b="1">
              <a:solidFill>
                <a:srgbClr val="FF0000"/>
              </a:solidFill>
              <a:sym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344">
                                            <p:txEl>
                                              <p:pRg st="0" end="0"/>
                                            </p:txEl>
                                          </p:spTgt>
                                        </p:tgtEl>
                                        <p:attrNameLst>
                                          <p:attrName>style.visibility</p:attrName>
                                        </p:attrNameLst>
                                      </p:cBhvr>
                                      <p:to>
                                        <p:strVal val="visible"/>
                                      </p:to>
                                    </p:set>
                                    <p:anim calcmode="lin" valueType="num">
                                      <p:cBhvr additive="base">
                                        <p:cTn id="7" dur="500" fill="hold"/>
                                        <p:tgtEl>
                                          <p:spTgt spid="1434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434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文本框 14337">
            <a:extLst>
              <a:ext uri="{FF2B5EF4-FFF2-40B4-BE49-F238E27FC236}">
                <a16:creationId xmlns:a16="http://schemas.microsoft.com/office/drawing/2014/main" id="{3520CEBF-1043-414F-A460-FBBC4CD8CF5D}"/>
              </a:ext>
            </a:extLst>
          </p:cNvPr>
          <p:cNvSpPr>
            <a:spLocks noChangeArrowheads="1"/>
          </p:cNvSpPr>
          <p:nvPr/>
        </p:nvSpPr>
        <p:spPr bwMode="auto">
          <a:xfrm>
            <a:off x="3363913" y="2779713"/>
            <a:ext cx="241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zh-CN" altLang="en-US" sz="4400" b="1">
                <a:solidFill>
                  <a:srgbClr val="FF0000"/>
                </a:solidFill>
              </a:rPr>
              <a:t>第二课时</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文本占位符 15361">
            <a:extLst>
              <a:ext uri="{FF2B5EF4-FFF2-40B4-BE49-F238E27FC236}">
                <a16:creationId xmlns:a16="http://schemas.microsoft.com/office/drawing/2014/main" id="{A0F00042-0F01-4E44-8C99-A1769457199A}"/>
              </a:ext>
            </a:extLst>
          </p:cNvPr>
          <p:cNvSpPr>
            <a:spLocks noGrp="1"/>
          </p:cNvSpPr>
          <p:nvPr>
            <p:ph idx="1"/>
          </p:nvPr>
        </p:nvSpPr>
        <p:spPr>
          <a:xfrm>
            <a:off x="457200" y="1408113"/>
            <a:ext cx="8229600" cy="5184775"/>
          </a:xfrm>
          <a:noFill/>
          <a:ln>
            <a:miter lim="800000"/>
          </a:ln>
        </p:spPr>
        <p:txBody>
          <a:bodyPr/>
          <a:lstStyle>
            <a:lvl1pPr marL="342900" lvl="0" indent="-342900" algn="l" defTabSz="914400" rtl="0" eaLnBrk="0" fontAlgn="base" latinLnBrk="0" hangingPunct="0">
              <a:lnSpc>
                <a:spcPct val="100000"/>
              </a:lnSpc>
              <a:spcBef>
                <a:spcPct val="20000"/>
              </a:spcBef>
              <a:spcAft>
                <a:spcPct val="0"/>
              </a:spcAft>
              <a:buClrTx/>
              <a:buSzTx/>
              <a:buFont typeface="Arial" pitchFamily="34" charset="0"/>
              <a:buChar char="•"/>
              <a:defRPr lang="zh-CN" altLang="en-US" sz="3200" b="0" i="0" u="none" kern="1200" baseline="0">
                <a:solidFill>
                  <a:schemeClr val="tx1"/>
                </a:solidFill>
                <a:latin typeface="+mn-lt"/>
                <a:ea typeface="+mn-ea"/>
                <a:cs typeface="+mn-cs"/>
              </a:defRPr>
            </a:lvl1pPr>
            <a:lvl2pPr marL="742950" lvl="1" indent="-285750" algn="l" defTabSz="914400" rtl="0" eaLnBrk="0" fontAlgn="base" latinLnBrk="0" hangingPunct="0">
              <a:lnSpc>
                <a:spcPct val="100000"/>
              </a:lnSpc>
              <a:spcBef>
                <a:spcPct val="20000"/>
              </a:spcBef>
              <a:spcAft>
                <a:spcPct val="0"/>
              </a:spcAft>
              <a:buClrTx/>
              <a:buSzTx/>
              <a:buFont typeface="Arial" pitchFamily="34" charset="0"/>
              <a:buChar char="–"/>
              <a:defRPr lang="zh-CN" altLang="en-US" sz="2800" b="0" i="0" u="none" kern="1200" baseline="0">
                <a:solidFill>
                  <a:schemeClr val="tx1"/>
                </a:solidFill>
                <a:latin typeface="+mn-lt"/>
                <a:ea typeface="+mn-ea"/>
                <a:cs typeface="+mn-cs"/>
              </a:defRPr>
            </a:lvl2pPr>
            <a:lvl3pPr marL="1143000" lvl="2" indent="-228600" algn="l" defTabSz="914400" rtl="0" eaLnBrk="0" fontAlgn="base" latinLnBrk="0" hangingPunct="0">
              <a:lnSpc>
                <a:spcPct val="100000"/>
              </a:lnSpc>
              <a:spcBef>
                <a:spcPct val="20000"/>
              </a:spcBef>
              <a:spcAft>
                <a:spcPct val="0"/>
              </a:spcAft>
              <a:buClrTx/>
              <a:buSzTx/>
              <a:buFont typeface="Arial" pitchFamily="34" charset="0"/>
              <a:buChar char="•"/>
              <a:defRPr lang="zh-CN" altLang="en-US" sz="2400" b="0" i="0" u="none" kern="1200" baseline="0">
                <a:solidFill>
                  <a:schemeClr val="tx1"/>
                </a:solidFill>
                <a:latin typeface="+mn-lt"/>
                <a:ea typeface="+mn-ea"/>
                <a:cs typeface="+mn-cs"/>
              </a:defRPr>
            </a:lvl3pPr>
            <a:lvl4pPr marL="1600200" lvl="3" indent="-228600" algn="l" defTabSz="914400" rtl="0" eaLnBrk="0" fontAlgn="base" latinLnBrk="0" hangingPunct="0">
              <a:lnSpc>
                <a:spcPct val="100000"/>
              </a:lnSpc>
              <a:spcBef>
                <a:spcPct val="20000"/>
              </a:spcBef>
              <a:spcAft>
                <a:spcPct val="0"/>
              </a:spcAft>
              <a:buClrTx/>
              <a:buSzTx/>
              <a:buFont typeface="Arial" pitchFamily="34" charset="0"/>
              <a:buChar char="–"/>
              <a:defRPr lang="zh-CN" altLang="en-US" sz="2000" b="0" i="0" u="none" kern="1200" baseline="0">
                <a:solidFill>
                  <a:schemeClr val="tx1"/>
                </a:solidFill>
                <a:latin typeface="+mn-lt"/>
                <a:ea typeface="+mn-ea"/>
                <a:cs typeface="+mn-cs"/>
              </a:defRPr>
            </a:lvl4pPr>
            <a:lvl5pPr marL="2057400" lvl="4" indent="-228600" algn="l" defTabSz="914400" rtl="0" eaLnBrk="0" fontAlgn="base" latinLnBrk="0" hangingPunct="0">
              <a:lnSpc>
                <a:spcPct val="100000"/>
              </a:lnSpc>
              <a:spcBef>
                <a:spcPct val="20000"/>
              </a:spcBef>
              <a:spcAft>
                <a:spcPct val="0"/>
              </a:spcAft>
              <a:buClrTx/>
              <a:buSzTx/>
              <a:buFont typeface="Arial" pitchFamily="34" charset="0"/>
              <a:buChar char="»"/>
              <a:defRPr lang="zh-CN" altLang="en-US"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Font typeface="Arial" pitchFamily="34" charset="0"/>
              <a:buChar char="»"/>
              <a:defRPr lang="zh-CN" altLang="en-US"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Font typeface="Arial" pitchFamily="34" charset="0"/>
              <a:buChar char="»"/>
              <a:defRPr lang="zh-CN" altLang="en-US"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Font typeface="Arial" pitchFamily="34" charset="0"/>
              <a:buChar char="»"/>
              <a:defRPr lang="zh-CN" altLang="en-US"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Font typeface="Arial" pitchFamily="34" charset="0"/>
              <a:buChar char="»"/>
              <a:defRPr lang="zh-CN" altLang="en-US" sz="2000" b="0" i="0" u="none" kern="1200" baseline="0">
                <a:solidFill>
                  <a:schemeClr val="tx1"/>
                </a:solidFill>
                <a:latin typeface="+mn-lt"/>
                <a:ea typeface="+mn-ea"/>
                <a:cs typeface="+mn-cs"/>
              </a:defRPr>
            </a:lvl9pPr>
          </a:lstStyle>
          <a:p>
            <a:pPr>
              <a:buFont typeface="Arial" pitchFamily="34" charset="0"/>
              <a:buNone/>
            </a:pPr>
            <a:r>
              <a:rPr sz="2800" b="1">
                <a:ln w="9525" cap="flat" cmpd="sng" algn="ctr">
                  <a:noFill/>
                  <a:prstDash val="solid"/>
                  <a:round/>
                  <a:headEnd type="none" w="med" len="med"/>
                  <a:tailEnd type="none" w="med" len="med"/>
                </a:ln>
                <a:solidFill>
                  <a:srgbClr val="333300"/>
                </a:solidFill>
                <a:sym typeface="Wingdings"/>
              </a:rPr>
              <a:t>1.右图实验名称是</a:t>
            </a:r>
          </a:p>
          <a:p>
            <a:pPr>
              <a:buFont typeface="Arial" pitchFamily="34" charset="0"/>
              <a:buNone/>
            </a:pPr>
            <a:r>
              <a:rPr sz="2800" b="1">
                <a:ln w="9525" cap="flat" cmpd="sng" algn="ctr">
                  <a:noFill/>
                  <a:prstDash val="solid"/>
                  <a:round/>
                  <a:headEnd type="none" w="med" len="med"/>
                  <a:tailEnd type="none" w="med" len="med"/>
                </a:ln>
                <a:solidFill>
                  <a:srgbClr val="333300"/>
                </a:solidFill>
                <a:sym typeface="Wingdings"/>
              </a:rPr>
              <a:t> </a:t>
            </a:r>
            <a:r>
              <a:rPr sz="2800" b="1" u="sng">
                <a:ln w="9525" cap="flat" cmpd="sng" algn="ctr">
                  <a:noFill/>
                  <a:prstDash val="solid"/>
                  <a:round/>
                  <a:headEnd type="none" w="med" len="med"/>
                  <a:tailEnd type="none" w="med" len="med"/>
                </a:ln>
                <a:solidFill>
                  <a:srgbClr val="333300"/>
                </a:solidFill>
                <a:sym typeface="Wingdings"/>
              </a:rPr>
              <a:t>                          </a:t>
            </a:r>
            <a:r>
              <a:rPr sz="2800" b="1">
                <a:ln w="9525" cap="flat" cmpd="sng" algn="ctr">
                  <a:noFill/>
                  <a:prstDash val="solid"/>
                  <a:round/>
                  <a:headEnd type="none" w="med" len="med"/>
                  <a:tailEnd type="none" w="med" len="med"/>
                </a:ln>
                <a:solidFill>
                  <a:srgbClr val="333300"/>
                </a:solidFill>
                <a:sym typeface="Wingdings"/>
              </a:rPr>
              <a:t>。</a:t>
            </a:r>
          </a:p>
          <a:p>
            <a:pPr>
              <a:buFont typeface="Arial" pitchFamily="34" charset="0"/>
              <a:buNone/>
            </a:pPr>
            <a:r>
              <a:rPr sz="2800" b="1">
                <a:ln w="9525" cap="flat" cmpd="sng" algn="ctr">
                  <a:noFill/>
                  <a:prstDash val="solid"/>
                  <a:round/>
                  <a:headEnd type="none" w="med" len="med"/>
                  <a:tailEnd type="none" w="med" len="med"/>
                </a:ln>
                <a:solidFill>
                  <a:srgbClr val="333300"/>
                </a:solidFill>
                <a:sym typeface="Wingdings"/>
              </a:rPr>
              <a:t>此实验结论：</a:t>
            </a:r>
          </a:p>
          <a:p>
            <a:pPr>
              <a:buFont typeface="Arial" pitchFamily="34" charset="0"/>
              <a:buNone/>
            </a:pPr>
            <a:r>
              <a:rPr sz="2800" b="1">
                <a:ln w="9525" cap="flat" cmpd="sng" algn="ctr">
                  <a:noFill/>
                  <a:prstDash val="solid"/>
                  <a:round/>
                  <a:headEnd type="none" w="med" len="med"/>
                  <a:tailEnd type="none" w="med" len="med"/>
                </a:ln>
                <a:solidFill>
                  <a:srgbClr val="333300"/>
                </a:solidFill>
                <a:sym typeface="Wingdings"/>
              </a:rPr>
              <a:t>对比甲乙两图可知</a:t>
            </a:r>
            <a:r>
              <a:rPr sz="2800" b="1">
                <a:ln w="9525" cap="flat" cmpd="sng" algn="ctr">
                  <a:noFill/>
                  <a:prstDash val="solid"/>
                  <a:round/>
                  <a:headEnd type="none" w="med" len="med"/>
                  <a:tailEnd type="none" w="med" len="med"/>
                </a:ln>
                <a:solidFill>
                  <a:srgbClr val="333300"/>
                </a:solidFill>
                <a:latin typeface="宋体" pitchFamily="2" charset="-122"/>
                <a:sym typeface="Wingdings"/>
              </a:rPr>
              <a:t>①</a:t>
            </a:r>
            <a:r>
              <a:rPr sz="2800" b="1" u="sng">
                <a:ln w="9525" cap="flat" cmpd="sng" algn="ctr">
                  <a:noFill/>
                  <a:prstDash val="solid"/>
                  <a:round/>
                  <a:headEnd type="none" w="med" len="med"/>
                  <a:tailEnd type="none" w="med" len="med"/>
                </a:ln>
                <a:solidFill>
                  <a:srgbClr val="333300"/>
                </a:solidFill>
                <a:latin typeface="宋体" pitchFamily="2" charset="-122"/>
                <a:sym typeface="Wingdings"/>
              </a:rPr>
              <a:t>                        </a:t>
            </a:r>
            <a:r>
              <a:rPr sz="2800" b="1">
                <a:ln w="9525" cap="flat" cmpd="sng" algn="ctr">
                  <a:noFill/>
                  <a:prstDash val="solid"/>
                  <a:round/>
                  <a:headEnd type="none" w="med" len="med"/>
                  <a:tailEnd type="none" w="med" len="med"/>
                </a:ln>
                <a:solidFill>
                  <a:srgbClr val="333300"/>
                </a:solidFill>
                <a:latin typeface="宋体" pitchFamily="2" charset="-122"/>
                <a:sym typeface="Wingdings"/>
              </a:rPr>
              <a:t>；             </a:t>
            </a:r>
          </a:p>
          <a:p>
            <a:pPr>
              <a:buFont typeface="Arial" pitchFamily="34" charset="0"/>
              <a:buNone/>
            </a:pPr>
            <a:r>
              <a:rPr sz="2800" b="1">
                <a:ln w="9525" cap="flat" cmpd="sng" algn="ctr">
                  <a:noFill/>
                  <a:prstDash val="solid"/>
                  <a:round/>
                  <a:headEnd type="none" w="med" len="med"/>
                  <a:tailEnd type="none" w="med" len="med"/>
                </a:ln>
                <a:solidFill>
                  <a:srgbClr val="333300"/>
                </a:solidFill>
                <a:sym typeface="Wingdings"/>
              </a:rPr>
              <a:t>对比甲丙两图可知</a:t>
            </a:r>
            <a:r>
              <a:rPr sz="2800" b="1">
                <a:ln w="9525" cap="flat" cmpd="sng" algn="ctr">
                  <a:noFill/>
                  <a:prstDash val="solid"/>
                  <a:round/>
                  <a:headEnd type="none" w="med" len="med"/>
                  <a:tailEnd type="none" w="med" len="med"/>
                </a:ln>
                <a:solidFill>
                  <a:srgbClr val="333300"/>
                </a:solidFill>
                <a:latin typeface="宋体" pitchFamily="2" charset="-122"/>
                <a:sym typeface="Wingdings"/>
              </a:rPr>
              <a:t>②</a:t>
            </a:r>
            <a:r>
              <a:rPr sz="2800" b="1" u="sng">
                <a:ln w="9525" cap="flat" cmpd="sng" algn="ctr">
                  <a:noFill/>
                  <a:prstDash val="solid"/>
                  <a:round/>
                  <a:headEnd type="none" w="med" len="med"/>
                  <a:tailEnd type="none" w="med" len="med"/>
                </a:ln>
                <a:solidFill>
                  <a:srgbClr val="333300"/>
                </a:solidFill>
                <a:latin typeface="宋体" pitchFamily="2" charset="-122"/>
                <a:sym typeface="Wingdings"/>
              </a:rPr>
              <a:t>                        </a:t>
            </a:r>
            <a:r>
              <a:rPr sz="2800" b="1">
                <a:ln w="9525" cap="flat" cmpd="sng" algn="ctr">
                  <a:noFill/>
                  <a:prstDash val="solid"/>
                  <a:round/>
                  <a:headEnd type="none" w="med" len="med"/>
                  <a:tailEnd type="none" w="med" len="med"/>
                </a:ln>
                <a:solidFill>
                  <a:srgbClr val="333300"/>
                </a:solidFill>
                <a:latin typeface="宋体" pitchFamily="2" charset="-122"/>
                <a:sym typeface="Wingdings"/>
              </a:rPr>
              <a:t>。</a:t>
            </a:r>
            <a:r>
              <a:rPr sz="2800" b="1" u="sng">
                <a:ln w="9525" cap="flat" cmpd="sng" algn="ctr">
                  <a:noFill/>
                  <a:prstDash val="solid"/>
                  <a:round/>
                  <a:headEnd type="none" w="med" len="med"/>
                  <a:tailEnd type="none" w="med" len="med"/>
                </a:ln>
                <a:solidFill>
                  <a:srgbClr val="333300"/>
                </a:solidFill>
                <a:latin typeface="宋体" pitchFamily="2" charset="-122"/>
                <a:sym typeface="Wingdings"/>
              </a:rPr>
              <a:t> </a:t>
            </a:r>
            <a:endParaRPr sz="2800" b="1" u="sng">
              <a:solidFill>
                <a:srgbClr val="333300"/>
              </a:solidFill>
              <a:latin typeface="宋体" pitchFamily="2" charset="-122"/>
            </a:endParaRPr>
          </a:p>
        </p:txBody>
      </p:sp>
      <p:pic>
        <p:nvPicPr>
          <p:cNvPr id="27651" name="图片 15362" descr="W020070308325496677891">
            <a:extLst>
              <a:ext uri="{FF2B5EF4-FFF2-40B4-BE49-F238E27FC236}">
                <a16:creationId xmlns:a16="http://schemas.microsoft.com/office/drawing/2014/main" id="{D0938391-5FE3-439C-87B4-1C24531A45B3}"/>
              </a:ext>
            </a:extLst>
          </p:cNvPr>
          <p:cNvPicPr>
            <a:picLocks noChangeAspect="1" noChangeArrowheads="1"/>
          </p:cNvPicPr>
          <p:nvPr/>
        </p:nvPicPr>
        <p:blipFill>
          <a:blip r:embed="rId2">
            <a:lum bright="-12000" contrast="36000"/>
            <a:extLst>
              <a:ext uri="{28A0092B-C50C-407E-A947-70E740481C1C}">
                <a14:useLocalDpi xmlns:a14="http://schemas.microsoft.com/office/drawing/2010/main" val="0"/>
              </a:ext>
            </a:extLst>
          </a:blip>
          <a:srcRect l="21547" t="74553" r="20865" b="9804"/>
          <a:stretch>
            <a:fillRect/>
          </a:stretch>
        </p:blipFill>
        <p:spPr bwMode="auto">
          <a:xfrm>
            <a:off x="3419475" y="657225"/>
            <a:ext cx="54768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6387" name="文本框 15363">
            <a:extLst>
              <a:ext uri="{FF2B5EF4-FFF2-40B4-BE49-F238E27FC236}">
                <a16:creationId xmlns:a16="http://schemas.microsoft.com/office/drawing/2014/main" id="{37708F2F-CB14-4B5C-AC1A-641147B526B9}"/>
              </a:ext>
            </a:extLst>
          </p:cNvPr>
          <p:cNvSpPr/>
          <p:nvPr/>
        </p:nvSpPr>
        <p:spPr>
          <a:xfrm>
            <a:off x="3856038" y="2919413"/>
            <a:ext cx="4405312" cy="5175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Wingdings"/>
              </a:rPr>
              <a:t>通电导体周围存在着磁场</a:t>
            </a:r>
            <a:endParaRPr sz="2800" b="1">
              <a:solidFill>
                <a:srgbClr val="FF0000"/>
              </a:solidFill>
            </a:endParaRPr>
          </a:p>
        </p:txBody>
      </p:sp>
      <p:sp>
        <p:nvSpPr>
          <p:cNvPr id="16388" name="文本框 15364">
            <a:extLst>
              <a:ext uri="{FF2B5EF4-FFF2-40B4-BE49-F238E27FC236}">
                <a16:creationId xmlns:a16="http://schemas.microsoft.com/office/drawing/2014/main" id="{C6A0680E-32F1-4FCF-92B1-B32ADF4EC97D}"/>
              </a:ext>
            </a:extLst>
          </p:cNvPr>
          <p:cNvSpPr/>
          <p:nvPr/>
        </p:nvSpPr>
        <p:spPr>
          <a:xfrm>
            <a:off x="3767138" y="3436938"/>
            <a:ext cx="4337050" cy="9525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Wingdings"/>
              </a:rPr>
              <a:t>通电导体周围的磁场方向跟电流方向有关</a:t>
            </a:r>
            <a:endParaRPr sz="2800" b="1">
              <a:solidFill>
                <a:srgbClr val="FF0000"/>
              </a:solidFill>
            </a:endParaRPr>
          </a:p>
        </p:txBody>
      </p:sp>
      <p:sp>
        <p:nvSpPr>
          <p:cNvPr id="27654" name="文本框 15365">
            <a:extLst>
              <a:ext uri="{FF2B5EF4-FFF2-40B4-BE49-F238E27FC236}">
                <a16:creationId xmlns:a16="http://schemas.microsoft.com/office/drawing/2014/main" id="{F95BCFD0-798F-4E29-97ED-686104EF81D7}"/>
              </a:ext>
            </a:extLst>
          </p:cNvPr>
          <p:cNvSpPr>
            <a:spLocks noChangeArrowheads="1"/>
          </p:cNvSpPr>
          <p:nvPr/>
        </p:nvSpPr>
        <p:spPr bwMode="auto">
          <a:xfrm>
            <a:off x="395288" y="512763"/>
            <a:ext cx="302736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zh-CN" altLang="en-US" sz="2800" b="1">
                <a:solidFill>
                  <a:srgbClr val="FF0000"/>
                </a:solidFill>
              </a:rPr>
              <a:t>电生磁知识回顾：</a:t>
            </a:r>
          </a:p>
        </p:txBody>
      </p:sp>
      <p:sp>
        <p:nvSpPr>
          <p:cNvPr id="16390" name="文本框 15372">
            <a:extLst>
              <a:ext uri="{FF2B5EF4-FFF2-40B4-BE49-F238E27FC236}">
                <a16:creationId xmlns:a16="http://schemas.microsoft.com/office/drawing/2014/main" id="{DAB37767-435A-4441-B89F-8D4FFDB9D882}"/>
              </a:ext>
            </a:extLst>
          </p:cNvPr>
          <p:cNvSpPr/>
          <p:nvPr/>
        </p:nvSpPr>
        <p:spPr>
          <a:xfrm>
            <a:off x="493713" y="4552950"/>
            <a:ext cx="8156575" cy="17986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2、完成奥斯特实验时是须注意：放置导线时，导线要与</a:t>
            </a:r>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3333FF"/>
                </a:solidFill>
                <a:sym typeface="Wingdings"/>
              </a:rPr>
              <a:t>平行</a:t>
            </a:r>
            <a:r>
              <a:rPr sz="2800" b="1">
                <a:ln w="9525" cap="flat" cmpd="sng" algn="ctr">
                  <a:noFill/>
                  <a:prstDash val="solid"/>
                  <a:round/>
                  <a:headEnd type="none" w="med" len="med"/>
                  <a:tailEnd type="none" w="med" len="med"/>
                </a:ln>
                <a:solidFill>
                  <a:srgbClr val="000000"/>
                </a:solidFill>
                <a:sym typeface="Wingdings"/>
              </a:rPr>
              <a:t>，即通电直导体</a:t>
            </a:r>
            <a:r>
              <a:rPr sz="2800" b="1" u="sng">
                <a:ln w="9525" cap="flat" cmpd="sng" algn="ctr">
                  <a:noFill/>
                  <a:prstDash val="solid"/>
                  <a:round/>
                  <a:headEnd type="none" w="med" len="med"/>
                  <a:tailEnd type="none" w="med" len="med"/>
                </a:ln>
                <a:solidFill>
                  <a:srgbClr val="000000"/>
                </a:solidFill>
                <a:sym typeface="Wingdings"/>
              </a:rPr>
              <a:t>                    </a:t>
            </a:r>
          </a:p>
          <a:p>
            <a:r>
              <a:rPr sz="2800" b="1" u="sng">
                <a:ln w="9525" cap="flat" cmpd="sng" algn="ctr">
                  <a:noFill/>
                  <a:prstDash val="solid"/>
                  <a:round/>
                  <a:headEnd type="none" w="med" len="med"/>
                  <a:tailEnd type="none" w="med" len="med"/>
                </a:ln>
                <a:solidFill>
                  <a:srgbClr val="000000"/>
                </a:solidFill>
                <a:sym typeface="Wingdings"/>
              </a:rPr>
              <a:t>                      （</a:t>
            </a:r>
            <a:r>
              <a:rPr sz="2800" b="1">
                <a:ln w="9525" cap="flat" cmpd="sng" algn="ctr">
                  <a:noFill/>
                  <a:prstDash val="solid"/>
                  <a:round/>
                  <a:headEnd type="none" w="med" len="med"/>
                  <a:tailEnd type="none" w="med" len="med"/>
                </a:ln>
                <a:solidFill>
                  <a:srgbClr val="000000"/>
                </a:solidFill>
                <a:sym typeface="Wingdings"/>
              </a:rPr>
              <a:t>选填</a:t>
            </a:r>
            <a:r>
              <a:rPr lang="en-US" altLang="zh-CN" sz="2800" b="1">
                <a:ln w="9525" cap="flat" cmpd="sng" algn="ctr">
                  <a:noFill/>
                  <a:prstDash val="solid"/>
                  <a:round/>
                  <a:headEnd type="none" w="med" len="med"/>
                  <a:tailEnd type="none" w="med" len="med"/>
                </a:ln>
                <a:solidFill>
                  <a:srgbClr val="000000"/>
                </a:solidFill>
                <a:sym typeface="Wingdings"/>
              </a:rPr>
              <a:t>“</a:t>
            </a:r>
            <a:r>
              <a:rPr sz="2800" b="1">
                <a:ln w="9525" cap="flat" cmpd="sng" algn="ctr">
                  <a:noFill/>
                  <a:prstDash val="solid"/>
                  <a:round/>
                  <a:headEnd type="none" w="med" len="med"/>
                  <a:tailEnd type="none" w="med" len="med"/>
                </a:ln>
                <a:solidFill>
                  <a:srgbClr val="000000"/>
                </a:solidFill>
                <a:sym typeface="Wingdings"/>
              </a:rPr>
              <a:t>东西放置、南北放置</a:t>
            </a:r>
            <a:r>
              <a:rPr lang="en-US" altLang="zh-CN" sz="2800" b="1">
                <a:ln w="9525" cap="flat" cmpd="sng" algn="ctr">
                  <a:noFill/>
                  <a:prstDash val="solid"/>
                  <a:round/>
                  <a:headEnd type="none" w="med" len="med"/>
                  <a:tailEnd type="none" w="med" len="med"/>
                </a:ln>
                <a:solidFill>
                  <a:srgbClr val="000000"/>
                </a:solidFill>
                <a:sym typeface="Wingdings"/>
              </a:rPr>
              <a:t>”</a:t>
            </a:r>
            <a:r>
              <a:rPr sz="2800" b="1">
                <a:ln w="9525" cap="flat" cmpd="sng" algn="ctr">
                  <a:noFill/>
                  <a:prstDash val="solid"/>
                  <a:round/>
                  <a:headEnd type="none" w="med" len="med"/>
                  <a:tailEnd type="none" w="med" len="med"/>
                </a:ln>
                <a:solidFill>
                  <a:srgbClr val="000000"/>
                </a:solidFill>
                <a:sym typeface="Wingdings"/>
              </a:rPr>
              <a:t>）实验时才能观察到实验现象</a:t>
            </a:r>
            <a:endParaRPr sz="2800" b="1"/>
          </a:p>
        </p:txBody>
      </p:sp>
      <p:sp>
        <p:nvSpPr>
          <p:cNvPr id="16391" name="文本框 15373">
            <a:extLst>
              <a:ext uri="{FF2B5EF4-FFF2-40B4-BE49-F238E27FC236}">
                <a16:creationId xmlns:a16="http://schemas.microsoft.com/office/drawing/2014/main" id="{AEF23BD8-533B-4F95-8FCE-9376C2773740}"/>
              </a:ext>
            </a:extLst>
          </p:cNvPr>
          <p:cNvSpPr/>
          <p:nvPr/>
        </p:nvSpPr>
        <p:spPr>
          <a:xfrm>
            <a:off x="630238" y="1879600"/>
            <a:ext cx="1970087" cy="519113"/>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Wingdings"/>
              </a:rPr>
              <a:t>奥斯特实验</a:t>
            </a:r>
            <a:endParaRPr sz="2800" b="1">
              <a:solidFill>
                <a:srgbClr val="FF0000"/>
              </a:solidFill>
            </a:endParaRPr>
          </a:p>
        </p:txBody>
      </p:sp>
      <p:sp>
        <p:nvSpPr>
          <p:cNvPr id="16392" name="文本框 15374">
            <a:extLst>
              <a:ext uri="{FF2B5EF4-FFF2-40B4-BE49-F238E27FC236}">
                <a16:creationId xmlns:a16="http://schemas.microsoft.com/office/drawing/2014/main" id="{0B366218-E6CF-4745-A8F4-A81E2900200D}"/>
              </a:ext>
            </a:extLst>
          </p:cNvPr>
          <p:cNvSpPr/>
          <p:nvPr/>
        </p:nvSpPr>
        <p:spPr>
          <a:xfrm>
            <a:off x="1957388" y="4979988"/>
            <a:ext cx="898525"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Wingdings"/>
              </a:rPr>
              <a:t>磁针</a:t>
            </a:r>
            <a:endParaRPr sz="2800" b="1">
              <a:solidFill>
                <a:srgbClr val="FF0000"/>
              </a:solidFill>
            </a:endParaRPr>
          </a:p>
        </p:txBody>
      </p:sp>
      <p:sp>
        <p:nvSpPr>
          <p:cNvPr id="16393" name="文本框 1">
            <a:extLst>
              <a:ext uri="{FF2B5EF4-FFF2-40B4-BE49-F238E27FC236}">
                <a16:creationId xmlns:a16="http://schemas.microsoft.com/office/drawing/2014/main" id="{480E503F-82DC-41CC-814E-466F53BC6365}"/>
              </a:ext>
            </a:extLst>
          </p:cNvPr>
          <p:cNvSpPr/>
          <p:nvPr/>
        </p:nvSpPr>
        <p:spPr>
          <a:xfrm>
            <a:off x="901700" y="5373688"/>
            <a:ext cx="1612900"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Wingdings"/>
              </a:rPr>
              <a:t>南北放置</a:t>
            </a:r>
            <a:endParaRPr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9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nimBg="1"/>
      <p:bldP spid="16388" grpId="0" animBg="1"/>
      <p:bldP spid="16391" grpId="0" animBg="1"/>
      <p:bldP spid="16392" grpId="0" animBg="1"/>
      <p:bldP spid="1639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文本框 15366">
            <a:extLst>
              <a:ext uri="{FF2B5EF4-FFF2-40B4-BE49-F238E27FC236}">
                <a16:creationId xmlns:a16="http://schemas.microsoft.com/office/drawing/2014/main" id="{F20D9509-CF28-42A7-8B15-64ADC76EFD79}"/>
              </a:ext>
            </a:extLst>
          </p:cNvPr>
          <p:cNvSpPr>
            <a:spLocks noChangeArrowheads="1"/>
          </p:cNvSpPr>
          <p:nvPr/>
        </p:nvSpPr>
        <p:spPr bwMode="auto">
          <a:xfrm>
            <a:off x="355600" y="1155700"/>
            <a:ext cx="83343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just" eaLnBrk="0" hangingPunct="0">
              <a:spcBef>
                <a:spcPct val="50000"/>
              </a:spcBef>
            </a:pPr>
            <a:r>
              <a:rPr lang="zh-CN" altLang="en-US" sz="2800" b="1">
                <a:latin typeface="宋体" panose="02010600030101010101" pitchFamily="2" charset="-122"/>
              </a:rPr>
              <a:t>3</a:t>
            </a:r>
            <a:r>
              <a:rPr lang="en-US" altLang="zh-CN" sz="2800" b="1">
                <a:latin typeface="宋体" panose="02010600030101010101" pitchFamily="2" charset="-122"/>
              </a:rPr>
              <a:t>.</a:t>
            </a:r>
            <a:r>
              <a:rPr lang="zh-CN" altLang="en-US" sz="2800" b="1">
                <a:latin typeface="宋体" panose="02010600030101010101" pitchFamily="2" charset="-122"/>
              </a:rPr>
              <a:t>通电螺线管周围的磁场与</a:t>
            </a:r>
            <a:r>
              <a:rPr lang="en-US" altLang="zh-CN" sz="2800" b="1">
                <a:latin typeface="宋体" panose="02010600030101010101" pitchFamily="2" charset="-122"/>
              </a:rPr>
              <a:t>_________</a:t>
            </a:r>
            <a:r>
              <a:rPr lang="zh-CN" altLang="en-US" sz="2800" b="1">
                <a:latin typeface="宋体" panose="02010600030101010101" pitchFamily="2" charset="-122"/>
              </a:rPr>
              <a:t>的磁场类似。通电螺线管的两端相当于条形磁体的</a:t>
            </a:r>
            <a:r>
              <a:rPr lang="zh-CN" altLang="en-US" sz="2800" b="1" u="sng">
                <a:latin typeface="宋体" panose="02010600030101010101" pitchFamily="2" charset="-122"/>
              </a:rPr>
              <a:t>          </a:t>
            </a:r>
            <a:r>
              <a:rPr lang="zh-CN" altLang="en-US" sz="2800" b="1">
                <a:latin typeface="宋体" panose="02010600030101010101" pitchFamily="2" charset="-122"/>
              </a:rPr>
              <a:t>。</a:t>
            </a:r>
          </a:p>
        </p:txBody>
      </p:sp>
      <p:sp>
        <p:nvSpPr>
          <p:cNvPr id="28675" name="矩形 15367">
            <a:extLst>
              <a:ext uri="{FF2B5EF4-FFF2-40B4-BE49-F238E27FC236}">
                <a16:creationId xmlns:a16="http://schemas.microsoft.com/office/drawing/2014/main" id="{0F69BC4A-8315-4B81-A6C3-ACDCD57B3C79}"/>
              </a:ext>
            </a:extLst>
          </p:cNvPr>
          <p:cNvSpPr>
            <a:spLocks noChangeArrowheads="1"/>
          </p:cNvSpPr>
          <p:nvPr/>
        </p:nvSpPr>
        <p:spPr bwMode="auto">
          <a:xfrm>
            <a:off x="354013" y="2492375"/>
            <a:ext cx="8077200" cy="944563"/>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zh-CN" altLang="en-US" sz="2800" b="1">
                <a:latin typeface="宋体" panose="02010600030101010101" pitchFamily="2" charset="-122"/>
              </a:rPr>
              <a:t> 4.物理上，人们用</a:t>
            </a:r>
            <a:r>
              <a:rPr lang="zh-CN" altLang="en-US" sz="2800" b="1" u="sng">
                <a:latin typeface="宋体" panose="02010600030101010101" pitchFamily="2" charset="-122"/>
              </a:rPr>
              <a:t>           </a:t>
            </a:r>
            <a:r>
              <a:rPr lang="zh-CN" altLang="en-US" sz="2800" b="1">
                <a:latin typeface="宋体" panose="02010600030101010101" pitchFamily="2" charset="-122"/>
              </a:rPr>
              <a:t>定则来判定通电螺线管的极性跟</a:t>
            </a:r>
            <a:r>
              <a:rPr lang="en-US" altLang="zh-CN" sz="2800" b="1">
                <a:latin typeface="宋体" panose="02010600030101010101" pitchFamily="2" charset="-122"/>
              </a:rPr>
              <a:t>__________</a:t>
            </a:r>
            <a:r>
              <a:rPr lang="zh-CN" altLang="en-US" sz="2800" b="1">
                <a:latin typeface="宋体" panose="02010600030101010101" pitchFamily="2" charset="-122"/>
              </a:rPr>
              <a:t>的关系</a:t>
            </a:r>
            <a:r>
              <a:rPr lang="en-US" altLang="zh-CN" sz="2800" b="1">
                <a:latin typeface="宋体" panose="02010600030101010101" pitchFamily="2" charset="-122"/>
              </a:rPr>
              <a:t>,</a:t>
            </a:r>
            <a:endParaRPr lang="zh-CN" altLang="en-US" sz="2800" b="1">
              <a:latin typeface="宋体" panose="02010600030101010101" pitchFamily="2" charset="-122"/>
            </a:endParaRPr>
          </a:p>
        </p:txBody>
      </p:sp>
      <p:sp>
        <p:nvSpPr>
          <p:cNvPr id="17411" name="矩形 15368">
            <a:extLst>
              <a:ext uri="{FF2B5EF4-FFF2-40B4-BE49-F238E27FC236}">
                <a16:creationId xmlns:a16="http://schemas.microsoft.com/office/drawing/2014/main" id="{603A07A9-596F-41F3-8BFD-D3F34547C6D8}"/>
              </a:ext>
            </a:extLst>
          </p:cNvPr>
          <p:cNvSpPr/>
          <p:nvPr/>
        </p:nvSpPr>
        <p:spPr>
          <a:xfrm>
            <a:off x="4737100" y="1168400"/>
            <a:ext cx="1635125"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条形磁体</a:t>
            </a:r>
            <a:endParaRPr sz="2800" b="1">
              <a:solidFill>
                <a:srgbClr val="FF0000"/>
              </a:solidFill>
            </a:endParaRPr>
          </a:p>
        </p:txBody>
      </p:sp>
      <p:sp>
        <p:nvSpPr>
          <p:cNvPr id="17412" name="矩形 15369">
            <a:extLst>
              <a:ext uri="{FF2B5EF4-FFF2-40B4-BE49-F238E27FC236}">
                <a16:creationId xmlns:a16="http://schemas.microsoft.com/office/drawing/2014/main" id="{F50FA8CA-3E10-4E81-8340-9B6D88D1ECAD}"/>
              </a:ext>
            </a:extLst>
          </p:cNvPr>
          <p:cNvSpPr/>
          <p:nvPr/>
        </p:nvSpPr>
        <p:spPr>
          <a:xfrm>
            <a:off x="2630488" y="2917825"/>
            <a:ext cx="2200275"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电流方向</a:t>
            </a:r>
            <a:endParaRPr sz="2800" b="1">
              <a:solidFill>
                <a:srgbClr val="FF0000"/>
              </a:solidFill>
            </a:endParaRPr>
          </a:p>
        </p:txBody>
      </p:sp>
      <p:sp>
        <p:nvSpPr>
          <p:cNvPr id="17413" name="矩形 15370">
            <a:extLst>
              <a:ext uri="{FF2B5EF4-FFF2-40B4-BE49-F238E27FC236}">
                <a16:creationId xmlns:a16="http://schemas.microsoft.com/office/drawing/2014/main" id="{F0B546AD-4FF4-4E03-A34D-253BCD0D1B99}"/>
              </a:ext>
            </a:extLst>
          </p:cNvPr>
          <p:cNvSpPr/>
          <p:nvPr/>
        </p:nvSpPr>
        <p:spPr>
          <a:xfrm>
            <a:off x="3649663" y="2454275"/>
            <a:ext cx="1844675" cy="5175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r>
              <a:rPr sz="2800" b="1">
                <a:ln w="9525" cap="flat" cmpd="sng" algn="ctr">
                  <a:noFill/>
                  <a:prstDash val="solid"/>
                  <a:round/>
                  <a:headEnd type="none" w="med" len="med"/>
                  <a:tailEnd type="none" w="med" len="med"/>
                </a:ln>
                <a:solidFill>
                  <a:srgbClr val="FF0000"/>
                </a:solidFill>
                <a:sym typeface="Wingdings"/>
              </a:rPr>
              <a:t>安培定则</a:t>
            </a:r>
            <a:endParaRPr sz="2800" b="1">
              <a:solidFill>
                <a:srgbClr val="FF0000"/>
              </a:solidFill>
            </a:endParaRPr>
          </a:p>
        </p:txBody>
      </p:sp>
      <p:sp>
        <p:nvSpPr>
          <p:cNvPr id="17414" name="文本框 15371">
            <a:extLst>
              <a:ext uri="{FF2B5EF4-FFF2-40B4-BE49-F238E27FC236}">
                <a16:creationId xmlns:a16="http://schemas.microsoft.com/office/drawing/2014/main" id="{583EBCA0-F405-4648-B0C3-276DF5C63E7C}"/>
              </a:ext>
            </a:extLst>
          </p:cNvPr>
          <p:cNvSpPr/>
          <p:nvPr/>
        </p:nvSpPr>
        <p:spPr>
          <a:xfrm>
            <a:off x="6405563" y="1544638"/>
            <a:ext cx="1317625" cy="5191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sym typeface="Wingdings"/>
              </a:rPr>
              <a:t>两个极</a:t>
            </a:r>
            <a:endParaRPr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P spid="17412" grpId="0" animBg="1"/>
      <p:bldP spid="17413" grpId="0" animBg="1"/>
      <p:bldP spid="174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8644876A-4BBF-41F2-BE7B-971B5A8F4B6B}"/>
              </a:ext>
            </a:extLst>
          </p:cNvPr>
          <p:cNvSpPr>
            <a:spLocks noChangeArrowheads="1"/>
          </p:cNvSpPr>
          <p:nvPr/>
        </p:nvSpPr>
        <p:spPr bwMode="auto">
          <a:xfrm>
            <a:off x="457200" y="1446213"/>
            <a:ext cx="822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r>
              <a:rPr lang="zh-CN" altLang="en-US" sz="2800" b="1">
                <a:latin typeface="Times New Roman" panose="02020603050405020304" pitchFamily="18" charset="0"/>
                <a:ea typeface="黑体" panose="02010609060101010101" pitchFamily="49" charset="-122"/>
              </a:rPr>
              <a:t>　　</a:t>
            </a:r>
            <a:r>
              <a:rPr lang="en-US" altLang="zh-CN" sz="2800" b="1">
                <a:latin typeface="Times New Roman" panose="02020603050405020304" pitchFamily="18" charset="0"/>
                <a:ea typeface="黑体" panose="02010609060101010101" pitchFamily="49" charset="-122"/>
              </a:rPr>
              <a:t>2</a:t>
            </a:r>
            <a:r>
              <a:rPr lang="zh-CN" altLang="en-US" sz="2800" b="1">
                <a:latin typeface="Times New Roman" panose="02020603050405020304" pitchFamily="18" charset="0"/>
                <a:ea typeface="黑体" panose="02010609060101010101" pitchFamily="49" charset="-122"/>
              </a:rPr>
              <a:t>．</a:t>
            </a:r>
            <a:r>
              <a:rPr lang="zh-CN" altLang="en-US" sz="2800" b="1">
                <a:latin typeface="Times New Roman" panose="02020603050405020304" pitchFamily="18" charset="0"/>
              </a:rPr>
              <a:t>判断下面螺线管中的</a:t>
            </a:r>
            <a:r>
              <a:rPr lang="en-US" altLang="zh-CN" sz="2800" b="1">
                <a:latin typeface="Times New Roman" panose="02020603050405020304" pitchFamily="18" charset="0"/>
                <a:ea typeface="黑体" panose="02010609060101010101" pitchFamily="49" charset="-122"/>
              </a:rPr>
              <a:t>N</a:t>
            </a:r>
            <a:r>
              <a:rPr lang="zh-CN" altLang="en-US" sz="2800" b="1">
                <a:latin typeface="Times New Roman" panose="02020603050405020304" pitchFamily="18" charset="0"/>
              </a:rPr>
              <a:t>极和</a:t>
            </a:r>
            <a:r>
              <a:rPr lang="en-US" altLang="zh-CN" sz="2800" b="1">
                <a:latin typeface="Times New Roman" panose="02020603050405020304" pitchFamily="18" charset="0"/>
                <a:ea typeface="黑体" panose="02010609060101010101" pitchFamily="49" charset="-122"/>
              </a:rPr>
              <a:t>S</a:t>
            </a:r>
            <a:r>
              <a:rPr lang="zh-CN" altLang="en-US" sz="2800" b="1">
                <a:latin typeface="Times New Roman" panose="02020603050405020304" pitchFamily="18" charset="0"/>
              </a:rPr>
              <a:t>极：</a:t>
            </a:r>
          </a:p>
        </p:txBody>
      </p:sp>
      <p:grpSp>
        <p:nvGrpSpPr>
          <p:cNvPr id="29699" name="组合 11266">
            <a:extLst>
              <a:ext uri="{FF2B5EF4-FFF2-40B4-BE49-F238E27FC236}">
                <a16:creationId xmlns:a16="http://schemas.microsoft.com/office/drawing/2014/main" id="{602A1225-4D34-46AA-9001-8F3E99E68C1B}"/>
              </a:ext>
            </a:extLst>
          </p:cNvPr>
          <p:cNvGrpSpPr>
            <a:grpSpLocks/>
          </p:cNvGrpSpPr>
          <p:nvPr/>
        </p:nvGrpSpPr>
        <p:grpSpPr bwMode="auto">
          <a:xfrm>
            <a:off x="1511300" y="2168525"/>
            <a:ext cx="2016125" cy="1368425"/>
            <a:chOff x="0" y="0"/>
            <a:chExt cx="1270" cy="862"/>
          </a:xfrm>
        </p:grpSpPr>
        <p:sp>
          <p:nvSpPr>
            <p:cNvPr id="18435" name="Rectangle 6">
              <a:extLst>
                <a:ext uri="{FF2B5EF4-FFF2-40B4-BE49-F238E27FC236}">
                  <a16:creationId xmlns:a16="http://schemas.microsoft.com/office/drawing/2014/main" id="{2C727540-CADF-4DE0-8CFA-FC9AF7A57C44}"/>
                </a:ext>
              </a:extLst>
            </p:cNvPr>
            <p:cNvSpPr/>
            <p:nvPr/>
          </p:nvSpPr>
          <p:spPr>
            <a:xfrm rot="5400000">
              <a:off x="463" y="-229"/>
              <a:ext cx="317" cy="1270"/>
            </a:xfrm>
            <a:prstGeom prst="rect">
              <a:avLst/>
            </a:prstGeom>
            <a:gradFill rotWithShape="0">
              <a:gsLst>
                <a:gs pos="0">
                  <a:srgbClr val="101010"/>
                </a:gs>
                <a:gs pos="50000">
                  <a:srgbClr val="FFFFFF"/>
                </a:gs>
                <a:gs pos="100000">
                  <a:srgbClr val="101010"/>
                </a:gs>
              </a:gsLst>
              <a:lin ang="5400000" scaled="1"/>
            </a:gradFill>
            <a:ln>
              <a:solidFill>
                <a:srgbClr val="808080"/>
              </a:solidFill>
              <a:miter lim="800000"/>
            </a:ln>
          </p:spPr>
          <p:txBody>
            <a:bodyPr rot="10800000" vert="eaVert"/>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grpSp>
          <p:nvGrpSpPr>
            <p:cNvPr id="29701" name="组合 11268">
              <a:extLst>
                <a:ext uri="{FF2B5EF4-FFF2-40B4-BE49-F238E27FC236}">
                  <a16:creationId xmlns:a16="http://schemas.microsoft.com/office/drawing/2014/main" id="{6100F2CE-EA32-4199-B0DD-525C62D30FEC}"/>
                </a:ext>
              </a:extLst>
            </p:cNvPr>
            <p:cNvGrpSpPr>
              <a:grpSpLocks/>
            </p:cNvGrpSpPr>
            <p:nvPr/>
          </p:nvGrpSpPr>
          <p:grpSpPr bwMode="auto">
            <a:xfrm rot="5400000">
              <a:off x="386" y="-124"/>
              <a:ext cx="453" cy="1058"/>
              <a:chOff x="0" y="0"/>
              <a:chExt cx="607" cy="1703"/>
            </a:xfrm>
          </p:grpSpPr>
          <p:sp>
            <p:nvSpPr>
              <p:cNvPr id="29702" name="未知">
                <a:extLst>
                  <a:ext uri="{FF2B5EF4-FFF2-40B4-BE49-F238E27FC236}">
                    <a16:creationId xmlns:a16="http://schemas.microsoft.com/office/drawing/2014/main" id="{C75ED653-AED4-479A-9FF3-07AEDB5D084F}"/>
                  </a:ext>
                </a:extLst>
              </p:cNvPr>
              <p:cNvSpPr>
                <a:spLocks/>
              </p:cNvSpPr>
              <p:nvPr/>
            </p:nvSpPr>
            <p:spPr bwMode="auto">
              <a:xfrm>
                <a:off x="0" y="0"/>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03" name="未知">
                <a:extLst>
                  <a:ext uri="{FF2B5EF4-FFF2-40B4-BE49-F238E27FC236}">
                    <a16:creationId xmlns:a16="http://schemas.microsoft.com/office/drawing/2014/main" id="{93657833-FDE8-4729-9E15-1EBB82219BFD}"/>
                  </a:ext>
                </a:extLst>
              </p:cNvPr>
              <p:cNvSpPr>
                <a:spLocks/>
              </p:cNvSpPr>
              <p:nvPr/>
            </p:nvSpPr>
            <p:spPr bwMode="auto">
              <a:xfrm>
                <a:off x="0" y="271"/>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04" name="未知">
                <a:extLst>
                  <a:ext uri="{FF2B5EF4-FFF2-40B4-BE49-F238E27FC236}">
                    <a16:creationId xmlns:a16="http://schemas.microsoft.com/office/drawing/2014/main" id="{46E13CDB-02B1-46F0-A832-178D26942559}"/>
                  </a:ext>
                </a:extLst>
              </p:cNvPr>
              <p:cNvSpPr>
                <a:spLocks/>
              </p:cNvSpPr>
              <p:nvPr/>
            </p:nvSpPr>
            <p:spPr bwMode="auto">
              <a:xfrm>
                <a:off x="0" y="564"/>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05" name="未知">
                <a:extLst>
                  <a:ext uri="{FF2B5EF4-FFF2-40B4-BE49-F238E27FC236}">
                    <a16:creationId xmlns:a16="http://schemas.microsoft.com/office/drawing/2014/main" id="{970E2C1F-D0BA-4249-A4E9-4DBBC555B3E3}"/>
                  </a:ext>
                </a:extLst>
              </p:cNvPr>
              <p:cNvSpPr>
                <a:spLocks/>
              </p:cNvSpPr>
              <p:nvPr/>
            </p:nvSpPr>
            <p:spPr bwMode="auto">
              <a:xfrm>
                <a:off x="0" y="839"/>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06" name="未知">
                <a:extLst>
                  <a:ext uri="{FF2B5EF4-FFF2-40B4-BE49-F238E27FC236}">
                    <a16:creationId xmlns:a16="http://schemas.microsoft.com/office/drawing/2014/main" id="{256D5F63-5224-4751-AEA8-F379A3DE67C2}"/>
                  </a:ext>
                </a:extLst>
              </p:cNvPr>
              <p:cNvSpPr>
                <a:spLocks/>
              </p:cNvSpPr>
              <p:nvPr/>
            </p:nvSpPr>
            <p:spPr bwMode="auto">
              <a:xfrm>
                <a:off x="0" y="1096"/>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07" name="未知">
                <a:extLst>
                  <a:ext uri="{FF2B5EF4-FFF2-40B4-BE49-F238E27FC236}">
                    <a16:creationId xmlns:a16="http://schemas.microsoft.com/office/drawing/2014/main" id="{06517FAF-DEC6-4B57-AEB8-1A43EA7B53E0}"/>
                  </a:ext>
                </a:extLst>
              </p:cNvPr>
              <p:cNvSpPr>
                <a:spLocks/>
              </p:cNvSpPr>
              <p:nvPr/>
            </p:nvSpPr>
            <p:spPr bwMode="auto">
              <a:xfrm>
                <a:off x="0" y="1389"/>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9708" name="Line 14">
              <a:extLst>
                <a:ext uri="{FF2B5EF4-FFF2-40B4-BE49-F238E27FC236}">
                  <a16:creationId xmlns:a16="http://schemas.microsoft.com/office/drawing/2014/main" id="{915CE5EF-A155-47A7-86B9-665F0D0778C8}"/>
                </a:ext>
              </a:extLst>
            </p:cNvPr>
            <p:cNvSpPr>
              <a:spLocks noChangeShapeType="1"/>
            </p:cNvSpPr>
            <p:nvPr/>
          </p:nvSpPr>
          <p:spPr bwMode="auto">
            <a:xfrm flipH="1">
              <a:off x="136" y="589"/>
              <a:ext cx="0" cy="27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09" name="Line 15">
              <a:extLst>
                <a:ext uri="{FF2B5EF4-FFF2-40B4-BE49-F238E27FC236}">
                  <a16:creationId xmlns:a16="http://schemas.microsoft.com/office/drawing/2014/main" id="{D22FA5E0-C61A-42B7-9F39-D89BE67DBA91}"/>
                </a:ext>
              </a:extLst>
            </p:cNvPr>
            <p:cNvSpPr>
              <a:spLocks noChangeShapeType="1"/>
            </p:cNvSpPr>
            <p:nvPr/>
          </p:nvSpPr>
          <p:spPr bwMode="auto">
            <a:xfrm flipH="1">
              <a:off x="1180" y="0"/>
              <a:ext cx="0" cy="27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9710" name="组合 11277">
            <a:extLst>
              <a:ext uri="{FF2B5EF4-FFF2-40B4-BE49-F238E27FC236}">
                <a16:creationId xmlns:a16="http://schemas.microsoft.com/office/drawing/2014/main" id="{D815EA2A-C423-41B6-9E7B-F299D90D0051}"/>
              </a:ext>
            </a:extLst>
          </p:cNvPr>
          <p:cNvGrpSpPr>
            <a:grpSpLocks/>
          </p:cNvGrpSpPr>
          <p:nvPr/>
        </p:nvGrpSpPr>
        <p:grpSpPr bwMode="auto">
          <a:xfrm>
            <a:off x="5543550" y="2168525"/>
            <a:ext cx="2016125" cy="1368425"/>
            <a:chOff x="0" y="0"/>
            <a:chExt cx="1270" cy="862"/>
          </a:xfrm>
        </p:grpSpPr>
        <p:sp>
          <p:nvSpPr>
            <p:cNvPr id="18446" name="Rectangle 17">
              <a:extLst>
                <a:ext uri="{FF2B5EF4-FFF2-40B4-BE49-F238E27FC236}">
                  <a16:creationId xmlns:a16="http://schemas.microsoft.com/office/drawing/2014/main" id="{069BEE5F-13BB-45F3-A4AE-78B4E9441F4B}"/>
                </a:ext>
              </a:extLst>
            </p:cNvPr>
            <p:cNvSpPr/>
            <p:nvPr/>
          </p:nvSpPr>
          <p:spPr>
            <a:xfrm rot="5400000">
              <a:off x="463" y="-229"/>
              <a:ext cx="317" cy="1270"/>
            </a:xfrm>
            <a:prstGeom prst="rect">
              <a:avLst/>
            </a:prstGeom>
            <a:gradFill rotWithShape="0">
              <a:gsLst>
                <a:gs pos="0">
                  <a:srgbClr val="101010"/>
                </a:gs>
                <a:gs pos="50000">
                  <a:srgbClr val="FFFFFF"/>
                </a:gs>
                <a:gs pos="100000">
                  <a:srgbClr val="101010"/>
                </a:gs>
              </a:gsLst>
              <a:lin ang="5400000" scaled="1"/>
            </a:gradFill>
            <a:ln>
              <a:solidFill>
                <a:srgbClr val="808080"/>
              </a:solidFill>
              <a:miter lim="800000"/>
            </a:ln>
          </p:spPr>
          <p:txBody>
            <a:bodyPr rot="10800000" vert="eaVert"/>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grpSp>
          <p:nvGrpSpPr>
            <p:cNvPr id="29712" name="组合 11279">
              <a:extLst>
                <a:ext uri="{FF2B5EF4-FFF2-40B4-BE49-F238E27FC236}">
                  <a16:creationId xmlns:a16="http://schemas.microsoft.com/office/drawing/2014/main" id="{C3F2CF6F-6A5F-465C-A5B8-7D60A942A180}"/>
                </a:ext>
              </a:extLst>
            </p:cNvPr>
            <p:cNvGrpSpPr>
              <a:grpSpLocks/>
            </p:cNvGrpSpPr>
            <p:nvPr/>
          </p:nvGrpSpPr>
          <p:grpSpPr bwMode="auto">
            <a:xfrm rot="5400000">
              <a:off x="386" y="-124"/>
              <a:ext cx="453" cy="1058"/>
              <a:chOff x="0" y="0"/>
              <a:chExt cx="607" cy="1703"/>
            </a:xfrm>
          </p:grpSpPr>
          <p:sp>
            <p:nvSpPr>
              <p:cNvPr id="29713" name="未知">
                <a:extLst>
                  <a:ext uri="{FF2B5EF4-FFF2-40B4-BE49-F238E27FC236}">
                    <a16:creationId xmlns:a16="http://schemas.microsoft.com/office/drawing/2014/main" id="{E6177567-7723-49A2-A314-C282905ECD64}"/>
                  </a:ext>
                </a:extLst>
              </p:cNvPr>
              <p:cNvSpPr>
                <a:spLocks/>
              </p:cNvSpPr>
              <p:nvPr/>
            </p:nvSpPr>
            <p:spPr bwMode="auto">
              <a:xfrm>
                <a:off x="0" y="0"/>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14" name="未知">
                <a:extLst>
                  <a:ext uri="{FF2B5EF4-FFF2-40B4-BE49-F238E27FC236}">
                    <a16:creationId xmlns:a16="http://schemas.microsoft.com/office/drawing/2014/main" id="{06F86D56-828A-4359-A1A0-FA43E983F91B}"/>
                  </a:ext>
                </a:extLst>
              </p:cNvPr>
              <p:cNvSpPr>
                <a:spLocks/>
              </p:cNvSpPr>
              <p:nvPr/>
            </p:nvSpPr>
            <p:spPr bwMode="auto">
              <a:xfrm>
                <a:off x="0" y="271"/>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15" name="未知">
                <a:extLst>
                  <a:ext uri="{FF2B5EF4-FFF2-40B4-BE49-F238E27FC236}">
                    <a16:creationId xmlns:a16="http://schemas.microsoft.com/office/drawing/2014/main" id="{E43784A2-069B-4875-88E2-1964C4F06B1D}"/>
                  </a:ext>
                </a:extLst>
              </p:cNvPr>
              <p:cNvSpPr>
                <a:spLocks/>
              </p:cNvSpPr>
              <p:nvPr/>
            </p:nvSpPr>
            <p:spPr bwMode="auto">
              <a:xfrm>
                <a:off x="0" y="564"/>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16" name="未知">
                <a:extLst>
                  <a:ext uri="{FF2B5EF4-FFF2-40B4-BE49-F238E27FC236}">
                    <a16:creationId xmlns:a16="http://schemas.microsoft.com/office/drawing/2014/main" id="{7A062EBD-8F72-43F4-968C-C6972F66882C}"/>
                  </a:ext>
                </a:extLst>
              </p:cNvPr>
              <p:cNvSpPr>
                <a:spLocks/>
              </p:cNvSpPr>
              <p:nvPr/>
            </p:nvSpPr>
            <p:spPr bwMode="auto">
              <a:xfrm>
                <a:off x="0" y="839"/>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17" name="未知">
                <a:extLst>
                  <a:ext uri="{FF2B5EF4-FFF2-40B4-BE49-F238E27FC236}">
                    <a16:creationId xmlns:a16="http://schemas.microsoft.com/office/drawing/2014/main" id="{E784B1F4-2974-4DF4-98F7-CB964BF70300}"/>
                  </a:ext>
                </a:extLst>
              </p:cNvPr>
              <p:cNvSpPr>
                <a:spLocks/>
              </p:cNvSpPr>
              <p:nvPr/>
            </p:nvSpPr>
            <p:spPr bwMode="auto">
              <a:xfrm>
                <a:off x="0" y="1096"/>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18" name="未知">
                <a:extLst>
                  <a:ext uri="{FF2B5EF4-FFF2-40B4-BE49-F238E27FC236}">
                    <a16:creationId xmlns:a16="http://schemas.microsoft.com/office/drawing/2014/main" id="{FFD3B4A6-0D62-429F-B880-2F0F3559B3BF}"/>
                  </a:ext>
                </a:extLst>
              </p:cNvPr>
              <p:cNvSpPr>
                <a:spLocks/>
              </p:cNvSpPr>
              <p:nvPr/>
            </p:nvSpPr>
            <p:spPr bwMode="auto">
              <a:xfrm>
                <a:off x="0" y="1389"/>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9719" name="Line 25">
              <a:extLst>
                <a:ext uri="{FF2B5EF4-FFF2-40B4-BE49-F238E27FC236}">
                  <a16:creationId xmlns:a16="http://schemas.microsoft.com/office/drawing/2014/main" id="{FAD0AFD9-C177-46B8-A387-F4A3D27DABCE}"/>
                </a:ext>
              </a:extLst>
            </p:cNvPr>
            <p:cNvSpPr>
              <a:spLocks noChangeShapeType="1"/>
            </p:cNvSpPr>
            <p:nvPr/>
          </p:nvSpPr>
          <p:spPr bwMode="auto">
            <a:xfrm flipH="1">
              <a:off x="136" y="589"/>
              <a:ext cx="0" cy="27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20" name="Line 26">
              <a:extLst>
                <a:ext uri="{FF2B5EF4-FFF2-40B4-BE49-F238E27FC236}">
                  <a16:creationId xmlns:a16="http://schemas.microsoft.com/office/drawing/2014/main" id="{D613635B-39F9-4199-BB0F-7C9319575DB6}"/>
                </a:ext>
              </a:extLst>
            </p:cNvPr>
            <p:cNvSpPr>
              <a:spLocks noChangeShapeType="1"/>
            </p:cNvSpPr>
            <p:nvPr/>
          </p:nvSpPr>
          <p:spPr bwMode="auto">
            <a:xfrm flipH="1">
              <a:off x="1180" y="0"/>
              <a:ext cx="0" cy="27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9721" name="组合 11288">
            <a:extLst>
              <a:ext uri="{FF2B5EF4-FFF2-40B4-BE49-F238E27FC236}">
                <a16:creationId xmlns:a16="http://schemas.microsoft.com/office/drawing/2014/main" id="{E9730D26-B75B-4F0D-9DDA-9EA10273963C}"/>
              </a:ext>
            </a:extLst>
          </p:cNvPr>
          <p:cNvGrpSpPr>
            <a:grpSpLocks/>
          </p:cNvGrpSpPr>
          <p:nvPr/>
        </p:nvGrpSpPr>
        <p:grpSpPr bwMode="auto">
          <a:xfrm>
            <a:off x="1692275" y="4581525"/>
            <a:ext cx="1368425" cy="1943100"/>
            <a:chOff x="0" y="0"/>
            <a:chExt cx="725" cy="1134"/>
          </a:xfrm>
        </p:grpSpPr>
        <p:sp>
          <p:nvSpPr>
            <p:cNvPr id="18457" name="Rectangle 28">
              <a:extLst>
                <a:ext uri="{FF2B5EF4-FFF2-40B4-BE49-F238E27FC236}">
                  <a16:creationId xmlns:a16="http://schemas.microsoft.com/office/drawing/2014/main" id="{CF97F45D-2228-4657-903A-17B31196393F}"/>
                </a:ext>
              </a:extLst>
            </p:cNvPr>
            <p:cNvSpPr>
              <a:spLocks noChangeArrowheads="1"/>
            </p:cNvSpPr>
            <p:nvPr/>
          </p:nvSpPr>
          <p:spPr bwMode="auto">
            <a:xfrm>
              <a:off x="317" y="0"/>
              <a:ext cx="227" cy="1134"/>
            </a:xfrm>
            <a:prstGeom prst="rect">
              <a:avLst/>
            </a:prstGeom>
            <a:gradFill rotWithShape="1">
              <a:gsLst>
                <a:gs pos="0">
                  <a:srgbClr val="767676"/>
                </a:gs>
                <a:gs pos="50000">
                  <a:srgbClr val="FFFFFF"/>
                </a:gs>
                <a:gs pos="100000">
                  <a:srgbClr val="767676"/>
                </a:gs>
              </a:gsLst>
              <a:lin ang="0" scaled="1"/>
            </a:gradFill>
            <a:ln w="19050" algn="ctr">
              <a:solidFill>
                <a:srgbClr val="000000"/>
              </a:solidFill>
              <a:miter lim="800000"/>
              <a:headEnd/>
              <a:tailEnd/>
            </a:ln>
          </p:spPr>
          <p:txBody>
            <a:bodyPr/>
            <a:lstStyle/>
            <a:p>
              <a:endParaRPr lang="zh-CN" altLang="en-US"/>
            </a:p>
          </p:txBody>
        </p:sp>
        <p:grpSp>
          <p:nvGrpSpPr>
            <p:cNvPr id="29723" name="组合 11290">
              <a:extLst>
                <a:ext uri="{FF2B5EF4-FFF2-40B4-BE49-F238E27FC236}">
                  <a16:creationId xmlns:a16="http://schemas.microsoft.com/office/drawing/2014/main" id="{22F8E218-15F9-4519-B0E9-2DB47449AA6D}"/>
                </a:ext>
              </a:extLst>
            </p:cNvPr>
            <p:cNvGrpSpPr>
              <a:grpSpLocks/>
            </p:cNvGrpSpPr>
            <p:nvPr/>
          </p:nvGrpSpPr>
          <p:grpSpPr bwMode="auto">
            <a:xfrm>
              <a:off x="272" y="91"/>
              <a:ext cx="308" cy="900"/>
              <a:chOff x="0" y="0"/>
              <a:chExt cx="607" cy="1703"/>
            </a:xfrm>
          </p:grpSpPr>
          <p:sp>
            <p:nvSpPr>
              <p:cNvPr id="29724" name="未知">
                <a:extLst>
                  <a:ext uri="{FF2B5EF4-FFF2-40B4-BE49-F238E27FC236}">
                    <a16:creationId xmlns:a16="http://schemas.microsoft.com/office/drawing/2014/main" id="{A18959EA-D8DD-45A2-99DD-5195C5D772DA}"/>
                  </a:ext>
                </a:extLst>
              </p:cNvPr>
              <p:cNvSpPr>
                <a:spLocks/>
              </p:cNvSpPr>
              <p:nvPr/>
            </p:nvSpPr>
            <p:spPr bwMode="auto">
              <a:xfrm>
                <a:off x="0" y="0"/>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25" name="未知">
                <a:extLst>
                  <a:ext uri="{FF2B5EF4-FFF2-40B4-BE49-F238E27FC236}">
                    <a16:creationId xmlns:a16="http://schemas.microsoft.com/office/drawing/2014/main" id="{BACE872D-C38A-4915-AF74-C0CE37AFEB8E}"/>
                  </a:ext>
                </a:extLst>
              </p:cNvPr>
              <p:cNvSpPr>
                <a:spLocks/>
              </p:cNvSpPr>
              <p:nvPr/>
            </p:nvSpPr>
            <p:spPr bwMode="auto">
              <a:xfrm>
                <a:off x="0" y="271"/>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26" name="未知">
                <a:extLst>
                  <a:ext uri="{FF2B5EF4-FFF2-40B4-BE49-F238E27FC236}">
                    <a16:creationId xmlns:a16="http://schemas.microsoft.com/office/drawing/2014/main" id="{E9A70251-07C3-4554-8125-D0C8F98623B7}"/>
                  </a:ext>
                </a:extLst>
              </p:cNvPr>
              <p:cNvSpPr>
                <a:spLocks/>
              </p:cNvSpPr>
              <p:nvPr/>
            </p:nvSpPr>
            <p:spPr bwMode="auto">
              <a:xfrm>
                <a:off x="0" y="564"/>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27" name="未知">
                <a:extLst>
                  <a:ext uri="{FF2B5EF4-FFF2-40B4-BE49-F238E27FC236}">
                    <a16:creationId xmlns:a16="http://schemas.microsoft.com/office/drawing/2014/main" id="{D6BD6305-E16E-490F-84DD-D38586F7F798}"/>
                  </a:ext>
                </a:extLst>
              </p:cNvPr>
              <p:cNvSpPr>
                <a:spLocks/>
              </p:cNvSpPr>
              <p:nvPr/>
            </p:nvSpPr>
            <p:spPr bwMode="auto">
              <a:xfrm>
                <a:off x="0" y="839"/>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28" name="未知">
                <a:extLst>
                  <a:ext uri="{FF2B5EF4-FFF2-40B4-BE49-F238E27FC236}">
                    <a16:creationId xmlns:a16="http://schemas.microsoft.com/office/drawing/2014/main" id="{8958FFE1-33D9-46AF-926A-AAC2D5532060}"/>
                  </a:ext>
                </a:extLst>
              </p:cNvPr>
              <p:cNvSpPr>
                <a:spLocks/>
              </p:cNvSpPr>
              <p:nvPr/>
            </p:nvSpPr>
            <p:spPr bwMode="auto">
              <a:xfrm>
                <a:off x="0" y="1096"/>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29" name="未知">
                <a:extLst>
                  <a:ext uri="{FF2B5EF4-FFF2-40B4-BE49-F238E27FC236}">
                    <a16:creationId xmlns:a16="http://schemas.microsoft.com/office/drawing/2014/main" id="{D6DAE43D-1438-4A95-B16A-7681C8DB2628}"/>
                  </a:ext>
                </a:extLst>
              </p:cNvPr>
              <p:cNvSpPr>
                <a:spLocks/>
              </p:cNvSpPr>
              <p:nvPr/>
            </p:nvSpPr>
            <p:spPr bwMode="auto">
              <a:xfrm>
                <a:off x="0" y="1389"/>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9730" name="Line 36">
              <a:extLst>
                <a:ext uri="{FF2B5EF4-FFF2-40B4-BE49-F238E27FC236}">
                  <a16:creationId xmlns:a16="http://schemas.microsoft.com/office/drawing/2014/main" id="{B342945C-B932-4D40-AD75-A547A82322C0}"/>
                </a:ext>
              </a:extLst>
            </p:cNvPr>
            <p:cNvSpPr>
              <a:spLocks noChangeShapeType="1"/>
            </p:cNvSpPr>
            <p:nvPr/>
          </p:nvSpPr>
          <p:spPr bwMode="auto">
            <a:xfrm>
              <a:off x="0" y="91"/>
              <a:ext cx="317"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31" name="Line 37">
              <a:extLst>
                <a:ext uri="{FF2B5EF4-FFF2-40B4-BE49-F238E27FC236}">
                  <a16:creationId xmlns:a16="http://schemas.microsoft.com/office/drawing/2014/main" id="{1776C523-80AA-457D-9BCD-723D9813AE81}"/>
                </a:ext>
              </a:extLst>
            </p:cNvPr>
            <p:cNvSpPr>
              <a:spLocks noChangeShapeType="1"/>
            </p:cNvSpPr>
            <p:nvPr/>
          </p:nvSpPr>
          <p:spPr bwMode="auto">
            <a:xfrm>
              <a:off x="544" y="998"/>
              <a:ext cx="181"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29732" name="组合 11299">
            <a:extLst>
              <a:ext uri="{FF2B5EF4-FFF2-40B4-BE49-F238E27FC236}">
                <a16:creationId xmlns:a16="http://schemas.microsoft.com/office/drawing/2014/main" id="{82530ACB-0EFE-494B-85E8-1D89E0AA8FD4}"/>
              </a:ext>
            </a:extLst>
          </p:cNvPr>
          <p:cNvGrpSpPr>
            <a:grpSpLocks/>
          </p:cNvGrpSpPr>
          <p:nvPr/>
        </p:nvGrpSpPr>
        <p:grpSpPr bwMode="auto">
          <a:xfrm>
            <a:off x="5580063" y="4581525"/>
            <a:ext cx="1368425" cy="1943100"/>
            <a:chOff x="0" y="0"/>
            <a:chExt cx="725" cy="1134"/>
          </a:xfrm>
        </p:grpSpPr>
        <p:sp>
          <p:nvSpPr>
            <p:cNvPr id="18468" name="Rectangle 39">
              <a:extLst>
                <a:ext uri="{FF2B5EF4-FFF2-40B4-BE49-F238E27FC236}">
                  <a16:creationId xmlns:a16="http://schemas.microsoft.com/office/drawing/2014/main" id="{B86BCC6B-2F68-4381-8AF8-67952CF3E69A}"/>
                </a:ext>
              </a:extLst>
            </p:cNvPr>
            <p:cNvSpPr>
              <a:spLocks noChangeArrowheads="1"/>
            </p:cNvSpPr>
            <p:nvPr/>
          </p:nvSpPr>
          <p:spPr bwMode="auto">
            <a:xfrm>
              <a:off x="317" y="0"/>
              <a:ext cx="227" cy="1134"/>
            </a:xfrm>
            <a:prstGeom prst="rect">
              <a:avLst/>
            </a:prstGeom>
            <a:gradFill rotWithShape="1">
              <a:gsLst>
                <a:gs pos="0">
                  <a:srgbClr val="767676"/>
                </a:gs>
                <a:gs pos="50000">
                  <a:srgbClr val="FFFFFF"/>
                </a:gs>
                <a:gs pos="100000">
                  <a:srgbClr val="767676"/>
                </a:gs>
              </a:gsLst>
              <a:lin ang="0" scaled="1"/>
            </a:gradFill>
            <a:ln w="19050" algn="ctr">
              <a:solidFill>
                <a:srgbClr val="000000"/>
              </a:solidFill>
              <a:miter lim="800000"/>
              <a:headEnd/>
              <a:tailEnd/>
            </a:ln>
          </p:spPr>
          <p:txBody>
            <a:bodyPr/>
            <a:lstStyle/>
            <a:p>
              <a:endParaRPr lang="zh-CN" altLang="en-US"/>
            </a:p>
          </p:txBody>
        </p:sp>
        <p:grpSp>
          <p:nvGrpSpPr>
            <p:cNvPr id="29734" name="组合 11301">
              <a:extLst>
                <a:ext uri="{FF2B5EF4-FFF2-40B4-BE49-F238E27FC236}">
                  <a16:creationId xmlns:a16="http://schemas.microsoft.com/office/drawing/2014/main" id="{F106244F-82E6-46EF-B09F-DD0473569A11}"/>
                </a:ext>
              </a:extLst>
            </p:cNvPr>
            <p:cNvGrpSpPr>
              <a:grpSpLocks/>
            </p:cNvGrpSpPr>
            <p:nvPr/>
          </p:nvGrpSpPr>
          <p:grpSpPr bwMode="auto">
            <a:xfrm>
              <a:off x="272" y="91"/>
              <a:ext cx="308" cy="900"/>
              <a:chOff x="0" y="0"/>
              <a:chExt cx="607" cy="1703"/>
            </a:xfrm>
          </p:grpSpPr>
          <p:sp>
            <p:nvSpPr>
              <p:cNvPr id="29735" name="未知">
                <a:extLst>
                  <a:ext uri="{FF2B5EF4-FFF2-40B4-BE49-F238E27FC236}">
                    <a16:creationId xmlns:a16="http://schemas.microsoft.com/office/drawing/2014/main" id="{05CE9AD9-2076-48D3-A5C9-0AD479B12727}"/>
                  </a:ext>
                </a:extLst>
              </p:cNvPr>
              <p:cNvSpPr>
                <a:spLocks/>
              </p:cNvSpPr>
              <p:nvPr/>
            </p:nvSpPr>
            <p:spPr bwMode="auto">
              <a:xfrm>
                <a:off x="0" y="0"/>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36" name="未知">
                <a:extLst>
                  <a:ext uri="{FF2B5EF4-FFF2-40B4-BE49-F238E27FC236}">
                    <a16:creationId xmlns:a16="http://schemas.microsoft.com/office/drawing/2014/main" id="{53D714AB-0DBE-442A-B064-BB23CFD84FEE}"/>
                  </a:ext>
                </a:extLst>
              </p:cNvPr>
              <p:cNvSpPr>
                <a:spLocks/>
              </p:cNvSpPr>
              <p:nvPr/>
            </p:nvSpPr>
            <p:spPr bwMode="auto">
              <a:xfrm>
                <a:off x="0" y="271"/>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37" name="未知">
                <a:extLst>
                  <a:ext uri="{FF2B5EF4-FFF2-40B4-BE49-F238E27FC236}">
                    <a16:creationId xmlns:a16="http://schemas.microsoft.com/office/drawing/2014/main" id="{B97B7AFC-E66A-4C1C-8180-57B6AF89EE3B}"/>
                  </a:ext>
                </a:extLst>
              </p:cNvPr>
              <p:cNvSpPr>
                <a:spLocks/>
              </p:cNvSpPr>
              <p:nvPr/>
            </p:nvSpPr>
            <p:spPr bwMode="auto">
              <a:xfrm>
                <a:off x="0" y="564"/>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38" name="未知">
                <a:extLst>
                  <a:ext uri="{FF2B5EF4-FFF2-40B4-BE49-F238E27FC236}">
                    <a16:creationId xmlns:a16="http://schemas.microsoft.com/office/drawing/2014/main" id="{0822BFF5-A00F-44F4-83CD-3E247B30E2A8}"/>
                  </a:ext>
                </a:extLst>
              </p:cNvPr>
              <p:cNvSpPr>
                <a:spLocks/>
              </p:cNvSpPr>
              <p:nvPr/>
            </p:nvSpPr>
            <p:spPr bwMode="auto">
              <a:xfrm>
                <a:off x="0" y="839"/>
                <a:ext cx="607" cy="315"/>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39" name="未知">
                <a:extLst>
                  <a:ext uri="{FF2B5EF4-FFF2-40B4-BE49-F238E27FC236}">
                    <a16:creationId xmlns:a16="http://schemas.microsoft.com/office/drawing/2014/main" id="{CFE1CED2-1A09-4795-8844-8D26B53BE594}"/>
                  </a:ext>
                </a:extLst>
              </p:cNvPr>
              <p:cNvSpPr>
                <a:spLocks/>
              </p:cNvSpPr>
              <p:nvPr/>
            </p:nvSpPr>
            <p:spPr bwMode="auto">
              <a:xfrm>
                <a:off x="0" y="1096"/>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740" name="未知">
                <a:extLst>
                  <a:ext uri="{FF2B5EF4-FFF2-40B4-BE49-F238E27FC236}">
                    <a16:creationId xmlns:a16="http://schemas.microsoft.com/office/drawing/2014/main" id="{E4006DF8-DAD2-46A8-806B-7AFA1DD38C03}"/>
                  </a:ext>
                </a:extLst>
              </p:cNvPr>
              <p:cNvSpPr>
                <a:spLocks/>
              </p:cNvSpPr>
              <p:nvPr/>
            </p:nvSpPr>
            <p:spPr bwMode="auto">
              <a:xfrm>
                <a:off x="0" y="1389"/>
                <a:ext cx="607" cy="314"/>
              </a:xfrm>
              <a:custGeom>
                <a:avLst/>
                <a:gdLst>
                  <a:gd name="T0" fmla="*/ 527 w 612"/>
                  <a:gd name="T1" fmla="*/ 0 h 405"/>
                  <a:gd name="T2" fmla="*/ 602 w 612"/>
                  <a:gd name="T3" fmla="*/ 75 h 405"/>
                  <a:gd name="T4" fmla="*/ 527 w 612"/>
                  <a:gd name="T5" fmla="*/ 150 h 405"/>
                  <a:gd name="T6" fmla="*/ 92 w 612"/>
                  <a:gd name="T7" fmla="*/ 240 h 405"/>
                  <a:gd name="T8" fmla="*/ 2 w 612"/>
                  <a:gd name="T9" fmla="*/ 330 h 405"/>
                  <a:gd name="T10" fmla="*/ 107 w 612"/>
                  <a:gd name="T11" fmla="*/ 405 h 405"/>
                </a:gdLst>
                <a:ahLst/>
                <a:cxnLst>
                  <a:cxn ang="0">
                    <a:pos x="T0" y="T1"/>
                  </a:cxn>
                  <a:cxn ang="0">
                    <a:pos x="T2" y="T3"/>
                  </a:cxn>
                  <a:cxn ang="0">
                    <a:pos x="T4" y="T5"/>
                  </a:cxn>
                  <a:cxn ang="0">
                    <a:pos x="T6" y="T7"/>
                  </a:cxn>
                  <a:cxn ang="0">
                    <a:pos x="T8" y="T9"/>
                  </a:cxn>
                  <a:cxn ang="0">
                    <a:pos x="T10" y="T11"/>
                  </a:cxn>
                </a:cxnLst>
                <a:rect l="0" t="0" r="r" b="b"/>
                <a:pathLst>
                  <a:path w="612" h="405">
                    <a:moveTo>
                      <a:pt x="527" y="0"/>
                    </a:moveTo>
                    <a:cubicBezTo>
                      <a:pt x="539" y="12"/>
                      <a:pt x="602" y="50"/>
                      <a:pt x="602" y="75"/>
                    </a:cubicBezTo>
                    <a:cubicBezTo>
                      <a:pt x="602" y="100"/>
                      <a:pt x="612" y="123"/>
                      <a:pt x="527" y="150"/>
                    </a:cubicBezTo>
                    <a:cubicBezTo>
                      <a:pt x="442" y="177"/>
                      <a:pt x="179" y="210"/>
                      <a:pt x="92" y="240"/>
                    </a:cubicBezTo>
                    <a:cubicBezTo>
                      <a:pt x="5" y="270"/>
                      <a:pt x="0" y="303"/>
                      <a:pt x="2" y="330"/>
                    </a:cubicBezTo>
                    <a:cubicBezTo>
                      <a:pt x="4" y="357"/>
                      <a:pt x="85" y="390"/>
                      <a:pt x="107" y="405"/>
                    </a:cubicBezTo>
                  </a:path>
                </a:pathLst>
              </a:cu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9741" name="Line 47">
              <a:extLst>
                <a:ext uri="{FF2B5EF4-FFF2-40B4-BE49-F238E27FC236}">
                  <a16:creationId xmlns:a16="http://schemas.microsoft.com/office/drawing/2014/main" id="{1C90DDAC-A22C-4E2A-81EF-FA7900FEE0EC}"/>
                </a:ext>
              </a:extLst>
            </p:cNvPr>
            <p:cNvSpPr>
              <a:spLocks noChangeShapeType="1"/>
            </p:cNvSpPr>
            <p:nvPr/>
          </p:nvSpPr>
          <p:spPr bwMode="auto">
            <a:xfrm>
              <a:off x="0" y="91"/>
              <a:ext cx="317"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742" name="Line 48">
              <a:extLst>
                <a:ext uri="{FF2B5EF4-FFF2-40B4-BE49-F238E27FC236}">
                  <a16:creationId xmlns:a16="http://schemas.microsoft.com/office/drawing/2014/main" id="{19AFB92A-F64F-4F60-99EA-D20AD989B933}"/>
                </a:ext>
              </a:extLst>
            </p:cNvPr>
            <p:cNvSpPr>
              <a:spLocks noChangeShapeType="1"/>
            </p:cNvSpPr>
            <p:nvPr/>
          </p:nvSpPr>
          <p:spPr bwMode="auto">
            <a:xfrm>
              <a:off x="544" y="998"/>
              <a:ext cx="181"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cxnSp>
        <p:nvCxnSpPr>
          <p:cNvPr id="29743" name="Line 49">
            <a:extLst>
              <a:ext uri="{FF2B5EF4-FFF2-40B4-BE49-F238E27FC236}">
                <a16:creationId xmlns:a16="http://schemas.microsoft.com/office/drawing/2014/main" id="{869CD624-C3AD-4F36-9F71-8FC32D849180}"/>
              </a:ext>
            </a:extLst>
          </p:cNvPr>
          <p:cNvCxnSpPr>
            <a:cxnSpLocks noChangeShapeType="1"/>
          </p:cNvCxnSpPr>
          <p:nvPr/>
        </p:nvCxnSpPr>
        <p:spPr bwMode="auto">
          <a:xfrm flipV="1">
            <a:off x="1727200" y="3248025"/>
            <a:ext cx="0" cy="288925"/>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744" name="Line 50">
            <a:extLst>
              <a:ext uri="{FF2B5EF4-FFF2-40B4-BE49-F238E27FC236}">
                <a16:creationId xmlns:a16="http://schemas.microsoft.com/office/drawing/2014/main" id="{1F16F2DD-9DAB-46D4-8A5E-DCD54ED25822}"/>
              </a:ext>
            </a:extLst>
          </p:cNvPr>
          <p:cNvCxnSpPr>
            <a:cxnSpLocks noChangeShapeType="1"/>
          </p:cNvCxnSpPr>
          <p:nvPr/>
        </p:nvCxnSpPr>
        <p:spPr bwMode="auto">
          <a:xfrm flipV="1">
            <a:off x="3382963" y="2320925"/>
            <a:ext cx="0" cy="215900"/>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745" name="Line 51">
            <a:extLst>
              <a:ext uri="{FF2B5EF4-FFF2-40B4-BE49-F238E27FC236}">
                <a16:creationId xmlns:a16="http://schemas.microsoft.com/office/drawing/2014/main" id="{9E3ABB54-FC94-4147-A771-5D8E34791836}"/>
              </a:ext>
            </a:extLst>
          </p:cNvPr>
          <p:cNvCxnSpPr>
            <a:cxnSpLocks noChangeShapeType="1"/>
          </p:cNvCxnSpPr>
          <p:nvPr/>
        </p:nvCxnSpPr>
        <p:spPr bwMode="auto">
          <a:xfrm>
            <a:off x="7415213" y="2252663"/>
            <a:ext cx="0" cy="288925"/>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9746" name="Line 52">
            <a:extLst>
              <a:ext uri="{FF2B5EF4-FFF2-40B4-BE49-F238E27FC236}">
                <a16:creationId xmlns:a16="http://schemas.microsoft.com/office/drawing/2014/main" id="{4C52721F-604B-4D55-84C8-A7F2972301DD}"/>
              </a:ext>
            </a:extLst>
          </p:cNvPr>
          <p:cNvCxnSpPr>
            <a:cxnSpLocks noChangeShapeType="1"/>
          </p:cNvCxnSpPr>
          <p:nvPr/>
        </p:nvCxnSpPr>
        <p:spPr bwMode="auto">
          <a:xfrm>
            <a:off x="5759450" y="3116263"/>
            <a:ext cx="0" cy="288925"/>
          </a:xfrm>
          <a:prstGeom prst="line">
            <a:avLst/>
          </a:prstGeom>
          <a:noFill/>
          <a:ln w="381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9747" name="Text Box 53">
            <a:extLst>
              <a:ext uri="{FF2B5EF4-FFF2-40B4-BE49-F238E27FC236}">
                <a16:creationId xmlns:a16="http://schemas.microsoft.com/office/drawing/2014/main" id="{F2444D8F-980D-4D12-BB9D-0A29CFBA8A6E}"/>
              </a:ext>
            </a:extLst>
          </p:cNvPr>
          <p:cNvSpPr>
            <a:spLocks noChangeArrowheads="1"/>
          </p:cNvSpPr>
          <p:nvPr/>
        </p:nvSpPr>
        <p:spPr bwMode="auto">
          <a:xfrm>
            <a:off x="444500" y="3536950"/>
            <a:ext cx="6661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zh-CN" altLang="en-US" sz="2800" b="1">
                <a:latin typeface="Times New Roman" panose="02020603050405020304" pitchFamily="18" charset="0"/>
                <a:ea typeface="黑体" panose="02010609060101010101" pitchFamily="49" charset="-122"/>
              </a:rPr>
              <a:t>　</a:t>
            </a:r>
            <a:r>
              <a:rPr lang="en-US" altLang="zh-CN" sz="2800" b="1">
                <a:latin typeface="Times New Roman" panose="02020603050405020304" pitchFamily="18" charset="0"/>
                <a:ea typeface="黑体" panose="02010609060101010101" pitchFamily="49" charset="-122"/>
              </a:rPr>
              <a:t>3</a:t>
            </a:r>
            <a:r>
              <a:rPr lang="zh-CN" altLang="en-US" sz="2800" b="1">
                <a:latin typeface="Times New Roman" panose="02020603050405020304" pitchFamily="18" charset="0"/>
                <a:ea typeface="黑体" panose="02010609060101010101" pitchFamily="49" charset="-122"/>
              </a:rPr>
              <a:t>．</a:t>
            </a:r>
            <a:r>
              <a:rPr lang="zh-CN" altLang="en-US" sz="2800" b="1">
                <a:latin typeface="Times New Roman" panose="02020603050405020304" pitchFamily="18" charset="0"/>
              </a:rPr>
              <a:t>判断螺线管中的电流方向：</a:t>
            </a:r>
            <a:endParaRPr lang="en-US" altLang="zh-CN" sz="2800" b="1">
              <a:latin typeface="Times New Roman" panose="02020603050405020304" pitchFamily="18" charset="0"/>
            </a:endParaRPr>
          </a:p>
        </p:txBody>
      </p:sp>
      <p:sp>
        <p:nvSpPr>
          <p:cNvPr id="29748" name="Text Box 54">
            <a:extLst>
              <a:ext uri="{FF2B5EF4-FFF2-40B4-BE49-F238E27FC236}">
                <a16:creationId xmlns:a16="http://schemas.microsoft.com/office/drawing/2014/main" id="{080D98A4-CE83-4AE8-B452-8372E0F83A9E}"/>
              </a:ext>
            </a:extLst>
          </p:cNvPr>
          <p:cNvSpPr>
            <a:spLocks noChangeArrowheads="1"/>
          </p:cNvSpPr>
          <p:nvPr/>
        </p:nvSpPr>
        <p:spPr bwMode="auto">
          <a:xfrm>
            <a:off x="2311400" y="4148138"/>
            <a:ext cx="441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altLang="zh-CN" sz="2800" b="1">
                <a:latin typeface="Times New Roman" panose="02020603050405020304" pitchFamily="18" charset="0"/>
              </a:rPr>
              <a:t>N</a:t>
            </a:r>
          </a:p>
        </p:txBody>
      </p:sp>
      <p:sp>
        <p:nvSpPr>
          <p:cNvPr id="29749" name="Text Box 55">
            <a:extLst>
              <a:ext uri="{FF2B5EF4-FFF2-40B4-BE49-F238E27FC236}">
                <a16:creationId xmlns:a16="http://schemas.microsoft.com/office/drawing/2014/main" id="{B5D1A80C-A34B-4604-AEE4-6638E31E376B}"/>
              </a:ext>
            </a:extLst>
          </p:cNvPr>
          <p:cNvSpPr>
            <a:spLocks noChangeArrowheads="1"/>
          </p:cNvSpPr>
          <p:nvPr/>
        </p:nvSpPr>
        <p:spPr bwMode="auto">
          <a:xfrm>
            <a:off x="6192838" y="4149725"/>
            <a:ext cx="3825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en-US" altLang="zh-CN" sz="2800" b="1">
                <a:latin typeface="Times New Roman" panose="02020603050405020304" pitchFamily="18" charset="0"/>
              </a:rPr>
              <a:t>S</a:t>
            </a:r>
          </a:p>
        </p:txBody>
      </p:sp>
      <p:sp>
        <p:nvSpPr>
          <p:cNvPr id="18485" name="Text Box 56">
            <a:extLst>
              <a:ext uri="{FF2B5EF4-FFF2-40B4-BE49-F238E27FC236}">
                <a16:creationId xmlns:a16="http://schemas.microsoft.com/office/drawing/2014/main" id="{432C44F4-A3BD-4D29-9534-AAAAAE86CD5A}"/>
              </a:ext>
            </a:extLst>
          </p:cNvPr>
          <p:cNvSpPr/>
          <p:nvPr/>
        </p:nvSpPr>
        <p:spPr>
          <a:xfrm>
            <a:off x="1006475" y="2528888"/>
            <a:ext cx="409575" cy="579437"/>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3200" b="1">
                <a:ln w="9525" cap="flat" cmpd="sng" algn="ctr">
                  <a:noFill/>
                  <a:prstDash val="solid"/>
                  <a:round/>
                  <a:headEnd type="none" w="med" len="med"/>
                  <a:tailEnd type="none" w="med" len="med"/>
                </a:ln>
                <a:solidFill>
                  <a:srgbClr val="CC0000"/>
                </a:solidFill>
                <a:latin typeface="Times New Roman" pitchFamily="18" charset="0"/>
                <a:sym typeface="Wingdings"/>
              </a:rPr>
              <a:t>S</a:t>
            </a:r>
            <a:endParaRPr lang="en-US" altLang="zh-CN" sz="3200" b="1">
              <a:solidFill>
                <a:srgbClr val="CC0000"/>
              </a:solidFill>
              <a:latin typeface="Times New Roman" pitchFamily="18" charset="0"/>
            </a:endParaRPr>
          </a:p>
        </p:txBody>
      </p:sp>
      <p:sp>
        <p:nvSpPr>
          <p:cNvPr id="18486" name="Text Box 57">
            <a:extLst>
              <a:ext uri="{FF2B5EF4-FFF2-40B4-BE49-F238E27FC236}">
                <a16:creationId xmlns:a16="http://schemas.microsoft.com/office/drawing/2014/main" id="{A768EAC7-7957-4652-8922-562BB04A7023}"/>
              </a:ext>
            </a:extLst>
          </p:cNvPr>
          <p:cNvSpPr/>
          <p:nvPr/>
        </p:nvSpPr>
        <p:spPr>
          <a:xfrm>
            <a:off x="3651250" y="2536825"/>
            <a:ext cx="441325" cy="519113"/>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CC0000"/>
                </a:solidFill>
                <a:latin typeface="Times New Roman" pitchFamily="18" charset="0"/>
                <a:sym typeface="Wingdings"/>
              </a:rPr>
              <a:t>N</a:t>
            </a:r>
            <a:endParaRPr lang="en-US" altLang="zh-CN" sz="2800" b="1">
              <a:solidFill>
                <a:srgbClr val="CC0000"/>
              </a:solidFill>
              <a:latin typeface="Times New Roman" pitchFamily="18" charset="0"/>
            </a:endParaRPr>
          </a:p>
        </p:txBody>
      </p:sp>
      <p:sp>
        <p:nvSpPr>
          <p:cNvPr id="18487" name="Text Box 58">
            <a:extLst>
              <a:ext uri="{FF2B5EF4-FFF2-40B4-BE49-F238E27FC236}">
                <a16:creationId xmlns:a16="http://schemas.microsoft.com/office/drawing/2014/main" id="{6FF416E4-F339-4F3F-A00A-B3A2CDB58494}"/>
              </a:ext>
            </a:extLst>
          </p:cNvPr>
          <p:cNvSpPr/>
          <p:nvPr/>
        </p:nvSpPr>
        <p:spPr>
          <a:xfrm>
            <a:off x="4946650" y="2560638"/>
            <a:ext cx="441325" cy="51911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CC0000"/>
                </a:solidFill>
                <a:latin typeface="Times New Roman" pitchFamily="18" charset="0"/>
                <a:sym typeface="Wingdings"/>
              </a:rPr>
              <a:t>N</a:t>
            </a:r>
            <a:endParaRPr lang="en-US" altLang="zh-CN" sz="2800" b="1">
              <a:solidFill>
                <a:srgbClr val="CC0000"/>
              </a:solidFill>
              <a:latin typeface="Times New Roman" pitchFamily="18" charset="0"/>
            </a:endParaRPr>
          </a:p>
        </p:txBody>
      </p:sp>
      <p:sp>
        <p:nvSpPr>
          <p:cNvPr id="18488" name="Text Box 59">
            <a:extLst>
              <a:ext uri="{FF2B5EF4-FFF2-40B4-BE49-F238E27FC236}">
                <a16:creationId xmlns:a16="http://schemas.microsoft.com/office/drawing/2014/main" id="{33F04D0E-52BB-46AD-B575-424807D3D4C6}"/>
              </a:ext>
            </a:extLst>
          </p:cNvPr>
          <p:cNvSpPr/>
          <p:nvPr/>
        </p:nvSpPr>
        <p:spPr>
          <a:xfrm>
            <a:off x="7754938" y="2509838"/>
            <a:ext cx="382587" cy="51911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CC0000"/>
                </a:solidFill>
                <a:latin typeface="Times New Roman" pitchFamily="18" charset="0"/>
                <a:sym typeface="Wingdings"/>
              </a:rPr>
              <a:t>S</a:t>
            </a:r>
            <a:endParaRPr lang="en-US" altLang="zh-CN" sz="2800" b="1">
              <a:solidFill>
                <a:srgbClr val="CC0000"/>
              </a:solidFill>
              <a:latin typeface="Times New Roman" pitchFamily="18" charset="0"/>
            </a:endParaRPr>
          </a:p>
        </p:txBody>
      </p:sp>
      <p:cxnSp>
        <p:nvCxnSpPr>
          <p:cNvPr id="29754" name="Line 60">
            <a:extLst>
              <a:ext uri="{FF2B5EF4-FFF2-40B4-BE49-F238E27FC236}">
                <a16:creationId xmlns:a16="http://schemas.microsoft.com/office/drawing/2014/main" id="{9D363D85-A758-46AE-BE57-A170FEEE7586}"/>
              </a:ext>
            </a:extLst>
          </p:cNvPr>
          <p:cNvCxnSpPr>
            <a:cxnSpLocks noChangeShapeType="1"/>
          </p:cNvCxnSpPr>
          <p:nvPr/>
        </p:nvCxnSpPr>
        <p:spPr bwMode="auto">
          <a:xfrm flipH="1">
            <a:off x="1800225" y="4724400"/>
            <a:ext cx="360363" cy="0"/>
          </a:xfrm>
          <a:prstGeom prst="line">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29755" name="Line 61">
            <a:extLst>
              <a:ext uri="{FF2B5EF4-FFF2-40B4-BE49-F238E27FC236}">
                <a16:creationId xmlns:a16="http://schemas.microsoft.com/office/drawing/2014/main" id="{CCD39857-EB31-46DC-89A4-D61E8F9B7459}"/>
              </a:ext>
            </a:extLst>
          </p:cNvPr>
          <p:cNvCxnSpPr>
            <a:cxnSpLocks noChangeShapeType="1"/>
          </p:cNvCxnSpPr>
          <p:nvPr/>
        </p:nvCxnSpPr>
        <p:spPr bwMode="auto">
          <a:xfrm flipH="1">
            <a:off x="2735263" y="6273800"/>
            <a:ext cx="288925" cy="0"/>
          </a:xfrm>
          <a:prstGeom prst="line">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29756" name="Line 62">
            <a:extLst>
              <a:ext uri="{FF2B5EF4-FFF2-40B4-BE49-F238E27FC236}">
                <a16:creationId xmlns:a16="http://schemas.microsoft.com/office/drawing/2014/main" id="{EB43F296-D0F7-4B7E-B7E2-76E7211C9A5E}"/>
              </a:ext>
            </a:extLst>
          </p:cNvPr>
          <p:cNvCxnSpPr>
            <a:cxnSpLocks noChangeShapeType="1"/>
          </p:cNvCxnSpPr>
          <p:nvPr/>
        </p:nvCxnSpPr>
        <p:spPr bwMode="auto">
          <a:xfrm>
            <a:off x="5616575" y="4724400"/>
            <a:ext cx="431800" cy="0"/>
          </a:xfrm>
          <a:prstGeom prst="line">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29757" name="Line 63">
            <a:extLst>
              <a:ext uri="{FF2B5EF4-FFF2-40B4-BE49-F238E27FC236}">
                <a16:creationId xmlns:a16="http://schemas.microsoft.com/office/drawing/2014/main" id="{B8BB20BB-813E-4178-AE0C-1B93AABBBB9E}"/>
              </a:ext>
            </a:extLst>
          </p:cNvPr>
          <p:cNvCxnSpPr>
            <a:cxnSpLocks noChangeShapeType="1"/>
          </p:cNvCxnSpPr>
          <p:nvPr/>
        </p:nvCxnSpPr>
        <p:spPr bwMode="auto">
          <a:xfrm>
            <a:off x="6659563" y="6273800"/>
            <a:ext cx="287337" cy="0"/>
          </a:xfrm>
          <a:prstGeom prst="line">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grpSp>
        <p:nvGrpSpPr>
          <p:cNvPr id="29758" name="组合 11325">
            <a:extLst>
              <a:ext uri="{FF2B5EF4-FFF2-40B4-BE49-F238E27FC236}">
                <a16:creationId xmlns:a16="http://schemas.microsoft.com/office/drawing/2014/main" id="{F436A2F6-AA35-4CD8-8830-BAE0A83B1F5D}"/>
              </a:ext>
            </a:extLst>
          </p:cNvPr>
          <p:cNvGrpSpPr>
            <a:grpSpLocks/>
          </p:cNvGrpSpPr>
          <p:nvPr/>
        </p:nvGrpSpPr>
        <p:grpSpPr bwMode="auto">
          <a:xfrm>
            <a:off x="431800" y="525463"/>
            <a:ext cx="2789238" cy="920750"/>
            <a:chOff x="0" y="0"/>
            <a:chExt cx="2231" cy="580"/>
          </a:xfrm>
        </p:grpSpPr>
        <p:pic>
          <p:nvPicPr>
            <p:cNvPr id="29759" name="圆角矩形 1">
              <a:extLst>
                <a:ext uri="{FF2B5EF4-FFF2-40B4-BE49-F238E27FC236}">
                  <a16:creationId xmlns:a16="http://schemas.microsoft.com/office/drawing/2014/main" id="{7D16FD24-C1BC-4B8D-B05B-C6F10B741A4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31"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9760" name="文本框 11327">
              <a:extLst>
                <a:ext uri="{FF2B5EF4-FFF2-40B4-BE49-F238E27FC236}">
                  <a16:creationId xmlns:a16="http://schemas.microsoft.com/office/drawing/2014/main" id="{2C1DD9CD-6925-454B-BB9F-F25CC81426F5}"/>
                </a:ext>
              </a:extLst>
            </p:cNvPr>
            <p:cNvSpPr>
              <a:spLocks noChangeArrowheads="1"/>
            </p:cNvSpPr>
            <p:nvPr/>
          </p:nvSpPr>
          <p:spPr bwMode="auto">
            <a:xfrm>
              <a:off x="59" y="105"/>
              <a:ext cx="211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3600" b="1">
                  <a:solidFill>
                    <a:srgbClr val="FFFFFF"/>
                  </a:solidFill>
                  <a:latin typeface="宋体" panose="02010600030101010101" pitchFamily="2" charset="-122"/>
                </a:rPr>
                <a:t>练一练</a:t>
              </a:r>
            </a:p>
          </p:txBody>
        </p:sp>
      </p:grpSp>
      <p:pic>
        <p:nvPicPr>
          <p:cNvPr id="29761" name="Picture 9" descr="E:\李燃\教师教学用书\2012人教教师用书项目\ppt\物理\图标.png">
            <a:extLst>
              <a:ext uri="{FF2B5EF4-FFF2-40B4-BE49-F238E27FC236}">
                <a16:creationId xmlns:a16="http://schemas.microsoft.com/office/drawing/2014/main" id="{BD36AF5F-A525-4A36-84C1-FCCBDA812D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476250"/>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cxnSp>
        <p:nvCxnSpPr>
          <p:cNvPr id="29762" name="直接连接符 11329">
            <a:extLst>
              <a:ext uri="{FF2B5EF4-FFF2-40B4-BE49-F238E27FC236}">
                <a16:creationId xmlns:a16="http://schemas.microsoft.com/office/drawing/2014/main" id="{59CB7F17-9204-4258-934D-26617F73C91D}"/>
              </a:ext>
            </a:extLst>
          </p:cNvPr>
          <p:cNvCxnSpPr>
            <a:cxnSpLocks noChangeShapeType="1"/>
          </p:cNvCxnSpPr>
          <p:nvPr/>
        </p:nvCxnSpPr>
        <p:spPr bwMode="auto">
          <a:xfrm>
            <a:off x="1800225" y="2647950"/>
            <a:ext cx="0" cy="43180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3" name="直接连接符 11330">
            <a:extLst>
              <a:ext uri="{FF2B5EF4-FFF2-40B4-BE49-F238E27FC236}">
                <a16:creationId xmlns:a16="http://schemas.microsoft.com/office/drawing/2014/main" id="{00F93D54-D00C-412F-A284-EE3FA5B756C3}"/>
              </a:ext>
            </a:extLst>
          </p:cNvPr>
          <p:cNvCxnSpPr>
            <a:cxnSpLocks noChangeShapeType="1"/>
          </p:cNvCxnSpPr>
          <p:nvPr/>
        </p:nvCxnSpPr>
        <p:spPr bwMode="auto">
          <a:xfrm>
            <a:off x="2382838" y="2647950"/>
            <a:ext cx="1587" cy="43180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4" name="直接连接符 11331">
            <a:extLst>
              <a:ext uri="{FF2B5EF4-FFF2-40B4-BE49-F238E27FC236}">
                <a16:creationId xmlns:a16="http://schemas.microsoft.com/office/drawing/2014/main" id="{00E55DC4-3F3F-40BB-87AA-C207E0EC0658}"/>
              </a:ext>
            </a:extLst>
          </p:cNvPr>
          <p:cNvCxnSpPr>
            <a:cxnSpLocks noChangeShapeType="1"/>
          </p:cNvCxnSpPr>
          <p:nvPr/>
        </p:nvCxnSpPr>
        <p:spPr bwMode="auto">
          <a:xfrm>
            <a:off x="3221038" y="2647950"/>
            <a:ext cx="0" cy="43180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5" name="直接连接符 11332">
            <a:extLst>
              <a:ext uri="{FF2B5EF4-FFF2-40B4-BE49-F238E27FC236}">
                <a16:creationId xmlns:a16="http://schemas.microsoft.com/office/drawing/2014/main" id="{AC6C061E-9EBF-4AE9-AB16-0EB5C00B315F}"/>
              </a:ext>
            </a:extLst>
          </p:cNvPr>
          <p:cNvCxnSpPr>
            <a:cxnSpLocks noChangeShapeType="1"/>
          </p:cNvCxnSpPr>
          <p:nvPr/>
        </p:nvCxnSpPr>
        <p:spPr bwMode="auto">
          <a:xfrm>
            <a:off x="2895600" y="2605088"/>
            <a:ext cx="1588" cy="43180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6" name="直接连接符 11333">
            <a:extLst>
              <a:ext uri="{FF2B5EF4-FFF2-40B4-BE49-F238E27FC236}">
                <a16:creationId xmlns:a16="http://schemas.microsoft.com/office/drawing/2014/main" id="{31CF104D-62F4-4ECA-AB9E-FBF581DB30A9}"/>
              </a:ext>
            </a:extLst>
          </p:cNvPr>
          <p:cNvCxnSpPr>
            <a:cxnSpLocks noChangeShapeType="1"/>
          </p:cNvCxnSpPr>
          <p:nvPr/>
        </p:nvCxnSpPr>
        <p:spPr bwMode="auto">
          <a:xfrm>
            <a:off x="2663825" y="2597150"/>
            <a:ext cx="0" cy="43180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7" name="直接连接符 11334">
            <a:extLst>
              <a:ext uri="{FF2B5EF4-FFF2-40B4-BE49-F238E27FC236}">
                <a16:creationId xmlns:a16="http://schemas.microsoft.com/office/drawing/2014/main" id="{D17D59DE-25C0-4367-A080-FDCEF6EDCEAF}"/>
              </a:ext>
            </a:extLst>
          </p:cNvPr>
          <p:cNvCxnSpPr>
            <a:cxnSpLocks noChangeShapeType="1"/>
          </p:cNvCxnSpPr>
          <p:nvPr/>
        </p:nvCxnSpPr>
        <p:spPr bwMode="auto">
          <a:xfrm>
            <a:off x="2089150" y="2624138"/>
            <a:ext cx="0" cy="43180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8" name="直接连接符 11335">
            <a:extLst>
              <a:ext uri="{FF2B5EF4-FFF2-40B4-BE49-F238E27FC236}">
                <a16:creationId xmlns:a16="http://schemas.microsoft.com/office/drawing/2014/main" id="{FE714BD8-5F89-436A-9CEB-6FAB76BA023F}"/>
              </a:ext>
            </a:extLst>
          </p:cNvPr>
          <p:cNvCxnSpPr>
            <a:cxnSpLocks noChangeShapeType="1"/>
          </p:cNvCxnSpPr>
          <p:nvPr/>
        </p:nvCxnSpPr>
        <p:spPr bwMode="auto">
          <a:xfrm flipH="1">
            <a:off x="6269038" y="4889500"/>
            <a:ext cx="306387" cy="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69" name="直接连接符 11336">
            <a:extLst>
              <a:ext uri="{FF2B5EF4-FFF2-40B4-BE49-F238E27FC236}">
                <a16:creationId xmlns:a16="http://schemas.microsoft.com/office/drawing/2014/main" id="{C3C11835-E47F-49C5-832C-C174FA566BF8}"/>
              </a:ext>
            </a:extLst>
          </p:cNvPr>
          <p:cNvCxnSpPr>
            <a:cxnSpLocks noChangeShapeType="1"/>
          </p:cNvCxnSpPr>
          <p:nvPr/>
        </p:nvCxnSpPr>
        <p:spPr bwMode="auto">
          <a:xfrm flipV="1">
            <a:off x="5870575" y="2687638"/>
            <a:ext cx="1588" cy="341312"/>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0" name="直接连接符 11337">
            <a:extLst>
              <a:ext uri="{FF2B5EF4-FFF2-40B4-BE49-F238E27FC236}">
                <a16:creationId xmlns:a16="http://schemas.microsoft.com/office/drawing/2014/main" id="{7B39AB47-64F8-47CE-85E9-65AB7C3931CC}"/>
              </a:ext>
            </a:extLst>
          </p:cNvPr>
          <p:cNvCxnSpPr>
            <a:cxnSpLocks noChangeShapeType="1"/>
          </p:cNvCxnSpPr>
          <p:nvPr/>
        </p:nvCxnSpPr>
        <p:spPr bwMode="auto">
          <a:xfrm flipV="1">
            <a:off x="6169025" y="2676525"/>
            <a:ext cx="0" cy="341313"/>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1" name="直接连接符 11338">
            <a:extLst>
              <a:ext uri="{FF2B5EF4-FFF2-40B4-BE49-F238E27FC236}">
                <a16:creationId xmlns:a16="http://schemas.microsoft.com/office/drawing/2014/main" id="{184917DB-7885-437A-A7F7-5881C1DA5756}"/>
              </a:ext>
            </a:extLst>
          </p:cNvPr>
          <p:cNvCxnSpPr>
            <a:cxnSpLocks noChangeShapeType="1"/>
          </p:cNvCxnSpPr>
          <p:nvPr/>
        </p:nvCxnSpPr>
        <p:spPr bwMode="auto">
          <a:xfrm flipV="1">
            <a:off x="6659563" y="2647950"/>
            <a:ext cx="0" cy="339725"/>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2" name="直接连接符 11339">
            <a:extLst>
              <a:ext uri="{FF2B5EF4-FFF2-40B4-BE49-F238E27FC236}">
                <a16:creationId xmlns:a16="http://schemas.microsoft.com/office/drawing/2014/main" id="{DE6F1BDC-3FFD-4EE2-9ED6-B44A14B06C37}"/>
              </a:ext>
            </a:extLst>
          </p:cNvPr>
          <p:cNvCxnSpPr>
            <a:cxnSpLocks noChangeShapeType="1"/>
          </p:cNvCxnSpPr>
          <p:nvPr/>
        </p:nvCxnSpPr>
        <p:spPr bwMode="auto">
          <a:xfrm flipV="1">
            <a:off x="6454775" y="2692400"/>
            <a:ext cx="1588" cy="339725"/>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3" name="直接连接符 11340">
            <a:extLst>
              <a:ext uri="{FF2B5EF4-FFF2-40B4-BE49-F238E27FC236}">
                <a16:creationId xmlns:a16="http://schemas.microsoft.com/office/drawing/2014/main" id="{6988AA16-2862-4489-9A8B-97E6451C0BDE}"/>
              </a:ext>
            </a:extLst>
          </p:cNvPr>
          <p:cNvCxnSpPr>
            <a:cxnSpLocks noChangeShapeType="1"/>
          </p:cNvCxnSpPr>
          <p:nvPr/>
        </p:nvCxnSpPr>
        <p:spPr bwMode="auto">
          <a:xfrm flipV="1">
            <a:off x="6956425" y="2678113"/>
            <a:ext cx="1588" cy="339725"/>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4" name="直接连接符 11341">
            <a:extLst>
              <a:ext uri="{FF2B5EF4-FFF2-40B4-BE49-F238E27FC236}">
                <a16:creationId xmlns:a16="http://schemas.microsoft.com/office/drawing/2014/main" id="{C4ABC8F0-3F5F-4E10-AF4B-7C4ADA0A2C41}"/>
              </a:ext>
            </a:extLst>
          </p:cNvPr>
          <p:cNvCxnSpPr>
            <a:cxnSpLocks noChangeShapeType="1"/>
          </p:cNvCxnSpPr>
          <p:nvPr/>
        </p:nvCxnSpPr>
        <p:spPr bwMode="auto">
          <a:xfrm flipV="1">
            <a:off x="7246938" y="2662238"/>
            <a:ext cx="1587" cy="341312"/>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5" name="直接连接符 11342">
            <a:extLst>
              <a:ext uri="{FF2B5EF4-FFF2-40B4-BE49-F238E27FC236}">
                <a16:creationId xmlns:a16="http://schemas.microsoft.com/office/drawing/2014/main" id="{6E39EA0A-C29B-4355-9B5C-071E9E961075}"/>
              </a:ext>
            </a:extLst>
          </p:cNvPr>
          <p:cNvCxnSpPr>
            <a:cxnSpLocks noChangeShapeType="1"/>
          </p:cNvCxnSpPr>
          <p:nvPr/>
        </p:nvCxnSpPr>
        <p:spPr bwMode="auto">
          <a:xfrm>
            <a:off x="2365375" y="6102350"/>
            <a:ext cx="323850" cy="20638"/>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6" name="直接连接符 11343">
            <a:extLst>
              <a:ext uri="{FF2B5EF4-FFF2-40B4-BE49-F238E27FC236}">
                <a16:creationId xmlns:a16="http://schemas.microsoft.com/office/drawing/2014/main" id="{E0C5DDFD-736F-408F-BADF-9D24700C5E6D}"/>
              </a:ext>
            </a:extLst>
          </p:cNvPr>
          <p:cNvCxnSpPr>
            <a:cxnSpLocks noChangeShapeType="1"/>
          </p:cNvCxnSpPr>
          <p:nvPr/>
        </p:nvCxnSpPr>
        <p:spPr bwMode="auto">
          <a:xfrm>
            <a:off x="2395538" y="5891213"/>
            <a:ext cx="325437" cy="20637"/>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7" name="直接连接符 11344">
            <a:extLst>
              <a:ext uri="{FF2B5EF4-FFF2-40B4-BE49-F238E27FC236}">
                <a16:creationId xmlns:a16="http://schemas.microsoft.com/office/drawing/2014/main" id="{9327C6E5-D16D-4C7E-B7C9-30FF48ACECCF}"/>
              </a:ext>
            </a:extLst>
          </p:cNvPr>
          <p:cNvCxnSpPr>
            <a:cxnSpLocks noChangeShapeType="1"/>
          </p:cNvCxnSpPr>
          <p:nvPr/>
        </p:nvCxnSpPr>
        <p:spPr bwMode="auto">
          <a:xfrm>
            <a:off x="2365375" y="5607050"/>
            <a:ext cx="325438" cy="22225"/>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8" name="直接连接符 11345">
            <a:extLst>
              <a:ext uri="{FF2B5EF4-FFF2-40B4-BE49-F238E27FC236}">
                <a16:creationId xmlns:a16="http://schemas.microsoft.com/office/drawing/2014/main" id="{5C148B07-229B-4D32-B9D5-6F9D2580724E}"/>
              </a:ext>
            </a:extLst>
          </p:cNvPr>
          <p:cNvCxnSpPr>
            <a:cxnSpLocks noChangeShapeType="1"/>
          </p:cNvCxnSpPr>
          <p:nvPr/>
        </p:nvCxnSpPr>
        <p:spPr bwMode="auto">
          <a:xfrm flipH="1">
            <a:off x="6269038" y="5629275"/>
            <a:ext cx="250825" cy="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79" name="直接连接符 11346">
            <a:extLst>
              <a:ext uri="{FF2B5EF4-FFF2-40B4-BE49-F238E27FC236}">
                <a16:creationId xmlns:a16="http://schemas.microsoft.com/office/drawing/2014/main" id="{B1CDC0A8-857C-4DCC-B06B-068071A33FF5}"/>
              </a:ext>
            </a:extLst>
          </p:cNvPr>
          <p:cNvCxnSpPr>
            <a:cxnSpLocks noChangeShapeType="1"/>
          </p:cNvCxnSpPr>
          <p:nvPr/>
        </p:nvCxnSpPr>
        <p:spPr bwMode="auto">
          <a:xfrm>
            <a:off x="2395538" y="5365750"/>
            <a:ext cx="325437" cy="22225"/>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80" name="直接连接符 11347">
            <a:extLst>
              <a:ext uri="{FF2B5EF4-FFF2-40B4-BE49-F238E27FC236}">
                <a16:creationId xmlns:a16="http://schemas.microsoft.com/office/drawing/2014/main" id="{3CC66590-C936-4D3F-A4A6-02A4CF804421}"/>
              </a:ext>
            </a:extLst>
          </p:cNvPr>
          <p:cNvCxnSpPr>
            <a:cxnSpLocks noChangeShapeType="1"/>
          </p:cNvCxnSpPr>
          <p:nvPr/>
        </p:nvCxnSpPr>
        <p:spPr bwMode="auto">
          <a:xfrm flipH="1">
            <a:off x="6269038" y="5157788"/>
            <a:ext cx="227012" cy="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81" name="直接连接符 11348">
            <a:extLst>
              <a:ext uri="{FF2B5EF4-FFF2-40B4-BE49-F238E27FC236}">
                <a16:creationId xmlns:a16="http://schemas.microsoft.com/office/drawing/2014/main" id="{DA346A67-B173-4E49-B33D-D02AF55FFDF0}"/>
              </a:ext>
            </a:extLst>
          </p:cNvPr>
          <p:cNvCxnSpPr>
            <a:cxnSpLocks noChangeShapeType="1"/>
          </p:cNvCxnSpPr>
          <p:nvPr/>
        </p:nvCxnSpPr>
        <p:spPr bwMode="auto">
          <a:xfrm flipH="1">
            <a:off x="6216650" y="5864225"/>
            <a:ext cx="303213" cy="635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82" name="直接连接符 11349">
            <a:extLst>
              <a:ext uri="{FF2B5EF4-FFF2-40B4-BE49-F238E27FC236}">
                <a16:creationId xmlns:a16="http://schemas.microsoft.com/office/drawing/2014/main" id="{AB7A414F-E6FB-4A36-9F3E-791C5ED56B49}"/>
              </a:ext>
            </a:extLst>
          </p:cNvPr>
          <p:cNvCxnSpPr>
            <a:cxnSpLocks noChangeShapeType="1"/>
          </p:cNvCxnSpPr>
          <p:nvPr/>
        </p:nvCxnSpPr>
        <p:spPr bwMode="auto">
          <a:xfrm>
            <a:off x="2381250" y="5137150"/>
            <a:ext cx="323850" cy="20638"/>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83" name="直接连接符 11350">
            <a:extLst>
              <a:ext uri="{FF2B5EF4-FFF2-40B4-BE49-F238E27FC236}">
                <a16:creationId xmlns:a16="http://schemas.microsoft.com/office/drawing/2014/main" id="{936BF5F0-39F4-47E0-850B-0970E208665A}"/>
              </a:ext>
            </a:extLst>
          </p:cNvPr>
          <p:cNvCxnSpPr>
            <a:cxnSpLocks noChangeShapeType="1"/>
          </p:cNvCxnSpPr>
          <p:nvPr/>
        </p:nvCxnSpPr>
        <p:spPr bwMode="auto">
          <a:xfrm>
            <a:off x="2338388" y="4867275"/>
            <a:ext cx="325437" cy="22225"/>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84" name="直接连接符 11351">
            <a:extLst>
              <a:ext uri="{FF2B5EF4-FFF2-40B4-BE49-F238E27FC236}">
                <a16:creationId xmlns:a16="http://schemas.microsoft.com/office/drawing/2014/main" id="{6F276930-2D7C-4E5D-8103-4F56C3050E87}"/>
              </a:ext>
            </a:extLst>
          </p:cNvPr>
          <p:cNvCxnSpPr>
            <a:cxnSpLocks noChangeShapeType="1"/>
          </p:cNvCxnSpPr>
          <p:nvPr/>
        </p:nvCxnSpPr>
        <p:spPr bwMode="auto">
          <a:xfrm flipH="1">
            <a:off x="6240463" y="6122988"/>
            <a:ext cx="339725" cy="26987"/>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9785" name="直接连接符 11352">
            <a:extLst>
              <a:ext uri="{FF2B5EF4-FFF2-40B4-BE49-F238E27FC236}">
                <a16:creationId xmlns:a16="http://schemas.microsoft.com/office/drawing/2014/main" id="{A6209748-5702-4B8E-82A7-05FC2FC5DB91}"/>
              </a:ext>
            </a:extLst>
          </p:cNvPr>
          <p:cNvCxnSpPr>
            <a:cxnSpLocks noChangeShapeType="1"/>
          </p:cNvCxnSpPr>
          <p:nvPr/>
        </p:nvCxnSpPr>
        <p:spPr bwMode="auto">
          <a:xfrm flipH="1">
            <a:off x="6240463" y="5387975"/>
            <a:ext cx="334962" cy="0"/>
          </a:xfrm>
          <a:prstGeom prst="line">
            <a:avLst/>
          </a:prstGeom>
          <a:noFill/>
          <a:ln w="57150" algn="ctr">
            <a:solidFill>
              <a:srgbClr val="0000FF"/>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76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6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76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6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8486">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8485">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976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7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77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77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77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977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8487">
                                            <p:txEl>
                                              <p:pRg st="0" end="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48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977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977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77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977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78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9783"/>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29755"/>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29754"/>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2976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977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978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978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978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9785"/>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29756"/>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nodeType="clickEffect">
                                  <p:stCondLst>
                                    <p:cond delay="0"/>
                                  </p:stCondLst>
                                  <p:childTnLst>
                                    <p:set>
                                      <p:cBhvr>
                                        <p:cTn id="90" dur="1" fill="hold">
                                          <p:stCondLst>
                                            <p:cond delay="0"/>
                                          </p:stCondLst>
                                        </p:cTn>
                                        <p:tgtEl>
                                          <p:spTgt spid="29757"/>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nodeType="clickEffect">
                                  <p:stCondLst>
                                    <p:cond delay="0"/>
                                  </p:stCondLst>
                                  <p:childTnLst>
                                    <p:set>
                                      <p:cBhvr>
                                        <p:cTn id="94" dur="1" fill="hold">
                                          <p:stCondLst>
                                            <p:cond delay="0"/>
                                          </p:stCondLst>
                                        </p:cTn>
                                        <p:tgtEl>
                                          <p:spTgt spid="297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8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7">
            <a:extLst>
              <a:ext uri="{FF2B5EF4-FFF2-40B4-BE49-F238E27FC236}">
                <a16:creationId xmlns:a16="http://schemas.microsoft.com/office/drawing/2014/main" id="{934C8683-8B24-4D8D-8CFA-69591344D19A}"/>
              </a:ext>
            </a:extLst>
          </p:cNvPr>
          <p:cNvSpPr>
            <a:spLocks noChangeArrowheads="1"/>
          </p:cNvSpPr>
          <p:nvPr/>
        </p:nvSpPr>
        <p:spPr bwMode="auto">
          <a:xfrm>
            <a:off x="431800" y="1690688"/>
            <a:ext cx="8353425"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zh-CN" altLang="en-US" sz="2800" b="1">
                <a:latin typeface="宋体" panose="02010600030101010101" pitchFamily="2" charset="-122"/>
              </a:rPr>
              <a:t>　</a:t>
            </a:r>
            <a:r>
              <a:rPr lang="en-US" altLang="en-US" sz="2800" b="1">
                <a:latin typeface="宋体" panose="02010600030101010101" pitchFamily="2" charset="-122"/>
              </a:rPr>
              <a:t>4</a:t>
            </a:r>
            <a:r>
              <a:rPr lang="zh-CN" altLang="en-US" sz="2800" b="1">
                <a:latin typeface="宋体" panose="02010600030101010101" pitchFamily="2" charset="-122"/>
              </a:rPr>
              <a:t>．根据小磁针静止时指针的指向，判断出电源的正负极。</a:t>
            </a:r>
          </a:p>
        </p:txBody>
      </p:sp>
      <p:grpSp>
        <p:nvGrpSpPr>
          <p:cNvPr id="30723" name="组合 25602">
            <a:extLst>
              <a:ext uri="{FF2B5EF4-FFF2-40B4-BE49-F238E27FC236}">
                <a16:creationId xmlns:a16="http://schemas.microsoft.com/office/drawing/2014/main" id="{48F12317-FA86-4726-854D-B42D0DB78816}"/>
              </a:ext>
            </a:extLst>
          </p:cNvPr>
          <p:cNvGrpSpPr>
            <a:grpSpLocks/>
          </p:cNvGrpSpPr>
          <p:nvPr/>
        </p:nvGrpSpPr>
        <p:grpSpPr bwMode="auto">
          <a:xfrm>
            <a:off x="1908175" y="3170238"/>
            <a:ext cx="4897438" cy="2633662"/>
            <a:chOff x="0" y="0"/>
            <a:chExt cx="3085" cy="1659"/>
          </a:xfrm>
        </p:grpSpPr>
        <p:sp>
          <p:nvSpPr>
            <p:cNvPr id="19459" name="Rectangle 9">
              <a:extLst>
                <a:ext uri="{FF2B5EF4-FFF2-40B4-BE49-F238E27FC236}">
                  <a16:creationId xmlns:a16="http://schemas.microsoft.com/office/drawing/2014/main" id="{119FDEAB-8D2D-4B53-A951-5534D2DEBAD5}"/>
                </a:ext>
              </a:extLst>
            </p:cNvPr>
            <p:cNvSpPr>
              <a:spLocks noChangeArrowheads="1"/>
            </p:cNvSpPr>
            <p:nvPr/>
          </p:nvSpPr>
          <p:spPr bwMode="auto">
            <a:xfrm>
              <a:off x="0" y="246"/>
              <a:ext cx="3085" cy="511"/>
            </a:xfrm>
            <a:prstGeom prst="rect">
              <a:avLst/>
            </a:prstGeom>
            <a:gradFill rotWithShape="1">
              <a:gsLst>
                <a:gs pos="0">
                  <a:srgbClr val="9A9A9A"/>
                </a:gs>
                <a:gs pos="50000">
                  <a:srgbClr val="DDDDDD"/>
                </a:gs>
                <a:gs pos="100000">
                  <a:srgbClr val="9A9A9A"/>
                </a:gs>
              </a:gsLst>
              <a:lin ang="5400000" scaled="1"/>
            </a:gradFill>
            <a:ln w="9525" algn="ctr">
              <a:solidFill>
                <a:schemeClr val="tx1"/>
              </a:solidFill>
              <a:miter lim="800000"/>
              <a:headEnd/>
              <a:tailEnd/>
            </a:ln>
          </p:spPr>
          <p:txBody>
            <a:bodyPr wrap="none" anchor="ctr"/>
            <a:lstStyle/>
            <a:p>
              <a:endParaRPr lang="zh-CN" altLang="en-US" sz="1800"/>
            </a:p>
          </p:txBody>
        </p:sp>
        <p:grpSp>
          <p:nvGrpSpPr>
            <p:cNvPr id="30725" name="组合 25604">
              <a:extLst>
                <a:ext uri="{FF2B5EF4-FFF2-40B4-BE49-F238E27FC236}">
                  <a16:creationId xmlns:a16="http://schemas.microsoft.com/office/drawing/2014/main" id="{0C2EBCB6-2643-4973-A3B9-432C724778D5}"/>
                </a:ext>
              </a:extLst>
            </p:cNvPr>
            <p:cNvGrpSpPr>
              <a:grpSpLocks/>
            </p:cNvGrpSpPr>
            <p:nvPr/>
          </p:nvGrpSpPr>
          <p:grpSpPr bwMode="auto">
            <a:xfrm>
              <a:off x="408" y="0"/>
              <a:ext cx="2291" cy="1659"/>
              <a:chOff x="0" y="0"/>
              <a:chExt cx="2291" cy="1659"/>
            </a:xfrm>
          </p:grpSpPr>
          <p:grpSp>
            <p:nvGrpSpPr>
              <p:cNvPr id="30726" name="组合 25605">
                <a:extLst>
                  <a:ext uri="{FF2B5EF4-FFF2-40B4-BE49-F238E27FC236}">
                    <a16:creationId xmlns:a16="http://schemas.microsoft.com/office/drawing/2014/main" id="{13178287-8BCB-4429-AE94-AC2CFC51DC0C}"/>
                  </a:ext>
                </a:extLst>
              </p:cNvPr>
              <p:cNvGrpSpPr>
                <a:grpSpLocks/>
              </p:cNvGrpSpPr>
              <p:nvPr/>
            </p:nvGrpSpPr>
            <p:grpSpPr bwMode="auto">
              <a:xfrm>
                <a:off x="694" y="1212"/>
                <a:ext cx="1157" cy="447"/>
                <a:chOff x="0" y="0"/>
                <a:chExt cx="720" cy="336"/>
              </a:xfrm>
            </p:grpSpPr>
            <p:sp>
              <p:nvSpPr>
                <p:cNvPr id="19462" name="Rectangle 12">
                  <a:extLst>
                    <a:ext uri="{FF2B5EF4-FFF2-40B4-BE49-F238E27FC236}">
                      <a16:creationId xmlns:a16="http://schemas.microsoft.com/office/drawing/2014/main" id="{4B948EC5-235A-44C2-9662-9DC5EE964A75}"/>
                    </a:ext>
                  </a:extLst>
                </p:cNvPr>
                <p:cNvSpPr/>
                <p:nvPr/>
              </p:nvSpPr>
              <p:spPr>
                <a:xfrm>
                  <a:off x="36" y="0"/>
                  <a:ext cx="576" cy="336"/>
                </a:xfrm>
                <a:prstGeom prst="rect">
                  <a:avLst/>
                </a:prstGeom>
                <a:solidFill>
                  <a:srgbClr val="CCFFFF">
                    <a:alpha val="50000"/>
                  </a:srgbClr>
                </a:solidFill>
                <a:ln w="38100">
                  <a:solidFill>
                    <a:srgbClr val="00FFFF"/>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sp>
              <p:nvSpPr>
                <p:cNvPr id="19463" name="Text Box 13">
                  <a:extLst>
                    <a:ext uri="{FF2B5EF4-FFF2-40B4-BE49-F238E27FC236}">
                      <a16:creationId xmlns:a16="http://schemas.microsoft.com/office/drawing/2014/main" id="{4C630CE2-40A8-4F3D-84BD-8D0D9049B972}"/>
                    </a:ext>
                  </a:extLst>
                </p:cNvPr>
                <p:cNvSpPr txBox="1"/>
                <p:nvPr/>
              </p:nvSpPr>
              <p:spPr>
                <a:xfrm>
                  <a:off x="0" y="0"/>
                  <a:ext cx="720" cy="246"/>
                </a:xfrm>
                <a:prstGeom prst="rect">
                  <a:avLst/>
                </a:prstGeom>
                <a:noFill/>
                <a:ln w="9525">
                  <a:noFill/>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spcBef>
                      <a:spcPct val="50000"/>
                    </a:spcBef>
                  </a:pPr>
                  <a:r>
                    <a:rPr sz="2800" b="1">
                      <a:ln w="9525" cap="flat" cmpd="sng" algn="ctr">
                        <a:noFill/>
                        <a:prstDash val="solid"/>
                        <a:round/>
                        <a:headEnd type="none" w="med" len="med"/>
                        <a:tailEnd type="none" w="med" len="med"/>
                      </a:ln>
                      <a:solidFill>
                        <a:srgbClr val="006600"/>
                      </a:solidFill>
                      <a:effectLst>
                        <a:outerShdw blurRad="38100" dist="38100" dir="2700000" algn="tl">
                          <a:srgbClr val="000000">
                            <a:alpha val="43137"/>
                          </a:srgbClr>
                        </a:outerShdw>
                      </a:effectLst>
                      <a:latin typeface="Times New Roman" pitchFamily="18" charset="0"/>
                      <a:sym typeface="Wingdings"/>
                    </a:rPr>
                    <a:t>   电源</a:t>
                  </a:r>
                  <a:endParaRPr sz="2800" b="1">
                    <a:solidFill>
                      <a:srgbClr val="006600"/>
                    </a:solidFill>
                    <a:effectLst>
                      <a:outerShdw blurRad="38100" dist="38100" dir="2700000" algn="tl">
                        <a:srgbClr val="000000">
                          <a:alpha val="43137"/>
                        </a:srgbClr>
                      </a:outerShdw>
                    </a:effectLst>
                    <a:latin typeface="Times New Roman" pitchFamily="18" charset="0"/>
                  </a:endParaRPr>
                </a:p>
              </p:txBody>
            </p:sp>
          </p:grpSp>
          <p:sp>
            <p:nvSpPr>
              <p:cNvPr id="30729" name="未知">
                <a:extLst>
                  <a:ext uri="{FF2B5EF4-FFF2-40B4-BE49-F238E27FC236}">
                    <a16:creationId xmlns:a16="http://schemas.microsoft.com/office/drawing/2014/main" id="{67B0F73A-AA23-4CAB-8A1B-E93FBB85D1E8}"/>
                  </a:ext>
                </a:extLst>
              </p:cNvPr>
              <p:cNvSpPr>
                <a:spLocks/>
              </p:cNvSpPr>
              <p:nvPr/>
            </p:nvSpPr>
            <p:spPr bwMode="auto">
              <a:xfrm flipV="1">
                <a:off x="270" y="11"/>
                <a:ext cx="231"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0" name="未知">
                <a:extLst>
                  <a:ext uri="{FF2B5EF4-FFF2-40B4-BE49-F238E27FC236}">
                    <a16:creationId xmlns:a16="http://schemas.microsoft.com/office/drawing/2014/main" id="{FD748057-37F9-4FF5-80F4-0959A9A78192}"/>
                  </a:ext>
                </a:extLst>
              </p:cNvPr>
              <p:cNvSpPr>
                <a:spLocks/>
              </p:cNvSpPr>
              <p:nvPr/>
            </p:nvSpPr>
            <p:spPr bwMode="auto">
              <a:xfrm flipV="1">
                <a:off x="559" y="11"/>
                <a:ext cx="231"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1" name="未知">
                <a:extLst>
                  <a:ext uri="{FF2B5EF4-FFF2-40B4-BE49-F238E27FC236}">
                    <a16:creationId xmlns:a16="http://schemas.microsoft.com/office/drawing/2014/main" id="{66204988-F3F4-4A95-A965-95F88DABC00A}"/>
                  </a:ext>
                </a:extLst>
              </p:cNvPr>
              <p:cNvSpPr>
                <a:spLocks/>
              </p:cNvSpPr>
              <p:nvPr/>
            </p:nvSpPr>
            <p:spPr bwMode="auto">
              <a:xfrm flipV="1">
                <a:off x="1696" y="11"/>
                <a:ext cx="232"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2" name="未知">
                <a:extLst>
                  <a:ext uri="{FF2B5EF4-FFF2-40B4-BE49-F238E27FC236}">
                    <a16:creationId xmlns:a16="http://schemas.microsoft.com/office/drawing/2014/main" id="{35B01760-2A88-4520-807B-567CC85CFFE7}"/>
                  </a:ext>
                </a:extLst>
              </p:cNvPr>
              <p:cNvSpPr>
                <a:spLocks/>
              </p:cNvSpPr>
              <p:nvPr/>
            </p:nvSpPr>
            <p:spPr bwMode="auto">
              <a:xfrm flipV="1">
                <a:off x="1427" y="11"/>
                <a:ext cx="231"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3" name="未知">
                <a:extLst>
                  <a:ext uri="{FF2B5EF4-FFF2-40B4-BE49-F238E27FC236}">
                    <a16:creationId xmlns:a16="http://schemas.microsoft.com/office/drawing/2014/main" id="{397F989F-0635-421A-9E79-6231E332CBC0}"/>
                  </a:ext>
                </a:extLst>
              </p:cNvPr>
              <p:cNvSpPr>
                <a:spLocks/>
              </p:cNvSpPr>
              <p:nvPr/>
            </p:nvSpPr>
            <p:spPr bwMode="auto">
              <a:xfrm flipV="1">
                <a:off x="1137" y="11"/>
                <a:ext cx="232"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4" name="未知">
                <a:extLst>
                  <a:ext uri="{FF2B5EF4-FFF2-40B4-BE49-F238E27FC236}">
                    <a16:creationId xmlns:a16="http://schemas.microsoft.com/office/drawing/2014/main" id="{7A1429AA-11A2-4773-8D59-6CD5D273D2AF}"/>
                  </a:ext>
                </a:extLst>
              </p:cNvPr>
              <p:cNvSpPr>
                <a:spLocks/>
              </p:cNvSpPr>
              <p:nvPr/>
            </p:nvSpPr>
            <p:spPr bwMode="auto">
              <a:xfrm flipV="1">
                <a:off x="848" y="11"/>
                <a:ext cx="232"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5" name="未知">
                <a:extLst>
                  <a:ext uri="{FF2B5EF4-FFF2-40B4-BE49-F238E27FC236}">
                    <a16:creationId xmlns:a16="http://schemas.microsoft.com/office/drawing/2014/main" id="{51CDAA33-ACD6-4011-B48F-ACBF8A81FC5D}"/>
                  </a:ext>
                </a:extLst>
              </p:cNvPr>
              <p:cNvSpPr>
                <a:spLocks/>
              </p:cNvSpPr>
              <p:nvPr/>
            </p:nvSpPr>
            <p:spPr bwMode="auto">
              <a:xfrm flipV="1">
                <a:off x="1986" y="11"/>
                <a:ext cx="231" cy="978"/>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6" name="未知">
                <a:extLst>
                  <a:ext uri="{FF2B5EF4-FFF2-40B4-BE49-F238E27FC236}">
                    <a16:creationId xmlns:a16="http://schemas.microsoft.com/office/drawing/2014/main" id="{0A6293C7-43A3-4774-A85C-A3100DFC45D4}"/>
                  </a:ext>
                </a:extLst>
              </p:cNvPr>
              <p:cNvSpPr>
                <a:spLocks/>
              </p:cNvSpPr>
              <p:nvPr/>
            </p:nvSpPr>
            <p:spPr bwMode="auto">
              <a:xfrm>
                <a:off x="0" y="0"/>
                <a:ext cx="154" cy="798"/>
              </a:xfrm>
              <a:custGeom>
                <a:avLst/>
                <a:gdLst>
                  <a:gd name="T0" fmla="*/ 96 w 96"/>
                  <a:gd name="T1" fmla="*/ 168 h 600"/>
                  <a:gd name="T2" fmla="*/ 48 w 96"/>
                  <a:gd name="T3" fmla="*/ 72 h 600"/>
                  <a:gd name="T4" fmla="*/ 0 w 96"/>
                  <a:gd name="T5" fmla="*/ 600 h 600"/>
                </a:gdLst>
                <a:ah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0737" name="Line 22">
                <a:extLst>
                  <a:ext uri="{FF2B5EF4-FFF2-40B4-BE49-F238E27FC236}">
                    <a16:creationId xmlns:a16="http://schemas.microsoft.com/office/drawing/2014/main" id="{B713B78F-0AD8-48A2-A606-4A6739A3BC82}"/>
                  </a:ext>
                </a:extLst>
              </p:cNvPr>
              <p:cNvSpPr>
                <a:spLocks noChangeShapeType="1"/>
              </p:cNvSpPr>
              <p:nvPr/>
            </p:nvSpPr>
            <p:spPr bwMode="auto">
              <a:xfrm>
                <a:off x="0" y="734"/>
                <a:ext cx="0" cy="702"/>
              </a:xfrm>
              <a:prstGeom prst="line">
                <a:avLst/>
              </a:prstGeom>
              <a:noFill/>
              <a:ln w="50800" algn="ctr">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738" name="Line 23">
                <a:extLst>
                  <a:ext uri="{FF2B5EF4-FFF2-40B4-BE49-F238E27FC236}">
                    <a16:creationId xmlns:a16="http://schemas.microsoft.com/office/drawing/2014/main" id="{F88BE3BA-FFAD-443B-8F9F-A42D9C060A2D}"/>
                  </a:ext>
                </a:extLst>
              </p:cNvPr>
              <p:cNvSpPr>
                <a:spLocks noChangeShapeType="1"/>
              </p:cNvSpPr>
              <p:nvPr/>
            </p:nvSpPr>
            <p:spPr bwMode="auto">
              <a:xfrm>
                <a:off x="0" y="1429"/>
                <a:ext cx="748" cy="0"/>
              </a:xfrm>
              <a:prstGeom prst="line">
                <a:avLst/>
              </a:prstGeom>
              <a:noFill/>
              <a:ln w="50800" algn="ctr">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739" name="Line 24">
                <a:extLst>
                  <a:ext uri="{FF2B5EF4-FFF2-40B4-BE49-F238E27FC236}">
                    <a16:creationId xmlns:a16="http://schemas.microsoft.com/office/drawing/2014/main" id="{1EF89D6F-4B79-4090-8681-4537ACB8B445}"/>
                  </a:ext>
                </a:extLst>
              </p:cNvPr>
              <p:cNvSpPr>
                <a:spLocks noChangeShapeType="1"/>
              </p:cNvSpPr>
              <p:nvPr/>
            </p:nvSpPr>
            <p:spPr bwMode="auto">
              <a:xfrm>
                <a:off x="2291" y="748"/>
                <a:ext cx="0" cy="658"/>
              </a:xfrm>
              <a:prstGeom prst="line">
                <a:avLst/>
              </a:prstGeom>
              <a:noFill/>
              <a:ln w="50800" algn="ctr">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740" name="Line 25">
                <a:extLst>
                  <a:ext uri="{FF2B5EF4-FFF2-40B4-BE49-F238E27FC236}">
                    <a16:creationId xmlns:a16="http://schemas.microsoft.com/office/drawing/2014/main" id="{47C2A486-7EF7-4C18-AA5D-ED3664F2C786}"/>
                  </a:ext>
                </a:extLst>
              </p:cNvPr>
              <p:cNvSpPr>
                <a:spLocks noChangeShapeType="1"/>
              </p:cNvSpPr>
              <p:nvPr/>
            </p:nvSpPr>
            <p:spPr bwMode="auto">
              <a:xfrm>
                <a:off x="1674" y="1406"/>
                <a:ext cx="617" cy="0"/>
              </a:xfrm>
              <a:prstGeom prst="line">
                <a:avLst/>
              </a:prstGeom>
              <a:noFill/>
              <a:ln w="50800" algn="ctr">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30741" name="组合 25620">
            <a:extLst>
              <a:ext uri="{FF2B5EF4-FFF2-40B4-BE49-F238E27FC236}">
                <a16:creationId xmlns:a16="http://schemas.microsoft.com/office/drawing/2014/main" id="{F22228AF-3EB3-4AD0-8250-F390BE28C2B2}"/>
              </a:ext>
            </a:extLst>
          </p:cNvPr>
          <p:cNvGrpSpPr>
            <a:grpSpLocks/>
          </p:cNvGrpSpPr>
          <p:nvPr/>
        </p:nvGrpSpPr>
        <p:grpSpPr bwMode="auto">
          <a:xfrm>
            <a:off x="3563938" y="2568575"/>
            <a:ext cx="2286000" cy="457200"/>
            <a:chOff x="0" y="0"/>
            <a:chExt cx="1440" cy="288"/>
          </a:xfrm>
        </p:grpSpPr>
        <p:sp>
          <p:nvSpPr>
            <p:cNvPr id="30742" name="Text Box 27">
              <a:extLst>
                <a:ext uri="{FF2B5EF4-FFF2-40B4-BE49-F238E27FC236}">
                  <a16:creationId xmlns:a16="http://schemas.microsoft.com/office/drawing/2014/main" id="{285775E6-6E00-4BF2-B35F-6DD916987114}"/>
                </a:ext>
              </a:extLst>
            </p:cNvPr>
            <p:cNvSpPr>
              <a:spLocks noChangeArrowheads="1"/>
            </p:cNvSpPr>
            <p:nvPr/>
          </p:nvSpPr>
          <p:spPr bwMode="auto">
            <a:xfrm>
              <a:off x="0" y="0"/>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en-US" altLang="zh-CN" sz="2400" b="1">
                  <a:solidFill>
                    <a:srgbClr val="FF3300"/>
                  </a:solidFill>
                  <a:latin typeface="Times New Roman" panose="02020603050405020304" pitchFamily="18" charset="0"/>
                </a:rPr>
                <a:t>S</a:t>
              </a:r>
            </a:p>
          </p:txBody>
        </p:sp>
        <p:grpSp>
          <p:nvGrpSpPr>
            <p:cNvPr id="30743" name="组合 25622">
              <a:extLst>
                <a:ext uri="{FF2B5EF4-FFF2-40B4-BE49-F238E27FC236}">
                  <a16:creationId xmlns:a16="http://schemas.microsoft.com/office/drawing/2014/main" id="{99D6EB7D-43D7-4F24-9273-C76499644ABA}"/>
                </a:ext>
              </a:extLst>
            </p:cNvPr>
            <p:cNvGrpSpPr>
              <a:grpSpLocks/>
            </p:cNvGrpSpPr>
            <p:nvPr/>
          </p:nvGrpSpPr>
          <p:grpSpPr bwMode="auto">
            <a:xfrm rot="-5400000" flipH="1" flipV="1">
              <a:off x="552" y="-216"/>
              <a:ext cx="144" cy="768"/>
              <a:chOff x="0" y="0"/>
              <a:chExt cx="144" cy="768"/>
            </a:xfrm>
          </p:grpSpPr>
          <p:sp>
            <p:nvSpPr>
              <p:cNvPr id="30744" name="AutoShape 29">
                <a:extLst>
                  <a:ext uri="{FF2B5EF4-FFF2-40B4-BE49-F238E27FC236}">
                    <a16:creationId xmlns:a16="http://schemas.microsoft.com/office/drawing/2014/main" id="{E95C0A2C-D41C-4B5A-9F0D-F38BB9C88EF3}"/>
                  </a:ext>
                </a:extLst>
              </p:cNvPr>
              <p:cNvSpPr>
                <a:spLocks noChangeArrowheads="1"/>
              </p:cNvSpPr>
              <p:nvPr/>
            </p:nvSpPr>
            <p:spPr bwMode="auto">
              <a:xfrm>
                <a:off x="0" y="0"/>
                <a:ext cx="144" cy="384"/>
              </a:xfrm>
              <a:prstGeom prst="triangle">
                <a:avLst>
                  <a:gd name="adj" fmla="val 50000"/>
                </a:avLst>
              </a:prstGeom>
              <a:solidFill>
                <a:srgbClr val="CC0000"/>
              </a:solidFill>
              <a:ln w="9525" algn="ctr">
                <a:solidFill>
                  <a:srgbClr val="CC0000"/>
                </a:solidFill>
                <a:miter lim="800000"/>
                <a:headEnd/>
                <a:tailEnd/>
              </a:ln>
            </p:spPr>
            <p:txBody>
              <a:bodyPr rot="10800000" vert="eaVert" wrap="none" anchor="ctr"/>
              <a:lstStyle/>
              <a:p>
                <a:endParaRPr lang="zh-CN" altLang="en-US" sz="1800"/>
              </a:p>
            </p:txBody>
          </p:sp>
          <p:sp>
            <p:nvSpPr>
              <p:cNvPr id="30745" name="AutoShape 30">
                <a:extLst>
                  <a:ext uri="{FF2B5EF4-FFF2-40B4-BE49-F238E27FC236}">
                    <a16:creationId xmlns:a16="http://schemas.microsoft.com/office/drawing/2014/main" id="{B06362C5-196B-4B86-8A9E-04F45007D0AA}"/>
                  </a:ext>
                </a:extLst>
              </p:cNvPr>
              <p:cNvSpPr>
                <a:spLocks noChangeArrowheads="1"/>
              </p:cNvSpPr>
              <p:nvPr/>
            </p:nvSpPr>
            <p:spPr bwMode="auto">
              <a:xfrm flipV="1">
                <a:off x="0" y="384"/>
                <a:ext cx="144" cy="384"/>
              </a:xfrm>
              <a:prstGeom prst="triangle">
                <a:avLst>
                  <a:gd name="adj" fmla="val 50000"/>
                </a:avLst>
              </a:prstGeom>
              <a:solidFill>
                <a:schemeClr val="bg2"/>
              </a:solidFill>
              <a:ln w="9525" algn="ctr">
                <a:solidFill>
                  <a:srgbClr val="CC0000"/>
                </a:solidFill>
                <a:miter lim="800000"/>
                <a:headEnd/>
                <a:tailEnd/>
              </a:ln>
            </p:spPr>
            <p:txBody>
              <a:bodyPr vert="eaVert" wrap="none" anchor="ctr"/>
              <a:lstStyle/>
              <a:p>
                <a:endParaRPr lang="zh-CN" altLang="en-US" sz="1800"/>
              </a:p>
            </p:txBody>
          </p:sp>
        </p:grpSp>
        <p:sp>
          <p:nvSpPr>
            <p:cNvPr id="30746" name="Text Box 31">
              <a:extLst>
                <a:ext uri="{FF2B5EF4-FFF2-40B4-BE49-F238E27FC236}">
                  <a16:creationId xmlns:a16="http://schemas.microsoft.com/office/drawing/2014/main" id="{A6CF1677-6AF9-4886-ACC3-C45C80FDBEB3}"/>
                </a:ext>
              </a:extLst>
            </p:cNvPr>
            <p:cNvSpPr>
              <a:spLocks noChangeArrowheads="1"/>
            </p:cNvSpPr>
            <p:nvPr/>
          </p:nvSpPr>
          <p:spPr bwMode="auto">
            <a:xfrm>
              <a:off x="1008" y="0"/>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en-US" altLang="zh-CN" sz="2400" b="1">
                  <a:solidFill>
                    <a:srgbClr val="FF3300"/>
                  </a:solidFill>
                  <a:latin typeface="Times New Roman" panose="02020603050405020304" pitchFamily="18" charset="0"/>
                </a:rPr>
                <a:t>N</a:t>
              </a:r>
            </a:p>
          </p:txBody>
        </p:sp>
      </p:grpSp>
      <p:sp>
        <p:nvSpPr>
          <p:cNvPr id="19482" name="Text Box 32">
            <a:extLst>
              <a:ext uri="{FF2B5EF4-FFF2-40B4-BE49-F238E27FC236}">
                <a16:creationId xmlns:a16="http://schemas.microsoft.com/office/drawing/2014/main" id="{EF48DC80-FF7C-433A-A5A1-1FA77C316087}"/>
              </a:ext>
            </a:extLst>
          </p:cNvPr>
          <p:cNvSpPr/>
          <p:nvPr/>
        </p:nvSpPr>
        <p:spPr>
          <a:xfrm>
            <a:off x="1908175" y="3638550"/>
            <a:ext cx="936625"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spcBef>
                <a:spcPct val="50000"/>
              </a:spcBef>
            </a:pPr>
            <a:r>
              <a:rPr lang="en-US" altLang="zh-CN" sz="2800" b="1">
                <a:ln w="9525" cap="flat" cmpd="sng" algn="ctr">
                  <a:noFill/>
                  <a:prstDash val="solid"/>
                  <a:round/>
                  <a:headEnd type="none" w="med" len="med"/>
                  <a:tailEnd type="none" w="med" len="med"/>
                </a:ln>
                <a:solidFill>
                  <a:srgbClr val="FF0000"/>
                </a:solidFill>
                <a:latin typeface="Times New Roman" pitchFamily="18" charset="0"/>
                <a:ea typeface="黑体" panose="02010609060101010101" pitchFamily="2" charset="-122"/>
                <a:sym typeface="Wingdings"/>
              </a:rPr>
              <a:t>N</a:t>
            </a:r>
            <a:endParaRPr lang="en-US" altLang="zh-CN" sz="2800" b="1">
              <a:solidFill>
                <a:srgbClr val="FF0000"/>
              </a:solidFill>
              <a:latin typeface="Times New Roman" pitchFamily="18" charset="0"/>
              <a:ea typeface="黑体" panose="02010609060101010101" pitchFamily="2" charset="-122"/>
            </a:endParaRPr>
          </a:p>
        </p:txBody>
      </p:sp>
      <p:sp>
        <p:nvSpPr>
          <p:cNvPr id="19483" name="Text Box 33">
            <a:extLst>
              <a:ext uri="{FF2B5EF4-FFF2-40B4-BE49-F238E27FC236}">
                <a16:creationId xmlns:a16="http://schemas.microsoft.com/office/drawing/2014/main" id="{4970DDDD-B072-4FD6-8615-6F24DA6AE2B9}"/>
              </a:ext>
            </a:extLst>
          </p:cNvPr>
          <p:cNvSpPr/>
          <p:nvPr/>
        </p:nvSpPr>
        <p:spPr>
          <a:xfrm>
            <a:off x="6192838" y="3632200"/>
            <a:ext cx="574675"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spcBef>
                <a:spcPct val="50000"/>
              </a:spcBef>
            </a:pPr>
            <a:r>
              <a:rPr lang="en-US" altLang="zh-CN" sz="2800" b="1">
                <a:ln w="9525" cap="flat" cmpd="sng" algn="ctr">
                  <a:noFill/>
                  <a:prstDash val="solid"/>
                  <a:round/>
                  <a:headEnd type="none" w="med" len="med"/>
                  <a:tailEnd type="none" w="med" len="med"/>
                </a:ln>
                <a:solidFill>
                  <a:srgbClr val="FF0000"/>
                </a:solidFill>
                <a:latin typeface="Times New Roman" pitchFamily="18" charset="0"/>
                <a:ea typeface="黑体" panose="02010609060101010101" pitchFamily="2" charset="-122"/>
                <a:sym typeface="Wingdings"/>
              </a:rPr>
              <a:t>S</a:t>
            </a:r>
            <a:endParaRPr lang="en-US" altLang="zh-CN" sz="2800" b="1">
              <a:solidFill>
                <a:srgbClr val="FF0000"/>
              </a:solidFill>
              <a:latin typeface="Times New Roman" pitchFamily="18" charset="0"/>
              <a:ea typeface="黑体" panose="02010609060101010101" pitchFamily="2" charset="-122"/>
            </a:endParaRPr>
          </a:p>
        </p:txBody>
      </p:sp>
      <p:sp>
        <p:nvSpPr>
          <p:cNvPr id="19484" name="Text Box 34">
            <a:extLst>
              <a:ext uri="{FF2B5EF4-FFF2-40B4-BE49-F238E27FC236}">
                <a16:creationId xmlns:a16="http://schemas.microsoft.com/office/drawing/2014/main" id="{57B26EBA-2C62-4D9A-BF8C-B15EA34106D3}"/>
              </a:ext>
            </a:extLst>
          </p:cNvPr>
          <p:cNvSpPr/>
          <p:nvPr/>
        </p:nvSpPr>
        <p:spPr>
          <a:xfrm>
            <a:off x="3167063" y="5438775"/>
            <a:ext cx="865187" cy="7620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4400" b="1">
                <a:ln w="9525" cap="flat" cmpd="sng" algn="ctr">
                  <a:noFill/>
                  <a:prstDash val="solid"/>
                  <a:round/>
                  <a:headEnd type="none" w="med" len="med"/>
                  <a:tailEnd type="none" w="med" len="med"/>
                </a:ln>
                <a:solidFill>
                  <a:srgbClr val="CC0000"/>
                </a:solidFill>
                <a:latin typeface="Times New Roman" pitchFamily="18" charset="0"/>
                <a:sym typeface="Wingdings"/>
              </a:rPr>
              <a:t>+</a:t>
            </a:r>
            <a:endParaRPr lang="en-US" altLang="zh-CN" sz="4400" b="1">
              <a:solidFill>
                <a:srgbClr val="CC0000"/>
              </a:solidFill>
              <a:latin typeface="Times New Roman" pitchFamily="18" charset="0"/>
            </a:endParaRPr>
          </a:p>
        </p:txBody>
      </p:sp>
      <p:sp>
        <p:nvSpPr>
          <p:cNvPr id="19485" name="Oval 36">
            <a:extLst>
              <a:ext uri="{FF2B5EF4-FFF2-40B4-BE49-F238E27FC236}">
                <a16:creationId xmlns:a16="http://schemas.microsoft.com/office/drawing/2014/main" id="{3734F54B-90DE-48D7-BCE6-574D0114F26B}"/>
              </a:ext>
            </a:extLst>
          </p:cNvPr>
          <p:cNvSpPr>
            <a:spLocks noChangeArrowheads="1"/>
          </p:cNvSpPr>
          <p:nvPr/>
        </p:nvSpPr>
        <p:spPr bwMode="auto">
          <a:xfrm rot="16200000" flipV="1">
            <a:off x="3933826" y="171450"/>
            <a:ext cx="914400" cy="6264275"/>
          </a:xfrm>
          <a:prstGeom prst="ellipse">
            <a:avLst/>
          </a:prstGeom>
          <a:noFill/>
          <a:ln w="28575" algn="ctr">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zh-CN" altLang="en-US" sz="1800"/>
          </a:p>
        </p:txBody>
      </p:sp>
      <p:sp>
        <p:nvSpPr>
          <p:cNvPr id="19486" name="Oval 37">
            <a:extLst>
              <a:ext uri="{FF2B5EF4-FFF2-40B4-BE49-F238E27FC236}">
                <a16:creationId xmlns:a16="http://schemas.microsoft.com/office/drawing/2014/main" id="{3589A0CC-3CD5-404A-BEDF-94BEB697F137}"/>
              </a:ext>
            </a:extLst>
          </p:cNvPr>
          <p:cNvSpPr>
            <a:spLocks noChangeArrowheads="1"/>
          </p:cNvSpPr>
          <p:nvPr/>
        </p:nvSpPr>
        <p:spPr bwMode="auto">
          <a:xfrm rot="16200000" flipV="1">
            <a:off x="3968751" y="1454150"/>
            <a:ext cx="914400" cy="6334125"/>
          </a:xfrm>
          <a:prstGeom prst="ellipse">
            <a:avLst/>
          </a:prstGeom>
          <a:noFill/>
          <a:ln w="28575" algn="ctr">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p>
            <a:endParaRPr lang="zh-CN" altLang="en-US" sz="1800"/>
          </a:p>
        </p:txBody>
      </p:sp>
      <p:cxnSp>
        <p:nvCxnSpPr>
          <p:cNvPr id="30752" name="Line 40">
            <a:extLst>
              <a:ext uri="{FF2B5EF4-FFF2-40B4-BE49-F238E27FC236}">
                <a16:creationId xmlns:a16="http://schemas.microsoft.com/office/drawing/2014/main" id="{EA0603C3-393E-41E8-8B48-D4236C4F8E69}"/>
              </a:ext>
            </a:extLst>
          </p:cNvPr>
          <p:cNvCxnSpPr>
            <a:cxnSpLocks noChangeShapeType="1"/>
          </p:cNvCxnSpPr>
          <p:nvPr/>
        </p:nvCxnSpPr>
        <p:spPr bwMode="auto">
          <a:xfrm flipH="1" flipV="1">
            <a:off x="1476375" y="3459163"/>
            <a:ext cx="144463" cy="144462"/>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cxnSp>
        <p:nvCxnSpPr>
          <p:cNvPr id="30753" name="Line 42">
            <a:extLst>
              <a:ext uri="{FF2B5EF4-FFF2-40B4-BE49-F238E27FC236}">
                <a16:creationId xmlns:a16="http://schemas.microsoft.com/office/drawing/2014/main" id="{3974CA11-00F7-4169-B104-33956B146230}"/>
              </a:ext>
            </a:extLst>
          </p:cNvPr>
          <p:cNvCxnSpPr>
            <a:cxnSpLocks noChangeShapeType="1"/>
          </p:cNvCxnSpPr>
          <p:nvPr/>
        </p:nvCxnSpPr>
        <p:spPr bwMode="auto">
          <a:xfrm flipV="1">
            <a:off x="719138" y="3925888"/>
            <a:ext cx="7551737" cy="130175"/>
          </a:xfrm>
          <a:prstGeom prst="line">
            <a:avLst/>
          </a:prstGeom>
          <a:noFill/>
          <a:ln w="28575"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9489" name="Text Box 55">
            <a:extLst>
              <a:ext uri="{FF2B5EF4-FFF2-40B4-BE49-F238E27FC236}">
                <a16:creationId xmlns:a16="http://schemas.microsoft.com/office/drawing/2014/main" id="{4734753F-C19C-471A-BE7E-D7E6D40F65A8}"/>
              </a:ext>
            </a:extLst>
          </p:cNvPr>
          <p:cNvSpPr/>
          <p:nvPr/>
        </p:nvSpPr>
        <p:spPr>
          <a:xfrm>
            <a:off x="5219700" y="5475288"/>
            <a:ext cx="1008063" cy="5191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CC0000"/>
                </a:solidFill>
                <a:latin typeface="Times New Roman" pitchFamily="18" charset="0"/>
                <a:sym typeface="Wingdings"/>
              </a:rPr>
              <a:t>—</a:t>
            </a:r>
            <a:endParaRPr lang="en-US" altLang="zh-CN" sz="2800" b="1">
              <a:solidFill>
                <a:srgbClr val="CC0000"/>
              </a:solidFill>
              <a:latin typeface="Times New Roman" pitchFamily="18" charset="0"/>
            </a:endParaRPr>
          </a:p>
        </p:txBody>
      </p:sp>
      <p:grpSp>
        <p:nvGrpSpPr>
          <p:cNvPr id="30755" name="组合 25634">
            <a:extLst>
              <a:ext uri="{FF2B5EF4-FFF2-40B4-BE49-F238E27FC236}">
                <a16:creationId xmlns:a16="http://schemas.microsoft.com/office/drawing/2014/main" id="{B7819E49-F0A1-4B88-9E3F-0C46FE353BE9}"/>
              </a:ext>
            </a:extLst>
          </p:cNvPr>
          <p:cNvGrpSpPr>
            <a:grpSpLocks/>
          </p:cNvGrpSpPr>
          <p:nvPr/>
        </p:nvGrpSpPr>
        <p:grpSpPr bwMode="auto">
          <a:xfrm>
            <a:off x="2592388" y="3740150"/>
            <a:ext cx="3311525" cy="285750"/>
            <a:chOff x="0" y="0"/>
            <a:chExt cx="2086" cy="180"/>
          </a:xfrm>
        </p:grpSpPr>
        <p:sp>
          <p:nvSpPr>
            <p:cNvPr id="30756" name="Line 45">
              <a:extLst>
                <a:ext uri="{FF2B5EF4-FFF2-40B4-BE49-F238E27FC236}">
                  <a16:creationId xmlns:a16="http://schemas.microsoft.com/office/drawing/2014/main" id="{1E4969FC-ADC6-4B47-8AD0-3ED1D3877D79}"/>
                </a:ext>
              </a:extLst>
            </p:cNvPr>
            <p:cNvSpPr>
              <a:spLocks noChangeShapeType="1"/>
            </p:cNvSpPr>
            <p:nvPr/>
          </p:nvSpPr>
          <p:spPr bwMode="auto">
            <a:xfrm flipV="1">
              <a:off x="0" y="0"/>
              <a:ext cx="23" cy="113"/>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757" name="Line 45">
              <a:extLst>
                <a:ext uri="{FF2B5EF4-FFF2-40B4-BE49-F238E27FC236}">
                  <a16:creationId xmlns:a16="http://schemas.microsoft.com/office/drawing/2014/main" id="{D9DB4991-F273-49E2-BE84-48768D9F41D4}"/>
                </a:ext>
              </a:extLst>
            </p:cNvPr>
            <p:cNvSpPr>
              <a:spLocks noChangeShapeType="1"/>
            </p:cNvSpPr>
            <p:nvPr/>
          </p:nvSpPr>
          <p:spPr bwMode="auto">
            <a:xfrm flipV="1">
              <a:off x="362" y="0"/>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grpSp>
          <p:nvGrpSpPr>
            <p:cNvPr id="30758" name="组合 25637">
              <a:extLst>
                <a:ext uri="{FF2B5EF4-FFF2-40B4-BE49-F238E27FC236}">
                  <a16:creationId xmlns:a16="http://schemas.microsoft.com/office/drawing/2014/main" id="{0B2D4EA6-CA7A-4AF0-86DD-9FAC65161B89}"/>
                </a:ext>
              </a:extLst>
            </p:cNvPr>
            <p:cNvGrpSpPr>
              <a:grpSpLocks/>
            </p:cNvGrpSpPr>
            <p:nvPr/>
          </p:nvGrpSpPr>
          <p:grpSpPr bwMode="auto">
            <a:xfrm>
              <a:off x="657" y="22"/>
              <a:ext cx="1429" cy="158"/>
              <a:chOff x="0" y="0"/>
              <a:chExt cx="1429" cy="158"/>
            </a:xfrm>
          </p:grpSpPr>
          <p:sp>
            <p:nvSpPr>
              <p:cNvPr id="30759" name="Line 45">
                <a:extLst>
                  <a:ext uri="{FF2B5EF4-FFF2-40B4-BE49-F238E27FC236}">
                    <a16:creationId xmlns:a16="http://schemas.microsoft.com/office/drawing/2014/main" id="{846B0963-E1F4-4EAA-806A-41467CA05152}"/>
                  </a:ext>
                </a:extLst>
              </p:cNvPr>
              <p:cNvSpPr>
                <a:spLocks noChangeShapeType="1"/>
              </p:cNvSpPr>
              <p:nvPr/>
            </p:nvSpPr>
            <p:spPr bwMode="auto">
              <a:xfrm flipV="1">
                <a:off x="0" y="0"/>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760" name="Line 45">
                <a:extLst>
                  <a:ext uri="{FF2B5EF4-FFF2-40B4-BE49-F238E27FC236}">
                    <a16:creationId xmlns:a16="http://schemas.microsoft.com/office/drawing/2014/main" id="{BE95EF7C-ABE6-43F8-B5E4-72C3CB492894}"/>
                  </a:ext>
                </a:extLst>
              </p:cNvPr>
              <p:cNvSpPr>
                <a:spLocks noChangeShapeType="1"/>
              </p:cNvSpPr>
              <p:nvPr/>
            </p:nvSpPr>
            <p:spPr bwMode="auto">
              <a:xfrm flipV="1">
                <a:off x="272" y="0"/>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761" name="Line 45">
                <a:extLst>
                  <a:ext uri="{FF2B5EF4-FFF2-40B4-BE49-F238E27FC236}">
                    <a16:creationId xmlns:a16="http://schemas.microsoft.com/office/drawing/2014/main" id="{8DCB25BD-4262-48C9-94B4-09271AB045F0}"/>
                  </a:ext>
                </a:extLst>
              </p:cNvPr>
              <p:cNvSpPr>
                <a:spLocks noChangeShapeType="1"/>
              </p:cNvSpPr>
              <p:nvPr/>
            </p:nvSpPr>
            <p:spPr bwMode="auto">
              <a:xfrm flipV="1">
                <a:off x="567" y="23"/>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762" name="Line 45">
                <a:extLst>
                  <a:ext uri="{FF2B5EF4-FFF2-40B4-BE49-F238E27FC236}">
                    <a16:creationId xmlns:a16="http://schemas.microsoft.com/office/drawing/2014/main" id="{09F5C3D2-4141-4A5D-A731-47A80DC18336}"/>
                  </a:ext>
                </a:extLst>
              </p:cNvPr>
              <p:cNvSpPr>
                <a:spLocks noChangeShapeType="1"/>
              </p:cNvSpPr>
              <p:nvPr/>
            </p:nvSpPr>
            <p:spPr bwMode="auto">
              <a:xfrm flipV="1">
                <a:off x="862" y="23"/>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763" name="Line 45">
                <a:extLst>
                  <a:ext uri="{FF2B5EF4-FFF2-40B4-BE49-F238E27FC236}">
                    <a16:creationId xmlns:a16="http://schemas.microsoft.com/office/drawing/2014/main" id="{6052D4BD-8CB5-4633-B6E9-B5DC95611481}"/>
                  </a:ext>
                </a:extLst>
              </p:cNvPr>
              <p:cNvSpPr>
                <a:spLocks noChangeShapeType="1"/>
              </p:cNvSpPr>
              <p:nvPr/>
            </p:nvSpPr>
            <p:spPr bwMode="auto">
              <a:xfrm flipV="1">
                <a:off x="1134" y="23"/>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764" name="Line 45">
                <a:extLst>
                  <a:ext uri="{FF2B5EF4-FFF2-40B4-BE49-F238E27FC236}">
                    <a16:creationId xmlns:a16="http://schemas.microsoft.com/office/drawing/2014/main" id="{C6145B88-E861-4E7E-B0EE-A9DB5A1DA94C}"/>
                  </a:ext>
                </a:extLst>
              </p:cNvPr>
              <p:cNvSpPr>
                <a:spLocks noChangeShapeType="1"/>
              </p:cNvSpPr>
              <p:nvPr/>
            </p:nvSpPr>
            <p:spPr bwMode="auto">
              <a:xfrm flipV="1">
                <a:off x="1429" y="23"/>
                <a:ext cx="0" cy="135"/>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txBody>
              <a:bodyPr/>
              <a:lstStyle/>
              <a:p>
                <a:endParaRPr lang="zh-CN" altLang="en-US"/>
              </a:p>
            </p:txBody>
          </p:sp>
        </p:grpSp>
      </p:grpSp>
      <p:cxnSp>
        <p:nvCxnSpPr>
          <p:cNvPr id="30765" name="Line 45">
            <a:extLst>
              <a:ext uri="{FF2B5EF4-FFF2-40B4-BE49-F238E27FC236}">
                <a16:creationId xmlns:a16="http://schemas.microsoft.com/office/drawing/2014/main" id="{0B17DA02-C5DE-4676-8801-6AF35557F4C6}"/>
              </a:ext>
            </a:extLst>
          </p:cNvPr>
          <p:cNvCxnSpPr>
            <a:cxnSpLocks noChangeShapeType="1"/>
          </p:cNvCxnSpPr>
          <p:nvPr/>
        </p:nvCxnSpPr>
        <p:spPr bwMode="auto">
          <a:xfrm>
            <a:off x="6192838" y="4784725"/>
            <a:ext cx="0" cy="214313"/>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cxnSp>
      <p:cxnSp>
        <p:nvCxnSpPr>
          <p:cNvPr id="30766" name="Line 45">
            <a:extLst>
              <a:ext uri="{FF2B5EF4-FFF2-40B4-BE49-F238E27FC236}">
                <a16:creationId xmlns:a16="http://schemas.microsoft.com/office/drawing/2014/main" id="{B04E6A33-5B1C-4916-BBE2-1F6D7A43BACF}"/>
              </a:ext>
            </a:extLst>
          </p:cNvPr>
          <p:cNvCxnSpPr>
            <a:cxnSpLocks noChangeShapeType="1"/>
          </p:cNvCxnSpPr>
          <p:nvPr/>
        </p:nvCxnSpPr>
        <p:spPr bwMode="auto">
          <a:xfrm flipH="1" flipV="1">
            <a:off x="2555875" y="4640263"/>
            <a:ext cx="0" cy="214312"/>
          </a:xfrm>
          <a:prstGeom prst="line">
            <a:avLst/>
          </a:prstGeom>
          <a:noFill/>
          <a:ln w="38100" algn="ctr">
            <a:solidFill>
              <a:srgbClr val="000000"/>
            </a:solidFill>
            <a:round/>
            <a:headEnd/>
            <a:tailEnd type="triangle" w="med" len="lg"/>
          </a:ln>
          <a:extLst>
            <a:ext uri="{909E8E84-426E-40DD-AFC4-6F175D3DCCD1}">
              <a14:hiddenFill xmlns:a14="http://schemas.microsoft.com/office/drawing/2010/main">
                <a:noFill/>
              </a14:hiddenFill>
            </a:ext>
          </a:extLst>
        </p:spPr>
      </p:cxnSp>
      <p:cxnSp>
        <p:nvCxnSpPr>
          <p:cNvPr id="30767" name="Line 40">
            <a:extLst>
              <a:ext uri="{FF2B5EF4-FFF2-40B4-BE49-F238E27FC236}">
                <a16:creationId xmlns:a16="http://schemas.microsoft.com/office/drawing/2014/main" id="{9251D83F-C7BB-46E0-B91E-ABD6BFBBAD78}"/>
              </a:ext>
            </a:extLst>
          </p:cNvPr>
          <p:cNvCxnSpPr>
            <a:cxnSpLocks noChangeShapeType="1"/>
          </p:cNvCxnSpPr>
          <p:nvPr/>
        </p:nvCxnSpPr>
        <p:spPr bwMode="auto">
          <a:xfrm flipH="1">
            <a:off x="1368425" y="4430713"/>
            <a:ext cx="215900" cy="107950"/>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cxnSp>
        <p:nvCxnSpPr>
          <p:cNvPr id="30768" name="Line 40">
            <a:extLst>
              <a:ext uri="{FF2B5EF4-FFF2-40B4-BE49-F238E27FC236}">
                <a16:creationId xmlns:a16="http://schemas.microsoft.com/office/drawing/2014/main" id="{E71224FC-CD34-4E39-8820-62452AC91717}"/>
              </a:ext>
            </a:extLst>
          </p:cNvPr>
          <p:cNvCxnSpPr>
            <a:cxnSpLocks noChangeShapeType="1"/>
          </p:cNvCxnSpPr>
          <p:nvPr/>
        </p:nvCxnSpPr>
        <p:spPr bwMode="auto">
          <a:xfrm flipH="1">
            <a:off x="1223963" y="4064000"/>
            <a:ext cx="252412" cy="0"/>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cxnSp>
        <p:nvCxnSpPr>
          <p:cNvPr id="30769" name="Line 40">
            <a:extLst>
              <a:ext uri="{FF2B5EF4-FFF2-40B4-BE49-F238E27FC236}">
                <a16:creationId xmlns:a16="http://schemas.microsoft.com/office/drawing/2014/main" id="{BACE98D5-E440-4030-A067-E186A6AA4789}"/>
              </a:ext>
            </a:extLst>
          </p:cNvPr>
          <p:cNvCxnSpPr>
            <a:cxnSpLocks noChangeShapeType="1"/>
          </p:cNvCxnSpPr>
          <p:nvPr/>
        </p:nvCxnSpPr>
        <p:spPr bwMode="auto">
          <a:xfrm flipH="1" flipV="1">
            <a:off x="7127875" y="4394200"/>
            <a:ext cx="252413" cy="71438"/>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cxnSp>
        <p:nvCxnSpPr>
          <p:cNvPr id="30770" name="Line 40">
            <a:extLst>
              <a:ext uri="{FF2B5EF4-FFF2-40B4-BE49-F238E27FC236}">
                <a16:creationId xmlns:a16="http://schemas.microsoft.com/office/drawing/2014/main" id="{F0877BFA-7119-46E5-B290-9E47C9B53EE0}"/>
              </a:ext>
            </a:extLst>
          </p:cNvPr>
          <p:cNvCxnSpPr>
            <a:cxnSpLocks noChangeShapeType="1"/>
          </p:cNvCxnSpPr>
          <p:nvPr/>
        </p:nvCxnSpPr>
        <p:spPr bwMode="auto">
          <a:xfrm flipH="1">
            <a:off x="7164388" y="3459163"/>
            <a:ext cx="179387" cy="71437"/>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cxnSp>
        <p:nvCxnSpPr>
          <p:cNvPr id="30771" name="Line 40">
            <a:extLst>
              <a:ext uri="{FF2B5EF4-FFF2-40B4-BE49-F238E27FC236}">
                <a16:creationId xmlns:a16="http://schemas.microsoft.com/office/drawing/2014/main" id="{0916AD8C-21FA-431C-BB3C-1893DD10A184}"/>
              </a:ext>
            </a:extLst>
          </p:cNvPr>
          <p:cNvCxnSpPr>
            <a:cxnSpLocks noChangeShapeType="1"/>
          </p:cNvCxnSpPr>
          <p:nvPr/>
        </p:nvCxnSpPr>
        <p:spPr bwMode="auto">
          <a:xfrm flipH="1">
            <a:off x="7235825" y="3962400"/>
            <a:ext cx="252413" cy="0"/>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cxnSp>
        <p:nvCxnSpPr>
          <p:cNvPr id="30772" name="Line 40">
            <a:extLst>
              <a:ext uri="{FF2B5EF4-FFF2-40B4-BE49-F238E27FC236}">
                <a16:creationId xmlns:a16="http://schemas.microsoft.com/office/drawing/2014/main" id="{8E01BA83-4EC3-45C1-AEB3-BA6860F2B881}"/>
              </a:ext>
            </a:extLst>
          </p:cNvPr>
          <p:cNvCxnSpPr>
            <a:cxnSpLocks noChangeShapeType="1"/>
          </p:cNvCxnSpPr>
          <p:nvPr/>
        </p:nvCxnSpPr>
        <p:spPr bwMode="auto">
          <a:xfrm>
            <a:off x="5832475" y="2947988"/>
            <a:ext cx="252413" cy="0"/>
          </a:xfrm>
          <a:prstGeom prst="line">
            <a:avLst/>
          </a:prstGeom>
          <a:noFill/>
          <a:ln w="41275" algn="ctr">
            <a:solidFill>
              <a:srgbClr val="CC0000"/>
            </a:solidFill>
            <a:round/>
            <a:headEnd/>
            <a:tailEnd type="triangle" w="med" len="lg"/>
          </a:ln>
          <a:extLst>
            <a:ext uri="{909E8E84-426E-40DD-AFC4-6F175D3DCCD1}">
              <a14:hiddenFill xmlns:a14="http://schemas.microsoft.com/office/drawing/2010/main">
                <a:noFill/>
              </a14:hiddenFill>
            </a:ext>
          </a:extLst>
        </p:spPr>
      </p:cxnSp>
      <p:grpSp>
        <p:nvGrpSpPr>
          <p:cNvPr id="30773" name="组合 25652">
            <a:extLst>
              <a:ext uri="{FF2B5EF4-FFF2-40B4-BE49-F238E27FC236}">
                <a16:creationId xmlns:a16="http://schemas.microsoft.com/office/drawing/2014/main" id="{993CC617-766F-46BC-94FA-E4DDA3DB2778}"/>
              </a:ext>
            </a:extLst>
          </p:cNvPr>
          <p:cNvGrpSpPr>
            <a:grpSpLocks/>
          </p:cNvGrpSpPr>
          <p:nvPr/>
        </p:nvGrpSpPr>
        <p:grpSpPr bwMode="auto">
          <a:xfrm>
            <a:off x="431800" y="560388"/>
            <a:ext cx="2789238" cy="920750"/>
            <a:chOff x="0" y="0"/>
            <a:chExt cx="2231" cy="580"/>
          </a:xfrm>
        </p:grpSpPr>
        <p:pic>
          <p:nvPicPr>
            <p:cNvPr id="30774" name="圆角矩形 1">
              <a:extLst>
                <a:ext uri="{FF2B5EF4-FFF2-40B4-BE49-F238E27FC236}">
                  <a16:creationId xmlns:a16="http://schemas.microsoft.com/office/drawing/2014/main" id="{5CCA0B4A-8DF4-46A4-AEF1-4CBFD99684E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31"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75" name="文本框 25654">
              <a:extLst>
                <a:ext uri="{FF2B5EF4-FFF2-40B4-BE49-F238E27FC236}">
                  <a16:creationId xmlns:a16="http://schemas.microsoft.com/office/drawing/2014/main" id="{5387DA00-38F0-4D3F-B182-2CC6E4356658}"/>
                </a:ext>
              </a:extLst>
            </p:cNvPr>
            <p:cNvSpPr>
              <a:spLocks noChangeArrowheads="1"/>
            </p:cNvSpPr>
            <p:nvPr/>
          </p:nvSpPr>
          <p:spPr bwMode="auto">
            <a:xfrm>
              <a:off x="59" y="105"/>
              <a:ext cx="211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3600" b="1">
                  <a:solidFill>
                    <a:srgbClr val="FFFFFF"/>
                  </a:solidFill>
                  <a:latin typeface="宋体" panose="02010600030101010101" pitchFamily="2" charset="-122"/>
                </a:rPr>
                <a:t>练一练</a:t>
              </a:r>
            </a:p>
          </p:txBody>
        </p:sp>
      </p:grpSp>
      <p:pic>
        <p:nvPicPr>
          <p:cNvPr id="30776" name="Picture 9" descr="E:\李燃\教师教学用书\2012人教教师用书项目\ppt\物理\图标.png">
            <a:extLst>
              <a:ext uri="{FF2B5EF4-FFF2-40B4-BE49-F238E27FC236}">
                <a16:creationId xmlns:a16="http://schemas.microsoft.com/office/drawing/2014/main" id="{DA6F380E-E098-4F2C-8C83-9C40765CA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44132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07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5">
            <a:extLst>
              <a:ext uri="{FF2B5EF4-FFF2-40B4-BE49-F238E27FC236}">
                <a16:creationId xmlns:a16="http://schemas.microsoft.com/office/drawing/2014/main" id="{5E88492D-1FB6-441A-98F9-32648E0A03CF}"/>
              </a:ext>
            </a:extLst>
          </p:cNvPr>
          <p:cNvSpPr>
            <a:spLocks noChangeArrowheads="1"/>
          </p:cNvSpPr>
          <p:nvPr/>
        </p:nvSpPr>
        <p:spPr bwMode="auto">
          <a:xfrm>
            <a:off x="773112" y="3001962"/>
            <a:ext cx="75977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r>
              <a:rPr lang="zh-CN" altLang="en-US" sz="5000" b="1">
                <a:latin typeface="楷体_GB2312" pitchFamily="49" charset="-122"/>
                <a:ea typeface="楷体_GB2312" pitchFamily="49" charset="-122"/>
              </a:rPr>
              <a:t>电生磁 </a:t>
            </a:r>
          </a:p>
        </p:txBody>
      </p:sp>
      <p:sp>
        <p:nvSpPr>
          <p:cNvPr id="13315" name="TextBox 3">
            <a:extLst>
              <a:ext uri="{FF2B5EF4-FFF2-40B4-BE49-F238E27FC236}">
                <a16:creationId xmlns:a16="http://schemas.microsoft.com/office/drawing/2014/main" id="{DAA3175E-41DB-4CF3-92D9-627AEA6F5F2D}"/>
              </a:ext>
            </a:extLst>
          </p:cNvPr>
          <p:cNvSpPr>
            <a:spLocks noChangeArrowheads="1"/>
          </p:cNvSpPr>
          <p:nvPr/>
        </p:nvSpPr>
        <p:spPr bwMode="auto">
          <a:xfrm>
            <a:off x="431800" y="749300"/>
            <a:ext cx="30384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zh-CN" altLang="en-US" sz="2800" b="1">
                <a:solidFill>
                  <a:srgbClr val="111111"/>
                </a:solidFill>
                <a:latin typeface="楷体_GB2312" pitchFamily="49" charset="-122"/>
                <a:ea typeface="楷体_GB2312" pitchFamily="49" charset="-122"/>
              </a:rPr>
              <a:t>第二十章 第２节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组合 10241">
            <a:extLst>
              <a:ext uri="{FF2B5EF4-FFF2-40B4-BE49-F238E27FC236}">
                <a16:creationId xmlns:a16="http://schemas.microsoft.com/office/drawing/2014/main" id="{7418C15B-D4A7-40C4-8C55-C956E8349A03}"/>
              </a:ext>
            </a:extLst>
          </p:cNvPr>
          <p:cNvGrpSpPr>
            <a:grpSpLocks/>
          </p:cNvGrpSpPr>
          <p:nvPr/>
        </p:nvGrpSpPr>
        <p:grpSpPr bwMode="auto">
          <a:xfrm>
            <a:off x="371475" y="766763"/>
            <a:ext cx="8610600" cy="4789487"/>
            <a:chOff x="0" y="0"/>
            <a:chExt cx="5424" cy="3017"/>
          </a:xfrm>
        </p:grpSpPr>
        <p:grpSp>
          <p:nvGrpSpPr>
            <p:cNvPr id="31747" name="组合 10242">
              <a:extLst>
                <a:ext uri="{FF2B5EF4-FFF2-40B4-BE49-F238E27FC236}">
                  <a16:creationId xmlns:a16="http://schemas.microsoft.com/office/drawing/2014/main" id="{CFB8CB6C-F484-45DE-8246-D5377B8825D8}"/>
                </a:ext>
              </a:extLst>
            </p:cNvPr>
            <p:cNvGrpSpPr>
              <a:grpSpLocks/>
            </p:cNvGrpSpPr>
            <p:nvPr/>
          </p:nvGrpSpPr>
          <p:grpSpPr bwMode="auto">
            <a:xfrm>
              <a:off x="0" y="0"/>
              <a:ext cx="5424" cy="2208"/>
              <a:chOff x="0" y="0"/>
              <a:chExt cx="5424" cy="2208"/>
            </a:xfrm>
          </p:grpSpPr>
          <p:sp>
            <p:nvSpPr>
              <p:cNvPr id="31748" name="文本框 10243">
                <a:extLst>
                  <a:ext uri="{FF2B5EF4-FFF2-40B4-BE49-F238E27FC236}">
                    <a16:creationId xmlns:a16="http://schemas.microsoft.com/office/drawing/2014/main" id="{104A95DD-807F-4752-83B6-B0E5A2D7D25C}"/>
                  </a:ext>
                </a:extLst>
              </p:cNvPr>
              <p:cNvSpPr>
                <a:spLocks noChangeArrowheads="1"/>
              </p:cNvSpPr>
              <p:nvPr/>
            </p:nvSpPr>
            <p:spPr bwMode="auto">
              <a:xfrm>
                <a:off x="0" y="0"/>
                <a:ext cx="5424" cy="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lnSpc>
                    <a:spcPct val="120000"/>
                  </a:lnSpc>
                  <a:spcBef>
                    <a:spcPct val="50000"/>
                  </a:spcBef>
                </a:pPr>
                <a:r>
                  <a:rPr lang="en-US" altLang="zh-CN" sz="3200" b="1"/>
                  <a:t>5.</a:t>
                </a:r>
                <a:r>
                  <a:rPr lang="zh-CN" altLang="en-US" sz="3200" b="1"/>
                  <a:t>下图中为两只轻小的通电螺线管，当它们互相靠近时，它们将    （        ）</a:t>
                </a:r>
              </a:p>
            </p:txBody>
          </p:sp>
          <p:grpSp>
            <p:nvGrpSpPr>
              <p:cNvPr id="31749" name="组合 10244">
                <a:extLst>
                  <a:ext uri="{FF2B5EF4-FFF2-40B4-BE49-F238E27FC236}">
                    <a16:creationId xmlns:a16="http://schemas.microsoft.com/office/drawing/2014/main" id="{6278CE4C-7692-4941-90AE-6B4F8550632D}"/>
                  </a:ext>
                </a:extLst>
              </p:cNvPr>
              <p:cNvGrpSpPr>
                <a:grpSpLocks/>
              </p:cNvGrpSpPr>
              <p:nvPr/>
            </p:nvGrpSpPr>
            <p:grpSpPr bwMode="auto">
              <a:xfrm>
                <a:off x="288" y="864"/>
                <a:ext cx="1920" cy="1248"/>
                <a:chOff x="0" y="0"/>
                <a:chExt cx="1920" cy="1248"/>
              </a:xfrm>
            </p:grpSpPr>
            <p:grpSp>
              <p:nvGrpSpPr>
                <p:cNvPr id="31750" name="组合 10245">
                  <a:extLst>
                    <a:ext uri="{FF2B5EF4-FFF2-40B4-BE49-F238E27FC236}">
                      <a16:creationId xmlns:a16="http://schemas.microsoft.com/office/drawing/2014/main" id="{75065B29-5970-41C1-970E-AD6199F0C98E}"/>
                    </a:ext>
                  </a:extLst>
                </p:cNvPr>
                <p:cNvGrpSpPr>
                  <a:grpSpLocks/>
                </p:cNvGrpSpPr>
                <p:nvPr/>
              </p:nvGrpSpPr>
              <p:grpSpPr bwMode="auto">
                <a:xfrm>
                  <a:off x="0" y="0"/>
                  <a:ext cx="1920" cy="1104"/>
                  <a:chOff x="0" y="0"/>
                  <a:chExt cx="1920" cy="1104"/>
                </a:xfrm>
              </p:grpSpPr>
              <p:sp>
                <p:nvSpPr>
                  <p:cNvPr id="31751" name="矩形 10246">
                    <a:extLst>
                      <a:ext uri="{FF2B5EF4-FFF2-40B4-BE49-F238E27FC236}">
                        <a16:creationId xmlns:a16="http://schemas.microsoft.com/office/drawing/2014/main" id="{03E9D95B-297C-4C91-BBB2-94F991FB049B}"/>
                      </a:ext>
                    </a:extLst>
                  </p:cNvPr>
                  <p:cNvSpPr>
                    <a:spLocks noChangeArrowheads="1"/>
                  </p:cNvSpPr>
                  <p:nvPr/>
                </p:nvSpPr>
                <p:spPr bwMode="auto">
                  <a:xfrm>
                    <a:off x="0" y="240"/>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31752" name="未知">
                    <a:extLst>
                      <a:ext uri="{FF2B5EF4-FFF2-40B4-BE49-F238E27FC236}">
                        <a16:creationId xmlns:a16="http://schemas.microsoft.com/office/drawing/2014/main" id="{5C3F7E10-FDD5-4D0B-8FC5-75C1999A4045}"/>
                      </a:ext>
                    </a:extLst>
                  </p:cNvPr>
                  <p:cNvSpPr>
                    <a:spLocks/>
                  </p:cNvSpPr>
                  <p:nvPr/>
                </p:nvSpPr>
                <p:spPr bwMode="auto">
                  <a:xfrm>
                    <a:off x="360" y="64"/>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3" name="未知">
                    <a:extLst>
                      <a:ext uri="{FF2B5EF4-FFF2-40B4-BE49-F238E27FC236}">
                        <a16:creationId xmlns:a16="http://schemas.microsoft.com/office/drawing/2014/main" id="{0F903D75-8773-4FBC-8B29-22FB7BA4622C}"/>
                      </a:ext>
                    </a:extLst>
                  </p:cNvPr>
                  <p:cNvSpPr>
                    <a:spLocks/>
                  </p:cNvSpPr>
                  <p:nvPr/>
                </p:nvSpPr>
                <p:spPr bwMode="auto">
                  <a:xfrm>
                    <a:off x="52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4" name="未知">
                    <a:extLst>
                      <a:ext uri="{FF2B5EF4-FFF2-40B4-BE49-F238E27FC236}">
                        <a16:creationId xmlns:a16="http://schemas.microsoft.com/office/drawing/2014/main" id="{45BBF468-624C-4CD2-8602-2C5AB3252609}"/>
                      </a:ext>
                    </a:extLst>
                  </p:cNvPr>
                  <p:cNvSpPr>
                    <a:spLocks/>
                  </p:cNvSpPr>
                  <p:nvPr/>
                </p:nvSpPr>
                <p:spPr bwMode="auto">
                  <a:xfrm>
                    <a:off x="70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5" name="未知">
                    <a:extLst>
                      <a:ext uri="{FF2B5EF4-FFF2-40B4-BE49-F238E27FC236}">
                        <a16:creationId xmlns:a16="http://schemas.microsoft.com/office/drawing/2014/main" id="{D9F7C306-3E8B-4281-A169-0C4924C700DD}"/>
                      </a:ext>
                    </a:extLst>
                  </p:cNvPr>
                  <p:cNvSpPr>
                    <a:spLocks/>
                  </p:cNvSpPr>
                  <p:nvPr/>
                </p:nvSpPr>
                <p:spPr bwMode="auto">
                  <a:xfrm>
                    <a:off x="1416"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6" name="未知">
                    <a:extLst>
                      <a:ext uri="{FF2B5EF4-FFF2-40B4-BE49-F238E27FC236}">
                        <a16:creationId xmlns:a16="http://schemas.microsoft.com/office/drawing/2014/main" id="{C5A9AC6E-EE31-4CF2-899D-893E525AC819}"/>
                      </a:ext>
                    </a:extLst>
                  </p:cNvPr>
                  <p:cNvSpPr>
                    <a:spLocks/>
                  </p:cNvSpPr>
                  <p:nvPr/>
                </p:nvSpPr>
                <p:spPr bwMode="auto">
                  <a:xfrm>
                    <a:off x="124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7" name="未知">
                    <a:extLst>
                      <a:ext uri="{FF2B5EF4-FFF2-40B4-BE49-F238E27FC236}">
                        <a16:creationId xmlns:a16="http://schemas.microsoft.com/office/drawing/2014/main" id="{8F60CE83-20D5-439F-8560-FBBE59A428C7}"/>
                      </a:ext>
                    </a:extLst>
                  </p:cNvPr>
                  <p:cNvSpPr>
                    <a:spLocks/>
                  </p:cNvSpPr>
                  <p:nvPr/>
                </p:nvSpPr>
                <p:spPr bwMode="auto">
                  <a:xfrm>
                    <a:off x="1584" y="0"/>
                    <a:ext cx="56" cy="1104"/>
                  </a:xfrm>
                  <a:custGeom>
                    <a:avLst/>
                    <a:gdLst>
                      <a:gd name="T0" fmla="*/ 0 w 56"/>
                      <a:gd name="T1" fmla="*/ 240 h 1104"/>
                      <a:gd name="T2" fmla="*/ 48 w 56"/>
                      <a:gd name="T3" fmla="*/ 144 h 1104"/>
                      <a:gd name="T4" fmla="*/ 48 w 56"/>
                      <a:gd name="T5" fmla="*/ 1104 h 1104"/>
                    </a:gdLst>
                    <a:ahLst/>
                    <a:cxnLst>
                      <a:cxn ang="0">
                        <a:pos x="T0" y="T1"/>
                      </a:cxn>
                      <a:cxn ang="0">
                        <a:pos x="T2" y="T3"/>
                      </a:cxn>
                      <a:cxn ang="0">
                        <a:pos x="T4" y="T5"/>
                      </a:cxn>
                    </a:cxnLst>
                    <a:rect l="0" t="0" r="r" b="b"/>
                    <a:pathLst>
                      <a:path w="56" h="1104">
                        <a:moveTo>
                          <a:pt x="0" y="240"/>
                        </a:moveTo>
                        <a:cubicBezTo>
                          <a:pt x="20" y="120"/>
                          <a:pt x="40" y="0"/>
                          <a:pt x="48" y="144"/>
                        </a:cubicBezTo>
                        <a:cubicBezTo>
                          <a:pt x="56" y="288"/>
                          <a:pt x="52" y="696"/>
                          <a:pt x="48" y="1104"/>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8" name="未知">
                    <a:extLst>
                      <a:ext uri="{FF2B5EF4-FFF2-40B4-BE49-F238E27FC236}">
                        <a16:creationId xmlns:a16="http://schemas.microsoft.com/office/drawing/2014/main" id="{9D64163F-4604-4A42-96C1-BFFBCA6C1E45}"/>
                      </a:ext>
                    </a:extLst>
                  </p:cNvPr>
                  <p:cNvSpPr>
                    <a:spLocks/>
                  </p:cNvSpPr>
                  <p:nvPr/>
                </p:nvSpPr>
                <p:spPr bwMode="auto">
                  <a:xfrm>
                    <a:off x="336" y="624"/>
                    <a:ext cx="1" cy="432"/>
                  </a:xfrm>
                  <a:custGeom>
                    <a:avLst/>
                    <a:gdLst>
                      <a:gd name="T0" fmla="*/ 0 w 1"/>
                      <a:gd name="T1" fmla="*/ 0 h 432"/>
                      <a:gd name="T2" fmla="*/ 0 w 1"/>
                      <a:gd name="T3" fmla="*/ 432 h 432"/>
                    </a:gdLst>
                    <a:ahLst/>
                    <a:cxnLst>
                      <a:cxn ang="0">
                        <a:pos x="T0" y="T1"/>
                      </a:cxn>
                      <a:cxn ang="0">
                        <a:pos x="T2" y="T3"/>
                      </a:cxn>
                    </a:cxnLst>
                    <a:rect l="0" t="0" r="r" b="b"/>
                    <a:pathLst>
                      <a:path w="1" h="432">
                        <a:moveTo>
                          <a:pt x="0" y="0"/>
                        </a:moveTo>
                        <a:cubicBezTo>
                          <a:pt x="0" y="180"/>
                          <a:pt x="0" y="360"/>
                          <a:pt x="0" y="432"/>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59" name="未知">
                    <a:extLst>
                      <a:ext uri="{FF2B5EF4-FFF2-40B4-BE49-F238E27FC236}">
                        <a16:creationId xmlns:a16="http://schemas.microsoft.com/office/drawing/2014/main" id="{37B9CE1C-DB7D-433F-B258-BD86405BAE36}"/>
                      </a:ext>
                    </a:extLst>
                  </p:cNvPr>
                  <p:cNvSpPr>
                    <a:spLocks/>
                  </p:cNvSpPr>
                  <p:nvPr/>
                </p:nvSpPr>
                <p:spPr bwMode="auto">
                  <a:xfrm>
                    <a:off x="106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60" name="未知">
                    <a:extLst>
                      <a:ext uri="{FF2B5EF4-FFF2-40B4-BE49-F238E27FC236}">
                        <a16:creationId xmlns:a16="http://schemas.microsoft.com/office/drawing/2014/main" id="{E5A5E718-2526-45D6-B4E0-D6A69F53ED94}"/>
                      </a:ext>
                    </a:extLst>
                  </p:cNvPr>
                  <p:cNvSpPr>
                    <a:spLocks/>
                  </p:cNvSpPr>
                  <p:nvPr/>
                </p:nvSpPr>
                <p:spPr bwMode="auto">
                  <a:xfrm>
                    <a:off x="88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1761" name="直接连接符 10256">
                  <a:extLst>
                    <a:ext uri="{FF2B5EF4-FFF2-40B4-BE49-F238E27FC236}">
                      <a16:creationId xmlns:a16="http://schemas.microsoft.com/office/drawing/2014/main" id="{2FDDFFE5-BA17-49DA-B5A4-D72E3C7CED7E}"/>
                    </a:ext>
                  </a:extLst>
                </p:cNvPr>
                <p:cNvSpPr>
                  <a:spLocks noChangeShapeType="1"/>
                </p:cNvSpPr>
                <p:nvPr/>
              </p:nvSpPr>
              <p:spPr bwMode="auto">
                <a:xfrm>
                  <a:off x="336" y="912"/>
                  <a:ext cx="0" cy="192"/>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62" name="直接连接符 10257">
                  <a:extLst>
                    <a:ext uri="{FF2B5EF4-FFF2-40B4-BE49-F238E27FC236}">
                      <a16:creationId xmlns:a16="http://schemas.microsoft.com/office/drawing/2014/main" id="{469345EA-8772-422E-8C95-D3A655F9E64C}"/>
                    </a:ext>
                  </a:extLst>
                </p:cNvPr>
                <p:cNvSpPr>
                  <a:spLocks noChangeShapeType="1"/>
                </p:cNvSpPr>
                <p:nvPr/>
              </p:nvSpPr>
              <p:spPr bwMode="auto">
                <a:xfrm>
                  <a:off x="336" y="1104"/>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63" name="直接连接符 10258">
                  <a:extLst>
                    <a:ext uri="{FF2B5EF4-FFF2-40B4-BE49-F238E27FC236}">
                      <a16:creationId xmlns:a16="http://schemas.microsoft.com/office/drawing/2014/main" id="{3E5D7F04-A6ED-4074-AF02-A274546EF77A}"/>
                    </a:ext>
                  </a:extLst>
                </p:cNvPr>
                <p:cNvSpPr>
                  <a:spLocks noChangeShapeType="1"/>
                </p:cNvSpPr>
                <p:nvPr/>
              </p:nvSpPr>
              <p:spPr bwMode="auto">
                <a:xfrm>
                  <a:off x="816" y="960"/>
                  <a:ext cx="0" cy="28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64" name="直接连接符 10259">
                  <a:extLst>
                    <a:ext uri="{FF2B5EF4-FFF2-40B4-BE49-F238E27FC236}">
                      <a16:creationId xmlns:a16="http://schemas.microsoft.com/office/drawing/2014/main" id="{420CD8D4-5BE5-4471-87B7-FDD152628647}"/>
                    </a:ext>
                  </a:extLst>
                </p:cNvPr>
                <p:cNvSpPr>
                  <a:spLocks noChangeShapeType="1"/>
                </p:cNvSpPr>
                <p:nvPr/>
              </p:nvSpPr>
              <p:spPr bwMode="auto">
                <a:xfrm>
                  <a:off x="912" y="1032"/>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65" name="直接连接符 10260">
                  <a:extLst>
                    <a:ext uri="{FF2B5EF4-FFF2-40B4-BE49-F238E27FC236}">
                      <a16:creationId xmlns:a16="http://schemas.microsoft.com/office/drawing/2014/main" id="{395BBA23-CCC8-40CE-90D3-0AFA45205C8F}"/>
                    </a:ext>
                  </a:extLst>
                </p:cNvPr>
                <p:cNvSpPr>
                  <a:spLocks noChangeShapeType="1"/>
                </p:cNvSpPr>
                <p:nvPr/>
              </p:nvSpPr>
              <p:spPr bwMode="auto">
                <a:xfrm>
                  <a:off x="912" y="1104"/>
                  <a:ext cx="72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1766" name="组合 10261">
                <a:extLst>
                  <a:ext uri="{FF2B5EF4-FFF2-40B4-BE49-F238E27FC236}">
                    <a16:creationId xmlns:a16="http://schemas.microsoft.com/office/drawing/2014/main" id="{29778FFB-1DA7-4E72-B3D1-39B0E686468A}"/>
                  </a:ext>
                </a:extLst>
              </p:cNvPr>
              <p:cNvGrpSpPr>
                <a:grpSpLocks/>
              </p:cNvGrpSpPr>
              <p:nvPr/>
            </p:nvGrpSpPr>
            <p:grpSpPr bwMode="auto">
              <a:xfrm>
                <a:off x="3120" y="960"/>
                <a:ext cx="1920" cy="1248"/>
                <a:chOff x="0" y="0"/>
                <a:chExt cx="1920" cy="1248"/>
              </a:xfrm>
            </p:grpSpPr>
            <p:sp>
              <p:nvSpPr>
                <p:cNvPr id="31767" name="矩形 10262">
                  <a:extLst>
                    <a:ext uri="{FF2B5EF4-FFF2-40B4-BE49-F238E27FC236}">
                      <a16:creationId xmlns:a16="http://schemas.microsoft.com/office/drawing/2014/main" id="{EECB4822-645A-42E0-BFA8-5CBF18A368B7}"/>
                    </a:ext>
                  </a:extLst>
                </p:cNvPr>
                <p:cNvSpPr>
                  <a:spLocks noChangeArrowheads="1"/>
                </p:cNvSpPr>
                <p:nvPr/>
              </p:nvSpPr>
              <p:spPr bwMode="auto">
                <a:xfrm>
                  <a:off x="0" y="168"/>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31768" name="未知">
                  <a:extLst>
                    <a:ext uri="{FF2B5EF4-FFF2-40B4-BE49-F238E27FC236}">
                      <a16:creationId xmlns:a16="http://schemas.microsoft.com/office/drawing/2014/main" id="{CC916187-EC20-45FF-A3C5-5B837E0AAF39}"/>
                    </a:ext>
                  </a:extLst>
                </p:cNvPr>
                <p:cNvSpPr>
                  <a:spLocks/>
                </p:cNvSpPr>
                <p:nvPr/>
              </p:nvSpPr>
              <p:spPr bwMode="auto">
                <a:xfrm flipV="1">
                  <a:off x="42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69" name="未知">
                  <a:extLst>
                    <a:ext uri="{FF2B5EF4-FFF2-40B4-BE49-F238E27FC236}">
                      <a16:creationId xmlns:a16="http://schemas.microsoft.com/office/drawing/2014/main" id="{1F0994CC-49DB-4C8A-807B-E03663201F0A}"/>
                    </a:ext>
                  </a:extLst>
                </p:cNvPr>
                <p:cNvSpPr>
                  <a:spLocks/>
                </p:cNvSpPr>
                <p:nvPr/>
              </p:nvSpPr>
              <p:spPr bwMode="auto">
                <a:xfrm flipV="1">
                  <a:off x="60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0" name="未知">
                  <a:extLst>
                    <a:ext uri="{FF2B5EF4-FFF2-40B4-BE49-F238E27FC236}">
                      <a16:creationId xmlns:a16="http://schemas.microsoft.com/office/drawing/2014/main" id="{E7464EB5-24AB-4B62-8C2E-69269C28785E}"/>
                    </a:ext>
                  </a:extLst>
                </p:cNvPr>
                <p:cNvSpPr>
                  <a:spLocks/>
                </p:cNvSpPr>
                <p:nvPr/>
              </p:nvSpPr>
              <p:spPr bwMode="auto">
                <a:xfrm flipV="1">
                  <a:off x="130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1" name="未知">
                  <a:extLst>
                    <a:ext uri="{FF2B5EF4-FFF2-40B4-BE49-F238E27FC236}">
                      <a16:creationId xmlns:a16="http://schemas.microsoft.com/office/drawing/2014/main" id="{1DAE2867-6375-4859-B3DD-9E54F04991CB}"/>
                    </a:ext>
                  </a:extLst>
                </p:cNvPr>
                <p:cNvSpPr>
                  <a:spLocks/>
                </p:cNvSpPr>
                <p:nvPr/>
              </p:nvSpPr>
              <p:spPr bwMode="auto">
                <a:xfrm flipV="1">
                  <a:off x="114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2" name="未知">
                  <a:extLst>
                    <a:ext uri="{FF2B5EF4-FFF2-40B4-BE49-F238E27FC236}">
                      <a16:creationId xmlns:a16="http://schemas.microsoft.com/office/drawing/2014/main" id="{C4387B9C-34CE-485C-89DC-925A62757187}"/>
                    </a:ext>
                  </a:extLst>
                </p:cNvPr>
                <p:cNvSpPr>
                  <a:spLocks/>
                </p:cNvSpPr>
                <p:nvPr/>
              </p:nvSpPr>
              <p:spPr bwMode="auto">
                <a:xfrm flipV="1">
                  <a:off x="96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3" name="未知">
                  <a:extLst>
                    <a:ext uri="{FF2B5EF4-FFF2-40B4-BE49-F238E27FC236}">
                      <a16:creationId xmlns:a16="http://schemas.microsoft.com/office/drawing/2014/main" id="{4D865333-5F03-4D72-AA2F-6ECF8B99E3FF}"/>
                    </a:ext>
                  </a:extLst>
                </p:cNvPr>
                <p:cNvSpPr>
                  <a:spLocks/>
                </p:cNvSpPr>
                <p:nvPr/>
              </p:nvSpPr>
              <p:spPr bwMode="auto">
                <a:xfrm flipV="1">
                  <a:off x="780"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4" name="未知">
                  <a:extLst>
                    <a:ext uri="{FF2B5EF4-FFF2-40B4-BE49-F238E27FC236}">
                      <a16:creationId xmlns:a16="http://schemas.microsoft.com/office/drawing/2014/main" id="{070A25F7-438E-4F50-AE10-B2152FF300EF}"/>
                    </a:ext>
                  </a:extLst>
                </p:cNvPr>
                <p:cNvSpPr>
                  <a:spLocks/>
                </p:cNvSpPr>
                <p:nvPr/>
              </p:nvSpPr>
              <p:spPr bwMode="auto">
                <a:xfrm flipV="1">
                  <a:off x="148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5" name="未知">
                  <a:extLst>
                    <a:ext uri="{FF2B5EF4-FFF2-40B4-BE49-F238E27FC236}">
                      <a16:creationId xmlns:a16="http://schemas.microsoft.com/office/drawing/2014/main" id="{658BFAD7-D9E9-4193-9812-50B9DCD908D9}"/>
                    </a:ext>
                  </a:extLst>
                </p:cNvPr>
                <p:cNvSpPr>
                  <a:spLocks/>
                </p:cNvSpPr>
                <p:nvPr/>
              </p:nvSpPr>
              <p:spPr bwMode="auto">
                <a:xfrm>
                  <a:off x="252" y="0"/>
                  <a:ext cx="96" cy="600"/>
                </a:xfrm>
                <a:custGeom>
                  <a:avLst/>
                  <a:gdLst>
                    <a:gd name="T0" fmla="*/ 96 w 96"/>
                    <a:gd name="T1" fmla="*/ 168 h 600"/>
                    <a:gd name="T2" fmla="*/ 48 w 96"/>
                    <a:gd name="T3" fmla="*/ 72 h 600"/>
                    <a:gd name="T4" fmla="*/ 0 w 96"/>
                    <a:gd name="T5" fmla="*/ 600 h 600"/>
                  </a:gdLst>
                  <a:ah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776" name="直接连接符 10271">
                  <a:extLst>
                    <a:ext uri="{FF2B5EF4-FFF2-40B4-BE49-F238E27FC236}">
                      <a16:creationId xmlns:a16="http://schemas.microsoft.com/office/drawing/2014/main" id="{4DFDE2A6-E298-4177-A18E-3E2263E23137}"/>
                    </a:ext>
                  </a:extLst>
                </p:cNvPr>
                <p:cNvSpPr>
                  <a:spLocks noChangeShapeType="1"/>
                </p:cNvSpPr>
                <p:nvPr/>
              </p:nvSpPr>
              <p:spPr bwMode="auto">
                <a:xfrm>
                  <a:off x="252"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77" name="直接连接符 10272">
                  <a:extLst>
                    <a:ext uri="{FF2B5EF4-FFF2-40B4-BE49-F238E27FC236}">
                      <a16:creationId xmlns:a16="http://schemas.microsoft.com/office/drawing/2014/main" id="{2BA6C938-06CC-40A5-8CDE-B89D2BCF6FAC}"/>
                    </a:ext>
                  </a:extLst>
                </p:cNvPr>
                <p:cNvSpPr>
                  <a:spLocks noChangeShapeType="1"/>
                </p:cNvSpPr>
                <p:nvPr/>
              </p:nvSpPr>
              <p:spPr bwMode="auto">
                <a:xfrm>
                  <a:off x="252" y="1080"/>
                  <a:ext cx="480" cy="0"/>
                </a:xfrm>
                <a:prstGeom prst="line">
                  <a:avLst/>
                </a:prstGeom>
                <a:noFill/>
                <a:ln w="38100" algn="ctr">
                  <a:solidFill>
                    <a:srgbClr val="3366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78" name="直接连接符 10273">
                  <a:extLst>
                    <a:ext uri="{FF2B5EF4-FFF2-40B4-BE49-F238E27FC236}">
                      <a16:creationId xmlns:a16="http://schemas.microsoft.com/office/drawing/2014/main" id="{E0549106-A02E-4C75-BF0F-D2746201E026}"/>
                    </a:ext>
                  </a:extLst>
                </p:cNvPr>
                <p:cNvSpPr>
                  <a:spLocks noChangeShapeType="1"/>
                </p:cNvSpPr>
                <p:nvPr/>
              </p:nvSpPr>
              <p:spPr bwMode="auto">
                <a:xfrm>
                  <a:off x="732" y="912"/>
                  <a:ext cx="0" cy="336"/>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79" name="直接连接符 10274">
                  <a:extLst>
                    <a:ext uri="{FF2B5EF4-FFF2-40B4-BE49-F238E27FC236}">
                      <a16:creationId xmlns:a16="http://schemas.microsoft.com/office/drawing/2014/main" id="{9AE7256C-E6D9-4ED5-9163-E00529768759}"/>
                    </a:ext>
                  </a:extLst>
                </p:cNvPr>
                <p:cNvSpPr>
                  <a:spLocks noChangeShapeType="1"/>
                </p:cNvSpPr>
                <p:nvPr/>
              </p:nvSpPr>
              <p:spPr bwMode="auto">
                <a:xfrm>
                  <a:off x="828" y="1008"/>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80" name="直接连接符 10275">
                  <a:extLst>
                    <a:ext uri="{FF2B5EF4-FFF2-40B4-BE49-F238E27FC236}">
                      <a16:creationId xmlns:a16="http://schemas.microsoft.com/office/drawing/2014/main" id="{F75DEEDC-DF29-427A-A41A-4DBD2F9FA207}"/>
                    </a:ext>
                  </a:extLst>
                </p:cNvPr>
                <p:cNvSpPr>
                  <a:spLocks noChangeShapeType="1"/>
                </p:cNvSpPr>
                <p:nvPr/>
              </p:nvSpPr>
              <p:spPr bwMode="auto">
                <a:xfrm>
                  <a:off x="828" y="1080"/>
                  <a:ext cx="864"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1781" name="直接连接符 10276">
                  <a:extLst>
                    <a:ext uri="{FF2B5EF4-FFF2-40B4-BE49-F238E27FC236}">
                      <a16:creationId xmlns:a16="http://schemas.microsoft.com/office/drawing/2014/main" id="{725BBEF3-6369-4A9E-BBCF-7953B6E28063}"/>
                    </a:ext>
                  </a:extLst>
                </p:cNvPr>
                <p:cNvSpPr>
                  <a:spLocks noChangeShapeType="1"/>
                </p:cNvSpPr>
                <p:nvPr/>
              </p:nvSpPr>
              <p:spPr bwMode="auto">
                <a:xfrm>
                  <a:off x="1680"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grpSp>
          <p:nvGrpSpPr>
            <p:cNvPr id="31782" name="组合 10277">
              <a:extLst>
                <a:ext uri="{FF2B5EF4-FFF2-40B4-BE49-F238E27FC236}">
                  <a16:creationId xmlns:a16="http://schemas.microsoft.com/office/drawing/2014/main" id="{B3268139-2A10-429B-ADF4-F4FAE3523D17}"/>
                </a:ext>
              </a:extLst>
            </p:cNvPr>
            <p:cNvGrpSpPr>
              <a:grpSpLocks/>
            </p:cNvGrpSpPr>
            <p:nvPr/>
          </p:nvGrpSpPr>
          <p:grpSpPr bwMode="auto">
            <a:xfrm>
              <a:off x="432" y="2268"/>
              <a:ext cx="4584" cy="749"/>
              <a:chOff x="0" y="0"/>
              <a:chExt cx="4584" cy="749"/>
            </a:xfrm>
          </p:grpSpPr>
          <p:sp>
            <p:nvSpPr>
              <p:cNvPr id="31783" name="矩形 10278">
                <a:extLst>
                  <a:ext uri="{FF2B5EF4-FFF2-40B4-BE49-F238E27FC236}">
                    <a16:creationId xmlns:a16="http://schemas.microsoft.com/office/drawing/2014/main" id="{669484D4-028B-421E-960B-A24A9B9EA198}"/>
                  </a:ext>
                </a:extLst>
              </p:cNvPr>
              <p:cNvSpPr>
                <a:spLocks noChangeArrowheads="1"/>
              </p:cNvSpPr>
              <p:nvPr/>
            </p:nvSpPr>
            <p:spPr bwMode="auto">
              <a:xfrm>
                <a:off x="2304" y="384"/>
                <a:ext cx="190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eaLnBrk="0" hangingPunct="0">
                  <a:spcBef>
                    <a:spcPct val="50000"/>
                  </a:spcBef>
                </a:pPr>
                <a:r>
                  <a:rPr lang="en-US" altLang="zh-CN" sz="3200" b="1"/>
                  <a:t>D.</a:t>
                </a:r>
                <a:r>
                  <a:rPr lang="zh-CN" altLang="en-US" sz="3200" b="1"/>
                  <a:t>一齐向左运动</a:t>
                </a:r>
              </a:p>
            </p:txBody>
          </p:sp>
          <p:sp>
            <p:nvSpPr>
              <p:cNvPr id="31784" name="矩形 10279">
                <a:extLst>
                  <a:ext uri="{FF2B5EF4-FFF2-40B4-BE49-F238E27FC236}">
                    <a16:creationId xmlns:a16="http://schemas.microsoft.com/office/drawing/2014/main" id="{12909AD0-EFE2-40E1-BDFC-E32750A9E92D}"/>
                  </a:ext>
                </a:extLst>
              </p:cNvPr>
              <p:cNvSpPr>
                <a:spLocks noChangeArrowheads="1"/>
              </p:cNvSpPr>
              <p:nvPr/>
            </p:nvSpPr>
            <p:spPr bwMode="auto">
              <a:xfrm>
                <a:off x="24" y="0"/>
                <a:ext cx="456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t>A.</a:t>
                </a:r>
                <a:r>
                  <a:rPr lang="zh-CN" altLang="en-US" sz="3200" b="1"/>
                  <a:t>静止不动                </a:t>
                </a:r>
                <a:r>
                  <a:rPr lang="en-US" altLang="zh-CN" sz="3200" b="1"/>
                  <a:t>B.</a:t>
                </a:r>
                <a:r>
                  <a:rPr lang="zh-CN" altLang="en-US" sz="3200" b="1"/>
                  <a:t>互相吸引</a:t>
                </a:r>
              </a:p>
            </p:txBody>
          </p:sp>
          <p:sp>
            <p:nvSpPr>
              <p:cNvPr id="31785" name="矩形 10280">
                <a:extLst>
                  <a:ext uri="{FF2B5EF4-FFF2-40B4-BE49-F238E27FC236}">
                    <a16:creationId xmlns:a16="http://schemas.microsoft.com/office/drawing/2014/main" id="{3EE4501A-0C36-4937-A3A3-A4B479D8720A}"/>
                  </a:ext>
                </a:extLst>
              </p:cNvPr>
              <p:cNvSpPr>
                <a:spLocks noChangeArrowheads="1"/>
              </p:cNvSpPr>
              <p:nvPr/>
            </p:nvSpPr>
            <p:spPr bwMode="auto">
              <a:xfrm>
                <a:off x="0" y="384"/>
                <a:ext cx="139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eaLnBrk="0" hangingPunct="0"/>
                <a:r>
                  <a:rPr lang="en-US" altLang="zh-CN" sz="3200" b="1"/>
                  <a:t>C.</a:t>
                </a:r>
                <a:r>
                  <a:rPr lang="zh-CN" altLang="en-US" sz="3200" b="1"/>
                  <a:t>互相排斥</a:t>
                </a:r>
              </a:p>
            </p:txBody>
          </p:sp>
        </p:grpSp>
      </p:grpSp>
      <p:grpSp>
        <p:nvGrpSpPr>
          <p:cNvPr id="31786" name="组合 10281">
            <a:extLst>
              <a:ext uri="{FF2B5EF4-FFF2-40B4-BE49-F238E27FC236}">
                <a16:creationId xmlns:a16="http://schemas.microsoft.com/office/drawing/2014/main" id="{5A44E8F5-496E-491F-853E-D7C320EF7F4B}"/>
              </a:ext>
            </a:extLst>
          </p:cNvPr>
          <p:cNvGrpSpPr>
            <a:grpSpLocks/>
          </p:cNvGrpSpPr>
          <p:nvPr/>
        </p:nvGrpSpPr>
        <p:grpSpPr bwMode="auto">
          <a:xfrm>
            <a:off x="1362075" y="2671763"/>
            <a:ext cx="2057400" cy="1066800"/>
            <a:chOff x="0" y="0"/>
            <a:chExt cx="1296" cy="672"/>
          </a:xfrm>
        </p:grpSpPr>
        <p:sp>
          <p:nvSpPr>
            <p:cNvPr id="31787" name="直接连接符 10282">
              <a:extLst>
                <a:ext uri="{FF2B5EF4-FFF2-40B4-BE49-F238E27FC236}">
                  <a16:creationId xmlns:a16="http://schemas.microsoft.com/office/drawing/2014/main" id="{A2CA1F05-FC46-4CF1-8724-1AC3D8196ADF}"/>
                </a:ext>
              </a:extLst>
            </p:cNvPr>
            <p:cNvSpPr>
              <a:spLocks noChangeShapeType="1"/>
            </p:cNvSpPr>
            <p:nvPr/>
          </p:nvSpPr>
          <p:spPr bwMode="auto">
            <a:xfrm>
              <a:off x="96"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88" name="直接连接符 10283">
              <a:extLst>
                <a:ext uri="{FF2B5EF4-FFF2-40B4-BE49-F238E27FC236}">
                  <a16:creationId xmlns:a16="http://schemas.microsoft.com/office/drawing/2014/main" id="{C62F9EEF-66E8-4030-8FE8-4CC653CAEC81}"/>
                </a:ext>
              </a:extLst>
            </p:cNvPr>
            <p:cNvSpPr>
              <a:spLocks noChangeShapeType="1"/>
            </p:cNvSpPr>
            <p:nvPr/>
          </p:nvSpPr>
          <p:spPr bwMode="auto">
            <a:xfrm flipV="1">
              <a:off x="0" y="48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89" name="直接连接符 10284">
              <a:extLst>
                <a:ext uri="{FF2B5EF4-FFF2-40B4-BE49-F238E27FC236}">
                  <a16:creationId xmlns:a16="http://schemas.microsoft.com/office/drawing/2014/main" id="{DA6A9B6D-1AEF-433C-B392-69DD54698804}"/>
                </a:ext>
              </a:extLst>
            </p:cNvPr>
            <p:cNvSpPr>
              <a:spLocks noChangeShapeType="1"/>
            </p:cNvSpPr>
            <p:nvPr/>
          </p:nvSpPr>
          <p:spPr bwMode="auto">
            <a:xfrm>
              <a:off x="264"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0" name="直接连接符 10285">
              <a:extLst>
                <a:ext uri="{FF2B5EF4-FFF2-40B4-BE49-F238E27FC236}">
                  <a16:creationId xmlns:a16="http://schemas.microsoft.com/office/drawing/2014/main" id="{2DAA3F33-F9DD-4F54-9BB3-115881108AB5}"/>
                </a:ext>
              </a:extLst>
            </p:cNvPr>
            <p:cNvSpPr>
              <a:spLocks noChangeShapeType="1"/>
            </p:cNvSpPr>
            <p:nvPr/>
          </p:nvSpPr>
          <p:spPr bwMode="auto">
            <a:xfrm>
              <a:off x="444" y="24"/>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1" name="直接连接符 10286">
              <a:extLst>
                <a:ext uri="{FF2B5EF4-FFF2-40B4-BE49-F238E27FC236}">
                  <a16:creationId xmlns:a16="http://schemas.microsoft.com/office/drawing/2014/main" id="{C435B14D-29C9-4001-AE24-A661B888CC58}"/>
                </a:ext>
              </a:extLst>
            </p:cNvPr>
            <p:cNvSpPr>
              <a:spLocks noChangeShapeType="1"/>
            </p:cNvSpPr>
            <p:nvPr/>
          </p:nvSpPr>
          <p:spPr bwMode="auto">
            <a:xfrm>
              <a:off x="624" y="24"/>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2" name="直接连接符 10287">
              <a:extLst>
                <a:ext uri="{FF2B5EF4-FFF2-40B4-BE49-F238E27FC236}">
                  <a16:creationId xmlns:a16="http://schemas.microsoft.com/office/drawing/2014/main" id="{938469CE-C7DC-47F2-8993-58D30CFBE457}"/>
                </a:ext>
              </a:extLst>
            </p:cNvPr>
            <p:cNvSpPr>
              <a:spLocks noChangeShapeType="1"/>
            </p:cNvSpPr>
            <p:nvPr/>
          </p:nvSpPr>
          <p:spPr bwMode="auto">
            <a:xfrm>
              <a:off x="816" y="24"/>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3" name="直接连接符 10288">
              <a:extLst>
                <a:ext uri="{FF2B5EF4-FFF2-40B4-BE49-F238E27FC236}">
                  <a16:creationId xmlns:a16="http://schemas.microsoft.com/office/drawing/2014/main" id="{C589668F-F6D5-4F81-9DDA-1FE7DD797320}"/>
                </a:ext>
              </a:extLst>
            </p:cNvPr>
            <p:cNvSpPr>
              <a:spLocks noChangeShapeType="1"/>
            </p:cNvSpPr>
            <p:nvPr/>
          </p:nvSpPr>
          <p:spPr bwMode="auto">
            <a:xfrm>
              <a:off x="1296" y="48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4" name="直接连接符 10289">
              <a:extLst>
                <a:ext uri="{FF2B5EF4-FFF2-40B4-BE49-F238E27FC236}">
                  <a16:creationId xmlns:a16="http://schemas.microsoft.com/office/drawing/2014/main" id="{3F48529F-FF8B-4A45-B46F-07801516FD5C}"/>
                </a:ext>
              </a:extLst>
            </p:cNvPr>
            <p:cNvSpPr>
              <a:spLocks noChangeShapeType="1"/>
            </p:cNvSpPr>
            <p:nvPr/>
          </p:nvSpPr>
          <p:spPr bwMode="auto">
            <a:xfrm>
              <a:off x="984" y="24"/>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5" name="直接连接符 10290">
              <a:extLst>
                <a:ext uri="{FF2B5EF4-FFF2-40B4-BE49-F238E27FC236}">
                  <a16:creationId xmlns:a16="http://schemas.microsoft.com/office/drawing/2014/main" id="{C9E07365-98CA-43DB-8B23-F230D9AFF543}"/>
                </a:ext>
              </a:extLst>
            </p:cNvPr>
            <p:cNvSpPr>
              <a:spLocks noChangeShapeType="1"/>
            </p:cNvSpPr>
            <p:nvPr/>
          </p:nvSpPr>
          <p:spPr bwMode="auto">
            <a:xfrm>
              <a:off x="1152" y="24"/>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6" name="直接连接符 10291">
              <a:extLst>
                <a:ext uri="{FF2B5EF4-FFF2-40B4-BE49-F238E27FC236}">
                  <a16:creationId xmlns:a16="http://schemas.microsoft.com/office/drawing/2014/main" id="{615EDCEA-9092-4972-B4D7-178CF5DF7673}"/>
                </a:ext>
              </a:extLst>
            </p:cNvPr>
            <p:cNvSpPr>
              <a:spLocks noChangeShapeType="1"/>
            </p:cNvSpPr>
            <p:nvPr/>
          </p:nvSpPr>
          <p:spPr bwMode="auto">
            <a:xfrm>
              <a:off x="1296" y="24"/>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1797" name="组合 10292">
            <a:extLst>
              <a:ext uri="{FF2B5EF4-FFF2-40B4-BE49-F238E27FC236}">
                <a16:creationId xmlns:a16="http://schemas.microsoft.com/office/drawing/2014/main" id="{53D35365-C73F-4AD5-AEF4-F42C1F1D1ADD}"/>
              </a:ext>
            </a:extLst>
          </p:cNvPr>
          <p:cNvGrpSpPr>
            <a:grpSpLocks/>
          </p:cNvGrpSpPr>
          <p:nvPr/>
        </p:nvGrpSpPr>
        <p:grpSpPr bwMode="auto">
          <a:xfrm>
            <a:off x="5724525" y="2728913"/>
            <a:ext cx="2266950" cy="1123950"/>
            <a:chOff x="0" y="0"/>
            <a:chExt cx="1428" cy="708"/>
          </a:xfrm>
        </p:grpSpPr>
        <p:sp>
          <p:nvSpPr>
            <p:cNvPr id="31798" name="直接连接符 10293">
              <a:extLst>
                <a:ext uri="{FF2B5EF4-FFF2-40B4-BE49-F238E27FC236}">
                  <a16:creationId xmlns:a16="http://schemas.microsoft.com/office/drawing/2014/main" id="{68BF4837-9683-42B4-9D12-8BD2CF3CB3F0}"/>
                </a:ext>
              </a:extLst>
            </p:cNvPr>
            <p:cNvSpPr>
              <a:spLocks noChangeShapeType="1"/>
            </p:cNvSpPr>
            <p:nvPr/>
          </p:nvSpPr>
          <p:spPr bwMode="auto">
            <a:xfrm flipV="1">
              <a:off x="12"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799" name="直接连接符 10294">
              <a:extLst>
                <a:ext uri="{FF2B5EF4-FFF2-40B4-BE49-F238E27FC236}">
                  <a16:creationId xmlns:a16="http://schemas.microsoft.com/office/drawing/2014/main" id="{FA78A86A-BB74-40AE-B6C7-64FF61740001}"/>
                </a:ext>
              </a:extLst>
            </p:cNvPr>
            <p:cNvSpPr>
              <a:spLocks noChangeShapeType="1"/>
            </p:cNvSpPr>
            <p:nvPr/>
          </p:nvSpPr>
          <p:spPr bwMode="auto">
            <a:xfrm flipV="1">
              <a:off x="0" y="49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0" name="直接连接符 10295">
              <a:extLst>
                <a:ext uri="{FF2B5EF4-FFF2-40B4-BE49-F238E27FC236}">
                  <a16:creationId xmlns:a16="http://schemas.microsoft.com/office/drawing/2014/main" id="{7E00C43C-44EF-4B89-B3A6-45A763DE3E17}"/>
                </a:ext>
              </a:extLst>
            </p:cNvPr>
            <p:cNvSpPr>
              <a:spLocks noChangeShapeType="1"/>
            </p:cNvSpPr>
            <p:nvPr/>
          </p:nvSpPr>
          <p:spPr bwMode="auto">
            <a:xfrm flipV="1">
              <a:off x="24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1" name="直接连接符 10296">
              <a:extLst>
                <a:ext uri="{FF2B5EF4-FFF2-40B4-BE49-F238E27FC236}">
                  <a16:creationId xmlns:a16="http://schemas.microsoft.com/office/drawing/2014/main" id="{E9C7677E-DBF5-4381-B322-9D3A310C07BA}"/>
                </a:ext>
              </a:extLst>
            </p:cNvPr>
            <p:cNvSpPr>
              <a:spLocks noChangeShapeType="1"/>
            </p:cNvSpPr>
            <p:nvPr/>
          </p:nvSpPr>
          <p:spPr bwMode="auto">
            <a:xfrm flipV="1">
              <a:off x="42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2" name="直接连接符 10297">
              <a:extLst>
                <a:ext uri="{FF2B5EF4-FFF2-40B4-BE49-F238E27FC236}">
                  <a16:creationId xmlns:a16="http://schemas.microsoft.com/office/drawing/2014/main" id="{398EBEFD-B697-4923-B7FC-FD27E4ACDE53}"/>
                </a:ext>
              </a:extLst>
            </p:cNvPr>
            <p:cNvSpPr>
              <a:spLocks noChangeShapeType="1"/>
            </p:cNvSpPr>
            <p:nvPr/>
          </p:nvSpPr>
          <p:spPr bwMode="auto">
            <a:xfrm flipV="1">
              <a:off x="60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3" name="直接连接符 10298">
              <a:extLst>
                <a:ext uri="{FF2B5EF4-FFF2-40B4-BE49-F238E27FC236}">
                  <a16:creationId xmlns:a16="http://schemas.microsoft.com/office/drawing/2014/main" id="{97C84322-AAFF-497F-89CF-D2AB2EFEA8B8}"/>
                </a:ext>
              </a:extLst>
            </p:cNvPr>
            <p:cNvSpPr>
              <a:spLocks noChangeShapeType="1"/>
            </p:cNvSpPr>
            <p:nvPr/>
          </p:nvSpPr>
          <p:spPr bwMode="auto">
            <a:xfrm flipV="1">
              <a:off x="780"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4" name="直接连接符 10299">
              <a:extLst>
                <a:ext uri="{FF2B5EF4-FFF2-40B4-BE49-F238E27FC236}">
                  <a16:creationId xmlns:a16="http://schemas.microsoft.com/office/drawing/2014/main" id="{6387F320-837D-455E-BC2A-5F32A567A429}"/>
                </a:ext>
              </a:extLst>
            </p:cNvPr>
            <p:cNvSpPr>
              <a:spLocks noChangeShapeType="1"/>
            </p:cNvSpPr>
            <p:nvPr/>
          </p:nvSpPr>
          <p:spPr bwMode="auto">
            <a:xfrm flipV="1">
              <a:off x="960"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5" name="直接连接符 10300">
              <a:extLst>
                <a:ext uri="{FF2B5EF4-FFF2-40B4-BE49-F238E27FC236}">
                  <a16:creationId xmlns:a16="http://schemas.microsoft.com/office/drawing/2014/main" id="{0E8B84C6-210D-4009-9EF7-04EB3B055FCB}"/>
                </a:ext>
              </a:extLst>
            </p:cNvPr>
            <p:cNvSpPr>
              <a:spLocks noChangeShapeType="1"/>
            </p:cNvSpPr>
            <p:nvPr/>
          </p:nvSpPr>
          <p:spPr bwMode="auto">
            <a:xfrm flipV="1">
              <a:off x="1128"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6" name="直接连接符 10301">
              <a:extLst>
                <a:ext uri="{FF2B5EF4-FFF2-40B4-BE49-F238E27FC236}">
                  <a16:creationId xmlns:a16="http://schemas.microsoft.com/office/drawing/2014/main" id="{5FBFF997-E9F6-4897-96B5-834303B11051}"/>
                </a:ext>
              </a:extLst>
            </p:cNvPr>
            <p:cNvSpPr>
              <a:spLocks noChangeShapeType="1"/>
            </p:cNvSpPr>
            <p:nvPr/>
          </p:nvSpPr>
          <p:spPr bwMode="auto">
            <a:xfrm flipV="1">
              <a:off x="1308"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1807" name="直接连接符 10302">
              <a:extLst>
                <a:ext uri="{FF2B5EF4-FFF2-40B4-BE49-F238E27FC236}">
                  <a16:creationId xmlns:a16="http://schemas.microsoft.com/office/drawing/2014/main" id="{67F14D0B-1DA9-4CFC-98CA-0D0AF857D0FE}"/>
                </a:ext>
              </a:extLst>
            </p:cNvPr>
            <p:cNvSpPr>
              <a:spLocks noChangeShapeType="1"/>
            </p:cNvSpPr>
            <p:nvPr/>
          </p:nvSpPr>
          <p:spPr bwMode="auto">
            <a:xfrm>
              <a:off x="1428" y="516"/>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1808" name="组合 10303">
            <a:extLst>
              <a:ext uri="{FF2B5EF4-FFF2-40B4-BE49-F238E27FC236}">
                <a16:creationId xmlns:a16="http://schemas.microsoft.com/office/drawing/2014/main" id="{E696C547-FFA1-475F-9421-190107F619A8}"/>
              </a:ext>
            </a:extLst>
          </p:cNvPr>
          <p:cNvGrpSpPr>
            <a:grpSpLocks/>
          </p:cNvGrpSpPr>
          <p:nvPr/>
        </p:nvGrpSpPr>
        <p:grpSpPr bwMode="auto">
          <a:xfrm>
            <a:off x="904875" y="2595563"/>
            <a:ext cx="3124200" cy="519112"/>
            <a:chOff x="0" y="0"/>
            <a:chExt cx="1968" cy="327"/>
          </a:xfrm>
        </p:grpSpPr>
        <p:sp>
          <p:nvSpPr>
            <p:cNvPr id="31809" name="文本框 10304">
              <a:extLst>
                <a:ext uri="{FF2B5EF4-FFF2-40B4-BE49-F238E27FC236}">
                  <a16:creationId xmlns:a16="http://schemas.microsoft.com/office/drawing/2014/main" id="{875BA92F-2A6C-454E-9247-1E7EF5C54007}"/>
                </a:ext>
              </a:extLst>
            </p:cNvPr>
            <p:cNvSpPr>
              <a:spLocks noChangeArrowheads="1"/>
            </p:cNvSpPr>
            <p:nvPr/>
          </p:nvSpPr>
          <p:spPr bwMode="auto">
            <a:xfrm>
              <a:off x="1632" y="0"/>
              <a:ext cx="33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0000"/>
                  </a:solidFill>
                </a:rPr>
                <a:t>N</a:t>
              </a:r>
            </a:p>
          </p:txBody>
        </p:sp>
        <p:sp>
          <p:nvSpPr>
            <p:cNvPr id="31810" name="文本框 10305">
              <a:extLst>
                <a:ext uri="{FF2B5EF4-FFF2-40B4-BE49-F238E27FC236}">
                  <a16:creationId xmlns:a16="http://schemas.microsoft.com/office/drawing/2014/main" id="{AF58D9DB-3247-4120-9648-EA0DDC8901F5}"/>
                </a:ext>
              </a:extLst>
            </p:cNvPr>
            <p:cNvSpPr>
              <a:spLocks noChangeArrowheads="1"/>
            </p:cNvSpPr>
            <p:nvPr/>
          </p:nvSpPr>
          <p:spPr bwMode="auto">
            <a:xfrm>
              <a:off x="0" y="0"/>
              <a:ext cx="5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0000"/>
                  </a:solidFill>
                </a:rPr>
                <a:t>S</a:t>
              </a:r>
            </a:p>
          </p:txBody>
        </p:sp>
      </p:grpSp>
      <p:grpSp>
        <p:nvGrpSpPr>
          <p:cNvPr id="31811" name="组合 10306">
            <a:extLst>
              <a:ext uri="{FF2B5EF4-FFF2-40B4-BE49-F238E27FC236}">
                <a16:creationId xmlns:a16="http://schemas.microsoft.com/office/drawing/2014/main" id="{CDD3403E-8603-4C7E-B678-15016DD97307}"/>
              </a:ext>
            </a:extLst>
          </p:cNvPr>
          <p:cNvGrpSpPr>
            <a:grpSpLocks/>
          </p:cNvGrpSpPr>
          <p:nvPr/>
        </p:nvGrpSpPr>
        <p:grpSpPr bwMode="auto">
          <a:xfrm>
            <a:off x="5248275" y="2595563"/>
            <a:ext cx="3276600" cy="519112"/>
            <a:chOff x="0" y="0"/>
            <a:chExt cx="2064" cy="327"/>
          </a:xfrm>
        </p:grpSpPr>
        <p:sp>
          <p:nvSpPr>
            <p:cNvPr id="31812" name="文本框 10307">
              <a:extLst>
                <a:ext uri="{FF2B5EF4-FFF2-40B4-BE49-F238E27FC236}">
                  <a16:creationId xmlns:a16="http://schemas.microsoft.com/office/drawing/2014/main" id="{AF8CC656-FB50-4E1D-8899-3E6FFF0C1F88}"/>
                </a:ext>
              </a:extLst>
            </p:cNvPr>
            <p:cNvSpPr>
              <a:spLocks noChangeArrowheads="1"/>
            </p:cNvSpPr>
            <p:nvPr/>
          </p:nvSpPr>
          <p:spPr bwMode="auto">
            <a:xfrm>
              <a:off x="0" y="0"/>
              <a:ext cx="31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0000"/>
                  </a:solidFill>
                </a:rPr>
                <a:t>N</a:t>
              </a:r>
            </a:p>
          </p:txBody>
        </p:sp>
        <p:sp>
          <p:nvSpPr>
            <p:cNvPr id="31813" name="文本框 10308">
              <a:extLst>
                <a:ext uri="{FF2B5EF4-FFF2-40B4-BE49-F238E27FC236}">
                  <a16:creationId xmlns:a16="http://schemas.microsoft.com/office/drawing/2014/main" id="{E62AE1D5-81BE-4C56-A467-0FD0581686EC}"/>
                </a:ext>
              </a:extLst>
            </p:cNvPr>
            <p:cNvSpPr>
              <a:spLocks noChangeArrowheads="1"/>
            </p:cNvSpPr>
            <p:nvPr/>
          </p:nvSpPr>
          <p:spPr bwMode="auto">
            <a:xfrm>
              <a:off x="1680" y="0"/>
              <a:ext cx="38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0000"/>
                  </a:solidFill>
                </a:rPr>
                <a:t>S</a:t>
              </a:r>
            </a:p>
          </p:txBody>
        </p:sp>
      </p:grpSp>
      <p:sp>
        <p:nvSpPr>
          <p:cNvPr id="31814" name="左右箭头 10309">
            <a:extLst>
              <a:ext uri="{FF2B5EF4-FFF2-40B4-BE49-F238E27FC236}">
                <a16:creationId xmlns:a16="http://schemas.microsoft.com/office/drawing/2014/main" id="{A2925AA3-3184-4061-8107-873EE5F0598F}"/>
              </a:ext>
            </a:extLst>
          </p:cNvPr>
          <p:cNvSpPr>
            <a:spLocks noChangeArrowheads="1"/>
          </p:cNvSpPr>
          <p:nvPr/>
        </p:nvSpPr>
        <p:spPr bwMode="auto">
          <a:xfrm>
            <a:off x="4086225" y="2824163"/>
            <a:ext cx="1066800" cy="152400"/>
          </a:xfrm>
          <a:prstGeom prst="leftRightArrow">
            <a:avLst>
              <a:gd name="adj1" fmla="val 50000"/>
              <a:gd name="adj2" fmla="val 140000"/>
            </a:avLst>
          </a:prstGeom>
          <a:solidFill>
            <a:srgbClr val="CCFF33"/>
          </a:solidFill>
          <a:ln w="9525" algn="ctr">
            <a:solidFill>
              <a:schemeClr val="tx1"/>
            </a:solidFill>
            <a:miter lim="800000"/>
            <a:headEnd/>
            <a:tailEnd/>
          </a:ln>
        </p:spPr>
        <p:txBody>
          <a:bodyPr/>
          <a:lstStyle/>
          <a:p>
            <a:endParaRPr lang="zh-CN" altLang="en-US"/>
          </a:p>
        </p:txBody>
      </p:sp>
      <p:sp>
        <p:nvSpPr>
          <p:cNvPr id="20550" name="文本框 10310">
            <a:extLst>
              <a:ext uri="{FF2B5EF4-FFF2-40B4-BE49-F238E27FC236}">
                <a16:creationId xmlns:a16="http://schemas.microsoft.com/office/drawing/2014/main" id="{B0331FD5-CF6C-4A7C-9F1B-7C6EE4B0B04D}"/>
              </a:ext>
            </a:extLst>
          </p:cNvPr>
          <p:cNvSpPr/>
          <p:nvPr/>
        </p:nvSpPr>
        <p:spPr>
          <a:xfrm>
            <a:off x="4143375" y="2290763"/>
            <a:ext cx="914400" cy="5191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2800" b="1">
                <a:ln w="9525" cap="flat" cmpd="sng" algn="ctr">
                  <a:noFill/>
                  <a:prstDash val="solid"/>
                  <a:round/>
                  <a:headEnd type="none" w="med" len="med"/>
                  <a:tailEnd type="none" w="med" len="med"/>
                </a:ln>
                <a:solidFill>
                  <a:srgbClr val="000000"/>
                </a:solidFill>
                <a:sym typeface="Wingdings"/>
              </a:rPr>
              <a:t>相斥</a:t>
            </a:r>
            <a:endParaRPr sz="2800" b="1">
              <a:solidFill>
                <a:srgbClr val="000000"/>
              </a:solidFill>
            </a:endParaRPr>
          </a:p>
        </p:txBody>
      </p:sp>
      <p:sp>
        <p:nvSpPr>
          <p:cNvPr id="20551" name="文本框 10311">
            <a:extLst>
              <a:ext uri="{FF2B5EF4-FFF2-40B4-BE49-F238E27FC236}">
                <a16:creationId xmlns:a16="http://schemas.microsoft.com/office/drawing/2014/main" id="{0668066C-54EF-48DE-8C3A-A2F3EADF473B}"/>
              </a:ext>
            </a:extLst>
          </p:cNvPr>
          <p:cNvSpPr/>
          <p:nvPr/>
        </p:nvSpPr>
        <p:spPr>
          <a:xfrm>
            <a:off x="4714875" y="1452563"/>
            <a:ext cx="914400" cy="579437"/>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0000"/>
                </a:solidFill>
                <a:sym typeface="Wingdings"/>
              </a:rPr>
              <a:t>C</a:t>
            </a:r>
            <a:endParaRPr lang="en-US" altLang="zh-CN" sz="32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786"/>
                                        </p:tgtEl>
                                        <p:attrNameLst>
                                          <p:attrName>style.visibility</p:attrName>
                                        </p:attrNameLst>
                                      </p:cBhvr>
                                      <p:to>
                                        <p:strVal val="visible"/>
                                      </p:to>
                                    </p:set>
                                    <p:animEffect transition="in" filter="dissolve">
                                      <p:cBhvr>
                                        <p:cTn id="7" dur="500"/>
                                        <p:tgtEl>
                                          <p:spTgt spid="317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3180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1797"/>
                                        </p:tgtEl>
                                        <p:attrNameLst>
                                          <p:attrName>style.visibility</p:attrName>
                                        </p:attrNameLst>
                                      </p:cBhvr>
                                      <p:to>
                                        <p:strVal val="visible"/>
                                      </p:to>
                                    </p:set>
                                    <p:animEffect transition="in" filter="dissolve">
                                      <p:cBhvr>
                                        <p:cTn id="16" dur="500"/>
                                        <p:tgtEl>
                                          <p:spTgt spid="3179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499"/>
                                          </p:stCondLst>
                                        </p:cTn>
                                        <p:tgtEl>
                                          <p:spTgt spid="318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文本框 22529">
            <a:extLst>
              <a:ext uri="{FF2B5EF4-FFF2-40B4-BE49-F238E27FC236}">
                <a16:creationId xmlns:a16="http://schemas.microsoft.com/office/drawing/2014/main" id="{A040F2A6-4B0A-44DA-B7CF-56311D5AD9F9}"/>
              </a:ext>
            </a:extLst>
          </p:cNvPr>
          <p:cNvSpPr>
            <a:spLocks noChangeArrowheads="1"/>
          </p:cNvSpPr>
          <p:nvPr/>
        </p:nvSpPr>
        <p:spPr bwMode="auto">
          <a:xfrm>
            <a:off x="153988" y="722313"/>
            <a:ext cx="8496300"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268288">
              <a:defRPr sz="2000">
                <a:solidFill>
                  <a:srgbClr val="000000"/>
                </a:solidFill>
                <a:latin typeface="Arial" panose="020B0604020202020204" pitchFamily="34" charset="0"/>
                <a:ea typeface="宋体" panose="02010600030101010101" pitchFamily="2" charset="-122"/>
              </a:defRPr>
            </a:lvl1pPr>
            <a:lvl2pPr>
              <a:defRPr sz="2000">
                <a:solidFill>
                  <a:srgbClr val="000000"/>
                </a:solidFill>
                <a:latin typeface="Arial" panose="020B0604020202020204" pitchFamily="34" charset="0"/>
                <a:ea typeface="宋体" panose="02010600030101010101" pitchFamily="2" charset="-122"/>
              </a:defRPr>
            </a:lvl2pPr>
            <a:lvl3pPr>
              <a:defRPr sz="2000">
                <a:solidFill>
                  <a:srgbClr val="000000"/>
                </a:solidFill>
                <a:latin typeface="Arial" panose="020B0604020202020204" pitchFamily="34" charset="0"/>
                <a:ea typeface="宋体" panose="02010600030101010101" pitchFamily="2" charset="-122"/>
              </a:defRPr>
            </a:lvl3pPr>
            <a:lvl4pPr>
              <a:defRPr sz="2000">
                <a:solidFill>
                  <a:srgbClr val="000000"/>
                </a:solidFill>
                <a:latin typeface="Arial" panose="020B0604020202020204" pitchFamily="34" charset="0"/>
                <a:ea typeface="宋体" panose="02010600030101010101" pitchFamily="2" charset="-122"/>
              </a:defRPr>
            </a:lvl4pPr>
            <a:lvl5pPr>
              <a:defRPr sz="2000">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9pPr>
          </a:lstStyle>
          <a:p>
            <a:r>
              <a:rPr lang="zh-CN" altLang="en-US" sz="2800" b="1">
                <a:latin typeface="宋体" panose="02010600030101010101" pitchFamily="2" charset="-122"/>
                <a:sym typeface="宋体" panose="02010600030101010101" pitchFamily="2" charset="-122"/>
              </a:rPr>
              <a:t>例1.图中如图所示的，两个线圈，套在一根光滑的玻璃管上，导线柔软，可自由滑动，开关S闭合后，则 （    ）     </a:t>
            </a:r>
          </a:p>
          <a:p>
            <a:r>
              <a:rPr lang="zh-CN" altLang="en-US" sz="2800" b="1">
                <a:latin typeface="宋体" panose="02010600030101010101" pitchFamily="2" charset="-122"/>
                <a:sym typeface="宋体" panose="02010600030101010101" pitchFamily="2" charset="-122"/>
              </a:rPr>
              <a:t>A. 两线圈左右分开；</a:t>
            </a:r>
          </a:p>
          <a:p>
            <a:r>
              <a:rPr lang="zh-CN" altLang="en-US" sz="2800" b="1">
                <a:latin typeface="宋体" panose="02010600030101010101" pitchFamily="2" charset="-122"/>
                <a:sym typeface="宋体" panose="02010600030101010101" pitchFamily="2" charset="-122"/>
              </a:rPr>
              <a:t>B．两线圈向中间靠拢；</a:t>
            </a:r>
          </a:p>
          <a:p>
            <a:r>
              <a:rPr lang="zh-CN" altLang="en-US" sz="2800" b="1">
                <a:latin typeface="宋体" panose="02010600030101010101" pitchFamily="2" charset="-122"/>
                <a:sym typeface="宋体" panose="02010600030101010101" pitchFamily="2" charset="-122"/>
              </a:rPr>
              <a:t>C．两线圈静止不动；</a:t>
            </a:r>
          </a:p>
          <a:p>
            <a:r>
              <a:rPr lang="zh-CN" altLang="en-US" sz="2800" b="1">
                <a:latin typeface="宋体" panose="02010600030101010101" pitchFamily="2" charset="-122"/>
                <a:sym typeface="宋体" panose="02010600030101010101" pitchFamily="2" charset="-122"/>
              </a:rPr>
              <a:t>D．两线圈先左右分开，然后向中间靠拢.</a:t>
            </a:r>
          </a:p>
        </p:txBody>
      </p:sp>
      <p:pic>
        <p:nvPicPr>
          <p:cNvPr id="32771" name="图片 22530">
            <a:extLst>
              <a:ext uri="{FF2B5EF4-FFF2-40B4-BE49-F238E27FC236}">
                <a16:creationId xmlns:a16="http://schemas.microsoft.com/office/drawing/2014/main" id="{B2E0271C-C129-486F-B2E5-DD4DE4177CD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3825" y="3910013"/>
            <a:ext cx="434498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1507" name="文本框 22531">
            <a:extLst>
              <a:ext uri="{FF2B5EF4-FFF2-40B4-BE49-F238E27FC236}">
                <a16:creationId xmlns:a16="http://schemas.microsoft.com/office/drawing/2014/main" id="{A49FBA18-1E9D-41FF-BC3D-67EF6F9E0097}"/>
              </a:ext>
            </a:extLst>
          </p:cNvPr>
          <p:cNvSpPr/>
          <p:nvPr/>
        </p:nvSpPr>
        <p:spPr>
          <a:xfrm>
            <a:off x="1336675" y="1519238"/>
            <a:ext cx="387350" cy="579437"/>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3200" b="1">
                <a:ln w="9525" cap="flat" cmpd="sng" algn="ctr">
                  <a:noFill/>
                  <a:prstDash val="solid"/>
                  <a:round/>
                  <a:headEnd type="none" w="med" len="med"/>
                  <a:tailEnd type="none" w="med" len="med"/>
                </a:ln>
                <a:solidFill>
                  <a:srgbClr val="FF0000"/>
                </a:solidFill>
                <a:latin typeface="宋体" pitchFamily="2" charset="-122"/>
                <a:sym typeface="宋体" pitchFamily="2" charset="-122"/>
              </a:rPr>
              <a:t>A</a:t>
            </a:r>
            <a:endParaRPr lang="en-US" altLang="zh-CN" sz="3200" b="1">
              <a:solidFill>
                <a:srgbClr val="FF0000"/>
              </a:solidFill>
              <a:latin typeface="宋体" pitchFamily="2" charset="-122"/>
              <a:sym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组合 17409">
            <a:extLst>
              <a:ext uri="{FF2B5EF4-FFF2-40B4-BE49-F238E27FC236}">
                <a16:creationId xmlns:a16="http://schemas.microsoft.com/office/drawing/2014/main" id="{6F6FD00A-D604-49AE-BD03-6DD6B1CF1EED}"/>
              </a:ext>
            </a:extLst>
          </p:cNvPr>
          <p:cNvGrpSpPr>
            <a:grpSpLocks/>
          </p:cNvGrpSpPr>
          <p:nvPr/>
        </p:nvGrpSpPr>
        <p:grpSpPr bwMode="auto">
          <a:xfrm>
            <a:off x="752475" y="2097088"/>
            <a:ext cx="7400925" cy="3046412"/>
            <a:chOff x="90" y="-143"/>
            <a:chExt cx="4662" cy="1919"/>
          </a:xfrm>
        </p:grpSpPr>
        <p:grpSp>
          <p:nvGrpSpPr>
            <p:cNvPr id="33795" name="组合 17410">
              <a:extLst>
                <a:ext uri="{FF2B5EF4-FFF2-40B4-BE49-F238E27FC236}">
                  <a16:creationId xmlns:a16="http://schemas.microsoft.com/office/drawing/2014/main" id="{E600B4CD-1968-46BE-A2BD-C038E615C70E}"/>
                </a:ext>
              </a:extLst>
            </p:cNvPr>
            <p:cNvGrpSpPr>
              <a:grpSpLocks/>
            </p:cNvGrpSpPr>
            <p:nvPr/>
          </p:nvGrpSpPr>
          <p:grpSpPr bwMode="auto">
            <a:xfrm>
              <a:off x="2604" y="708"/>
              <a:ext cx="2148" cy="1068"/>
              <a:chOff x="0" y="0"/>
              <a:chExt cx="2148" cy="1068"/>
            </a:xfrm>
          </p:grpSpPr>
          <p:sp>
            <p:nvSpPr>
              <p:cNvPr id="33796" name="矩形 17411">
                <a:extLst>
                  <a:ext uri="{FF2B5EF4-FFF2-40B4-BE49-F238E27FC236}">
                    <a16:creationId xmlns:a16="http://schemas.microsoft.com/office/drawing/2014/main" id="{1025C649-DB8A-44A8-A404-FDE0695648AF}"/>
                  </a:ext>
                </a:extLst>
              </p:cNvPr>
              <p:cNvSpPr>
                <a:spLocks noChangeArrowheads="1"/>
              </p:cNvSpPr>
              <p:nvPr/>
            </p:nvSpPr>
            <p:spPr bwMode="auto">
              <a:xfrm>
                <a:off x="36" y="12"/>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33797" name="直接连接符 17412">
                <a:extLst>
                  <a:ext uri="{FF2B5EF4-FFF2-40B4-BE49-F238E27FC236}">
                    <a16:creationId xmlns:a16="http://schemas.microsoft.com/office/drawing/2014/main" id="{AB7617D4-A3E7-4B55-9DFD-E4E5DEEC1136}"/>
                  </a:ext>
                </a:extLst>
              </p:cNvPr>
              <p:cNvSpPr>
                <a:spLocks noChangeShapeType="1"/>
              </p:cNvSpPr>
              <p:nvPr/>
            </p:nvSpPr>
            <p:spPr bwMode="auto">
              <a:xfrm>
                <a:off x="288" y="37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798" name="直接连接符 17413">
                <a:extLst>
                  <a:ext uri="{FF2B5EF4-FFF2-40B4-BE49-F238E27FC236}">
                    <a16:creationId xmlns:a16="http://schemas.microsoft.com/office/drawing/2014/main" id="{53F63788-3C40-4368-8E7C-444B2B4AE438}"/>
                  </a:ext>
                </a:extLst>
              </p:cNvPr>
              <p:cNvSpPr>
                <a:spLocks noChangeShapeType="1"/>
              </p:cNvSpPr>
              <p:nvPr/>
            </p:nvSpPr>
            <p:spPr bwMode="auto">
              <a:xfrm>
                <a:off x="288" y="900"/>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799" name="直接连接符 17414">
                <a:extLst>
                  <a:ext uri="{FF2B5EF4-FFF2-40B4-BE49-F238E27FC236}">
                    <a16:creationId xmlns:a16="http://schemas.microsoft.com/office/drawing/2014/main" id="{67F04A28-D3BE-46BD-B4D3-AF7F7F4229D4}"/>
                  </a:ext>
                </a:extLst>
              </p:cNvPr>
              <p:cNvSpPr>
                <a:spLocks noChangeShapeType="1"/>
              </p:cNvSpPr>
              <p:nvPr/>
            </p:nvSpPr>
            <p:spPr bwMode="auto">
              <a:xfrm>
                <a:off x="768" y="732"/>
                <a:ext cx="0" cy="336"/>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0" name="直接连接符 17415">
                <a:extLst>
                  <a:ext uri="{FF2B5EF4-FFF2-40B4-BE49-F238E27FC236}">
                    <a16:creationId xmlns:a16="http://schemas.microsoft.com/office/drawing/2014/main" id="{50B5FC0F-1919-4320-99CB-47F3CD7C60DA}"/>
                  </a:ext>
                </a:extLst>
              </p:cNvPr>
              <p:cNvSpPr>
                <a:spLocks noChangeShapeType="1"/>
              </p:cNvSpPr>
              <p:nvPr/>
            </p:nvSpPr>
            <p:spPr bwMode="auto">
              <a:xfrm>
                <a:off x="864" y="828"/>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1" name="直接连接符 17416">
                <a:extLst>
                  <a:ext uri="{FF2B5EF4-FFF2-40B4-BE49-F238E27FC236}">
                    <a16:creationId xmlns:a16="http://schemas.microsoft.com/office/drawing/2014/main" id="{D89626E0-0636-4B0C-9181-18B1CF0525F0}"/>
                  </a:ext>
                </a:extLst>
              </p:cNvPr>
              <p:cNvSpPr>
                <a:spLocks noChangeShapeType="1"/>
              </p:cNvSpPr>
              <p:nvPr/>
            </p:nvSpPr>
            <p:spPr bwMode="auto">
              <a:xfrm>
                <a:off x="864" y="900"/>
                <a:ext cx="864"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2" name="文本框 17417">
                <a:extLst>
                  <a:ext uri="{FF2B5EF4-FFF2-40B4-BE49-F238E27FC236}">
                    <a16:creationId xmlns:a16="http://schemas.microsoft.com/office/drawing/2014/main" id="{9AB2AF65-485B-4E39-A1DC-8EF5F36861F5}"/>
                  </a:ext>
                </a:extLst>
              </p:cNvPr>
              <p:cNvSpPr>
                <a:spLocks noChangeArrowheads="1"/>
              </p:cNvSpPr>
              <p:nvPr/>
            </p:nvSpPr>
            <p:spPr bwMode="auto">
              <a:xfrm>
                <a:off x="0" y="24"/>
                <a:ext cx="43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solidFill>
                      <a:srgbClr val="FF3300"/>
                    </a:solidFill>
                  </a:rPr>
                  <a:t>N</a:t>
                </a:r>
              </a:p>
            </p:txBody>
          </p:sp>
          <p:sp>
            <p:nvSpPr>
              <p:cNvPr id="33803" name="文本框 17418">
                <a:extLst>
                  <a:ext uri="{FF2B5EF4-FFF2-40B4-BE49-F238E27FC236}">
                    <a16:creationId xmlns:a16="http://schemas.microsoft.com/office/drawing/2014/main" id="{B02651AD-BA8E-4626-BE8F-4F5DD92FB29E}"/>
                  </a:ext>
                </a:extLst>
              </p:cNvPr>
              <p:cNvSpPr>
                <a:spLocks noChangeArrowheads="1"/>
              </p:cNvSpPr>
              <p:nvPr/>
            </p:nvSpPr>
            <p:spPr bwMode="auto">
              <a:xfrm>
                <a:off x="1716" y="0"/>
                <a:ext cx="43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solidFill>
                      <a:srgbClr val="FF3300"/>
                    </a:solidFill>
                  </a:rPr>
                  <a:t>S</a:t>
                </a:r>
              </a:p>
            </p:txBody>
          </p:sp>
        </p:grpSp>
        <p:grpSp>
          <p:nvGrpSpPr>
            <p:cNvPr id="33804" name="组合 17419">
              <a:extLst>
                <a:ext uri="{FF2B5EF4-FFF2-40B4-BE49-F238E27FC236}">
                  <a16:creationId xmlns:a16="http://schemas.microsoft.com/office/drawing/2014/main" id="{EA75C93A-9204-4A0F-B25D-CBAC954A76C3}"/>
                </a:ext>
              </a:extLst>
            </p:cNvPr>
            <p:cNvGrpSpPr>
              <a:grpSpLocks/>
            </p:cNvGrpSpPr>
            <p:nvPr/>
          </p:nvGrpSpPr>
          <p:grpSpPr bwMode="auto">
            <a:xfrm>
              <a:off x="132" y="720"/>
              <a:ext cx="2004" cy="1008"/>
              <a:chOff x="0" y="0"/>
              <a:chExt cx="2004" cy="1008"/>
            </a:xfrm>
          </p:grpSpPr>
          <p:grpSp>
            <p:nvGrpSpPr>
              <p:cNvPr id="33805" name="组合 17420">
                <a:extLst>
                  <a:ext uri="{FF2B5EF4-FFF2-40B4-BE49-F238E27FC236}">
                    <a16:creationId xmlns:a16="http://schemas.microsoft.com/office/drawing/2014/main" id="{71040BC8-3E20-44A5-9071-CC6AE6F49D82}"/>
                  </a:ext>
                </a:extLst>
              </p:cNvPr>
              <p:cNvGrpSpPr>
                <a:grpSpLocks/>
              </p:cNvGrpSpPr>
              <p:nvPr/>
            </p:nvGrpSpPr>
            <p:grpSpPr bwMode="auto">
              <a:xfrm>
                <a:off x="12" y="0"/>
                <a:ext cx="1920" cy="1008"/>
                <a:chOff x="0" y="0"/>
                <a:chExt cx="1920" cy="1008"/>
              </a:xfrm>
            </p:grpSpPr>
            <p:sp>
              <p:nvSpPr>
                <p:cNvPr id="33806" name="矩形 17421">
                  <a:extLst>
                    <a:ext uri="{FF2B5EF4-FFF2-40B4-BE49-F238E27FC236}">
                      <a16:creationId xmlns:a16="http://schemas.microsoft.com/office/drawing/2014/main" id="{D80C8960-0D43-4CE9-BAAB-34DEF6DF0631}"/>
                    </a:ext>
                  </a:extLst>
                </p:cNvPr>
                <p:cNvSpPr>
                  <a:spLocks noChangeArrowheads="1"/>
                </p:cNvSpPr>
                <p:nvPr/>
              </p:nvSpPr>
              <p:spPr bwMode="auto">
                <a:xfrm>
                  <a:off x="0" y="0"/>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grpSp>
              <p:nvGrpSpPr>
                <p:cNvPr id="33807" name="组合 17422">
                  <a:extLst>
                    <a:ext uri="{FF2B5EF4-FFF2-40B4-BE49-F238E27FC236}">
                      <a16:creationId xmlns:a16="http://schemas.microsoft.com/office/drawing/2014/main" id="{17E07D7D-7F5A-4C30-95FD-C3B909CFBD63}"/>
                    </a:ext>
                  </a:extLst>
                </p:cNvPr>
                <p:cNvGrpSpPr>
                  <a:grpSpLocks/>
                </p:cNvGrpSpPr>
                <p:nvPr/>
              </p:nvGrpSpPr>
              <p:grpSpPr bwMode="auto">
                <a:xfrm>
                  <a:off x="336" y="384"/>
                  <a:ext cx="1296" cy="624"/>
                  <a:chOff x="0" y="0"/>
                  <a:chExt cx="1296" cy="624"/>
                </a:xfrm>
              </p:grpSpPr>
              <p:sp>
                <p:nvSpPr>
                  <p:cNvPr id="33808" name="未知">
                    <a:extLst>
                      <a:ext uri="{FF2B5EF4-FFF2-40B4-BE49-F238E27FC236}">
                        <a16:creationId xmlns:a16="http://schemas.microsoft.com/office/drawing/2014/main" id="{69BD284B-FD66-42F0-A61E-125521CC9958}"/>
                      </a:ext>
                    </a:extLst>
                  </p:cNvPr>
                  <p:cNvSpPr>
                    <a:spLocks/>
                  </p:cNvSpPr>
                  <p:nvPr/>
                </p:nvSpPr>
                <p:spPr bwMode="auto">
                  <a:xfrm>
                    <a:off x="0" y="0"/>
                    <a:ext cx="1" cy="432"/>
                  </a:xfrm>
                  <a:custGeom>
                    <a:avLst/>
                    <a:gdLst>
                      <a:gd name="T0" fmla="*/ 0 w 1"/>
                      <a:gd name="T1" fmla="*/ 0 h 432"/>
                      <a:gd name="T2" fmla="*/ 0 w 1"/>
                      <a:gd name="T3" fmla="*/ 432 h 432"/>
                    </a:gdLst>
                    <a:ahLst/>
                    <a:cxnLst>
                      <a:cxn ang="0">
                        <a:pos x="T0" y="T1"/>
                      </a:cxn>
                      <a:cxn ang="0">
                        <a:pos x="T2" y="T3"/>
                      </a:cxn>
                    </a:cxnLst>
                    <a:rect l="0" t="0" r="r" b="b"/>
                    <a:pathLst>
                      <a:path w="1" h="432">
                        <a:moveTo>
                          <a:pt x="0" y="0"/>
                        </a:moveTo>
                        <a:cubicBezTo>
                          <a:pt x="0" y="180"/>
                          <a:pt x="0" y="360"/>
                          <a:pt x="0" y="432"/>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3809" name="直接连接符 17424">
                    <a:extLst>
                      <a:ext uri="{FF2B5EF4-FFF2-40B4-BE49-F238E27FC236}">
                        <a16:creationId xmlns:a16="http://schemas.microsoft.com/office/drawing/2014/main" id="{8E7B4EC6-1D60-4F86-9F44-5053947EAC9C}"/>
                      </a:ext>
                    </a:extLst>
                  </p:cNvPr>
                  <p:cNvSpPr>
                    <a:spLocks noChangeShapeType="1"/>
                  </p:cNvSpPr>
                  <p:nvPr/>
                </p:nvSpPr>
                <p:spPr bwMode="auto">
                  <a:xfrm>
                    <a:off x="0" y="288"/>
                    <a:ext cx="0" cy="192"/>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0" name="直接连接符 17425">
                    <a:extLst>
                      <a:ext uri="{FF2B5EF4-FFF2-40B4-BE49-F238E27FC236}">
                        <a16:creationId xmlns:a16="http://schemas.microsoft.com/office/drawing/2014/main" id="{8C857F8E-DC32-4275-BDF8-22080A0F74BF}"/>
                      </a:ext>
                    </a:extLst>
                  </p:cNvPr>
                  <p:cNvSpPr>
                    <a:spLocks noChangeShapeType="1"/>
                  </p:cNvSpPr>
                  <p:nvPr/>
                </p:nvSpPr>
                <p:spPr bwMode="auto">
                  <a:xfrm>
                    <a:off x="0" y="480"/>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1" name="直接连接符 17426">
                    <a:extLst>
                      <a:ext uri="{FF2B5EF4-FFF2-40B4-BE49-F238E27FC236}">
                        <a16:creationId xmlns:a16="http://schemas.microsoft.com/office/drawing/2014/main" id="{0EFDDFE1-48C1-4915-8BEF-3F1E59D9FD91}"/>
                      </a:ext>
                    </a:extLst>
                  </p:cNvPr>
                  <p:cNvSpPr>
                    <a:spLocks noChangeShapeType="1"/>
                  </p:cNvSpPr>
                  <p:nvPr/>
                </p:nvSpPr>
                <p:spPr bwMode="auto">
                  <a:xfrm>
                    <a:off x="480" y="336"/>
                    <a:ext cx="0" cy="28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2" name="直接连接符 17427">
                    <a:extLst>
                      <a:ext uri="{FF2B5EF4-FFF2-40B4-BE49-F238E27FC236}">
                        <a16:creationId xmlns:a16="http://schemas.microsoft.com/office/drawing/2014/main" id="{D5727137-F384-4CA4-9308-908562FC81F9}"/>
                      </a:ext>
                    </a:extLst>
                  </p:cNvPr>
                  <p:cNvSpPr>
                    <a:spLocks noChangeShapeType="1"/>
                  </p:cNvSpPr>
                  <p:nvPr/>
                </p:nvSpPr>
                <p:spPr bwMode="auto">
                  <a:xfrm>
                    <a:off x="576" y="408"/>
                    <a:ext cx="0" cy="144"/>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3" name="直接连接符 17428">
                    <a:extLst>
                      <a:ext uri="{FF2B5EF4-FFF2-40B4-BE49-F238E27FC236}">
                        <a16:creationId xmlns:a16="http://schemas.microsoft.com/office/drawing/2014/main" id="{F84126A1-5E3D-4D5D-BF56-D02CD74AA6CD}"/>
                      </a:ext>
                    </a:extLst>
                  </p:cNvPr>
                  <p:cNvSpPr>
                    <a:spLocks noChangeShapeType="1"/>
                  </p:cNvSpPr>
                  <p:nvPr/>
                </p:nvSpPr>
                <p:spPr bwMode="auto">
                  <a:xfrm>
                    <a:off x="576" y="480"/>
                    <a:ext cx="72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14" name="直接连接符 17429">
                    <a:extLst>
                      <a:ext uri="{FF2B5EF4-FFF2-40B4-BE49-F238E27FC236}">
                        <a16:creationId xmlns:a16="http://schemas.microsoft.com/office/drawing/2014/main" id="{A155157E-4AB5-47A3-8E43-17E4AC1658D5}"/>
                      </a:ext>
                    </a:extLst>
                  </p:cNvPr>
                  <p:cNvSpPr>
                    <a:spLocks noChangeShapeType="1"/>
                  </p:cNvSpPr>
                  <p:nvPr/>
                </p:nvSpPr>
                <p:spPr bwMode="auto">
                  <a:xfrm>
                    <a:off x="1296" y="0"/>
                    <a:ext cx="0" cy="480"/>
                  </a:xfrm>
                  <a:prstGeom prst="line">
                    <a:avLst/>
                  </a:prstGeom>
                  <a:noFill/>
                  <a:ln w="38100" algn="ctr">
                    <a:solidFill>
                      <a:schemeClr val="folHlink"/>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sp>
            <p:nvSpPr>
              <p:cNvPr id="33815" name="文本框 17430">
                <a:extLst>
                  <a:ext uri="{FF2B5EF4-FFF2-40B4-BE49-F238E27FC236}">
                    <a16:creationId xmlns:a16="http://schemas.microsoft.com/office/drawing/2014/main" id="{70507CA5-140A-4655-87ED-243A12A52DA3}"/>
                  </a:ext>
                </a:extLst>
              </p:cNvPr>
              <p:cNvSpPr>
                <a:spLocks noChangeArrowheads="1"/>
              </p:cNvSpPr>
              <p:nvPr/>
            </p:nvSpPr>
            <p:spPr bwMode="auto">
              <a:xfrm>
                <a:off x="1668" y="0"/>
                <a:ext cx="33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solidFill>
                      <a:srgbClr val="FF3300"/>
                    </a:solidFill>
                  </a:rPr>
                  <a:t>N</a:t>
                </a:r>
              </a:p>
            </p:txBody>
          </p:sp>
          <p:sp>
            <p:nvSpPr>
              <p:cNvPr id="33816" name="文本框 17431">
                <a:extLst>
                  <a:ext uri="{FF2B5EF4-FFF2-40B4-BE49-F238E27FC236}">
                    <a16:creationId xmlns:a16="http://schemas.microsoft.com/office/drawing/2014/main" id="{9ED41CF9-7D85-4AF1-9A5E-A697F18EE9BA}"/>
                  </a:ext>
                </a:extLst>
              </p:cNvPr>
              <p:cNvSpPr>
                <a:spLocks noChangeArrowheads="1"/>
              </p:cNvSpPr>
              <p:nvPr/>
            </p:nvSpPr>
            <p:spPr bwMode="auto">
              <a:xfrm>
                <a:off x="0" y="0"/>
                <a:ext cx="43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solidFill>
                      <a:srgbClr val="FF3300"/>
                    </a:solidFill>
                  </a:rPr>
                  <a:t>S</a:t>
                </a:r>
              </a:p>
            </p:txBody>
          </p:sp>
        </p:grpSp>
        <p:sp>
          <p:nvSpPr>
            <p:cNvPr id="33817" name="文本框 17432">
              <a:extLst>
                <a:ext uri="{FF2B5EF4-FFF2-40B4-BE49-F238E27FC236}">
                  <a16:creationId xmlns:a16="http://schemas.microsoft.com/office/drawing/2014/main" id="{C86EFEBE-13FE-4CBC-998D-2C6915343F25}"/>
                </a:ext>
              </a:extLst>
            </p:cNvPr>
            <p:cNvSpPr>
              <a:spLocks noChangeArrowheads="1"/>
            </p:cNvSpPr>
            <p:nvPr/>
          </p:nvSpPr>
          <p:spPr bwMode="auto">
            <a:xfrm>
              <a:off x="90" y="-143"/>
              <a:ext cx="427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t>5.</a:t>
              </a:r>
              <a:r>
                <a:rPr lang="zh-CN" altLang="en-US" sz="3200" b="1"/>
                <a:t>如图所示，请画出螺线管的绕法。</a:t>
              </a:r>
            </a:p>
          </p:txBody>
        </p:sp>
      </p:grpSp>
      <p:cxnSp>
        <p:nvCxnSpPr>
          <p:cNvPr id="33818" name="直接连接符 17433">
            <a:extLst>
              <a:ext uri="{FF2B5EF4-FFF2-40B4-BE49-F238E27FC236}">
                <a16:creationId xmlns:a16="http://schemas.microsoft.com/office/drawing/2014/main" id="{CE98C074-508D-47B4-91F0-81A9E42901F3}"/>
              </a:ext>
            </a:extLst>
          </p:cNvPr>
          <p:cNvCxnSpPr>
            <a:cxnSpLocks noChangeShapeType="1"/>
          </p:cNvCxnSpPr>
          <p:nvPr/>
        </p:nvCxnSpPr>
        <p:spPr bwMode="auto">
          <a:xfrm>
            <a:off x="7467600" y="4038600"/>
            <a:ext cx="0" cy="83820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cxnSp>
      <p:cxnSp>
        <p:nvCxnSpPr>
          <p:cNvPr id="33819" name="直接连接符 17434">
            <a:extLst>
              <a:ext uri="{FF2B5EF4-FFF2-40B4-BE49-F238E27FC236}">
                <a16:creationId xmlns:a16="http://schemas.microsoft.com/office/drawing/2014/main" id="{FB193321-B35E-4597-B7F5-628C7256450F}"/>
              </a:ext>
            </a:extLst>
          </p:cNvPr>
          <p:cNvCxnSpPr>
            <a:cxnSpLocks noChangeShapeType="1"/>
          </p:cNvCxnSpPr>
          <p:nvPr/>
        </p:nvCxnSpPr>
        <p:spPr bwMode="auto">
          <a:xfrm flipV="1">
            <a:off x="5200650" y="43815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3820" name="直接连接符 17435">
            <a:extLst>
              <a:ext uri="{FF2B5EF4-FFF2-40B4-BE49-F238E27FC236}">
                <a16:creationId xmlns:a16="http://schemas.microsoft.com/office/drawing/2014/main" id="{CC3F99EF-F414-4945-B28D-1AFEC812B19C}"/>
              </a:ext>
            </a:extLst>
          </p:cNvPr>
          <p:cNvCxnSpPr>
            <a:cxnSpLocks noChangeShapeType="1"/>
          </p:cNvCxnSpPr>
          <p:nvPr/>
        </p:nvCxnSpPr>
        <p:spPr bwMode="auto">
          <a:xfrm>
            <a:off x="7467600" y="43815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22556" name="未知">
            <a:extLst>
              <a:ext uri="{FF2B5EF4-FFF2-40B4-BE49-F238E27FC236}">
                <a16:creationId xmlns:a16="http://schemas.microsoft.com/office/drawing/2014/main" id="{4E16BD43-DB56-4D48-9A08-9C3A6793A3A0}"/>
              </a:ext>
            </a:extLst>
          </p:cNvPr>
          <p:cNvSpPr/>
          <p:nvPr/>
        </p:nvSpPr>
        <p:spPr>
          <a:xfrm>
            <a:off x="1409700" y="31877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57" name="未知">
            <a:extLst>
              <a:ext uri="{FF2B5EF4-FFF2-40B4-BE49-F238E27FC236}">
                <a16:creationId xmlns:a16="http://schemas.microsoft.com/office/drawing/2014/main" id="{57EFA31E-559E-449A-8406-926500E6404D}"/>
              </a:ext>
            </a:extLst>
          </p:cNvPr>
          <p:cNvSpPr/>
          <p:nvPr/>
        </p:nvSpPr>
        <p:spPr>
          <a:xfrm>
            <a:off x="1676400" y="31623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58" name="未知">
            <a:extLst>
              <a:ext uri="{FF2B5EF4-FFF2-40B4-BE49-F238E27FC236}">
                <a16:creationId xmlns:a16="http://schemas.microsoft.com/office/drawing/2014/main" id="{75231B53-FD54-46B7-8A1B-2A1450C9510C}"/>
              </a:ext>
            </a:extLst>
          </p:cNvPr>
          <p:cNvSpPr/>
          <p:nvPr/>
        </p:nvSpPr>
        <p:spPr>
          <a:xfrm>
            <a:off x="1962150" y="31623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59" name="未知">
            <a:extLst>
              <a:ext uri="{FF2B5EF4-FFF2-40B4-BE49-F238E27FC236}">
                <a16:creationId xmlns:a16="http://schemas.microsoft.com/office/drawing/2014/main" id="{731FE695-5C2E-4171-B1DE-A2FCE8DF5862}"/>
              </a:ext>
            </a:extLst>
          </p:cNvPr>
          <p:cNvSpPr/>
          <p:nvPr/>
        </p:nvSpPr>
        <p:spPr>
          <a:xfrm>
            <a:off x="3086100" y="31623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60" name="未知">
            <a:extLst>
              <a:ext uri="{FF2B5EF4-FFF2-40B4-BE49-F238E27FC236}">
                <a16:creationId xmlns:a16="http://schemas.microsoft.com/office/drawing/2014/main" id="{4A409649-5232-4F32-94CD-4194DFCE6BF7}"/>
              </a:ext>
            </a:extLst>
          </p:cNvPr>
          <p:cNvSpPr/>
          <p:nvPr/>
        </p:nvSpPr>
        <p:spPr>
          <a:xfrm>
            <a:off x="2819400" y="31623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61" name="未知">
            <a:extLst>
              <a:ext uri="{FF2B5EF4-FFF2-40B4-BE49-F238E27FC236}">
                <a16:creationId xmlns:a16="http://schemas.microsoft.com/office/drawing/2014/main" id="{1543FA44-A375-4712-ADC3-F52730AFEBCA}"/>
              </a:ext>
            </a:extLst>
          </p:cNvPr>
          <p:cNvSpPr/>
          <p:nvPr/>
        </p:nvSpPr>
        <p:spPr>
          <a:xfrm>
            <a:off x="3352800" y="3086100"/>
            <a:ext cx="88900" cy="1752600"/>
          </a:xfrm>
          <a:custGeom>
            <a:avLst/>
            <a:gdLst/>
            <a:ahLst/>
            <a:cxnLst/>
            <a:rect l="l" t="t" r="r" b="b"/>
            <a:pathLst>
              <a:path w="56" h="1104">
                <a:moveTo>
                  <a:pt x="0" y="240"/>
                </a:moveTo>
                <a:cubicBezTo>
                  <a:pt x="20" y="120"/>
                  <a:pt x="40" y="0"/>
                  <a:pt x="48" y="144"/>
                </a:cubicBezTo>
                <a:cubicBezTo>
                  <a:pt x="56" y="288"/>
                  <a:pt x="52" y="696"/>
                  <a:pt x="48" y="1104"/>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62" name="未知">
            <a:extLst>
              <a:ext uri="{FF2B5EF4-FFF2-40B4-BE49-F238E27FC236}">
                <a16:creationId xmlns:a16="http://schemas.microsoft.com/office/drawing/2014/main" id="{8CB50001-3D2F-40EF-9029-1D6F69B1FC64}"/>
              </a:ext>
            </a:extLst>
          </p:cNvPr>
          <p:cNvSpPr/>
          <p:nvPr/>
        </p:nvSpPr>
        <p:spPr>
          <a:xfrm>
            <a:off x="2533650" y="31623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2563" name="未知">
            <a:extLst>
              <a:ext uri="{FF2B5EF4-FFF2-40B4-BE49-F238E27FC236}">
                <a16:creationId xmlns:a16="http://schemas.microsoft.com/office/drawing/2014/main" id="{EF6EE297-7C91-48A3-AF98-3E76C5DC87C6}"/>
              </a:ext>
            </a:extLst>
          </p:cNvPr>
          <p:cNvSpPr/>
          <p:nvPr/>
        </p:nvSpPr>
        <p:spPr>
          <a:xfrm>
            <a:off x="2247900" y="3162300"/>
            <a:ext cx="228600" cy="1168400"/>
          </a:xfrm>
          <a:custGeom>
            <a:avLst/>
            <a:gdLst/>
            <a:ahLst/>
            <a:cxnLst/>
            <a:rect l="l" t="t"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cxnSp>
        <p:nvCxnSpPr>
          <p:cNvPr id="33829" name="直接连接符 17444">
            <a:extLst>
              <a:ext uri="{FF2B5EF4-FFF2-40B4-BE49-F238E27FC236}">
                <a16:creationId xmlns:a16="http://schemas.microsoft.com/office/drawing/2014/main" id="{63456F7D-802B-4FEE-BDE7-8B6BCB9729B1}"/>
              </a:ext>
            </a:extLst>
          </p:cNvPr>
          <p:cNvCxnSpPr>
            <a:cxnSpLocks noChangeShapeType="1"/>
          </p:cNvCxnSpPr>
          <p:nvPr/>
        </p:nvCxnSpPr>
        <p:spPr bwMode="auto">
          <a:xfrm>
            <a:off x="1524000" y="36195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3830" name="直接连接符 17445">
            <a:extLst>
              <a:ext uri="{FF2B5EF4-FFF2-40B4-BE49-F238E27FC236}">
                <a16:creationId xmlns:a16="http://schemas.microsoft.com/office/drawing/2014/main" id="{58BE5764-2055-41EA-A6C7-7607C7B2A2F9}"/>
              </a:ext>
            </a:extLst>
          </p:cNvPr>
          <p:cNvCxnSpPr>
            <a:cxnSpLocks noChangeShapeType="1"/>
          </p:cNvCxnSpPr>
          <p:nvPr/>
        </p:nvCxnSpPr>
        <p:spPr bwMode="auto">
          <a:xfrm flipV="1">
            <a:off x="1371600" y="43053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33831" name="组合 17446">
            <a:extLst>
              <a:ext uri="{FF2B5EF4-FFF2-40B4-BE49-F238E27FC236}">
                <a16:creationId xmlns:a16="http://schemas.microsoft.com/office/drawing/2014/main" id="{9260CB42-0004-47D2-8264-097D93659392}"/>
              </a:ext>
            </a:extLst>
          </p:cNvPr>
          <p:cNvGrpSpPr>
            <a:grpSpLocks/>
          </p:cNvGrpSpPr>
          <p:nvPr/>
        </p:nvGrpSpPr>
        <p:grpSpPr bwMode="auto">
          <a:xfrm>
            <a:off x="1790700" y="3638550"/>
            <a:ext cx="1638300" cy="323850"/>
            <a:chOff x="0" y="0"/>
            <a:chExt cx="1032" cy="204"/>
          </a:xfrm>
        </p:grpSpPr>
        <p:sp>
          <p:nvSpPr>
            <p:cNvPr id="33832" name="直接连接符 17447">
              <a:extLst>
                <a:ext uri="{FF2B5EF4-FFF2-40B4-BE49-F238E27FC236}">
                  <a16:creationId xmlns:a16="http://schemas.microsoft.com/office/drawing/2014/main" id="{B47A15DE-705A-4E52-8EB0-FD89FAB8B77D}"/>
                </a:ext>
              </a:extLst>
            </p:cNvPr>
            <p:cNvSpPr>
              <a:spLocks noChangeShapeType="1"/>
            </p:cNvSpPr>
            <p:nvPr/>
          </p:nvSpPr>
          <p:spPr bwMode="auto">
            <a:xfrm>
              <a:off x="0"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33" name="直接连接符 17448">
              <a:extLst>
                <a:ext uri="{FF2B5EF4-FFF2-40B4-BE49-F238E27FC236}">
                  <a16:creationId xmlns:a16="http://schemas.microsoft.com/office/drawing/2014/main" id="{85124E09-1017-4DC6-8E14-935B4E3CE3EB}"/>
                </a:ext>
              </a:extLst>
            </p:cNvPr>
            <p:cNvSpPr>
              <a:spLocks noChangeShapeType="1"/>
            </p:cNvSpPr>
            <p:nvPr/>
          </p:nvSpPr>
          <p:spPr bwMode="auto">
            <a:xfrm>
              <a:off x="18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34" name="直接连接符 17449">
              <a:extLst>
                <a:ext uri="{FF2B5EF4-FFF2-40B4-BE49-F238E27FC236}">
                  <a16:creationId xmlns:a16="http://schemas.microsoft.com/office/drawing/2014/main" id="{168A29E9-F481-49D5-9FF2-B4C749C36D8E}"/>
                </a:ext>
              </a:extLst>
            </p:cNvPr>
            <p:cNvSpPr>
              <a:spLocks noChangeShapeType="1"/>
            </p:cNvSpPr>
            <p:nvPr/>
          </p:nvSpPr>
          <p:spPr bwMode="auto">
            <a:xfrm>
              <a:off x="36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35" name="直接连接符 17450">
              <a:extLst>
                <a:ext uri="{FF2B5EF4-FFF2-40B4-BE49-F238E27FC236}">
                  <a16:creationId xmlns:a16="http://schemas.microsoft.com/office/drawing/2014/main" id="{EE69451E-E3B7-40D1-B06D-3062C7828767}"/>
                </a:ext>
              </a:extLst>
            </p:cNvPr>
            <p:cNvSpPr>
              <a:spLocks noChangeShapeType="1"/>
            </p:cNvSpPr>
            <p:nvPr/>
          </p:nvSpPr>
          <p:spPr bwMode="auto">
            <a:xfrm>
              <a:off x="552"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36" name="直接连接符 17451">
              <a:extLst>
                <a:ext uri="{FF2B5EF4-FFF2-40B4-BE49-F238E27FC236}">
                  <a16:creationId xmlns:a16="http://schemas.microsoft.com/office/drawing/2014/main" id="{29AEFDDF-975D-42C9-BF54-04CA5226F411}"/>
                </a:ext>
              </a:extLst>
            </p:cNvPr>
            <p:cNvSpPr>
              <a:spLocks noChangeShapeType="1"/>
            </p:cNvSpPr>
            <p:nvPr/>
          </p:nvSpPr>
          <p:spPr bwMode="auto">
            <a:xfrm>
              <a:off x="72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37" name="直接连接符 17452">
              <a:extLst>
                <a:ext uri="{FF2B5EF4-FFF2-40B4-BE49-F238E27FC236}">
                  <a16:creationId xmlns:a16="http://schemas.microsoft.com/office/drawing/2014/main" id="{BACD79BB-AB05-4414-8624-1D9E49905D7B}"/>
                </a:ext>
              </a:extLst>
            </p:cNvPr>
            <p:cNvSpPr>
              <a:spLocks noChangeShapeType="1"/>
            </p:cNvSpPr>
            <p:nvPr/>
          </p:nvSpPr>
          <p:spPr bwMode="auto">
            <a:xfrm>
              <a:off x="888"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38" name="直接连接符 17453">
              <a:extLst>
                <a:ext uri="{FF2B5EF4-FFF2-40B4-BE49-F238E27FC236}">
                  <a16:creationId xmlns:a16="http://schemas.microsoft.com/office/drawing/2014/main" id="{CA3895F0-65B3-44EC-B715-BDC9AF78B2D3}"/>
                </a:ext>
              </a:extLst>
            </p:cNvPr>
            <p:cNvSpPr>
              <a:spLocks noChangeShapeType="1"/>
            </p:cNvSpPr>
            <p:nvPr/>
          </p:nvSpPr>
          <p:spPr bwMode="auto">
            <a:xfrm>
              <a:off x="1032"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2574" name="未知">
            <a:extLst>
              <a:ext uri="{FF2B5EF4-FFF2-40B4-BE49-F238E27FC236}">
                <a16:creationId xmlns:a16="http://schemas.microsoft.com/office/drawing/2014/main" id="{6E6C79CC-C9C0-4078-900D-17140254A4AA}"/>
              </a:ext>
            </a:extLst>
          </p:cNvPr>
          <p:cNvSpPr>
            <a:spLocks/>
          </p:cNvSpPr>
          <p:nvPr/>
        </p:nvSpPr>
        <p:spPr bwMode="auto">
          <a:xfrm flipV="1">
            <a:off x="546735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75" name="未知">
            <a:extLst>
              <a:ext uri="{FF2B5EF4-FFF2-40B4-BE49-F238E27FC236}">
                <a16:creationId xmlns:a16="http://schemas.microsoft.com/office/drawing/2014/main" id="{576A6543-489A-4383-9B57-5D26974F94CE}"/>
              </a:ext>
            </a:extLst>
          </p:cNvPr>
          <p:cNvSpPr>
            <a:spLocks/>
          </p:cNvSpPr>
          <p:nvPr/>
        </p:nvSpPr>
        <p:spPr bwMode="auto">
          <a:xfrm flipV="1">
            <a:off x="575310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76" name="未知">
            <a:extLst>
              <a:ext uri="{FF2B5EF4-FFF2-40B4-BE49-F238E27FC236}">
                <a16:creationId xmlns:a16="http://schemas.microsoft.com/office/drawing/2014/main" id="{4E97EDB0-7F98-4284-B950-3565C4790C47}"/>
              </a:ext>
            </a:extLst>
          </p:cNvPr>
          <p:cNvSpPr>
            <a:spLocks/>
          </p:cNvSpPr>
          <p:nvPr/>
        </p:nvSpPr>
        <p:spPr bwMode="auto">
          <a:xfrm flipV="1">
            <a:off x="687705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77" name="未知">
            <a:extLst>
              <a:ext uri="{FF2B5EF4-FFF2-40B4-BE49-F238E27FC236}">
                <a16:creationId xmlns:a16="http://schemas.microsoft.com/office/drawing/2014/main" id="{2E896A4A-F45B-45E5-9D4D-7194C162BF8B}"/>
              </a:ext>
            </a:extLst>
          </p:cNvPr>
          <p:cNvSpPr>
            <a:spLocks/>
          </p:cNvSpPr>
          <p:nvPr/>
        </p:nvSpPr>
        <p:spPr bwMode="auto">
          <a:xfrm flipV="1">
            <a:off x="661035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78" name="未知">
            <a:extLst>
              <a:ext uri="{FF2B5EF4-FFF2-40B4-BE49-F238E27FC236}">
                <a16:creationId xmlns:a16="http://schemas.microsoft.com/office/drawing/2014/main" id="{2289076E-2402-4B00-B519-B9534F03EEC8}"/>
              </a:ext>
            </a:extLst>
          </p:cNvPr>
          <p:cNvSpPr>
            <a:spLocks/>
          </p:cNvSpPr>
          <p:nvPr/>
        </p:nvSpPr>
        <p:spPr bwMode="auto">
          <a:xfrm flipV="1">
            <a:off x="632460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79" name="未知">
            <a:extLst>
              <a:ext uri="{FF2B5EF4-FFF2-40B4-BE49-F238E27FC236}">
                <a16:creationId xmlns:a16="http://schemas.microsoft.com/office/drawing/2014/main" id="{4EAC34E8-F9BB-4071-A8C0-B7F530E3246E}"/>
              </a:ext>
            </a:extLst>
          </p:cNvPr>
          <p:cNvSpPr>
            <a:spLocks/>
          </p:cNvSpPr>
          <p:nvPr/>
        </p:nvSpPr>
        <p:spPr bwMode="auto">
          <a:xfrm flipV="1">
            <a:off x="603885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80" name="未知">
            <a:extLst>
              <a:ext uri="{FF2B5EF4-FFF2-40B4-BE49-F238E27FC236}">
                <a16:creationId xmlns:a16="http://schemas.microsoft.com/office/drawing/2014/main" id="{79AE4E7F-992F-472B-B3E4-783DDB7FFAAD}"/>
              </a:ext>
            </a:extLst>
          </p:cNvPr>
          <p:cNvSpPr>
            <a:spLocks/>
          </p:cNvSpPr>
          <p:nvPr/>
        </p:nvSpPr>
        <p:spPr bwMode="auto">
          <a:xfrm flipV="1">
            <a:off x="7162800" y="3175000"/>
            <a:ext cx="228600" cy="1168400"/>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2581" name="未知">
            <a:extLst>
              <a:ext uri="{FF2B5EF4-FFF2-40B4-BE49-F238E27FC236}">
                <a16:creationId xmlns:a16="http://schemas.microsoft.com/office/drawing/2014/main" id="{D47F921C-9DC1-4B97-B45D-EC10FF96F896}"/>
              </a:ext>
            </a:extLst>
          </p:cNvPr>
          <p:cNvSpPr/>
          <p:nvPr/>
        </p:nvSpPr>
        <p:spPr>
          <a:xfrm>
            <a:off x="5200650" y="3162300"/>
            <a:ext cx="152400" cy="952500"/>
          </a:xfrm>
          <a:custGeom>
            <a:avLst/>
            <a:gdLst/>
            <a:ahLst/>
            <a:cxnLst/>
            <a:rect l="l" t="t" r="r" b="b"/>
            <a:pathLst>
              <a:path w="96" h="600">
                <a:moveTo>
                  <a:pt x="96" y="168"/>
                </a:moveTo>
                <a:cubicBezTo>
                  <a:pt x="80" y="84"/>
                  <a:pt x="64" y="0"/>
                  <a:pt x="48" y="72"/>
                </a:cubicBezTo>
                <a:cubicBezTo>
                  <a:pt x="32" y="144"/>
                  <a:pt x="8" y="512"/>
                  <a:pt x="0" y="600"/>
                </a:cubicBezTo>
              </a:path>
            </a:pathLst>
          </a:custGeom>
          <a:noFill/>
          <a:ln w="38100">
            <a:solidFill>
              <a:srgbClr val="0000FF"/>
            </a:solidFill>
            <a:round/>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cxnSp>
        <p:nvCxnSpPr>
          <p:cNvPr id="33847" name="直接连接符 17462">
            <a:extLst>
              <a:ext uri="{FF2B5EF4-FFF2-40B4-BE49-F238E27FC236}">
                <a16:creationId xmlns:a16="http://schemas.microsoft.com/office/drawing/2014/main" id="{840FA784-BFBE-40DD-8C67-33B662B735CD}"/>
              </a:ext>
            </a:extLst>
          </p:cNvPr>
          <p:cNvCxnSpPr>
            <a:cxnSpLocks noChangeShapeType="1"/>
          </p:cNvCxnSpPr>
          <p:nvPr/>
        </p:nvCxnSpPr>
        <p:spPr bwMode="auto">
          <a:xfrm flipV="1">
            <a:off x="5219700" y="36195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33848" name="组合 17463">
            <a:extLst>
              <a:ext uri="{FF2B5EF4-FFF2-40B4-BE49-F238E27FC236}">
                <a16:creationId xmlns:a16="http://schemas.microsoft.com/office/drawing/2014/main" id="{676D2222-9343-40C4-9B5A-FC4779635D67}"/>
              </a:ext>
            </a:extLst>
          </p:cNvPr>
          <p:cNvGrpSpPr>
            <a:grpSpLocks/>
          </p:cNvGrpSpPr>
          <p:nvPr/>
        </p:nvGrpSpPr>
        <p:grpSpPr bwMode="auto">
          <a:xfrm>
            <a:off x="5581650" y="3600450"/>
            <a:ext cx="1695450" cy="323850"/>
            <a:chOff x="0" y="0"/>
            <a:chExt cx="1068" cy="204"/>
          </a:xfrm>
        </p:grpSpPr>
        <p:sp>
          <p:nvSpPr>
            <p:cNvPr id="33849" name="直接连接符 17464">
              <a:extLst>
                <a:ext uri="{FF2B5EF4-FFF2-40B4-BE49-F238E27FC236}">
                  <a16:creationId xmlns:a16="http://schemas.microsoft.com/office/drawing/2014/main" id="{EE6E71C9-F0C9-465D-BF76-A070D2A2E44A}"/>
                </a:ext>
              </a:extLst>
            </p:cNvPr>
            <p:cNvSpPr>
              <a:spLocks noChangeShapeType="1"/>
            </p:cNvSpPr>
            <p:nvPr/>
          </p:nvSpPr>
          <p:spPr bwMode="auto">
            <a:xfrm flipV="1">
              <a:off x="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50" name="直接连接符 17465">
              <a:extLst>
                <a:ext uri="{FF2B5EF4-FFF2-40B4-BE49-F238E27FC236}">
                  <a16:creationId xmlns:a16="http://schemas.microsoft.com/office/drawing/2014/main" id="{4671760C-AE89-4BA3-9A5A-7D5061102ECA}"/>
                </a:ext>
              </a:extLst>
            </p:cNvPr>
            <p:cNvSpPr>
              <a:spLocks noChangeShapeType="1"/>
            </p:cNvSpPr>
            <p:nvPr/>
          </p:nvSpPr>
          <p:spPr bwMode="auto">
            <a:xfrm flipV="1">
              <a:off x="18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51" name="直接连接符 17466">
              <a:extLst>
                <a:ext uri="{FF2B5EF4-FFF2-40B4-BE49-F238E27FC236}">
                  <a16:creationId xmlns:a16="http://schemas.microsoft.com/office/drawing/2014/main" id="{9AF38F39-0849-4222-B37A-EA7B531102F5}"/>
                </a:ext>
              </a:extLst>
            </p:cNvPr>
            <p:cNvSpPr>
              <a:spLocks noChangeShapeType="1"/>
            </p:cNvSpPr>
            <p:nvPr/>
          </p:nvSpPr>
          <p:spPr bwMode="auto">
            <a:xfrm flipV="1">
              <a:off x="360"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52" name="直接连接符 17467">
              <a:extLst>
                <a:ext uri="{FF2B5EF4-FFF2-40B4-BE49-F238E27FC236}">
                  <a16:creationId xmlns:a16="http://schemas.microsoft.com/office/drawing/2014/main" id="{210A2278-9CEB-4757-BADE-71C2A6060A47}"/>
                </a:ext>
              </a:extLst>
            </p:cNvPr>
            <p:cNvSpPr>
              <a:spLocks noChangeShapeType="1"/>
            </p:cNvSpPr>
            <p:nvPr/>
          </p:nvSpPr>
          <p:spPr bwMode="auto">
            <a:xfrm flipV="1">
              <a:off x="540"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53" name="直接连接符 17468">
              <a:extLst>
                <a:ext uri="{FF2B5EF4-FFF2-40B4-BE49-F238E27FC236}">
                  <a16:creationId xmlns:a16="http://schemas.microsoft.com/office/drawing/2014/main" id="{6F5FF4BD-E072-4DF4-A76F-04083FAD2EEB}"/>
                </a:ext>
              </a:extLst>
            </p:cNvPr>
            <p:cNvSpPr>
              <a:spLocks noChangeShapeType="1"/>
            </p:cNvSpPr>
            <p:nvPr/>
          </p:nvSpPr>
          <p:spPr bwMode="auto">
            <a:xfrm flipV="1">
              <a:off x="720"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54" name="直接连接符 17469">
              <a:extLst>
                <a:ext uri="{FF2B5EF4-FFF2-40B4-BE49-F238E27FC236}">
                  <a16:creationId xmlns:a16="http://schemas.microsoft.com/office/drawing/2014/main" id="{E45D1EFB-DA66-4E15-9A19-E4C7FE9E066B}"/>
                </a:ext>
              </a:extLst>
            </p:cNvPr>
            <p:cNvSpPr>
              <a:spLocks noChangeShapeType="1"/>
            </p:cNvSpPr>
            <p:nvPr/>
          </p:nvSpPr>
          <p:spPr bwMode="auto">
            <a:xfrm flipV="1">
              <a:off x="888" y="0"/>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3855" name="直接连接符 17470">
              <a:extLst>
                <a:ext uri="{FF2B5EF4-FFF2-40B4-BE49-F238E27FC236}">
                  <a16:creationId xmlns:a16="http://schemas.microsoft.com/office/drawing/2014/main" id="{EA934887-B65A-4249-BBCB-5AF8B0433201}"/>
                </a:ext>
              </a:extLst>
            </p:cNvPr>
            <p:cNvSpPr>
              <a:spLocks noChangeShapeType="1"/>
            </p:cNvSpPr>
            <p:nvPr/>
          </p:nvSpPr>
          <p:spPr bwMode="auto">
            <a:xfrm flipV="1">
              <a:off x="1068" y="12"/>
              <a:ext cx="0" cy="192"/>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cxnSp>
        <p:nvCxnSpPr>
          <p:cNvPr id="33856" name="直接连接符 17471">
            <a:extLst>
              <a:ext uri="{FF2B5EF4-FFF2-40B4-BE49-F238E27FC236}">
                <a16:creationId xmlns:a16="http://schemas.microsoft.com/office/drawing/2014/main" id="{6E5914FA-39EA-43CB-A0B2-710863B66C11}"/>
              </a:ext>
            </a:extLst>
          </p:cNvPr>
          <p:cNvCxnSpPr>
            <a:cxnSpLocks noChangeShapeType="1"/>
          </p:cNvCxnSpPr>
          <p:nvPr/>
        </p:nvCxnSpPr>
        <p:spPr bwMode="auto">
          <a:xfrm>
            <a:off x="3429000" y="4343400"/>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38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3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组合 19457">
            <a:extLst>
              <a:ext uri="{FF2B5EF4-FFF2-40B4-BE49-F238E27FC236}">
                <a16:creationId xmlns:a16="http://schemas.microsoft.com/office/drawing/2014/main" id="{1D069C7A-81BE-45F3-A4EC-CC9A7679CF58}"/>
              </a:ext>
            </a:extLst>
          </p:cNvPr>
          <p:cNvGrpSpPr>
            <a:grpSpLocks/>
          </p:cNvGrpSpPr>
          <p:nvPr/>
        </p:nvGrpSpPr>
        <p:grpSpPr bwMode="auto">
          <a:xfrm>
            <a:off x="171450" y="3230563"/>
            <a:ext cx="8534400" cy="3352800"/>
            <a:chOff x="0" y="0"/>
            <a:chExt cx="5376" cy="2112"/>
          </a:xfrm>
        </p:grpSpPr>
        <p:grpSp>
          <p:nvGrpSpPr>
            <p:cNvPr id="34819" name="组合 19458">
              <a:extLst>
                <a:ext uri="{FF2B5EF4-FFF2-40B4-BE49-F238E27FC236}">
                  <a16:creationId xmlns:a16="http://schemas.microsoft.com/office/drawing/2014/main" id="{6AE91C65-8096-44C9-8DC1-7B19956CA590}"/>
                </a:ext>
              </a:extLst>
            </p:cNvPr>
            <p:cNvGrpSpPr>
              <a:grpSpLocks/>
            </p:cNvGrpSpPr>
            <p:nvPr/>
          </p:nvGrpSpPr>
          <p:grpSpPr bwMode="auto">
            <a:xfrm>
              <a:off x="1692" y="864"/>
              <a:ext cx="1920" cy="1248"/>
              <a:chOff x="0" y="0"/>
              <a:chExt cx="1920" cy="1248"/>
            </a:xfrm>
          </p:grpSpPr>
          <p:sp>
            <p:nvSpPr>
              <p:cNvPr id="34820" name="矩形 19459">
                <a:extLst>
                  <a:ext uri="{FF2B5EF4-FFF2-40B4-BE49-F238E27FC236}">
                    <a16:creationId xmlns:a16="http://schemas.microsoft.com/office/drawing/2014/main" id="{07C3FA2D-A5A2-460F-92EE-2903437C536E}"/>
                  </a:ext>
                </a:extLst>
              </p:cNvPr>
              <p:cNvSpPr>
                <a:spLocks noChangeArrowheads="1"/>
              </p:cNvSpPr>
              <p:nvPr/>
            </p:nvSpPr>
            <p:spPr bwMode="auto">
              <a:xfrm>
                <a:off x="0" y="168"/>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grpSp>
            <p:nvGrpSpPr>
              <p:cNvPr id="34821" name="组合 19460">
                <a:extLst>
                  <a:ext uri="{FF2B5EF4-FFF2-40B4-BE49-F238E27FC236}">
                    <a16:creationId xmlns:a16="http://schemas.microsoft.com/office/drawing/2014/main" id="{7F28BA25-D73A-48CF-8382-9A59754F1907}"/>
                  </a:ext>
                </a:extLst>
              </p:cNvPr>
              <p:cNvGrpSpPr>
                <a:grpSpLocks/>
              </p:cNvGrpSpPr>
              <p:nvPr/>
            </p:nvGrpSpPr>
            <p:grpSpPr bwMode="auto">
              <a:xfrm>
                <a:off x="252" y="0"/>
                <a:ext cx="1428" cy="1248"/>
                <a:chOff x="0" y="0"/>
                <a:chExt cx="1428" cy="1248"/>
              </a:xfrm>
            </p:grpSpPr>
            <p:grpSp>
              <p:nvGrpSpPr>
                <p:cNvPr id="34822" name="组合 19461">
                  <a:extLst>
                    <a:ext uri="{FF2B5EF4-FFF2-40B4-BE49-F238E27FC236}">
                      <a16:creationId xmlns:a16="http://schemas.microsoft.com/office/drawing/2014/main" id="{0EDBEB35-AD02-4DBB-B16E-A4C5EBDD121A}"/>
                    </a:ext>
                  </a:extLst>
                </p:cNvPr>
                <p:cNvGrpSpPr>
                  <a:grpSpLocks/>
                </p:cNvGrpSpPr>
                <p:nvPr/>
              </p:nvGrpSpPr>
              <p:grpSpPr bwMode="auto">
                <a:xfrm>
                  <a:off x="432" y="912"/>
                  <a:ext cx="720" cy="336"/>
                  <a:chOff x="0" y="0"/>
                  <a:chExt cx="720" cy="336"/>
                </a:xfrm>
              </p:grpSpPr>
              <p:sp>
                <p:nvSpPr>
                  <p:cNvPr id="23558" name="矩形 19462">
                    <a:extLst>
                      <a:ext uri="{FF2B5EF4-FFF2-40B4-BE49-F238E27FC236}">
                        <a16:creationId xmlns:a16="http://schemas.microsoft.com/office/drawing/2014/main" id="{D9C233D0-7524-4FE3-A651-10C2622E715A}"/>
                      </a:ext>
                    </a:extLst>
                  </p:cNvPr>
                  <p:cNvSpPr/>
                  <p:nvPr/>
                </p:nvSpPr>
                <p:spPr>
                  <a:xfrm>
                    <a:off x="36" y="0"/>
                    <a:ext cx="576" cy="336"/>
                  </a:xfrm>
                  <a:prstGeom prst="rect">
                    <a:avLst/>
                  </a:prstGeom>
                  <a:solidFill>
                    <a:schemeClr val="accent1">
                      <a:alpha val="50000"/>
                    </a:schemeClr>
                  </a:solidFill>
                  <a:ln w="38100">
                    <a:solidFill>
                      <a:srgbClr val="00FFFF"/>
                    </a:solidFill>
                    <a:miter lim="800000"/>
                  </a:ln>
                </p:spPr>
                <p:txBody>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a:ln w="9525" cap="flat" cmpd="sng" algn="ctr">
                        <a:noFill/>
                        <a:prstDash val="solid"/>
                        <a:round/>
                        <a:headEnd type="none" w="med" len="med"/>
                        <a:tailEnd type="none" w="med" len="med"/>
                      </a:ln>
                      <a:solidFill>
                        <a:srgbClr val="000000"/>
                      </a:solidFill>
                      <a:sym typeface="Wingdings"/>
                    </a:endParaRPr>
                  </a:p>
                </p:txBody>
              </p:sp>
              <p:sp>
                <p:nvSpPr>
                  <p:cNvPr id="23559" name="文本框 19463">
                    <a:extLst>
                      <a:ext uri="{FF2B5EF4-FFF2-40B4-BE49-F238E27FC236}">
                        <a16:creationId xmlns:a16="http://schemas.microsoft.com/office/drawing/2014/main" id="{67D4388D-6DB8-405B-9412-68D493913C8D}"/>
                      </a:ext>
                    </a:extLst>
                  </p:cNvPr>
                  <p:cNvSpPr txBox="1"/>
                  <p:nvPr/>
                </p:nvSpPr>
                <p:spPr>
                  <a:xfrm>
                    <a:off x="0" y="0"/>
                    <a:ext cx="720" cy="327"/>
                  </a:xfrm>
                  <a:prstGeom prst="rect">
                    <a:avLst/>
                  </a:prstGeom>
                  <a:noFill/>
                  <a:ln w="9525">
                    <a:noFill/>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2800" b="1">
                        <a:ln w="9525" cap="flat" cmpd="sng" algn="ctr">
                          <a:noFill/>
                          <a:prstDash val="solid"/>
                          <a:round/>
                          <a:headEnd type="none" w="med" len="med"/>
                          <a:tailEnd type="none" w="med" len="med"/>
                        </a:ln>
                        <a:solidFill>
                          <a:srgbClr val="800080"/>
                        </a:solidFill>
                        <a:effectLst>
                          <a:outerShdw blurRad="38100" dist="38100" dir="2700000" algn="tl">
                            <a:srgbClr val="000000">
                              <a:alpha val="43137"/>
                            </a:srgbClr>
                          </a:outerShdw>
                        </a:effectLst>
                        <a:sym typeface="Wingdings"/>
                      </a:rPr>
                      <a:t>电源</a:t>
                    </a:r>
                    <a:endParaRPr sz="2800" b="1">
                      <a:solidFill>
                        <a:schemeClr val="folHlink"/>
                      </a:solidFill>
                      <a:effectLst>
                        <a:outerShdw blurRad="38100" dist="38100" dir="2700000" algn="tl">
                          <a:srgbClr val="000000">
                            <a:alpha val="43137"/>
                          </a:srgbClr>
                        </a:outerShdw>
                      </a:effectLst>
                    </a:endParaRPr>
                  </a:p>
                </p:txBody>
              </p:sp>
            </p:grpSp>
            <p:sp>
              <p:nvSpPr>
                <p:cNvPr id="34825" name="未知">
                  <a:extLst>
                    <a:ext uri="{FF2B5EF4-FFF2-40B4-BE49-F238E27FC236}">
                      <a16:creationId xmlns:a16="http://schemas.microsoft.com/office/drawing/2014/main" id="{8EF597A7-FCD6-42B1-9438-AF1EBFFF313C}"/>
                    </a:ext>
                  </a:extLst>
                </p:cNvPr>
                <p:cNvSpPr>
                  <a:spLocks/>
                </p:cNvSpPr>
                <p:nvPr/>
              </p:nvSpPr>
              <p:spPr bwMode="auto">
                <a:xfrm flipV="1">
                  <a:off x="16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26" name="未知">
                  <a:extLst>
                    <a:ext uri="{FF2B5EF4-FFF2-40B4-BE49-F238E27FC236}">
                      <a16:creationId xmlns:a16="http://schemas.microsoft.com/office/drawing/2014/main" id="{F0110D4F-771C-4449-9B6F-B83FAD5BE8E3}"/>
                    </a:ext>
                  </a:extLst>
                </p:cNvPr>
                <p:cNvSpPr>
                  <a:spLocks/>
                </p:cNvSpPr>
                <p:nvPr/>
              </p:nvSpPr>
              <p:spPr bwMode="auto">
                <a:xfrm flipV="1">
                  <a:off x="34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27" name="未知">
                  <a:extLst>
                    <a:ext uri="{FF2B5EF4-FFF2-40B4-BE49-F238E27FC236}">
                      <a16:creationId xmlns:a16="http://schemas.microsoft.com/office/drawing/2014/main" id="{02F13AA8-BB82-4440-A51B-2AB4D37048E1}"/>
                    </a:ext>
                  </a:extLst>
                </p:cNvPr>
                <p:cNvSpPr>
                  <a:spLocks/>
                </p:cNvSpPr>
                <p:nvPr/>
              </p:nvSpPr>
              <p:spPr bwMode="auto">
                <a:xfrm flipV="1">
                  <a:off x="1056"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28" name="未知">
                  <a:extLst>
                    <a:ext uri="{FF2B5EF4-FFF2-40B4-BE49-F238E27FC236}">
                      <a16:creationId xmlns:a16="http://schemas.microsoft.com/office/drawing/2014/main" id="{E29DB86F-9805-4188-9030-CED7FDDF24C3}"/>
                    </a:ext>
                  </a:extLst>
                </p:cNvPr>
                <p:cNvSpPr>
                  <a:spLocks/>
                </p:cNvSpPr>
                <p:nvPr/>
              </p:nvSpPr>
              <p:spPr bwMode="auto">
                <a:xfrm flipV="1">
                  <a:off x="88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29" name="未知">
                  <a:extLst>
                    <a:ext uri="{FF2B5EF4-FFF2-40B4-BE49-F238E27FC236}">
                      <a16:creationId xmlns:a16="http://schemas.microsoft.com/office/drawing/2014/main" id="{9A236778-1393-4CA5-A3C3-E6D913C1062E}"/>
                    </a:ext>
                  </a:extLst>
                </p:cNvPr>
                <p:cNvSpPr>
                  <a:spLocks/>
                </p:cNvSpPr>
                <p:nvPr/>
              </p:nvSpPr>
              <p:spPr bwMode="auto">
                <a:xfrm flipV="1">
                  <a:off x="70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30" name="未知">
                  <a:extLst>
                    <a:ext uri="{FF2B5EF4-FFF2-40B4-BE49-F238E27FC236}">
                      <a16:creationId xmlns:a16="http://schemas.microsoft.com/office/drawing/2014/main" id="{6628F8BE-07EF-49F8-B6E1-ECAED10CA9EB}"/>
                    </a:ext>
                  </a:extLst>
                </p:cNvPr>
                <p:cNvSpPr>
                  <a:spLocks/>
                </p:cNvSpPr>
                <p:nvPr/>
              </p:nvSpPr>
              <p:spPr bwMode="auto">
                <a:xfrm flipV="1">
                  <a:off x="528"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31" name="未知">
                  <a:extLst>
                    <a:ext uri="{FF2B5EF4-FFF2-40B4-BE49-F238E27FC236}">
                      <a16:creationId xmlns:a16="http://schemas.microsoft.com/office/drawing/2014/main" id="{E96560B7-5B9C-4D59-ADA7-E942AFE39EF3}"/>
                    </a:ext>
                  </a:extLst>
                </p:cNvPr>
                <p:cNvSpPr>
                  <a:spLocks/>
                </p:cNvSpPr>
                <p:nvPr/>
              </p:nvSpPr>
              <p:spPr bwMode="auto">
                <a:xfrm flipV="1">
                  <a:off x="1236" y="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32" name="未知">
                  <a:extLst>
                    <a:ext uri="{FF2B5EF4-FFF2-40B4-BE49-F238E27FC236}">
                      <a16:creationId xmlns:a16="http://schemas.microsoft.com/office/drawing/2014/main" id="{2D6E479C-DE97-498A-B865-771574B25F1C}"/>
                    </a:ext>
                  </a:extLst>
                </p:cNvPr>
                <p:cNvSpPr>
                  <a:spLocks/>
                </p:cNvSpPr>
                <p:nvPr/>
              </p:nvSpPr>
              <p:spPr bwMode="auto">
                <a:xfrm>
                  <a:off x="0" y="0"/>
                  <a:ext cx="96" cy="600"/>
                </a:xfrm>
                <a:custGeom>
                  <a:avLst/>
                  <a:gdLst>
                    <a:gd name="T0" fmla="*/ 96 w 96"/>
                    <a:gd name="T1" fmla="*/ 168 h 600"/>
                    <a:gd name="T2" fmla="*/ 48 w 96"/>
                    <a:gd name="T3" fmla="*/ 72 h 600"/>
                    <a:gd name="T4" fmla="*/ 0 w 96"/>
                    <a:gd name="T5" fmla="*/ 600 h 600"/>
                  </a:gdLst>
                  <a:ah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33" name="直接连接符 19472">
                  <a:extLst>
                    <a:ext uri="{FF2B5EF4-FFF2-40B4-BE49-F238E27FC236}">
                      <a16:creationId xmlns:a16="http://schemas.microsoft.com/office/drawing/2014/main" id="{CA3DB1E9-FC5B-4DCB-8216-46BB46B1ED0C}"/>
                    </a:ext>
                  </a:extLst>
                </p:cNvPr>
                <p:cNvSpPr>
                  <a:spLocks noChangeShapeType="1"/>
                </p:cNvSpPr>
                <p:nvPr/>
              </p:nvSpPr>
              <p:spPr bwMode="auto">
                <a:xfrm>
                  <a:off x="0"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834" name="直接连接符 19473">
                  <a:extLst>
                    <a:ext uri="{FF2B5EF4-FFF2-40B4-BE49-F238E27FC236}">
                      <a16:creationId xmlns:a16="http://schemas.microsoft.com/office/drawing/2014/main" id="{A7E86644-73AB-43F1-AF6B-1005AF42F9BF}"/>
                    </a:ext>
                  </a:extLst>
                </p:cNvPr>
                <p:cNvSpPr>
                  <a:spLocks noChangeShapeType="1"/>
                </p:cNvSpPr>
                <p:nvPr/>
              </p:nvSpPr>
              <p:spPr bwMode="auto">
                <a:xfrm>
                  <a:off x="0" y="1080"/>
                  <a:ext cx="480"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835" name="直接连接符 19474">
                  <a:extLst>
                    <a:ext uri="{FF2B5EF4-FFF2-40B4-BE49-F238E27FC236}">
                      <a16:creationId xmlns:a16="http://schemas.microsoft.com/office/drawing/2014/main" id="{0E682EC1-05D6-4FC2-A963-0AF965E2988D}"/>
                    </a:ext>
                  </a:extLst>
                </p:cNvPr>
                <p:cNvSpPr>
                  <a:spLocks noChangeShapeType="1"/>
                </p:cNvSpPr>
                <p:nvPr/>
              </p:nvSpPr>
              <p:spPr bwMode="auto">
                <a:xfrm>
                  <a:off x="1428" y="552"/>
                  <a:ext cx="0" cy="528"/>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4836" name="直接连接符 19475">
                  <a:extLst>
                    <a:ext uri="{FF2B5EF4-FFF2-40B4-BE49-F238E27FC236}">
                      <a16:creationId xmlns:a16="http://schemas.microsoft.com/office/drawing/2014/main" id="{7B0A96C1-5210-4451-8630-14F17F4A60BD}"/>
                    </a:ext>
                  </a:extLst>
                </p:cNvPr>
                <p:cNvSpPr>
                  <a:spLocks noChangeShapeType="1"/>
                </p:cNvSpPr>
                <p:nvPr/>
              </p:nvSpPr>
              <p:spPr bwMode="auto">
                <a:xfrm>
                  <a:off x="1032" y="1068"/>
                  <a:ext cx="384" cy="0"/>
                </a:xfrm>
                <a:prstGeom prst="line">
                  <a:avLst/>
                </a:prstGeom>
                <a:noFill/>
                <a:ln w="38100" algn="ctr">
                  <a:solidFill>
                    <a:srgbClr val="00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sp>
          <p:nvSpPr>
            <p:cNvPr id="34837" name="文本框 19476">
              <a:extLst>
                <a:ext uri="{FF2B5EF4-FFF2-40B4-BE49-F238E27FC236}">
                  <a16:creationId xmlns:a16="http://schemas.microsoft.com/office/drawing/2014/main" id="{AD99C580-5362-4943-B599-0CC776780DB0}"/>
                </a:ext>
              </a:extLst>
            </p:cNvPr>
            <p:cNvSpPr>
              <a:spLocks noChangeArrowheads="1"/>
            </p:cNvSpPr>
            <p:nvPr/>
          </p:nvSpPr>
          <p:spPr bwMode="auto">
            <a:xfrm>
              <a:off x="0" y="0"/>
              <a:ext cx="5376"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3200" b="1"/>
                <a:t>3.</a:t>
              </a:r>
              <a:r>
                <a:rPr lang="zh-CN" altLang="en-US" sz="3200" b="1"/>
                <a:t>根据小磁针静止时指针的指向，判断出电源的正负极。</a:t>
              </a:r>
            </a:p>
          </p:txBody>
        </p:sp>
        <p:grpSp>
          <p:nvGrpSpPr>
            <p:cNvPr id="34838" name="组合 19477">
              <a:extLst>
                <a:ext uri="{FF2B5EF4-FFF2-40B4-BE49-F238E27FC236}">
                  <a16:creationId xmlns:a16="http://schemas.microsoft.com/office/drawing/2014/main" id="{FBE69B46-E742-43DE-9B21-7271882AA223}"/>
                </a:ext>
              </a:extLst>
            </p:cNvPr>
            <p:cNvGrpSpPr>
              <a:grpSpLocks/>
            </p:cNvGrpSpPr>
            <p:nvPr/>
          </p:nvGrpSpPr>
          <p:grpSpPr bwMode="auto">
            <a:xfrm>
              <a:off x="2004" y="480"/>
              <a:ext cx="1440" cy="327"/>
              <a:chOff x="0" y="0"/>
              <a:chExt cx="1440" cy="327"/>
            </a:xfrm>
          </p:grpSpPr>
          <p:sp>
            <p:nvSpPr>
              <p:cNvPr id="34839" name="文本框 19478">
                <a:extLst>
                  <a:ext uri="{FF2B5EF4-FFF2-40B4-BE49-F238E27FC236}">
                    <a16:creationId xmlns:a16="http://schemas.microsoft.com/office/drawing/2014/main" id="{6DFE0E21-BD37-4683-8B26-E5F0144773A5}"/>
                  </a:ext>
                </a:extLst>
              </p:cNvPr>
              <p:cNvSpPr>
                <a:spLocks noChangeArrowheads="1"/>
              </p:cNvSpPr>
              <p:nvPr/>
            </p:nvSpPr>
            <p:spPr bwMode="auto">
              <a:xfrm>
                <a:off x="0" y="0"/>
                <a:ext cx="4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3300"/>
                    </a:solidFill>
                  </a:rPr>
                  <a:t>S</a:t>
                </a:r>
              </a:p>
            </p:txBody>
          </p:sp>
          <p:grpSp>
            <p:nvGrpSpPr>
              <p:cNvPr id="34840" name="组合 19479">
                <a:extLst>
                  <a:ext uri="{FF2B5EF4-FFF2-40B4-BE49-F238E27FC236}">
                    <a16:creationId xmlns:a16="http://schemas.microsoft.com/office/drawing/2014/main" id="{2BB25497-1616-4C6A-8314-68C0AA9C2866}"/>
                  </a:ext>
                </a:extLst>
              </p:cNvPr>
              <p:cNvGrpSpPr>
                <a:grpSpLocks/>
              </p:cNvGrpSpPr>
              <p:nvPr/>
            </p:nvGrpSpPr>
            <p:grpSpPr bwMode="auto">
              <a:xfrm rot="-5400000" flipH="1" flipV="1">
                <a:off x="552" y="-216"/>
                <a:ext cx="144" cy="768"/>
                <a:chOff x="0" y="0"/>
                <a:chExt cx="144" cy="768"/>
              </a:xfrm>
            </p:grpSpPr>
            <p:sp>
              <p:nvSpPr>
                <p:cNvPr id="34841" name="等腰三角形 19480">
                  <a:extLst>
                    <a:ext uri="{FF2B5EF4-FFF2-40B4-BE49-F238E27FC236}">
                      <a16:creationId xmlns:a16="http://schemas.microsoft.com/office/drawing/2014/main" id="{6E62ED80-5708-4570-B16B-E7700E552B04}"/>
                    </a:ext>
                  </a:extLst>
                </p:cNvPr>
                <p:cNvSpPr>
                  <a:spLocks noChangeArrowheads="1"/>
                </p:cNvSpPr>
                <p:nvPr/>
              </p:nvSpPr>
              <p:spPr bwMode="auto">
                <a:xfrm>
                  <a:off x="0" y="0"/>
                  <a:ext cx="144" cy="384"/>
                </a:xfrm>
                <a:prstGeom prst="triangle">
                  <a:avLst>
                    <a:gd name="adj" fmla="val 50000"/>
                  </a:avLst>
                </a:prstGeom>
                <a:solidFill>
                  <a:schemeClr val="hlink"/>
                </a:solidFill>
                <a:ln w="9525" algn="ctr">
                  <a:solidFill>
                    <a:schemeClr val="tx1"/>
                  </a:solidFill>
                  <a:miter lim="800000"/>
                  <a:headEnd/>
                  <a:tailEnd/>
                </a:ln>
              </p:spPr>
              <p:txBody>
                <a:bodyPr/>
                <a:lstStyle/>
                <a:p>
                  <a:endParaRPr lang="zh-CN" altLang="en-US"/>
                </a:p>
              </p:txBody>
            </p:sp>
            <p:sp>
              <p:nvSpPr>
                <p:cNvPr id="34842" name="等腰三角形 19481">
                  <a:extLst>
                    <a:ext uri="{FF2B5EF4-FFF2-40B4-BE49-F238E27FC236}">
                      <a16:creationId xmlns:a16="http://schemas.microsoft.com/office/drawing/2014/main" id="{C8E0786B-9C85-4579-9B9A-22409BE1BEEB}"/>
                    </a:ext>
                  </a:extLst>
                </p:cNvPr>
                <p:cNvSpPr>
                  <a:spLocks noChangeArrowheads="1"/>
                </p:cNvSpPr>
                <p:nvPr/>
              </p:nvSpPr>
              <p:spPr bwMode="auto">
                <a:xfrm flipV="1">
                  <a:off x="0" y="384"/>
                  <a:ext cx="144" cy="384"/>
                </a:xfrm>
                <a:prstGeom prst="triangle">
                  <a:avLst>
                    <a:gd name="adj" fmla="val 50000"/>
                  </a:avLst>
                </a:prstGeom>
                <a:solidFill>
                  <a:schemeClr val="accent1"/>
                </a:solidFill>
                <a:ln w="9525" algn="ctr">
                  <a:solidFill>
                    <a:schemeClr val="tx1"/>
                  </a:solidFill>
                  <a:miter lim="800000"/>
                  <a:headEnd/>
                  <a:tailEnd/>
                </a:ln>
              </p:spPr>
              <p:txBody>
                <a:bodyPr/>
                <a:lstStyle/>
                <a:p>
                  <a:endParaRPr lang="zh-CN" altLang="en-US"/>
                </a:p>
              </p:txBody>
            </p:sp>
          </p:grpSp>
          <p:sp>
            <p:nvSpPr>
              <p:cNvPr id="34843" name="文本框 19482">
                <a:extLst>
                  <a:ext uri="{FF2B5EF4-FFF2-40B4-BE49-F238E27FC236}">
                    <a16:creationId xmlns:a16="http://schemas.microsoft.com/office/drawing/2014/main" id="{704876C3-0BE5-474C-BA47-7264D2562D48}"/>
                  </a:ext>
                </a:extLst>
              </p:cNvPr>
              <p:cNvSpPr>
                <a:spLocks noChangeArrowheads="1"/>
              </p:cNvSpPr>
              <p:nvPr/>
            </p:nvSpPr>
            <p:spPr bwMode="auto">
              <a:xfrm>
                <a:off x="1008" y="0"/>
                <a:ext cx="4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3300"/>
                    </a:solidFill>
                  </a:rPr>
                  <a:t>N</a:t>
                </a:r>
              </a:p>
            </p:txBody>
          </p:sp>
        </p:grpSp>
      </p:grpSp>
      <p:grpSp>
        <p:nvGrpSpPr>
          <p:cNvPr id="34844" name="组合 19483">
            <a:extLst>
              <a:ext uri="{FF2B5EF4-FFF2-40B4-BE49-F238E27FC236}">
                <a16:creationId xmlns:a16="http://schemas.microsoft.com/office/drawing/2014/main" id="{C09A5342-9A6D-47EB-91F8-7F9C9A55B3C6}"/>
              </a:ext>
            </a:extLst>
          </p:cNvPr>
          <p:cNvGrpSpPr>
            <a:grpSpLocks/>
          </p:cNvGrpSpPr>
          <p:nvPr/>
        </p:nvGrpSpPr>
        <p:grpSpPr bwMode="auto">
          <a:xfrm>
            <a:off x="174625" y="617538"/>
            <a:ext cx="9266238" cy="2533650"/>
            <a:chOff x="-3" y="0"/>
            <a:chExt cx="5837" cy="1596"/>
          </a:xfrm>
        </p:grpSpPr>
        <p:sp>
          <p:nvSpPr>
            <p:cNvPr id="34845" name="文本框 19484">
              <a:extLst>
                <a:ext uri="{FF2B5EF4-FFF2-40B4-BE49-F238E27FC236}">
                  <a16:creationId xmlns:a16="http://schemas.microsoft.com/office/drawing/2014/main" id="{00A22741-2827-40AE-9FA5-2D3FAC550448}"/>
                </a:ext>
              </a:extLst>
            </p:cNvPr>
            <p:cNvSpPr>
              <a:spLocks noChangeArrowheads="1"/>
            </p:cNvSpPr>
            <p:nvPr/>
          </p:nvSpPr>
          <p:spPr bwMode="auto">
            <a:xfrm>
              <a:off x="-3" y="0"/>
              <a:ext cx="583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just" eaLnBrk="0" hangingPunct="0">
                <a:spcBef>
                  <a:spcPct val="50000"/>
                </a:spcBef>
              </a:pPr>
              <a:r>
                <a:rPr lang="en-US" altLang="zh-CN" sz="3200" b="1"/>
                <a:t>2.</a:t>
              </a:r>
              <a:r>
                <a:rPr lang="zh-CN" altLang="en-US" sz="3200" b="1"/>
                <a:t>根据小磁针的偏转，标出螺线管中的电流方向。</a:t>
              </a:r>
            </a:p>
          </p:txBody>
        </p:sp>
        <p:grpSp>
          <p:nvGrpSpPr>
            <p:cNvPr id="34846" name="组合 19485">
              <a:extLst>
                <a:ext uri="{FF2B5EF4-FFF2-40B4-BE49-F238E27FC236}">
                  <a16:creationId xmlns:a16="http://schemas.microsoft.com/office/drawing/2014/main" id="{D8F5C3C7-2221-47D7-B57A-F82AF1F8AAE7}"/>
                </a:ext>
              </a:extLst>
            </p:cNvPr>
            <p:cNvGrpSpPr>
              <a:grpSpLocks/>
            </p:cNvGrpSpPr>
            <p:nvPr/>
          </p:nvGrpSpPr>
          <p:grpSpPr bwMode="auto">
            <a:xfrm>
              <a:off x="1632" y="492"/>
              <a:ext cx="1920" cy="1104"/>
              <a:chOff x="0" y="0"/>
              <a:chExt cx="1920" cy="1104"/>
            </a:xfrm>
          </p:grpSpPr>
          <p:grpSp>
            <p:nvGrpSpPr>
              <p:cNvPr id="34847" name="组合 19486">
                <a:extLst>
                  <a:ext uri="{FF2B5EF4-FFF2-40B4-BE49-F238E27FC236}">
                    <a16:creationId xmlns:a16="http://schemas.microsoft.com/office/drawing/2014/main" id="{E4D44D38-DB99-40EF-B71F-09BFDC146B93}"/>
                  </a:ext>
                </a:extLst>
              </p:cNvPr>
              <p:cNvGrpSpPr>
                <a:grpSpLocks/>
              </p:cNvGrpSpPr>
              <p:nvPr/>
            </p:nvGrpSpPr>
            <p:grpSpPr bwMode="auto">
              <a:xfrm>
                <a:off x="0" y="0"/>
                <a:ext cx="1920" cy="1104"/>
                <a:chOff x="0" y="0"/>
                <a:chExt cx="1920" cy="1104"/>
              </a:xfrm>
            </p:grpSpPr>
            <p:sp>
              <p:nvSpPr>
                <p:cNvPr id="34848" name="矩形 19487">
                  <a:extLst>
                    <a:ext uri="{FF2B5EF4-FFF2-40B4-BE49-F238E27FC236}">
                      <a16:creationId xmlns:a16="http://schemas.microsoft.com/office/drawing/2014/main" id="{798F8F90-9AEA-4D52-9CC0-EE3591BDF0E9}"/>
                    </a:ext>
                  </a:extLst>
                </p:cNvPr>
                <p:cNvSpPr>
                  <a:spLocks noChangeArrowheads="1"/>
                </p:cNvSpPr>
                <p:nvPr/>
              </p:nvSpPr>
              <p:spPr bwMode="auto">
                <a:xfrm>
                  <a:off x="0" y="240"/>
                  <a:ext cx="1920" cy="384"/>
                </a:xfrm>
                <a:prstGeom prst="rect">
                  <a:avLst/>
                </a:prstGeom>
                <a:solidFill>
                  <a:schemeClr val="accent1"/>
                </a:solidFill>
                <a:ln w="9525" algn="ctr">
                  <a:solidFill>
                    <a:schemeClr val="tx1"/>
                  </a:solidFill>
                  <a:miter lim="800000"/>
                  <a:headEnd/>
                  <a:tailEnd/>
                </a:ln>
              </p:spPr>
              <p:txBody>
                <a:bodyPr/>
                <a:lstStyle/>
                <a:p>
                  <a:endParaRPr lang="zh-CN" altLang="en-US"/>
                </a:p>
              </p:txBody>
            </p:sp>
            <p:sp>
              <p:nvSpPr>
                <p:cNvPr id="34849" name="未知">
                  <a:extLst>
                    <a:ext uri="{FF2B5EF4-FFF2-40B4-BE49-F238E27FC236}">
                      <a16:creationId xmlns:a16="http://schemas.microsoft.com/office/drawing/2014/main" id="{F2B1BC03-CA4E-4996-A1DB-4AD8BD3716E2}"/>
                    </a:ext>
                  </a:extLst>
                </p:cNvPr>
                <p:cNvSpPr>
                  <a:spLocks/>
                </p:cNvSpPr>
                <p:nvPr/>
              </p:nvSpPr>
              <p:spPr bwMode="auto">
                <a:xfrm>
                  <a:off x="360" y="64"/>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0" name="未知">
                  <a:extLst>
                    <a:ext uri="{FF2B5EF4-FFF2-40B4-BE49-F238E27FC236}">
                      <a16:creationId xmlns:a16="http://schemas.microsoft.com/office/drawing/2014/main" id="{E8B28AF4-36CB-4776-958B-BD620B864E3C}"/>
                    </a:ext>
                  </a:extLst>
                </p:cNvPr>
                <p:cNvSpPr>
                  <a:spLocks/>
                </p:cNvSpPr>
                <p:nvPr/>
              </p:nvSpPr>
              <p:spPr bwMode="auto">
                <a:xfrm>
                  <a:off x="52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1" name="未知">
                  <a:extLst>
                    <a:ext uri="{FF2B5EF4-FFF2-40B4-BE49-F238E27FC236}">
                      <a16:creationId xmlns:a16="http://schemas.microsoft.com/office/drawing/2014/main" id="{F2BD9AA6-76D4-4571-B5DD-182B6189F42B}"/>
                    </a:ext>
                  </a:extLst>
                </p:cNvPr>
                <p:cNvSpPr>
                  <a:spLocks/>
                </p:cNvSpPr>
                <p:nvPr/>
              </p:nvSpPr>
              <p:spPr bwMode="auto">
                <a:xfrm>
                  <a:off x="70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2" name="未知">
                  <a:extLst>
                    <a:ext uri="{FF2B5EF4-FFF2-40B4-BE49-F238E27FC236}">
                      <a16:creationId xmlns:a16="http://schemas.microsoft.com/office/drawing/2014/main" id="{751C05FC-E4BF-48E2-90B5-97F4A743C64C}"/>
                    </a:ext>
                  </a:extLst>
                </p:cNvPr>
                <p:cNvSpPr>
                  <a:spLocks/>
                </p:cNvSpPr>
                <p:nvPr/>
              </p:nvSpPr>
              <p:spPr bwMode="auto">
                <a:xfrm>
                  <a:off x="1416"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3" name="未知">
                  <a:extLst>
                    <a:ext uri="{FF2B5EF4-FFF2-40B4-BE49-F238E27FC236}">
                      <a16:creationId xmlns:a16="http://schemas.microsoft.com/office/drawing/2014/main" id="{8B1EA33C-5D11-40CC-B7E6-824ABBAC9C21}"/>
                    </a:ext>
                  </a:extLst>
                </p:cNvPr>
                <p:cNvSpPr>
                  <a:spLocks/>
                </p:cNvSpPr>
                <p:nvPr/>
              </p:nvSpPr>
              <p:spPr bwMode="auto">
                <a:xfrm>
                  <a:off x="124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4" name="未知">
                  <a:extLst>
                    <a:ext uri="{FF2B5EF4-FFF2-40B4-BE49-F238E27FC236}">
                      <a16:creationId xmlns:a16="http://schemas.microsoft.com/office/drawing/2014/main" id="{D9A4EAFC-78A9-41D0-8D27-2A7D6B4603FD}"/>
                    </a:ext>
                  </a:extLst>
                </p:cNvPr>
                <p:cNvSpPr>
                  <a:spLocks/>
                </p:cNvSpPr>
                <p:nvPr/>
              </p:nvSpPr>
              <p:spPr bwMode="auto">
                <a:xfrm>
                  <a:off x="1584" y="0"/>
                  <a:ext cx="56" cy="1104"/>
                </a:xfrm>
                <a:custGeom>
                  <a:avLst/>
                  <a:gdLst>
                    <a:gd name="T0" fmla="*/ 0 w 56"/>
                    <a:gd name="T1" fmla="*/ 240 h 1104"/>
                    <a:gd name="T2" fmla="*/ 48 w 56"/>
                    <a:gd name="T3" fmla="*/ 144 h 1104"/>
                    <a:gd name="T4" fmla="*/ 48 w 56"/>
                    <a:gd name="T5" fmla="*/ 1104 h 1104"/>
                  </a:gdLst>
                  <a:ahLst/>
                  <a:cxnLst>
                    <a:cxn ang="0">
                      <a:pos x="T0" y="T1"/>
                    </a:cxn>
                    <a:cxn ang="0">
                      <a:pos x="T2" y="T3"/>
                    </a:cxn>
                    <a:cxn ang="0">
                      <a:pos x="T4" y="T5"/>
                    </a:cxn>
                  </a:cxnLst>
                  <a:rect l="0" t="0" r="r" b="b"/>
                  <a:pathLst>
                    <a:path w="56" h="1104">
                      <a:moveTo>
                        <a:pt x="0" y="240"/>
                      </a:moveTo>
                      <a:cubicBezTo>
                        <a:pt x="20" y="120"/>
                        <a:pt x="40" y="0"/>
                        <a:pt x="48" y="144"/>
                      </a:cubicBezTo>
                      <a:cubicBezTo>
                        <a:pt x="56" y="288"/>
                        <a:pt x="52" y="696"/>
                        <a:pt x="48" y="1104"/>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5" name="未知">
                  <a:extLst>
                    <a:ext uri="{FF2B5EF4-FFF2-40B4-BE49-F238E27FC236}">
                      <a16:creationId xmlns:a16="http://schemas.microsoft.com/office/drawing/2014/main" id="{EC944702-DA75-4DD8-9B5C-FA9FD7D1593F}"/>
                    </a:ext>
                  </a:extLst>
                </p:cNvPr>
                <p:cNvSpPr>
                  <a:spLocks/>
                </p:cNvSpPr>
                <p:nvPr/>
              </p:nvSpPr>
              <p:spPr bwMode="auto">
                <a:xfrm>
                  <a:off x="336" y="624"/>
                  <a:ext cx="1" cy="432"/>
                </a:xfrm>
                <a:custGeom>
                  <a:avLst/>
                  <a:gdLst>
                    <a:gd name="T0" fmla="*/ 0 w 1"/>
                    <a:gd name="T1" fmla="*/ 0 h 432"/>
                    <a:gd name="T2" fmla="*/ 0 w 1"/>
                    <a:gd name="T3" fmla="*/ 432 h 432"/>
                  </a:gdLst>
                  <a:ahLst/>
                  <a:cxnLst>
                    <a:cxn ang="0">
                      <a:pos x="T0" y="T1"/>
                    </a:cxn>
                    <a:cxn ang="0">
                      <a:pos x="T2" y="T3"/>
                    </a:cxn>
                  </a:cxnLst>
                  <a:rect l="0" t="0" r="r" b="b"/>
                  <a:pathLst>
                    <a:path w="1" h="432">
                      <a:moveTo>
                        <a:pt x="0" y="0"/>
                      </a:moveTo>
                      <a:cubicBezTo>
                        <a:pt x="0" y="180"/>
                        <a:pt x="0" y="360"/>
                        <a:pt x="0" y="432"/>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6" name="未知">
                  <a:extLst>
                    <a:ext uri="{FF2B5EF4-FFF2-40B4-BE49-F238E27FC236}">
                      <a16:creationId xmlns:a16="http://schemas.microsoft.com/office/drawing/2014/main" id="{8B0A8002-2D6B-4802-9CF8-0AC2FA64958C}"/>
                    </a:ext>
                  </a:extLst>
                </p:cNvPr>
                <p:cNvSpPr>
                  <a:spLocks/>
                </p:cNvSpPr>
                <p:nvPr/>
              </p:nvSpPr>
              <p:spPr bwMode="auto">
                <a:xfrm>
                  <a:off x="106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4857" name="未知">
                  <a:extLst>
                    <a:ext uri="{FF2B5EF4-FFF2-40B4-BE49-F238E27FC236}">
                      <a16:creationId xmlns:a16="http://schemas.microsoft.com/office/drawing/2014/main" id="{51E53D32-8E82-41CF-8840-485521F6F7FA}"/>
                    </a:ext>
                  </a:extLst>
                </p:cNvPr>
                <p:cNvSpPr>
                  <a:spLocks/>
                </p:cNvSpPr>
                <p:nvPr/>
              </p:nvSpPr>
              <p:spPr bwMode="auto">
                <a:xfrm>
                  <a:off x="888" y="48"/>
                  <a:ext cx="144" cy="736"/>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412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4858" name="直接连接符 19497">
                <a:extLst>
                  <a:ext uri="{FF2B5EF4-FFF2-40B4-BE49-F238E27FC236}">
                    <a16:creationId xmlns:a16="http://schemas.microsoft.com/office/drawing/2014/main" id="{7A540628-44B8-4F15-B66C-974B3C1C9424}"/>
                  </a:ext>
                </a:extLst>
              </p:cNvPr>
              <p:cNvSpPr>
                <a:spLocks noChangeShapeType="1"/>
              </p:cNvSpPr>
              <p:nvPr/>
            </p:nvSpPr>
            <p:spPr bwMode="auto">
              <a:xfrm>
                <a:off x="336" y="912"/>
                <a:ext cx="0" cy="192"/>
              </a:xfrm>
              <a:prstGeom prst="line">
                <a:avLst/>
              </a:prstGeom>
              <a:noFill/>
              <a:ln w="38100" algn="ctr">
                <a:solidFill>
                  <a:schemeClr val="folHlink"/>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4859" name="组合 19498">
              <a:extLst>
                <a:ext uri="{FF2B5EF4-FFF2-40B4-BE49-F238E27FC236}">
                  <a16:creationId xmlns:a16="http://schemas.microsoft.com/office/drawing/2014/main" id="{9CA2CA98-416A-484F-8DED-BC038260B857}"/>
                </a:ext>
              </a:extLst>
            </p:cNvPr>
            <p:cNvGrpSpPr>
              <a:grpSpLocks/>
            </p:cNvGrpSpPr>
            <p:nvPr/>
          </p:nvGrpSpPr>
          <p:grpSpPr bwMode="auto">
            <a:xfrm>
              <a:off x="3696" y="252"/>
              <a:ext cx="432" cy="1299"/>
              <a:chOff x="0" y="0"/>
              <a:chExt cx="432" cy="1299"/>
            </a:xfrm>
          </p:grpSpPr>
          <p:grpSp>
            <p:nvGrpSpPr>
              <p:cNvPr id="34860" name="组合 19499">
                <a:extLst>
                  <a:ext uri="{FF2B5EF4-FFF2-40B4-BE49-F238E27FC236}">
                    <a16:creationId xmlns:a16="http://schemas.microsoft.com/office/drawing/2014/main" id="{0426A3A7-F496-48F8-83CD-8661B5D8ABEB}"/>
                  </a:ext>
                </a:extLst>
              </p:cNvPr>
              <p:cNvGrpSpPr>
                <a:grpSpLocks/>
              </p:cNvGrpSpPr>
              <p:nvPr/>
            </p:nvGrpSpPr>
            <p:grpSpPr bwMode="auto">
              <a:xfrm flipV="1">
                <a:off x="60" y="276"/>
                <a:ext cx="144" cy="768"/>
                <a:chOff x="0" y="0"/>
                <a:chExt cx="144" cy="768"/>
              </a:xfrm>
            </p:grpSpPr>
            <p:sp>
              <p:nvSpPr>
                <p:cNvPr id="34861" name="等腰三角形 19500">
                  <a:extLst>
                    <a:ext uri="{FF2B5EF4-FFF2-40B4-BE49-F238E27FC236}">
                      <a16:creationId xmlns:a16="http://schemas.microsoft.com/office/drawing/2014/main" id="{4704C068-DA09-4627-BD42-5DBD06AD7FFF}"/>
                    </a:ext>
                  </a:extLst>
                </p:cNvPr>
                <p:cNvSpPr>
                  <a:spLocks noChangeArrowheads="1"/>
                </p:cNvSpPr>
                <p:nvPr/>
              </p:nvSpPr>
              <p:spPr bwMode="auto">
                <a:xfrm>
                  <a:off x="0" y="0"/>
                  <a:ext cx="144" cy="384"/>
                </a:xfrm>
                <a:prstGeom prst="triangle">
                  <a:avLst>
                    <a:gd name="adj" fmla="val 50000"/>
                  </a:avLst>
                </a:prstGeom>
                <a:solidFill>
                  <a:schemeClr val="hlink"/>
                </a:solidFill>
                <a:ln w="9525" algn="ctr">
                  <a:solidFill>
                    <a:schemeClr val="tx1"/>
                  </a:solidFill>
                  <a:miter lim="800000"/>
                  <a:headEnd/>
                  <a:tailEnd/>
                </a:ln>
              </p:spPr>
              <p:txBody>
                <a:bodyPr/>
                <a:lstStyle/>
                <a:p>
                  <a:endParaRPr lang="zh-CN" altLang="en-US"/>
                </a:p>
              </p:txBody>
            </p:sp>
            <p:sp>
              <p:nvSpPr>
                <p:cNvPr id="34862" name="等腰三角形 19501">
                  <a:extLst>
                    <a:ext uri="{FF2B5EF4-FFF2-40B4-BE49-F238E27FC236}">
                      <a16:creationId xmlns:a16="http://schemas.microsoft.com/office/drawing/2014/main" id="{EEB2861C-3649-4888-9112-5EB25D02B8CF}"/>
                    </a:ext>
                  </a:extLst>
                </p:cNvPr>
                <p:cNvSpPr>
                  <a:spLocks noChangeArrowheads="1"/>
                </p:cNvSpPr>
                <p:nvPr/>
              </p:nvSpPr>
              <p:spPr bwMode="auto">
                <a:xfrm flipV="1">
                  <a:off x="0" y="384"/>
                  <a:ext cx="144" cy="384"/>
                </a:xfrm>
                <a:prstGeom prst="triangle">
                  <a:avLst>
                    <a:gd name="adj" fmla="val 50000"/>
                  </a:avLst>
                </a:prstGeom>
                <a:solidFill>
                  <a:schemeClr val="accent1"/>
                </a:solidFill>
                <a:ln w="9525" algn="ctr">
                  <a:solidFill>
                    <a:schemeClr val="tx1"/>
                  </a:solidFill>
                  <a:miter lim="800000"/>
                  <a:headEnd/>
                  <a:tailEnd/>
                </a:ln>
              </p:spPr>
              <p:txBody>
                <a:bodyPr/>
                <a:lstStyle/>
                <a:p>
                  <a:endParaRPr lang="zh-CN" altLang="en-US"/>
                </a:p>
              </p:txBody>
            </p:sp>
          </p:grpSp>
          <p:sp>
            <p:nvSpPr>
              <p:cNvPr id="34863" name="文本框 19502">
                <a:extLst>
                  <a:ext uri="{FF2B5EF4-FFF2-40B4-BE49-F238E27FC236}">
                    <a16:creationId xmlns:a16="http://schemas.microsoft.com/office/drawing/2014/main" id="{437ACDAA-D965-4849-A20D-6267523D94CF}"/>
                  </a:ext>
                </a:extLst>
              </p:cNvPr>
              <p:cNvSpPr>
                <a:spLocks noChangeArrowheads="1"/>
              </p:cNvSpPr>
              <p:nvPr/>
            </p:nvSpPr>
            <p:spPr bwMode="auto">
              <a:xfrm>
                <a:off x="0" y="972"/>
                <a:ext cx="4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3300"/>
                    </a:solidFill>
                  </a:rPr>
                  <a:t>N</a:t>
                </a:r>
              </a:p>
            </p:txBody>
          </p:sp>
          <p:sp>
            <p:nvSpPr>
              <p:cNvPr id="34864" name="文本框 19503">
                <a:extLst>
                  <a:ext uri="{FF2B5EF4-FFF2-40B4-BE49-F238E27FC236}">
                    <a16:creationId xmlns:a16="http://schemas.microsoft.com/office/drawing/2014/main" id="{B47B3676-83C9-465B-B407-AF4962B76A76}"/>
                  </a:ext>
                </a:extLst>
              </p:cNvPr>
              <p:cNvSpPr>
                <a:spLocks noChangeArrowheads="1"/>
              </p:cNvSpPr>
              <p:nvPr/>
            </p:nvSpPr>
            <p:spPr bwMode="auto">
              <a:xfrm>
                <a:off x="0" y="0"/>
                <a:ext cx="43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50000"/>
                  </a:spcBef>
                </a:pPr>
                <a:r>
                  <a:rPr lang="en-US" altLang="zh-CN" sz="2800" b="1">
                    <a:solidFill>
                      <a:srgbClr val="FF3300"/>
                    </a:solidFill>
                  </a:rPr>
                  <a:t>S</a:t>
                </a:r>
              </a:p>
            </p:txBody>
          </p:sp>
        </p:grpSp>
        <p:sp>
          <p:nvSpPr>
            <p:cNvPr id="34865" name="直接连接符 19504">
              <a:extLst>
                <a:ext uri="{FF2B5EF4-FFF2-40B4-BE49-F238E27FC236}">
                  <a16:creationId xmlns:a16="http://schemas.microsoft.com/office/drawing/2014/main" id="{B9D2E38B-53FD-4F2E-8DDF-EB09E5D53BAA}"/>
                </a:ext>
              </a:extLst>
            </p:cNvPr>
            <p:cNvSpPr>
              <a:spLocks noChangeShapeType="1"/>
            </p:cNvSpPr>
            <p:nvPr/>
          </p:nvSpPr>
          <p:spPr bwMode="auto">
            <a:xfrm>
              <a:off x="3852" y="1224"/>
              <a:ext cx="288" cy="0"/>
            </a:xfrm>
            <a:prstGeom prst="line">
              <a:avLst/>
            </a:prstGeom>
            <a:noFill/>
            <a:ln w="28575" algn="ctr">
              <a:solidFill>
                <a:schemeClr val="folHlink"/>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34866" name="直接连接符 19505">
              <a:extLst>
                <a:ext uri="{FF2B5EF4-FFF2-40B4-BE49-F238E27FC236}">
                  <a16:creationId xmlns:a16="http://schemas.microsoft.com/office/drawing/2014/main" id="{CC37A040-ED4B-4044-A7FF-580E6FFE7B08}"/>
                </a:ext>
              </a:extLst>
            </p:cNvPr>
            <p:cNvSpPr>
              <a:spLocks noChangeShapeType="1"/>
            </p:cNvSpPr>
            <p:nvPr/>
          </p:nvSpPr>
          <p:spPr bwMode="auto">
            <a:xfrm flipH="1">
              <a:off x="3552" y="600"/>
              <a:ext cx="288" cy="0"/>
            </a:xfrm>
            <a:prstGeom prst="line">
              <a:avLst/>
            </a:prstGeom>
            <a:noFill/>
            <a:ln w="28575" algn="ctr">
              <a:solidFill>
                <a:schemeClr val="folHlink"/>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cxnSp>
        <p:nvCxnSpPr>
          <p:cNvPr id="34867" name="直接连接符 19506">
            <a:extLst>
              <a:ext uri="{FF2B5EF4-FFF2-40B4-BE49-F238E27FC236}">
                <a16:creationId xmlns:a16="http://schemas.microsoft.com/office/drawing/2014/main" id="{D9FBA9F7-AFFD-4E3D-A164-BCF4DA4FF4F2}"/>
              </a:ext>
            </a:extLst>
          </p:cNvPr>
          <p:cNvCxnSpPr>
            <a:cxnSpLocks noChangeShapeType="1"/>
          </p:cNvCxnSpPr>
          <p:nvPr/>
        </p:nvCxnSpPr>
        <p:spPr bwMode="auto">
          <a:xfrm>
            <a:off x="5334000" y="1884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68" name="直接连接符 19507">
            <a:extLst>
              <a:ext uri="{FF2B5EF4-FFF2-40B4-BE49-F238E27FC236}">
                <a16:creationId xmlns:a16="http://schemas.microsoft.com/office/drawing/2014/main" id="{B22EB240-2D2F-4A89-B340-A80F8BA28479}"/>
              </a:ext>
            </a:extLst>
          </p:cNvPr>
          <p:cNvCxnSpPr>
            <a:cxnSpLocks noChangeShapeType="1"/>
          </p:cNvCxnSpPr>
          <p:nvPr/>
        </p:nvCxnSpPr>
        <p:spPr bwMode="auto">
          <a:xfrm flipV="1">
            <a:off x="3276600" y="2646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69" name="直接连接符 19508">
            <a:extLst>
              <a:ext uri="{FF2B5EF4-FFF2-40B4-BE49-F238E27FC236}">
                <a16:creationId xmlns:a16="http://schemas.microsoft.com/office/drawing/2014/main" id="{A7681A80-DE90-4410-9396-7C00B350A7CB}"/>
              </a:ext>
            </a:extLst>
          </p:cNvPr>
          <p:cNvCxnSpPr>
            <a:cxnSpLocks noChangeShapeType="1"/>
          </p:cNvCxnSpPr>
          <p:nvPr/>
        </p:nvCxnSpPr>
        <p:spPr bwMode="auto">
          <a:xfrm>
            <a:off x="5105400" y="1884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0" name="直接连接符 19509">
            <a:extLst>
              <a:ext uri="{FF2B5EF4-FFF2-40B4-BE49-F238E27FC236}">
                <a16:creationId xmlns:a16="http://schemas.microsoft.com/office/drawing/2014/main" id="{117BE8C7-E025-4E91-B100-D1FB69BC3882}"/>
              </a:ext>
            </a:extLst>
          </p:cNvPr>
          <p:cNvCxnSpPr>
            <a:cxnSpLocks noChangeShapeType="1"/>
          </p:cNvCxnSpPr>
          <p:nvPr/>
        </p:nvCxnSpPr>
        <p:spPr bwMode="auto">
          <a:xfrm>
            <a:off x="4838700" y="1884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1" name="直接连接符 19510">
            <a:extLst>
              <a:ext uri="{FF2B5EF4-FFF2-40B4-BE49-F238E27FC236}">
                <a16:creationId xmlns:a16="http://schemas.microsoft.com/office/drawing/2014/main" id="{2D1FBE8F-9ECF-4A9C-A484-9C33DD5D41A5}"/>
              </a:ext>
            </a:extLst>
          </p:cNvPr>
          <p:cNvCxnSpPr>
            <a:cxnSpLocks noChangeShapeType="1"/>
          </p:cNvCxnSpPr>
          <p:nvPr/>
        </p:nvCxnSpPr>
        <p:spPr bwMode="auto">
          <a:xfrm>
            <a:off x="4552950" y="190341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2" name="直接连接符 19511">
            <a:extLst>
              <a:ext uri="{FF2B5EF4-FFF2-40B4-BE49-F238E27FC236}">
                <a16:creationId xmlns:a16="http://schemas.microsoft.com/office/drawing/2014/main" id="{85DB6B1E-81F7-4392-BF6C-1D1C64297F18}"/>
              </a:ext>
            </a:extLst>
          </p:cNvPr>
          <p:cNvCxnSpPr>
            <a:cxnSpLocks noChangeShapeType="1"/>
          </p:cNvCxnSpPr>
          <p:nvPr/>
        </p:nvCxnSpPr>
        <p:spPr bwMode="auto">
          <a:xfrm>
            <a:off x="4267200" y="190341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3" name="直接连接符 19512">
            <a:extLst>
              <a:ext uri="{FF2B5EF4-FFF2-40B4-BE49-F238E27FC236}">
                <a16:creationId xmlns:a16="http://schemas.microsoft.com/office/drawing/2014/main" id="{97842518-290D-4518-826F-55FEE49FFD6F}"/>
              </a:ext>
            </a:extLst>
          </p:cNvPr>
          <p:cNvCxnSpPr>
            <a:cxnSpLocks noChangeShapeType="1"/>
          </p:cNvCxnSpPr>
          <p:nvPr/>
        </p:nvCxnSpPr>
        <p:spPr bwMode="auto">
          <a:xfrm>
            <a:off x="5334000" y="2646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4" name="直接连接符 19513">
            <a:extLst>
              <a:ext uri="{FF2B5EF4-FFF2-40B4-BE49-F238E27FC236}">
                <a16:creationId xmlns:a16="http://schemas.microsoft.com/office/drawing/2014/main" id="{8B0F200B-D86F-47B9-AFB3-E7BE6740483B}"/>
              </a:ext>
            </a:extLst>
          </p:cNvPr>
          <p:cNvCxnSpPr>
            <a:cxnSpLocks noChangeShapeType="1"/>
          </p:cNvCxnSpPr>
          <p:nvPr/>
        </p:nvCxnSpPr>
        <p:spPr bwMode="auto">
          <a:xfrm>
            <a:off x="3981450" y="190341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5" name="直接连接符 19514">
            <a:extLst>
              <a:ext uri="{FF2B5EF4-FFF2-40B4-BE49-F238E27FC236}">
                <a16:creationId xmlns:a16="http://schemas.microsoft.com/office/drawing/2014/main" id="{7B2A46C6-2ADB-4C34-8B28-C71E41FA68ED}"/>
              </a:ext>
            </a:extLst>
          </p:cNvPr>
          <p:cNvCxnSpPr>
            <a:cxnSpLocks noChangeShapeType="1"/>
          </p:cNvCxnSpPr>
          <p:nvPr/>
        </p:nvCxnSpPr>
        <p:spPr bwMode="auto">
          <a:xfrm>
            <a:off x="3695700" y="1884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76" name="直接连接符 19515">
            <a:extLst>
              <a:ext uri="{FF2B5EF4-FFF2-40B4-BE49-F238E27FC236}">
                <a16:creationId xmlns:a16="http://schemas.microsoft.com/office/drawing/2014/main" id="{57B910F9-064A-4B47-A2BB-D5970A1EE3B6}"/>
              </a:ext>
            </a:extLst>
          </p:cNvPr>
          <p:cNvCxnSpPr>
            <a:cxnSpLocks noChangeShapeType="1"/>
          </p:cNvCxnSpPr>
          <p:nvPr/>
        </p:nvCxnSpPr>
        <p:spPr bwMode="auto">
          <a:xfrm>
            <a:off x="3429000" y="1884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23612" name="文本框 19516">
            <a:extLst>
              <a:ext uri="{FF2B5EF4-FFF2-40B4-BE49-F238E27FC236}">
                <a16:creationId xmlns:a16="http://schemas.microsoft.com/office/drawing/2014/main" id="{FCD25656-C4F8-472D-AF47-A49D84B31D30}"/>
              </a:ext>
            </a:extLst>
          </p:cNvPr>
          <p:cNvSpPr/>
          <p:nvPr/>
        </p:nvSpPr>
        <p:spPr>
          <a:xfrm>
            <a:off x="5364163" y="1768475"/>
            <a:ext cx="6858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N</a:t>
            </a:r>
            <a:endParaRPr lang="en-US" altLang="zh-CN" sz="3200" b="1">
              <a:solidFill>
                <a:srgbClr val="FF3300"/>
              </a:solidFill>
            </a:endParaRPr>
          </a:p>
        </p:txBody>
      </p:sp>
      <p:sp>
        <p:nvSpPr>
          <p:cNvPr id="23613" name="文本框 19517">
            <a:extLst>
              <a:ext uri="{FF2B5EF4-FFF2-40B4-BE49-F238E27FC236}">
                <a16:creationId xmlns:a16="http://schemas.microsoft.com/office/drawing/2014/main" id="{43D4EC4D-CE5C-4BC9-B048-80CFA1661205}"/>
              </a:ext>
            </a:extLst>
          </p:cNvPr>
          <p:cNvSpPr/>
          <p:nvPr/>
        </p:nvSpPr>
        <p:spPr>
          <a:xfrm>
            <a:off x="2771775" y="1768475"/>
            <a:ext cx="457200" cy="57943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S</a:t>
            </a:r>
            <a:endParaRPr lang="en-US" altLang="zh-CN" sz="3200" b="1">
              <a:solidFill>
                <a:srgbClr val="FF3300"/>
              </a:solidFill>
            </a:endParaRPr>
          </a:p>
        </p:txBody>
      </p:sp>
      <p:cxnSp>
        <p:nvCxnSpPr>
          <p:cNvPr id="34879" name="直接连接符 19518">
            <a:extLst>
              <a:ext uri="{FF2B5EF4-FFF2-40B4-BE49-F238E27FC236}">
                <a16:creationId xmlns:a16="http://schemas.microsoft.com/office/drawing/2014/main" id="{F71972D2-7D27-4E32-A633-1ECF5E231FA5}"/>
              </a:ext>
            </a:extLst>
          </p:cNvPr>
          <p:cNvCxnSpPr>
            <a:cxnSpLocks noChangeShapeType="1"/>
          </p:cNvCxnSpPr>
          <p:nvPr/>
        </p:nvCxnSpPr>
        <p:spPr bwMode="auto">
          <a:xfrm flipV="1">
            <a:off x="3276600" y="5059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0" name="直接连接符 19519">
            <a:extLst>
              <a:ext uri="{FF2B5EF4-FFF2-40B4-BE49-F238E27FC236}">
                <a16:creationId xmlns:a16="http://schemas.microsoft.com/office/drawing/2014/main" id="{629B9A20-8570-42DA-967E-20185456E899}"/>
              </a:ext>
            </a:extLst>
          </p:cNvPr>
          <p:cNvCxnSpPr>
            <a:cxnSpLocks noChangeShapeType="1"/>
          </p:cNvCxnSpPr>
          <p:nvPr/>
        </p:nvCxnSpPr>
        <p:spPr bwMode="auto">
          <a:xfrm flipV="1">
            <a:off x="3257550" y="5821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1" name="直接连接符 19520">
            <a:extLst>
              <a:ext uri="{FF2B5EF4-FFF2-40B4-BE49-F238E27FC236}">
                <a16:creationId xmlns:a16="http://schemas.microsoft.com/office/drawing/2014/main" id="{57B06A09-338E-4643-9628-B221BCC28FD7}"/>
              </a:ext>
            </a:extLst>
          </p:cNvPr>
          <p:cNvCxnSpPr>
            <a:cxnSpLocks noChangeShapeType="1"/>
          </p:cNvCxnSpPr>
          <p:nvPr/>
        </p:nvCxnSpPr>
        <p:spPr bwMode="auto">
          <a:xfrm flipV="1">
            <a:off x="3638550" y="5059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2" name="直接连接符 19521">
            <a:extLst>
              <a:ext uri="{FF2B5EF4-FFF2-40B4-BE49-F238E27FC236}">
                <a16:creationId xmlns:a16="http://schemas.microsoft.com/office/drawing/2014/main" id="{A1BE36DA-8B94-4AFD-B8F9-214AA127586F}"/>
              </a:ext>
            </a:extLst>
          </p:cNvPr>
          <p:cNvCxnSpPr>
            <a:cxnSpLocks noChangeShapeType="1"/>
          </p:cNvCxnSpPr>
          <p:nvPr/>
        </p:nvCxnSpPr>
        <p:spPr bwMode="auto">
          <a:xfrm flipV="1">
            <a:off x="3924300" y="5059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3" name="直接连接符 19522">
            <a:extLst>
              <a:ext uri="{FF2B5EF4-FFF2-40B4-BE49-F238E27FC236}">
                <a16:creationId xmlns:a16="http://schemas.microsoft.com/office/drawing/2014/main" id="{C84E345C-5ABD-451F-AAE6-375AE97078D0}"/>
              </a:ext>
            </a:extLst>
          </p:cNvPr>
          <p:cNvCxnSpPr>
            <a:cxnSpLocks noChangeShapeType="1"/>
          </p:cNvCxnSpPr>
          <p:nvPr/>
        </p:nvCxnSpPr>
        <p:spPr bwMode="auto">
          <a:xfrm flipV="1">
            <a:off x="4210050" y="5059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4" name="直接连接符 19523">
            <a:extLst>
              <a:ext uri="{FF2B5EF4-FFF2-40B4-BE49-F238E27FC236}">
                <a16:creationId xmlns:a16="http://schemas.microsoft.com/office/drawing/2014/main" id="{918BC85A-FD36-47C0-851A-D61A34EC8C5E}"/>
              </a:ext>
            </a:extLst>
          </p:cNvPr>
          <p:cNvCxnSpPr>
            <a:cxnSpLocks noChangeShapeType="1"/>
          </p:cNvCxnSpPr>
          <p:nvPr/>
        </p:nvCxnSpPr>
        <p:spPr bwMode="auto">
          <a:xfrm flipV="1">
            <a:off x="4495800" y="504031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5" name="直接连接符 19524">
            <a:extLst>
              <a:ext uri="{FF2B5EF4-FFF2-40B4-BE49-F238E27FC236}">
                <a16:creationId xmlns:a16="http://schemas.microsoft.com/office/drawing/2014/main" id="{4BFCBD9F-3064-46B8-B292-F7CC7541E824}"/>
              </a:ext>
            </a:extLst>
          </p:cNvPr>
          <p:cNvCxnSpPr>
            <a:cxnSpLocks noChangeShapeType="1"/>
          </p:cNvCxnSpPr>
          <p:nvPr/>
        </p:nvCxnSpPr>
        <p:spPr bwMode="auto">
          <a:xfrm flipV="1">
            <a:off x="4781550" y="504031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6" name="直接连接符 19525">
            <a:extLst>
              <a:ext uri="{FF2B5EF4-FFF2-40B4-BE49-F238E27FC236}">
                <a16:creationId xmlns:a16="http://schemas.microsoft.com/office/drawing/2014/main" id="{17A51726-73BD-4432-9976-8DAD8B39AB85}"/>
              </a:ext>
            </a:extLst>
          </p:cNvPr>
          <p:cNvCxnSpPr>
            <a:cxnSpLocks noChangeShapeType="1"/>
          </p:cNvCxnSpPr>
          <p:nvPr/>
        </p:nvCxnSpPr>
        <p:spPr bwMode="auto">
          <a:xfrm flipV="1">
            <a:off x="5048250" y="504031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7" name="直接连接符 19526">
            <a:extLst>
              <a:ext uri="{FF2B5EF4-FFF2-40B4-BE49-F238E27FC236}">
                <a16:creationId xmlns:a16="http://schemas.microsoft.com/office/drawing/2014/main" id="{8A4B2716-EA53-471E-9C08-45A88B6FBE6E}"/>
              </a:ext>
            </a:extLst>
          </p:cNvPr>
          <p:cNvCxnSpPr>
            <a:cxnSpLocks noChangeShapeType="1"/>
          </p:cNvCxnSpPr>
          <p:nvPr/>
        </p:nvCxnSpPr>
        <p:spPr bwMode="auto">
          <a:xfrm flipV="1">
            <a:off x="5334000" y="50593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34888" name="直接连接符 19527">
            <a:extLst>
              <a:ext uri="{FF2B5EF4-FFF2-40B4-BE49-F238E27FC236}">
                <a16:creationId xmlns:a16="http://schemas.microsoft.com/office/drawing/2014/main" id="{4C53B152-B69F-466D-BCF9-056731CFC6A6}"/>
              </a:ext>
            </a:extLst>
          </p:cNvPr>
          <p:cNvCxnSpPr>
            <a:cxnSpLocks noChangeShapeType="1"/>
          </p:cNvCxnSpPr>
          <p:nvPr/>
        </p:nvCxnSpPr>
        <p:spPr bwMode="auto">
          <a:xfrm>
            <a:off x="5524500" y="5859463"/>
            <a:ext cx="0" cy="304800"/>
          </a:xfrm>
          <a:prstGeom prst="line">
            <a:avLst/>
          </a:prstGeom>
          <a:noFill/>
          <a:ln w="38100" algn="ctr">
            <a:solidFill>
              <a:srgbClr val="FF0000"/>
            </a:solidFill>
            <a:round/>
            <a:headEnd/>
            <a:tailEnd type="stealth" w="med" len="med"/>
          </a:ln>
          <a:extLst>
            <a:ext uri="{909E8E84-426E-40DD-AFC4-6F175D3DCCD1}">
              <a14:hiddenFill xmlns:a14="http://schemas.microsoft.com/office/drawing/2010/main">
                <a:noFill/>
              </a14:hiddenFill>
            </a:ext>
          </a:extLst>
        </p:spPr>
      </p:cxnSp>
      <p:sp>
        <p:nvSpPr>
          <p:cNvPr id="23624" name="文本框 19528">
            <a:extLst>
              <a:ext uri="{FF2B5EF4-FFF2-40B4-BE49-F238E27FC236}">
                <a16:creationId xmlns:a16="http://schemas.microsoft.com/office/drawing/2014/main" id="{77729433-36E5-4168-B292-17B0E31642B1}"/>
              </a:ext>
            </a:extLst>
          </p:cNvPr>
          <p:cNvSpPr/>
          <p:nvPr/>
        </p:nvSpPr>
        <p:spPr>
          <a:xfrm>
            <a:off x="3429000" y="5783263"/>
            <a:ext cx="685800" cy="5191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2800" b="1">
                <a:ln w="9525" cap="flat" cmpd="sng" algn="ctr">
                  <a:noFill/>
                  <a:prstDash val="solid"/>
                  <a:round/>
                  <a:headEnd type="none" w="med" len="med"/>
                  <a:tailEnd type="none" w="med" len="med"/>
                </a:ln>
                <a:solidFill>
                  <a:srgbClr val="FF3300"/>
                </a:solidFill>
                <a:sym typeface="Wingdings"/>
              </a:rPr>
              <a:t>正</a:t>
            </a:r>
            <a:endParaRPr sz="2800" b="1">
              <a:solidFill>
                <a:srgbClr val="FF3300"/>
              </a:solidFill>
            </a:endParaRPr>
          </a:p>
        </p:txBody>
      </p:sp>
      <p:sp>
        <p:nvSpPr>
          <p:cNvPr id="23625" name="文本框 19529">
            <a:extLst>
              <a:ext uri="{FF2B5EF4-FFF2-40B4-BE49-F238E27FC236}">
                <a16:creationId xmlns:a16="http://schemas.microsoft.com/office/drawing/2014/main" id="{2C6B8597-D763-4DA0-97FE-D3094D218AD8}"/>
              </a:ext>
            </a:extLst>
          </p:cNvPr>
          <p:cNvSpPr/>
          <p:nvPr/>
        </p:nvSpPr>
        <p:spPr>
          <a:xfrm>
            <a:off x="4876800" y="5764213"/>
            <a:ext cx="685800" cy="5191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sz="2800" b="1">
                <a:ln w="9525" cap="flat" cmpd="sng" algn="ctr">
                  <a:noFill/>
                  <a:prstDash val="solid"/>
                  <a:round/>
                  <a:headEnd type="none" w="med" len="med"/>
                  <a:tailEnd type="none" w="med" len="med"/>
                </a:ln>
                <a:solidFill>
                  <a:srgbClr val="FF3300"/>
                </a:solidFill>
                <a:sym typeface="Wingdings"/>
              </a:rPr>
              <a:t>负</a:t>
            </a:r>
            <a:endParaRPr sz="2800" b="1">
              <a:solidFill>
                <a:srgbClr val="FF3300"/>
              </a:solidFill>
            </a:endParaRPr>
          </a:p>
        </p:txBody>
      </p:sp>
      <p:sp>
        <p:nvSpPr>
          <p:cNvPr id="23626" name="文本框 19530">
            <a:extLst>
              <a:ext uri="{FF2B5EF4-FFF2-40B4-BE49-F238E27FC236}">
                <a16:creationId xmlns:a16="http://schemas.microsoft.com/office/drawing/2014/main" id="{F3DA61DC-FEAA-4CE1-B7C5-9164FAB02302}"/>
              </a:ext>
            </a:extLst>
          </p:cNvPr>
          <p:cNvSpPr/>
          <p:nvPr/>
        </p:nvSpPr>
        <p:spPr>
          <a:xfrm>
            <a:off x="5505450" y="4906963"/>
            <a:ext cx="685800" cy="579437"/>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S</a:t>
            </a:r>
            <a:endParaRPr lang="en-US" altLang="zh-CN" sz="3200" b="1">
              <a:solidFill>
                <a:srgbClr val="FF3300"/>
              </a:solidFill>
            </a:endParaRPr>
          </a:p>
        </p:txBody>
      </p:sp>
      <p:sp>
        <p:nvSpPr>
          <p:cNvPr id="23627" name="文本框 19531">
            <a:extLst>
              <a:ext uri="{FF2B5EF4-FFF2-40B4-BE49-F238E27FC236}">
                <a16:creationId xmlns:a16="http://schemas.microsoft.com/office/drawing/2014/main" id="{38C764C1-3716-496E-A39E-D423C9E1B234}"/>
              </a:ext>
            </a:extLst>
          </p:cNvPr>
          <p:cNvSpPr/>
          <p:nvPr/>
        </p:nvSpPr>
        <p:spPr>
          <a:xfrm>
            <a:off x="2800350" y="4906963"/>
            <a:ext cx="685800" cy="579437"/>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eaLnBrk="0" hangingPunct="0">
              <a:spcBef>
                <a:spcPct val="50000"/>
              </a:spcBef>
            </a:pPr>
            <a:r>
              <a:rPr lang="en-US" altLang="zh-CN" sz="3200" b="1">
                <a:ln w="9525" cap="flat" cmpd="sng" algn="ctr">
                  <a:noFill/>
                  <a:prstDash val="solid"/>
                  <a:round/>
                  <a:headEnd type="none" w="med" len="med"/>
                  <a:tailEnd type="none" w="med" len="med"/>
                </a:ln>
                <a:solidFill>
                  <a:srgbClr val="FF3300"/>
                </a:solidFill>
                <a:sym typeface="Wingdings"/>
              </a:rPr>
              <a:t>N</a:t>
            </a:r>
            <a:endParaRPr lang="en-US" altLang="zh-CN" sz="3200" b="1">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arn(inVertical)">
                                      <p:cBhvr>
                                        <p:cTn id="7"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文本框 20481">
            <a:extLst>
              <a:ext uri="{FF2B5EF4-FFF2-40B4-BE49-F238E27FC236}">
                <a16:creationId xmlns:a16="http://schemas.microsoft.com/office/drawing/2014/main" id="{17671486-8695-4944-BF14-6B2B3C55EB87}"/>
              </a:ext>
            </a:extLst>
          </p:cNvPr>
          <p:cNvSpPr/>
          <p:nvPr/>
        </p:nvSpPr>
        <p:spPr>
          <a:xfrm>
            <a:off x="812800" y="2736850"/>
            <a:ext cx="7715250" cy="9525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000000"/>
                </a:solidFill>
                <a:sym typeface="Wingdings"/>
              </a:rPr>
              <a:t>5</a:t>
            </a:r>
            <a:r>
              <a:rPr sz="2800" b="1">
                <a:ln w="9525" cap="flat" cmpd="sng" algn="ctr">
                  <a:noFill/>
                  <a:prstDash val="solid"/>
                  <a:round/>
                  <a:headEnd type="none" w="med" len="med"/>
                  <a:tailEnd type="none" w="med" len="med"/>
                </a:ln>
                <a:solidFill>
                  <a:srgbClr val="000000"/>
                </a:solidFill>
                <a:sym typeface="Wingdings"/>
              </a:rPr>
              <a:t>、如果条形磁铁的磁性减弱了，你能用电流来使它增强吗？应该怎么办？</a:t>
            </a:r>
            <a:endParaRPr sz="2800" b="1"/>
          </a:p>
        </p:txBody>
      </p:sp>
      <p:sp>
        <p:nvSpPr>
          <p:cNvPr id="24578" name="文本框 1">
            <a:extLst>
              <a:ext uri="{FF2B5EF4-FFF2-40B4-BE49-F238E27FC236}">
                <a16:creationId xmlns:a16="http://schemas.microsoft.com/office/drawing/2014/main" id="{0C77EC01-08FB-4866-862F-83BED0B04203}"/>
              </a:ext>
            </a:extLst>
          </p:cNvPr>
          <p:cNvSpPr/>
          <p:nvPr/>
        </p:nvSpPr>
        <p:spPr>
          <a:xfrm>
            <a:off x="811213" y="1647825"/>
            <a:ext cx="6869112" cy="522288"/>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000000"/>
                </a:solidFill>
                <a:sym typeface="Wingdings"/>
              </a:rPr>
              <a:t>4</a:t>
            </a:r>
            <a:r>
              <a:rPr sz="2800" b="1">
                <a:ln w="9525" cap="flat" cmpd="sng" algn="ctr">
                  <a:noFill/>
                  <a:prstDash val="solid"/>
                  <a:round/>
                  <a:headEnd type="none" w="med" len="med"/>
                  <a:tailEnd type="none" w="med" len="med"/>
                </a:ln>
                <a:solidFill>
                  <a:srgbClr val="000000"/>
                </a:solidFill>
                <a:sym typeface="Wingdings"/>
              </a:rPr>
              <a:t>、如何让一根没有磁性的铁钉磁化？</a:t>
            </a:r>
            <a:endParaRPr sz="2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animBg="1"/>
      <p:bldP spid="245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图片 21505">
            <a:extLst>
              <a:ext uri="{FF2B5EF4-FFF2-40B4-BE49-F238E27FC236}">
                <a16:creationId xmlns:a16="http://schemas.microsoft.com/office/drawing/2014/main" id="{5FB9D563-A48D-4CBC-BF4F-C06994F4A9D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0875" y="3311525"/>
            <a:ext cx="48672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5602" name="文本框 21506">
            <a:extLst>
              <a:ext uri="{FF2B5EF4-FFF2-40B4-BE49-F238E27FC236}">
                <a16:creationId xmlns:a16="http://schemas.microsoft.com/office/drawing/2014/main" id="{5EEE3A84-DF60-4BA1-8FDE-57C78E7D58C6}"/>
              </a:ext>
            </a:extLst>
          </p:cNvPr>
          <p:cNvSpPr/>
          <p:nvPr/>
        </p:nvSpPr>
        <p:spPr>
          <a:xfrm>
            <a:off x="119063" y="763588"/>
            <a:ext cx="8905875" cy="431006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ct val="140000"/>
              </a:lnSpc>
            </a:pPr>
            <a:r>
              <a:rPr lang="en-US" altLang="zh-CN"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6</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、如图，当开关闭合后，通电螺线管边的小磁针按如图所示方向偏转，则通电螺线管的</a:t>
            </a:r>
            <a:r>
              <a:rPr sz="2800" b="1" i="1">
                <a:ln w="9525" cap="flat" cmpd="sng" algn="ctr">
                  <a:noFill/>
                  <a:prstDash val="solid"/>
                  <a:round/>
                  <a:headEnd type="none" w="med" len="med"/>
                  <a:tailEnd type="none" w="med" len="med"/>
                </a:ln>
                <a:solidFill>
                  <a:srgbClr val="000000"/>
                </a:solidFill>
                <a:latin typeface="宋体" pitchFamily="2" charset="-122"/>
                <a:sym typeface="宋体" pitchFamily="2" charset="-122"/>
              </a:rPr>
              <a:t>a </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端为</a:t>
            </a:r>
            <a:r>
              <a:rPr sz="28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800" b="1" u="sng">
                <a:ln w="9525" cap="flat" cmpd="sng" algn="ctr">
                  <a:noFill/>
                  <a:prstDash val="solid"/>
                  <a:round/>
                  <a:headEnd type="none" w="med" len="med"/>
                  <a:tailEnd type="none" w="med" len="med"/>
                </a:ln>
                <a:solidFill>
                  <a:srgbClr val="FF0000"/>
                </a:solidFill>
                <a:latin typeface="宋体" pitchFamily="2" charset="-122"/>
                <a:sym typeface="宋体" pitchFamily="2" charset="-122"/>
              </a:rPr>
              <a:t> </a:t>
            </a:r>
            <a:r>
              <a:rPr sz="28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极，电源的</a:t>
            </a:r>
            <a:r>
              <a:rPr sz="2800" b="1" i="1">
                <a:ln w="9525" cap="flat" cmpd="sng" algn="ctr">
                  <a:noFill/>
                  <a:prstDash val="solid"/>
                  <a:round/>
                  <a:headEnd type="none" w="med" len="med"/>
                  <a:tailEnd type="none" w="med" len="med"/>
                </a:ln>
                <a:solidFill>
                  <a:srgbClr val="000000"/>
                </a:solidFill>
                <a:latin typeface="宋体" pitchFamily="2" charset="-122"/>
                <a:sym typeface="宋体" pitchFamily="2" charset="-122"/>
              </a:rPr>
              <a:t>d </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端为</a:t>
            </a:r>
            <a:r>
              <a:rPr sz="28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极；当图中滑片</a:t>
            </a:r>
            <a:r>
              <a:rPr sz="2800" b="1" i="1">
                <a:ln w="9525" cap="flat" cmpd="sng" algn="ctr">
                  <a:noFill/>
                  <a:prstDash val="solid"/>
                  <a:round/>
                  <a:headEnd type="none" w="med" len="med"/>
                  <a:tailEnd type="none" w="med" len="med"/>
                </a:ln>
                <a:solidFill>
                  <a:srgbClr val="000000"/>
                </a:solidFill>
                <a:latin typeface="宋体" pitchFamily="2" charset="-122"/>
                <a:sym typeface="宋体" pitchFamily="2" charset="-122"/>
              </a:rPr>
              <a:t>P</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向右移动过程中，通电螺线管的磁性将</a:t>
            </a:r>
            <a:r>
              <a:rPr sz="2800" b="1" u="sng">
                <a:ln w="9525" cap="flat" cmpd="sng" algn="ctr">
                  <a:noFill/>
                  <a:prstDash val="solid"/>
                  <a:round/>
                  <a:headEnd type="none" w="med" len="med"/>
                  <a:tailEnd type="none" w="med" len="med"/>
                </a:ln>
                <a:solidFill>
                  <a:srgbClr val="000000"/>
                </a:solidFill>
                <a:latin typeface="宋体" pitchFamily="2" charset="-122"/>
                <a:sym typeface="宋体" pitchFamily="2" charset="-122"/>
              </a:rPr>
              <a:t>         </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（选填：“增强”、“减弱”或“不变”）。</a:t>
            </a:r>
          </a:p>
          <a:p>
            <a:pPr>
              <a:lnSpc>
                <a:spcPct val="140000"/>
              </a:lnSpc>
            </a:pPr>
            <a:endParaRPr sz="2800" b="1">
              <a:ln w="9525" cap="flat" cmpd="sng" algn="ctr">
                <a:noFill/>
                <a:prstDash val="solid"/>
                <a:round/>
                <a:headEnd type="none" w="med" len="med"/>
                <a:tailEnd type="none" w="med" len="med"/>
              </a:ln>
              <a:solidFill>
                <a:srgbClr val="000000"/>
              </a:solidFill>
              <a:latin typeface="宋体" pitchFamily="2" charset="-122"/>
              <a:sym typeface="宋体" pitchFamily="2" charset="-122"/>
            </a:endParaRPr>
          </a:p>
          <a:p>
            <a:pPr>
              <a:lnSpc>
                <a:spcPct val="140000"/>
              </a:lnSpc>
            </a:pP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                                        </a:t>
            </a:r>
            <a:endParaRPr sz="2800" b="1">
              <a:latin typeface="宋体" pitchFamily="2" charset="-122"/>
              <a:sym typeface="宋体" pitchFamily="2" charset="-122"/>
            </a:endParaRPr>
          </a:p>
        </p:txBody>
      </p:sp>
      <p:sp>
        <p:nvSpPr>
          <p:cNvPr id="25603" name="文本框 21508">
            <a:extLst>
              <a:ext uri="{FF2B5EF4-FFF2-40B4-BE49-F238E27FC236}">
                <a16:creationId xmlns:a16="http://schemas.microsoft.com/office/drawing/2014/main" id="{71CE7770-C0FF-4751-95B8-83E8A29789B3}"/>
              </a:ext>
            </a:extLst>
          </p:cNvPr>
          <p:cNvSpPr/>
          <p:nvPr/>
        </p:nvSpPr>
        <p:spPr>
          <a:xfrm>
            <a:off x="6673850" y="1444625"/>
            <a:ext cx="720725"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FF0000"/>
                </a:solidFill>
                <a:latin typeface="宋体" pitchFamily="2" charset="-122"/>
                <a:sym typeface="宋体" pitchFamily="2" charset="-122"/>
              </a:rPr>
              <a:t> N</a:t>
            </a:r>
            <a:r>
              <a:rPr lang="en-US" altLang="zh-CN"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 </a:t>
            </a:r>
            <a:endParaRPr lang="en-US" altLang="zh-CN" sz="2800"/>
          </a:p>
        </p:txBody>
      </p:sp>
      <p:sp>
        <p:nvSpPr>
          <p:cNvPr id="25604" name="文本框 21509">
            <a:extLst>
              <a:ext uri="{FF2B5EF4-FFF2-40B4-BE49-F238E27FC236}">
                <a16:creationId xmlns:a16="http://schemas.microsoft.com/office/drawing/2014/main" id="{18143C16-6888-44D7-8103-D07FF4CC35C0}"/>
              </a:ext>
            </a:extLst>
          </p:cNvPr>
          <p:cNvSpPr/>
          <p:nvPr/>
        </p:nvSpPr>
        <p:spPr>
          <a:xfrm>
            <a:off x="2024063" y="2074863"/>
            <a:ext cx="720725"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latin typeface="宋体" pitchFamily="2" charset="-122"/>
                <a:sym typeface="宋体" pitchFamily="2" charset="-122"/>
              </a:rPr>
              <a:t>负 </a:t>
            </a:r>
            <a:endParaRPr sz="2800" b="1">
              <a:solidFill>
                <a:srgbClr val="FF0000"/>
              </a:solidFill>
              <a:latin typeface="宋体" pitchFamily="2" charset="-122"/>
              <a:sym typeface="宋体" pitchFamily="2" charset="-122"/>
            </a:endParaRPr>
          </a:p>
        </p:txBody>
      </p:sp>
      <p:sp>
        <p:nvSpPr>
          <p:cNvPr id="25605" name="文本框 21510">
            <a:extLst>
              <a:ext uri="{FF2B5EF4-FFF2-40B4-BE49-F238E27FC236}">
                <a16:creationId xmlns:a16="http://schemas.microsoft.com/office/drawing/2014/main" id="{C2B08414-099B-4EB9-8325-978C292EBEF0}"/>
              </a:ext>
            </a:extLst>
          </p:cNvPr>
          <p:cNvSpPr/>
          <p:nvPr/>
        </p:nvSpPr>
        <p:spPr>
          <a:xfrm>
            <a:off x="3189288" y="2640013"/>
            <a:ext cx="1077912"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FF0000"/>
                </a:solidFill>
                <a:latin typeface="宋体" pitchFamily="2" charset="-122"/>
                <a:sym typeface="宋体" pitchFamily="2" charset="-122"/>
              </a:rPr>
              <a:t>减弱</a:t>
            </a:r>
            <a:r>
              <a:rPr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 </a:t>
            </a:r>
            <a:endParaRPr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P spid="25604" grpId="0" animBg="1"/>
      <p:bldP spid="2560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文本框 3">
            <a:extLst>
              <a:ext uri="{FF2B5EF4-FFF2-40B4-BE49-F238E27FC236}">
                <a16:creationId xmlns:a16="http://schemas.microsoft.com/office/drawing/2014/main" id="{B22F74E6-B585-4BED-B03E-94465E2F960B}"/>
              </a:ext>
            </a:extLst>
          </p:cNvPr>
          <p:cNvSpPr>
            <a:spLocks noChangeArrowheads="1"/>
          </p:cNvSpPr>
          <p:nvPr/>
        </p:nvSpPr>
        <p:spPr bwMode="auto">
          <a:xfrm>
            <a:off x="312738" y="722313"/>
            <a:ext cx="82835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nSpc>
                <a:spcPct val="120000"/>
              </a:lnSpc>
            </a:pPr>
            <a:r>
              <a:rPr lang="en-US" altLang="zh-CN" sz="2800" b="1">
                <a:latin typeface="宋体" panose="02010600030101010101" pitchFamily="2" charset="-122"/>
                <a:sym typeface="宋体" panose="02010600030101010101" pitchFamily="2" charset="-122"/>
              </a:rPr>
              <a:t>7</a:t>
            </a:r>
            <a:r>
              <a:rPr lang="zh-CN" altLang="en-US" sz="2800" b="1">
                <a:latin typeface="宋体" panose="02010600030101010101" pitchFamily="2" charset="-122"/>
                <a:sym typeface="宋体" panose="02010600030101010101" pitchFamily="2" charset="-122"/>
              </a:rPr>
              <a:t>.如图所示，当开关S闭合时，通电螺旋管周围的小磁针指向不正确的是（　　）</a:t>
            </a:r>
          </a:p>
          <a:p>
            <a:pPr>
              <a:lnSpc>
                <a:spcPct val="120000"/>
              </a:lnSpc>
            </a:pPr>
            <a:r>
              <a:rPr lang="zh-CN" altLang="en-US" sz="2800" b="1">
                <a:latin typeface="宋体" panose="02010600030101010101" pitchFamily="2" charset="-122"/>
                <a:sym typeface="宋体" panose="02010600030101010101" pitchFamily="2" charset="-122"/>
              </a:rPr>
              <a:t>(图中小磁针黑色端是北极)</a:t>
            </a:r>
          </a:p>
          <a:p>
            <a:pPr>
              <a:lnSpc>
                <a:spcPct val="120000"/>
              </a:lnSpc>
            </a:pPr>
            <a:r>
              <a:rPr lang="zh-CN" altLang="en-US" sz="2800" b="1">
                <a:latin typeface="宋体" panose="02010600030101010101" pitchFamily="2" charset="-122"/>
                <a:sym typeface="宋体" panose="02010600030101010101" pitchFamily="2" charset="-122"/>
              </a:rPr>
              <a:t>A. </a:t>
            </a:r>
            <a:r>
              <a:rPr lang="zh-CN" altLang="en-US" sz="2800" b="1" i="1">
                <a:latin typeface="宋体" panose="02010600030101010101" pitchFamily="2" charset="-122"/>
                <a:sym typeface="宋体" panose="02010600030101010101" pitchFamily="2" charset="-122"/>
              </a:rPr>
              <a:t>a</a:t>
            </a:r>
            <a:r>
              <a:rPr lang="zh-CN" altLang="en-US" sz="2800" b="1">
                <a:latin typeface="宋体" panose="02010600030101010101" pitchFamily="2" charset="-122"/>
                <a:sym typeface="宋体" panose="02010600030101010101" pitchFamily="2" charset="-122"/>
              </a:rPr>
              <a:t>      B. </a:t>
            </a:r>
            <a:r>
              <a:rPr lang="zh-CN" altLang="en-US" sz="2800" b="1" i="1">
                <a:latin typeface="宋体" panose="02010600030101010101" pitchFamily="2" charset="-122"/>
                <a:sym typeface="宋体" panose="02010600030101010101" pitchFamily="2" charset="-122"/>
              </a:rPr>
              <a:t>b</a:t>
            </a:r>
            <a:r>
              <a:rPr lang="zh-CN" altLang="en-US" sz="2800" b="1">
                <a:latin typeface="宋体" panose="02010600030101010101" pitchFamily="2" charset="-122"/>
                <a:sym typeface="宋体" panose="02010600030101010101" pitchFamily="2" charset="-122"/>
              </a:rPr>
              <a:t>     C. </a:t>
            </a:r>
            <a:r>
              <a:rPr lang="zh-CN" altLang="en-US" sz="2800" b="1" i="1">
                <a:latin typeface="宋体" panose="02010600030101010101" pitchFamily="2" charset="-122"/>
                <a:sym typeface="宋体" panose="02010600030101010101" pitchFamily="2" charset="-122"/>
              </a:rPr>
              <a:t>c</a:t>
            </a:r>
            <a:r>
              <a:rPr lang="zh-CN" altLang="en-US" sz="2800" b="1">
                <a:latin typeface="宋体" panose="02010600030101010101" pitchFamily="2" charset="-122"/>
                <a:sym typeface="宋体" panose="02010600030101010101" pitchFamily="2" charset="-122"/>
              </a:rPr>
              <a:t>     D. </a:t>
            </a:r>
            <a:r>
              <a:rPr lang="zh-CN" altLang="en-US" sz="2800" b="1" i="1">
                <a:latin typeface="宋体" panose="02010600030101010101" pitchFamily="2" charset="-122"/>
                <a:sym typeface="宋体" panose="02010600030101010101" pitchFamily="2" charset="-122"/>
              </a:rPr>
              <a:t>d                     </a:t>
            </a:r>
            <a:endParaRPr lang="zh-CN" altLang="en-US" sz="2800"/>
          </a:p>
        </p:txBody>
      </p:sp>
      <p:sp>
        <p:nvSpPr>
          <p:cNvPr id="26626" name="文本框 21511">
            <a:extLst>
              <a:ext uri="{FF2B5EF4-FFF2-40B4-BE49-F238E27FC236}">
                <a16:creationId xmlns:a16="http://schemas.microsoft.com/office/drawing/2014/main" id="{12E584FE-6A68-4504-B7C8-06D840EE3B2F}"/>
              </a:ext>
            </a:extLst>
          </p:cNvPr>
          <p:cNvSpPr/>
          <p:nvPr/>
        </p:nvSpPr>
        <p:spPr>
          <a:xfrm>
            <a:off x="4143375" y="1252538"/>
            <a:ext cx="388938" cy="579437"/>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3200" b="1">
                <a:ln w="9525" cap="flat" cmpd="sng" algn="ctr">
                  <a:noFill/>
                  <a:prstDash val="solid"/>
                  <a:round/>
                  <a:headEnd type="none" w="med" len="med"/>
                  <a:tailEnd type="none" w="med" len="med"/>
                </a:ln>
                <a:solidFill>
                  <a:srgbClr val="FF0000"/>
                </a:solidFill>
                <a:latin typeface="宋体" pitchFamily="2" charset="-122"/>
                <a:sym typeface="宋体" pitchFamily="2" charset="-122"/>
              </a:rPr>
              <a:t>D</a:t>
            </a:r>
            <a:endParaRPr lang="en-US" altLang="zh-CN" sz="3200" b="1">
              <a:solidFill>
                <a:srgbClr val="FF0000"/>
              </a:solidFill>
              <a:latin typeface="宋体" pitchFamily="2" charset="-122"/>
              <a:sym typeface="宋体" pitchFamily="2" charset="-122"/>
            </a:endParaRPr>
          </a:p>
        </p:txBody>
      </p:sp>
      <p:pic>
        <p:nvPicPr>
          <p:cNvPr id="37892" name="图片 21507">
            <a:extLst>
              <a:ext uri="{FF2B5EF4-FFF2-40B4-BE49-F238E27FC236}">
                <a16:creationId xmlns:a16="http://schemas.microsoft.com/office/drawing/2014/main" id="{0A526C52-95EC-4A63-B46D-A114E5FBDFD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8388" y="3213100"/>
            <a:ext cx="4657725"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图片 4" descr="12704015">
            <a:extLst>
              <a:ext uri="{FF2B5EF4-FFF2-40B4-BE49-F238E27FC236}">
                <a16:creationId xmlns:a16="http://schemas.microsoft.com/office/drawing/2014/main" id="{09EC298F-B81D-4153-95BA-1104A712F5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450" y="1663700"/>
            <a:ext cx="5753100" cy="431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图片 5" descr="12804016">
            <a:extLst>
              <a:ext uri="{FF2B5EF4-FFF2-40B4-BE49-F238E27FC236}">
                <a16:creationId xmlns:a16="http://schemas.microsoft.com/office/drawing/2014/main" id="{EE6BAA0A-667C-4B85-BAEC-811E1797D5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944563"/>
            <a:ext cx="3392488"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9939" name="图片 6" descr="12804017">
            <a:extLst>
              <a:ext uri="{FF2B5EF4-FFF2-40B4-BE49-F238E27FC236}">
                <a16:creationId xmlns:a16="http://schemas.microsoft.com/office/drawing/2014/main" id="{D2C67759-6860-4117-AFD7-8D13A8119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392488"/>
            <a:ext cx="3109913"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9940" name="图片 7" descr="12804018">
            <a:extLst>
              <a:ext uri="{FF2B5EF4-FFF2-40B4-BE49-F238E27FC236}">
                <a16:creationId xmlns:a16="http://schemas.microsoft.com/office/drawing/2014/main" id="{8289E1F9-9169-4CB1-879B-1908936BE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013" y="3775075"/>
            <a:ext cx="265112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图片 3" descr="12804019">
            <a:extLst>
              <a:ext uri="{FF2B5EF4-FFF2-40B4-BE49-F238E27FC236}">
                <a16:creationId xmlns:a16="http://schemas.microsoft.com/office/drawing/2014/main" id="{EFF38517-63B1-4240-A04E-D9289C848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2325" y="1592263"/>
            <a:ext cx="4959350" cy="37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11" descr="20.2-1.jpg">
            <a:extLst>
              <a:ext uri="{FF2B5EF4-FFF2-40B4-BE49-F238E27FC236}">
                <a16:creationId xmlns:a16="http://schemas.microsoft.com/office/drawing/2014/main" id="{AFEC5EBD-A760-455C-94D6-D89399BAF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69531"/>
          <a:stretch>
            <a:fillRect/>
          </a:stretch>
        </p:blipFill>
        <p:spPr bwMode="auto">
          <a:xfrm>
            <a:off x="6484938" y="704850"/>
            <a:ext cx="2359025"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4" name="TextBox 4">
            <a:extLst>
              <a:ext uri="{FF2B5EF4-FFF2-40B4-BE49-F238E27FC236}">
                <a16:creationId xmlns:a16="http://schemas.microsoft.com/office/drawing/2014/main" id="{377195D2-98E9-48CD-B538-6DD0D9A71628}"/>
              </a:ext>
            </a:extLst>
          </p:cNvPr>
          <p:cNvSpPr/>
          <p:nvPr/>
        </p:nvSpPr>
        <p:spPr>
          <a:xfrm>
            <a:off x="252413" y="1914525"/>
            <a:ext cx="6215062" cy="212407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ts val="4000"/>
              </a:lnSpc>
            </a:pPr>
            <a:r>
              <a:rPr sz="2800" b="1">
                <a:ln w="9525" cap="flat" cmpd="sng" algn="ctr">
                  <a:noFill/>
                  <a:prstDash val="solid"/>
                  <a:round/>
                  <a:headEnd type="none" w="med" len="med"/>
                  <a:tailEnd type="none" w="med" len="med"/>
                </a:ln>
                <a:solidFill>
                  <a:srgbClr val="000000"/>
                </a:solidFill>
                <a:latin typeface="Times New Roman" pitchFamily="18" charset="0"/>
                <a:sym typeface="Wingdings"/>
              </a:rPr>
              <a:t>　　</a:t>
            </a:r>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2" pitchFamily="18" charset="2"/>
              </a:rPr>
              <a:t>1</a:t>
            </a:r>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a:t>
            </a:r>
            <a:r>
              <a:rPr sz="2800" b="1">
                <a:ln w="9525" cap="flat" cmpd="sng" algn="ctr">
                  <a:noFill/>
                  <a:prstDash val="solid"/>
                  <a:round/>
                  <a:headEnd type="none" w="med" len="med"/>
                  <a:tailEnd type="none" w="med" len="med"/>
                </a:ln>
                <a:solidFill>
                  <a:srgbClr val="000000"/>
                </a:solidFill>
                <a:latin typeface="Times New Roman" pitchFamily="18" charset="0"/>
                <a:sym typeface="Wingdings"/>
              </a:rPr>
              <a:t>如右图所示，将一枚磁针放置在直导线下（</a:t>
            </a:r>
            <a:r>
              <a:rPr sz="2800" b="1">
                <a:ln w="9525" cap="flat" cmpd="sng" algn="ctr">
                  <a:noFill/>
                  <a:prstDash val="solid"/>
                  <a:round/>
                  <a:headEnd type="none" w="med" len="med"/>
                  <a:tailEnd type="none" w="med" len="med"/>
                </a:ln>
                <a:solidFill>
                  <a:srgbClr val="FF0000"/>
                </a:solidFill>
                <a:latin typeface="Times New Roman" pitchFamily="18" charset="0"/>
                <a:sym typeface="Wingdings"/>
              </a:rPr>
              <a:t>导线与磁针平行</a:t>
            </a:r>
            <a:r>
              <a:rPr sz="2800" b="1">
                <a:ln w="9525" cap="flat" cmpd="sng" algn="ctr">
                  <a:noFill/>
                  <a:prstDash val="solid"/>
                  <a:round/>
                  <a:headEnd type="none" w="med" len="med"/>
                  <a:tailEnd type="none" w="med" len="med"/>
                </a:ln>
                <a:solidFill>
                  <a:srgbClr val="000000"/>
                </a:solidFill>
                <a:latin typeface="Times New Roman" pitchFamily="18" charset="0"/>
                <a:sym typeface="Wingdings"/>
              </a:rPr>
              <a:t>），使导线和电池触接，连通电路，观察小磁针的变化。</a:t>
            </a:r>
            <a:endParaRPr sz="2800" b="1">
              <a:solidFill>
                <a:srgbClr val="000000"/>
              </a:solidFill>
              <a:latin typeface="Times New Roman" pitchFamily="18" charset="0"/>
            </a:endParaRPr>
          </a:p>
        </p:txBody>
      </p:sp>
      <p:sp>
        <p:nvSpPr>
          <p:cNvPr id="3075" name="TextBox 7">
            <a:extLst>
              <a:ext uri="{FF2B5EF4-FFF2-40B4-BE49-F238E27FC236}">
                <a16:creationId xmlns:a16="http://schemas.microsoft.com/office/drawing/2014/main" id="{662CB5FA-861B-4315-B145-BB7817BEEC5E}"/>
              </a:ext>
            </a:extLst>
          </p:cNvPr>
          <p:cNvSpPr/>
          <p:nvPr/>
        </p:nvSpPr>
        <p:spPr>
          <a:xfrm>
            <a:off x="1447800" y="4038600"/>
            <a:ext cx="3825875"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CC0000"/>
                </a:solidFill>
                <a:latin typeface="Times New Roman" pitchFamily="18" charset="0"/>
                <a:sym typeface="Wingdings"/>
              </a:rPr>
              <a:t>　　磁针发生转动。</a:t>
            </a:r>
            <a:endParaRPr sz="2800" b="1">
              <a:solidFill>
                <a:srgbClr val="CC0000"/>
              </a:solidFill>
              <a:latin typeface="Times New Roman" pitchFamily="18" charset="0"/>
            </a:endParaRPr>
          </a:p>
        </p:txBody>
      </p:sp>
      <p:pic>
        <p:nvPicPr>
          <p:cNvPr id="14341" name="图片 12" descr="20.2-1.jpg">
            <a:extLst>
              <a:ext uri="{FF2B5EF4-FFF2-40B4-BE49-F238E27FC236}">
                <a16:creationId xmlns:a16="http://schemas.microsoft.com/office/drawing/2014/main" id="{0982359B-AFDD-4800-8449-6DE5A0C73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938" r="35938" b="13374"/>
          <a:stretch>
            <a:fillRect/>
          </a:stretch>
        </p:blipFill>
        <p:spPr bwMode="auto">
          <a:xfrm>
            <a:off x="6629400" y="3257550"/>
            <a:ext cx="2397125"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7" name="矩形 3">
            <a:extLst>
              <a:ext uri="{FF2B5EF4-FFF2-40B4-BE49-F238E27FC236}">
                <a16:creationId xmlns:a16="http://schemas.microsoft.com/office/drawing/2014/main" id="{2A43F2A4-94C1-48AB-BE2D-03FE8D98A7A0}"/>
              </a:ext>
            </a:extLst>
          </p:cNvPr>
          <p:cNvSpPr/>
          <p:nvPr/>
        </p:nvSpPr>
        <p:spPr>
          <a:xfrm>
            <a:off x="431800" y="4572000"/>
            <a:ext cx="5761038"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　　（</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2" pitchFamily="18" charset="2"/>
              </a:rPr>
              <a:t>2</a:t>
            </a:r>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a:t>
            </a:r>
            <a:r>
              <a:rPr sz="2800" b="1">
                <a:ln w="9525" cap="flat" cmpd="sng" algn="ctr">
                  <a:noFill/>
                  <a:prstDash val="solid"/>
                  <a:round/>
                  <a:headEnd type="none" w="med" len="med"/>
                  <a:tailEnd type="none" w="med" len="med"/>
                </a:ln>
                <a:solidFill>
                  <a:srgbClr val="000000"/>
                </a:solidFill>
                <a:latin typeface="宋体" pitchFamily="2" charset="-122"/>
                <a:sym typeface="Wingdings"/>
              </a:rPr>
              <a:t>磁针转动说明了什么？</a:t>
            </a:r>
            <a:endParaRPr sz="2800" b="1">
              <a:solidFill>
                <a:srgbClr val="000000"/>
              </a:solidFill>
              <a:latin typeface="宋体" pitchFamily="2" charset="-122"/>
            </a:endParaRPr>
          </a:p>
        </p:txBody>
      </p:sp>
      <p:sp>
        <p:nvSpPr>
          <p:cNvPr id="3078" name="Rectangle 2">
            <a:extLst>
              <a:ext uri="{FF2B5EF4-FFF2-40B4-BE49-F238E27FC236}">
                <a16:creationId xmlns:a16="http://schemas.microsoft.com/office/drawing/2014/main" id="{B15881BE-8592-4E96-9069-70E69306FDAD}"/>
              </a:ext>
            </a:extLst>
          </p:cNvPr>
          <p:cNvSpPr/>
          <p:nvPr/>
        </p:nvSpPr>
        <p:spPr>
          <a:xfrm>
            <a:off x="431800" y="1376363"/>
            <a:ext cx="2024063" cy="538162"/>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gn="ctr"/>
            <a:r>
              <a:rPr sz="2800" b="1">
                <a:ln w="9525" cap="flat" cmpd="sng" algn="ctr">
                  <a:noFill/>
                  <a:prstDash val="solid"/>
                  <a:round/>
                  <a:headEnd type="none" w="med" len="med"/>
                  <a:tailEnd type="none" w="med" len="med"/>
                </a:ln>
                <a:solidFill>
                  <a:srgbClr val="000000"/>
                </a:solidFill>
                <a:latin typeface="宋体" pitchFamily="2" charset="-122"/>
                <a:sym typeface="Wingdings"/>
              </a:rPr>
              <a:t>演示</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a:rPr>
              <a:t>1</a:t>
            </a:r>
            <a:endParaRPr lang="en-US" altLang="zh-CN" sz="2800" b="1">
              <a:latin typeface="Times New Roman" pitchFamily="18" charset="0"/>
            </a:endParaRPr>
          </a:p>
        </p:txBody>
      </p:sp>
      <p:sp>
        <p:nvSpPr>
          <p:cNvPr id="3079" name="TextBox 5">
            <a:extLst>
              <a:ext uri="{FF2B5EF4-FFF2-40B4-BE49-F238E27FC236}">
                <a16:creationId xmlns:a16="http://schemas.microsoft.com/office/drawing/2014/main" id="{20CEF001-B3FA-4623-8C7C-49B890D6C496}"/>
              </a:ext>
            </a:extLst>
          </p:cNvPr>
          <p:cNvSpPr/>
          <p:nvPr/>
        </p:nvSpPr>
        <p:spPr>
          <a:xfrm>
            <a:off x="252413" y="5353050"/>
            <a:ext cx="6057900" cy="1046163"/>
          </a:xfrm>
          <a:prstGeom prst="roundRect">
            <a:avLst>
              <a:gd name="adj" fmla="val 16667"/>
            </a:avLst>
          </a:prstGeom>
          <a:solidFill>
            <a:srgbClr val="FFDB93"/>
          </a:solidFill>
          <a:ln w="28575">
            <a:solidFill>
              <a:srgbClr val="C00000"/>
            </a:solidFill>
            <a:round/>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CC0000"/>
                </a:solidFill>
                <a:sym typeface="Wingdings"/>
              </a:rPr>
              <a:t>　　说明通电导线周围存在磁场，即电流周围存在磁场。</a:t>
            </a:r>
            <a:endParaRPr sz="2800" b="1">
              <a:solidFill>
                <a:srgbClr val="CC0000"/>
              </a:solidFill>
            </a:endParaRPr>
          </a:p>
        </p:txBody>
      </p:sp>
      <p:pic>
        <p:nvPicPr>
          <p:cNvPr id="14345" name="Picture 9" descr="E:\李燃\教师教学用书\2012人教教师用书项目\ppt\物理\图标.png">
            <a:extLst>
              <a:ext uri="{FF2B5EF4-FFF2-40B4-BE49-F238E27FC236}">
                <a16:creationId xmlns:a16="http://schemas.microsoft.com/office/drawing/2014/main" id="{89EFD560-1C8C-4163-878D-1AEB568D0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12763"/>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81" name="文本框 4102">
            <a:extLst>
              <a:ext uri="{FF2B5EF4-FFF2-40B4-BE49-F238E27FC236}">
                <a16:creationId xmlns:a16="http://schemas.microsoft.com/office/drawing/2014/main" id="{CC9F0408-5415-45A6-89B5-E28136F27079}"/>
              </a:ext>
            </a:extLst>
          </p:cNvPr>
          <p:cNvSpPr/>
          <p:nvPr/>
        </p:nvSpPr>
        <p:spPr>
          <a:xfrm>
            <a:off x="252413" y="512763"/>
            <a:ext cx="3540125" cy="579437"/>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3200" b="1">
                <a:ln w="9525" cap="flat" cmpd="sng" algn="ctr">
                  <a:noFill/>
                  <a:prstDash val="solid"/>
                  <a:round/>
                  <a:headEnd type="none" w="med" len="med"/>
                  <a:tailEnd type="none" w="med" len="med"/>
                </a:ln>
                <a:solidFill>
                  <a:srgbClr val="000000"/>
                </a:solidFill>
                <a:sym typeface="Wingdings"/>
              </a:rPr>
              <a:t>奥斯特实验</a:t>
            </a:r>
            <a:endParaRPr sz="32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3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34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7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7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P spid="3075" grpId="0" animBg="1"/>
      <p:bldP spid="3077" grpId="0" animBg="1"/>
      <p:bldP spid="3078" grpId="0" animBg="1"/>
      <p:bldP spid="3079" grpId="0" animBg="1"/>
      <p:bldP spid="308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文本框 23553">
            <a:extLst>
              <a:ext uri="{FF2B5EF4-FFF2-40B4-BE49-F238E27FC236}">
                <a16:creationId xmlns:a16="http://schemas.microsoft.com/office/drawing/2014/main" id="{2B4CC669-C3A8-454D-B6A8-E29484F7A312}"/>
              </a:ext>
            </a:extLst>
          </p:cNvPr>
          <p:cNvSpPr>
            <a:spLocks noChangeArrowheads="1"/>
          </p:cNvSpPr>
          <p:nvPr/>
        </p:nvSpPr>
        <p:spPr bwMode="auto">
          <a:xfrm>
            <a:off x="625475" y="549275"/>
            <a:ext cx="75469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200025" indent="-200025">
              <a:defRPr sz="2000">
                <a:solidFill>
                  <a:srgbClr val="000000"/>
                </a:solidFill>
                <a:latin typeface="Arial" panose="020B0604020202020204" pitchFamily="34" charset="0"/>
                <a:ea typeface="宋体" panose="02010600030101010101" pitchFamily="2" charset="-122"/>
              </a:defRPr>
            </a:lvl1pPr>
            <a:lvl2pPr>
              <a:defRPr sz="2000">
                <a:solidFill>
                  <a:srgbClr val="000000"/>
                </a:solidFill>
                <a:latin typeface="Arial" panose="020B0604020202020204" pitchFamily="34" charset="0"/>
                <a:ea typeface="宋体" panose="02010600030101010101" pitchFamily="2" charset="-122"/>
              </a:defRPr>
            </a:lvl2pPr>
            <a:lvl3pPr>
              <a:defRPr sz="2000">
                <a:solidFill>
                  <a:srgbClr val="000000"/>
                </a:solidFill>
                <a:latin typeface="Arial" panose="020B0604020202020204" pitchFamily="34" charset="0"/>
                <a:ea typeface="宋体" panose="02010600030101010101" pitchFamily="2" charset="-122"/>
              </a:defRPr>
            </a:lvl3pPr>
            <a:lvl4pPr>
              <a:defRPr sz="2000">
                <a:solidFill>
                  <a:srgbClr val="000000"/>
                </a:solidFill>
                <a:latin typeface="Arial" panose="020B0604020202020204" pitchFamily="34" charset="0"/>
                <a:ea typeface="宋体" panose="02010600030101010101" pitchFamily="2" charset="-122"/>
              </a:defRPr>
            </a:lvl4pPr>
            <a:lvl5pPr>
              <a:defRPr sz="2000">
                <a:solidFill>
                  <a:srgbClr val="000000"/>
                </a:solidFill>
                <a:latin typeface="Arial" panose="020B0604020202020204" pitchFamily="34" charset="0"/>
                <a:ea typeface="宋体" panose="02010600030101010101" pitchFamily="2" charset="-122"/>
              </a:defRPr>
            </a:lvl5pPr>
            <a:lvl6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6pPr>
            <a:lvl7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7pPr>
            <a:lvl8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8pPr>
            <a:lvl9pPr fontAlgn="base">
              <a:spcBef>
                <a:spcPct val="0"/>
              </a:spcBef>
              <a:spcAft>
                <a:spcPct val="0"/>
              </a:spcAft>
              <a:buSzPct val="100000"/>
              <a:buFont typeface="Arial" panose="020B0604020202020204" pitchFamily="34" charset="0"/>
              <a:defRPr sz="2000">
                <a:solidFill>
                  <a:srgbClr val="000000"/>
                </a:solidFill>
                <a:latin typeface="Arial" panose="020B0604020202020204" pitchFamily="34" charset="0"/>
                <a:ea typeface="宋体" panose="02010600030101010101" pitchFamily="2" charset="-122"/>
              </a:defRPr>
            </a:lvl9pPr>
          </a:lstStyle>
          <a:p>
            <a:r>
              <a:rPr lang="en-US" altLang="zh-CN" sz="2800" b="1">
                <a:latin typeface="宋体" panose="02010600030101010101" pitchFamily="2" charset="-122"/>
                <a:sym typeface="宋体" panose="02010600030101010101" pitchFamily="2" charset="-122"/>
              </a:rPr>
              <a:t>1820</a:t>
            </a:r>
            <a:r>
              <a:rPr lang="zh-CN" altLang="en-US" sz="2800" b="1">
                <a:latin typeface="宋体" panose="02010600030101010101" pitchFamily="2" charset="-122"/>
                <a:sym typeface="宋体" panose="02010600030101010101" pitchFamily="2" charset="-122"/>
              </a:rPr>
              <a:t>年，安培在科学院的例会上做了一个小实验，引起了到会科学家的兴趣．如图</a:t>
            </a:r>
            <a:r>
              <a:rPr lang="en-US" altLang="zh-CN" sz="2800" b="1">
                <a:latin typeface="宋体" panose="02010600030101010101" pitchFamily="2" charset="-122"/>
                <a:sym typeface="宋体" panose="02010600030101010101" pitchFamily="2" charset="-122"/>
              </a:rPr>
              <a:t>9-11</a:t>
            </a:r>
            <a:r>
              <a:rPr lang="zh-CN" altLang="en-US" sz="2800" b="1">
                <a:latin typeface="宋体" panose="02010600030101010101" pitchFamily="2" charset="-122"/>
                <a:sym typeface="宋体" panose="02010600030101010101" pitchFamily="2" charset="-122"/>
              </a:rPr>
              <a:t>，把螺线管沿东西方向水平悬挂起来，然后给导线通电，会发生的现象是</a:t>
            </a:r>
            <a:r>
              <a:rPr lang="en-US" altLang="zh-CN" sz="2800" b="1">
                <a:latin typeface="宋体" panose="02010600030101010101" pitchFamily="2" charset="-122"/>
                <a:sym typeface="宋体" panose="02010600030101010101" pitchFamily="2" charset="-122"/>
              </a:rPr>
              <a:t>(      )</a:t>
            </a:r>
          </a:p>
          <a:p>
            <a:r>
              <a:rPr lang="en-US" altLang="zh-CN" sz="2800" b="1">
                <a:latin typeface="宋体" panose="02010600030101010101" pitchFamily="2" charset="-122"/>
                <a:sym typeface="宋体" panose="02010600030101010101" pitchFamily="2" charset="-122"/>
              </a:rPr>
              <a:t>A</a:t>
            </a:r>
            <a:r>
              <a:rPr lang="zh-CN" altLang="en-US" sz="2800" b="1">
                <a:latin typeface="宋体" panose="02010600030101010101" pitchFamily="2" charset="-122"/>
                <a:sym typeface="宋体" panose="02010600030101010101" pitchFamily="2" charset="-122"/>
              </a:rPr>
              <a:t>．通电螺线管仍保持原位置静止                   </a:t>
            </a:r>
          </a:p>
          <a:p>
            <a:r>
              <a:rPr lang="en-US" altLang="zh-CN" sz="2800" b="1">
                <a:latin typeface="宋体" panose="02010600030101010101" pitchFamily="2" charset="-122"/>
                <a:sym typeface="宋体" panose="02010600030101010101" pitchFamily="2" charset="-122"/>
              </a:rPr>
              <a:t>B</a:t>
            </a:r>
            <a:r>
              <a:rPr lang="zh-CN" altLang="en-US" sz="2800" b="1">
                <a:latin typeface="宋体" panose="02010600030101010101" pitchFamily="2" charset="-122"/>
                <a:sym typeface="宋体" panose="02010600030101010101" pitchFamily="2" charset="-122"/>
              </a:rPr>
              <a:t>．通电螺线管转动，直至</a:t>
            </a:r>
            <a:r>
              <a:rPr lang="en-US" altLang="zh-CN" sz="2800" b="1">
                <a:latin typeface="宋体" panose="02010600030101010101" pitchFamily="2" charset="-122"/>
                <a:sym typeface="宋体" panose="02010600030101010101" pitchFamily="2" charset="-122"/>
              </a:rPr>
              <a:t>A</a:t>
            </a:r>
            <a:r>
              <a:rPr lang="zh-CN" altLang="en-US" sz="2800" b="1">
                <a:latin typeface="宋体" panose="02010600030101010101" pitchFamily="2" charset="-122"/>
                <a:sym typeface="宋体" panose="02010600030101010101" pitchFamily="2" charset="-122"/>
              </a:rPr>
              <a:t>指向南，</a:t>
            </a:r>
            <a:r>
              <a:rPr lang="en-US" altLang="zh-CN" sz="2800" b="1">
                <a:latin typeface="宋体" panose="02010600030101010101" pitchFamily="2" charset="-122"/>
                <a:sym typeface="宋体" panose="02010600030101010101" pitchFamily="2" charset="-122"/>
              </a:rPr>
              <a:t>B</a:t>
            </a:r>
            <a:r>
              <a:rPr lang="zh-CN" altLang="en-US" sz="2800" b="1">
                <a:latin typeface="宋体" panose="02010600030101010101" pitchFamily="2" charset="-122"/>
                <a:sym typeface="宋体" panose="02010600030101010101" pitchFamily="2" charset="-122"/>
              </a:rPr>
              <a:t>指向北</a:t>
            </a:r>
          </a:p>
          <a:p>
            <a:r>
              <a:rPr lang="en-US" altLang="zh-CN" sz="2800" b="1">
                <a:latin typeface="宋体" panose="02010600030101010101" pitchFamily="2" charset="-122"/>
                <a:sym typeface="宋体" panose="02010600030101010101" pitchFamily="2" charset="-122"/>
              </a:rPr>
              <a:t>C</a:t>
            </a:r>
            <a:r>
              <a:rPr lang="zh-CN" altLang="en-US" sz="2800" b="1">
                <a:latin typeface="宋体" panose="02010600030101010101" pitchFamily="2" charset="-122"/>
                <a:sym typeface="宋体" panose="02010600030101010101" pitchFamily="2" charset="-122"/>
              </a:rPr>
              <a:t>．通电螺线管转动，直至</a:t>
            </a:r>
            <a:r>
              <a:rPr lang="en-US" altLang="zh-CN" sz="2800" b="1">
                <a:latin typeface="宋体" panose="02010600030101010101" pitchFamily="2" charset="-122"/>
                <a:sym typeface="宋体" panose="02010600030101010101" pitchFamily="2" charset="-122"/>
              </a:rPr>
              <a:t>A</a:t>
            </a:r>
            <a:r>
              <a:rPr lang="zh-CN" altLang="en-US" sz="2800" b="1">
                <a:latin typeface="宋体" panose="02010600030101010101" pitchFamily="2" charset="-122"/>
                <a:sym typeface="宋体" panose="02010600030101010101" pitchFamily="2" charset="-122"/>
              </a:rPr>
              <a:t>指向北，</a:t>
            </a:r>
            <a:r>
              <a:rPr lang="en-US" altLang="zh-CN" sz="2800" b="1">
                <a:latin typeface="宋体" panose="02010600030101010101" pitchFamily="2" charset="-122"/>
                <a:sym typeface="宋体" panose="02010600030101010101" pitchFamily="2" charset="-122"/>
              </a:rPr>
              <a:t>B</a:t>
            </a:r>
            <a:r>
              <a:rPr lang="zh-CN" altLang="en-US" sz="2800" b="1">
                <a:latin typeface="宋体" panose="02010600030101010101" pitchFamily="2" charset="-122"/>
                <a:sym typeface="宋体" panose="02010600030101010101" pitchFamily="2" charset="-122"/>
              </a:rPr>
              <a:t>指向南  </a:t>
            </a:r>
          </a:p>
          <a:p>
            <a:r>
              <a:rPr lang="en-US" altLang="zh-CN" sz="2800" b="1">
                <a:latin typeface="宋体" panose="02010600030101010101" pitchFamily="2" charset="-122"/>
                <a:sym typeface="宋体" panose="02010600030101010101" pitchFamily="2" charset="-122"/>
              </a:rPr>
              <a:t>D</a:t>
            </a:r>
            <a:r>
              <a:rPr lang="zh-CN" altLang="en-US" sz="2800" b="1">
                <a:latin typeface="宋体" panose="02010600030101010101" pitchFamily="2" charset="-122"/>
                <a:sym typeface="宋体" panose="02010600030101010101" pitchFamily="2" charset="-122"/>
              </a:rPr>
              <a:t>．通电螺线管能在任意位置静止</a:t>
            </a:r>
            <a:endParaRPr lang="zh-CN" altLang="en-US" sz="2800" b="1"/>
          </a:p>
        </p:txBody>
      </p:sp>
      <p:pic>
        <p:nvPicPr>
          <p:cNvPr id="41987" name="图片 23554">
            <a:extLst>
              <a:ext uri="{FF2B5EF4-FFF2-40B4-BE49-F238E27FC236}">
                <a16:creationId xmlns:a16="http://schemas.microsoft.com/office/drawing/2014/main" id="{A7DAAE8F-D195-49A1-9518-E4FBFBBA7439}"/>
              </a:ext>
            </a:extLst>
          </p:cNvPr>
          <p:cNvPicPr>
            <a:picLocks noChangeArrowheads="1"/>
          </p:cNvPicPr>
          <p:nvPr/>
        </p:nvPicPr>
        <p:blipFill>
          <a:blip r:embed="rId2">
            <a:extLst>
              <a:ext uri="{28A0092B-C50C-407E-A947-70E740481C1C}">
                <a14:useLocalDpi xmlns:a14="http://schemas.microsoft.com/office/drawing/2010/main" val="0"/>
              </a:ext>
            </a:extLst>
          </a:blip>
          <a:srcRect t="7468" r="26756" b="7991"/>
          <a:stretch>
            <a:fillRect/>
          </a:stretch>
        </p:blipFill>
        <p:spPr bwMode="auto">
          <a:xfrm>
            <a:off x="2916238" y="4076700"/>
            <a:ext cx="344170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0723" name="文本框 23555">
            <a:extLst>
              <a:ext uri="{FF2B5EF4-FFF2-40B4-BE49-F238E27FC236}">
                <a16:creationId xmlns:a16="http://schemas.microsoft.com/office/drawing/2014/main" id="{7BFD7A2B-376C-4A6A-B4E5-39A5C5B862C6}"/>
              </a:ext>
            </a:extLst>
          </p:cNvPr>
          <p:cNvSpPr/>
          <p:nvPr/>
        </p:nvSpPr>
        <p:spPr>
          <a:xfrm>
            <a:off x="4854575" y="1801813"/>
            <a:ext cx="722313" cy="51911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FF0000"/>
                </a:solidFill>
                <a:latin typeface="宋体" pitchFamily="2" charset="-122"/>
                <a:sym typeface="宋体" pitchFamily="2" charset="-122"/>
              </a:rPr>
              <a:t> B</a:t>
            </a:r>
            <a:r>
              <a:rPr lang="en-US" altLang="zh-CN" sz="2800" b="1">
                <a:ln w="9525" cap="flat" cmpd="sng" algn="ctr">
                  <a:noFill/>
                  <a:prstDash val="solid"/>
                  <a:round/>
                  <a:headEnd type="none" w="med" len="med"/>
                  <a:tailEnd type="none" w="med" len="med"/>
                </a:ln>
                <a:solidFill>
                  <a:srgbClr val="000000"/>
                </a:solidFill>
                <a:latin typeface="宋体" pitchFamily="2" charset="-122"/>
                <a:sym typeface="宋体" pitchFamily="2" charset="-122"/>
              </a:rPr>
              <a:t> </a:t>
            </a:r>
            <a:endParaRPr lang="en-US" altLang="zh-CN"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文本框 24577">
            <a:extLst>
              <a:ext uri="{FF2B5EF4-FFF2-40B4-BE49-F238E27FC236}">
                <a16:creationId xmlns:a16="http://schemas.microsoft.com/office/drawing/2014/main" id="{FC69000E-E2C0-4510-B7D5-5C75D4391406}"/>
              </a:ext>
            </a:extLst>
          </p:cNvPr>
          <p:cNvSpPr>
            <a:spLocks noChangeArrowheads="1"/>
          </p:cNvSpPr>
          <p:nvPr/>
        </p:nvSpPr>
        <p:spPr bwMode="auto">
          <a:xfrm>
            <a:off x="612775" y="1409700"/>
            <a:ext cx="6977063"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zh-CN" altLang="en-US" sz="2800" b="1">
                <a:latin typeface="宋体" panose="02010600030101010101" pitchFamily="2" charset="-122"/>
                <a:sym typeface="宋体" panose="02010600030101010101" pitchFamily="2" charset="-122"/>
              </a:rPr>
              <a:t>下列各图中小磁针的指向不正确的是（</a:t>
            </a:r>
            <a:r>
              <a:rPr lang="zh-CN" altLang="en-US" sz="2800" b="1">
                <a:solidFill>
                  <a:srgbClr val="FF0000"/>
                </a:solidFill>
                <a:latin typeface="宋体" panose="02010600030101010101" pitchFamily="2" charset="-122"/>
                <a:sym typeface="宋体" panose="02010600030101010101" pitchFamily="2" charset="-122"/>
              </a:rPr>
              <a:t> </a:t>
            </a:r>
            <a:r>
              <a:rPr lang="zh-CN" altLang="en-US" sz="2800" b="1">
                <a:latin typeface="宋体" panose="02010600030101010101" pitchFamily="2" charset="-122"/>
                <a:sym typeface="宋体" panose="02010600030101010101" pitchFamily="2" charset="-122"/>
              </a:rPr>
              <a:t> ）</a:t>
            </a:r>
          </a:p>
          <a:p>
            <a:r>
              <a:rPr lang="zh-CN" altLang="en-US" sz="2800" b="1">
                <a:latin typeface="宋体" panose="02010600030101010101" pitchFamily="2" charset="-122"/>
                <a:sym typeface="宋体" panose="02010600030101010101" pitchFamily="2" charset="-122"/>
              </a:rPr>
              <a:t>(图中小磁针黑色端是北极)</a:t>
            </a:r>
            <a:endParaRPr lang="zh-CN" altLang="en-US" sz="2800"/>
          </a:p>
        </p:txBody>
      </p:sp>
      <p:pic>
        <p:nvPicPr>
          <p:cNvPr id="43011" name="图片 24578">
            <a:extLst>
              <a:ext uri="{FF2B5EF4-FFF2-40B4-BE49-F238E27FC236}">
                <a16:creationId xmlns:a16="http://schemas.microsoft.com/office/drawing/2014/main" id="{9784EA50-DE89-4E1F-91EB-96D03F98A1E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388" y="2565400"/>
            <a:ext cx="827722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1747" name="文本框 24579">
            <a:extLst>
              <a:ext uri="{FF2B5EF4-FFF2-40B4-BE49-F238E27FC236}">
                <a16:creationId xmlns:a16="http://schemas.microsoft.com/office/drawing/2014/main" id="{41491987-FB7C-449B-A7A7-AA48E88986FF}"/>
              </a:ext>
            </a:extLst>
          </p:cNvPr>
          <p:cNvSpPr/>
          <p:nvPr/>
        </p:nvSpPr>
        <p:spPr>
          <a:xfrm>
            <a:off x="6808788" y="1409700"/>
            <a:ext cx="360362" cy="519113"/>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FF0000"/>
                </a:solidFill>
                <a:latin typeface="宋体" pitchFamily="2" charset="-122"/>
                <a:sym typeface="宋体" pitchFamily="2" charset="-122"/>
              </a:rPr>
              <a:t>D</a:t>
            </a:r>
            <a:endParaRPr lang="en-US" altLang="zh-CN" sz="2800" b="1">
              <a:solidFill>
                <a:srgbClr val="FF0000"/>
              </a:solidFill>
              <a:latin typeface="宋体" pitchFamily="2" charset="-122"/>
              <a:sym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3">
            <a:extLst>
              <a:ext uri="{FF2B5EF4-FFF2-40B4-BE49-F238E27FC236}">
                <a16:creationId xmlns:a16="http://schemas.microsoft.com/office/drawing/2014/main" id="{8F66225C-A056-4B6C-81EA-4D7A8B591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2511"/>
          <a:stretch>
            <a:fillRect/>
          </a:stretch>
        </p:blipFill>
        <p:spPr bwMode="auto">
          <a:xfrm>
            <a:off x="1727200" y="2420938"/>
            <a:ext cx="5421313"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4035" name="文本框 4">
            <a:extLst>
              <a:ext uri="{FF2B5EF4-FFF2-40B4-BE49-F238E27FC236}">
                <a16:creationId xmlns:a16="http://schemas.microsoft.com/office/drawing/2014/main" id="{FBD8FBCF-54F9-46E1-A9A5-E9D26C84E420}"/>
              </a:ext>
            </a:extLst>
          </p:cNvPr>
          <p:cNvSpPr>
            <a:spLocks noChangeArrowheads="1"/>
          </p:cNvSpPr>
          <p:nvPr/>
        </p:nvSpPr>
        <p:spPr bwMode="auto">
          <a:xfrm>
            <a:off x="706438" y="1125538"/>
            <a:ext cx="771048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zh-CN" altLang="en-US" sz="2800" b="1"/>
              <a:t>标出图中磁感线的方向，螺线管的南北极，以及电源的正负极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文本框 3">
            <a:extLst>
              <a:ext uri="{FF2B5EF4-FFF2-40B4-BE49-F238E27FC236}">
                <a16:creationId xmlns:a16="http://schemas.microsoft.com/office/drawing/2014/main" id="{699C312A-B950-40A1-B6CC-E494E8E9FB7C}"/>
              </a:ext>
            </a:extLst>
          </p:cNvPr>
          <p:cNvSpPr>
            <a:spLocks noChangeArrowheads="1"/>
          </p:cNvSpPr>
          <p:nvPr/>
        </p:nvSpPr>
        <p:spPr bwMode="auto">
          <a:xfrm>
            <a:off x="693738" y="788988"/>
            <a:ext cx="78105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nSpc>
                <a:spcPct val="130000"/>
              </a:lnSpc>
            </a:pPr>
            <a:r>
              <a:rPr lang="zh-CN" altLang="en-US" sz="2800" b="1"/>
              <a:t>如图，根据通电螺线管周围的磁感线分布，可确定磁极甲、乙、丙、丁的极性依次是（　　）</a:t>
            </a:r>
          </a:p>
          <a:p>
            <a:pPr>
              <a:lnSpc>
                <a:spcPct val="130000"/>
              </a:lnSpc>
            </a:pPr>
            <a:r>
              <a:rPr lang="zh-CN" altLang="en-US" sz="2800" b="1"/>
              <a:t>A．N、N、S、N	                 B．S、N、S、S	</a:t>
            </a:r>
          </a:p>
          <a:p>
            <a:pPr>
              <a:lnSpc>
                <a:spcPct val="130000"/>
              </a:lnSpc>
            </a:pPr>
            <a:r>
              <a:rPr lang="zh-CN" altLang="en-US" sz="2800" b="1"/>
              <a:t>C．S、S、N、N	                   D．N、S、N、N</a:t>
            </a:r>
          </a:p>
        </p:txBody>
      </p:sp>
      <p:pic>
        <p:nvPicPr>
          <p:cNvPr id="45059" name="图片 4">
            <a:extLst>
              <a:ext uri="{FF2B5EF4-FFF2-40B4-BE49-F238E27FC236}">
                <a16:creationId xmlns:a16="http://schemas.microsoft.com/office/drawing/2014/main" id="{9050CFC2-35E0-43EF-A65F-E898FF2B3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775" y="3421063"/>
            <a:ext cx="5865813"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文本框 4">
            <a:extLst>
              <a:ext uri="{FF2B5EF4-FFF2-40B4-BE49-F238E27FC236}">
                <a16:creationId xmlns:a16="http://schemas.microsoft.com/office/drawing/2014/main" id="{5C04698C-AB90-4F42-862A-1F81D0BC5283}"/>
              </a:ext>
            </a:extLst>
          </p:cNvPr>
          <p:cNvSpPr/>
          <p:nvPr/>
        </p:nvSpPr>
        <p:spPr>
          <a:xfrm>
            <a:off x="398463" y="700088"/>
            <a:ext cx="8383587" cy="47863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gn="just"/>
            <a:r>
              <a:rPr sz="2800" b="1">
                <a:ln w="9525" cap="flat" cmpd="sng" algn="ctr">
                  <a:noFill/>
                  <a:prstDash val="solid"/>
                  <a:round/>
                  <a:headEnd type="none" w="med" len="med"/>
                  <a:tailEnd type="none" w="med" len="med"/>
                </a:ln>
                <a:solidFill>
                  <a:srgbClr val="000000"/>
                </a:solidFill>
                <a:sym typeface="Wingdings"/>
              </a:rPr>
              <a:t>在中国科技馆“探索与发现A厅”，有一个有趣的磁悬浮灯泡，其示意图如图6所示。在磁悬浮灯泡的内部装有一块永磁体，在灯泡上方的展柜中安装有永磁体和一个励磁线圈，给励磁线圈通电，在控制电路的调节下，永磁体和励磁线圈所产生的磁场能使灯泡静止悬浮在空中。关于灯泡受力情况，下列说法中正确的是（ ）</a:t>
            </a:r>
          </a:p>
          <a:p>
            <a:r>
              <a:rPr sz="2800" b="1">
                <a:ln w="9525" cap="flat" cmpd="sng" algn="ctr">
                  <a:noFill/>
                  <a:prstDash val="solid"/>
                  <a:round/>
                  <a:headEnd type="none" w="med" len="med"/>
                  <a:tailEnd type="none" w="med" len="med"/>
                </a:ln>
                <a:solidFill>
                  <a:srgbClr val="000000"/>
                </a:solidFill>
                <a:sym typeface="Wingdings"/>
              </a:rPr>
              <a:t>A．灯泡受到的磁力方向竖直向下</a:t>
            </a:r>
          </a:p>
          <a:p>
            <a:r>
              <a:rPr sz="2800" b="1">
                <a:ln w="9525" cap="flat" cmpd="sng" algn="ctr">
                  <a:noFill/>
                  <a:prstDash val="solid"/>
                  <a:round/>
                  <a:headEnd type="none" w="med" len="med"/>
                  <a:tailEnd type="none" w="med" len="med"/>
                </a:ln>
                <a:solidFill>
                  <a:srgbClr val="000000"/>
                </a:solidFill>
                <a:sym typeface="Wingdings"/>
              </a:rPr>
              <a:t>B．灯泡受到的磁力方向竖直向上</a:t>
            </a:r>
          </a:p>
          <a:p>
            <a:r>
              <a:rPr sz="2800" b="1">
                <a:ln w="9525" cap="flat" cmpd="sng" algn="ctr">
                  <a:noFill/>
                  <a:prstDash val="solid"/>
                  <a:round/>
                  <a:headEnd type="none" w="med" len="med"/>
                  <a:tailEnd type="none" w="med" len="med"/>
                </a:ln>
                <a:solidFill>
                  <a:srgbClr val="000000"/>
                </a:solidFill>
                <a:sym typeface="Wingdings"/>
              </a:rPr>
              <a:t>C．灯泡受到的磁力小于灯泡受到的重力</a:t>
            </a:r>
          </a:p>
          <a:p>
            <a:r>
              <a:rPr sz="2800" b="1">
                <a:ln w="9525" cap="flat" cmpd="sng" algn="ctr">
                  <a:noFill/>
                  <a:prstDash val="solid"/>
                  <a:round/>
                  <a:headEnd type="none" w="med" len="med"/>
                  <a:tailEnd type="none" w="med" len="med"/>
                </a:ln>
                <a:solidFill>
                  <a:srgbClr val="000000"/>
                </a:solidFill>
                <a:sym typeface="Wingdings"/>
              </a:rPr>
              <a:t>D．灯泡受到的磁力大于灯泡受到的重力</a:t>
            </a:r>
            <a:endParaRPr sz="2800" b="1"/>
          </a:p>
        </p:txBody>
      </p:sp>
      <p:pic>
        <p:nvPicPr>
          <p:cNvPr id="46083" name="图片 5">
            <a:extLst>
              <a:ext uri="{FF2B5EF4-FFF2-40B4-BE49-F238E27FC236}">
                <a16:creationId xmlns:a16="http://schemas.microsoft.com/office/drawing/2014/main" id="{95F42AAE-0A7A-425C-8A4C-739D20C0E6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9113" y="3551238"/>
            <a:ext cx="1978025"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文本框 3">
            <a:extLst>
              <a:ext uri="{FF2B5EF4-FFF2-40B4-BE49-F238E27FC236}">
                <a16:creationId xmlns:a16="http://schemas.microsoft.com/office/drawing/2014/main" id="{8C9773CD-4CA6-44EE-BB55-03C5EC32CEFD}"/>
              </a:ext>
            </a:extLst>
          </p:cNvPr>
          <p:cNvSpPr/>
          <p:nvPr/>
        </p:nvSpPr>
        <p:spPr>
          <a:xfrm>
            <a:off x="355600" y="1222375"/>
            <a:ext cx="8461375" cy="1384300"/>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如图所示，闭合开关使螺线管通电，可以观察到左边弹簧__________，右边弹簧__________（选填“伸长”、“缩短”或“不变”）。</a:t>
            </a:r>
            <a:endParaRPr sz="2800" b="1"/>
          </a:p>
        </p:txBody>
      </p:sp>
      <p:pic>
        <p:nvPicPr>
          <p:cNvPr id="47107" name="图片 4">
            <a:extLst>
              <a:ext uri="{FF2B5EF4-FFF2-40B4-BE49-F238E27FC236}">
                <a16:creationId xmlns:a16="http://schemas.microsoft.com/office/drawing/2014/main" id="{BB881A7C-9CAA-4AF7-B3DB-69FA164472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9700" y="2924175"/>
            <a:ext cx="3813175" cy="366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文本框 3">
            <a:extLst>
              <a:ext uri="{FF2B5EF4-FFF2-40B4-BE49-F238E27FC236}">
                <a16:creationId xmlns:a16="http://schemas.microsoft.com/office/drawing/2014/main" id="{442FB5FE-381F-463B-BE9F-172B3117729A}"/>
              </a:ext>
            </a:extLst>
          </p:cNvPr>
          <p:cNvSpPr/>
          <p:nvPr/>
        </p:nvSpPr>
        <p:spPr>
          <a:xfrm>
            <a:off x="396875" y="873125"/>
            <a:ext cx="8435975" cy="22447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gn="just"/>
            <a:r>
              <a:rPr sz="2800" b="1">
                <a:ln w="9525" cap="flat" cmpd="sng" algn="ctr">
                  <a:noFill/>
                  <a:prstDash val="solid"/>
                  <a:round/>
                  <a:headEnd type="none" w="med" len="med"/>
                  <a:tailEnd type="none" w="med" len="med"/>
                </a:ln>
                <a:solidFill>
                  <a:srgbClr val="000000"/>
                </a:solidFill>
                <a:sym typeface="Wingdings"/>
              </a:rPr>
              <a:t>随州某初中学校物理小组帮地理老师解决了一个难题，地球仪缺乏地磁仿真功能，物理小组在地球仪内部“暗藏机关”．如图，一节电池，一个开关，一个供绕线的纸筒，一段电阻丝．画出几匝绕线，在纸筒两端标上磁极，并在地球仪外部画一条磁感线．</a:t>
            </a:r>
            <a:endParaRPr sz="2800" b="1"/>
          </a:p>
        </p:txBody>
      </p:sp>
      <p:pic>
        <p:nvPicPr>
          <p:cNvPr id="48131" name="图片 4">
            <a:extLst>
              <a:ext uri="{FF2B5EF4-FFF2-40B4-BE49-F238E27FC236}">
                <a16:creationId xmlns:a16="http://schemas.microsoft.com/office/drawing/2014/main" id="{E90E37FC-CD95-43C3-9074-AB311F800567}"/>
              </a:ext>
            </a:extLst>
          </p:cNvPr>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3260725" y="3355975"/>
            <a:ext cx="2706688"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内容占位符 25601">
            <a:extLst>
              <a:ext uri="{FF2B5EF4-FFF2-40B4-BE49-F238E27FC236}">
                <a16:creationId xmlns:a16="http://schemas.microsoft.com/office/drawing/2014/main" id="{A6CC3327-00A3-4D17-BC1C-380915FF31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18710"/>
          <a:stretch>
            <a:fillRect/>
          </a:stretch>
        </p:blipFill>
        <p:spPr>
          <a:xfrm>
            <a:off x="1798638" y="1808163"/>
            <a:ext cx="5546725" cy="3330575"/>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组合 24581">
            <a:extLst>
              <a:ext uri="{FF2B5EF4-FFF2-40B4-BE49-F238E27FC236}">
                <a16:creationId xmlns:a16="http://schemas.microsoft.com/office/drawing/2014/main" id="{A9220713-7B8A-495C-BAF3-3DCB91E40037}"/>
              </a:ext>
            </a:extLst>
          </p:cNvPr>
          <p:cNvGrpSpPr>
            <a:grpSpLocks/>
          </p:cNvGrpSpPr>
          <p:nvPr/>
        </p:nvGrpSpPr>
        <p:grpSpPr bwMode="auto">
          <a:xfrm>
            <a:off x="431800" y="2735263"/>
            <a:ext cx="2657475" cy="2468562"/>
            <a:chOff x="0" y="0"/>
            <a:chExt cx="1674" cy="1555"/>
          </a:xfrm>
        </p:grpSpPr>
        <p:pic>
          <p:nvPicPr>
            <p:cNvPr id="50179" name="单圆角矩形 2">
              <a:extLst>
                <a:ext uri="{FF2B5EF4-FFF2-40B4-BE49-F238E27FC236}">
                  <a16:creationId xmlns:a16="http://schemas.microsoft.com/office/drawing/2014/main" id="{26274F9D-BE7D-491A-B336-76588662FC4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74" cy="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80" name="文本框 24583">
              <a:extLst>
                <a:ext uri="{FF2B5EF4-FFF2-40B4-BE49-F238E27FC236}">
                  <a16:creationId xmlns:a16="http://schemas.microsoft.com/office/drawing/2014/main" id="{340CF5EA-D4FD-4845-8318-55B205C641AC}"/>
                </a:ext>
              </a:extLst>
            </p:cNvPr>
            <p:cNvSpPr>
              <a:spLocks noChangeArrowheads="1"/>
            </p:cNvSpPr>
            <p:nvPr/>
          </p:nvSpPr>
          <p:spPr bwMode="auto">
            <a:xfrm>
              <a:off x="116" y="66"/>
              <a:ext cx="937"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2800" b="1">
                  <a:solidFill>
                    <a:srgbClr val="FFFFFF"/>
                  </a:solidFill>
                  <a:latin typeface="宋体" panose="02010600030101010101" pitchFamily="2" charset="-122"/>
                </a:rPr>
                <a:t>电流的磁效应</a:t>
              </a:r>
              <a:endParaRPr lang="zh-CN" altLang="en-US" sz="2800" b="1">
                <a:latin typeface="宋体" panose="02010600030101010101" pitchFamily="2" charset="-122"/>
              </a:endParaRPr>
            </a:p>
          </p:txBody>
        </p:sp>
      </p:grpSp>
      <p:grpSp>
        <p:nvGrpSpPr>
          <p:cNvPr id="50181" name="组合 24584">
            <a:extLst>
              <a:ext uri="{FF2B5EF4-FFF2-40B4-BE49-F238E27FC236}">
                <a16:creationId xmlns:a16="http://schemas.microsoft.com/office/drawing/2014/main" id="{7AF96B64-59F4-46E0-ACD0-C9C41D6AEFEF}"/>
              </a:ext>
            </a:extLst>
          </p:cNvPr>
          <p:cNvGrpSpPr>
            <a:grpSpLocks/>
          </p:cNvGrpSpPr>
          <p:nvPr/>
        </p:nvGrpSpPr>
        <p:grpSpPr bwMode="auto">
          <a:xfrm>
            <a:off x="3382963" y="2663825"/>
            <a:ext cx="2000250" cy="2468563"/>
            <a:chOff x="0" y="0"/>
            <a:chExt cx="1152" cy="1555"/>
          </a:xfrm>
        </p:grpSpPr>
        <p:pic>
          <p:nvPicPr>
            <p:cNvPr id="50182" name="单圆角矩形 3">
              <a:extLst>
                <a:ext uri="{FF2B5EF4-FFF2-40B4-BE49-F238E27FC236}">
                  <a16:creationId xmlns:a16="http://schemas.microsoft.com/office/drawing/2014/main" id="{62398A4E-BE77-468B-94B3-E301FFFC2B2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52" cy="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83" name="文本框 24586">
              <a:extLst>
                <a:ext uri="{FF2B5EF4-FFF2-40B4-BE49-F238E27FC236}">
                  <a16:creationId xmlns:a16="http://schemas.microsoft.com/office/drawing/2014/main" id="{00DE0D9C-0391-4DAE-9935-EF3D295C1F80}"/>
                </a:ext>
              </a:extLst>
            </p:cNvPr>
            <p:cNvSpPr>
              <a:spLocks noChangeArrowheads="1"/>
            </p:cNvSpPr>
            <p:nvPr/>
          </p:nvSpPr>
          <p:spPr bwMode="auto">
            <a:xfrm>
              <a:off x="92" y="77"/>
              <a:ext cx="937"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2800" b="1">
                  <a:solidFill>
                    <a:srgbClr val="FFFFFF"/>
                  </a:solidFill>
                  <a:latin typeface="宋体" panose="02010600030101010101" pitchFamily="2" charset="-122"/>
                </a:rPr>
                <a:t>通电螺线管的磁场</a:t>
              </a:r>
              <a:endParaRPr lang="zh-CN" altLang="en-US" sz="2800" b="1">
                <a:latin typeface="宋体" panose="02010600030101010101" pitchFamily="2" charset="-122"/>
              </a:endParaRPr>
            </a:p>
          </p:txBody>
        </p:sp>
      </p:grpSp>
      <p:grpSp>
        <p:nvGrpSpPr>
          <p:cNvPr id="50184" name="组合 24587">
            <a:extLst>
              <a:ext uri="{FF2B5EF4-FFF2-40B4-BE49-F238E27FC236}">
                <a16:creationId xmlns:a16="http://schemas.microsoft.com/office/drawing/2014/main" id="{D11A4288-4A0B-45E7-AE9C-3EF2DD76EAF1}"/>
              </a:ext>
            </a:extLst>
          </p:cNvPr>
          <p:cNvGrpSpPr>
            <a:grpSpLocks/>
          </p:cNvGrpSpPr>
          <p:nvPr/>
        </p:nvGrpSpPr>
        <p:grpSpPr bwMode="auto">
          <a:xfrm>
            <a:off x="2590800" y="3311525"/>
            <a:ext cx="615950" cy="1322388"/>
            <a:chOff x="0" y="0"/>
            <a:chExt cx="388" cy="833"/>
          </a:xfrm>
        </p:grpSpPr>
        <p:pic>
          <p:nvPicPr>
            <p:cNvPr id="50185" name="燕尾形 5">
              <a:extLst>
                <a:ext uri="{FF2B5EF4-FFF2-40B4-BE49-F238E27FC236}">
                  <a16:creationId xmlns:a16="http://schemas.microsoft.com/office/drawing/2014/main" id="{933322FD-C9B8-4928-BC5E-BBA358ABAD9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88" cy="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86" name="文本框 24589">
              <a:extLst>
                <a:ext uri="{FF2B5EF4-FFF2-40B4-BE49-F238E27FC236}">
                  <a16:creationId xmlns:a16="http://schemas.microsoft.com/office/drawing/2014/main" id="{7AD90D2E-F3B7-4DD7-AF7C-6C86694B4625}"/>
                </a:ext>
              </a:extLst>
            </p:cNvPr>
            <p:cNvSpPr>
              <a:spLocks noChangeArrowheads="1"/>
            </p:cNvSpPr>
            <p:nvPr/>
          </p:nvSpPr>
          <p:spPr bwMode="auto">
            <a:xfrm>
              <a:off x="39" y="23"/>
              <a:ext cx="315" cy="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zh-CN" altLang="en-US" sz="1800">
                <a:solidFill>
                  <a:srgbClr val="FFFFFF"/>
                </a:solidFill>
                <a:latin typeface="宋体" panose="02010600030101010101" pitchFamily="2" charset="-122"/>
              </a:endParaRPr>
            </a:p>
          </p:txBody>
        </p:sp>
      </p:grpSp>
      <p:grpSp>
        <p:nvGrpSpPr>
          <p:cNvPr id="50187" name="组合 24590">
            <a:extLst>
              <a:ext uri="{FF2B5EF4-FFF2-40B4-BE49-F238E27FC236}">
                <a16:creationId xmlns:a16="http://schemas.microsoft.com/office/drawing/2014/main" id="{21D6BA86-5275-4DF1-9765-652F9BEC0271}"/>
              </a:ext>
            </a:extLst>
          </p:cNvPr>
          <p:cNvGrpSpPr>
            <a:grpSpLocks/>
          </p:cNvGrpSpPr>
          <p:nvPr/>
        </p:nvGrpSpPr>
        <p:grpSpPr bwMode="auto">
          <a:xfrm>
            <a:off x="5616575" y="2687638"/>
            <a:ext cx="3168650" cy="2470150"/>
            <a:chOff x="3538" y="1693"/>
            <a:chExt cx="1996" cy="1556"/>
          </a:xfrm>
        </p:grpSpPr>
        <p:grpSp>
          <p:nvGrpSpPr>
            <p:cNvPr id="50188" name="组合 24591">
              <a:extLst>
                <a:ext uri="{FF2B5EF4-FFF2-40B4-BE49-F238E27FC236}">
                  <a16:creationId xmlns:a16="http://schemas.microsoft.com/office/drawing/2014/main" id="{ACD8DD24-CAF2-48F8-A4AA-1875E0955BED}"/>
                </a:ext>
              </a:extLst>
            </p:cNvPr>
            <p:cNvGrpSpPr>
              <a:grpSpLocks/>
            </p:cNvGrpSpPr>
            <p:nvPr/>
          </p:nvGrpSpPr>
          <p:grpSpPr bwMode="auto">
            <a:xfrm>
              <a:off x="3538" y="1693"/>
              <a:ext cx="1996" cy="1556"/>
              <a:chOff x="0" y="0"/>
              <a:chExt cx="1682" cy="1556"/>
            </a:xfrm>
          </p:grpSpPr>
          <p:pic>
            <p:nvPicPr>
              <p:cNvPr id="50189" name="单圆角矩形 4">
                <a:extLst>
                  <a:ext uri="{FF2B5EF4-FFF2-40B4-BE49-F238E27FC236}">
                    <a16:creationId xmlns:a16="http://schemas.microsoft.com/office/drawing/2014/main" id="{A6ED55D3-3577-4012-A27F-9EDF626C8E8A}"/>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682" cy="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90" name="文本框 24593">
                <a:extLst>
                  <a:ext uri="{FF2B5EF4-FFF2-40B4-BE49-F238E27FC236}">
                    <a16:creationId xmlns:a16="http://schemas.microsoft.com/office/drawing/2014/main" id="{D1E3AE96-D776-4BE1-A89E-FD9EC5ADB8C3}"/>
                  </a:ext>
                </a:extLst>
              </p:cNvPr>
              <p:cNvSpPr>
                <a:spLocks noChangeArrowheads="1"/>
              </p:cNvSpPr>
              <p:nvPr/>
            </p:nvSpPr>
            <p:spPr bwMode="auto">
              <a:xfrm>
                <a:off x="597" y="65"/>
                <a:ext cx="937"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2800" b="1">
                    <a:solidFill>
                      <a:srgbClr val="FFFFFF"/>
                    </a:solidFill>
                    <a:latin typeface="宋体" panose="02010600030101010101" pitchFamily="2" charset="-122"/>
                  </a:rPr>
                  <a:t>安培定则</a:t>
                </a:r>
                <a:endParaRPr lang="zh-CN" altLang="en-US" sz="2800" b="1">
                  <a:latin typeface="宋体" panose="02010600030101010101" pitchFamily="2" charset="-122"/>
                </a:endParaRPr>
              </a:p>
            </p:txBody>
          </p:sp>
        </p:grpSp>
        <p:grpSp>
          <p:nvGrpSpPr>
            <p:cNvPr id="50191" name="组合 24594">
              <a:extLst>
                <a:ext uri="{FF2B5EF4-FFF2-40B4-BE49-F238E27FC236}">
                  <a16:creationId xmlns:a16="http://schemas.microsoft.com/office/drawing/2014/main" id="{C3BB7DB9-C362-4578-822B-27FE81163E77}"/>
                </a:ext>
              </a:extLst>
            </p:cNvPr>
            <p:cNvGrpSpPr>
              <a:grpSpLocks/>
            </p:cNvGrpSpPr>
            <p:nvPr/>
          </p:nvGrpSpPr>
          <p:grpSpPr bwMode="auto">
            <a:xfrm>
              <a:off x="3582" y="2092"/>
              <a:ext cx="387" cy="837"/>
              <a:chOff x="0" y="0"/>
              <a:chExt cx="387" cy="837"/>
            </a:xfrm>
          </p:grpSpPr>
          <p:pic>
            <p:nvPicPr>
              <p:cNvPr id="50192" name="燕尾形 6">
                <a:extLst>
                  <a:ext uri="{FF2B5EF4-FFF2-40B4-BE49-F238E27FC236}">
                    <a16:creationId xmlns:a16="http://schemas.microsoft.com/office/drawing/2014/main" id="{DF2EA3A4-2E77-40A8-80C5-2FD634C6309D}"/>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387" cy="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93" name="文本框 24596">
                <a:extLst>
                  <a:ext uri="{FF2B5EF4-FFF2-40B4-BE49-F238E27FC236}">
                    <a16:creationId xmlns:a16="http://schemas.microsoft.com/office/drawing/2014/main" id="{15F59A2E-A93B-4803-BC7F-D17F6A6EBEC6}"/>
                  </a:ext>
                </a:extLst>
              </p:cNvPr>
              <p:cNvSpPr>
                <a:spLocks noChangeArrowheads="1"/>
              </p:cNvSpPr>
              <p:nvPr/>
            </p:nvSpPr>
            <p:spPr bwMode="auto">
              <a:xfrm>
                <a:off x="36" y="24"/>
                <a:ext cx="315" cy="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zh-CN" altLang="en-US" sz="1800">
                  <a:solidFill>
                    <a:srgbClr val="FFFFFF"/>
                  </a:solidFill>
                  <a:latin typeface="宋体" panose="02010600030101010101" pitchFamily="2" charset="-122"/>
                </a:endParaRPr>
              </a:p>
            </p:txBody>
          </p:sp>
        </p:grpSp>
      </p:grpSp>
      <p:grpSp>
        <p:nvGrpSpPr>
          <p:cNvPr id="50194" name="组合 24597">
            <a:extLst>
              <a:ext uri="{FF2B5EF4-FFF2-40B4-BE49-F238E27FC236}">
                <a16:creationId xmlns:a16="http://schemas.microsoft.com/office/drawing/2014/main" id="{A433D2BC-4E16-4B11-943C-2CA1172502D0}"/>
              </a:ext>
            </a:extLst>
          </p:cNvPr>
          <p:cNvGrpSpPr>
            <a:grpSpLocks/>
          </p:cNvGrpSpPr>
          <p:nvPr/>
        </p:nvGrpSpPr>
        <p:grpSpPr bwMode="auto">
          <a:xfrm>
            <a:off x="431800" y="584200"/>
            <a:ext cx="2789238" cy="920750"/>
            <a:chOff x="0" y="0"/>
            <a:chExt cx="2231" cy="580"/>
          </a:xfrm>
        </p:grpSpPr>
        <p:pic>
          <p:nvPicPr>
            <p:cNvPr id="50195" name="圆角矩形 1">
              <a:extLst>
                <a:ext uri="{FF2B5EF4-FFF2-40B4-BE49-F238E27FC236}">
                  <a16:creationId xmlns:a16="http://schemas.microsoft.com/office/drawing/2014/main" id="{2BAF2316-08F8-4886-AFB2-17A700CBC573}"/>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231"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0196" name="文本框 24599">
              <a:extLst>
                <a:ext uri="{FF2B5EF4-FFF2-40B4-BE49-F238E27FC236}">
                  <a16:creationId xmlns:a16="http://schemas.microsoft.com/office/drawing/2014/main" id="{6BC3CA1E-B2AC-4AF8-96ED-8F066DD6F5A9}"/>
                </a:ext>
              </a:extLst>
            </p:cNvPr>
            <p:cNvSpPr>
              <a:spLocks noChangeArrowheads="1"/>
            </p:cNvSpPr>
            <p:nvPr/>
          </p:nvSpPr>
          <p:spPr bwMode="auto">
            <a:xfrm>
              <a:off x="59" y="105"/>
              <a:ext cx="211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r>
                <a:rPr lang="zh-CN" altLang="en-US" sz="3600" b="1">
                  <a:solidFill>
                    <a:srgbClr val="FFFFFF"/>
                  </a:solidFill>
                  <a:latin typeface="宋体" panose="02010600030101010101" pitchFamily="2" charset="-122"/>
                </a:rPr>
                <a:t>课堂小结</a:t>
              </a:r>
            </a:p>
          </p:txBody>
        </p:sp>
      </p:grpSp>
      <p:pic>
        <p:nvPicPr>
          <p:cNvPr id="50197" name="Picture 9" descr="E:\李燃\教师教学用书\2012人教教师用书项目\ppt\物理\图标.png">
            <a:extLst>
              <a:ext uri="{FF2B5EF4-FFF2-40B4-BE49-F238E27FC236}">
                <a16:creationId xmlns:a16="http://schemas.microsoft.com/office/drawing/2014/main" id="{855C6038-42CC-4E92-AFE0-E56EE90322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93063" y="584200"/>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01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0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1">
            <a:extLst>
              <a:ext uri="{FF2B5EF4-FFF2-40B4-BE49-F238E27FC236}">
                <a16:creationId xmlns:a16="http://schemas.microsoft.com/office/drawing/2014/main" id="{BCF0589B-8EC7-49D7-B4B2-75522E15BC07}"/>
              </a:ext>
            </a:extLst>
          </p:cNvPr>
          <p:cNvSpPr>
            <a:spLocks noChangeArrowheads="1"/>
          </p:cNvSpPr>
          <p:nvPr/>
        </p:nvSpPr>
        <p:spPr bwMode="auto">
          <a:xfrm>
            <a:off x="431800" y="1254125"/>
            <a:ext cx="7056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r>
              <a:rPr lang="zh-CN" altLang="en-US" sz="2800" b="1">
                <a:solidFill>
                  <a:srgbClr val="CC0000"/>
                </a:solidFill>
              </a:rPr>
              <a:t>　　探究通电螺线管外部的磁场分布</a:t>
            </a:r>
          </a:p>
        </p:txBody>
      </p:sp>
      <p:sp>
        <p:nvSpPr>
          <p:cNvPr id="39938" name="TextBox 3">
            <a:extLst>
              <a:ext uri="{FF2B5EF4-FFF2-40B4-BE49-F238E27FC236}">
                <a16:creationId xmlns:a16="http://schemas.microsoft.com/office/drawing/2014/main" id="{CFFB32A3-45AA-4705-9A20-3348467986BE}"/>
              </a:ext>
            </a:extLst>
          </p:cNvPr>
          <p:cNvSpPr/>
          <p:nvPr/>
        </p:nvSpPr>
        <p:spPr>
          <a:xfrm>
            <a:off x="431800" y="1844675"/>
            <a:ext cx="8172450" cy="1373188"/>
          </a:xfrm>
          <a:prstGeom prst="rect">
            <a:avLst/>
          </a:prstGeom>
          <a:solidFill>
            <a:schemeClr val="bg1"/>
          </a:solidFill>
          <a:ln w="25400">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　　演示：在螺线管的两端各放一个小磁针，在硬纸板上均匀地撒满铁屑。通电后观察指针指向，轻敲纸板，观察铁屑的排列情况。</a:t>
            </a:r>
            <a:endParaRPr sz="2800" b="1">
              <a:solidFill>
                <a:srgbClr val="000000"/>
              </a:solidFill>
            </a:endParaRPr>
          </a:p>
        </p:txBody>
      </p:sp>
      <p:pic>
        <p:nvPicPr>
          <p:cNvPr id="51204" name="Picture 6" descr="http://tech.casd.cn/wzym/0137/c30137/c3wljk909.files/image023.jpg">
            <a:extLst>
              <a:ext uri="{FF2B5EF4-FFF2-40B4-BE49-F238E27FC236}">
                <a16:creationId xmlns:a16="http://schemas.microsoft.com/office/drawing/2014/main" id="{E371E3A2-59FC-424C-86E6-38CD14D6AD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392488"/>
            <a:ext cx="30194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9940" name="Rectangle 2">
            <a:extLst>
              <a:ext uri="{FF2B5EF4-FFF2-40B4-BE49-F238E27FC236}">
                <a16:creationId xmlns:a16="http://schemas.microsoft.com/office/drawing/2014/main" id="{29BBD1E0-4848-4E7F-84DB-F7CABFE2419D}"/>
              </a:ext>
            </a:extLst>
          </p:cNvPr>
          <p:cNvSpPr/>
          <p:nvPr/>
        </p:nvSpPr>
        <p:spPr>
          <a:xfrm>
            <a:off x="431800" y="620713"/>
            <a:ext cx="2024063" cy="538162"/>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gn="ctr"/>
            <a:r>
              <a:rPr sz="2800" b="1">
                <a:ln w="9525" cap="flat" cmpd="sng" algn="ctr">
                  <a:noFill/>
                  <a:prstDash val="solid"/>
                  <a:round/>
                  <a:headEnd type="none" w="med" len="med"/>
                  <a:tailEnd type="none" w="med" len="med"/>
                </a:ln>
                <a:solidFill>
                  <a:srgbClr val="000000"/>
                </a:solidFill>
                <a:latin typeface="宋体" pitchFamily="2" charset="-122"/>
                <a:sym typeface="Wingdings"/>
              </a:rPr>
              <a:t>实　验</a:t>
            </a:r>
            <a:endParaRPr lang="en-US" altLang="zh-CN" sz="2800" b="1">
              <a:latin typeface="Times New Roman" pitchFamily="18" charset="0"/>
            </a:endParaRPr>
          </a:p>
        </p:txBody>
      </p:sp>
      <p:sp>
        <p:nvSpPr>
          <p:cNvPr id="39941" name="TextBox 5">
            <a:extLst>
              <a:ext uri="{FF2B5EF4-FFF2-40B4-BE49-F238E27FC236}">
                <a16:creationId xmlns:a16="http://schemas.microsoft.com/office/drawing/2014/main" id="{AAACE6B1-9A05-446A-88D4-15ACC49AA14F}"/>
              </a:ext>
            </a:extLst>
          </p:cNvPr>
          <p:cNvSpPr/>
          <p:nvPr/>
        </p:nvSpPr>
        <p:spPr>
          <a:xfrm>
            <a:off x="500063" y="5967413"/>
            <a:ext cx="7808912" cy="593725"/>
          </a:xfrm>
          <a:prstGeom prst="roundRect">
            <a:avLst>
              <a:gd name="adj" fmla="val 16667"/>
            </a:avLst>
          </a:prstGeom>
          <a:solidFill>
            <a:srgbClr val="FFDB93"/>
          </a:solidFill>
          <a:ln w="28575">
            <a:solidFill>
              <a:srgbClr val="C00000"/>
            </a:solidFill>
            <a:round/>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　　改变电流方向，两侧小磁针的指向反转。</a:t>
            </a:r>
            <a:endParaRPr sz="2800" b="1">
              <a:solidFill>
                <a:srgbClr val="CC0000"/>
              </a:solidFill>
            </a:endParaRPr>
          </a:p>
        </p:txBody>
      </p:sp>
      <p:pic>
        <p:nvPicPr>
          <p:cNvPr id="51207" name="Picture 9" descr="E:\李燃\教师教学用书\2012人教教师用书项目\ppt\物理\图标.png">
            <a:extLst>
              <a:ext uri="{FF2B5EF4-FFF2-40B4-BE49-F238E27FC236}">
                <a16:creationId xmlns:a16="http://schemas.microsoft.com/office/drawing/2014/main" id="{884A4BEC-5411-4EE5-A650-0FEC3BAA6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44132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1208" name="图片 33804" descr="12504006">
            <a:extLst>
              <a:ext uri="{FF2B5EF4-FFF2-40B4-BE49-F238E27FC236}">
                <a16:creationId xmlns:a16="http://schemas.microsoft.com/office/drawing/2014/main" id="{AD71E93C-9E7D-4842-ADFF-20AE1D6342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7288" y="3249613"/>
            <a:ext cx="334645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0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8" descr="20.2-1.jpg">
            <a:extLst>
              <a:ext uri="{FF2B5EF4-FFF2-40B4-BE49-F238E27FC236}">
                <a16:creationId xmlns:a16="http://schemas.microsoft.com/office/drawing/2014/main" id="{C5582C1B-1DAC-4845-843E-4E8F2B0DA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9531"/>
          <a:stretch>
            <a:fillRect/>
          </a:stretch>
        </p:blipFill>
        <p:spPr bwMode="auto">
          <a:xfrm>
            <a:off x="5699125" y="1784350"/>
            <a:ext cx="3159125"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098" name="TextBox 3">
            <a:extLst>
              <a:ext uri="{FF2B5EF4-FFF2-40B4-BE49-F238E27FC236}">
                <a16:creationId xmlns:a16="http://schemas.microsoft.com/office/drawing/2014/main" id="{609844CF-E9CA-4407-9407-8BBD323D3AE4}"/>
              </a:ext>
            </a:extLst>
          </p:cNvPr>
          <p:cNvSpPr/>
          <p:nvPr/>
        </p:nvSpPr>
        <p:spPr>
          <a:xfrm>
            <a:off x="450850" y="3003550"/>
            <a:ext cx="4392613" cy="51911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CC0000"/>
                </a:solidFill>
                <a:latin typeface="宋体" pitchFamily="2" charset="-122"/>
                <a:sym typeface="Wingdings"/>
              </a:rPr>
              <a:t>　　磁针转动方向相反。</a:t>
            </a:r>
            <a:endParaRPr sz="2800" b="1">
              <a:solidFill>
                <a:srgbClr val="CC0000"/>
              </a:solidFill>
              <a:latin typeface="宋体" pitchFamily="2" charset="-122"/>
            </a:endParaRPr>
          </a:p>
        </p:txBody>
      </p:sp>
      <p:sp>
        <p:nvSpPr>
          <p:cNvPr id="4099" name="TextBox 4">
            <a:extLst>
              <a:ext uri="{FF2B5EF4-FFF2-40B4-BE49-F238E27FC236}">
                <a16:creationId xmlns:a16="http://schemas.microsoft.com/office/drawing/2014/main" id="{3B0A5456-A635-40CF-99FD-6767CFAD1ACC}"/>
              </a:ext>
            </a:extLst>
          </p:cNvPr>
          <p:cNvSpPr/>
          <p:nvPr/>
        </p:nvSpPr>
        <p:spPr>
          <a:xfrm>
            <a:off x="450850" y="3524250"/>
            <a:ext cx="4432300" cy="519113"/>
          </a:xfrm>
          <a:prstGeom prst="rect">
            <a:avLst/>
          </a:prstGeom>
          <a:solidFill>
            <a:schemeClr val="bg1"/>
          </a:solid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　　（</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2" pitchFamily="18" charset="2"/>
              </a:rPr>
              <a:t>2</a:t>
            </a:r>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a:t>
            </a:r>
            <a:r>
              <a:rPr sz="2800" b="1">
                <a:ln w="9525" cap="flat" cmpd="sng" algn="ctr">
                  <a:noFill/>
                  <a:prstDash val="solid"/>
                  <a:round/>
                  <a:headEnd type="none" w="med" len="med"/>
                  <a:tailEnd type="none" w="med" len="med"/>
                </a:ln>
                <a:solidFill>
                  <a:srgbClr val="000000"/>
                </a:solidFill>
                <a:latin typeface="宋体" pitchFamily="2" charset="-122"/>
                <a:sym typeface="Wingdings"/>
              </a:rPr>
              <a:t>说明什么？</a:t>
            </a:r>
            <a:endParaRPr sz="2800" b="1">
              <a:solidFill>
                <a:srgbClr val="000000"/>
              </a:solidFill>
              <a:latin typeface="宋体" pitchFamily="2" charset="-122"/>
            </a:endParaRPr>
          </a:p>
        </p:txBody>
      </p:sp>
      <p:sp>
        <p:nvSpPr>
          <p:cNvPr id="4100" name="TextBox 11">
            <a:extLst>
              <a:ext uri="{FF2B5EF4-FFF2-40B4-BE49-F238E27FC236}">
                <a16:creationId xmlns:a16="http://schemas.microsoft.com/office/drawing/2014/main" id="{1F03A993-19D5-4967-94DF-1C077BED80B1}"/>
              </a:ext>
            </a:extLst>
          </p:cNvPr>
          <p:cNvSpPr/>
          <p:nvPr/>
        </p:nvSpPr>
        <p:spPr>
          <a:xfrm>
            <a:off x="333375" y="1784350"/>
            <a:ext cx="5364163" cy="110807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ts val="4000"/>
              </a:lnSpc>
            </a:pPr>
            <a:r>
              <a:rPr sz="2800" b="1">
                <a:ln w="9525" cap="flat" cmpd="sng" algn="ctr">
                  <a:noFill/>
                  <a:prstDash val="solid"/>
                  <a:round/>
                  <a:headEnd type="none" w="med" len="med"/>
                  <a:tailEnd type="none" w="med" len="med"/>
                </a:ln>
                <a:solidFill>
                  <a:srgbClr val="000000"/>
                </a:solidFill>
                <a:latin typeface="宋体" pitchFamily="2" charset="-122"/>
                <a:sym typeface="Wingdings"/>
              </a:rPr>
              <a:t>　　</a:t>
            </a:r>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2" pitchFamily="18" charset="2"/>
              </a:rPr>
              <a:t>1</a:t>
            </a:r>
            <a:r>
              <a:rPr sz="2800" b="1">
                <a:ln w="9525" cap="flat" cmpd="sng" algn="ctr">
                  <a:noFill/>
                  <a:prstDash val="solid"/>
                  <a:round/>
                  <a:headEnd type="none" w="med" len="med"/>
                  <a:tailEnd type="none" w="med" len="med"/>
                </a:ln>
                <a:solidFill>
                  <a:srgbClr val="000000"/>
                </a:solidFill>
                <a:latin typeface="宋体" pitchFamily="2" charset="-122"/>
                <a:sym typeface="Wingdings 2" pitchFamily="18" charset="2"/>
              </a:rPr>
              <a:t>）</a:t>
            </a:r>
            <a:r>
              <a:rPr sz="2800" b="1">
                <a:ln w="9525" cap="flat" cmpd="sng" algn="ctr">
                  <a:noFill/>
                  <a:prstDash val="solid"/>
                  <a:round/>
                  <a:headEnd type="none" w="med" len="med"/>
                  <a:tailEnd type="none" w="med" len="med"/>
                </a:ln>
                <a:solidFill>
                  <a:srgbClr val="000000"/>
                </a:solidFill>
                <a:latin typeface="宋体" pitchFamily="2" charset="-122"/>
                <a:sym typeface="Wingdings"/>
              </a:rPr>
              <a:t>改变电流的方向，观察磁针的变化。</a:t>
            </a:r>
            <a:endParaRPr sz="2800" b="1">
              <a:solidFill>
                <a:srgbClr val="000000"/>
              </a:solidFill>
              <a:latin typeface="宋体" pitchFamily="2" charset="-122"/>
            </a:endParaRPr>
          </a:p>
        </p:txBody>
      </p:sp>
      <p:sp>
        <p:nvSpPr>
          <p:cNvPr id="4101" name="Rectangle 2">
            <a:extLst>
              <a:ext uri="{FF2B5EF4-FFF2-40B4-BE49-F238E27FC236}">
                <a16:creationId xmlns:a16="http://schemas.microsoft.com/office/drawing/2014/main" id="{D6A0E9FB-5368-4B5F-9939-07C64AF5ACAB}"/>
              </a:ext>
            </a:extLst>
          </p:cNvPr>
          <p:cNvSpPr/>
          <p:nvPr/>
        </p:nvSpPr>
        <p:spPr>
          <a:xfrm>
            <a:off x="431800" y="1085850"/>
            <a:ext cx="2024063" cy="538163"/>
          </a:xfrm>
          <a:prstGeom prst="rect">
            <a:avLst/>
          </a:prstGeom>
          <a:gradFill rotWithShape="0">
            <a:gsLst>
              <a:gs pos="0">
                <a:srgbClr val="D1E8FF"/>
              </a:gs>
              <a:gs pos="100000">
                <a:srgbClr val="99CCFF"/>
              </a:gs>
            </a:gsLst>
            <a:lin ang="5400000" scaled="1"/>
          </a:gradFill>
          <a:ln w="19050">
            <a:solidFill>
              <a:schemeClr val="tx2"/>
            </a:solid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gn="ctr"/>
            <a:r>
              <a:rPr sz="2800" b="1">
                <a:ln w="9525" cap="flat" cmpd="sng" algn="ctr">
                  <a:noFill/>
                  <a:prstDash val="solid"/>
                  <a:round/>
                  <a:headEnd type="none" w="med" len="med"/>
                  <a:tailEnd type="none" w="med" len="med"/>
                </a:ln>
                <a:solidFill>
                  <a:srgbClr val="000000"/>
                </a:solidFill>
                <a:latin typeface="宋体" pitchFamily="2" charset="-122"/>
                <a:sym typeface="Wingdings"/>
              </a:rPr>
              <a:t>演示</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a:rPr>
              <a:t>2</a:t>
            </a:r>
            <a:endParaRPr lang="en-US" altLang="zh-CN" sz="2800" b="1">
              <a:latin typeface="Times New Roman" pitchFamily="18" charset="0"/>
            </a:endParaRPr>
          </a:p>
        </p:txBody>
      </p:sp>
      <p:sp>
        <p:nvSpPr>
          <p:cNvPr id="4102" name="TextBox 5">
            <a:extLst>
              <a:ext uri="{FF2B5EF4-FFF2-40B4-BE49-F238E27FC236}">
                <a16:creationId xmlns:a16="http://schemas.microsoft.com/office/drawing/2014/main" id="{4D3E2507-56D3-48C3-AD5F-FE8E8D5CEEFA}"/>
              </a:ext>
            </a:extLst>
          </p:cNvPr>
          <p:cNvSpPr/>
          <p:nvPr/>
        </p:nvSpPr>
        <p:spPr>
          <a:xfrm>
            <a:off x="431800" y="4164013"/>
            <a:ext cx="5373688" cy="1066800"/>
          </a:xfrm>
          <a:prstGeom prst="roundRect">
            <a:avLst>
              <a:gd name="adj" fmla="val 16667"/>
            </a:avLst>
          </a:prstGeom>
          <a:solidFill>
            <a:srgbClr val="FFDB93"/>
          </a:solidFill>
          <a:ln w="28575">
            <a:solidFill>
              <a:srgbClr val="C00000"/>
            </a:solidFill>
            <a:round/>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CC0000"/>
                </a:solidFill>
                <a:sym typeface="Wingdings"/>
              </a:rPr>
              <a:t>　　电流的磁场方向跟电流方向有关。</a:t>
            </a:r>
            <a:endParaRPr sz="2800" b="1">
              <a:solidFill>
                <a:srgbClr val="CC0000"/>
              </a:solidFill>
            </a:endParaRPr>
          </a:p>
        </p:txBody>
      </p:sp>
      <p:pic>
        <p:nvPicPr>
          <p:cNvPr id="15368" name="Picture 9" descr="E:\李燃\教师教学用书\2012人教教师用书项目\ppt\物理\图标.png">
            <a:extLst>
              <a:ext uri="{FF2B5EF4-FFF2-40B4-BE49-F238E27FC236}">
                <a16:creationId xmlns:a16="http://schemas.microsoft.com/office/drawing/2014/main" id="{20D734B9-F877-4CCC-968F-A25ED37A96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12763"/>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9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099" grpId="0" animBg="1"/>
      <p:bldP spid="4100" grpId="0" animBg="1"/>
      <p:bldP spid="410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2">
            <a:extLst>
              <a:ext uri="{FF2B5EF4-FFF2-40B4-BE49-F238E27FC236}">
                <a16:creationId xmlns:a16="http://schemas.microsoft.com/office/drawing/2014/main" id="{4D923168-CF4D-4B1B-A636-743724C03804}"/>
              </a:ext>
            </a:extLst>
          </p:cNvPr>
          <p:cNvSpPr>
            <a:spLocks noChangeArrowheads="1"/>
          </p:cNvSpPr>
          <p:nvPr/>
        </p:nvSpPr>
        <p:spPr bwMode="auto">
          <a:xfrm>
            <a:off x="431800" y="944563"/>
            <a:ext cx="8143875" cy="1117600"/>
          </a:xfrm>
          <a:prstGeom prst="rect">
            <a:avLst/>
          </a:prstGeom>
          <a:solidFill>
            <a:schemeClr val="bg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p>
            <a:pPr>
              <a:lnSpc>
                <a:spcPct val="120000"/>
              </a:lnSpc>
            </a:pPr>
            <a:r>
              <a:rPr lang="zh-CN" altLang="en-US" sz="2800" b="1"/>
              <a:t>　　实验：把小磁针放到螺线管周围不同位置，在图上记录磁针</a:t>
            </a:r>
            <a:r>
              <a:rPr lang="en-US" altLang="zh-CN" sz="2800" b="1">
                <a:latin typeface="Times New Roman" panose="02020603050405020304" pitchFamily="18" charset="0"/>
              </a:rPr>
              <a:t>N</a:t>
            </a:r>
            <a:r>
              <a:rPr lang="zh-CN" altLang="en-US" sz="2800" b="1"/>
              <a:t>极的方向。</a:t>
            </a:r>
          </a:p>
        </p:txBody>
      </p:sp>
      <p:pic>
        <p:nvPicPr>
          <p:cNvPr id="52227" name="Picture 4" descr="http://wt.zjzszx.cn/imagematerial/upload/wl/2DU3ZN1774X1SGBC.jpg">
            <a:extLst>
              <a:ext uri="{FF2B5EF4-FFF2-40B4-BE49-F238E27FC236}">
                <a16:creationId xmlns:a16="http://schemas.microsoft.com/office/drawing/2014/main" id="{0752A36B-8BEA-4049-8D6A-97A1B617C3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8221"/>
          <a:stretch>
            <a:fillRect/>
          </a:stretch>
        </p:blipFill>
        <p:spPr bwMode="auto">
          <a:xfrm>
            <a:off x="4679950" y="2214563"/>
            <a:ext cx="3938588"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0963" name="文本框 32773">
            <a:extLst>
              <a:ext uri="{FF2B5EF4-FFF2-40B4-BE49-F238E27FC236}">
                <a16:creationId xmlns:a16="http://schemas.microsoft.com/office/drawing/2014/main" id="{E85DF040-00D6-486D-8C7D-155559C99E41}"/>
              </a:ext>
            </a:extLst>
          </p:cNvPr>
          <p:cNvSpPr/>
          <p:nvPr/>
        </p:nvSpPr>
        <p:spPr>
          <a:xfrm>
            <a:off x="431800" y="5337175"/>
            <a:ext cx="8189913" cy="971550"/>
          </a:xfrm>
          <a:prstGeom prst="rect">
            <a:avLst/>
          </a:prstGeom>
          <a:solidFill>
            <a:srgbClr val="FFCC99"/>
          </a:solidFill>
          <a:ln w="25400">
            <a:solidFill>
              <a:schemeClr val="accent1"/>
            </a:solidFill>
            <a:miter lim="800000"/>
          </a:ln>
          <a:effectLst>
            <a:outerShdw dist="107763" dir="2700000" algn="ctr">
              <a:srgbClr val="808080">
                <a:alpha val="50000"/>
              </a:srgbClr>
            </a:outerShdw>
          </a:effectLst>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66CC"/>
                </a:solidFill>
                <a:latin typeface="楷体_GB2312" pitchFamily="49" charset="-122"/>
                <a:sym typeface="Wingdings"/>
              </a:rPr>
              <a:t>　　</a:t>
            </a:r>
            <a:r>
              <a:rPr sz="2800" b="1">
                <a:ln w="9525" cap="flat" cmpd="sng" algn="ctr">
                  <a:noFill/>
                  <a:prstDash val="solid"/>
                  <a:round/>
                  <a:headEnd type="none" w="med" len="med"/>
                  <a:tailEnd type="none" w="med" len="med"/>
                </a:ln>
                <a:solidFill>
                  <a:srgbClr val="0066CC"/>
                </a:solidFill>
                <a:sym typeface="Wingdings"/>
              </a:rPr>
              <a:t>结合以上两个实验，对比右图可知：通电螺线管的外部磁场与条形磁体的磁场相似</a:t>
            </a:r>
            <a:r>
              <a:rPr sz="2800" b="1">
                <a:ln w="9525" cap="flat" cmpd="sng" algn="ctr">
                  <a:noFill/>
                  <a:prstDash val="solid"/>
                  <a:round/>
                  <a:headEnd type="none" w="med" len="med"/>
                  <a:tailEnd type="none" w="med" len="med"/>
                </a:ln>
                <a:solidFill>
                  <a:srgbClr val="0066CC"/>
                </a:solidFill>
                <a:latin typeface="楷体_GB2312" pitchFamily="49" charset="-122"/>
                <a:sym typeface="Wingdings"/>
              </a:rPr>
              <a:t>。</a:t>
            </a:r>
            <a:endParaRPr sz="2800" b="1">
              <a:solidFill>
                <a:srgbClr val="0066CC"/>
              </a:solidFill>
              <a:latin typeface="楷体_GB2312" pitchFamily="49" charset="-122"/>
            </a:endParaRPr>
          </a:p>
        </p:txBody>
      </p:sp>
      <p:pic>
        <p:nvPicPr>
          <p:cNvPr id="52229" name="Picture 9" descr="E:\李燃\教师教学用书\2012人教教师用书项目\ppt\物理\图标.png">
            <a:extLst>
              <a:ext uri="{FF2B5EF4-FFF2-40B4-BE49-F238E27FC236}">
                <a16:creationId xmlns:a16="http://schemas.microsoft.com/office/drawing/2014/main" id="{7C71A98B-6166-4D95-A66B-E92028BD2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44132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2230" name="图片 32775" descr="12504007">
            <a:extLst>
              <a:ext uri="{FF2B5EF4-FFF2-40B4-BE49-F238E27FC236}">
                <a16:creationId xmlns:a16="http://schemas.microsoft.com/office/drawing/2014/main" id="{F3761BFA-309A-4CE6-8D50-111319A409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276475"/>
            <a:ext cx="4284662"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图片 6" descr="IMG_1448.jpg">
            <a:extLst>
              <a:ext uri="{FF2B5EF4-FFF2-40B4-BE49-F238E27FC236}">
                <a16:creationId xmlns:a16="http://schemas.microsoft.com/office/drawing/2014/main" id="{136B4803-965F-4BB0-A46C-0A4FFF6672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763" y="2740025"/>
            <a:ext cx="3127375"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53251" name="组合 30722">
            <a:extLst>
              <a:ext uri="{FF2B5EF4-FFF2-40B4-BE49-F238E27FC236}">
                <a16:creationId xmlns:a16="http://schemas.microsoft.com/office/drawing/2014/main" id="{8A9869EA-C78F-4171-BB4A-198CD67D85DF}"/>
              </a:ext>
            </a:extLst>
          </p:cNvPr>
          <p:cNvGrpSpPr>
            <a:grpSpLocks/>
          </p:cNvGrpSpPr>
          <p:nvPr/>
        </p:nvGrpSpPr>
        <p:grpSpPr bwMode="auto">
          <a:xfrm>
            <a:off x="5643563" y="3271838"/>
            <a:ext cx="2557462" cy="1614487"/>
            <a:chOff x="0" y="0"/>
            <a:chExt cx="2557462" cy="1614473"/>
          </a:xfrm>
        </p:grpSpPr>
        <p:sp>
          <p:nvSpPr>
            <p:cNvPr id="41987" name="Rectangle 28">
              <a:extLst>
                <a:ext uri="{FF2B5EF4-FFF2-40B4-BE49-F238E27FC236}">
                  <a16:creationId xmlns:a16="http://schemas.microsoft.com/office/drawing/2014/main" id="{F673288E-BCAD-411E-9563-A41094EC97F0}"/>
                </a:ext>
              </a:extLst>
            </p:cNvPr>
            <p:cNvSpPr/>
            <p:nvPr/>
          </p:nvSpPr>
          <p:spPr>
            <a:xfrm>
              <a:off x="0" y="246060"/>
              <a:ext cx="2557462" cy="674682"/>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grpSp>
          <p:nvGrpSpPr>
            <p:cNvPr id="53253" name="组合 30724">
              <a:extLst>
                <a:ext uri="{FF2B5EF4-FFF2-40B4-BE49-F238E27FC236}">
                  <a16:creationId xmlns:a16="http://schemas.microsoft.com/office/drawing/2014/main" id="{1B7839F8-1F4E-4E0E-9290-B83B82850141}"/>
                </a:ext>
              </a:extLst>
            </p:cNvPr>
            <p:cNvGrpSpPr>
              <a:grpSpLocks/>
            </p:cNvGrpSpPr>
            <p:nvPr/>
          </p:nvGrpSpPr>
          <p:grpSpPr bwMode="auto">
            <a:xfrm>
              <a:off x="387324" y="-4"/>
              <a:ext cx="1865319" cy="1614473"/>
              <a:chOff x="0" y="0"/>
              <a:chExt cx="1175" cy="1035"/>
            </a:xfrm>
          </p:grpSpPr>
          <p:sp>
            <p:nvSpPr>
              <p:cNvPr id="53254" name="Freeform 30">
                <a:extLst>
                  <a:ext uri="{FF2B5EF4-FFF2-40B4-BE49-F238E27FC236}">
                    <a16:creationId xmlns:a16="http://schemas.microsoft.com/office/drawing/2014/main" id="{A9D82310-8326-4BAB-9D9B-4165A36461DA}"/>
                  </a:ext>
                </a:extLst>
              </p:cNvPr>
              <p:cNvSpPr>
                <a:spLocks/>
              </p:cNvSpPr>
              <p:nvPr/>
            </p:nvSpPr>
            <p:spPr bwMode="auto">
              <a:xfrm>
                <a:off x="0" y="40"/>
                <a:ext cx="91" cy="995"/>
              </a:xfrm>
              <a:custGeom>
                <a:avLst/>
                <a:gdLst>
                  <a:gd name="T0" fmla="*/ 104 w 104"/>
                  <a:gd name="T1" fmla="*/ 72 h 648"/>
                  <a:gd name="T2" fmla="*/ 56 w 104"/>
                  <a:gd name="T3" fmla="*/ 24 h 648"/>
                  <a:gd name="T4" fmla="*/ 8 w 104"/>
                  <a:gd name="T5" fmla="*/ 216 h 648"/>
                  <a:gd name="T6" fmla="*/ 8 w 104"/>
                  <a:gd name="T7" fmla="*/ 648 h 648"/>
                </a:gdLst>
                <a:ahLst/>
                <a:cxnLst>
                  <a:cxn ang="0">
                    <a:pos x="T0" y="T1"/>
                  </a:cxn>
                  <a:cxn ang="0">
                    <a:pos x="T2" y="T3"/>
                  </a:cxn>
                  <a:cxn ang="0">
                    <a:pos x="T4" y="T5"/>
                  </a:cxn>
                  <a:cxn ang="0">
                    <a:pos x="T6" y="T7"/>
                  </a:cxn>
                </a:cxnLst>
                <a:rect l="0" t="0" r="r" b="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255" name="Freeform 31">
                <a:extLst>
                  <a:ext uri="{FF2B5EF4-FFF2-40B4-BE49-F238E27FC236}">
                    <a16:creationId xmlns:a16="http://schemas.microsoft.com/office/drawing/2014/main" id="{7713E448-B42B-418D-BDAB-889644FCA1C0}"/>
                  </a:ext>
                </a:extLst>
              </p:cNvPr>
              <p:cNvSpPr>
                <a:spLocks/>
              </p:cNvSpPr>
              <p:nvPr/>
            </p:nvSpPr>
            <p:spPr bwMode="auto">
              <a:xfrm>
                <a:off x="927" y="3"/>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256" name="Line 32">
                <a:extLst>
                  <a:ext uri="{FF2B5EF4-FFF2-40B4-BE49-F238E27FC236}">
                    <a16:creationId xmlns:a16="http://schemas.microsoft.com/office/drawing/2014/main" id="{AA47A52B-9894-4B2B-B661-33F273AD952A}"/>
                  </a:ext>
                </a:extLst>
              </p:cNvPr>
              <p:cNvSpPr>
                <a:spLocks noChangeShapeType="1"/>
              </p:cNvSpPr>
              <p:nvPr/>
            </p:nvSpPr>
            <p:spPr bwMode="auto">
              <a:xfrm>
                <a:off x="1175" y="593"/>
                <a:ext cx="0" cy="442"/>
              </a:xfrm>
              <a:prstGeom prst="line">
                <a:avLst/>
              </a:prstGeom>
              <a:noFill/>
              <a:ln w="5397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3257" name="Freeform 33">
                <a:extLst>
                  <a:ext uri="{FF2B5EF4-FFF2-40B4-BE49-F238E27FC236}">
                    <a16:creationId xmlns:a16="http://schemas.microsoft.com/office/drawing/2014/main" id="{B97748AF-699E-4967-8651-6E6ECB8FF541}"/>
                  </a:ext>
                </a:extLst>
              </p:cNvPr>
              <p:cNvSpPr>
                <a:spLocks/>
              </p:cNvSpPr>
              <p:nvPr/>
            </p:nvSpPr>
            <p:spPr bwMode="auto">
              <a:xfrm>
                <a:off x="40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258" name="Freeform 34">
                <a:extLst>
                  <a:ext uri="{FF2B5EF4-FFF2-40B4-BE49-F238E27FC236}">
                    <a16:creationId xmlns:a16="http://schemas.microsoft.com/office/drawing/2014/main" id="{269A48E2-7D13-4C11-8415-031C0C015FF5}"/>
                  </a:ext>
                </a:extLst>
              </p:cNvPr>
              <p:cNvSpPr>
                <a:spLocks/>
              </p:cNvSpPr>
              <p:nvPr/>
            </p:nvSpPr>
            <p:spPr bwMode="auto">
              <a:xfrm>
                <a:off x="662" y="1"/>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3259" name="Freeform 35">
                <a:extLst>
                  <a:ext uri="{FF2B5EF4-FFF2-40B4-BE49-F238E27FC236}">
                    <a16:creationId xmlns:a16="http://schemas.microsoft.com/office/drawing/2014/main" id="{8C218109-BC9C-4350-9DF6-B0063C356AD0}"/>
                  </a:ext>
                </a:extLst>
              </p:cNvPr>
              <p:cNvSpPr>
                <a:spLocks/>
              </p:cNvSpPr>
              <p:nvPr/>
            </p:nvSpPr>
            <p:spPr bwMode="auto">
              <a:xfrm>
                <a:off x="13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sp>
        <p:nvSpPr>
          <p:cNvPr id="53260" name="右箭头 12">
            <a:extLst>
              <a:ext uri="{FF2B5EF4-FFF2-40B4-BE49-F238E27FC236}">
                <a16:creationId xmlns:a16="http://schemas.microsoft.com/office/drawing/2014/main" id="{D3D7B77C-8C29-485A-A1F9-8D441963536D}"/>
              </a:ext>
            </a:extLst>
          </p:cNvPr>
          <p:cNvSpPr>
            <a:spLocks noChangeArrowheads="1"/>
          </p:cNvSpPr>
          <p:nvPr/>
        </p:nvSpPr>
        <p:spPr bwMode="auto">
          <a:xfrm>
            <a:off x="4000500" y="3671888"/>
            <a:ext cx="1357313" cy="642937"/>
          </a:xfrm>
          <a:prstGeom prst="rightArrow">
            <a:avLst>
              <a:gd name="adj1" fmla="val 50000"/>
              <a:gd name="adj2" fmla="val 49904"/>
            </a:avLst>
          </a:prstGeom>
          <a:gradFill rotWithShape="1">
            <a:gsLst>
              <a:gs pos="0">
                <a:srgbClr val="ACACE1"/>
              </a:gs>
              <a:gs pos="35001">
                <a:srgbClr val="C5C5E9"/>
              </a:gs>
              <a:gs pos="100000">
                <a:srgbClr val="E9E9F7"/>
              </a:gs>
            </a:gsLst>
            <a:lin ang="5400000" scaled="1"/>
          </a:gradFill>
          <a:ln w="9525" algn="ctr">
            <a:solidFill>
              <a:srgbClr val="292989"/>
            </a:solidFill>
            <a:miter lim="800000"/>
            <a:headEnd/>
            <a:tailEnd/>
          </a:ln>
          <a:effectLst>
            <a:outerShdw dist="20000" dir="5400000" algn="ctr" rotWithShape="0">
              <a:srgbClr val="000000">
                <a:alpha val="32999"/>
              </a:srgbClr>
            </a:outerShdw>
          </a:effectLst>
        </p:spPr>
        <p:txBody>
          <a:bodyPr anchor="ctr"/>
          <a:lstStyle/>
          <a:p>
            <a:pPr algn="ctr"/>
            <a:endParaRPr lang="zh-CN" altLang="en-US" sz="1800"/>
          </a:p>
        </p:txBody>
      </p:sp>
      <p:sp>
        <p:nvSpPr>
          <p:cNvPr id="53261" name="TextBox 13">
            <a:extLst>
              <a:ext uri="{FF2B5EF4-FFF2-40B4-BE49-F238E27FC236}">
                <a16:creationId xmlns:a16="http://schemas.microsoft.com/office/drawing/2014/main" id="{88BCC98E-8F1B-43ED-BFE5-BC4F1CC7DECD}"/>
              </a:ext>
            </a:extLst>
          </p:cNvPr>
          <p:cNvSpPr>
            <a:spLocks noChangeArrowheads="1"/>
          </p:cNvSpPr>
          <p:nvPr/>
        </p:nvSpPr>
        <p:spPr bwMode="auto">
          <a:xfrm>
            <a:off x="431800" y="1658938"/>
            <a:ext cx="8243888" cy="971550"/>
          </a:xfrm>
          <a:prstGeom prst="rect">
            <a:avLst/>
          </a:prstGeom>
          <a:solidFill>
            <a:schemeClr val="bg1"/>
          </a:solidFill>
          <a:ln w="25400" algn="ctr">
            <a:solidFill>
              <a:srgbClr val="FFFFFF"/>
            </a:solidFill>
            <a:miter lim="800000"/>
            <a:headEnd/>
            <a:tailEnd/>
          </a:ln>
        </p:spPr>
        <p:txBody>
          <a:bodyPr>
            <a:spAutoFit/>
          </a:bodyPr>
          <a:lstStyle/>
          <a:p>
            <a:r>
              <a:rPr lang="zh-CN" altLang="en-US" sz="2800" b="1"/>
              <a:t>　　仔细观察螺线管的绕线方法，并画出示意图，并判断螺线管中电流方向，标示在示意图上。</a:t>
            </a:r>
          </a:p>
        </p:txBody>
      </p:sp>
      <p:sp>
        <p:nvSpPr>
          <p:cNvPr id="41997" name="TextBox 15">
            <a:extLst>
              <a:ext uri="{FF2B5EF4-FFF2-40B4-BE49-F238E27FC236}">
                <a16:creationId xmlns:a16="http://schemas.microsoft.com/office/drawing/2014/main" id="{7024E5A5-F052-46F3-AB32-5E9039305EEB}"/>
              </a:ext>
            </a:extLst>
          </p:cNvPr>
          <p:cNvSpPr/>
          <p:nvPr/>
        </p:nvSpPr>
        <p:spPr>
          <a:xfrm>
            <a:off x="538163" y="5622925"/>
            <a:ext cx="7669212" cy="519113"/>
          </a:xfrm>
          <a:prstGeom prst="rect">
            <a:avLst/>
          </a:prstGeom>
          <a:noFill/>
          <a:ln w="25400">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　　预想可能的不同种情况，小组间交流。</a:t>
            </a:r>
            <a:endParaRPr sz="2800" b="1">
              <a:solidFill>
                <a:srgbClr val="000000"/>
              </a:solidFill>
            </a:endParaRPr>
          </a:p>
        </p:txBody>
      </p:sp>
      <p:pic>
        <p:nvPicPr>
          <p:cNvPr id="53263" name="Picture 9" descr="E:\李燃\教师教学用书\2012人教教师用书项目\ppt\物理\图标.png">
            <a:extLst>
              <a:ext uri="{FF2B5EF4-FFF2-40B4-BE49-F238E27FC236}">
                <a16:creationId xmlns:a16="http://schemas.microsoft.com/office/drawing/2014/main" id="{493742AB-D927-48DD-9983-0E95801B0C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404813"/>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3264" name="TextBox 2">
            <a:extLst>
              <a:ext uri="{FF2B5EF4-FFF2-40B4-BE49-F238E27FC236}">
                <a16:creationId xmlns:a16="http://schemas.microsoft.com/office/drawing/2014/main" id="{F0498143-6275-4A60-A649-DC9070279F42}"/>
              </a:ext>
            </a:extLst>
          </p:cNvPr>
          <p:cNvSpPr>
            <a:spLocks noChangeArrowheads="1"/>
          </p:cNvSpPr>
          <p:nvPr/>
        </p:nvSpPr>
        <p:spPr bwMode="auto">
          <a:xfrm>
            <a:off x="230188" y="712788"/>
            <a:ext cx="80724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p>
            <a:r>
              <a:rPr lang="zh-CN" altLang="en-US" sz="2800" b="1"/>
              <a:t>　</a:t>
            </a:r>
            <a:r>
              <a:rPr lang="en-US" altLang="en-US" sz="2800" b="1"/>
              <a:t>3</a:t>
            </a:r>
            <a:r>
              <a:rPr lang="zh-CN" altLang="en-US" sz="2800" b="1"/>
              <a:t>、通电螺线管的极性与</a:t>
            </a:r>
            <a:r>
              <a:rPr lang="zh-CN" altLang="en-US" sz="2800" b="1">
                <a:sym typeface="宋体" panose="02010600030101010101" pitchFamily="2" charset="-122"/>
              </a:rPr>
              <a:t>螺旋管中的电流方向</a:t>
            </a:r>
            <a:r>
              <a:rPr lang="zh-CN" altLang="en-US" sz="2800" b="1"/>
              <a:t>之间有什么关系？</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32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2">
            <a:extLst>
              <a:ext uri="{FF2B5EF4-FFF2-40B4-BE49-F238E27FC236}">
                <a16:creationId xmlns:a16="http://schemas.microsoft.com/office/drawing/2014/main" id="{0D0A5C6A-098B-4F78-9498-4E0FC60F2D28}"/>
              </a:ext>
            </a:extLst>
          </p:cNvPr>
          <p:cNvSpPr>
            <a:spLocks noChangeArrowheads="1"/>
          </p:cNvSpPr>
          <p:nvPr/>
        </p:nvSpPr>
        <p:spPr bwMode="auto">
          <a:xfrm>
            <a:off x="431800" y="1087438"/>
            <a:ext cx="807243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p>
            <a:r>
              <a:rPr lang="zh-CN" altLang="en-US" sz="2800" b="1"/>
              <a:t>实验：通电螺线管的极性与环绕螺线管的电流方向之间的关系。</a:t>
            </a:r>
          </a:p>
        </p:txBody>
      </p:sp>
      <p:pic>
        <p:nvPicPr>
          <p:cNvPr id="54275" name="Picture 17" descr="IMG_1355">
            <a:extLst>
              <a:ext uri="{FF2B5EF4-FFF2-40B4-BE49-F238E27FC236}">
                <a16:creationId xmlns:a16="http://schemas.microsoft.com/office/drawing/2014/main" id="{AC7AC9AB-7533-4D05-B8FD-6D60094C28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6863" y="2143125"/>
            <a:ext cx="46863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3011" name="TextBox 17">
            <a:extLst>
              <a:ext uri="{FF2B5EF4-FFF2-40B4-BE49-F238E27FC236}">
                <a16:creationId xmlns:a16="http://schemas.microsoft.com/office/drawing/2014/main" id="{0EA3DB05-4571-4F64-8BBA-0C5F03AB729A}"/>
              </a:ext>
            </a:extLst>
          </p:cNvPr>
          <p:cNvSpPr/>
          <p:nvPr/>
        </p:nvSpPr>
        <p:spPr>
          <a:xfrm>
            <a:off x="431800" y="5949950"/>
            <a:ext cx="7353300" cy="522288"/>
          </a:xfrm>
          <a:prstGeom prst="rect">
            <a:avLst/>
          </a:prstGeom>
          <a:noFill/>
          <a:ln w="25400">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使用图中实验装置，组成实验电路。</a:t>
            </a:r>
            <a:endParaRPr sz="2800" b="1">
              <a:solidFill>
                <a:srgbClr val="000000"/>
              </a:solidFill>
            </a:endParaRPr>
          </a:p>
        </p:txBody>
      </p:sp>
      <p:pic>
        <p:nvPicPr>
          <p:cNvPr id="54277" name="图片 15" descr="IMG_1335.jpg">
            <a:extLst>
              <a:ext uri="{FF2B5EF4-FFF2-40B4-BE49-F238E27FC236}">
                <a16:creationId xmlns:a16="http://schemas.microsoft.com/office/drawing/2014/main" id="{11A7AEB1-59AB-468A-AED3-21766D1231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051" r="12257"/>
          <a:stretch>
            <a:fillRect/>
          </a:stretch>
        </p:blipFill>
        <p:spPr bwMode="auto">
          <a:xfrm>
            <a:off x="465138" y="2136775"/>
            <a:ext cx="357187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4278" name="Picture 9" descr="E:\李燃\教师教学用书\2012人教教师用书项目\ppt\物理\图标.png">
            <a:extLst>
              <a:ext uri="{FF2B5EF4-FFF2-40B4-BE49-F238E27FC236}">
                <a16:creationId xmlns:a16="http://schemas.microsoft.com/office/drawing/2014/main" id="{D55DCB65-1AAD-42DF-BA0D-D4252461CF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12763"/>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4279" name="New picture">
            <a:extLst>
              <a:ext uri="{FF2B5EF4-FFF2-40B4-BE49-F238E27FC236}">
                <a16:creationId xmlns:a16="http://schemas.microsoft.com/office/drawing/2014/main" id="{B9B46BB1-133E-4023-B7A6-76C96BB47D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4000" y="10604500"/>
            <a:ext cx="3302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42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42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Box 2">
            <a:extLst>
              <a:ext uri="{FF2B5EF4-FFF2-40B4-BE49-F238E27FC236}">
                <a16:creationId xmlns:a16="http://schemas.microsoft.com/office/drawing/2014/main" id="{3BA03464-5BF6-4292-90F0-3AE23F6A4A34}"/>
              </a:ext>
            </a:extLst>
          </p:cNvPr>
          <p:cNvSpPr/>
          <p:nvPr/>
        </p:nvSpPr>
        <p:spPr>
          <a:xfrm>
            <a:off x="3035300" y="2609850"/>
            <a:ext cx="5553075" cy="11144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ct val="120000"/>
              </a:lnSpc>
            </a:pPr>
            <a:r>
              <a:rPr sz="2800" b="1">
                <a:ln w="9525" cap="flat" cmpd="sng" algn="ctr">
                  <a:noFill/>
                  <a:prstDash val="solid"/>
                  <a:round/>
                  <a:headEnd type="none" w="med" len="med"/>
                  <a:tailEnd type="none" w="med" len="med"/>
                </a:ln>
                <a:solidFill>
                  <a:srgbClr val="000000"/>
                </a:solidFill>
                <a:latin typeface="Times New Roman" pitchFamily="18" charset="0"/>
                <a:sym typeface="Wingdings"/>
              </a:rPr>
              <a:t>电流的磁场方向跟电流</a:t>
            </a:r>
          </a:p>
          <a:p>
            <a:pPr>
              <a:lnSpc>
                <a:spcPct val="120000"/>
              </a:lnSpc>
            </a:pPr>
            <a:r>
              <a:rPr sz="2800" b="1">
                <a:ln w="9525" cap="flat" cmpd="sng" algn="ctr">
                  <a:noFill/>
                  <a:prstDash val="solid"/>
                  <a:round/>
                  <a:headEnd type="none" w="med" len="med"/>
                  <a:tailEnd type="none" w="med" len="med"/>
                </a:ln>
                <a:solidFill>
                  <a:srgbClr val="000000"/>
                </a:solidFill>
                <a:latin typeface="Times New Roman" pitchFamily="18" charset="0"/>
                <a:sym typeface="Wingdings"/>
              </a:rPr>
              <a:t>方向有关</a:t>
            </a:r>
            <a:endParaRPr sz="2800" b="1">
              <a:latin typeface="Times New Roman" pitchFamily="18" charset="0"/>
            </a:endParaRPr>
          </a:p>
        </p:txBody>
      </p:sp>
      <p:sp>
        <p:nvSpPr>
          <p:cNvPr id="5122" name="TextBox 3">
            <a:extLst>
              <a:ext uri="{FF2B5EF4-FFF2-40B4-BE49-F238E27FC236}">
                <a16:creationId xmlns:a16="http://schemas.microsoft.com/office/drawing/2014/main" id="{1FC725C1-241C-4CB0-B15E-6DA695A3BA5F}"/>
              </a:ext>
            </a:extLst>
          </p:cNvPr>
          <p:cNvSpPr/>
          <p:nvPr/>
        </p:nvSpPr>
        <p:spPr>
          <a:xfrm>
            <a:off x="344488" y="3605213"/>
            <a:ext cx="8243887" cy="11160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ct val="120000"/>
              </a:lnSpc>
            </a:pPr>
            <a:r>
              <a:rPr sz="2800" b="1">
                <a:ln w="9525" cap="flat" cmpd="sng" algn="ctr">
                  <a:noFill/>
                  <a:prstDash val="solid"/>
                  <a:round/>
                  <a:headEnd type="none" w="med" len="med"/>
                  <a:tailEnd type="none" w="med" len="med"/>
                </a:ln>
                <a:solidFill>
                  <a:srgbClr val="000000"/>
                </a:solidFill>
                <a:latin typeface="Times New Roman" pitchFamily="18" charset="0"/>
                <a:sym typeface="Wingdings"/>
              </a:rPr>
              <a:t>　　通电导线周围存在与电流方向有关的磁场，这种现象叫做电流的磁效应。</a:t>
            </a:r>
            <a:endParaRPr sz="2800" b="1">
              <a:latin typeface="Times New Roman" pitchFamily="18" charset="0"/>
            </a:endParaRPr>
          </a:p>
        </p:txBody>
      </p:sp>
      <p:sp>
        <p:nvSpPr>
          <p:cNvPr id="5123" name="矩形 4">
            <a:extLst>
              <a:ext uri="{FF2B5EF4-FFF2-40B4-BE49-F238E27FC236}">
                <a16:creationId xmlns:a16="http://schemas.microsoft.com/office/drawing/2014/main" id="{6231AE39-266B-404E-86EE-D0D7F34415AB}"/>
              </a:ext>
            </a:extLst>
          </p:cNvPr>
          <p:cNvSpPr>
            <a:spLocks noChangeArrowheads="1"/>
          </p:cNvSpPr>
          <p:nvPr/>
        </p:nvSpPr>
        <p:spPr bwMode="auto">
          <a:xfrm>
            <a:off x="431800" y="660400"/>
            <a:ext cx="3457575" cy="588963"/>
          </a:xfrm>
          <a:prstGeom prst="rect">
            <a:avLst/>
          </a:prstGeom>
          <a:gradFill rotWithShape="1">
            <a:gsLst>
              <a:gs pos="0">
                <a:srgbClr val="2C5D98"/>
              </a:gs>
              <a:gs pos="80000">
                <a:srgbClr val="3C7BC7"/>
              </a:gs>
              <a:gs pos="100000">
                <a:srgbClr val="3A7CCB"/>
              </a:gs>
            </a:gsLst>
            <a:lin ang="5400000"/>
          </a:gradFill>
          <a:ln w="9525" algn="ctr">
            <a:solidFill>
              <a:srgbClr val="4A7EBB"/>
            </a:solidFill>
            <a:miter lim="800000"/>
            <a:headEnd/>
            <a:tailEnd/>
          </a:ln>
          <a:effectLst>
            <a:outerShdw dist="23000" dir="5400000" algn="ctr" rotWithShape="0">
              <a:srgbClr val="000000">
                <a:alpha val="25000"/>
              </a:srgbClr>
            </a:outerShdw>
          </a:effectLst>
        </p:spPr>
        <p:txBody>
          <a:bodyPr wrap="none">
            <a:spAutoFit/>
          </a:bodyPr>
          <a:lstStyle/>
          <a:p>
            <a:r>
              <a:rPr lang="zh-CN" altLang="en-US" sz="3200" b="1">
                <a:solidFill>
                  <a:srgbClr val="FFFFFF"/>
                </a:solidFill>
              </a:rPr>
              <a:t>一、电流的磁效应</a:t>
            </a:r>
          </a:p>
        </p:txBody>
      </p:sp>
      <p:pic>
        <p:nvPicPr>
          <p:cNvPr id="16389" name="Picture 9" descr="E:\李燃\教师教学用书\2012人教教师用书项目\ppt\物理\图标.png">
            <a:extLst>
              <a:ext uri="{FF2B5EF4-FFF2-40B4-BE49-F238E27FC236}">
                <a16:creationId xmlns:a16="http://schemas.microsoft.com/office/drawing/2014/main" id="{23CDAC7A-AE30-46B8-992C-E954A9B77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4500" y="484188"/>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125" name="文本框 4102">
            <a:extLst>
              <a:ext uri="{FF2B5EF4-FFF2-40B4-BE49-F238E27FC236}">
                <a16:creationId xmlns:a16="http://schemas.microsoft.com/office/drawing/2014/main" id="{4B526BB3-C4CA-4DFE-8F24-B9CD29C57C4B}"/>
              </a:ext>
            </a:extLst>
          </p:cNvPr>
          <p:cNvSpPr/>
          <p:nvPr/>
        </p:nvSpPr>
        <p:spPr>
          <a:xfrm>
            <a:off x="147638" y="2090738"/>
            <a:ext cx="2733675" cy="519112"/>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奥斯特实验表明</a:t>
            </a:r>
            <a:endParaRPr sz="2800" b="1"/>
          </a:p>
        </p:txBody>
      </p:sp>
      <p:sp>
        <p:nvSpPr>
          <p:cNvPr id="16391" name="左大括号 1">
            <a:extLst>
              <a:ext uri="{FF2B5EF4-FFF2-40B4-BE49-F238E27FC236}">
                <a16:creationId xmlns:a16="http://schemas.microsoft.com/office/drawing/2014/main" id="{728326C5-FD72-4E74-ADE4-8A60BC376F4F}"/>
              </a:ext>
            </a:extLst>
          </p:cNvPr>
          <p:cNvSpPr>
            <a:spLocks noChangeArrowheads="1"/>
          </p:cNvSpPr>
          <p:nvPr/>
        </p:nvSpPr>
        <p:spPr bwMode="auto">
          <a:xfrm>
            <a:off x="2881313" y="1698625"/>
            <a:ext cx="166687" cy="1303338"/>
          </a:xfrm>
          <a:prstGeom prst="leftBrace">
            <a:avLst>
              <a:gd name="adj1" fmla="val 8326"/>
              <a:gd name="adj2" fmla="val 50000"/>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a:latin typeface="Calibri" panose="020F0502020204030204" pitchFamily="34" charset="0"/>
            </a:endParaRPr>
          </a:p>
        </p:txBody>
      </p:sp>
      <p:sp>
        <p:nvSpPr>
          <p:cNvPr id="5127" name="文本框 2">
            <a:extLst>
              <a:ext uri="{FF2B5EF4-FFF2-40B4-BE49-F238E27FC236}">
                <a16:creationId xmlns:a16="http://schemas.microsoft.com/office/drawing/2014/main" id="{FA510CCA-3549-4694-B124-240FB0B13B09}"/>
              </a:ext>
            </a:extLst>
          </p:cNvPr>
          <p:cNvSpPr/>
          <p:nvPr/>
        </p:nvSpPr>
        <p:spPr>
          <a:xfrm>
            <a:off x="3048000" y="1450975"/>
            <a:ext cx="3400425" cy="517525"/>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latin typeface="Times New Roman" pitchFamily="18" charset="0"/>
                <a:sym typeface="Wingdings"/>
              </a:rPr>
              <a:t>电流的周围存在磁场</a:t>
            </a:r>
            <a:endParaRPr sz="2800" b="1">
              <a:latin typeface="Times New Roman" pitchFamily="18" charset="0"/>
            </a:endParaRPr>
          </a:p>
        </p:txBody>
      </p:sp>
      <p:sp>
        <p:nvSpPr>
          <p:cNvPr id="16393" name="右大括号 3">
            <a:extLst>
              <a:ext uri="{FF2B5EF4-FFF2-40B4-BE49-F238E27FC236}">
                <a16:creationId xmlns:a16="http://schemas.microsoft.com/office/drawing/2014/main" id="{86795AFE-EE85-43AA-BB32-EB97B8C55021}"/>
              </a:ext>
            </a:extLst>
          </p:cNvPr>
          <p:cNvSpPr>
            <a:spLocks noChangeArrowheads="1"/>
          </p:cNvSpPr>
          <p:nvPr/>
        </p:nvSpPr>
        <p:spPr bwMode="auto">
          <a:xfrm>
            <a:off x="6762750" y="1517650"/>
            <a:ext cx="85725" cy="1665288"/>
          </a:xfrm>
          <a:prstGeom prst="rightBrace">
            <a:avLst>
              <a:gd name="adj1" fmla="val 8274"/>
              <a:gd name="adj2" fmla="val 50000"/>
            </a:avLst>
          </a:prstGeom>
          <a:noFill/>
          <a:ln w="381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zh-CN" altLang="en-US">
              <a:latin typeface="Calibri" panose="020F0502020204030204" pitchFamily="34" charset="0"/>
            </a:endParaRPr>
          </a:p>
        </p:txBody>
      </p:sp>
      <p:sp>
        <p:nvSpPr>
          <p:cNvPr id="16394" name="右箭头 4">
            <a:extLst>
              <a:ext uri="{FF2B5EF4-FFF2-40B4-BE49-F238E27FC236}">
                <a16:creationId xmlns:a16="http://schemas.microsoft.com/office/drawing/2014/main" id="{F27DB493-D2A3-4C51-9ECD-7E22073FAEFD}"/>
              </a:ext>
            </a:extLst>
          </p:cNvPr>
          <p:cNvSpPr>
            <a:spLocks noChangeArrowheads="1"/>
          </p:cNvSpPr>
          <p:nvPr/>
        </p:nvSpPr>
        <p:spPr bwMode="auto">
          <a:xfrm>
            <a:off x="6969125" y="2232025"/>
            <a:ext cx="549275" cy="234950"/>
          </a:xfrm>
          <a:prstGeom prst="rightArrow">
            <a:avLst>
              <a:gd name="adj1" fmla="val 50000"/>
              <a:gd name="adj2" fmla="val 49993"/>
            </a:avLst>
          </a:prstGeom>
          <a:solidFill>
            <a:schemeClr val="accent1"/>
          </a:solidFill>
          <a:ln w="12700" algn="ctr">
            <a:solidFill>
              <a:srgbClr val="385D8A"/>
            </a:solidFill>
            <a:miter lim="800000"/>
            <a:headEnd/>
            <a:tailEnd/>
          </a:ln>
        </p:spPr>
        <p:txBody>
          <a:bodyPr anchor="ctr"/>
          <a:lstStyle/>
          <a:p>
            <a:pPr algn="ctr"/>
            <a:endParaRPr lang="zh-CN" altLang="en-US">
              <a:solidFill>
                <a:srgbClr val="FFFFFF"/>
              </a:solidFill>
              <a:latin typeface="Calibri" panose="020F0502020204030204" pitchFamily="34" charset="0"/>
            </a:endParaRPr>
          </a:p>
        </p:txBody>
      </p:sp>
      <p:sp>
        <p:nvSpPr>
          <p:cNvPr id="5130" name="文本框 5">
            <a:extLst>
              <a:ext uri="{FF2B5EF4-FFF2-40B4-BE49-F238E27FC236}">
                <a16:creationId xmlns:a16="http://schemas.microsoft.com/office/drawing/2014/main" id="{B71C6658-855B-48EB-929D-C75A9591092B}"/>
              </a:ext>
            </a:extLst>
          </p:cNvPr>
          <p:cNvSpPr/>
          <p:nvPr/>
        </p:nvSpPr>
        <p:spPr>
          <a:xfrm>
            <a:off x="7518400" y="2151063"/>
            <a:ext cx="1255713" cy="51911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电生磁</a:t>
            </a:r>
            <a:endParaRPr sz="2800" b="1"/>
          </a:p>
        </p:txBody>
      </p:sp>
      <p:pic>
        <p:nvPicPr>
          <p:cNvPr id="16396" name="图片 6">
            <a:extLst>
              <a:ext uri="{FF2B5EF4-FFF2-40B4-BE49-F238E27FC236}">
                <a16:creationId xmlns:a16="http://schemas.microsoft.com/office/drawing/2014/main" id="{94297D76-2549-4536-AD42-9D5CB4C132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39" r="46147" b="17084"/>
          <a:stretch>
            <a:fillRect/>
          </a:stretch>
        </p:blipFill>
        <p:spPr bwMode="auto">
          <a:xfrm>
            <a:off x="2398713" y="4721225"/>
            <a:ext cx="21717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6397" name="图片 7">
            <a:extLst>
              <a:ext uri="{FF2B5EF4-FFF2-40B4-BE49-F238E27FC236}">
                <a16:creationId xmlns:a16="http://schemas.microsoft.com/office/drawing/2014/main" id="{1180AEDA-8681-4640-9C97-CB5648F89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3282"/>
          <a:stretch>
            <a:fillRect/>
          </a:stretch>
        </p:blipFill>
        <p:spPr bwMode="auto">
          <a:xfrm>
            <a:off x="4976813" y="5065713"/>
            <a:ext cx="1671637"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2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1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39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639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63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 grpId="0" animBg="1"/>
      <p:bldP spid="5122" grpId="0" animBg="1"/>
      <p:bldP spid="5123" grpId="0" animBg="1"/>
      <p:bldP spid="5125" grpId="0" animBg="1"/>
      <p:bldP spid="16391" grpId="0" animBg="1"/>
      <p:bldP spid="5127" grpId="0" animBg="1"/>
      <p:bldP spid="16393" grpId="0" animBg="1"/>
      <p:bldP spid="16394" grpId="0" animBg="1"/>
      <p:bldP spid="51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9" descr="E:\李燃\教师教学用书\2012人教教师用书项目\ppt\物理\图标.png">
            <a:extLst>
              <a:ext uri="{FF2B5EF4-FFF2-40B4-BE49-F238E27FC236}">
                <a16:creationId xmlns:a16="http://schemas.microsoft.com/office/drawing/2014/main" id="{CD580E8E-ECFD-4331-8DF5-7129CA958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7988" y="536575"/>
            <a:ext cx="8826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7411" name="Rectangle 4">
            <a:extLst>
              <a:ext uri="{FF2B5EF4-FFF2-40B4-BE49-F238E27FC236}">
                <a16:creationId xmlns:a16="http://schemas.microsoft.com/office/drawing/2014/main" id="{EFADFAC6-7898-4C8F-856C-DF5D7BE3DBA1}"/>
              </a:ext>
            </a:extLst>
          </p:cNvPr>
          <p:cNvSpPr>
            <a:spLocks noChangeArrowheads="1"/>
          </p:cNvSpPr>
          <p:nvPr/>
        </p:nvSpPr>
        <p:spPr bwMode="auto">
          <a:xfrm>
            <a:off x="431800" y="749300"/>
            <a:ext cx="27352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spcBef>
                <a:spcPct val="50000"/>
              </a:spcBef>
            </a:pPr>
            <a:r>
              <a:rPr lang="zh-CN" altLang="en-US" sz="2800" b="1">
                <a:latin typeface="宋体" panose="02010600030101010101" pitchFamily="2" charset="-122"/>
              </a:rPr>
              <a:t>奥斯特的故事</a:t>
            </a:r>
          </a:p>
        </p:txBody>
      </p:sp>
      <p:sp>
        <p:nvSpPr>
          <p:cNvPr id="6147" name="Rectangle 5">
            <a:extLst>
              <a:ext uri="{FF2B5EF4-FFF2-40B4-BE49-F238E27FC236}">
                <a16:creationId xmlns:a16="http://schemas.microsoft.com/office/drawing/2014/main" id="{99400831-F414-4E67-9FC4-5128C81AD353}"/>
              </a:ext>
            </a:extLst>
          </p:cNvPr>
          <p:cNvSpPr/>
          <p:nvPr/>
        </p:nvSpPr>
        <p:spPr>
          <a:xfrm>
            <a:off x="431800" y="1268413"/>
            <a:ext cx="5357813" cy="4706937"/>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ct val="120000"/>
              </a:lnSpc>
            </a:pPr>
            <a:r>
              <a:rPr sz="2800" b="1">
                <a:ln w="9525" cap="flat" cmpd="sng" algn="ctr">
                  <a:noFill/>
                  <a:prstDash val="solid"/>
                  <a:round/>
                  <a:headEnd type="none" w="med" len="med"/>
                  <a:tailEnd type="none" w="med" len="med"/>
                </a:ln>
                <a:solidFill>
                  <a:srgbClr val="000000"/>
                </a:solidFill>
                <a:latin typeface="宋体" pitchFamily="2" charset="-122"/>
                <a:sym typeface="Wingdings"/>
              </a:rPr>
              <a:t>　　奥斯特是丹麦物理学家，他从小聪明好学，</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a:rPr>
              <a:t>1794</a:t>
            </a:r>
            <a:r>
              <a:rPr sz="2800" b="1">
                <a:ln w="9525" cap="flat" cmpd="sng" algn="ctr">
                  <a:noFill/>
                  <a:prstDash val="solid"/>
                  <a:round/>
                  <a:headEnd type="none" w="med" len="med"/>
                  <a:tailEnd type="none" w="med" len="med"/>
                </a:ln>
                <a:solidFill>
                  <a:srgbClr val="000000"/>
                </a:solidFill>
                <a:latin typeface="宋体" pitchFamily="2" charset="-122"/>
                <a:sym typeface="Wingdings"/>
              </a:rPr>
              <a:t>年以优异的成绩考入哥本哈根大学学习，后来成为这所大学的物理教授。</a:t>
            </a:r>
            <a:r>
              <a:rPr lang="en-US" altLang="zh-CN" sz="2800" b="1">
                <a:ln w="9525" cap="flat" cmpd="sng" algn="ctr">
                  <a:noFill/>
                  <a:prstDash val="solid"/>
                  <a:round/>
                  <a:headEnd type="none" w="med" len="med"/>
                  <a:tailEnd type="none" w="med" len="med"/>
                </a:ln>
                <a:solidFill>
                  <a:srgbClr val="000000"/>
                </a:solidFill>
                <a:latin typeface="宋体" pitchFamily="2" charset="-122"/>
                <a:sym typeface="Wingdings"/>
              </a:rPr>
              <a:t>  </a:t>
            </a:r>
          </a:p>
          <a:p>
            <a:pPr>
              <a:lnSpc>
                <a:spcPct val="120000"/>
              </a:lnSpc>
            </a:pPr>
            <a:r>
              <a:rPr sz="2800" b="1">
                <a:ln w="9525" cap="flat" cmpd="sng" algn="ctr">
                  <a:noFill/>
                  <a:prstDash val="solid"/>
                  <a:round/>
                  <a:headEnd type="none" w="med" len="med"/>
                  <a:tailEnd type="none" w="med" len="med"/>
                </a:ln>
                <a:solidFill>
                  <a:srgbClr val="000000"/>
                </a:solidFill>
                <a:latin typeface="宋体" pitchFamily="2" charset="-122"/>
                <a:sym typeface="Wingdings"/>
              </a:rPr>
              <a:t>　　他相信各种自然现象间存在联系。经过长时间用实验寻找，在多次失败后，</a:t>
            </a:r>
            <a:r>
              <a:rPr lang="en-US" altLang="zh-CN" sz="2800" b="1">
                <a:ln w="9525" cap="flat" cmpd="sng" algn="ctr">
                  <a:noFill/>
                  <a:prstDash val="solid"/>
                  <a:round/>
                  <a:headEnd type="none" w="med" len="med"/>
                  <a:tailEnd type="none" w="med" len="med"/>
                </a:ln>
                <a:solidFill>
                  <a:srgbClr val="FF0000"/>
                </a:solidFill>
                <a:latin typeface="Times New Roman" pitchFamily="18" charset="0"/>
                <a:sym typeface="Wingdings"/>
              </a:rPr>
              <a:t>1820</a:t>
            </a:r>
            <a:r>
              <a:rPr sz="2800" b="1">
                <a:ln w="9525" cap="flat" cmpd="sng" algn="ctr">
                  <a:noFill/>
                  <a:prstDash val="solid"/>
                  <a:round/>
                  <a:headEnd type="none" w="med" len="med"/>
                  <a:tailEnd type="none" w="med" len="med"/>
                </a:ln>
                <a:solidFill>
                  <a:srgbClr val="FF0000"/>
                </a:solidFill>
                <a:latin typeface="宋体" pitchFamily="2" charset="-122"/>
                <a:sym typeface="Wingdings"/>
              </a:rPr>
              <a:t>年</a:t>
            </a:r>
            <a:r>
              <a:rPr sz="2800" b="1">
                <a:ln w="9525" cap="flat" cmpd="sng" algn="ctr">
                  <a:noFill/>
                  <a:prstDash val="solid"/>
                  <a:round/>
                  <a:headEnd type="none" w="med" len="med"/>
                  <a:tailEnd type="none" w="med" len="med"/>
                </a:ln>
                <a:solidFill>
                  <a:srgbClr val="000000"/>
                </a:solidFill>
                <a:latin typeface="宋体" pitchFamily="2" charset="-122"/>
                <a:sym typeface="Wingdings"/>
              </a:rPr>
              <a:t>，奥斯特在课堂上做实验时发现了电和磁之间的联系。</a:t>
            </a:r>
            <a:endParaRPr sz="2800" b="1">
              <a:latin typeface="宋体" pitchFamily="2" charset="-122"/>
            </a:endParaRPr>
          </a:p>
        </p:txBody>
      </p:sp>
      <p:pic>
        <p:nvPicPr>
          <p:cNvPr id="17413" name="图片 35847" descr="12404004">
            <a:extLst>
              <a:ext uri="{FF2B5EF4-FFF2-40B4-BE49-F238E27FC236}">
                <a16:creationId xmlns:a16="http://schemas.microsoft.com/office/drawing/2014/main" id="{4FD4BE5B-4DB7-4AD2-917A-C2EC57DEBC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450" y="2241550"/>
            <a:ext cx="3024188"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Box 2">
            <a:extLst>
              <a:ext uri="{FF2B5EF4-FFF2-40B4-BE49-F238E27FC236}">
                <a16:creationId xmlns:a16="http://schemas.microsoft.com/office/drawing/2014/main" id="{441AC099-2358-4E8C-8753-FB12A06B6A2F}"/>
              </a:ext>
            </a:extLst>
          </p:cNvPr>
          <p:cNvSpPr/>
          <p:nvPr/>
        </p:nvSpPr>
        <p:spPr>
          <a:xfrm>
            <a:off x="431800" y="1552575"/>
            <a:ext cx="8286750" cy="110807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pPr>
              <a:lnSpc>
                <a:spcPts val="4000"/>
              </a:lnSpc>
            </a:pPr>
            <a:r>
              <a:rPr sz="2800" b="1">
                <a:ln w="9525" cap="flat" cmpd="sng" algn="ctr">
                  <a:noFill/>
                  <a:prstDash val="solid"/>
                  <a:round/>
                  <a:headEnd type="none" w="med" len="med"/>
                  <a:tailEnd type="none" w="med" len="med"/>
                </a:ln>
                <a:solidFill>
                  <a:srgbClr val="000000"/>
                </a:solidFill>
                <a:latin typeface="Times New Roman" pitchFamily="18" charset="0"/>
                <a:sym typeface="Wingdings"/>
              </a:rPr>
              <a:t>　　</a:t>
            </a:r>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a:rPr>
              <a:t>1</a:t>
            </a:r>
            <a:r>
              <a:rPr sz="2800" b="1">
                <a:ln w="9525" cap="flat" cmpd="sng" algn="ctr">
                  <a:noFill/>
                  <a:prstDash val="solid"/>
                  <a:round/>
                  <a:headEnd type="none" w="med" len="med"/>
                  <a:tailEnd type="none" w="med" len="med"/>
                </a:ln>
                <a:solidFill>
                  <a:srgbClr val="000000"/>
                </a:solidFill>
                <a:latin typeface="Times New Roman" pitchFamily="18" charset="0"/>
                <a:sym typeface="Wingdings"/>
              </a:rPr>
              <a:t>．将导线绕在圆筒上，做成</a:t>
            </a:r>
            <a:r>
              <a:rPr sz="2800" b="1">
                <a:ln w="9525" cap="flat" cmpd="sng" algn="ctr">
                  <a:noFill/>
                  <a:prstDash val="solid"/>
                  <a:round/>
                  <a:headEnd type="none" w="med" len="med"/>
                  <a:tailEnd type="none" w="med" len="med"/>
                </a:ln>
                <a:solidFill>
                  <a:srgbClr val="FF0000"/>
                </a:solidFill>
                <a:latin typeface="Times New Roman" pitchFamily="18" charset="0"/>
                <a:sym typeface="Wingdings"/>
              </a:rPr>
              <a:t>螺线管</a:t>
            </a:r>
            <a:r>
              <a:rPr sz="2800" b="1">
                <a:ln w="9525" cap="flat" cmpd="sng" algn="ctr">
                  <a:noFill/>
                  <a:prstDash val="solid"/>
                  <a:round/>
                  <a:headEnd type="none" w="med" len="med"/>
                  <a:tailEnd type="none" w="med" len="med"/>
                </a:ln>
                <a:solidFill>
                  <a:srgbClr val="000000"/>
                </a:solidFill>
                <a:latin typeface="Times New Roman" pitchFamily="18" charset="0"/>
                <a:sym typeface="Wingdings"/>
              </a:rPr>
              <a:t>（也叫线圈）。通电后各圈导线磁场产生叠加，磁场增强。</a:t>
            </a:r>
            <a:endParaRPr sz="2800" b="1">
              <a:latin typeface="Times New Roman" pitchFamily="18" charset="0"/>
              <a:ea typeface="Times New Roman" pitchFamily="18" charset="0"/>
            </a:endParaRPr>
          </a:p>
        </p:txBody>
      </p:sp>
      <p:grpSp>
        <p:nvGrpSpPr>
          <p:cNvPr id="18435" name="组合 34821">
            <a:extLst>
              <a:ext uri="{FF2B5EF4-FFF2-40B4-BE49-F238E27FC236}">
                <a16:creationId xmlns:a16="http://schemas.microsoft.com/office/drawing/2014/main" id="{519D4DE7-6996-42BF-9DB2-9CF5B3CD60A1}"/>
              </a:ext>
            </a:extLst>
          </p:cNvPr>
          <p:cNvGrpSpPr>
            <a:grpSpLocks/>
          </p:cNvGrpSpPr>
          <p:nvPr/>
        </p:nvGrpSpPr>
        <p:grpSpPr bwMode="auto">
          <a:xfrm>
            <a:off x="395288" y="3176588"/>
            <a:ext cx="8386762" cy="3040062"/>
            <a:chOff x="0" y="0"/>
            <a:chExt cx="8387174" cy="3040622"/>
          </a:xfrm>
        </p:grpSpPr>
        <p:sp>
          <p:nvSpPr>
            <p:cNvPr id="18436" name="矩形 30">
              <a:extLst>
                <a:ext uri="{FF2B5EF4-FFF2-40B4-BE49-F238E27FC236}">
                  <a16:creationId xmlns:a16="http://schemas.microsoft.com/office/drawing/2014/main" id="{6F8911C0-3FF3-4ED5-B2CE-A2221135D9B3}"/>
                </a:ext>
              </a:extLst>
            </p:cNvPr>
            <p:cNvSpPr>
              <a:spLocks noChangeArrowheads="1"/>
            </p:cNvSpPr>
            <p:nvPr/>
          </p:nvSpPr>
          <p:spPr bwMode="auto">
            <a:xfrm>
              <a:off x="5429288" y="928694"/>
              <a:ext cx="2928958" cy="1428760"/>
            </a:xfrm>
            <a:prstGeom prst="rect">
              <a:avLst/>
            </a:prstGeom>
            <a:solidFill>
              <a:schemeClr val="bg1"/>
            </a:solidFill>
            <a:ln w="25400" algn="ctr">
              <a:solidFill>
                <a:schemeClr val="bg1"/>
              </a:solidFill>
              <a:miter lim="800000"/>
              <a:headEnd/>
              <a:tailEnd/>
            </a:ln>
          </p:spPr>
          <p:txBody>
            <a:bodyPr anchor="ctr"/>
            <a:lstStyle/>
            <a:p>
              <a:pPr algn="ctr"/>
              <a:endParaRPr lang="zh-CN" altLang="en-US" sz="1800"/>
            </a:p>
          </p:txBody>
        </p:sp>
        <p:pic>
          <p:nvPicPr>
            <p:cNvPr id="18437" name="Picture 2" descr="http://ceshi.myqingfeng.com/sxdq/client/user/upimage/product_sxdq20090623173441TA5VR.jpg">
              <a:extLst>
                <a:ext uri="{FF2B5EF4-FFF2-40B4-BE49-F238E27FC236}">
                  <a16:creationId xmlns:a16="http://schemas.microsoft.com/office/drawing/2014/main" id="{D5B74AF2-E30B-46D4-8CDF-3210CED21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667"/>
            <a:stretch>
              <a:fillRect/>
            </a:stretch>
          </p:blipFill>
          <p:spPr bwMode="auto">
            <a:xfrm>
              <a:off x="0" y="0"/>
              <a:ext cx="2965354" cy="235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8438" name="Picture 8" descr="http://file.huitao.net/images/sp/bao/uploaded/i2/t1w.4axjvtitd1upjx.jpg">
              <a:extLst>
                <a:ext uri="{FF2B5EF4-FFF2-40B4-BE49-F238E27FC236}">
                  <a16:creationId xmlns:a16="http://schemas.microsoft.com/office/drawing/2014/main" id="{C0D35397-7CFD-4B4C-B7FF-94BD309D28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640" t="5670"/>
            <a:stretch>
              <a:fillRect/>
            </a:stretch>
          </p:blipFill>
          <p:spPr bwMode="auto">
            <a:xfrm>
              <a:off x="3000396" y="0"/>
              <a:ext cx="2431306" cy="2377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8439" name="Picture 8" descr="pic_123790">
              <a:extLst>
                <a:ext uri="{FF2B5EF4-FFF2-40B4-BE49-F238E27FC236}">
                  <a16:creationId xmlns:a16="http://schemas.microsoft.com/office/drawing/2014/main" id="{82D1048B-4AAC-45FA-8EBD-D1EAE9E50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975" t="74951" r="51100" b="16803"/>
            <a:stretch>
              <a:fillRect/>
            </a:stretch>
          </p:blipFill>
          <p:spPr bwMode="auto">
            <a:xfrm>
              <a:off x="5429288" y="0"/>
              <a:ext cx="2957886" cy="100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18440" name="组合 34826">
              <a:extLst>
                <a:ext uri="{FF2B5EF4-FFF2-40B4-BE49-F238E27FC236}">
                  <a16:creationId xmlns:a16="http://schemas.microsoft.com/office/drawing/2014/main" id="{B590B7F2-4506-49C1-9A5E-A3F6BBBACCED}"/>
                </a:ext>
              </a:extLst>
            </p:cNvPr>
            <p:cNvGrpSpPr>
              <a:grpSpLocks/>
            </p:cNvGrpSpPr>
            <p:nvPr/>
          </p:nvGrpSpPr>
          <p:grpSpPr bwMode="auto">
            <a:xfrm>
              <a:off x="5500727" y="1000132"/>
              <a:ext cx="2714643" cy="1263319"/>
              <a:chOff x="0" y="0"/>
              <a:chExt cx="4897437" cy="2279131"/>
            </a:xfrm>
          </p:grpSpPr>
          <p:sp>
            <p:nvSpPr>
              <p:cNvPr id="18441" name="Rectangle 9">
                <a:extLst>
                  <a:ext uri="{FF2B5EF4-FFF2-40B4-BE49-F238E27FC236}">
                    <a16:creationId xmlns:a16="http://schemas.microsoft.com/office/drawing/2014/main" id="{EE04718D-E80F-4EF4-904F-D7B35E762F4F}"/>
                  </a:ext>
                </a:extLst>
              </p:cNvPr>
              <p:cNvSpPr>
                <a:spLocks noChangeArrowheads="1"/>
              </p:cNvSpPr>
              <p:nvPr/>
            </p:nvSpPr>
            <p:spPr bwMode="auto">
              <a:xfrm>
                <a:off x="0" y="354531"/>
                <a:ext cx="4897437" cy="810358"/>
              </a:xfrm>
              <a:prstGeom prst="rect">
                <a:avLst/>
              </a:prstGeom>
              <a:solidFill>
                <a:schemeClr val="accent1"/>
              </a:solidFill>
              <a:ln w="9525" algn="ctr">
                <a:solidFill>
                  <a:schemeClr val="tx1"/>
                </a:solidFill>
                <a:miter lim="800000"/>
                <a:headEnd/>
                <a:tailEnd/>
              </a:ln>
            </p:spPr>
            <p:txBody>
              <a:bodyPr wrap="none" anchor="ctr"/>
              <a:lstStyle/>
              <a:p>
                <a:endParaRPr lang="zh-CN" altLang="en-US" sz="1800"/>
              </a:p>
            </p:txBody>
          </p:sp>
          <p:sp>
            <p:nvSpPr>
              <p:cNvPr id="18442" name="未知">
                <a:extLst>
                  <a:ext uri="{FF2B5EF4-FFF2-40B4-BE49-F238E27FC236}">
                    <a16:creationId xmlns:a16="http://schemas.microsoft.com/office/drawing/2014/main" id="{4C2EB74F-B03D-470E-AA72-513D25BE6A1C}"/>
                  </a:ext>
                </a:extLst>
              </p:cNvPr>
              <p:cNvSpPr>
                <a:spLocks/>
              </p:cNvSpPr>
              <p:nvPr/>
            </p:nvSpPr>
            <p:spPr bwMode="auto">
              <a:xfrm flipV="1">
                <a:off x="1071468"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3" name="未知">
                <a:extLst>
                  <a:ext uri="{FF2B5EF4-FFF2-40B4-BE49-F238E27FC236}">
                    <a16:creationId xmlns:a16="http://schemas.microsoft.com/office/drawing/2014/main" id="{B9AA1C72-EF25-4917-9141-738F3C18FBBF}"/>
                  </a:ext>
                </a:extLst>
              </p:cNvPr>
              <p:cNvSpPr>
                <a:spLocks/>
              </p:cNvSpPr>
              <p:nvPr/>
            </p:nvSpPr>
            <p:spPr bwMode="auto">
              <a:xfrm flipV="1">
                <a:off x="1530603"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4" name="未知">
                <a:extLst>
                  <a:ext uri="{FF2B5EF4-FFF2-40B4-BE49-F238E27FC236}">
                    <a16:creationId xmlns:a16="http://schemas.microsoft.com/office/drawing/2014/main" id="{974821A1-CA0A-461F-9D10-3EABCCED6AFF}"/>
                  </a:ext>
                </a:extLst>
              </p:cNvPr>
              <p:cNvSpPr>
                <a:spLocks/>
              </p:cNvSpPr>
              <p:nvPr/>
            </p:nvSpPr>
            <p:spPr bwMode="auto">
              <a:xfrm flipV="1">
                <a:off x="3336533"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5" name="未知">
                <a:extLst>
                  <a:ext uri="{FF2B5EF4-FFF2-40B4-BE49-F238E27FC236}">
                    <a16:creationId xmlns:a16="http://schemas.microsoft.com/office/drawing/2014/main" id="{9509D2A5-2AFA-4E99-A255-A4EB4D63B974}"/>
                  </a:ext>
                </a:extLst>
              </p:cNvPr>
              <p:cNvSpPr>
                <a:spLocks/>
              </p:cNvSpPr>
              <p:nvPr/>
            </p:nvSpPr>
            <p:spPr bwMode="auto">
              <a:xfrm flipV="1">
                <a:off x="2908007"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6" name="未知">
                <a:extLst>
                  <a:ext uri="{FF2B5EF4-FFF2-40B4-BE49-F238E27FC236}">
                    <a16:creationId xmlns:a16="http://schemas.microsoft.com/office/drawing/2014/main" id="{F41E527D-7B5C-40DB-AD83-46BD301A3409}"/>
                  </a:ext>
                </a:extLst>
              </p:cNvPr>
              <p:cNvSpPr>
                <a:spLocks/>
              </p:cNvSpPr>
              <p:nvPr/>
            </p:nvSpPr>
            <p:spPr bwMode="auto">
              <a:xfrm flipV="1">
                <a:off x="2448872"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7" name="未知">
                <a:extLst>
                  <a:ext uri="{FF2B5EF4-FFF2-40B4-BE49-F238E27FC236}">
                    <a16:creationId xmlns:a16="http://schemas.microsoft.com/office/drawing/2014/main" id="{E6DB33A0-87C6-409C-91EA-4AD0FF72E0EF}"/>
                  </a:ext>
                </a:extLst>
              </p:cNvPr>
              <p:cNvSpPr>
                <a:spLocks/>
              </p:cNvSpPr>
              <p:nvPr/>
            </p:nvSpPr>
            <p:spPr bwMode="auto">
              <a:xfrm flipV="1">
                <a:off x="1989737"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8" name="未知">
                <a:extLst>
                  <a:ext uri="{FF2B5EF4-FFF2-40B4-BE49-F238E27FC236}">
                    <a16:creationId xmlns:a16="http://schemas.microsoft.com/office/drawing/2014/main" id="{4BE3729F-E314-434E-B5BE-ADCAF0762D5E}"/>
                  </a:ext>
                </a:extLst>
              </p:cNvPr>
              <p:cNvSpPr>
                <a:spLocks/>
              </p:cNvSpPr>
              <p:nvPr/>
            </p:nvSpPr>
            <p:spPr bwMode="auto">
              <a:xfrm flipV="1">
                <a:off x="3795667" y="16882"/>
                <a:ext cx="367308" cy="1553185"/>
              </a:xfrm>
              <a:custGeom>
                <a:avLst/>
                <a:gdLst>
                  <a:gd name="T0" fmla="*/ 0 w 144"/>
                  <a:gd name="T1" fmla="*/ 176 h 736"/>
                  <a:gd name="T2" fmla="*/ 48 w 144"/>
                  <a:gd name="T3" fmla="*/ 80 h 736"/>
                  <a:gd name="T4" fmla="*/ 96 w 144"/>
                  <a:gd name="T5" fmla="*/ 656 h 736"/>
                  <a:gd name="T6" fmla="*/ 144 w 144"/>
                  <a:gd name="T7" fmla="*/ 560 h 736"/>
                </a:gdLst>
                <a:ahLst/>
                <a:cxnLst>
                  <a:cxn ang="0">
                    <a:pos x="T0" y="T1"/>
                  </a:cxn>
                  <a:cxn ang="0">
                    <a:pos x="T2" y="T3"/>
                  </a:cxn>
                  <a:cxn ang="0">
                    <a:pos x="T4" y="T5"/>
                  </a:cxn>
                  <a:cxn ang="0">
                    <a:pos x="T6" y="T7"/>
                  </a:cxn>
                </a:cxnLst>
                <a:rect l="0" t="0" r="r" b="b"/>
                <a:pathLst>
                  <a:path w="144" h="736">
                    <a:moveTo>
                      <a:pt x="0" y="176"/>
                    </a:moveTo>
                    <a:cubicBezTo>
                      <a:pt x="16" y="88"/>
                      <a:pt x="32" y="0"/>
                      <a:pt x="48" y="80"/>
                    </a:cubicBezTo>
                    <a:cubicBezTo>
                      <a:pt x="64" y="160"/>
                      <a:pt x="80" y="576"/>
                      <a:pt x="96" y="656"/>
                    </a:cubicBezTo>
                    <a:cubicBezTo>
                      <a:pt x="112" y="736"/>
                      <a:pt x="128" y="648"/>
                      <a:pt x="144" y="56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49" name="未知">
                <a:extLst>
                  <a:ext uri="{FF2B5EF4-FFF2-40B4-BE49-F238E27FC236}">
                    <a16:creationId xmlns:a16="http://schemas.microsoft.com/office/drawing/2014/main" id="{FB699FC2-DA70-4605-B884-FDEE93BA137E}"/>
                  </a:ext>
                </a:extLst>
              </p:cNvPr>
              <p:cNvSpPr>
                <a:spLocks/>
              </p:cNvSpPr>
              <p:nvPr/>
            </p:nvSpPr>
            <p:spPr bwMode="auto">
              <a:xfrm>
                <a:off x="642942" y="0"/>
                <a:ext cx="244872" cy="1266184"/>
              </a:xfrm>
              <a:custGeom>
                <a:avLst/>
                <a:gdLst>
                  <a:gd name="T0" fmla="*/ 96 w 96"/>
                  <a:gd name="T1" fmla="*/ 168 h 600"/>
                  <a:gd name="T2" fmla="*/ 48 w 96"/>
                  <a:gd name="T3" fmla="*/ 72 h 600"/>
                  <a:gd name="T4" fmla="*/ 0 w 96"/>
                  <a:gd name="T5" fmla="*/ 600 h 600"/>
                </a:gdLst>
                <a:ahLst/>
                <a:cxnLst>
                  <a:cxn ang="0">
                    <a:pos x="T0" y="T1"/>
                  </a:cxn>
                  <a:cxn ang="0">
                    <a:pos x="T2" y="T3"/>
                  </a:cxn>
                  <a:cxn ang="0">
                    <a:pos x="T4" y="T5"/>
                  </a:cxn>
                </a:cxnLst>
                <a:rect l="0" t="0" r="r" b="b"/>
                <a:pathLst>
                  <a:path w="96" h="600">
                    <a:moveTo>
                      <a:pt x="96" y="168"/>
                    </a:moveTo>
                    <a:cubicBezTo>
                      <a:pt x="80" y="84"/>
                      <a:pt x="64" y="0"/>
                      <a:pt x="48" y="72"/>
                    </a:cubicBezTo>
                    <a:cubicBezTo>
                      <a:pt x="32" y="144"/>
                      <a:pt x="8" y="512"/>
                      <a:pt x="0" y="600"/>
                    </a:cubicBezTo>
                  </a:path>
                </a:pathLst>
              </a:custGeom>
              <a:noFill/>
              <a:ln w="50800" algn="ctr">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8450" name="Line 22">
                <a:extLst>
                  <a:ext uri="{FF2B5EF4-FFF2-40B4-BE49-F238E27FC236}">
                    <a16:creationId xmlns:a16="http://schemas.microsoft.com/office/drawing/2014/main" id="{6DD79A25-FB7A-407D-93AB-8B694F1FCEE8}"/>
                  </a:ext>
                </a:extLst>
              </p:cNvPr>
              <p:cNvSpPr>
                <a:spLocks noChangeShapeType="1"/>
              </p:cNvSpPr>
              <p:nvPr/>
            </p:nvSpPr>
            <p:spPr bwMode="auto">
              <a:xfrm>
                <a:off x="642942" y="1164889"/>
                <a:ext cx="0" cy="1114242"/>
              </a:xfrm>
              <a:prstGeom prst="line">
                <a:avLst/>
              </a:prstGeom>
              <a:noFill/>
              <a:ln w="50800" algn="ctr">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8451" name="Line 24">
                <a:extLst>
                  <a:ext uri="{FF2B5EF4-FFF2-40B4-BE49-F238E27FC236}">
                    <a16:creationId xmlns:a16="http://schemas.microsoft.com/office/drawing/2014/main" id="{D5A55235-CE1F-4C34-BB70-E363B6AF39AD}"/>
                  </a:ext>
                </a:extLst>
              </p:cNvPr>
              <p:cNvSpPr>
                <a:spLocks noChangeShapeType="1"/>
              </p:cNvSpPr>
              <p:nvPr/>
            </p:nvSpPr>
            <p:spPr bwMode="auto">
              <a:xfrm>
                <a:off x="4285411" y="1164889"/>
                <a:ext cx="0" cy="1114242"/>
              </a:xfrm>
              <a:prstGeom prst="line">
                <a:avLst/>
              </a:prstGeom>
              <a:noFill/>
              <a:ln w="50800" algn="ctr">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8452" name="TextBox 28">
              <a:extLst>
                <a:ext uri="{FF2B5EF4-FFF2-40B4-BE49-F238E27FC236}">
                  <a16:creationId xmlns:a16="http://schemas.microsoft.com/office/drawing/2014/main" id="{8910558E-E3D3-4C5E-A9E0-804827934FD8}"/>
                </a:ext>
              </a:extLst>
            </p:cNvPr>
            <p:cNvSpPr>
              <a:spLocks noChangeArrowheads="1"/>
            </p:cNvSpPr>
            <p:nvPr/>
          </p:nvSpPr>
          <p:spPr bwMode="auto">
            <a:xfrm>
              <a:off x="3357727" y="2643674"/>
              <a:ext cx="950959" cy="39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r>
                <a:rPr lang="zh-CN" altLang="en-US" b="1">
                  <a:solidFill>
                    <a:srgbClr val="1F497D"/>
                  </a:solidFill>
                </a:rPr>
                <a:t>螺线管</a:t>
              </a:r>
              <a:endParaRPr lang="zh-CN" altLang="en-US" b="1"/>
            </a:p>
          </p:txBody>
        </p:sp>
      </p:grpSp>
      <p:sp>
        <p:nvSpPr>
          <p:cNvPr id="7188" name="矩形 4">
            <a:extLst>
              <a:ext uri="{FF2B5EF4-FFF2-40B4-BE49-F238E27FC236}">
                <a16:creationId xmlns:a16="http://schemas.microsoft.com/office/drawing/2014/main" id="{3B58A2A6-ACC1-4EAA-8348-A01FDF3941A1}"/>
              </a:ext>
            </a:extLst>
          </p:cNvPr>
          <p:cNvSpPr>
            <a:spLocks noChangeArrowheads="1"/>
          </p:cNvSpPr>
          <p:nvPr/>
        </p:nvSpPr>
        <p:spPr bwMode="auto">
          <a:xfrm>
            <a:off x="431800" y="695325"/>
            <a:ext cx="4645025" cy="588963"/>
          </a:xfrm>
          <a:prstGeom prst="rect">
            <a:avLst/>
          </a:prstGeom>
          <a:gradFill rotWithShape="1">
            <a:gsLst>
              <a:gs pos="0">
                <a:srgbClr val="2C5D98"/>
              </a:gs>
              <a:gs pos="80000">
                <a:srgbClr val="3C7BC7"/>
              </a:gs>
              <a:gs pos="100000">
                <a:srgbClr val="3A7CCB"/>
              </a:gs>
            </a:gsLst>
            <a:lin ang="5400000"/>
          </a:gradFill>
          <a:ln w="9525" algn="ctr">
            <a:solidFill>
              <a:srgbClr val="4A7EBB"/>
            </a:solidFill>
            <a:miter lim="800000"/>
            <a:headEnd/>
            <a:tailEnd/>
          </a:ln>
          <a:effectLst>
            <a:outerShdw dist="23000" dir="5400000" algn="ctr" rotWithShape="0">
              <a:srgbClr val="000000">
                <a:alpha val="25000"/>
              </a:srgbClr>
            </a:outerShdw>
          </a:effectLst>
        </p:spPr>
        <p:txBody>
          <a:bodyPr>
            <a:spAutoFit/>
          </a:bodyPr>
          <a:lstStyle/>
          <a:p>
            <a:r>
              <a:rPr lang="zh-CN" altLang="en-US" sz="3200" b="1">
                <a:solidFill>
                  <a:srgbClr val="FFFFFF"/>
                </a:solidFill>
              </a:rPr>
              <a:t>二、通电螺线管的磁场</a:t>
            </a:r>
          </a:p>
        </p:txBody>
      </p:sp>
      <p:pic>
        <p:nvPicPr>
          <p:cNvPr id="18454" name="Picture 9" descr="E:\李燃\教师教学用书\2012人教教师用书项目\ppt\物理\图标.png">
            <a:extLst>
              <a:ext uri="{FF2B5EF4-FFF2-40B4-BE49-F238E27FC236}">
                <a16:creationId xmlns:a16="http://schemas.microsoft.com/office/drawing/2014/main" id="{363F64EE-0CED-4C7B-BBE7-9950955EA4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7988" y="512763"/>
            <a:ext cx="8826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8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内容占位符 6145" descr="12504006">
            <a:extLst>
              <a:ext uri="{FF2B5EF4-FFF2-40B4-BE49-F238E27FC236}">
                <a16:creationId xmlns:a16="http://schemas.microsoft.com/office/drawing/2014/main" id="{AD31605B-9340-407C-BEAE-6B295434797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47700" y="1177925"/>
            <a:ext cx="3425825" cy="2698750"/>
          </a:xfrm>
        </p:spPr>
      </p:pic>
      <p:pic>
        <p:nvPicPr>
          <p:cNvPr id="19459" name="Picture 4" descr="http://wt.zjzszx.cn/imagematerial/upload/wl/2DU3ZN1774X1SGBC.jpg">
            <a:extLst>
              <a:ext uri="{FF2B5EF4-FFF2-40B4-BE49-F238E27FC236}">
                <a16:creationId xmlns:a16="http://schemas.microsoft.com/office/drawing/2014/main" id="{9AD7E3E9-2E4F-47BE-9AFD-BA45C23229D6}"/>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b="8221"/>
          <a:stretch>
            <a:fillRect/>
          </a:stretch>
        </p:blipFill>
        <p:spPr>
          <a:xfrm>
            <a:off x="971550" y="3876675"/>
            <a:ext cx="2840038" cy="2187575"/>
          </a:xfrm>
        </p:spPr>
      </p:pic>
      <p:sp>
        <p:nvSpPr>
          <p:cNvPr id="8195" name="文本框 6148">
            <a:extLst>
              <a:ext uri="{FF2B5EF4-FFF2-40B4-BE49-F238E27FC236}">
                <a16:creationId xmlns:a16="http://schemas.microsoft.com/office/drawing/2014/main" id="{2A2EAF15-E96E-477C-9964-24E3F2D84605}"/>
              </a:ext>
            </a:extLst>
          </p:cNvPr>
          <p:cNvSpPr/>
          <p:nvPr/>
        </p:nvSpPr>
        <p:spPr>
          <a:xfrm>
            <a:off x="4468813" y="3570288"/>
            <a:ext cx="4068762" cy="1798637"/>
          </a:xfrm>
          <a:prstGeom prst="rect">
            <a:avLst/>
          </a:prstGeom>
          <a:solidFill>
            <a:srgbClr val="FFCC99"/>
          </a:solidFill>
          <a:ln w="25400">
            <a:solidFill>
              <a:schemeClr val="accent1"/>
            </a:solidFill>
            <a:miter lim="800000"/>
          </a:ln>
          <a:effectLst>
            <a:outerShdw dist="107763" dir="2700000" algn="ctr">
              <a:srgbClr val="808080">
                <a:alpha val="50000"/>
              </a:srgbClr>
            </a:outerShdw>
          </a:effectLst>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66CC"/>
                </a:solidFill>
                <a:latin typeface="楷体_GB2312" pitchFamily="49" charset="-122"/>
                <a:sym typeface="Wingdings"/>
              </a:rPr>
              <a:t>　　</a:t>
            </a:r>
            <a:r>
              <a:rPr sz="2800" b="1">
                <a:ln w="9525" cap="flat" cmpd="sng" algn="ctr">
                  <a:noFill/>
                  <a:prstDash val="solid"/>
                  <a:round/>
                  <a:headEnd type="none" w="med" len="med"/>
                  <a:tailEnd type="none" w="med" len="med"/>
                </a:ln>
                <a:solidFill>
                  <a:srgbClr val="0066CC"/>
                </a:solidFill>
                <a:sym typeface="Wingdings"/>
              </a:rPr>
              <a:t>结合以上两个实验，对比右图可知：通电螺线管的外部磁场与条形磁体的磁场相似</a:t>
            </a:r>
            <a:r>
              <a:rPr sz="2800" b="1">
                <a:ln w="9525" cap="flat" cmpd="sng" algn="ctr">
                  <a:noFill/>
                  <a:prstDash val="solid"/>
                  <a:round/>
                  <a:headEnd type="none" w="med" len="med"/>
                  <a:tailEnd type="none" w="med" len="med"/>
                </a:ln>
                <a:solidFill>
                  <a:srgbClr val="0066CC"/>
                </a:solidFill>
                <a:latin typeface="楷体_GB2312" pitchFamily="49" charset="-122"/>
                <a:sym typeface="Wingdings"/>
              </a:rPr>
              <a:t>。</a:t>
            </a:r>
            <a:endParaRPr sz="2800" b="1">
              <a:solidFill>
                <a:srgbClr val="0066CC"/>
              </a:solidFill>
              <a:latin typeface="楷体_GB2312" pitchFamily="49" charset="-122"/>
            </a:endParaRPr>
          </a:p>
        </p:txBody>
      </p:sp>
      <p:sp>
        <p:nvSpPr>
          <p:cNvPr id="8196" name="TextBox 1">
            <a:extLst>
              <a:ext uri="{FF2B5EF4-FFF2-40B4-BE49-F238E27FC236}">
                <a16:creationId xmlns:a16="http://schemas.microsoft.com/office/drawing/2014/main" id="{EA025F5C-456A-44C1-A559-A626EF3870DD}"/>
              </a:ext>
            </a:extLst>
          </p:cNvPr>
          <p:cNvSpPr/>
          <p:nvPr/>
        </p:nvSpPr>
        <p:spPr>
          <a:xfrm>
            <a:off x="179388" y="547688"/>
            <a:ext cx="7056437" cy="517525"/>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0000"/>
                </a:solidFill>
                <a:sym typeface="Wingdings"/>
              </a:rPr>
              <a:t>　　2、探究通电螺线管外部的磁场分布</a:t>
            </a:r>
            <a:endParaRPr sz="2800" b="1"/>
          </a:p>
        </p:txBody>
      </p:sp>
      <p:sp>
        <p:nvSpPr>
          <p:cNvPr id="8197" name="文本框 6150">
            <a:extLst>
              <a:ext uri="{FF2B5EF4-FFF2-40B4-BE49-F238E27FC236}">
                <a16:creationId xmlns:a16="http://schemas.microsoft.com/office/drawing/2014/main" id="{E3E7EC06-E51D-4F55-9351-AFF693B6AC4F}"/>
              </a:ext>
            </a:extLst>
          </p:cNvPr>
          <p:cNvSpPr/>
          <p:nvPr/>
        </p:nvSpPr>
        <p:spPr>
          <a:xfrm>
            <a:off x="4306888" y="5470525"/>
            <a:ext cx="4392612" cy="944563"/>
          </a:xfrm>
          <a:prstGeom prst="rect">
            <a:avLst/>
          </a:prstGeom>
          <a:noFill/>
          <a:ln>
            <a:noFill/>
            <a:miter lim="800000"/>
          </a:ln>
        </p:spPr>
        <p:txBody>
          <a:bodyPr>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sz="2800" b="1">
                <a:ln w="9525" cap="flat" cmpd="sng" algn="ctr">
                  <a:noFill/>
                  <a:prstDash val="solid"/>
                  <a:round/>
                  <a:headEnd type="none" w="med" len="med"/>
                  <a:tailEnd type="none" w="med" len="med"/>
                </a:ln>
                <a:solidFill>
                  <a:srgbClr val="0066CC"/>
                </a:solidFill>
                <a:sym typeface="Wingdings"/>
              </a:rPr>
              <a:t>通电螺线管两端的极性跟螺旋管中的电流方向有关</a:t>
            </a:r>
            <a:r>
              <a:rPr sz="2800" b="1">
                <a:ln w="9525" cap="flat" cmpd="sng" algn="ctr">
                  <a:noFill/>
                  <a:prstDash val="solid"/>
                  <a:round/>
                  <a:headEnd type="none" w="med" len="med"/>
                  <a:tailEnd type="none" w="med" len="med"/>
                </a:ln>
                <a:solidFill>
                  <a:srgbClr val="0066CC"/>
                </a:solidFill>
                <a:latin typeface="楷体_GB2312" pitchFamily="49" charset="-122"/>
                <a:sym typeface="Wingdings"/>
              </a:rPr>
              <a:t>。</a:t>
            </a:r>
            <a:endParaRPr sz="2800"/>
          </a:p>
        </p:txBody>
      </p:sp>
      <p:pic>
        <p:nvPicPr>
          <p:cNvPr id="19463" name="图片 3">
            <a:extLst>
              <a:ext uri="{FF2B5EF4-FFF2-40B4-BE49-F238E27FC236}">
                <a16:creationId xmlns:a16="http://schemas.microsoft.com/office/drawing/2014/main" id="{B4208AF1-7E2B-455E-9EA2-B91BBBBEE1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36" t="-789" r="50560" b="13107"/>
          <a:stretch>
            <a:fillRect/>
          </a:stretch>
        </p:blipFill>
        <p:spPr bwMode="auto">
          <a:xfrm>
            <a:off x="4968875" y="1087438"/>
            <a:ext cx="3389313"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4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8196" grpId="0" animBg="1"/>
      <p:bldP spid="819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A9E201A0-AC1A-4454-A026-632B2E92636D}"/>
              </a:ext>
            </a:extLst>
          </p:cNvPr>
          <p:cNvSpPr/>
          <p:nvPr/>
        </p:nvSpPr>
        <p:spPr>
          <a:xfrm>
            <a:off x="1717675" y="2300288"/>
            <a:ext cx="2559050" cy="674687"/>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sp>
        <p:nvSpPr>
          <p:cNvPr id="9218" name="Text Box 3">
            <a:extLst>
              <a:ext uri="{FF2B5EF4-FFF2-40B4-BE49-F238E27FC236}">
                <a16:creationId xmlns:a16="http://schemas.microsoft.com/office/drawing/2014/main" id="{E4EB14ED-9F65-43DC-9AAB-9FA4FDB6F960}"/>
              </a:ext>
            </a:extLst>
          </p:cNvPr>
          <p:cNvSpPr txBox="1"/>
          <p:nvPr/>
        </p:nvSpPr>
        <p:spPr>
          <a:xfrm>
            <a:off x="1644650" y="2300288"/>
            <a:ext cx="5143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FF33CC"/>
                </a:solidFill>
                <a:effectLst>
                  <a:outerShdw blurRad="38100" dist="38100" dir="2700000">
                    <a:srgbClr val="000000"/>
                  </a:outerShdw>
                </a:effectLst>
                <a:latin typeface="Times New Roman" pitchFamily="18" charset="0"/>
                <a:cs typeface="宋体" pitchFamily="2" charset="-122"/>
                <a:sym typeface="Wingdings"/>
              </a:rPr>
              <a:t>N</a:t>
            </a:r>
            <a:endParaRPr lang="en-US" altLang="x-none" sz="3600" b="1" noProof="1">
              <a:solidFill>
                <a:srgbClr val="FF33CC"/>
              </a:solidFill>
              <a:effectLst>
                <a:outerShdw blurRad="38100" dist="38100" dir="2700000">
                  <a:srgbClr val="000000"/>
                </a:outerShdw>
              </a:effectLst>
              <a:latin typeface="Times New Roman" pitchFamily="18" charset="0"/>
            </a:endParaRPr>
          </a:p>
        </p:txBody>
      </p:sp>
      <p:sp>
        <p:nvSpPr>
          <p:cNvPr id="9219" name="Text Box 4">
            <a:extLst>
              <a:ext uri="{FF2B5EF4-FFF2-40B4-BE49-F238E27FC236}">
                <a16:creationId xmlns:a16="http://schemas.microsoft.com/office/drawing/2014/main" id="{E9797EF8-39CE-4C03-B4BB-493DBD49AFCB}"/>
              </a:ext>
            </a:extLst>
          </p:cNvPr>
          <p:cNvSpPr txBox="1"/>
          <p:nvPr/>
        </p:nvSpPr>
        <p:spPr>
          <a:xfrm>
            <a:off x="3886200" y="2306638"/>
            <a:ext cx="4381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0000FF"/>
                </a:solidFill>
                <a:effectLst>
                  <a:outerShdw blurRad="38100" dist="38100" dir="2700000">
                    <a:srgbClr val="000000"/>
                  </a:outerShdw>
                </a:effectLst>
                <a:latin typeface="Times New Roman" pitchFamily="18" charset="0"/>
                <a:cs typeface="宋体" pitchFamily="2" charset="-122"/>
                <a:sym typeface="Wingdings"/>
              </a:rPr>
              <a:t>S</a:t>
            </a:r>
            <a:endParaRPr lang="en-US" altLang="x-none" sz="3600" b="1" noProof="1">
              <a:solidFill>
                <a:srgbClr val="0000FF"/>
              </a:solidFill>
              <a:effectLst>
                <a:outerShdw blurRad="38100" dist="38100" dir="2700000">
                  <a:srgbClr val="000000"/>
                </a:outerShdw>
              </a:effectLst>
              <a:latin typeface="Times New Roman" pitchFamily="18" charset="0"/>
            </a:endParaRPr>
          </a:p>
        </p:txBody>
      </p:sp>
      <p:grpSp>
        <p:nvGrpSpPr>
          <p:cNvPr id="20485" name="组合 29701">
            <a:extLst>
              <a:ext uri="{FF2B5EF4-FFF2-40B4-BE49-F238E27FC236}">
                <a16:creationId xmlns:a16="http://schemas.microsoft.com/office/drawing/2014/main" id="{5624BC31-BD25-4B27-A133-7915EAADB8A1}"/>
              </a:ext>
            </a:extLst>
          </p:cNvPr>
          <p:cNvGrpSpPr>
            <a:grpSpLocks/>
          </p:cNvGrpSpPr>
          <p:nvPr/>
        </p:nvGrpSpPr>
        <p:grpSpPr bwMode="auto">
          <a:xfrm>
            <a:off x="2025650" y="2070100"/>
            <a:ext cx="1866900" cy="1704975"/>
            <a:chOff x="0" y="0"/>
            <a:chExt cx="1175" cy="1074"/>
          </a:xfrm>
        </p:grpSpPr>
        <p:sp>
          <p:nvSpPr>
            <p:cNvPr id="20486" name="Freeform 7">
              <a:extLst>
                <a:ext uri="{FF2B5EF4-FFF2-40B4-BE49-F238E27FC236}">
                  <a16:creationId xmlns:a16="http://schemas.microsoft.com/office/drawing/2014/main" id="{F5036A89-DAE5-40B3-8124-7DA109C06450}"/>
                </a:ext>
              </a:extLst>
            </p:cNvPr>
            <p:cNvSpPr>
              <a:spLocks/>
            </p:cNvSpPr>
            <p:nvPr/>
          </p:nvSpPr>
          <p:spPr bwMode="auto">
            <a:xfrm>
              <a:off x="15"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487" name="Line 8">
              <a:extLst>
                <a:ext uri="{FF2B5EF4-FFF2-40B4-BE49-F238E27FC236}">
                  <a16:creationId xmlns:a16="http://schemas.microsoft.com/office/drawing/2014/main" id="{805FF396-DDD4-4F64-9876-5D31109BA4A3}"/>
                </a:ext>
              </a:extLst>
            </p:cNvPr>
            <p:cNvSpPr>
              <a:spLocks noChangeShapeType="1"/>
            </p:cNvSpPr>
            <p:nvPr/>
          </p:nvSpPr>
          <p:spPr bwMode="auto">
            <a:xfrm>
              <a:off x="0" y="582"/>
              <a:ext cx="0" cy="492"/>
            </a:xfrm>
            <a:prstGeom prst="line">
              <a:avLst/>
            </a:prstGeom>
            <a:noFill/>
            <a:ln w="4762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488" name="Freeform 9">
              <a:extLst>
                <a:ext uri="{FF2B5EF4-FFF2-40B4-BE49-F238E27FC236}">
                  <a16:creationId xmlns:a16="http://schemas.microsoft.com/office/drawing/2014/main" id="{EC4CC854-9832-4803-8EC4-F5427E403259}"/>
                </a:ext>
              </a:extLst>
            </p:cNvPr>
            <p:cNvSpPr>
              <a:spLocks/>
            </p:cNvSpPr>
            <p:nvPr/>
          </p:nvSpPr>
          <p:spPr bwMode="auto">
            <a:xfrm>
              <a:off x="1066" y="32"/>
              <a:ext cx="109" cy="1030"/>
            </a:xfrm>
            <a:custGeom>
              <a:avLst/>
              <a:gdLst>
                <a:gd name="T0" fmla="*/ 0 w 104"/>
                <a:gd name="T1" fmla="*/ 80 h 704"/>
                <a:gd name="T2" fmla="*/ 48 w 104"/>
                <a:gd name="T3" fmla="*/ 32 h 704"/>
                <a:gd name="T4" fmla="*/ 96 w 104"/>
                <a:gd name="T5" fmla="*/ 272 h 704"/>
                <a:gd name="T6" fmla="*/ 96 w 104"/>
                <a:gd name="T7" fmla="*/ 704 h 704"/>
              </a:gdLst>
              <a:ahLst/>
              <a:cxnLst>
                <a:cxn ang="0">
                  <a:pos x="T0" y="T1"/>
                </a:cxn>
                <a:cxn ang="0">
                  <a:pos x="T2" y="T3"/>
                </a:cxn>
                <a:cxn ang="0">
                  <a:pos x="T4" y="T5"/>
                </a:cxn>
                <a:cxn ang="0">
                  <a:pos x="T6" y="T7"/>
                </a:cxn>
              </a:cxnLst>
              <a:rect l="0" t="0" r="r" b="b"/>
              <a:pathLst>
                <a:path w="104" h="704">
                  <a:moveTo>
                    <a:pt x="0" y="80"/>
                  </a:moveTo>
                  <a:cubicBezTo>
                    <a:pt x="16" y="40"/>
                    <a:pt x="32" y="0"/>
                    <a:pt x="48" y="32"/>
                  </a:cubicBezTo>
                  <a:cubicBezTo>
                    <a:pt x="64" y="64"/>
                    <a:pt x="88" y="160"/>
                    <a:pt x="96" y="272"/>
                  </a:cubicBezTo>
                  <a:cubicBezTo>
                    <a:pt x="104" y="384"/>
                    <a:pt x="96" y="632"/>
                    <a:pt x="96" y="704"/>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489" name="Freeform 10">
              <a:extLst>
                <a:ext uri="{FF2B5EF4-FFF2-40B4-BE49-F238E27FC236}">
                  <a16:creationId xmlns:a16="http://schemas.microsoft.com/office/drawing/2014/main" id="{6F0674C6-7D95-4C7B-9E45-DA252ED3C4A1}"/>
                </a:ext>
              </a:extLst>
            </p:cNvPr>
            <p:cNvSpPr>
              <a:spLocks/>
            </p:cNvSpPr>
            <p:nvPr/>
          </p:nvSpPr>
          <p:spPr bwMode="auto">
            <a:xfrm>
              <a:off x="251"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490" name="Freeform 11">
              <a:extLst>
                <a:ext uri="{FF2B5EF4-FFF2-40B4-BE49-F238E27FC236}">
                  <a16:creationId xmlns:a16="http://schemas.microsoft.com/office/drawing/2014/main" id="{4942538A-E5FE-43A2-8A33-55AA69D9011B}"/>
                </a:ext>
              </a:extLst>
            </p:cNvPr>
            <p:cNvSpPr>
              <a:spLocks/>
            </p:cNvSpPr>
            <p:nvPr/>
          </p:nvSpPr>
          <p:spPr bwMode="auto">
            <a:xfrm>
              <a:off x="514"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491" name="Freeform 12">
              <a:extLst>
                <a:ext uri="{FF2B5EF4-FFF2-40B4-BE49-F238E27FC236}">
                  <a16:creationId xmlns:a16="http://schemas.microsoft.com/office/drawing/2014/main" id="{61A159D5-BCCF-4D30-AF7A-EC788B96F156}"/>
                </a:ext>
              </a:extLst>
            </p:cNvPr>
            <p:cNvSpPr>
              <a:spLocks/>
            </p:cNvSpPr>
            <p:nvPr/>
          </p:nvSpPr>
          <p:spPr bwMode="auto">
            <a:xfrm>
              <a:off x="786"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cxnSp>
        <p:nvCxnSpPr>
          <p:cNvPr id="20492" name="Line 13">
            <a:extLst>
              <a:ext uri="{FF2B5EF4-FFF2-40B4-BE49-F238E27FC236}">
                <a16:creationId xmlns:a16="http://schemas.microsoft.com/office/drawing/2014/main" id="{FE5860AC-A57F-4A9A-A4E9-0E17D51B5F97}"/>
              </a:ext>
            </a:extLst>
          </p:cNvPr>
          <p:cNvCxnSpPr>
            <a:cxnSpLocks noChangeShapeType="1"/>
          </p:cNvCxnSpPr>
          <p:nvPr/>
        </p:nvCxnSpPr>
        <p:spPr bwMode="auto">
          <a:xfrm flipV="1">
            <a:off x="3892550" y="330835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0493" name="Line 14">
            <a:extLst>
              <a:ext uri="{FF2B5EF4-FFF2-40B4-BE49-F238E27FC236}">
                <a16:creationId xmlns:a16="http://schemas.microsoft.com/office/drawing/2014/main" id="{44617642-FB38-46EA-85FC-6EE6B8FF514C}"/>
              </a:ext>
            </a:extLst>
          </p:cNvPr>
          <p:cNvCxnSpPr>
            <a:cxnSpLocks noChangeShapeType="1"/>
          </p:cNvCxnSpPr>
          <p:nvPr/>
        </p:nvCxnSpPr>
        <p:spPr bwMode="auto">
          <a:xfrm>
            <a:off x="2035175" y="3322638"/>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20494" name="组合 29710">
            <a:extLst>
              <a:ext uri="{FF2B5EF4-FFF2-40B4-BE49-F238E27FC236}">
                <a16:creationId xmlns:a16="http://schemas.microsoft.com/office/drawing/2014/main" id="{A87B198B-34BA-41AC-BAA1-7E1988F621F5}"/>
              </a:ext>
            </a:extLst>
          </p:cNvPr>
          <p:cNvGrpSpPr>
            <a:grpSpLocks/>
          </p:cNvGrpSpPr>
          <p:nvPr/>
        </p:nvGrpSpPr>
        <p:grpSpPr bwMode="auto">
          <a:xfrm>
            <a:off x="2243138" y="2544763"/>
            <a:ext cx="1643062" cy="288925"/>
            <a:chOff x="0" y="0"/>
            <a:chExt cx="1643074" cy="288925"/>
          </a:xfrm>
        </p:grpSpPr>
        <p:sp>
          <p:nvSpPr>
            <p:cNvPr id="20495" name="Line 13">
              <a:extLst>
                <a:ext uri="{FF2B5EF4-FFF2-40B4-BE49-F238E27FC236}">
                  <a16:creationId xmlns:a16="http://schemas.microsoft.com/office/drawing/2014/main" id="{31C727A9-35BE-474B-96B5-A4C92B59C140}"/>
                </a:ext>
              </a:extLst>
            </p:cNvPr>
            <p:cNvSpPr>
              <a:spLocks noChangeShapeType="1"/>
            </p:cNvSpPr>
            <p:nvPr/>
          </p:nvSpPr>
          <p:spPr bwMode="auto">
            <a:xfrm flipV="1">
              <a:off x="0"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496" name="Line 13">
              <a:extLst>
                <a:ext uri="{FF2B5EF4-FFF2-40B4-BE49-F238E27FC236}">
                  <a16:creationId xmlns:a16="http://schemas.microsoft.com/office/drawing/2014/main" id="{6CB275AD-B847-4192-993F-C6C334267C2C}"/>
                </a:ext>
              </a:extLst>
            </p:cNvPr>
            <p:cNvSpPr>
              <a:spLocks noChangeShapeType="1"/>
            </p:cNvSpPr>
            <p:nvPr/>
          </p:nvSpPr>
          <p:spPr bwMode="auto">
            <a:xfrm flipV="1">
              <a:off x="357190"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497" name="Line 13">
              <a:extLst>
                <a:ext uri="{FF2B5EF4-FFF2-40B4-BE49-F238E27FC236}">
                  <a16:creationId xmlns:a16="http://schemas.microsoft.com/office/drawing/2014/main" id="{14F22F72-1673-4B28-AEE3-DE5881223AAC}"/>
                </a:ext>
              </a:extLst>
            </p:cNvPr>
            <p:cNvSpPr>
              <a:spLocks noChangeShapeType="1"/>
            </p:cNvSpPr>
            <p:nvPr/>
          </p:nvSpPr>
          <p:spPr bwMode="auto">
            <a:xfrm flipV="1">
              <a:off x="785818"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498" name="Line 13">
              <a:extLst>
                <a:ext uri="{FF2B5EF4-FFF2-40B4-BE49-F238E27FC236}">
                  <a16:creationId xmlns:a16="http://schemas.microsoft.com/office/drawing/2014/main" id="{E93D86E6-DDA3-414F-B95E-E6B4B77382C2}"/>
                </a:ext>
              </a:extLst>
            </p:cNvPr>
            <p:cNvSpPr>
              <a:spLocks noChangeShapeType="1"/>
            </p:cNvSpPr>
            <p:nvPr/>
          </p:nvSpPr>
          <p:spPr bwMode="auto">
            <a:xfrm flipV="1">
              <a:off x="1214446"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499" name="Line 13">
              <a:extLst>
                <a:ext uri="{FF2B5EF4-FFF2-40B4-BE49-F238E27FC236}">
                  <a16:creationId xmlns:a16="http://schemas.microsoft.com/office/drawing/2014/main" id="{54572DF8-EE8A-4870-8148-0C6630B9A75E}"/>
                </a:ext>
              </a:extLst>
            </p:cNvPr>
            <p:cNvSpPr>
              <a:spLocks noChangeShapeType="1"/>
            </p:cNvSpPr>
            <p:nvPr/>
          </p:nvSpPr>
          <p:spPr bwMode="auto">
            <a:xfrm flipV="1">
              <a:off x="1643074"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sp>
        <p:nvSpPr>
          <p:cNvPr id="9235" name="Rectangle 28">
            <a:extLst>
              <a:ext uri="{FF2B5EF4-FFF2-40B4-BE49-F238E27FC236}">
                <a16:creationId xmlns:a16="http://schemas.microsoft.com/office/drawing/2014/main" id="{64D450D3-A119-48E6-8A26-7360AD8AB1CE}"/>
              </a:ext>
            </a:extLst>
          </p:cNvPr>
          <p:cNvSpPr/>
          <p:nvPr/>
        </p:nvSpPr>
        <p:spPr>
          <a:xfrm>
            <a:off x="1739900" y="4059238"/>
            <a:ext cx="2557463" cy="674687"/>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grpSp>
        <p:nvGrpSpPr>
          <p:cNvPr id="20501" name="组合 29718">
            <a:extLst>
              <a:ext uri="{FF2B5EF4-FFF2-40B4-BE49-F238E27FC236}">
                <a16:creationId xmlns:a16="http://schemas.microsoft.com/office/drawing/2014/main" id="{D5BCE4C4-100B-45D9-84D7-232021D9146F}"/>
              </a:ext>
            </a:extLst>
          </p:cNvPr>
          <p:cNvGrpSpPr>
            <a:grpSpLocks/>
          </p:cNvGrpSpPr>
          <p:nvPr/>
        </p:nvGrpSpPr>
        <p:grpSpPr bwMode="auto">
          <a:xfrm>
            <a:off x="2098675" y="3813175"/>
            <a:ext cx="1865313" cy="1614488"/>
            <a:chOff x="0" y="0"/>
            <a:chExt cx="1175" cy="1035"/>
          </a:xfrm>
        </p:grpSpPr>
        <p:sp>
          <p:nvSpPr>
            <p:cNvPr id="20502" name="Freeform 30">
              <a:extLst>
                <a:ext uri="{FF2B5EF4-FFF2-40B4-BE49-F238E27FC236}">
                  <a16:creationId xmlns:a16="http://schemas.microsoft.com/office/drawing/2014/main" id="{730AD7BE-F579-4FDE-B775-81D05DCE067B}"/>
                </a:ext>
              </a:extLst>
            </p:cNvPr>
            <p:cNvSpPr>
              <a:spLocks/>
            </p:cNvSpPr>
            <p:nvPr/>
          </p:nvSpPr>
          <p:spPr bwMode="auto">
            <a:xfrm>
              <a:off x="0" y="40"/>
              <a:ext cx="91" cy="995"/>
            </a:xfrm>
            <a:custGeom>
              <a:avLst/>
              <a:gdLst>
                <a:gd name="T0" fmla="*/ 104 w 104"/>
                <a:gd name="T1" fmla="*/ 72 h 648"/>
                <a:gd name="T2" fmla="*/ 56 w 104"/>
                <a:gd name="T3" fmla="*/ 24 h 648"/>
                <a:gd name="T4" fmla="*/ 8 w 104"/>
                <a:gd name="T5" fmla="*/ 216 h 648"/>
                <a:gd name="T6" fmla="*/ 8 w 104"/>
                <a:gd name="T7" fmla="*/ 648 h 648"/>
              </a:gdLst>
              <a:ahLst/>
              <a:cxnLst>
                <a:cxn ang="0">
                  <a:pos x="T0" y="T1"/>
                </a:cxn>
                <a:cxn ang="0">
                  <a:pos x="T2" y="T3"/>
                </a:cxn>
                <a:cxn ang="0">
                  <a:pos x="T4" y="T5"/>
                </a:cxn>
                <a:cxn ang="0">
                  <a:pos x="T6" y="T7"/>
                </a:cxn>
              </a:cxnLst>
              <a:rect l="0" t="0" r="r" b="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03" name="Freeform 31">
              <a:extLst>
                <a:ext uri="{FF2B5EF4-FFF2-40B4-BE49-F238E27FC236}">
                  <a16:creationId xmlns:a16="http://schemas.microsoft.com/office/drawing/2014/main" id="{6EEBFF88-4400-45D0-94DD-AA0977784DB5}"/>
                </a:ext>
              </a:extLst>
            </p:cNvPr>
            <p:cNvSpPr>
              <a:spLocks/>
            </p:cNvSpPr>
            <p:nvPr/>
          </p:nvSpPr>
          <p:spPr bwMode="auto">
            <a:xfrm>
              <a:off x="927" y="3"/>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04" name="Line 32">
              <a:extLst>
                <a:ext uri="{FF2B5EF4-FFF2-40B4-BE49-F238E27FC236}">
                  <a16:creationId xmlns:a16="http://schemas.microsoft.com/office/drawing/2014/main" id="{874FAE87-C4FC-43F9-9C78-1AE17502609A}"/>
                </a:ext>
              </a:extLst>
            </p:cNvPr>
            <p:cNvSpPr>
              <a:spLocks noChangeShapeType="1"/>
            </p:cNvSpPr>
            <p:nvPr/>
          </p:nvSpPr>
          <p:spPr bwMode="auto">
            <a:xfrm>
              <a:off x="1175" y="593"/>
              <a:ext cx="0" cy="442"/>
            </a:xfrm>
            <a:prstGeom prst="line">
              <a:avLst/>
            </a:prstGeom>
            <a:noFill/>
            <a:ln w="5397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505" name="Freeform 33">
              <a:extLst>
                <a:ext uri="{FF2B5EF4-FFF2-40B4-BE49-F238E27FC236}">
                  <a16:creationId xmlns:a16="http://schemas.microsoft.com/office/drawing/2014/main" id="{4679FD2D-5F49-42EB-8DB3-2271ABB68EF6}"/>
                </a:ext>
              </a:extLst>
            </p:cNvPr>
            <p:cNvSpPr>
              <a:spLocks/>
            </p:cNvSpPr>
            <p:nvPr/>
          </p:nvSpPr>
          <p:spPr bwMode="auto">
            <a:xfrm>
              <a:off x="40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06" name="Freeform 34">
              <a:extLst>
                <a:ext uri="{FF2B5EF4-FFF2-40B4-BE49-F238E27FC236}">
                  <a16:creationId xmlns:a16="http://schemas.microsoft.com/office/drawing/2014/main" id="{5773D881-9CF9-4BD5-93A1-6E4AD9862A80}"/>
                </a:ext>
              </a:extLst>
            </p:cNvPr>
            <p:cNvSpPr>
              <a:spLocks/>
            </p:cNvSpPr>
            <p:nvPr/>
          </p:nvSpPr>
          <p:spPr bwMode="auto">
            <a:xfrm>
              <a:off x="662" y="1"/>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07" name="Freeform 35">
              <a:extLst>
                <a:ext uri="{FF2B5EF4-FFF2-40B4-BE49-F238E27FC236}">
                  <a16:creationId xmlns:a16="http://schemas.microsoft.com/office/drawing/2014/main" id="{09F08D33-A740-4226-BA28-7D46171177EA}"/>
                </a:ext>
              </a:extLst>
            </p:cNvPr>
            <p:cNvSpPr>
              <a:spLocks/>
            </p:cNvSpPr>
            <p:nvPr/>
          </p:nvSpPr>
          <p:spPr bwMode="auto">
            <a:xfrm>
              <a:off x="13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9243" name="Text Box 36">
            <a:extLst>
              <a:ext uri="{FF2B5EF4-FFF2-40B4-BE49-F238E27FC236}">
                <a16:creationId xmlns:a16="http://schemas.microsoft.com/office/drawing/2014/main" id="{D8040C7D-1028-4C65-90F6-19EDCE2BE6E7}"/>
              </a:ext>
            </a:extLst>
          </p:cNvPr>
          <p:cNvSpPr txBox="1"/>
          <p:nvPr/>
        </p:nvSpPr>
        <p:spPr>
          <a:xfrm>
            <a:off x="3825875" y="4065588"/>
            <a:ext cx="5143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FF33CC"/>
                </a:solidFill>
                <a:effectLst>
                  <a:outerShdw blurRad="38100" dist="38100" dir="2700000">
                    <a:srgbClr val="000000"/>
                  </a:outerShdw>
                </a:effectLst>
                <a:latin typeface="Times New Roman" pitchFamily="18" charset="0"/>
                <a:cs typeface="宋体" pitchFamily="2" charset="-122"/>
                <a:sym typeface="Wingdings"/>
              </a:rPr>
              <a:t>N</a:t>
            </a:r>
            <a:endParaRPr lang="en-US" altLang="x-none" sz="3600" b="1" noProof="1">
              <a:solidFill>
                <a:srgbClr val="FF33CC"/>
              </a:solidFill>
              <a:effectLst>
                <a:outerShdw blurRad="38100" dist="38100" dir="2700000">
                  <a:srgbClr val="000000"/>
                </a:outerShdw>
              </a:effectLst>
              <a:latin typeface="Times New Roman" pitchFamily="18" charset="0"/>
            </a:endParaRPr>
          </a:p>
        </p:txBody>
      </p:sp>
      <p:sp>
        <p:nvSpPr>
          <p:cNvPr id="9244" name="Text Box 37">
            <a:extLst>
              <a:ext uri="{FF2B5EF4-FFF2-40B4-BE49-F238E27FC236}">
                <a16:creationId xmlns:a16="http://schemas.microsoft.com/office/drawing/2014/main" id="{C15E7CAD-1F60-41C4-891D-026B8E085C66}"/>
              </a:ext>
            </a:extLst>
          </p:cNvPr>
          <p:cNvSpPr txBox="1"/>
          <p:nvPr/>
        </p:nvSpPr>
        <p:spPr>
          <a:xfrm>
            <a:off x="1684338" y="4065588"/>
            <a:ext cx="4381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0000FF"/>
                </a:solidFill>
                <a:effectLst>
                  <a:outerShdw blurRad="38100" dist="38100" dir="2700000">
                    <a:srgbClr val="000000"/>
                  </a:outerShdw>
                </a:effectLst>
                <a:latin typeface="Times New Roman" pitchFamily="18" charset="0"/>
                <a:cs typeface="宋体" pitchFamily="2" charset="-122"/>
                <a:sym typeface="Wingdings"/>
              </a:rPr>
              <a:t>S</a:t>
            </a:r>
            <a:endParaRPr lang="en-US" altLang="x-none" sz="3600" b="1" noProof="1">
              <a:solidFill>
                <a:srgbClr val="0000FF"/>
              </a:solidFill>
              <a:effectLst>
                <a:outerShdw blurRad="38100" dist="38100" dir="2700000">
                  <a:srgbClr val="000000"/>
                </a:outerShdw>
              </a:effectLst>
              <a:latin typeface="Times New Roman" pitchFamily="18" charset="0"/>
            </a:endParaRPr>
          </a:p>
        </p:txBody>
      </p:sp>
      <p:cxnSp>
        <p:nvCxnSpPr>
          <p:cNvPr id="20510" name="Line 38">
            <a:extLst>
              <a:ext uri="{FF2B5EF4-FFF2-40B4-BE49-F238E27FC236}">
                <a16:creationId xmlns:a16="http://schemas.microsoft.com/office/drawing/2014/main" id="{9C02661A-092D-4AA4-9A94-BB1A39E05F18}"/>
              </a:ext>
            </a:extLst>
          </p:cNvPr>
          <p:cNvCxnSpPr>
            <a:cxnSpLocks noChangeShapeType="1"/>
          </p:cNvCxnSpPr>
          <p:nvPr/>
        </p:nvCxnSpPr>
        <p:spPr bwMode="auto">
          <a:xfrm flipV="1">
            <a:off x="3965575" y="4994275"/>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0511" name="Line 39">
            <a:extLst>
              <a:ext uri="{FF2B5EF4-FFF2-40B4-BE49-F238E27FC236}">
                <a16:creationId xmlns:a16="http://schemas.microsoft.com/office/drawing/2014/main" id="{1FBE04E4-06DF-4D71-9CD2-2270D92A6E6A}"/>
              </a:ext>
            </a:extLst>
          </p:cNvPr>
          <p:cNvCxnSpPr>
            <a:cxnSpLocks noChangeShapeType="1"/>
          </p:cNvCxnSpPr>
          <p:nvPr/>
        </p:nvCxnSpPr>
        <p:spPr bwMode="auto">
          <a:xfrm>
            <a:off x="2108200" y="5008563"/>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20512" name="组合 29729">
            <a:extLst>
              <a:ext uri="{FF2B5EF4-FFF2-40B4-BE49-F238E27FC236}">
                <a16:creationId xmlns:a16="http://schemas.microsoft.com/office/drawing/2014/main" id="{41D96F8A-6C3B-4DDE-A0BF-BAAD9C11A262}"/>
              </a:ext>
            </a:extLst>
          </p:cNvPr>
          <p:cNvGrpSpPr>
            <a:grpSpLocks/>
          </p:cNvGrpSpPr>
          <p:nvPr/>
        </p:nvGrpSpPr>
        <p:grpSpPr bwMode="auto">
          <a:xfrm>
            <a:off x="2101850" y="4229100"/>
            <a:ext cx="1628775" cy="317500"/>
            <a:chOff x="0" y="0"/>
            <a:chExt cx="1628560" cy="316365"/>
          </a:xfrm>
        </p:grpSpPr>
        <p:sp>
          <p:nvSpPr>
            <p:cNvPr id="20513" name="Line 26">
              <a:extLst>
                <a:ext uri="{FF2B5EF4-FFF2-40B4-BE49-F238E27FC236}">
                  <a16:creationId xmlns:a16="http://schemas.microsoft.com/office/drawing/2014/main" id="{FF346CED-2D91-4D4B-9EEF-55F016797222}"/>
                </a:ext>
              </a:extLst>
            </p:cNvPr>
            <p:cNvSpPr>
              <a:spLocks noChangeShapeType="1"/>
            </p:cNvSpPr>
            <p:nvPr/>
          </p:nvSpPr>
          <p:spPr bwMode="auto">
            <a:xfrm>
              <a:off x="0" y="0"/>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14" name="Line 26">
              <a:extLst>
                <a:ext uri="{FF2B5EF4-FFF2-40B4-BE49-F238E27FC236}">
                  <a16:creationId xmlns:a16="http://schemas.microsoft.com/office/drawing/2014/main" id="{409E00B8-ED3D-4FD7-8B16-6E2CA177F038}"/>
                </a:ext>
              </a:extLst>
            </p:cNvPr>
            <p:cNvSpPr>
              <a:spLocks noChangeShapeType="1"/>
            </p:cNvSpPr>
            <p:nvPr/>
          </p:nvSpPr>
          <p:spPr bwMode="auto">
            <a:xfrm>
              <a:off x="385086" y="1132"/>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15" name="Line 26">
              <a:extLst>
                <a:ext uri="{FF2B5EF4-FFF2-40B4-BE49-F238E27FC236}">
                  <a16:creationId xmlns:a16="http://schemas.microsoft.com/office/drawing/2014/main" id="{734EA1A7-2B1A-4CD4-9055-904DCF7EEFF1}"/>
                </a:ext>
              </a:extLst>
            </p:cNvPr>
            <p:cNvSpPr>
              <a:spLocks noChangeShapeType="1"/>
            </p:cNvSpPr>
            <p:nvPr/>
          </p:nvSpPr>
          <p:spPr bwMode="auto">
            <a:xfrm>
              <a:off x="813714" y="15646"/>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16" name="Line 26">
              <a:extLst>
                <a:ext uri="{FF2B5EF4-FFF2-40B4-BE49-F238E27FC236}">
                  <a16:creationId xmlns:a16="http://schemas.microsoft.com/office/drawing/2014/main" id="{BEE1489A-B876-46A4-B387-A84FBB29C14E}"/>
                </a:ext>
              </a:extLst>
            </p:cNvPr>
            <p:cNvSpPr>
              <a:spLocks noChangeShapeType="1"/>
            </p:cNvSpPr>
            <p:nvPr/>
          </p:nvSpPr>
          <p:spPr bwMode="auto">
            <a:xfrm>
              <a:off x="1199932" y="29028"/>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17" name="Line 26">
              <a:extLst>
                <a:ext uri="{FF2B5EF4-FFF2-40B4-BE49-F238E27FC236}">
                  <a16:creationId xmlns:a16="http://schemas.microsoft.com/office/drawing/2014/main" id="{155B62C4-9202-444A-9848-69989DB47199}"/>
                </a:ext>
              </a:extLst>
            </p:cNvPr>
            <p:cNvSpPr>
              <a:spLocks noChangeShapeType="1"/>
            </p:cNvSpPr>
            <p:nvPr/>
          </p:nvSpPr>
          <p:spPr bwMode="auto">
            <a:xfrm>
              <a:off x="1628560" y="15646"/>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sp>
        <p:nvSpPr>
          <p:cNvPr id="9253" name="Rectangle 27">
            <a:extLst>
              <a:ext uri="{FF2B5EF4-FFF2-40B4-BE49-F238E27FC236}">
                <a16:creationId xmlns:a16="http://schemas.microsoft.com/office/drawing/2014/main" id="{A9505753-7ABA-4BB7-A862-C1EBB8B561DD}"/>
              </a:ext>
            </a:extLst>
          </p:cNvPr>
          <p:cNvSpPr/>
          <p:nvPr/>
        </p:nvSpPr>
        <p:spPr>
          <a:xfrm>
            <a:off x="5483225" y="4059238"/>
            <a:ext cx="2557463" cy="674687"/>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sp>
        <p:nvSpPr>
          <p:cNvPr id="9254" name="Text Box 40">
            <a:extLst>
              <a:ext uri="{FF2B5EF4-FFF2-40B4-BE49-F238E27FC236}">
                <a16:creationId xmlns:a16="http://schemas.microsoft.com/office/drawing/2014/main" id="{B806EDC6-A561-4232-A984-AA2FD892C5FE}"/>
              </a:ext>
            </a:extLst>
          </p:cNvPr>
          <p:cNvSpPr txBox="1"/>
          <p:nvPr/>
        </p:nvSpPr>
        <p:spPr>
          <a:xfrm>
            <a:off x="5378450" y="4059238"/>
            <a:ext cx="5143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FF33CC"/>
                </a:solidFill>
                <a:effectLst>
                  <a:outerShdw blurRad="38100" dist="38100" dir="2700000">
                    <a:srgbClr val="000000"/>
                  </a:outerShdw>
                </a:effectLst>
                <a:latin typeface="Times New Roman" pitchFamily="18" charset="0"/>
                <a:cs typeface="宋体" pitchFamily="2" charset="-122"/>
                <a:sym typeface="Wingdings"/>
              </a:rPr>
              <a:t>N</a:t>
            </a:r>
            <a:endParaRPr lang="en-US" altLang="x-none" sz="3600" b="1" noProof="1">
              <a:solidFill>
                <a:srgbClr val="FF33CC"/>
              </a:solidFill>
              <a:effectLst>
                <a:outerShdw blurRad="38100" dist="38100" dir="2700000">
                  <a:srgbClr val="000000"/>
                </a:outerShdw>
              </a:effectLst>
              <a:latin typeface="Times New Roman" pitchFamily="18" charset="0"/>
            </a:endParaRPr>
          </a:p>
        </p:txBody>
      </p:sp>
      <p:sp>
        <p:nvSpPr>
          <p:cNvPr id="9255" name="Text Box 41">
            <a:extLst>
              <a:ext uri="{FF2B5EF4-FFF2-40B4-BE49-F238E27FC236}">
                <a16:creationId xmlns:a16="http://schemas.microsoft.com/office/drawing/2014/main" id="{F6A35863-8DF2-4581-8197-DE7C733BA220}"/>
              </a:ext>
            </a:extLst>
          </p:cNvPr>
          <p:cNvSpPr txBox="1"/>
          <p:nvPr/>
        </p:nvSpPr>
        <p:spPr>
          <a:xfrm>
            <a:off x="7646988" y="4065588"/>
            <a:ext cx="4381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0000FF"/>
                </a:solidFill>
                <a:effectLst>
                  <a:outerShdw blurRad="38100" dist="38100" dir="2700000">
                    <a:srgbClr val="000000"/>
                  </a:outerShdw>
                </a:effectLst>
                <a:latin typeface="Times New Roman" pitchFamily="18" charset="0"/>
                <a:cs typeface="宋体" pitchFamily="2" charset="-122"/>
                <a:sym typeface="Wingdings"/>
              </a:rPr>
              <a:t>S</a:t>
            </a:r>
            <a:endParaRPr lang="en-US" altLang="x-none" sz="3600" b="1" noProof="1">
              <a:solidFill>
                <a:srgbClr val="0000FF"/>
              </a:solidFill>
              <a:effectLst>
                <a:outerShdw blurRad="38100" dist="38100" dir="2700000">
                  <a:srgbClr val="000000"/>
                </a:outerShdw>
              </a:effectLst>
              <a:latin typeface="Times New Roman" pitchFamily="18" charset="0"/>
            </a:endParaRPr>
          </a:p>
        </p:txBody>
      </p:sp>
      <p:grpSp>
        <p:nvGrpSpPr>
          <p:cNvPr id="20521" name="组合 29739">
            <a:extLst>
              <a:ext uri="{FF2B5EF4-FFF2-40B4-BE49-F238E27FC236}">
                <a16:creationId xmlns:a16="http://schemas.microsoft.com/office/drawing/2014/main" id="{3C002C2B-4BD0-4B11-BF55-0C9DBF6F2EBC}"/>
              </a:ext>
            </a:extLst>
          </p:cNvPr>
          <p:cNvGrpSpPr>
            <a:grpSpLocks/>
          </p:cNvGrpSpPr>
          <p:nvPr/>
        </p:nvGrpSpPr>
        <p:grpSpPr bwMode="auto">
          <a:xfrm>
            <a:off x="5888038" y="3814763"/>
            <a:ext cx="1865312" cy="1614487"/>
            <a:chOff x="0" y="0"/>
            <a:chExt cx="1175" cy="1035"/>
          </a:xfrm>
        </p:grpSpPr>
        <p:sp>
          <p:nvSpPr>
            <p:cNvPr id="20522" name="Freeform 43">
              <a:extLst>
                <a:ext uri="{FF2B5EF4-FFF2-40B4-BE49-F238E27FC236}">
                  <a16:creationId xmlns:a16="http://schemas.microsoft.com/office/drawing/2014/main" id="{882D1B5B-FE72-4671-ABE2-2ACE4455760C}"/>
                </a:ext>
              </a:extLst>
            </p:cNvPr>
            <p:cNvSpPr>
              <a:spLocks/>
            </p:cNvSpPr>
            <p:nvPr/>
          </p:nvSpPr>
          <p:spPr bwMode="auto">
            <a:xfrm>
              <a:off x="0" y="40"/>
              <a:ext cx="91" cy="995"/>
            </a:xfrm>
            <a:custGeom>
              <a:avLst/>
              <a:gdLst>
                <a:gd name="T0" fmla="*/ 104 w 104"/>
                <a:gd name="T1" fmla="*/ 72 h 648"/>
                <a:gd name="T2" fmla="*/ 56 w 104"/>
                <a:gd name="T3" fmla="*/ 24 h 648"/>
                <a:gd name="T4" fmla="*/ 8 w 104"/>
                <a:gd name="T5" fmla="*/ 216 h 648"/>
                <a:gd name="T6" fmla="*/ 8 w 104"/>
                <a:gd name="T7" fmla="*/ 648 h 648"/>
              </a:gdLst>
              <a:ahLst/>
              <a:cxnLst>
                <a:cxn ang="0">
                  <a:pos x="T0" y="T1"/>
                </a:cxn>
                <a:cxn ang="0">
                  <a:pos x="T2" y="T3"/>
                </a:cxn>
                <a:cxn ang="0">
                  <a:pos x="T4" y="T5"/>
                </a:cxn>
                <a:cxn ang="0">
                  <a:pos x="T6" y="T7"/>
                </a:cxn>
              </a:cxnLst>
              <a:rect l="0" t="0" r="r" b="b"/>
              <a:pathLst>
                <a:path w="104" h="648">
                  <a:moveTo>
                    <a:pt x="104" y="72"/>
                  </a:moveTo>
                  <a:cubicBezTo>
                    <a:pt x="88" y="36"/>
                    <a:pt x="72" y="0"/>
                    <a:pt x="56" y="24"/>
                  </a:cubicBezTo>
                  <a:cubicBezTo>
                    <a:pt x="40" y="48"/>
                    <a:pt x="16" y="112"/>
                    <a:pt x="8" y="216"/>
                  </a:cubicBezTo>
                  <a:cubicBezTo>
                    <a:pt x="0" y="320"/>
                    <a:pt x="8" y="576"/>
                    <a:pt x="8" y="648"/>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23" name="Freeform 44">
              <a:extLst>
                <a:ext uri="{FF2B5EF4-FFF2-40B4-BE49-F238E27FC236}">
                  <a16:creationId xmlns:a16="http://schemas.microsoft.com/office/drawing/2014/main" id="{732782E5-FA97-46BC-BF48-141FECC7C02E}"/>
                </a:ext>
              </a:extLst>
            </p:cNvPr>
            <p:cNvSpPr>
              <a:spLocks/>
            </p:cNvSpPr>
            <p:nvPr/>
          </p:nvSpPr>
          <p:spPr bwMode="auto">
            <a:xfrm>
              <a:off x="927" y="3"/>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24" name="Line 45">
              <a:extLst>
                <a:ext uri="{FF2B5EF4-FFF2-40B4-BE49-F238E27FC236}">
                  <a16:creationId xmlns:a16="http://schemas.microsoft.com/office/drawing/2014/main" id="{74376B40-9178-4B20-9A7A-20505EE899CE}"/>
                </a:ext>
              </a:extLst>
            </p:cNvPr>
            <p:cNvSpPr>
              <a:spLocks noChangeShapeType="1"/>
            </p:cNvSpPr>
            <p:nvPr/>
          </p:nvSpPr>
          <p:spPr bwMode="auto">
            <a:xfrm>
              <a:off x="1175" y="593"/>
              <a:ext cx="0" cy="442"/>
            </a:xfrm>
            <a:prstGeom prst="line">
              <a:avLst/>
            </a:prstGeom>
            <a:noFill/>
            <a:ln w="5397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525" name="Freeform 46">
              <a:extLst>
                <a:ext uri="{FF2B5EF4-FFF2-40B4-BE49-F238E27FC236}">
                  <a16:creationId xmlns:a16="http://schemas.microsoft.com/office/drawing/2014/main" id="{11D491AC-3163-457E-9E00-DE472A5A39B1}"/>
                </a:ext>
              </a:extLst>
            </p:cNvPr>
            <p:cNvSpPr>
              <a:spLocks/>
            </p:cNvSpPr>
            <p:nvPr/>
          </p:nvSpPr>
          <p:spPr bwMode="auto">
            <a:xfrm>
              <a:off x="40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26" name="Freeform 47">
              <a:extLst>
                <a:ext uri="{FF2B5EF4-FFF2-40B4-BE49-F238E27FC236}">
                  <a16:creationId xmlns:a16="http://schemas.microsoft.com/office/drawing/2014/main" id="{676C5B0D-0A9D-4167-B271-58F4398DC84B}"/>
                </a:ext>
              </a:extLst>
            </p:cNvPr>
            <p:cNvSpPr>
              <a:spLocks/>
            </p:cNvSpPr>
            <p:nvPr/>
          </p:nvSpPr>
          <p:spPr bwMode="auto">
            <a:xfrm>
              <a:off x="662" y="1"/>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27" name="Freeform 48">
              <a:extLst>
                <a:ext uri="{FF2B5EF4-FFF2-40B4-BE49-F238E27FC236}">
                  <a16:creationId xmlns:a16="http://schemas.microsoft.com/office/drawing/2014/main" id="{7D187C15-967A-4883-B585-05B732BB2179}"/>
                </a:ext>
              </a:extLst>
            </p:cNvPr>
            <p:cNvSpPr>
              <a:spLocks/>
            </p:cNvSpPr>
            <p:nvPr/>
          </p:nvSpPr>
          <p:spPr bwMode="auto">
            <a:xfrm>
              <a:off x="136" y="0"/>
              <a:ext cx="218" cy="744"/>
            </a:xfrm>
            <a:custGeom>
              <a:avLst/>
              <a:gdLst>
                <a:gd name="T0" fmla="*/ 0 w 192"/>
                <a:gd name="T1" fmla="*/ 392 h 496"/>
                <a:gd name="T2" fmla="*/ 48 w 192"/>
                <a:gd name="T3" fmla="*/ 440 h 496"/>
                <a:gd name="T4" fmla="*/ 144 w 192"/>
                <a:gd name="T5" fmla="*/ 56 h 496"/>
                <a:gd name="T6" fmla="*/ 192 w 192"/>
                <a:gd name="T7" fmla="*/ 104 h 496"/>
              </a:gdLst>
              <a:ahLst/>
              <a:cxnLst>
                <a:cxn ang="0">
                  <a:pos x="T0" y="T1"/>
                </a:cxn>
                <a:cxn ang="0">
                  <a:pos x="T2" y="T3"/>
                </a:cxn>
                <a:cxn ang="0">
                  <a:pos x="T4" y="T5"/>
                </a:cxn>
                <a:cxn ang="0">
                  <a:pos x="T6" y="T7"/>
                </a:cxn>
              </a:cxnLst>
              <a:rect l="0" t="0" r="r" b="b"/>
              <a:pathLst>
                <a:path w="192" h="496">
                  <a:moveTo>
                    <a:pt x="0" y="392"/>
                  </a:moveTo>
                  <a:cubicBezTo>
                    <a:pt x="12" y="444"/>
                    <a:pt x="24" y="496"/>
                    <a:pt x="48" y="440"/>
                  </a:cubicBezTo>
                  <a:cubicBezTo>
                    <a:pt x="72" y="384"/>
                    <a:pt x="120" y="112"/>
                    <a:pt x="144" y="56"/>
                  </a:cubicBezTo>
                  <a:cubicBezTo>
                    <a:pt x="168" y="0"/>
                    <a:pt x="184" y="96"/>
                    <a:pt x="192" y="104"/>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cxnSp>
        <p:nvCxnSpPr>
          <p:cNvPr id="20528" name="Line 49">
            <a:extLst>
              <a:ext uri="{FF2B5EF4-FFF2-40B4-BE49-F238E27FC236}">
                <a16:creationId xmlns:a16="http://schemas.microsoft.com/office/drawing/2014/main" id="{43F610C1-9CB8-44A8-A51C-D30C61D7BAB4}"/>
              </a:ext>
            </a:extLst>
          </p:cNvPr>
          <p:cNvCxnSpPr>
            <a:cxnSpLocks noChangeShapeType="1"/>
          </p:cNvCxnSpPr>
          <p:nvPr/>
        </p:nvCxnSpPr>
        <p:spPr bwMode="auto">
          <a:xfrm flipV="1">
            <a:off x="5895975" y="5024438"/>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0529" name="Line 50">
            <a:extLst>
              <a:ext uri="{FF2B5EF4-FFF2-40B4-BE49-F238E27FC236}">
                <a16:creationId xmlns:a16="http://schemas.microsoft.com/office/drawing/2014/main" id="{242A590A-013B-4845-AEBD-94F34F3ABD04}"/>
              </a:ext>
            </a:extLst>
          </p:cNvPr>
          <p:cNvCxnSpPr>
            <a:cxnSpLocks noChangeShapeType="1"/>
          </p:cNvCxnSpPr>
          <p:nvPr/>
        </p:nvCxnSpPr>
        <p:spPr bwMode="auto">
          <a:xfrm>
            <a:off x="7753350" y="5038725"/>
            <a:ext cx="0" cy="287338"/>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20530" name="组合 29748">
            <a:extLst>
              <a:ext uri="{FF2B5EF4-FFF2-40B4-BE49-F238E27FC236}">
                <a16:creationId xmlns:a16="http://schemas.microsoft.com/office/drawing/2014/main" id="{B710C518-693E-4852-921A-1F89AB6AE97D}"/>
              </a:ext>
            </a:extLst>
          </p:cNvPr>
          <p:cNvGrpSpPr>
            <a:grpSpLocks/>
          </p:cNvGrpSpPr>
          <p:nvPr/>
        </p:nvGrpSpPr>
        <p:grpSpPr bwMode="auto">
          <a:xfrm>
            <a:off x="5873750" y="4300538"/>
            <a:ext cx="1643063" cy="290512"/>
            <a:chOff x="0" y="0"/>
            <a:chExt cx="1643074" cy="290057"/>
          </a:xfrm>
        </p:grpSpPr>
        <p:sp>
          <p:nvSpPr>
            <p:cNvPr id="20531" name="Line 13">
              <a:extLst>
                <a:ext uri="{FF2B5EF4-FFF2-40B4-BE49-F238E27FC236}">
                  <a16:creationId xmlns:a16="http://schemas.microsoft.com/office/drawing/2014/main" id="{6B9C48F6-B958-4B75-8C6F-2E8336A026FB}"/>
                </a:ext>
              </a:extLst>
            </p:cNvPr>
            <p:cNvSpPr>
              <a:spLocks noChangeShapeType="1"/>
            </p:cNvSpPr>
            <p:nvPr/>
          </p:nvSpPr>
          <p:spPr bwMode="auto">
            <a:xfrm flipV="1">
              <a:off x="0" y="0"/>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32" name="Line 13">
              <a:extLst>
                <a:ext uri="{FF2B5EF4-FFF2-40B4-BE49-F238E27FC236}">
                  <a16:creationId xmlns:a16="http://schemas.microsoft.com/office/drawing/2014/main" id="{F9857E75-942F-448B-9712-5E3C1B446ECF}"/>
                </a:ext>
              </a:extLst>
            </p:cNvPr>
            <p:cNvSpPr>
              <a:spLocks noChangeShapeType="1"/>
            </p:cNvSpPr>
            <p:nvPr/>
          </p:nvSpPr>
          <p:spPr bwMode="auto">
            <a:xfrm flipV="1">
              <a:off x="357190"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33" name="Line 13">
              <a:extLst>
                <a:ext uri="{FF2B5EF4-FFF2-40B4-BE49-F238E27FC236}">
                  <a16:creationId xmlns:a16="http://schemas.microsoft.com/office/drawing/2014/main" id="{92835452-E510-4321-A8DC-A482B408E579}"/>
                </a:ext>
              </a:extLst>
            </p:cNvPr>
            <p:cNvSpPr>
              <a:spLocks noChangeShapeType="1"/>
            </p:cNvSpPr>
            <p:nvPr/>
          </p:nvSpPr>
          <p:spPr bwMode="auto">
            <a:xfrm flipV="1">
              <a:off x="785818"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34" name="Line 13">
              <a:extLst>
                <a:ext uri="{FF2B5EF4-FFF2-40B4-BE49-F238E27FC236}">
                  <a16:creationId xmlns:a16="http://schemas.microsoft.com/office/drawing/2014/main" id="{E2AC773B-6B49-478D-8B37-EEBFCCDCC7CD}"/>
                </a:ext>
              </a:extLst>
            </p:cNvPr>
            <p:cNvSpPr>
              <a:spLocks noChangeShapeType="1"/>
            </p:cNvSpPr>
            <p:nvPr/>
          </p:nvSpPr>
          <p:spPr bwMode="auto">
            <a:xfrm flipV="1">
              <a:off x="1214446"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35" name="Line 13">
              <a:extLst>
                <a:ext uri="{FF2B5EF4-FFF2-40B4-BE49-F238E27FC236}">
                  <a16:creationId xmlns:a16="http://schemas.microsoft.com/office/drawing/2014/main" id="{C48B3454-FA17-4493-A8F9-2BF397D63D1D}"/>
                </a:ext>
              </a:extLst>
            </p:cNvPr>
            <p:cNvSpPr>
              <a:spLocks noChangeShapeType="1"/>
            </p:cNvSpPr>
            <p:nvPr/>
          </p:nvSpPr>
          <p:spPr bwMode="auto">
            <a:xfrm flipV="1">
              <a:off x="1643074" y="1132"/>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sp>
        <p:nvSpPr>
          <p:cNvPr id="9271" name="Rectangle 15">
            <a:extLst>
              <a:ext uri="{FF2B5EF4-FFF2-40B4-BE49-F238E27FC236}">
                <a16:creationId xmlns:a16="http://schemas.microsoft.com/office/drawing/2014/main" id="{90F121B7-0981-4CAA-8128-8E93D101894B}"/>
              </a:ext>
            </a:extLst>
          </p:cNvPr>
          <p:cNvSpPr/>
          <p:nvPr/>
        </p:nvSpPr>
        <p:spPr>
          <a:xfrm>
            <a:off x="5475288" y="2328863"/>
            <a:ext cx="2557462" cy="674687"/>
          </a:xfrm>
          <a:prstGeom prst="rect">
            <a:avLst/>
          </a:prstGeom>
          <a:gradFill rotWithShape="0">
            <a:gsLst>
              <a:gs pos="0">
                <a:srgbClr val="4E4E4E"/>
              </a:gs>
              <a:gs pos="50000">
                <a:srgbClr val="EAEAEA"/>
              </a:gs>
              <a:gs pos="100000">
                <a:srgbClr val="4E4E4E"/>
              </a:gs>
            </a:gsLst>
            <a:lin ang="5400000" scaled="1"/>
          </a:gradFill>
          <a:ln>
            <a:solidFill>
              <a:srgbClr val="4D4D4D"/>
            </a:solidFill>
            <a:miter lim="800000"/>
          </a:ln>
        </p:spPr>
        <p:txBody>
          <a:bodyPr wrap="none" anchor="ct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endParaRPr sz="1800">
              <a:ln w="9525" cap="flat" cmpd="sng" algn="ctr">
                <a:noFill/>
                <a:prstDash val="solid"/>
                <a:round/>
                <a:headEnd type="none" w="med" len="med"/>
                <a:tailEnd type="none" w="med" len="med"/>
              </a:ln>
              <a:solidFill>
                <a:srgbClr val="000000"/>
              </a:solidFill>
              <a:sym typeface="Wingdings"/>
            </a:endParaRPr>
          </a:p>
        </p:txBody>
      </p:sp>
      <p:sp>
        <p:nvSpPr>
          <p:cNvPr id="9272" name="Text Box 16">
            <a:extLst>
              <a:ext uri="{FF2B5EF4-FFF2-40B4-BE49-F238E27FC236}">
                <a16:creationId xmlns:a16="http://schemas.microsoft.com/office/drawing/2014/main" id="{530F8AA5-C56F-417C-8E43-B671FBD2A850}"/>
              </a:ext>
            </a:extLst>
          </p:cNvPr>
          <p:cNvSpPr txBox="1"/>
          <p:nvPr/>
        </p:nvSpPr>
        <p:spPr>
          <a:xfrm>
            <a:off x="7594600" y="2343150"/>
            <a:ext cx="5143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FF33CC"/>
                </a:solidFill>
                <a:effectLst>
                  <a:outerShdw blurRad="38100" dist="38100" dir="2700000">
                    <a:srgbClr val="000000"/>
                  </a:outerShdw>
                </a:effectLst>
                <a:latin typeface="Times New Roman" pitchFamily="18" charset="0"/>
                <a:cs typeface="宋体" pitchFamily="2" charset="-122"/>
                <a:sym typeface="Wingdings"/>
              </a:rPr>
              <a:t>N</a:t>
            </a:r>
            <a:endParaRPr lang="en-US" altLang="x-none" sz="3600" b="1" noProof="1">
              <a:solidFill>
                <a:srgbClr val="FF33CC"/>
              </a:solidFill>
              <a:effectLst>
                <a:outerShdw blurRad="38100" dist="38100" dir="2700000">
                  <a:srgbClr val="000000"/>
                </a:outerShdw>
              </a:effectLst>
              <a:latin typeface="Times New Roman" pitchFamily="18" charset="0"/>
            </a:endParaRPr>
          </a:p>
        </p:txBody>
      </p:sp>
      <p:sp>
        <p:nvSpPr>
          <p:cNvPr id="9273" name="Text Box 17">
            <a:extLst>
              <a:ext uri="{FF2B5EF4-FFF2-40B4-BE49-F238E27FC236}">
                <a16:creationId xmlns:a16="http://schemas.microsoft.com/office/drawing/2014/main" id="{2B11E37C-EF52-4174-BFD3-4622E7D1BADF}"/>
              </a:ext>
            </a:extLst>
          </p:cNvPr>
          <p:cNvSpPr txBox="1"/>
          <p:nvPr/>
        </p:nvSpPr>
        <p:spPr>
          <a:xfrm>
            <a:off x="5453063" y="2343150"/>
            <a:ext cx="438150" cy="641350"/>
          </a:xfrm>
          <a:prstGeom prst="rect">
            <a:avLst/>
          </a:prstGeom>
          <a:noFill/>
          <a:ln w="9525">
            <a:noFill/>
          </a:ln>
        </p:spPr>
        <p:txBody>
          <a:bodyPr wrap="none">
            <a:spAutoFit/>
          </a:bodyPr>
          <a:lstStyle/>
          <a:p>
            <a:pPr>
              <a:buSzTx/>
            </a:pPr>
            <a:r>
              <a:rPr lang="en-US" altLang="x-none" sz="3600" b="1" noProof="1">
                <a:ln w="9525" cap="flat" cmpd="sng" algn="ctr">
                  <a:noFill/>
                  <a:prstDash val="solid"/>
                  <a:round/>
                  <a:headEnd type="none" w="med" len="med"/>
                  <a:tailEnd type="none" w="med" len="med"/>
                </a:ln>
                <a:solidFill>
                  <a:srgbClr val="0000FF"/>
                </a:solidFill>
                <a:effectLst>
                  <a:outerShdw blurRad="38100" dist="38100" dir="2700000">
                    <a:srgbClr val="000000"/>
                  </a:outerShdw>
                </a:effectLst>
                <a:latin typeface="Times New Roman" pitchFamily="18" charset="0"/>
                <a:cs typeface="宋体" pitchFamily="2" charset="-122"/>
                <a:sym typeface="Wingdings"/>
              </a:rPr>
              <a:t>S</a:t>
            </a:r>
            <a:endParaRPr lang="en-US" altLang="x-none" sz="3600" b="1" noProof="1">
              <a:solidFill>
                <a:srgbClr val="0000FF"/>
              </a:solidFill>
              <a:effectLst>
                <a:outerShdw blurRad="38100" dist="38100" dir="2700000">
                  <a:srgbClr val="000000"/>
                </a:outerShdw>
              </a:effectLst>
              <a:latin typeface="Times New Roman" pitchFamily="18" charset="0"/>
            </a:endParaRPr>
          </a:p>
        </p:txBody>
      </p:sp>
      <p:grpSp>
        <p:nvGrpSpPr>
          <p:cNvPr id="20539" name="组合 29758">
            <a:extLst>
              <a:ext uri="{FF2B5EF4-FFF2-40B4-BE49-F238E27FC236}">
                <a16:creationId xmlns:a16="http://schemas.microsoft.com/office/drawing/2014/main" id="{596775DC-48B9-4F59-A497-2A8A63697636}"/>
              </a:ext>
            </a:extLst>
          </p:cNvPr>
          <p:cNvGrpSpPr>
            <a:grpSpLocks/>
          </p:cNvGrpSpPr>
          <p:nvPr/>
        </p:nvGrpSpPr>
        <p:grpSpPr bwMode="auto">
          <a:xfrm>
            <a:off x="5797550" y="2112963"/>
            <a:ext cx="1865313" cy="1704975"/>
            <a:chOff x="0" y="0"/>
            <a:chExt cx="1175" cy="1074"/>
          </a:xfrm>
        </p:grpSpPr>
        <p:sp>
          <p:nvSpPr>
            <p:cNvPr id="20540" name="Freeform 19">
              <a:extLst>
                <a:ext uri="{FF2B5EF4-FFF2-40B4-BE49-F238E27FC236}">
                  <a16:creationId xmlns:a16="http://schemas.microsoft.com/office/drawing/2014/main" id="{B2317C37-11E0-4096-AC30-2E7D3AA6B4DF}"/>
                </a:ext>
              </a:extLst>
            </p:cNvPr>
            <p:cNvSpPr>
              <a:spLocks/>
            </p:cNvSpPr>
            <p:nvPr/>
          </p:nvSpPr>
          <p:spPr bwMode="auto">
            <a:xfrm>
              <a:off x="15"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41" name="Line 20">
              <a:extLst>
                <a:ext uri="{FF2B5EF4-FFF2-40B4-BE49-F238E27FC236}">
                  <a16:creationId xmlns:a16="http://schemas.microsoft.com/office/drawing/2014/main" id="{9782DA37-9A70-4BAC-9531-04FED9EA1EFF}"/>
                </a:ext>
              </a:extLst>
            </p:cNvPr>
            <p:cNvSpPr>
              <a:spLocks noChangeShapeType="1"/>
            </p:cNvSpPr>
            <p:nvPr/>
          </p:nvSpPr>
          <p:spPr bwMode="auto">
            <a:xfrm>
              <a:off x="0" y="582"/>
              <a:ext cx="0" cy="492"/>
            </a:xfrm>
            <a:prstGeom prst="line">
              <a:avLst/>
            </a:prstGeom>
            <a:noFill/>
            <a:ln w="47625" algn="ctr">
              <a:solidFill>
                <a:srgbClr val="292929"/>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542" name="Freeform 21">
              <a:extLst>
                <a:ext uri="{FF2B5EF4-FFF2-40B4-BE49-F238E27FC236}">
                  <a16:creationId xmlns:a16="http://schemas.microsoft.com/office/drawing/2014/main" id="{7A16D695-D8DE-4F36-A2CC-6D7F69849D4A}"/>
                </a:ext>
              </a:extLst>
            </p:cNvPr>
            <p:cNvSpPr>
              <a:spLocks/>
            </p:cNvSpPr>
            <p:nvPr/>
          </p:nvSpPr>
          <p:spPr bwMode="auto">
            <a:xfrm>
              <a:off x="1066" y="32"/>
              <a:ext cx="109" cy="1030"/>
            </a:xfrm>
            <a:custGeom>
              <a:avLst/>
              <a:gdLst>
                <a:gd name="T0" fmla="*/ 0 w 104"/>
                <a:gd name="T1" fmla="*/ 80 h 704"/>
                <a:gd name="T2" fmla="*/ 48 w 104"/>
                <a:gd name="T3" fmla="*/ 32 h 704"/>
                <a:gd name="T4" fmla="*/ 96 w 104"/>
                <a:gd name="T5" fmla="*/ 272 h 704"/>
                <a:gd name="T6" fmla="*/ 96 w 104"/>
                <a:gd name="T7" fmla="*/ 704 h 704"/>
              </a:gdLst>
              <a:ahLst/>
              <a:cxnLst>
                <a:cxn ang="0">
                  <a:pos x="T0" y="T1"/>
                </a:cxn>
                <a:cxn ang="0">
                  <a:pos x="T2" y="T3"/>
                </a:cxn>
                <a:cxn ang="0">
                  <a:pos x="T4" y="T5"/>
                </a:cxn>
                <a:cxn ang="0">
                  <a:pos x="T6" y="T7"/>
                </a:cxn>
              </a:cxnLst>
              <a:rect l="0" t="0" r="r" b="b"/>
              <a:pathLst>
                <a:path w="104" h="704">
                  <a:moveTo>
                    <a:pt x="0" y="80"/>
                  </a:moveTo>
                  <a:cubicBezTo>
                    <a:pt x="16" y="40"/>
                    <a:pt x="32" y="0"/>
                    <a:pt x="48" y="32"/>
                  </a:cubicBezTo>
                  <a:cubicBezTo>
                    <a:pt x="64" y="64"/>
                    <a:pt x="88" y="160"/>
                    <a:pt x="96" y="272"/>
                  </a:cubicBezTo>
                  <a:cubicBezTo>
                    <a:pt x="104" y="384"/>
                    <a:pt x="96" y="632"/>
                    <a:pt x="96" y="704"/>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43" name="Freeform 22">
              <a:extLst>
                <a:ext uri="{FF2B5EF4-FFF2-40B4-BE49-F238E27FC236}">
                  <a16:creationId xmlns:a16="http://schemas.microsoft.com/office/drawing/2014/main" id="{75E1A972-2087-409D-892B-2CC921A518A8}"/>
                </a:ext>
              </a:extLst>
            </p:cNvPr>
            <p:cNvSpPr>
              <a:spLocks/>
            </p:cNvSpPr>
            <p:nvPr/>
          </p:nvSpPr>
          <p:spPr bwMode="auto">
            <a:xfrm>
              <a:off x="251"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44" name="Freeform 23">
              <a:extLst>
                <a:ext uri="{FF2B5EF4-FFF2-40B4-BE49-F238E27FC236}">
                  <a16:creationId xmlns:a16="http://schemas.microsoft.com/office/drawing/2014/main" id="{1D3DEBCB-CD19-4B73-B2D8-C594E01D3E54}"/>
                </a:ext>
              </a:extLst>
            </p:cNvPr>
            <p:cNvSpPr>
              <a:spLocks/>
            </p:cNvSpPr>
            <p:nvPr/>
          </p:nvSpPr>
          <p:spPr bwMode="auto">
            <a:xfrm>
              <a:off x="514"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5397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545" name="Freeform 24">
              <a:extLst>
                <a:ext uri="{FF2B5EF4-FFF2-40B4-BE49-F238E27FC236}">
                  <a16:creationId xmlns:a16="http://schemas.microsoft.com/office/drawing/2014/main" id="{1C41869F-B01B-4AC5-9639-D344FEBA0CDF}"/>
                </a:ext>
              </a:extLst>
            </p:cNvPr>
            <p:cNvSpPr>
              <a:spLocks/>
            </p:cNvSpPr>
            <p:nvPr/>
          </p:nvSpPr>
          <p:spPr bwMode="auto">
            <a:xfrm>
              <a:off x="786" y="0"/>
              <a:ext cx="217" cy="726"/>
            </a:xfrm>
            <a:custGeom>
              <a:avLst/>
              <a:gdLst>
                <a:gd name="T0" fmla="*/ 0 w 192"/>
                <a:gd name="T1" fmla="*/ 104 h 496"/>
                <a:gd name="T2" fmla="*/ 48 w 192"/>
                <a:gd name="T3" fmla="*/ 56 h 496"/>
                <a:gd name="T4" fmla="*/ 144 w 192"/>
                <a:gd name="T5" fmla="*/ 440 h 496"/>
                <a:gd name="T6" fmla="*/ 192 w 192"/>
                <a:gd name="T7" fmla="*/ 392 h 496"/>
              </a:gdLst>
              <a:ahLst/>
              <a:cxnLst>
                <a:cxn ang="0">
                  <a:pos x="T0" y="T1"/>
                </a:cxn>
                <a:cxn ang="0">
                  <a:pos x="T2" y="T3"/>
                </a:cxn>
                <a:cxn ang="0">
                  <a:pos x="T4" y="T5"/>
                </a:cxn>
                <a:cxn ang="0">
                  <a:pos x="T6" y="T7"/>
                </a:cxn>
              </a:cxnLst>
              <a:rect l="0" t="0" r="r" b="b"/>
              <a:pathLst>
                <a:path w="192" h="496">
                  <a:moveTo>
                    <a:pt x="0" y="104"/>
                  </a:moveTo>
                  <a:cubicBezTo>
                    <a:pt x="12" y="52"/>
                    <a:pt x="24" y="0"/>
                    <a:pt x="48" y="56"/>
                  </a:cubicBezTo>
                  <a:cubicBezTo>
                    <a:pt x="72" y="112"/>
                    <a:pt x="120" y="384"/>
                    <a:pt x="144" y="440"/>
                  </a:cubicBezTo>
                  <a:cubicBezTo>
                    <a:pt x="168" y="496"/>
                    <a:pt x="184" y="400"/>
                    <a:pt x="192" y="392"/>
                  </a:cubicBezTo>
                </a:path>
              </a:pathLst>
            </a:custGeom>
            <a:noFill/>
            <a:ln w="47625" algn="ctr">
              <a:solidFill>
                <a:srgbClr val="292929"/>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cxnSp>
        <p:nvCxnSpPr>
          <p:cNvPr id="20546" name="Line 25">
            <a:extLst>
              <a:ext uri="{FF2B5EF4-FFF2-40B4-BE49-F238E27FC236}">
                <a16:creationId xmlns:a16="http://schemas.microsoft.com/office/drawing/2014/main" id="{5ADDAC72-DC0C-42C2-8988-EB13261489EE}"/>
              </a:ext>
            </a:extLst>
          </p:cNvPr>
          <p:cNvCxnSpPr>
            <a:cxnSpLocks noChangeShapeType="1"/>
          </p:cNvCxnSpPr>
          <p:nvPr/>
        </p:nvCxnSpPr>
        <p:spPr bwMode="auto">
          <a:xfrm flipV="1">
            <a:off x="5805488" y="3351213"/>
            <a:ext cx="0" cy="288925"/>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cxnSp>
        <p:nvCxnSpPr>
          <p:cNvPr id="20547" name="Line 26">
            <a:extLst>
              <a:ext uri="{FF2B5EF4-FFF2-40B4-BE49-F238E27FC236}">
                <a16:creationId xmlns:a16="http://schemas.microsoft.com/office/drawing/2014/main" id="{7332AF59-7E2C-40C7-A652-FD4F6ED54A7F}"/>
              </a:ext>
            </a:extLst>
          </p:cNvPr>
          <p:cNvCxnSpPr>
            <a:cxnSpLocks noChangeShapeType="1"/>
          </p:cNvCxnSpPr>
          <p:nvPr/>
        </p:nvCxnSpPr>
        <p:spPr bwMode="auto">
          <a:xfrm>
            <a:off x="7648575" y="3365500"/>
            <a:ext cx="0" cy="287338"/>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cxnSp>
      <p:grpSp>
        <p:nvGrpSpPr>
          <p:cNvPr id="20548" name="组合 29767">
            <a:extLst>
              <a:ext uri="{FF2B5EF4-FFF2-40B4-BE49-F238E27FC236}">
                <a16:creationId xmlns:a16="http://schemas.microsoft.com/office/drawing/2014/main" id="{C182CFD6-FAC0-4640-B2AB-78B4D9501B25}"/>
              </a:ext>
            </a:extLst>
          </p:cNvPr>
          <p:cNvGrpSpPr>
            <a:grpSpLocks/>
          </p:cNvGrpSpPr>
          <p:nvPr/>
        </p:nvGrpSpPr>
        <p:grpSpPr bwMode="auto">
          <a:xfrm>
            <a:off x="5999163" y="2616200"/>
            <a:ext cx="1657350" cy="315913"/>
            <a:chOff x="0" y="0"/>
            <a:chExt cx="1657588" cy="316365"/>
          </a:xfrm>
        </p:grpSpPr>
        <p:sp>
          <p:nvSpPr>
            <p:cNvPr id="20549" name="Line 26">
              <a:extLst>
                <a:ext uri="{FF2B5EF4-FFF2-40B4-BE49-F238E27FC236}">
                  <a16:creationId xmlns:a16="http://schemas.microsoft.com/office/drawing/2014/main" id="{BAF3FA4A-476B-43B9-90A7-D16343145245}"/>
                </a:ext>
              </a:extLst>
            </p:cNvPr>
            <p:cNvSpPr>
              <a:spLocks noChangeShapeType="1"/>
            </p:cNvSpPr>
            <p:nvPr/>
          </p:nvSpPr>
          <p:spPr bwMode="auto">
            <a:xfrm>
              <a:off x="0" y="0"/>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50" name="Line 26">
              <a:extLst>
                <a:ext uri="{FF2B5EF4-FFF2-40B4-BE49-F238E27FC236}">
                  <a16:creationId xmlns:a16="http://schemas.microsoft.com/office/drawing/2014/main" id="{4B3A103A-74F7-4374-9CDD-D27A6A00D4F8}"/>
                </a:ext>
              </a:extLst>
            </p:cNvPr>
            <p:cNvSpPr>
              <a:spLocks noChangeShapeType="1"/>
            </p:cNvSpPr>
            <p:nvPr/>
          </p:nvSpPr>
          <p:spPr bwMode="auto">
            <a:xfrm>
              <a:off x="385086" y="1132"/>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51" name="Line 26">
              <a:extLst>
                <a:ext uri="{FF2B5EF4-FFF2-40B4-BE49-F238E27FC236}">
                  <a16:creationId xmlns:a16="http://schemas.microsoft.com/office/drawing/2014/main" id="{3593A2BC-C4CD-4A76-B4EE-CE61A554328A}"/>
                </a:ext>
              </a:extLst>
            </p:cNvPr>
            <p:cNvSpPr>
              <a:spLocks noChangeShapeType="1"/>
            </p:cNvSpPr>
            <p:nvPr/>
          </p:nvSpPr>
          <p:spPr bwMode="auto">
            <a:xfrm>
              <a:off x="800332" y="1132"/>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52" name="Line 26">
              <a:extLst>
                <a:ext uri="{FF2B5EF4-FFF2-40B4-BE49-F238E27FC236}">
                  <a16:creationId xmlns:a16="http://schemas.microsoft.com/office/drawing/2014/main" id="{A0A36DF6-50CF-42A0-BA0E-AEB2A7CDA358}"/>
                </a:ext>
              </a:extLst>
            </p:cNvPr>
            <p:cNvSpPr>
              <a:spLocks noChangeShapeType="1"/>
            </p:cNvSpPr>
            <p:nvPr/>
          </p:nvSpPr>
          <p:spPr bwMode="auto">
            <a:xfrm>
              <a:off x="1228960" y="14514"/>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sp>
          <p:nvSpPr>
            <p:cNvPr id="20553" name="Line 26">
              <a:extLst>
                <a:ext uri="{FF2B5EF4-FFF2-40B4-BE49-F238E27FC236}">
                  <a16:creationId xmlns:a16="http://schemas.microsoft.com/office/drawing/2014/main" id="{ACF8FDB6-1E78-4B44-A9F5-BB2439CAE03F}"/>
                </a:ext>
              </a:extLst>
            </p:cNvPr>
            <p:cNvSpPr>
              <a:spLocks noChangeShapeType="1"/>
            </p:cNvSpPr>
            <p:nvPr/>
          </p:nvSpPr>
          <p:spPr bwMode="auto">
            <a:xfrm>
              <a:off x="1657588" y="29028"/>
              <a:ext cx="0" cy="287337"/>
            </a:xfrm>
            <a:prstGeom prst="line">
              <a:avLst/>
            </a:prstGeom>
            <a:noFill/>
            <a:ln w="69850" algn="ctr">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0554" name="TextBox 132">
            <a:extLst>
              <a:ext uri="{FF2B5EF4-FFF2-40B4-BE49-F238E27FC236}">
                <a16:creationId xmlns:a16="http://schemas.microsoft.com/office/drawing/2014/main" id="{30B10E2F-CA54-4550-B877-D49844E6368B}"/>
              </a:ext>
            </a:extLst>
          </p:cNvPr>
          <p:cNvSpPr>
            <a:spLocks noChangeArrowheads="1"/>
          </p:cNvSpPr>
          <p:nvPr/>
        </p:nvSpPr>
        <p:spPr bwMode="auto">
          <a:xfrm>
            <a:off x="327025" y="1552575"/>
            <a:ext cx="849153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p>
            <a:r>
              <a:rPr lang="zh-CN" altLang="en-US" sz="2800" b="1">
                <a:latin typeface="Times New Roman" panose="02020603050405020304" pitchFamily="18" charset="0"/>
              </a:rPr>
              <a:t>　　通过实验，判断螺线管的</a:t>
            </a:r>
            <a:r>
              <a:rPr lang="en-US" altLang="zh-CN" sz="2800" b="1">
                <a:latin typeface="Times New Roman" panose="02020603050405020304" pitchFamily="18" charset="0"/>
              </a:rPr>
              <a:t>N</a:t>
            </a:r>
            <a:r>
              <a:rPr lang="zh-CN" altLang="en-US" sz="2800" b="1">
                <a:latin typeface="Times New Roman" panose="02020603050405020304" pitchFamily="18" charset="0"/>
              </a:rPr>
              <a:t>、</a:t>
            </a:r>
            <a:r>
              <a:rPr lang="en-US" altLang="zh-CN" sz="2800" b="1">
                <a:latin typeface="Times New Roman" panose="02020603050405020304" pitchFamily="18" charset="0"/>
              </a:rPr>
              <a:t>S</a:t>
            </a:r>
            <a:r>
              <a:rPr lang="zh-CN" altLang="en-US" sz="2800" b="1">
                <a:latin typeface="Times New Roman" panose="02020603050405020304" pitchFamily="18" charset="0"/>
              </a:rPr>
              <a:t>极，并标在图中。</a:t>
            </a:r>
          </a:p>
        </p:txBody>
      </p:sp>
      <p:sp>
        <p:nvSpPr>
          <p:cNvPr id="9290" name="TextBox 134">
            <a:extLst>
              <a:ext uri="{FF2B5EF4-FFF2-40B4-BE49-F238E27FC236}">
                <a16:creationId xmlns:a16="http://schemas.microsoft.com/office/drawing/2014/main" id="{F7786D63-35BD-4C1A-8E53-0BC18D9DB0EE}"/>
              </a:ext>
            </a:extLst>
          </p:cNvPr>
          <p:cNvSpPr/>
          <p:nvPr/>
        </p:nvSpPr>
        <p:spPr>
          <a:xfrm>
            <a:off x="320675" y="5621338"/>
            <a:ext cx="8405813" cy="944562"/>
          </a:xfrm>
          <a:prstGeom prst="rect">
            <a:avLst/>
          </a:prstGeom>
          <a:noFill/>
          <a:ln>
            <a:noFill/>
            <a:miter lim="800000"/>
          </a:ln>
        </p:spPr>
        <p:txBody>
          <a:bodyPr wrap="none">
            <a:spAutoFit/>
          </a:bodyPr>
          <a:lstStyle>
            <a:defPPr>
              <a:defRPr lang="zh-CN"/>
            </a:defPPr>
            <a:lvl1pPr marL="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 typeface="Arial" pitchFamily="34" charset="0"/>
              <a:buNone/>
              <a:defRPr lang="zh-CN" altLang="en-US" sz="2000" b="0" i="0" u="none" baseline="0">
                <a:solidFill>
                  <a:schemeClr val="tx1"/>
                </a:solidFill>
                <a:latin typeface="Arial" pitchFamily="34" charset="0"/>
                <a:ea typeface="宋体" pitchFamily="2" charset="-122"/>
              </a:defRPr>
            </a:lvl5pPr>
          </a:lstStyle>
          <a:p>
            <a:r>
              <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a:rPr>
              <a:t> </a:t>
            </a:r>
            <a:r>
              <a:rPr sz="2800" b="1">
                <a:ln w="9525" cap="flat" cmpd="sng" algn="ctr">
                  <a:noFill/>
                  <a:prstDash val="solid"/>
                  <a:round/>
                  <a:headEnd type="none" w="med" len="med"/>
                  <a:tailEnd type="none" w="med" len="med"/>
                </a:ln>
                <a:solidFill>
                  <a:srgbClr val="000000"/>
                </a:solidFill>
                <a:latin typeface="Times New Roman" pitchFamily="18" charset="0"/>
                <a:sym typeface="Wingdings"/>
              </a:rPr>
              <a:t>实验结论：</a:t>
            </a:r>
            <a:endParaRPr lang="en-US" altLang="zh-CN" sz="2800" b="1">
              <a:ln w="9525" cap="flat" cmpd="sng" algn="ctr">
                <a:noFill/>
                <a:prstDash val="solid"/>
                <a:round/>
                <a:headEnd type="none" w="med" len="med"/>
                <a:tailEnd type="none" w="med" len="med"/>
              </a:ln>
              <a:solidFill>
                <a:srgbClr val="000000"/>
              </a:solidFill>
              <a:latin typeface="Times New Roman" pitchFamily="18" charset="0"/>
              <a:sym typeface="Wingdings"/>
            </a:endParaRPr>
          </a:p>
          <a:p>
            <a:r>
              <a:rPr sz="2800" b="1">
                <a:ln w="9525" cap="flat" cmpd="sng" algn="ctr">
                  <a:noFill/>
                  <a:prstDash val="solid"/>
                  <a:round/>
                  <a:headEnd type="none" w="med" len="med"/>
                  <a:tailEnd type="none" w="med" len="med"/>
                </a:ln>
                <a:solidFill>
                  <a:srgbClr val="000000"/>
                </a:solidFill>
                <a:latin typeface="Times New Roman" pitchFamily="18" charset="0"/>
                <a:sym typeface="Wingdings"/>
              </a:rPr>
              <a:t>通电螺线管两端的极性与螺线管中的电流方向有关。</a:t>
            </a:r>
            <a:endParaRPr sz="2800" b="1">
              <a:latin typeface="Times New Roman" pitchFamily="18" charset="0"/>
            </a:endParaRPr>
          </a:p>
        </p:txBody>
      </p:sp>
      <p:sp>
        <p:nvSpPr>
          <p:cNvPr id="20556" name="TextBox 2">
            <a:extLst>
              <a:ext uri="{FF2B5EF4-FFF2-40B4-BE49-F238E27FC236}">
                <a16:creationId xmlns:a16="http://schemas.microsoft.com/office/drawing/2014/main" id="{D3F9E490-8C24-4A8D-8024-2DD8F93267DA}"/>
              </a:ext>
            </a:extLst>
          </p:cNvPr>
          <p:cNvSpPr>
            <a:spLocks noChangeArrowheads="1"/>
          </p:cNvSpPr>
          <p:nvPr/>
        </p:nvSpPr>
        <p:spPr bwMode="auto">
          <a:xfrm>
            <a:off x="215900" y="569913"/>
            <a:ext cx="807243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p>
            <a:r>
              <a:rPr lang="zh-CN" altLang="en-US" sz="2800" b="1"/>
              <a:t>　</a:t>
            </a:r>
            <a:r>
              <a:rPr lang="en-US" altLang="en-US" sz="2800" b="1"/>
              <a:t>3</a:t>
            </a:r>
            <a:r>
              <a:rPr lang="zh-CN" altLang="en-US" sz="2800" b="1"/>
              <a:t>、通电螺线管的极性与</a:t>
            </a:r>
            <a:r>
              <a:rPr lang="zh-CN" altLang="en-US" sz="2800" b="1">
                <a:sym typeface="宋体" panose="02010600030101010101" pitchFamily="2" charset="-122"/>
              </a:rPr>
              <a:t>螺旋管中的电流方向</a:t>
            </a:r>
            <a:r>
              <a:rPr lang="zh-CN" altLang="en-US" sz="2800" b="1"/>
              <a:t>之间有什么关系？</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7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4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4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25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25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19" grpId="0" animBg="1"/>
      <p:bldP spid="9243" grpId="0" animBg="1"/>
      <p:bldP spid="9244" grpId="0" animBg="1"/>
      <p:bldP spid="9254" grpId="0" animBg="1"/>
      <p:bldP spid="9255" grpId="0" animBg="1"/>
      <p:bldP spid="9272" grpId="0" animBg="1"/>
      <p:bldP spid="9273" grpId="0" animBg="1"/>
      <p:bldP spid="9290" grpId="0" animBg="1"/>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TotalTime>
  <Words>1251</Words>
  <Application>Microsoft Office PowerPoint</Application>
  <PresentationFormat>全屏显示(4:3)</PresentationFormat>
  <Paragraphs>203</Paragraphs>
  <Slides>42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42</vt:i4>
      </vt:variant>
    </vt:vector>
  </HeadingPairs>
  <TitlesOfParts>
    <vt:vector size="51" baseType="lpstr">
      <vt:lpstr>等线</vt:lpstr>
      <vt:lpstr>楷体_GB2312</vt:lpstr>
      <vt:lpstr>隶书</vt:lpstr>
      <vt:lpstr>宋体</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lenovo07</dc:creator>
  <cp:lastModifiedBy>lenovo07</cp:lastModifiedBy>
  <cp:revision>6</cp:revision>
  <dcterms:created xsi:type="dcterms:W3CDTF">2021-10-09T05:43:02Z</dcterms:created>
  <dcterms:modified xsi:type="dcterms:W3CDTF">2021-10-15T07:46:02Z</dcterms:modified>
</cp:coreProperties>
</file>