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7"/>
  </p:notesMasterIdLst>
  <p:sldIdLst>
    <p:sldId id="276" r:id="rId4"/>
    <p:sldId id="273" r:id="rId5"/>
    <p:sldId id="274" r:id="rId6"/>
    <p:sldId id="275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9" r:id="rId20"/>
    <p:sldId id="280" r:id="rId21"/>
    <p:sldId id="270" r:id="rId22"/>
    <p:sldId id="271" r:id="rId23"/>
    <p:sldId id="277" r:id="rId24"/>
    <p:sldId id="278" r:id="rId25"/>
    <p:sldId id="272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艳" initials="张" lastIdx="5" clrIdx="0"/>
  <p:cmAuthor id="2" name="xkb1.com" initials="x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1098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直接连接符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p>
            <a:pPr lvl="0" algn="r" eaLnBrk="1" hangingPunct="1"/>
            <a:fld id="{9A0DB2DC-4C9A-4742-B13C-FB6460FD3503}" type="slidenum">
              <a:rPr lang="en-US" altLang="zh-CN" sz="1200">
                <a:solidFill>
                  <a:srgbClr val="D38E27"/>
                </a:solidFill>
              </a:rPr>
            </a:fld>
            <a:endParaRPr lang="en-US" altLang="zh-CN" sz="1200">
              <a:solidFill>
                <a:srgbClr val="D38E27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日期占位符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p>
            <a:pPr lvl="0" algn="r" eaLnBrk="1" hangingPunct="1"/>
            <a:fld id="{9A0DB2DC-4C9A-4742-B13C-FB6460FD3503}" type="slidenum">
              <a:rPr lang="en-US" altLang="zh-CN" sz="1200">
                <a:solidFill>
                  <a:srgbClr val="D38E27"/>
                </a:solidFill>
              </a:rPr>
            </a:fld>
            <a:endParaRPr lang="en-US" altLang="zh-CN" sz="1200">
              <a:solidFill>
                <a:srgbClr val="D38E27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4" name="日期占位符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lvl="0" algn="r" eaLnBrk="1" hangingPunct="1"/>
            <a:fld id="{9A0DB2DC-4C9A-4742-B13C-FB6460FD3503}" type="slidenum">
              <a:rPr lang="en-US" altLang="zh-CN" sz="1200">
                <a:solidFill>
                  <a:srgbClr val="D38E27"/>
                </a:solidFill>
              </a:rPr>
            </a:fld>
            <a:endParaRPr lang="en-US" altLang="zh-CN" sz="1200">
              <a:solidFill>
                <a:srgbClr val="D38E27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直接连接符 12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p>
            <a:pPr lvl="0" algn="r" eaLnBrk="1" hangingPunct="1"/>
            <a:fld id="{9A0DB2DC-4C9A-4742-B13C-FB6460FD3503}" type="slidenum">
              <a:rPr lang="en-US" altLang="zh-CN" sz="1200">
                <a:solidFill>
                  <a:srgbClr val="D38E27"/>
                </a:solidFill>
              </a:rPr>
            </a:fld>
            <a:endParaRPr lang="en-US" altLang="zh-CN" sz="1200">
              <a:solidFill>
                <a:srgbClr val="D38E27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直接连接符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日期占位符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lvl="0" algn="r" eaLnBrk="1" hangingPunct="1"/>
            <a:fld id="{9A0DB2DC-4C9A-4742-B13C-FB6460FD3503}" type="slidenum">
              <a:rPr lang="en-US" altLang="zh-CN" sz="1200">
                <a:solidFill>
                  <a:srgbClr val="D38E27"/>
                </a:solidFill>
              </a:rPr>
            </a:fld>
            <a:endParaRPr lang="en-US" altLang="zh-CN" sz="1200">
              <a:solidFill>
                <a:srgbClr val="D38E27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6" name="标题 4198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1987" name="文本占位符 419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988" name="日期占位符 4198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9" name="页脚占位符 4198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90" name="灯片编号占位符 4198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62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2" Type="http://schemas.openxmlformats.org/officeDocument/2006/relationships/hyperlink" Target="http://image.baidu.com/i?ct=503316480&amp;z=0&amp;tn=baiduimagedetail&amp;word=%B7%C5%B4%F3%BE%B5&amp;in=23291&amp;cl=2&amp;cm=1&amp;sc=0&amp;lm=-1&amp;pn=371&amp;rn=1" TargetMode="Externa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hyperlink" Target="http://image.baidu.com/i?ct=503316480&amp;z=0&amp;tn=baiduimagedetail&amp;word=%CD%B9%CD%B8%BE%B5%B3%C9%CF%F1&amp;in=3580&amp;cl=2&amp;cm=1&amp;sc=0&amp;lm=-1&amp;pn=20&amp;rn=1" TargetMode="External"/><Relationship Id="rId8" Type="http://schemas.openxmlformats.org/officeDocument/2006/relationships/image" Target="../media/image26.jpeg"/><Relationship Id="rId7" Type="http://schemas.openxmlformats.org/officeDocument/2006/relationships/hyperlink" Target="http://image.baidu.com/i?ct=503316480&amp;z=0&amp;tn=baiduimagedetail&amp;word=%B9%E2%B5%C4%D5%DB%C9%E4&amp;in=8484&amp;cl=2&amp;cm=1&amp;sc=0&amp;lm=-1&amp;pn=70&amp;rn=1" TargetMode="External"/><Relationship Id="rId6" Type="http://schemas.openxmlformats.org/officeDocument/2006/relationships/image" Target="../media/image25.jpeg"/><Relationship Id="rId5" Type="http://schemas.openxmlformats.org/officeDocument/2006/relationships/hyperlink" Target="http://image.baidu.com/i?ct=503316480&amp;z=0&amp;tn=baiduimagedetail&amp;word=%C6%BD%C3%E6%BE%B5%B3%C9%CF%F1&amp;in=1357&amp;cl=2&amp;cm=1&amp;sc=0&amp;lm=-1&amp;pn=36&amp;rn=1" TargetMode="External"/><Relationship Id="rId4" Type="http://schemas.openxmlformats.org/officeDocument/2006/relationships/image" Target="../media/image18.png"/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7.jpeg"/><Relationship Id="rId1" Type="http://schemas.openxmlformats.org/officeDocument/2006/relationships/hyperlink" Target="http://image.baidu.com/i?ct=503316480&amp;z=0&amp;tn=baiduimagedetail&amp;word=%D0%A1%BF%D7%B3%C9%CF%F1&amp;in=26494&amp;cl=2&amp;cm=1&amp;sc=0&amp;lm=-1&amp;pn=16&amp;rn=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5"/>
          <p:cNvSpPr/>
          <p:nvPr/>
        </p:nvSpPr>
        <p:spPr>
          <a:xfrm>
            <a:off x="1530985" y="2787015"/>
            <a:ext cx="6081713" cy="8143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节  生活中的透镜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2" name="Text Box 4"/>
          <p:cNvSpPr txBox="1"/>
          <p:nvPr/>
        </p:nvSpPr>
        <p:spPr>
          <a:xfrm>
            <a:off x="53975" y="448628"/>
            <a:ext cx="903605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人教版八年级物理上第五章  透镜及其应用</a:t>
            </a:r>
            <a:endParaRPr lang="zh-CN" altLang="en-US" sz="3600" dirty="0">
              <a:solidFill>
                <a:srgbClr val="070707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4" name="Text Box 6"/>
          <p:cNvSpPr txBox="1"/>
          <p:nvPr/>
        </p:nvSpPr>
        <p:spPr>
          <a:xfrm>
            <a:off x="2771775" y="836613"/>
            <a:ext cx="38163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solidFill>
                  <a:srgbClr val="6666FF"/>
                </a:solidFill>
                <a:latin typeface="Arial" panose="020B0604020202020204" pitchFamily="34" charset="0"/>
              </a:rPr>
              <a:t>投影仪的原理</a:t>
            </a:r>
            <a:endParaRPr lang="zh-CN" altLang="en-US" sz="4400" b="1" dirty="0">
              <a:solidFill>
                <a:srgbClr val="6666FF"/>
              </a:solidFill>
              <a:latin typeface="Arial" panose="020B0604020202020204" pitchFamily="34" charset="0"/>
            </a:endParaRPr>
          </a:p>
        </p:txBody>
      </p:sp>
      <p:pic>
        <p:nvPicPr>
          <p:cNvPr id="13315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613" y="1701800"/>
            <a:ext cx="5616575" cy="327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AutoShape 12"/>
          <p:cNvSpPr/>
          <p:nvPr/>
        </p:nvSpPr>
        <p:spPr>
          <a:xfrm>
            <a:off x="4887913" y="3767138"/>
            <a:ext cx="801687" cy="60325"/>
          </a:xfrm>
          <a:prstGeom prst="leftArrow">
            <a:avLst>
              <a:gd name="adj1" fmla="val 50000"/>
              <a:gd name="adj2" fmla="val 332236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9" name="AutoShape 13"/>
          <p:cNvSpPr/>
          <p:nvPr/>
        </p:nvSpPr>
        <p:spPr>
          <a:xfrm rot="1796034">
            <a:off x="4989513" y="2308225"/>
            <a:ext cx="501650" cy="122238"/>
          </a:xfrm>
          <a:prstGeom prst="leftArrow">
            <a:avLst>
              <a:gd name="adj1" fmla="val 50000"/>
              <a:gd name="adj2" fmla="val 102596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0" name="AutoShape 14"/>
          <p:cNvSpPr/>
          <p:nvPr/>
        </p:nvSpPr>
        <p:spPr>
          <a:xfrm>
            <a:off x="2782888" y="2005013"/>
            <a:ext cx="98425" cy="1457325"/>
          </a:xfrm>
          <a:prstGeom prst="downArrow">
            <a:avLst>
              <a:gd name="adj1" fmla="val 50000"/>
              <a:gd name="adj2" fmla="val 370161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1" name="Line 15"/>
          <p:cNvSpPr/>
          <p:nvPr/>
        </p:nvSpPr>
        <p:spPr>
          <a:xfrm flipH="1" flipV="1">
            <a:off x="5080000" y="2325688"/>
            <a:ext cx="579438" cy="1457325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72" name="Line 16"/>
          <p:cNvSpPr/>
          <p:nvPr/>
        </p:nvSpPr>
        <p:spPr>
          <a:xfrm flipV="1">
            <a:off x="4884738" y="2481263"/>
            <a:ext cx="484187" cy="125095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73" name="Line 17"/>
          <p:cNvSpPr/>
          <p:nvPr/>
        </p:nvSpPr>
        <p:spPr>
          <a:xfrm flipH="1">
            <a:off x="2843213" y="2460625"/>
            <a:ext cx="2582862" cy="95885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74" name="Line 21"/>
          <p:cNvSpPr/>
          <p:nvPr/>
        </p:nvSpPr>
        <p:spPr>
          <a:xfrm flipH="1" flipV="1">
            <a:off x="2949575" y="1962150"/>
            <a:ext cx="2032000" cy="26035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75" name="Text Box 23"/>
          <p:cNvSpPr txBox="1"/>
          <p:nvPr/>
        </p:nvSpPr>
        <p:spPr>
          <a:xfrm>
            <a:off x="4498975" y="3627438"/>
            <a:ext cx="7747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76" name="Text Box 24"/>
          <p:cNvSpPr txBox="1"/>
          <p:nvPr/>
        </p:nvSpPr>
        <p:spPr>
          <a:xfrm>
            <a:off x="5659438" y="3627438"/>
            <a:ext cx="7747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77" name="Text Box 25"/>
          <p:cNvSpPr txBox="1"/>
          <p:nvPr/>
        </p:nvSpPr>
        <p:spPr>
          <a:xfrm>
            <a:off x="2560638" y="3471863"/>
            <a:ext cx="7747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‘</a:t>
            </a:r>
            <a:endParaRPr lang="en-US" altLang="zh-CN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78" name="Text Box 27"/>
          <p:cNvSpPr txBox="1"/>
          <p:nvPr/>
        </p:nvSpPr>
        <p:spPr>
          <a:xfrm>
            <a:off x="2659063" y="1597025"/>
            <a:ext cx="7747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‘</a:t>
            </a:r>
            <a:endParaRPr lang="en-US" altLang="zh-CN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79" name="Text Box 29"/>
          <p:cNvSpPr txBox="1"/>
          <p:nvPr/>
        </p:nvSpPr>
        <p:spPr>
          <a:xfrm>
            <a:off x="611188" y="5013325"/>
            <a:ext cx="813752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D60093"/>
                </a:solidFill>
                <a:latin typeface="Arial" panose="020B0604020202020204" pitchFamily="34" charset="0"/>
              </a:rPr>
              <a:t>投影仪的</a:t>
            </a:r>
            <a:r>
              <a:rPr lang="zh-CN" altLang="en-US" sz="2800" b="1" dirty="0">
                <a:solidFill>
                  <a:srgbClr val="D60093"/>
                </a:solidFill>
                <a:latin typeface="Arial" panose="020B0604020202020204" pitchFamily="34" charset="0"/>
              </a:rPr>
              <a:t>镜头</a:t>
            </a:r>
            <a:r>
              <a:rPr lang="zh-CN" altLang="en-US" sz="2800" dirty="0">
                <a:solidFill>
                  <a:srgbClr val="D60093"/>
                </a:solidFill>
                <a:latin typeface="Arial" panose="020B0604020202020204" pitchFamily="34" charset="0"/>
              </a:rPr>
              <a:t>相当于一个</a:t>
            </a:r>
            <a:r>
              <a:rPr lang="zh-CN" altLang="en-US" sz="2800" b="1" dirty="0">
                <a:solidFill>
                  <a:srgbClr val="D60093"/>
                </a:solidFill>
                <a:latin typeface="Arial" panose="020B0604020202020204" pitchFamily="34" charset="0"/>
              </a:rPr>
              <a:t>凸透镜</a:t>
            </a:r>
            <a:r>
              <a:rPr lang="zh-CN" altLang="en-US" sz="2800" dirty="0">
                <a:solidFill>
                  <a:srgbClr val="D60093"/>
                </a:solidFill>
                <a:latin typeface="Arial" panose="020B0604020202020204" pitchFamily="34" charset="0"/>
              </a:rPr>
              <a:t>，</a:t>
            </a:r>
            <a:r>
              <a:rPr lang="zh-CN" altLang="en-US" sz="2800" b="1" dirty="0">
                <a:solidFill>
                  <a:srgbClr val="D60093"/>
                </a:solidFill>
                <a:latin typeface="Arial" panose="020B0604020202020204" pitchFamily="34" charset="0"/>
              </a:rPr>
              <a:t>屏幕</a:t>
            </a:r>
            <a:r>
              <a:rPr lang="zh-CN" altLang="en-US" sz="2800" dirty="0">
                <a:solidFill>
                  <a:srgbClr val="D60093"/>
                </a:solidFill>
                <a:latin typeface="Arial" panose="020B0604020202020204" pitchFamily="34" charset="0"/>
              </a:rPr>
              <a:t>相当于</a:t>
            </a:r>
            <a:r>
              <a:rPr lang="zh-CN" altLang="en-US" sz="2800" b="1" dirty="0">
                <a:solidFill>
                  <a:srgbClr val="D60093"/>
                </a:solidFill>
                <a:latin typeface="Arial" panose="020B0604020202020204" pitchFamily="34" charset="0"/>
              </a:rPr>
              <a:t>光屏</a:t>
            </a:r>
            <a:endParaRPr lang="zh-CN" altLang="en-US" sz="2800" b="1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sp>
        <p:nvSpPr>
          <p:cNvPr id="11280" name="Text Box 30"/>
          <p:cNvSpPr txBox="1"/>
          <p:nvPr/>
        </p:nvSpPr>
        <p:spPr>
          <a:xfrm>
            <a:off x="1908175" y="5661025"/>
            <a:ext cx="56880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D60093"/>
                </a:solidFill>
                <a:latin typeface="Arial" panose="020B0604020202020204" pitchFamily="34" charset="0"/>
              </a:rPr>
              <a:t>投影仪成像特点</a:t>
            </a:r>
            <a:r>
              <a:rPr lang="en-US" altLang="zh-CN" sz="2800">
                <a:solidFill>
                  <a:srgbClr val="D60093"/>
                </a:solidFill>
                <a:latin typeface="Arial" panose="020B0604020202020204" pitchFamily="34" charset="0"/>
              </a:rPr>
              <a:t>: </a:t>
            </a:r>
            <a:r>
              <a:rPr lang="zh-CN" altLang="en-US" sz="2800" b="1" dirty="0">
                <a:solidFill>
                  <a:srgbClr val="D60093"/>
                </a:solidFill>
                <a:latin typeface="Arial" panose="020B0604020202020204" pitchFamily="34" charset="0"/>
              </a:rPr>
              <a:t>倒立</a:t>
            </a:r>
            <a:r>
              <a:rPr lang="en-US" altLang="zh-CN" sz="2800" b="1">
                <a:solidFill>
                  <a:srgbClr val="D60093"/>
                </a:solidFill>
                <a:latin typeface="Arial" panose="020B0604020202020204" pitchFamily="34" charset="0"/>
              </a:rPr>
              <a:t>.</a:t>
            </a:r>
            <a:r>
              <a:rPr lang="zh-CN" altLang="en-US" sz="2800" b="1" dirty="0">
                <a:solidFill>
                  <a:srgbClr val="D60093"/>
                </a:solidFill>
                <a:latin typeface="Arial" panose="020B0604020202020204" pitchFamily="34" charset="0"/>
              </a:rPr>
              <a:t>放大的实像</a:t>
            </a:r>
            <a:endParaRPr lang="zh-CN" altLang="en-US" sz="2800" b="1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279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1269" grpId="0" bldLvl="0" animBg="1"/>
      <p:bldP spid="11270" grpId="0" bldLvl="0" animBg="1"/>
      <p:bldP spid="11275" grpId="0"/>
      <p:bldP spid="11276" grpId="0"/>
      <p:bldP spid="11277" grpId="0"/>
      <p:bldP spid="11278" grpId="0"/>
      <p:bldP spid="112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90" name="Text Box 8"/>
          <p:cNvSpPr txBox="1"/>
          <p:nvPr/>
        </p:nvSpPr>
        <p:spPr>
          <a:xfrm>
            <a:off x="4570413" y="2349500"/>
            <a:ext cx="3887787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D60093"/>
                </a:solidFill>
                <a:latin typeface="Arial" panose="020B0604020202020204" pitchFamily="34" charset="0"/>
              </a:rPr>
              <a:t>１．平面镜在这里有什么作用？</a:t>
            </a:r>
            <a:endParaRPr lang="zh-CN" altLang="en-US" sz="2800" b="1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 Box 23"/>
          <p:cNvSpPr txBox="1"/>
          <p:nvPr/>
        </p:nvSpPr>
        <p:spPr>
          <a:xfrm>
            <a:off x="2843213" y="1196975"/>
            <a:ext cx="38163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solidFill>
                  <a:srgbClr val="6666FF"/>
                </a:solidFill>
                <a:latin typeface="Arial" panose="020B0604020202020204" pitchFamily="34" charset="0"/>
              </a:rPr>
              <a:t>投影仪的使用</a:t>
            </a:r>
            <a:endParaRPr lang="zh-CN" altLang="en-US" sz="4400" b="1" dirty="0">
              <a:solidFill>
                <a:srgbClr val="6666FF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ext Box 24"/>
          <p:cNvSpPr txBox="1"/>
          <p:nvPr/>
        </p:nvSpPr>
        <p:spPr>
          <a:xfrm>
            <a:off x="4930775" y="3429000"/>
            <a:ext cx="37449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dirty="0">
                <a:solidFill>
                  <a:srgbClr val="6666FF"/>
                </a:solidFill>
                <a:latin typeface="Arial" panose="020B0604020202020204" pitchFamily="34" charset="0"/>
              </a:rPr>
              <a:t>改变光的传播路径</a:t>
            </a:r>
            <a:r>
              <a:rPr lang="en-US" altLang="zh-CN" sz="2000" b="1">
                <a:solidFill>
                  <a:srgbClr val="6666FF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000" b="1" dirty="0">
                <a:solidFill>
                  <a:srgbClr val="6666FF"/>
                </a:solidFill>
                <a:latin typeface="Arial" panose="020B0604020202020204" pitchFamily="34" charset="0"/>
              </a:rPr>
              <a:t>使投影片的像出现在投影机前方的屏幕上</a:t>
            </a:r>
            <a:endParaRPr lang="zh-CN" altLang="en-US" sz="2000" b="1" dirty="0">
              <a:solidFill>
                <a:srgbClr val="6666FF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Text Box 25"/>
          <p:cNvSpPr txBox="1"/>
          <p:nvPr/>
        </p:nvSpPr>
        <p:spPr>
          <a:xfrm>
            <a:off x="5219700" y="5661025"/>
            <a:ext cx="19462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dirty="0">
                <a:solidFill>
                  <a:srgbClr val="6666FF"/>
                </a:solidFill>
                <a:latin typeface="Arial" panose="020B0604020202020204" pitchFamily="34" charset="0"/>
              </a:rPr>
              <a:t>投影片要倒放</a:t>
            </a:r>
            <a:endParaRPr lang="zh-CN" altLang="en-US" sz="2000" b="1" dirty="0">
              <a:solidFill>
                <a:srgbClr val="6666FF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Rectangle 26"/>
          <p:cNvSpPr/>
          <p:nvPr/>
        </p:nvSpPr>
        <p:spPr>
          <a:xfrm>
            <a:off x="4641850" y="4221163"/>
            <a:ext cx="3743325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CC0066"/>
                </a:solidFill>
                <a:latin typeface="Arial" panose="020B0604020202020204" pitchFamily="34" charset="0"/>
              </a:rPr>
              <a:t>２．我们在屏幕上要看到正立的像投影片应该怎么放</a:t>
            </a:r>
            <a:r>
              <a:rPr lang="en-US" altLang="zh-CN" sz="2800" b="1">
                <a:solidFill>
                  <a:srgbClr val="D60093"/>
                </a:solidFill>
                <a:latin typeface="Arial" panose="020B0604020202020204" pitchFamily="34" charset="0"/>
              </a:rPr>
              <a:t>?</a:t>
            </a:r>
            <a:endParaRPr lang="en-US" altLang="zh-CN" sz="2800" b="1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pic>
        <p:nvPicPr>
          <p:cNvPr id="14343" name="Picture 7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276475"/>
            <a:ext cx="3533775" cy="3419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/>
      <p:bldP spid="12293" grpId="0"/>
      <p:bldP spid="122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2" name="Text Box 3"/>
          <p:cNvSpPr txBox="1"/>
          <p:nvPr/>
        </p:nvSpPr>
        <p:spPr>
          <a:xfrm>
            <a:off x="468313" y="1196975"/>
            <a:ext cx="684053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3" name="Text Box 4"/>
          <p:cNvSpPr txBox="1"/>
          <p:nvPr/>
        </p:nvSpPr>
        <p:spPr>
          <a:xfrm>
            <a:off x="2484438" y="836613"/>
            <a:ext cx="4391025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400" b="1">
                <a:solidFill>
                  <a:srgbClr val="660033"/>
                </a:solidFill>
                <a:latin typeface="Arial" panose="020B0604020202020204" pitchFamily="34" charset="0"/>
              </a:rPr>
              <a:t>    </a:t>
            </a:r>
            <a:r>
              <a:rPr lang="zh-CN" altLang="en-US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放　大　镜</a:t>
            </a:r>
            <a:endParaRPr lang="zh-CN" altLang="en-US" sz="4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Text Box 5"/>
          <p:cNvSpPr txBox="1"/>
          <p:nvPr/>
        </p:nvSpPr>
        <p:spPr>
          <a:xfrm>
            <a:off x="4140200" y="4652963"/>
            <a:ext cx="43910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CC0066"/>
                </a:solidFill>
                <a:latin typeface="Arial" panose="020B0604020202020204" pitchFamily="34" charset="0"/>
              </a:rPr>
              <a:t>２．放大镜成像的特点：</a:t>
            </a:r>
            <a:endParaRPr lang="zh-CN" altLang="en-US" sz="2800" b="1" dirty="0">
              <a:solidFill>
                <a:srgbClr val="CC0066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 Box 6"/>
          <p:cNvSpPr txBox="1"/>
          <p:nvPr/>
        </p:nvSpPr>
        <p:spPr>
          <a:xfrm>
            <a:off x="4643438" y="5518150"/>
            <a:ext cx="36734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6666FF"/>
                </a:solidFill>
                <a:latin typeface="Arial" panose="020B0604020202020204" pitchFamily="34" charset="0"/>
              </a:rPr>
              <a:t>正立、放大的虚像。</a:t>
            </a:r>
            <a:endParaRPr lang="zh-CN" altLang="en-US" sz="2800" b="1" dirty="0">
              <a:solidFill>
                <a:srgbClr val="6666FF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Text Box 7"/>
          <p:cNvSpPr txBox="1"/>
          <p:nvPr/>
        </p:nvSpPr>
        <p:spPr>
          <a:xfrm>
            <a:off x="1116013" y="2492375"/>
            <a:ext cx="331152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CC0066"/>
                </a:solidFill>
                <a:latin typeface="Arial" panose="020B0604020202020204" pitchFamily="34" charset="0"/>
              </a:rPr>
              <a:t>１．放大镜实质就</a:t>
            </a:r>
            <a:endParaRPr lang="zh-CN" altLang="en-US" sz="2800" b="1" dirty="0">
              <a:solidFill>
                <a:srgbClr val="CC0066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CC0066"/>
                </a:solidFill>
                <a:latin typeface="Arial" panose="020B0604020202020204" pitchFamily="34" charset="0"/>
              </a:rPr>
              <a:t>是一个凸透镜</a:t>
            </a:r>
            <a:endParaRPr lang="zh-CN" altLang="en-US" sz="2800" b="1" dirty="0">
              <a:solidFill>
                <a:srgbClr val="CC0066"/>
              </a:solidFill>
              <a:latin typeface="Arial" panose="020B0604020202020204" pitchFamily="34" charset="0"/>
            </a:endParaRPr>
          </a:p>
        </p:txBody>
      </p:sp>
      <p:pic>
        <p:nvPicPr>
          <p:cNvPr id="13319" name="Picture 25" descr="Dcp_876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263" y="1989138"/>
            <a:ext cx="3024187" cy="230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28" descr="u=1737941733,1439549557&amp;gp=2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3789363"/>
            <a:ext cx="2879725" cy="2393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标题 1"/>
          <p:cNvSpPr>
            <a:spLocks noGrp="1"/>
          </p:cNvSpPr>
          <p:nvPr/>
        </p:nvSpPr>
        <p:spPr>
          <a:xfrm>
            <a:off x="3995738" y="1125538"/>
            <a:ext cx="1800225" cy="6731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冰凸透镜</a:t>
            </a:r>
            <a:endParaRPr lang="zh-CN" altLang="en-US" sz="2800" b="1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16387" name="内容占位符 3" descr="DSC05821_0.tmp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7550" y="2060575"/>
            <a:ext cx="3086100" cy="381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4" descr="DSC05823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060575"/>
            <a:ext cx="4806950" cy="3744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10" name="Text Box 11"/>
          <p:cNvSpPr txBox="1"/>
          <p:nvPr/>
        </p:nvSpPr>
        <p:spPr>
          <a:xfrm>
            <a:off x="3348038" y="765175"/>
            <a:ext cx="2663825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实像和虚像</a:t>
            </a:r>
            <a:endParaRPr lang="zh-CN" altLang="en-US" sz="3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Text Box 12"/>
          <p:cNvSpPr txBox="1"/>
          <p:nvPr/>
        </p:nvSpPr>
        <p:spPr>
          <a:xfrm>
            <a:off x="755650" y="1484313"/>
            <a:ext cx="8137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实像：</a:t>
            </a:r>
            <a:r>
              <a:rPr lang="zh-CN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是实际光线会聚而形成的</a:t>
            </a:r>
            <a:r>
              <a:rPr lang="en-US" altLang="zh-CN" sz="2400">
                <a:solidFill>
                  <a:schemeClr val="accent2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能呈现在光屏上</a:t>
            </a:r>
            <a:r>
              <a:rPr lang="en-US" altLang="zh-CN" sz="240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  <a:r>
              <a:rPr lang="zh-CN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　例如：</a:t>
            </a: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Text Box 13"/>
          <p:cNvSpPr txBox="1"/>
          <p:nvPr/>
        </p:nvSpPr>
        <p:spPr>
          <a:xfrm>
            <a:off x="827088" y="3860800"/>
            <a:ext cx="7561262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虚像：</a:t>
            </a:r>
            <a:r>
              <a:rPr lang="zh-CN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是反射光线或折射光线的反向延长线相交而形成的</a:t>
            </a:r>
            <a:r>
              <a:rPr lang="en-US" altLang="zh-CN" sz="2400">
                <a:solidFill>
                  <a:schemeClr val="accent2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不能呈现在光屏上</a:t>
            </a:r>
            <a:r>
              <a:rPr lang="en-US" altLang="zh-CN" sz="2400">
                <a:solidFill>
                  <a:schemeClr val="accent2"/>
                </a:solidFill>
                <a:latin typeface="Arial" panose="020B0604020202020204" pitchFamily="34" charset="0"/>
              </a:rPr>
              <a:t>.        </a:t>
            </a:r>
            <a:r>
              <a:rPr lang="zh-CN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例如</a:t>
            </a:r>
            <a:r>
              <a:rPr lang="en-US" altLang="zh-CN" sz="240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zh-CN" sz="2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Text Box 14"/>
          <p:cNvSpPr txBox="1"/>
          <p:nvPr/>
        </p:nvSpPr>
        <p:spPr>
          <a:xfrm>
            <a:off x="1403350" y="6165850"/>
            <a:ext cx="15113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solidFill>
                  <a:schemeClr val="hlink"/>
                </a:solidFill>
                <a:latin typeface="Arial" panose="020B0604020202020204" pitchFamily="34" charset="0"/>
              </a:rPr>
              <a:t>平面镜成像</a:t>
            </a:r>
            <a:endParaRPr lang="zh-CN" altLang="en-US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Text Box 15"/>
          <p:cNvSpPr txBox="1"/>
          <p:nvPr/>
        </p:nvSpPr>
        <p:spPr>
          <a:xfrm>
            <a:off x="6516688" y="6237288"/>
            <a:ext cx="151288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solidFill>
                  <a:schemeClr val="hlink"/>
                </a:solidFill>
                <a:latin typeface="Arial" panose="020B0604020202020204" pitchFamily="34" charset="0"/>
              </a:rPr>
              <a:t>放大镜的像</a:t>
            </a:r>
            <a:endParaRPr lang="zh-CN" altLang="en-US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15367" name="Picture 16" descr="u=1200772538,1471556232&amp;gp=42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2205038"/>
            <a:ext cx="2089150" cy="12239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7"/>
          <p:cNvGrpSpPr/>
          <p:nvPr/>
        </p:nvGrpSpPr>
        <p:grpSpPr>
          <a:xfrm>
            <a:off x="3563938" y="2205038"/>
            <a:ext cx="2016125" cy="1217612"/>
            <a:chOff x="0" y="0"/>
            <a:chExt cx="2631" cy="1821"/>
          </a:xfrm>
        </p:grpSpPr>
        <p:pic>
          <p:nvPicPr>
            <p:cNvPr id="17437" name="Picture 18" descr="plant2-3_S"/>
            <p:cNvPicPr>
              <a:picLocks noChangeAspect="1"/>
            </p:cNvPicPr>
            <p:nvPr/>
          </p:nvPicPr>
          <p:blipFill>
            <a:blip r:embed="rId3">
              <a:lum bright="16000" contrast="-70000"/>
            </a:blip>
            <a:stretch>
              <a:fillRect/>
            </a:stretch>
          </p:blipFill>
          <p:spPr>
            <a:xfrm>
              <a:off x="0" y="0"/>
              <a:ext cx="2631" cy="1724"/>
            </a:xfrm>
            <a:prstGeom prst="rect">
              <a:avLst/>
            </a:prstGeom>
            <a:noFill/>
            <a:ln w="9525" cap="flat" cmpd="sng">
              <a:solidFill>
                <a:srgbClr val="CC0066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7438" name="Line 19"/>
            <p:cNvSpPr/>
            <p:nvPr/>
          </p:nvSpPr>
          <p:spPr>
            <a:xfrm>
              <a:off x="363" y="408"/>
              <a:ext cx="1088" cy="273"/>
            </a:xfrm>
            <a:prstGeom prst="line">
              <a:avLst/>
            </a:prstGeom>
            <a:ln w="9525" cap="flat" cmpd="sng">
              <a:solidFill>
                <a:srgbClr val="CC0066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7439" name="Line 20"/>
            <p:cNvSpPr/>
            <p:nvPr/>
          </p:nvSpPr>
          <p:spPr>
            <a:xfrm flipV="1">
              <a:off x="408" y="907"/>
              <a:ext cx="1043" cy="318"/>
            </a:xfrm>
            <a:prstGeom prst="line">
              <a:avLst/>
            </a:prstGeom>
            <a:ln w="9525" cap="flat" cmpd="sng">
              <a:solidFill>
                <a:srgbClr val="CC0066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7440" name="Line 21"/>
            <p:cNvSpPr/>
            <p:nvPr/>
          </p:nvSpPr>
          <p:spPr>
            <a:xfrm>
              <a:off x="363" y="408"/>
              <a:ext cx="2041" cy="499"/>
            </a:xfrm>
            <a:prstGeom prst="line">
              <a:avLst/>
            </a:prstGeom>
            <a:ln w="9525" cap="flat" cmpd="sng">
              <a:solidFill>
                <a:srgbClr val="CC0066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7441" name="Line 22"/>
            <p:cNvSpPr/>
            <p:nvPr/>
          </p:nvSpPr>
          <p:spPr>
            <a:xfrm flipV="1">
              <a:off x="408" y="590"/>
              <a:ext cx="1996" cy="635"/>
            </a:xfrm>
            <a:prstGeom prst="line">
              <a:avLst/>
            </a:prstGeom>
            <a:ln w="9525" cap="flat" cmpd="sng">
              <a:solidFill>
                <a:srgbClr val="CC0066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7442" name="AutoShape 23"/>
            <p:cNvSpPr/>
            <p:nvPr/>
          </p:nvSpPr>
          <p:spPr>
            <a:xfrm>
              <a:off x="408" y="408"/>
              <a:ext cx="45" cy="816"/>
            </a:xfrm>
            <a:prstGeom prst="upArrow">
              <a:avLst>
                <a:gd name="adj1" fmla="val 50000"/>
                <a:gd name="adj2" fmla="val 453333"/>
              </a:avLst>
            </a:prstGeom>
            <a:solidFill>
              <a:schemeClr val="accent1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43" name="AutoShape 24"/>
            <p:cNvSpPr/>
            <p:nvPr/>
          </p:nvSpPr>
          <p:spPr>
            <a:xfrm rot="10800000">
              <a:off x="2359" y="590"/>
              <a:ext cx="45" cy="317"/>
            </a:xfrm>
            <a:prstGeom prst="upArrow">
              <a:avLst>
                <a:gd name="adj1" fmla="val 50000"/>
                <a:gd name="adj2" fmla="val 176111"/>
              </a:avLst>
            </a:prstGeom>
            <a:solidFill>
              <a:schemeClr val="accent1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44" name="Text Box 25"/>
            <p:cNvSpPr txBox="1"/>
            <p:nvPr/>
          </p:nvSpPr>
          <p:spPr>
            <a:xfrm>
              <a:off x="363" y="183"/>
              <a:ext cx="319" cy="5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>
                  <a:latin typeface="Arial" panose="020B0604020202020204" pitchFamily="34" charset="0"/>
                </a:rPr>
                <a:t>A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17445" name="Text Box 26"/>
            <p:cNvSpPr txBox="1"/>
            <p:nvPr/>
          </p:nvSpPr>
          <p:spPr>
            <a:xfrm>
              <a:off x="317" y="1225"/>
              <a:ext cx="319" cy="5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>
                  <a:latin typeface="Arial" panose="020B0604020202020204" pitchFamily="34" charset="0"/>
                </a:rPr>
                <a:t>B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17446" name="Text Box 27"/>
            <p:cNvSpPr txBox="1"/>
            <p:nvPr/>
          </p:nvSpPr>
          <p:spPr>
            <a:xfrm>
              <a:off x="2268" y="862"/>
              <a:ext cx="317" cy="9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>
                  <a:latin typeface="Arial" panose="020B0604020202020204" pitchFamily="34" charset="0"/>
                </a:rPr>
                <a:t>A’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17447" name="Text Box 28"/>
            <p:cNvSpPr txBox="1"/>
            <p:nvPr/>
          </p:nvSpPr>
          <p:spPr>
            <a:xfrm>
              <a:off x="2268" y="408"/>
              <a:ext cx="317" cy="9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>
                  <a:latin typeface="Arial" panose="020B0604020202020204" pitchFamily="34" charset="0"/>
                </a:rPr>
                <a:t>B’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6156325" y="2133600"/>
            <a:ext cx="2232025" cy="1389063"/>
            <a:chOff x="0" y="0"/>
            <a:chExt cx="3538" cy="2286"/>
          </a:xfrm>
        </p:grpSpPr>
        <p:pic>
          <p:nvPicPr>
            <p:cNvPr id="17425" name="Pictur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6"/>
              <a:ext cx="3538" cy="20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6" name="AutoShape 31"/>
            <p:cNvSpPr/>
            <p:nvPr/>
          </p:nvSpPr>
          <p:spPr>
            <a:xfrm>
              <a:off x="1832" y="1367"/>
              <a:ext cx="505" cy="38"/>
            </a:xfrm>
            <a:prstGeom prst="leftArrow">
              <a:avLst>
                <a:gd name="adj1" fmla="val 50000"/>
                <a:gd name="adj2" fmla="val 332236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7" name="AutoShape 32"/>
            <p:cNvSpPr/>
            <p:nvPr/>
          </p:nvSpPr>
          <p:spPr>
            <a:xfrm rot="1796034">
              <a:off x="1896" y="448"/>
              <a:ext cx="316" cy="77"/>
            </a:xfrm>
            <a:prstGeom prst="leftArrow">
              <a:avLst>
                <a:gd name="adj1" fmla="val 50000"/>
                <a:gd name="adj2" fmla="val 102597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8" name="AutoShape 33"/>
            <p:cNvSpPr/>
            <p:nvPr/>
          </p:nvSpPr>
          <p:spPr>
            <a:xfrm>
              <a:off x="506" y="257"/>
              <a:ext cx="62" cy="918"/>
            </a:xfrm>
            <a:prstGeom prst="downArrow">
              <a:avLst>
                <a:gd name="adj1" fmla="val 50000"/>
                <a:gd name="adj2" fmla="val 370161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9" name="Line 34"/>
            <p:cNvSpPr/>
            <p:nvPr/>
          </p:nvSpPr>
          <p:spPr>
            <a:xfrm flipH="1" flipV="1">
              <a:off x="1953" y="459"/>
              <a:ext cx="365" cy="918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7430" name="Line 35"/>
            <p:cNvSpPr/>
            <p:nvPr/>
          </p:nvSpPr>
          <p:spPr>
            <a:xfrm flipV="1">
              <a:off x="1830" y="557"/>
              <a:ext cx="305" cy="788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7431" name="Line 36"/>
            <p:cNvSpPr/>
            <p:nvPr/>
          </p:nvSpPr>
          <p:spPr>
            <a:xfrm flipH="1">
              <a:off x="550" y="525"/>
              <a:ext cx="1585" cy="623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7432" name="Line 37"/>
            <p:cNvSpPr/>
            <p:nvPr/>
          </p:nvSpPr>
          <p:spPr>
            <a:xfrm flipH="1" flipV="1">
              <a:off x="611" y="230"/>
              <a:ext cx="1280" cy="164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7433" name="Text Box 38"/>
            <p:cNvSpPr txBox="1"/>
            <p:nvPr/>
          </p:nvSpPr>
          <p:spPr>
            <a:xfrm>
              <a:off x="1586" y="1278"/>
              <a:ext cx="490" cy="6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  <a:endParaRPr lang="en-US" altLang="zh-CN" sz="2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4" name="Text Box 39"/>
            <p:cNvSpPr txBox="1"/>
            <p:nvPr/>
          </p:nvSpPr>
          <p:spPr>
            <a:xfrm>
              <a:off x="2317" y="1278"/>
              <a:ext cx="490" cy="6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  <a:endParaRPr lang="en-US" altLang="zh-CN" sz="2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5" name="Text Box 40"/>
            <p:cNvSpPr txBox="1"/>
            <p:nvPr/>
          </p:nvSpPr>
          <p:spPr>
            <a:xfrm>
              <a:off x="365" y="1181"/>
              <a:ext cx="488" cy="11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zh-CN">
                  <a:solidFill>
                    <a:srgbClr val="FF0000"/>
                  </a:solidFill>
                  <a:latin typeface="Arial" panose="020B0604020202020204" pitchFamily="34" charset="0"/>
                </a:rPr>
                <a:t>‘</a:t>
              </a:r>
              <a:endParaRPr lang="en-US" altLang="zh-CN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6" name="Text Box 41"/>
            <p:cNvSpPr txBox="1"/>
            <p:nvPr/>
          </p:nvSpPr>
          <p:spPr>
            <a:xfrm>
              <a:off x="429" y="0"/>
              <a:ext cx="487" cy="11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zh-CN">
                  <a:solidFill>
                    <a:srgbClr val="FF0000"/>
                  </a:solidFill>
                  <a:latin typeface="Arial" panose="020B0604020202020204" pitchFamily="34" charset="0"/>
                </a:rPr>
                <a:t>‘</a:t>
              </a:r>
              <a:endParaRPr lang="en-US" altLang="zh-CN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393" name="Rectangle 42"/>
          <p:cNvSpPr/>
          <p:nvPr/>
        </p:nvSpPr>
        <p:spPr>
          <a:xfrm>
            <a:off x="1403350" y="3429000"/>
            <a:ext cx="1327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hlink"/>
                </a:solidFill>
                <a:latin typeface="Arial" panose="020B0604020202020204" pitchFamily="34" charset="0"/>
              </a:rPr>
              <a:t>小孔成像．</a:t>
            </a:r>
            <a:endParaRPr lang="zh-CN" altLang="en-US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5394" name="Rectangle 43"/>
          <p:cNvSpPr/>
          <p:nvPr/>
        </p:nvSpPr>
        <p:spPr>
          <a:xfrm>
            <a:off x="3924300" y="3357563"/>
            <a:ext cx="1327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hlink"/>
                </a:solidFill>
                <a:latin typeface="Arial" panose="020B0604020202020204" pitchFamily="34" charset="0"/>
              </a:rPr>
              <a:t>照相机的像</a:t>
            </a:r>
            <a:endParaRPr lang="zh-CN" altLang="en-US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5395" name="Rectangle 44"/>
          <p:cNvSpPr/>
          <p:nvPr/>
        </p:nvSpPr>
        <p:spPr>
          <a:xfrm>
            <a:off x="6516688" y="3429000"/>
            <a:ext cx="143986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solidFill>
                  <a:schemeClr val="hlink"/>
                </a:solidFill>
                <a:latin typeface="Arial" panose="020B0604020202020204" pitchFamily="34" charset="0"/>
              </a:rPr>
              <a:t>投影仪的像</a:t>
            </a:r>
            <a:endParaRPr lang="zh-CN" altLang="en-US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15396" name="Picture 45" descr="u=63497819,997978172&amp;gp=4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463" y="4799013"/>
            <a:ext cx="1900237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7" name="Picture 46" descr="u=4288477141,2936925136&amp;gp=40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3938" y="4797425"/>
            <a:ext cx="2087562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8" name="Picture 47" descr="u=1190829194,11050534&amp;gp=0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7763" y="4797425"/>
            <a:ext cx="2016125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99" name="Text Box 48"/>
          <p:cNvSpPr txBox="1"/>
          <p:nvPr/>
        </p:nvSpPr>
        <p:spPr>
          <a:xfrm>
            <a:off x="3995738" y="6237288"/>
            <a:ext cx="14414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chemeClr val="hlink"/>
                </a:solidFill>
                <a:latin typeface="Arial" panose="020B0604020202020204" pitchFamily="34" charset="0"/>
              </a:rPr>
              <a:t>“</a:t>
            </a:r>
            <a:r>
              <a:rPr lang="zh-CN" altLang="en-US" dirty="0">
                <a:solidFill>
                  <a:schemeClr val="hlink"/>
                </a:solidFill>
                <a:latin typeface="Arial" panose="020B0604020202020204" pitchFamily="34" charset="0"/>
              </a:rPr>
              <a:t>眼睛受骗”</a:t>
            </a:r>
            <a:endParaRPr lang="zh-CN" altLang="en-US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36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36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93" grpId="0"/>
      <p:bldP spid="15394" grpId="0"/>
      <p:bldP spid="15395" grpId="0"/>
      <p:bldP spid="153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标题 3"/>
          <p:cNvSpPr>
            <a:spLocks noGrp="1"/>
          </p:cNvSpPr>
          <p:nvPr/>
        </p:nvSpPr>
        <p:spPr>
          <a:xfrm>
            <a:off x="2266950" y="1917700"/>
            <a:ext cx="453072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32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演示：凸透镜成实像</a:t>
            </a:r>
            <a:endParaRPr lang="zh-CN" altLang="en-US" sz="3200" b="1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8435" name="副标题 4"/>
          <p:cNvSpPr>
            <a:spLocks noGrp="1"/>
          </p:cNvSpPr>
          <p:nvPr/>
        </p:nvSpPr>
        <p:spPr>
          <a:xfrm>
            <a:off x="1489075" y="4456113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光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8436" name="图片 5" descr="DSC05814_0.t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3213100"/>
            <a:ext cx="6572250" cy="2297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TextBox 6"/>
          <p:cNvSpPr txBox="1"/>
          <p:nvPr/>
        </p:nvSpPr>
        <p:spPr>
          <a:xfrm>
            <a:off x="2555875" y="5661025"/>
            <a:ext cx="4095750" cy="946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solidFill>
                  <a:srgbClr val="0000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光屏</a:t>
            </a:r>
            <a:r>
              <a:rPr lang="zh-CN" altLang="en-US" sz="28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能</a:t>
            </a:r>
            <a:r>
              <a:rPr lang="zh-CN" altLang="en-US" sz="2800" dirty="0">
                <a:solidFill>
                  <a:srgbClr val="0000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承接到所成的像，</a:t>
            </a:r>
            <a:endParaRPr lang="zh-CN" altLang="en-US" sz="2800" dirty="0">
              <a:solidFill>
                <a:srgbClr val="0000CC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2800" dirty="0">
                <a:solidFill>
                  <a:srgbClr val="0000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物和</a:t>
            </a:r>
            <a:r>
              <a:rPr lang="zh-CN" altLang="en-US" sz="28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实像</a:t>
            </a:r>
            <a:r>
              <a:rPr lang="zh-CN" altLang="en-US" sz="2800" dirty="0">
                <a:solidFill>
                  <a:srgbClr val="0000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在凸透镜</a:t>
            </a:r>
            <a:r>
              <a:rPr lang="zh-CN" altLang="en-US" sz="28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两</a:t>
            </a:r>
            <a:r>
              <a:rPr lang="zh-CN" altLang="en-US" sz="2800" dirty="0">
                <a:solidFill>
                  <a:srgbClr val="0000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侧。</a:t>
            </a:r>
            <a:endParaRPr lang="zh-CN" altLang="en-US" sz="2800" dirty="0">
              <a:solidFill>
                <a:srgbClr val="0000CC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8438" name="矩形 7"/>
          <p:cNvSpPr/>
          <p:nvPr/>
        </p:nvSpPr>
        <p:spPr>
          <a:xfrm>
            <a:off x="1547813" y="909638"/>
            <a:ext cx="3230562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800" dirty="0">
                <a:solidFill>
                  <a:srgbClr val="0000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实像和虚像</a:t>
            </a:r>
            <a:endParaRPr lang="zh-CN" altLang="en-US" sz="4800" dirty="0">
              <a:solidFill>
                <a:srgbClr val="0000CC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8" name="标题 1"/>
          <p:cNvSpPr>
            <a:spLocks noGrp="1"/>
          </p:cNvSpPr>
          <p:nvPr/>
        </p:nvSpPr>
        <p:spPr>
          <a:xfrm>
            <a:off x="3060700" y="1270000"/>
            <a:ext cx="3527425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演示：凸透镜成虚像</a:t>
            </a:r>
            <a:endParaRPr lang="zh-CN" altLang="en-US" sz="2800" b="1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19459" name="内容占位符 3" descr="DSC05815_0.tmp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2276475"/>
            <a:ext cx="7000875" cy="2679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TextBox 4"/>
          <p:cNvSpPr txBox="1"/>
          <p:nvPr/>
        </p:nvSpPr>
        <p:spPr>
          <a:xfrm>
            <a:off x="2052638" y="5229225"/>
            <a:ext cx="4449762" cy="9445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solidFill>
                  <a:srgbClr val="0000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光屏</a:t>
            </a:r>
            <a:r>
              <a:rPr lang="zh-CN" altLang="en-US" sz="28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不能</a:t>
            </a:r>
            <a:r>
              <a:rPr lang="zh-CN" altLang="en-US" sz="2800" dirty="0">
                <a:solidFill>
                  <a:srgbClr val="0000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承接到所成的像，</a:t>
            </a:r>
            <a:endParaRPr lang="zh-CN" altLang="en-US" sz="2800" dirty="0">
              <a:solidFill>
                <a:srgbClr val="0000CC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2800" dirty="0">
                <a:solidFill>
                  <a:srgbClr val="0000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物和</a:t>
            </a:r>
            <a:r>
              <a:rPr lang="zh-CN" altLang="en-US" sz="2800" dirty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虚</a:t>
            </a:r>
            <a:r>
              <a:rPr lang="zh-CN" altLang="en-US" sz="2800" dirty="0">
                <a:solidFill>
                  <a:srgbClr val="0000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像在凸透镜</a:t>
            </a:r>
            <a:r>
              <a:rPr lang="zh-CN" altLang="en-US" sz="28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同</a:t>
            </a:r>
            <a:r>
              <a:rPr lang="zh-CN" altLang="en-US" sz="2800" dirty="0">
                <a:solidFill>
                  <a:srgbClr val="0000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侧。</a:t>
            </a:r>
            <a:endParaRPr lang="zh-CN" altLang="en-US" sz="2800" dirty="0">
              <a:solidFill>
                <a:srgbClr val="0000CC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8" name="Rectangle 8"/>
          <p:cNvSpPr/>
          <p:nvPr/>
        </p:nvSpPr>
        <p:spPr>
          <a:xfrm>
            <a:off x="2497138" y="652463"/>
            <a:ext cx="50593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照相机、投影仪和放大镜的成像比较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576263" y="1249363"/>
          <a:ext cx="8120380" cy="5248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4910"/>
                <a:gridCol w="4310380"/>
                <a:gridCol w="2625090"/>
              </a:tblGrid>
              <a:tr h="4787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/>
                        <a:t>仪器名称</a:t>
                      </a:r>
                      <a:endParaRPr lang="zh-CN" altLang="zh-CN"/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T w="19050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成像原理图</a:t>
                      </a:r>
                      <a:endParaRPr lang="zh-CN" altLang="en-US"/>
                    </a:p>
                  </a:txBody>
                  <a:tcPr>
                    <a:lnT w="19050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成像特点</a:t>
                      </a:r>
                      <a:endParaRPr lang="zh-CN" altLang="en-US"/>
                    </a:p>
                  </a:txBody>
                  <a:tcPr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</a:tcPr>
                </a:tc>
              </a:tr>
              <a:tr h="177736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R w="19050">
                      <a:solidFill>
                        <a:schemeClr val="tx1"/>
                      </a:solidFill>
                      <a:prstDash val="solid"/>
                    </a:lnR>
                  </a:tcPr>
                </a:tc>
              </a:tr>
              <a:tr h="177673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R w="19050">
                      <a:solidFill>
                        <a:schemeClr val="tx1"/>
                      </a:solidFill>
                      <a:prstDash val="solid"/>
                    </a:lnR>
                  </a:tcPr>
                </a:tc>
              </a:tr>
              <a:tr h="121602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B w="1905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B w="1905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R w="19050">
                      <a:solidFill>
                        <a:schemeClr val="tx1"/>
                      </a:solidFill>
                      <a:prstDash val="solid"/>
                    </a:lnR>
                    <a:lnB w="1905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Rectangle 8"/>
          <p:cNvSpPr/>
          <p:nvPr/>
        </p:nvSpPr>
        <p:spPr>
          <a:xfrm>
            <a:off x="692150" y="2232025"/>
            <a:ext cx="949325" cy="39528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照相机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0488" name="组合 21511"/>
          <p:cNvGrpSpPr/>
          <p:nvPr/>
        </p:nvGrpSpPr>
        <p:grpSpPr>
          <a:xfrm>
            <a:off x="1793875" y="2074863"/>
            <a:ext cx="4235450" cy="969962"/>
            <a:chOff x="0" y="0"/>
            <a:chExt cx="3357" cy="590"/>
          </a:xfrm>
        </p:grpSpPr>
        <p:sp>
          <p:nvSpPr>
            <p:cNvPr id="29722" name="AutoShape 2"/>
            <p:cNvSpPr/>
            <p:nvPr/>
          </p:nvSpPr>
          <p:spPr>
            <a:xfrm>
              <a:off x="0" y="0"/>
              <a:ext cx="182" cy="590"/>
            </a:xfrm>
            <a:prstGeom prst="upArrow">
              <a:avLst>
                <a:gd name="adj1" fmla="val 50000"/>
                <a:gd name="adj2" fmla="val 80728"/>
              </a:avLst>
            </a:prstGeom>
            <a:solidFill>
              <a:srgbClr val="0000FF"/>
            </a:solidFill>
            <a:ln w="9525" cap="flat" cmpd="sng">
              <a:solidFill>
                <a:srgbClr val="CC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楷体_GB2312" pitchFamily="1" charset="-122"/>
                <a:ea typeface="楷体_GB2312" pitchFamily="1" charset="-122"/>
              </a:endParaRPr>
            </a:p>
          </p:txBody>
        </p:sp>
        <p:grpSp>
          <p:nvGrpSpPr>
            <p:cNvPr id="29723" name="组合 21513"/>
            <p:cNvGrpSpPr/>
            <p:nvPr/>
          </p:nvGrpSpPr>
          <p:grpSpPr>
            <a:xfrm>
              <a:off x="2628" y="49"/>
              <a:ext cx="698" cy="541"/>
              <a:chOff x="0" y="0"/>
              <a:chExt cx="698" cy="998"/>
            </a:xfrm>
          </p:grpSpPr>
          <p:sp>
            <p:nvSpPr>
              <p:cNvPr id="29724" name="Line 4"/>
              <p:cNvSpPr/>
              <p:nvPr/>
            </p:nvSpPr>
            <p:spPr>
              <a:xfrm>
                <a:off x="289" y="726"/>
                <a:ext cx="0" cy="272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Times New Roman" panose="02020603050405020304" pitchFamily="18" charset="0"/>
                  <a:ea typeface="楷体_GB2312" pitchFamily="1" charset="-122"/>
                </a:endParaRPr>
              </a:p>
            </p:txBody>
          </p:sp>
          <p:grpSp>
            <p:nvGrpSpPr>
              <p:cNvPr id="29725" name="组合 21515"/>
              <p:cNvGrpSpPr/>
              <p:nvPr/>
            </p:nvGrpSpPr>
            <p:grpSpPr>
              <a:xfrm>
                <a:off x="0" y="0"/>
                <a:ext cx="698" cy="998"/>
                <a:chOff x="0" y="0"/>
                <a:chExt cx="698" cy="998"/>
              </a:xfrm>
            </p:grpSpPr>
            <p:sp>
              <p:nvSpPr>
                <p:cNvPr id="29726" name="Line 6"/>
                <p:cNvSpPr/>
                <p:nvPr/>
              </p:nvSpPr>
              <p:spPr>
                <a:xfrm>
                  <a:off x="0" y="315"/>
                  <a:ext cx="272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Times New Roman" panose="02020603050405020304" pitchFamily="18" charset="0"/>
                    <a:ea typeface="楷体_GB2312" pitchFamily="1" charset="-122"/>
                  </a:endParaRPr>
                </a:p>
              </p:txBody>
            </p:sp>
            <p:sp>
              <p:nvSpPr>
                <p:cNvPr id="29727" name="Line 7"/>
                <p:cNvSpPr/>
                <p:nvPr/>
              </p:nvSpPr>
              <p:spPr>
                <a:xfrm>
                  <a:off x="17" y="726"/>
                  <a:ext cx="272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Times New Roman" panose="02020603050405020304" pitchFamily="18" charset="0"/>
                    <a:ea typeface="楷体_GB2312" pitchFamily="1" charset="-122"/>
                  </a:endParaRPr>
                </a:p>
              </p:txBody>
            </p:sp>
            <p:sp>
              <p:nvSpPr>
                <p:cNvPr id="29728" name="Line 8"/>
                <p:cNvSpPr/>
                <p:nvPr/>
              </p:nvSpPr>
              <p:spPr>
                <a:xfrm>
                  <a:off x="289" y="0"/>
                  <a:ext cx="0" cy="317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Times New Roman" panose="02020603050405020304" pitchFamily="18" charset="0"/>
                    <a:ea typeface="楷体_GB2312" pitchFamily="1" charset="-122"/>
                  </a:endParaRPr>
                </a:p>
              </p:txBody>
            </p:sp>
            <p:sp>
              <p:nvSpPr>
                <p:cNvPr id="29729" name="Line 9"/>
                <p:cNvSpPr/>
                <p:nvPr/>
              </p:nvSpPr>
              <p:spPr>
                <a:xfrm>
                  <a:off x="289" y="0"/>
                  <a:ext cx="409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Times New Roman" panose="02020603050405020304" pitchFamily="18" charset="0"/>
                    <a:ea typeface="楷体_GB2312" pitchFamily="1" charset="-122"/>
                  </a:endParaRPr>
                </a:p>
              </p:txBody>
            </p:sp>
            <p:sp>
              <p:nvSpPr>
                <p:cNvPr id="29730" name="Line 10"/>
                <p:cNvSpPr/>
                <p:nvPr/>
              </p:nvSpPr>
              <p:spPr>
                <a:xfrm>
                  <a:off x="289" y="998"/>
                  <a:ext cx="409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Times New Roman" panose="02020603050405020304" pitchFamily="18" charset="0"/>
                    <a:ea typeface="楷体_GB2312" pitchFamily="1" charset="-122"/>
                  </a:endParaRPr>
                </a:p>
              </p:txBody>
            </p:sp>
            <p:sp>
              <p:nvSpPr>
                <p:cNvPr id="29731" name="Line 11"/>
                <p:cNvSpPr/>
                <p:nvPr/>
              </p:nvSpPr>
              <p:spPr>
                <a:xfrm>
                  <a:off x="698" y="0"/>
                  <a:ext cx="0" cy="998"/>
                </a:xfrm>
                <a:prstGeom prst="line">
                  <a:avLst/>
                </a:prstGeom>
                <a:ln w="3810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Times New Roman" panose="02020603050405020304" pitchFamily="18" charset="0"/>
                    <a:ea typeface="楷体_GB2312" pitchFamily="1" charset="-122"/>
                  </a:endParaRPr>
                </a:p>
              </p:txBody>
            </p:sp>
          </p:grpSp>
        </p:grpSp>
        <p:sp>
          <p:nvSpPr>
            <p:cNvPr id="29732" name="Line 12"/>
            <p:cNvSpPr/>
            <p:nvPr/>
          </p:nvSpPr>
          <p:spPr>
            <a:xfrm>
              <a:off x="91" y="0"/>
              <a:ext cx="3266" cy="40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楷体_GB2312" pitchFamily="1" charset="-122"/>
              </a:endParaRPr>
            </a:p>
          </p:txBody>
        </p:sp>
        <p:sp>
          <p:nvSpPr>
            <p:cNvPr id="29733" name="Line 13"/>
            <p:cNvSpPr/>
            <p:nvPr/>
          </p:nvSpPr>
          <p:spPr>
            <a:xfrm flipV="1">
              <a:off x="91" y="246"/>
              <a:ext cx="3235" cy="34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楷体_GB2312" pitchFamily="1" charset="-122"/>
              </a:endParaRPr>
            </a:p>
          </p:txBody>
        </p:sp>
        <p:sp>
          <p:nvSpPr>
            <p:cNvPr id="29734" name="AutoShape 14"/>
            <p:cNvSpPr/>
            <p:nvPr/>
          </p:nvSpPr>
          <p:spPr>
            <a:xfrm>
              <a:off x="3280" y="272"/>
              <a:ext cx="77" cy="146"/>
            </a:xfrm>
            <a:prstGeom prst="downArrow">
              <a:avLst>
                <a:gd name="adj1" fmla="val 50000"/>
                <a:gd name="adj2" fmla="val 47218"/>
              </a:avLst>
            </a:prstGeom>
            <a:solidFill>
              <a:srgbClr val="0000FF"/>
            </a:solidFill>
            <a:ln w="9525" cap="flat" cmpd="sng">
              <a:solidFill>
                <a:srgbClr val="CC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9735" name="Oval 15"/>
            <p:cNvSpPr/>
            <p:nvPr/>
          </p:nvSpPr>
          <p:spPr>
            <a:xfrm>
              <a:off x="2645" y="221"/>
              <a:ext cx="46" cy="222"/>
            </a:xfrm>
            <a:prstGeom prst="ellipse">
              <a:avLst/>
            </a:prstGeom>
            <a:solidFill>
              <a:srgbClr val="00FFFF"/>
            </a:solidFill>
            <a:ln w="38100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pic>
        <p:nvPicPr>
          <p:cNvPr id="20513" name="图片 21536"/>
          <p:cNvPicPr>
            <a:picLocks noChangeAspect="1"/>
          </p:cNvPicPr>
          <p:nvPr/>
        </p:nvPicPr>
        <p:blipFill>
          <a:blip r:embed="rId1"/>
          <a:srcRect l="14604" r="11826"/>
          <a:stretch>
            <a:fillRect/>
          </a:stretch>
        </p:blipFill>
        <p:spPr>
          <a:xfrm>
            <a:off x="1851025" y="3538538"/>
            <a:ext cx="4178300" cy="1657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4" name="组合 21537"/>
          <p:cNvGrpSpPr/>
          <p:nvPr/>
        </p:nvGrpSpPr>
        <p:grpSpPr>
          <a:xfrm>
            <a:off x="1741488" y="5387975"/>
            <a:ext cx="4402137" cy="930275"/>
            <a:chOff x="0" y="0"/>
            <a:chExt cx="3814" cy="846"/>
          </a:xfrm>
        </p:grpSpPr>
        <p:sp>
          <p:nvSpPr>
            <p:cNvPr id="29738" name="Oval 2"/>
            <p:cNvSpPr/>
            <p:nvPr/>
          </p:nvSpPr>
          <p:spPr>
            <a:xfrm>
              <a:off x="2073" y="316"/>
              <a:ext cx="124" cy="434"/>
            </a:xfrm>
            <a:prstGeom prst="ellipse">
              <a:avLst/>
            </a:prstGeom>
            <a:solidFill>
              <a:srgbClr val="00FFFF"/>
            </a:solidFill>
            <a:ln w="38100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  <a:ea typeface="楷体_GB2312" pitchFamily="1" charset="-122"/>
              </a:endParaRPr>
            </a:p>
          </p:txBody>
        </p:sp>
        <p:sp>
          <p:nvSpPr>
            <p:cNvPr id="29739" name="Line 3"/>
            <p:cNvSpPr/>
            <p:nvPr/>
          </p:nvSpPr>
          <p:spPr>
            <a:xfrm>
              <a:off x="0" y="533"/>
              <a:ext cx="3814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楷体_GB2312" pitchFamily="1" charset="-122"/>
              </a:endParaRPr>
            </a:p>
          </p:txBody>
        </p:sp>
        <p:sp>
          <p:nvSpPr>
            <p:cNvPr id="29740" name="AutoShape 6"/>
            <p:cNvSpPr/>
            <p:nvPr/>
          </p:nvSpPr>
          <p:spPr>
            <a:xfrm>
              <a:off x="1504" y="364"/>
              <a:ext cx="104" cy="181"/>
            </a:xfrm>
            <a:prstGeom prst="upArrow">
              <a:avLst>
                <a:gd name="adj1" fmla="val 50000"/>
                <a:gd name="adj2" fmla="val 43340"/>
              </a:avLst>
            </a:prstGeom>
            <a:solidFill>
              <a:srgbClr val="0000FF"/>
            </a:solidFill>
            <a:ln w="9525" cap="flat" cmpd="sng">
              <a:solidFill>
                <a:srgbClr val="CC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  <a:ea typeface="楷体_GB2312" pitchFamily="1" charset="-122"/>
              </a:endParaRPr>
            </a:p>
          </p:txBody>
        </p:sp>
        <p:sp>
          <p:nvSpPr>
            <p:cNvPr id="29741" name="Line 7"/>
            <p:cNvSpPr/>
            <p:nvPr/>
          </p:nvSpPr>
          <p:spPr>
            <a:xfrm>
              <a:off x="1562" y="364"/>
              <a:ext cx="552" cy="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楷体_GB2312" pitchFamily="1" charset="-122"/>
              </a:endParaRPr>
            </a:p>
          </p:txBody>
        </p:sp>
        <p:sp>
          <p:nvSpPr>
            <p:cNvPr id="29742" name="Line 8"/>
            <p:cNvSpPr/>
            <p:nvPr/>
          </p:nvSpPr>
          <p:spPr>
            <a:xfrm>
              <a:off x="2114" y="365"/>
              <a:ext cx="1285" cy="24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楷体_GB2312" pitchFamily="1" charset="-122"/>
              </a:endParaRPr>
            </a:p>
          </p:txBody>
        </p:sp>
        <p:sp>
          <p:nvSpPr>
            <p:cNvPr id="29743" name="Line 9"/>
            <p:cNvSpPr/>
            <p:nvPr/>
          </p:nvSpPr>
          <p:spPr>
            <a:xfrm>
              <a:off x="1562" y="364"/>
              <a:ext cx="511" cy="14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楷体_GB2312" pitchFamily="1" charset="-122"/>
              </a:endParaRPr>
            </a:p>
          </p:txBody>
        </p:sp>
        <p:sp>
          <p:nvSpPr>
            <p:cNvPr id="29744" name="Line 10"/>
            <p:cNvSpPr/>
            <p:nvPr/>
          </p:nvSpPr>
          <p:spPr>
            <a:xfrm>
              <a:off x="2073" y="509"/>
              <a:ext cx="1244" cy="33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楷体_GB2312" pitchFamily="1" charset="-122"/>
              </a:endParaRPr>
            </a:p>
          </p:txBody>
        </p:sp>
        <p:sp>
          <p:nvSpPr>
            <p:cNvPr id="29745" name="Line 11"/>
            <p:cNvSpPr/>
            <p:nvPr/>
          </p:nvSpPr>
          <p:spPr>
            <a:xfrm flipH="1" flipV="1">
              <a:off x="247" y="1"/>
              <a:ext cx="1867" cy="36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楷体_GB2312" pitchFamily="1" charset="-122"/>
              </a:endParaRPr>
            </a:p>
          </p:txBody>
        </p:sp>
        <p:sp>
          <p:nvSpPr>
            <p:cNvPr id="29746" name="Line 12"/>
            <p:cNvSpPr/>
            <p:nvPr/>
          </p:nvSpPr>
          <p:spPr>
            <a:xfrm flipH="1" flipV="1">
              <a:off x="407" y="0"/>
              <a:ext cx="1155" cy="36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楷体_GB2312" pitchFamily="1" charset="-122"/>
              </a:endParaRPr>
            </a:p>
          </p:txBody>
        </p:sp>
        <p:sp>
          <p:nvSpPr>
            <p:cNvPr id="29747" name="上箭头 21547"/>
            <p:cNvSpPr/>
            <p:nvPr/>
          </p:nvSpPr>
          <p:spPr>
            <a:xfrm>
              <a:off x="519" y="47"/>
              <a:ext cx="136" cy="499"/>
            </a:xfrm>
            <a:prstGeom prst="upArrow">
              <a:avLst>
                <a:gd name="adj1" fmla="val 50000"/>
                <a:gd name="adj2" fmla="val 91371"/>
              </a:avLst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楷体_GB2312" pitchFamily="1" charset="-122"/>
              </a:endParaRPr>
            </a:p>
          </p:txBody>
        </p:sp>
      </p:grpSp>
      <p:sp>
        <p:nvSpPr>
          <p:cNvPr id="20482" name="Text Box 17"/>
          <p:cNvSpPr txBox="1"/>
          <p:nvPr/>
        </p:nvSpPr>
        <p:spPr>
          <a:xfrm>
            <a:off x="6143625" y="1847850"/>
            <a:ext cx="2552700" cy="1371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利用凸透镜成</a:t>
            </a:r>
            <a:r>
              <a:rPr lang="en-US" altLang="zh-CN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endParaRPr lang="zh-CN" altLang="en-US" sz="2400" dirty="0">
              <a:solidFill>
                <a:srgbClr val="0D0D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dirty="0">
              <a:solidFill>
                <a:srgbClr val="0D0D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4" name="Text Box 18"/>
          <p:cNvSpPr txBox="1"/>
          <p:nvPr/>
        </p:nvSpPr>
        <p:spPr>
          <a:xfrm>
            <a:off x="6223000" y="2155825"/>
            <a:ext cx="11398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倒立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5" name="Text Box 19"/>
          <p:cNvSpPr txBox="1"/>
          <p:nvPr/>
        </p:nvSpPr>
        <p:spPr>
          <a:xfrm>
            <a:off x="6223000" y="2695575"/>
            <a:ext cx="12223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实像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6" name="Text Box 20"/>
          <p:cNvSpPr txBox="1"/>
          <p:nvPr/>
        </p:nvSpPr>
        <p:spPr>
          <a:xfrm>
            <a:off x="7429500" y="2181225"/>
            <a:ext cx="10795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缩小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Rectangle 8"/>
          <p:cNvSpPr/>
          <p:nvPr/>
        </p:nvSpPr>
        <p:spPr>
          <a:xfrm>
            <a:off x="692150" y="4105275"/>
            <a:ext cx="949325" cy="39528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投影仪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692150" y="5551488"/>
            <a:ext cx="949325" cy="39528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放大镜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Text Box 17"/>
          <p:cNvSpPr txBox="1"/>
          <p:nvPr/>
        </p:nvSpPr>
        <p:spPr>
          <a:xfrm>
            <a:off x="6223000" y="3616325"/>
            <a:ext cx="2438400" cy="1371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利用凸透镜成</a:t>
            </a:r>
            <a:r>
              <a:rPr lang="en-US" altLang="zh-CN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endParaRPr lang="zh-CN" altLang="en-US" sz="2400" dirty="0">
              <a:solidFill>
                <a:srgbClr val="0D0D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dirty="0">
              <a:solidFill>
                <a:srgbClr val="0D0D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Text Box 18"/>
          <p:cNvSpPr txBox="1"/>
          <p:nvPr/>
        </p:nvSpPr>
        <p:spPr>
          <a:xfrm>
            <a:off x="6232525" y="3924300"/>
            <a:ext cx="113823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倒立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Text Box 19"/>
          <p:cNvSpPr txBox="1"/>
          <p:nvPr/>
        </p:nvSpPr>
        <p:spPr>
          <a:xfrm>
            <a:off x="6232525" y="4462463"/>
            <a:ext cx="12223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实像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Text Box 20"/>
          <p:cNvSpPr txBox="1"/>
          <p:nvPr/>
        </p:nvSpPr>
        <p:spPr>
          <a:xfrm>
            <a:off x="7437438" y="3949700"/>
            <a:ext cx="10795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放大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Text Box 17"/>
          <p:cNvSpPr txBox="1"/>
          <p:nvPr/>
        </p:nvSpPr>
        <p:spPr>
          <a:xfrm>
            <a:off x="6108700" y="5213350"/>
            <a:ext cx="2552700" cy="1371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利用凸透镜成</a:t>
            </a:r>
            <a:r>
              <a:rPr lang="en-US" altLang="zh-CN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endParaRPr lang="zh-CN" altLang="en-US" sz="2400" dirty="0">
              <a:solidFill>
                <a:srgbClr val="0D0D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dirty="0">
              <a:solidFill>
                <a:srgbClr val="0D0D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Text Box 18"/>
          <p:cNvSpPr txBox="1"/>
          <p:nvPr/>
        </p:nvSpPr>
        <p:spPr>
          <a:xfrm>
            <a:off x="6188075" y="5521325"/>
            <a:ext cx="11398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正立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Text Box 19"/>
          <p:cNvSpPr txBox="1"/>
          <p:nvPr/>
        </p:nvSpPr>
        <p:spPr>
          <a:xfrm>
            <a:off x="6188075" y="6061075"/>
            <a:ext cx="12223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虚像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Text Box 20"/>
          <p:cNvSpPr txBox="1"/>
          <p:nvPr/>
        </p:nvSpPr>
        <p:spPr>
          <a:xfrm>
            <a:off x="7394575" y="5546725"/>
            <a:ext cx="10795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放大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762" name="圆角矩形 31"/>
          <p:cNvSpPr/>
          <p:nvPr/>
        </p:nvSpPr>
        <p:spPr>
          <a:xfrm>
            <a:off x="276225" y="554038"/>
            <a:ext cx="1225550" cy="428625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63" name="矩形 80"/>
          <p:cNvSpPr/>
          <p:nvPr/>
        </p:nvSpPr>
        <p:spPr>
          <a:xfrm>
            <a:off x="82550" y="50800"/>
            <a:ext cx="1217613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2000" b="1" dirty="0">
                <a:solidFill>
                  <a:srgbClr val="228B8B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  <a:endParaRPr lang="zh-CN" altLang="en-US" sz="2000" dirty="0">
              <a:solidFill>
                <a:srgbClr val="228B8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20482" grpId="0"/>
      <p:bldP spid="20484" grpId="0"/>
      <p:bldP spid="20486" grpId="0"/>
      <p:bldP spid="20485" grpId="0"/>
      <p:bldP spid="25" grpId="0"/>
      <p:bldP spid="26" grpId="0"/>
      <p:bldP spid="28" grpId="0"/>
      <p:bldP spid="27" grpId="0"/>
      <p:bldP spid="29" grpId="0"/>
      <p:bldP spid="30" grpId="0"/>
      <p:bldP spid="32" grpId="0"/>
      <p:bldP spid="31" grpId="0"/>
      <p:bldP spid="112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矩形 80"/>
          <p:cNvSpPr/>
          <p:nvPr/>
        </p:nvSpPr>
        <p:spPr>
          <a:xfrm>
            <a:off x="0" y="58738"/>
            <a:ext cx="1217613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2000" b="1" dirty="0">
                <a:solidFill>
                  <a:srgbClr val="228B8B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课堂小结</a:t>
            </a:r>
            <a:endParaRPr lang="zh-CN" altLang="en-US" sz="2000" dirty="0">
              <a:solidFill>
                <a:srgbClr val="228B8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TextBox 22"/>
          <p:cNvSpPr txBox="1"/>
          <p:nvPr/>
        </p:nvSpPr>
        <p:spPr>
          <a:xfrm>
            <a:off x="881063" y="3103563"/>
            <a:ext cx="1096962" cy="457200"/>
          </a:xfrm>
          <a:prstGeom prst="rect">
            <a:avLst/>
          </a:prstGeom>
          <a:noFill/>
          <a:ln w="25400" cap="flat" cmpd="sng">
            <a:solidFill>
              <a:srgbClr val="FFFF6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 defTabSz="914400"/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凸透镜</a:t>
            </a:r>
            <a:endParaRPr lang="zh-CN" altLang="en-US" sz="24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45" name="TextBox 23"/>
          <p:cNvSpPr txBox="1"/>
          <p:nvPr/>
        </p:nvSpPr>
        <p:spPr>
          <a:xfrm>
            <a:off x="2392363" y="1778000"/>
            <a:ext cx="1439862" cy="457200"/>
          </a:xfrm>
          <a:prstGeom prst="rect">
            <a:avLst/>
          </a:prstGeom>
          <a:noFill/>
          <a:ln w="25400" cap="flat" cmpd="sng">
            <a:solidFill>
              <a:srgbClr val="FFFF6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dist" defTabSz="914400"/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照相机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47" name="TextBox 29"/>
          <p:cNvSpPr txBox="1"/>
          <p:nvPr/>
        </p:nvSpPr>
        <p:spPr>
          <a:xfrm>
            <a:off x="4468813" y="1731963"/>
            <a:ext cx="2468562" cy="549275"/>
          </a:xfrm>
          <a:prstGeom prst="rect">
            <a:avLst/>
          </a:prstGeom>
          <a:noFill/>
          <a:ln w="25400" cap="flat" cmpd="thinThick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成倒立、缩小的实像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248" name="左大括号 32"/>
          <p:cNvSpPr/>
          <p:nvPr/>
        </p:nvSpPr>
        <p:spPr>
          <a:xfrm>
            <a:off x="2176463" y="1946275"/>
            <a:ext cx="215900" cy="2808288"/>
          </a:xfrm>
          <a:prstGeom prst="leftBrace">
            <a:avLst>
              <a:gd name="adj1" fmla="val 7286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9" name="右箭头 33"/>
          <p:cNvSpPr/>
          <p:nvPr/>
        </p:nvSpPr>
        <p:spPr>
          <a:xfrm>
            <a:off x="4090988" y="1862138"/>
            <a:ext cx="287337" cy="2889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>
              <a:alpha val="50980"/>
            </a:srgbClr>
          </a:solidFill>
          <a:ln w="9525">
            <a:noFill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23"/>
          <p:cNvSpPr txBox="1"/>
          <p:nvPr/>
        </p:nvSpPr>
        <p:spPr>
          <a:xfrm>
            <a:off x="2392363" y="2987675"/>
            <a:ext cx="1439862" cy="457200"/>
          </a:xfrm>
          <a:prstGeom prst="rect">
            <a:avLst/>
          </a:prstGeom>
          <a:noFill/>
          <a:ln w="25400" cap="flat" cmpd="sng">
            <a:solidFill>
              <a:srgbClr val="FFFF6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dist" defTabSz="914400"/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投影仪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TextBox 29"/>
          <p:cNvSpPr txBox="1"/>
          <p:nvPr/>
        </p:nvSpPr>
        <p:spPr>
          <a:xfrm>
            <a:off x="4468813" y="2941638"/>
            <a:ext cx="2468562" cy="547687"/>
          </a:xfrm>
          <a:prstGeom prst="rect">
            <a:avLst/>
          </a:prstGeom>
          <a:noFill/>
          <a:ln w="25400" cap="flat" cmpd="thinThick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成倒立、放大的实像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" name="右箭头 33"/>
          <p:cNvSpPr/>
          <p:nvPr/>
        </p:nvSpPr>
        <p:spPr>
          <a:xfrm>
            <a:off x="4090988" y="3071813"/>
            <a:ext cx="287337" cy="2889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>
              <a:alpha val="50980"/>
            </a:srgbClr>
          </a:solidFill>
          <a:ln w="9525">
            <a:noFill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2392363" y="4251325"/>
            <a:ext cx="1439862" cy="457200"/>
          </a:xfrm>
          <a:prstGeom prst="rect">
            <a:avLst/>
          </a:prstGeom>
          <a:noFill/>
          <a:ln w="25400" cap="flat" cmpd="sng">
            <a:solidFill>
              <a:srgbClr val="FFFF6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dist" defTabSz="914400"/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放大镜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4468813" y="4205288"/>
            <a:ext cx="2468562" cy="549275"/>
          </a:xfrm>
          <a:prstGeom prst="rect">
            <a:avLst/>
          </a:prstGeom>
          <a:noFill/>
          <a:ln w="25400" cap="flat" cmpd="thinThick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成正立、放大的虚像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" name="右箭头 33"/>
          <p:cNvSpPr/>
          <p:nvPr/>
        </p:nvSpPr>
        <p:spPr>
          <a:xfrm>
            <a:off x="4090988" y="4335463"/>
            <a:ext cx="287337" cy="2889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>
              <a:alpha val="50980"/>
            </a:srgbClr>
          </a:solidFill>
          <a:ln w="9525">
            <a:noFill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 animBg="1"/>
      <p:bldP spid="10245" grpId="0" bldLvl="0" animBg="1"/>
      <p:bldP spid="10247" grpId="0" bldLvl="0" animBg="1"/>
      <p:bldP spid="10248" grpId="0" bldLvl="0" animBg="1"/>
      <p:bldP spid="10249" grpId="0" bldLvl="0" animBg="1"/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标题 1"/>
          <p:cNvSpPr>
            <a:spLocks noGrp="1"/>
          </p:cNvSpPr>
          <p:nvPr/>
        </p:nvSpPr>
        <p:spPr>
          <a:xfrm>
            <a:off x="396875" y="2781300"/>
            <a:ext cx="1800225" cy="812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实像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：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0483" name="矩形 3"/>
          <p:cNvSpPr/>
          <p:nvPr/>
        </p:nvSpPr>
        <p:spPr>
          <a:xfrm>
            <a:off x="323850" y="1484313"/>
            <a:ext cx="38401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实像和虚像的区别：</a:t>
            </a:r>
            <a:endParaRPr lang="en-US" altLang="zh-CN" sz="3200">
              <a:solidFill>
                <a:srgbClr val="0000C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436" name="Text Box 6"/>
          <p:cNvSpPr txBox="1"/>
          <p:nvPr/>
        </p:nvSpPr>
        <p:spPr>
          <a:xfrm>
            <a:off x="1908175" y="2781300"/>
            <a:ext cx="52562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实像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呈现在光屏</a:t>
            </a:r>
            <a:endParaRPr lang="zh-CN" altLang="en-US" sz="3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37" name="矩形 7"/>
          <p:cNvSpPr/>
          <p:nvPr/>
        </p:nvSpPr>
        <p:spPr>
          <a:xfrm>
            <a:off x="395288" y="4437063"/>
            <a:ext cx="140176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r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虚像：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438" name="Text Box 9"/>
          <p:cNvSpPr txBox="1"/>
          <p:nvPr/>
        </p:nvSpPr>
        <p:spPr>
          <a:xfrm>
            <a:off x="1836738" y="4518025"/>
            <a:ext cx="52562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虚像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呈现在光屏</a:t>
            </a:r>
            <a:endParaRPr lang="zh-CN" altLang="en-US" sz="3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39" name="矩形 12"/>
          <p:cNvSpPr/>
          <p:nvPr/>
        </p:nvSpPr>
        <p:spPr>
          <a:xfrm>
            <a:off x="1908175" y="3660775"/>
            <a:ext cx="38401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32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真实光线会聚的像</a:t>
            </a:r>
            <a:endParaRPr lang="zh-CN" altLang="en-US" sz="32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40" name="矩形 13"/>
          <p:cNvSpPr/>
          <p:nvPr/>
        </p:nvSpPr>
        <p:spPr>
          <a:xfrm>
            <a:off x="1908175" y="5589588"/>
            <a:ext cx="62785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32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真实光线的反向延长线会聚的像</a:t>
            </a:r>
            <a:endParaRPr lang="zh-CN" altLang="en-US" sz="3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  <p:bldP spid="18437" grpId="0"/>
      <p:bldP spid="18438" grpId="0"/>
      <p:bldP spid="18439" grpId="0"/>
      <p:bldP spid="184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矩形 80"/>
          <p:cNvSpPr/>
          <p:nvPr/>
        </p:nvSpPr>
        <p:spPr>
          <a:xfrm>
            <a:off x="0" y="58738"/>
            <a:ext cx="1217613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2000" b="1" dirty="0">
                <a:solidFill>
                  <a:srgbClr val="228B8B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  <a:endParaRPr lang="zh-CN" altLang="en-US" sz="2000" dirty="0">
              <a:solidFill>
                <a:srgbClr val="228B8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6" name="圆角矩形 31"/>
          <p:cNvSpPr/>
          <p:nvPr/>
        </p:nvSpPr>
        <p:spPr>
          <a:xfrm>
            <a:off x="385763" y="717550"/>
            <a:ext cx="1225550" cy="428625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图片欣赏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21" name="Picture 6" descr="5_1"/>
          <p:cNvPicPr/>
          <p:nvPr/>
        </p:nvPicPr>
        <p:blipFill>
          <a:blip r:embed="rId1"/>
          <a:stretch>
            <a:fillRect/>
          </a:stretch>
        </p:blipFill>
        <p:spPr>
          <a:xfrm>
            <a:off x="490538" y="4005263"/>
            <a:ext cx="3708400" cy="2333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1374775"/>
            <a:ext cx="3708400" cy="247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5" descr="2c5ce6bbe6c503c6bdc87cc063994b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838" y="1358900"/>
            <a:ext cx="3744912" cy="247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7" descr="5_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250" y="4059238"/>
            <a:ext cx="3743325" cy="2238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8" name="Rectangle 3"/>
          <p:cNvSpPr>
            <a:spLocks noGrp="1" noRot="1"/>
          </p:cNvSpPr>
          <p:nvPr/>
        </p:nvSpPr>
        <p:spPr>
          <a:xfrm>
            <a:off x="1112838" y="1844675"/>
            <a:ext cx="7780337" cy="432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照相机：物体离镜头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比较远</a:t>
            </a: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           </a:t>
            </a:r>
            <a:r>
              <a:rPr lang="zh-CN" altLang="en-US" sz="36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像是</a:t>
            </a:r>
            <a:r>
              <a:rPr lang="zh-CN" altLang="en-US" sz="3600" b="1" dirty="0">
                <a:solidFill>
                  <a:srgbClr val="CF132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缩小</a:t>
            </a: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3600" b="1" dirty="0">
                <a:solidFill>
                  <a:srgbClr val="CF132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倒立</a:t>
            </a:r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</a:t>
            </a:r>
            <a:r>
              <a:rPr lang="zh-CN" altLang="en-US" sz="3600" b="1" dirty="0">
                <a:solidFill>
                  <a:srgbClr val="CF132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实像。</a:t>
            </a:r>
            <a:endParaRPr lang="zh-CN" altLang="en-US" sz="3600" b="1" dirty="0">
              <a:solidFill>
                <a:srgbClr val="CF1325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、投影仪：物体离镜头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比较近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           </a:t>
            </a:r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像是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放大</a:t>
            </a:r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倒立</a:t>
            </a:r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实像</a:t>
            </a:r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36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、放大镜：物体离镜头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很近</a:t>
            </a: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           </a:t>
            </a:r>
            <a:r>
              <a:rPr lang="zh-CN" altLang="en-US" sz="36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像是</a:t>
            </a:r>
            <a:r>
              <a:rPr lang="zh-CN" altLang="en-US" sz="3600" b="1" dirty="0">
                <a:solidFill>
                  <a:srgbClr val="CF132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放大</a:t>
            </a: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3600" b="1" dirty="0">
                <a:solidFill>
                  <a:srgbClr val="CF132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正立</a:t>
            </a:r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</a:t>
            </a:r>
            <a:r>
              <a:rPr lang="zh-CN" altLang="en-US" sz="3600" b="1" dirty="0">
                <a:solidFill>
                  <a:srgbClr val="CF132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虚像。</a:t>
            </a:r>
            <a:endParaRPr lang="en-US" altLang="zh-CN" sz="3600" b="1">
              <a:solidFill>
                <a:srgbClr val="CF1325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3600" b="1" dirty="0">
                <a:solidFill>
                  <a:srgbClr val="0000CC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实像和虚像。</a:t>
            </a:r>
            <a:endParaRPr lang="zh-CN" altLang="en-US" sz="36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507" name="TextBox 3"/>
          <p:cNvSpPr txBox="1"/>
          <p:nvPr/>
        </p:nvSpPr>
        <p:spPr>
          <a:xfrm>
            <a:off x="2555875" y="908050"/>
            <a:ext cx="3232150" cy="82232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4800" dirty="0">
                <a:solidFill>
                  <a:srgbClr val="0000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课堂小结：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16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charRg st="16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charRg st="16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39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charRg st="39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charRg st="39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55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charRg st="55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charRg st="55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78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8">
                                            <p:txEl>
                                              <p:charRg st="78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8">
                                            <p:txEl>
                                              <p:charRg st="78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93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8">
                                            <p:txEl>
                                              <p:charRg st="93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8">
                                            <p:txEl>
                                              <p:charRg st="93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116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8">
                                            <p:txEl>
                                              <p:charRg st="116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8">
                                            <p:txEl>
                                              <p:charRg st="116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Text Box 2"/>
          <p:cNvSpPr txBox="1"/>
          <p:nvPr/>
        </p:nvSpPr>
        <p:spPr>
          <a:xfrm>
            <a:off x="322263" y="1409700"/>
            <a:ext cx="7848600" cy="15541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  <a:ea typeface="楷体_GB2312" pitchFamily="1" charset="-122"/>
              </a:rPr>
              <a:t>      </a:t>
            </a:r>
            <a:endParaRPr lang="en-US" altLang="zh-CN" sz="2400" dirty="0">
              <a:latin typeface="Times New Roman" panose="02020603050405020304" pitchFamily="18" charset="0"/>
              <a:ea typeface="楷体_GB2312" pitchFamily="1" charset="-122"/>
            </a:endParaRPr>
          </a:p>
          <a:p>
            <a:endParaRPr lang="en-US" altLang="zh-CN" sz="2400" dirty="0">
              <a:latin typeface="Times New Roman" panose="02020603050405020304" pitchFamily="18" charset="0"/>
              <a:ea typeface="楷体_GB2312" pitchFamily="1" charset="-122"/>
            </a:endParaRPr>
          </a:p>
          <a:p>
            <a:endParaRPr lang="en-US" altLang="zh-CN" sz="2400" dirty="0">
              <a:latin typeface="Times New Roman" panose="02020603050405020304" pitchFamily="18" charset="0"/>
              <a:ea typeface="楷体_GB2312" pitchFamily="1" charset="-122"/>
            </a:endParaRPr>
          </a:p>
          <a:p>
            <a:endParaRPr lang="zh-CN" altLang="en-US" sz="2400" dirty="0"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31746" name="矩形 12"/>
          <p:cNvSpPr/>
          <p:nvPr/>
        </p:nvSpPr>
        <p:spPr>
          <a:xfrm>
            <a:off x="322263" y="1266825"/>
            <a:ext cx="8820150" cy="1463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5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．下列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不属</a:t>
            </a: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于透镜在日常生活中应用的是（</a:t>
            </a: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4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A</a:t>
            </a: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照相机   </a:t>
            </a: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放大镜   </a:t>
            </a:r>
            <a:endParaRPr lang="zh-CN" altLang="en-US" sz="24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投影仪 </a:t>
            </a: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潜望镜</a:t>
            </a:r>
            <a:endParaRPr lang="zh-CN" altLang="en-US" sz="24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4" name="TextBox 13"/>
          <p:cNvSpPr txBox="1"/>
          <p:nvPr/>
        </p:nvSpPr>
        <p:spPr>
          <a:xfrm>
            <a:off x="6323013" y="1309688"/>
            <a:ext cx="4032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1" charset="-122"/>
              </a:rPr>
              <a:t>D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31748" name="Text Box 2"/>
          <p:cNvSpPr txBox="1"/>
          <p:nvPr/>
        </p:nvSpPr>
        <p:spPr>
          <a:xfrm>
            <a:off x="393700" y="3282950"/>
            <a:ext cx="8424863" cy="192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5000"/>
              </a:lnSpc>
            </a:pPr>
            <a:r>
              <a:rPr lang="en-US" altLang="zh-CN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如图所示，</a:t>
            </a:r>
            <a:r>
              <a:rPr lang="en-US" altLang="zh-CN" sz="2400" i="1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4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′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是物体</a:t>
            </a:r>
            <a:r>
              <a:rPr lang="en-US" altLang="zh-CN" sz="2400" i="1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经过凸透镜所成的像，那么此图表示什么的成像示意图（      ） </a:t>
            </a:r>
            <a:endParaRPr lang="zh-CN" altLang="en-US" sz="2400" dirty="0">
              <a:solidFill>
                <a:srgbClr val="0D0D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4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照相机 　　</a:t>
            </a:r>
            <a:r>
              <a:rPr lang="en-US" altLang="zh-CN" sz="24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放大镜</a:t>
            </a:r>
            <a:endParaRPr lang="zh-CN" altLang="en-US" sz="2400" dirty="0">
              <a:solidFill>
                <a:srgbClr val="0D0D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4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幻灯机　 　</a:t>
            </a:r>
            <a:r>
              <a:rPr lang="en-US" altLang="zh-CN" sz="24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投影仪</a:t>
            </a:r>
            <a:endParaRPr lang="zh-CN" altLang="en-US" sz="2400" dirty="0">
              <a:solidFill>
                <a:srgbClr val="0D0D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1749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442"/>
          <a:stretch>
            <a:fillRect/>
          </a:stretch>
        </p:blipFill>
        <p:spPr>
          <a:xfrm>
            <a:off x="5291138" y="3924300"/>
            <a:ext cx="35814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7" name="Text Box 5"/>
          <p:cNvSpPr txBox="1"/>
          <p:nvPr/>
        </p:nvSpPr>
        <p:spPr>
          <a:xfrm>
            <a:off x="3327400" y="3797300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1" charset="-122"/>
              </a:rPr>
              <a:t>B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31751" name="矩形 80"/>
          <p:cNvSpPr/>
          <p:nvPr/>
        </p:nvSpPr>
        <p:spPr>
          <a:xfrm>
            <a:off x="2648903" y="344488"/>
            <a:ext cx="2938780" cy="922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5400" b="1" dirty="0">
                <a:solidFill>
                  <a:srgbClr val="228B8B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随堂练习</a:t>
            </a:r>
            <a:endParaRPr lang="zh-CN" altLang="en-US" sz="5400" b="1" dirty="0">
              <a:solidFill>
                <a:srgbClr val="228B8B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4"/>
          <p:cNvSpPr/>
          <p:nvPr/>
        </p:nvSpPr>
        <p:spPr>
          <a:xfrm>
            <a:off x="260350" y="747713"/>
            <a:ext cx="8431213" cy="228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en-US" altLang="zh-CN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照相机镜头相当于一个</a:t>
            </a:r>
            <a:r>
              <a:rPr lang="en-US" altLang="zh-CN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，来自物体的光经过镜头后会聚在胶卷上，形成一个</a:t>
            </a:r>
            <a:r>
              <a:rPr lang="en-US" altLang="zh-CN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（放大、缩小）的像。实际拍摄时，为使远近物体都能成清晰的像，应调节照相机的</a:t>
            </a:r>
            <a:r>
              <a:rPr lang="en-US" altLang="zh-CN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到胶片的距离。</a:t>
            </a:r>
            <a:endParaRPr lang="zh-CN" altLang="en-US" sz="2400" dirty="0">
              <a:solidFill>
                <a:srgbClr val="0D0D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5" name="Text Box 6"/>
          <p:cNvSpPr txBox="1"/>
          <p:nvPr/>
        </p:nvSpPr>
        <p:spPr>
          <a:xfrm>
            <a:off x="4616450" y="828675"/>
            <a:ext cx="143986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凸透镜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6" name="Text Box 7"/>
          <p:cNvSpPr txBox="1"/>
          <p:nvPr/>
        </p:nvSpPr>
        <p:spPr>
          <a:xfrm>
            <a:off x="4905375" y="1360488"/>
            <a:ext cx="115093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缩小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7" name="Rectangle 8"/>
          <p:cNvSpPr/>
          <p:nvPr/>
        </p:nvSpPr>
        <p:spPr>
          <a:xfrm>
            <a:off x="1060450" y="2446338"/>
            <a:ext cx="108108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镜头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3" name="矩形 8"/>
          <p:cNvSpPr/>
          <p:nvPr/>
        </p:nvSpPr>
        <p:spPr>
          <a:xfrm>
            <a:off x="333375" y="3627438"/>
            <a:ext cx="8496300" cy="1736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en-US" altLang="zh-CN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清晨，小草的露珠下面的叶脉看起来比较大，这是露珠产生了</a:t>
            </a:r>
            <a:r>
              <a:rPr lang="en-US" altLang="zh-CN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镜的功能，形成了放大的</a:t>
            </a:r>
            <a:r>
              <a:rPr lang="en-US" altLang="zh-CN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像，这是由于光的</a:t>
            </a:r>
            <a:r>
              <a:rPr lang="en-US" altLang="zh-CN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射现象的结果。</a:t>
            </a:r>
            <a:endParaRPr lang="zh-CN" altLang="en-US" sz="2400" dirty="0">
              <a:solidFill>
                <a:srgbClr val="0D0D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9" name="TextBox 9"/>
          <p:cNvSpPr txBox="1"/>
          <p:nvPr/>
        </p:nvSpPr>
        <p:spPr>
          <a:xfrm>
            <a:off x="1673225" y="4198938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放大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60" name="TextBox 10"/>
          <p:cNvSpPr txBox="1"/>
          <p:nvPr/>
        </p:nvSpPr>
        <p:spPr>
          <a:xfrm>
            <a:off x="6153150" y="42672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虚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61" name="TextBox 11"/>
          <p:cNvSpPr txBox="1"/>
          <p:nvPr/>
        </p:nvSpPr>
        <p:spPr>
          <a:xfrm>
            <a:off x="1185863" y="4802188"/>
            <a:ext cx="4873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折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7" grpId="0"/>
      <p:bldP spid="23559" grpId="0"/>
      <p:bldP spid="23560" grpId="0"/>
      <p:bldP spid="235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30" name="Text Box 2"/>
          <p:cNvSpPr txBox="1"/>
          <p:nvPr/>
        </p:nvSpPr>
        <p:spPr>
          <a:xfrm>
            <a:off x="1476375" y="1485900"/>
            <a:ext cx="6149975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5.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物体通过下列光学器件可以成放大的实像的是（  ）</a:t>
            </a:r>
            <a:endParaRPr lang="zh-CN" altLang="en-US" sz="28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8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A.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照相机   </a:t>
            </a:r>
            <a:r>
              <a:rPr lang="en-US" altLang="zh-CN" sz="28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B.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投影仪  </a:t>
            </a:r>
            <a:endParaRPr lang="zh-CN" altLang="en-US" sz="28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28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C.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放大镜   </a:t>
            </a:r>
            <a:r>
              <a:rPr lang="en-US" altLang="zh-CN" sz="28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D.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平面镜</a:t>
            </a:r>
            <a:endParaRPr lang="zh-CN" altLang="en-US" sz="28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31" name="Text Box 3"/>
          <p:cNvSpPr txBox="1"/>
          <p:nvPr/>
        </p:nvSpPr>
        <p:spPr>
          <a:xfrm>
            <a:off x="1476375" y="3357563"/>
            <a:ext cx="6264275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6.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下列不是透镜在生活中的应用的是（    ）</a:t>
            </a:r>
            <a:endParaRPr lang="en-US" altLang="zh-CN" sz="2800" b="1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8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A.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照相机     </a:t>
            </a:r>
            <a:r>
              <a:rPr lang="en-US" altLang="zh-CN" sz="28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B.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放大镜  </a:t>
            </a:r>
            <a:endParaRPr lang="zh-CN" altLang="en-US" sz="28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8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C.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投影仪     </a:t>
            </a:r>
            <a:r>
              <a:rPr lang="en-US" altLang="zh-CN" sz="28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D.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潜望镜</a:t>
            </a:r>
            <a:endParaRPr lang="zh-CN" altLang="en-US" sz="28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4397375" y="1973263"/>
            <a:ext cx="3905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</a:rPr>
              <a:t>B</a:t>
            </a:r>
            <a:endParaRPr lang="zh-CN" altLang="en-US" sz="2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Text Box 5"/>
          <p:cNvSpPr txBox="1"/>
          <p:nvPr/>
        </p:nvSpPr>
        <p:spPr>
          <a:xfrm>
            <a:off x="2828925" y="3862388"/>
            <a:ext cx="4476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</a:rPr>
              <a:t>D</a:t>
            </a:r>
            <a:endParaRPr lang="zh-CN" altLang="en-US" sz="2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/>
      <p:bldP spid="20485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4" descr="迎客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0938" y="536575"/>
            <a:ext cx="6613525" cy="4024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Text Box 5"/>
          <p:cNvSpPr txBox="1"/>
          <p:nvPr/>
        </p:nvSpPr>
        <p:spPr>
          <a:xfrm>
            <a:off x="798513" y="4911725"/>
            <a:ext cx="7546975" cy="1371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思考：</a:t>
            </a:r>
            <a:r>
              <a:rPr lang="zh-CN" altLang="en-US" sz="2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我们知道这些照片都是照相机拍摄的，那么你们知道它的原理是什么吗？</a:t>
            </a:r>
            <a:endParaRPr lang="zh-CN" altLang="en-US" sz="28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6203950" y="1047750"/>
            <a:ext cx="2532063" cy="1238250"/>
          </a:xfrm>
          <a:prstGeom prst="cloudCallout">
            <a:avLst>
              <a:gd name="adj1" fmla="val -64014"/>
              <a:gd name="adj2" fmla="val 134338"/>
            </a:avLst>
          </a:prstGeom>
          <a:solidFill>
            <a:schemeClr val="accent3">
              <a:lumMod val="90000"/>
            </a:schemeClr>
          </a:solidFill>
          <a:ln w="25400">
            <a:solidFill>
              <a:schemeClr val="accent2">
                <a:lumMod val="75000"/>
              </a:schemeClr>
            </a:solidFill>
            <a:round/>
          </a:ln>
        </p:spPr>
        <p:txBody>
          <a:bodyPr/>
          <a:p>
            <a:pPr lvl="0" fontAlgn="base">
              <a:spcBef>
                <a:spcPct val="50000"/>
              </a:spcBef>
            </a:pPr>
            <a:r>
              <a:rPr lang="zh-CN" altLang="en-US" sz="2400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想拍张照留念吗？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</p:txBody>
      </p:sp>
      <p:sp>
        <p:nvSpPr>
          <p:cNvPr id="7172" name="矩形 80"/>
          <p:cNvSpPr/>
          <p:nvPr/>
        </p:nvSpPr>
        <p:spPr>
          <a:xfrm>
            <a:off x="0" y="58738"/>
            <a:ext cx="1217613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2000" b="1" dirty="0">
                <a:solidFill>
                  <a:srgbClr val="228B8B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  <a:endParaRPr lang="zh-CN" altLang="en-US" sz="2000" dirty="0">
              <a:solidFill>
                <a:srgbClr val="228B8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矩形 80"/>
          <p:cNvSpPr/>
          <p:nvPr/>
        </p:nvSpPr>
        <p:spPr>
          <a:xfrm>
            <a:off x="82550" y="50800"/>
            <a:ext cx="1217613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2000" b="1" dirty="0">
                <a:solidFill>
                  <a:srgbClr val="228B8B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  <a:endParaRPr lang="zh-CN" altLang="en-US" sz="2000" dirty="0">
              <a:solidFill>
                <a:srgbClr val="228B8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4" name="组合 6147"/>
          <p:cNvGrpSpPr/>
          <p:nvPr/>
        </p:nvGrpSpPr>
        <p:grpSpPr>
          <a:xfrm>
            <a:off x="325438" y="246063"/>
            <a:ext cx="2232025" cy="822325"/>
            <a:chOff x="0" y="0"/>
            <a:chExt cx="3516" cy="1294"/>
          </a:xfrm>
        </p:grpSpPr>
        <p:sp>
          <p:nvSpPr>
            <p:cNvPr id="8195" name="矩形 7"/>
            <p:cNvSpPr/>
            <p:nvPr/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196" name="任意多边形 16"/>
            <p:cNvSpPr/>
            <p:nvPr/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197" name="矩形 17"/>
            <p:cNvSpPr/>
            <p:nvPr/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/>
            <a:p>
              <a:pPr algn="ctr"/>
              <a:endParaRPr lang="zh-CN" altLang="en-US" sz="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198" name="文本框 6151"/>
            <p:cNvSpPr txBox="1"/>
            <p:nvPr/>
          </p:nvSpPr>
          <p:spPr>
            <a:xfrm>
              <a:off x="877" y="431"/>
              <a:ext cx="2135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b="1" dirty="0">
                  <a:solidFill>
                    <a:srgbClr val="006666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 </a:t>
              </a:r>
              <a:r>
                <a:rPr lang="zh-CN" altLang="en-US" sz="2800" b="1" dirty="0">
                  <a:solidFill>
                    <a:srgbClr val="006666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照相机</a:t>
              </a:r>
              <a:endParaRPr lang="zh-CN" altLang="en-US" sz="28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8199" name="文本框 6152"/>
            <p:cNvSpPr txBox="1"/>
            <p:nvPr/>
          </p:nvSpPr>
          <p:spPr>
            <a:xfrm>
              <a:off x="0" y="453"/>
              <a:ext cx="872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一</a:t>
              </a:r>
              <a:endPara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7170" name="Rectangle 5"/>
          <p:cNvSpPr/>
          <p:nvPr/>
        </p:nvSpPr>
        <p:spPr>
          <a:xfrm>
            <a:off x="325438" y="1162050"/>
            <a:ext cx="3409950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dirty="0">
                <a:solidFill>
                  <a:srgbClr val="0066CC"/>
                </a:solidFill>
                <a:latin typeface="Times New Roman" panose="02020603050405020304" pitchFamily="18" charset="0"/>
                <a:ea typeface="楷体_GB2312" pitchFamily="1" charset="-122"/>
              </a:rPr>
              <a:t>1</a:t>
            </a:r>
            <a:r>
              <a:rPr lang="zh-CN" altLang="en-US" sz="2800" dirty="0">
                <a:solidFill>
                  <a:srgbClr val="00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．照相机的结构</a:t>
            </a:r>
            <a:endParaRPr lang="zh-CN" altLang="en-US" sz="2800" dirty="0">
              <a:solidFill>
                <a:srgbClr val="0066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171" name="Picture 4" descr="19-06-03"/>
          <p:cNvPicPr>
            <a:picLocks noChangeAspect="1"/>
          </p:cNvPicPr>
          <p:nvPr/>
        </p:nvPicPr>
        <p:blipFill>
          <a:blip r:embed="rId1"/>
          <a:srcRect t="2982" b="2359"/>
          <a:stretch>
            <a:fillRect/>
          </a:stretch>
        </p:blipFill>
        <p:spPr>
          <a:xfrm>
            <a:off x="11113" y="1722438"/>
            <a:ext cx="4897437" cy="4738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7"/>
          <p:cNvSpPr txBox="1"/>
          <p:nvPr/>
        </p:nvSpPr>
        <p:spPr>
          <a:xfrm>
            <a:off x="4414838" y="1504950"/>
            <a:ext cx="4586287" cy="4664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536575" indent="-536575">
              <a:lnSpc>
                <a:spcPct val="125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主要构造：</a:t>
            </a:r>
            <a:endParaRPr lang="en-US" altLang="zh-CN" sz="24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536575" indent="-536575">
              <a:lnSpc>
                <a:spcPct val="125000"/>
              </a:lnSpc>
            </a:pPr>
            <a:r>
              <a:rPr lang="en-US" altLang="zh-CN" sz="24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镜头：相当于凸透镜。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536575" indent="-536575">
              <a:lnSpc>
                <a:spcPct val="125000"/>
              </a:lnSpc>
            </a:pPr>
            <a:r>
              <a:rPr lang="en-US" altLang="zh-CN" sz="24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胶片：相当于光屏。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536575" indent="-536575">
              <a:lnSpc>
                <a:spcPct val="125000"/>
              </a:lnSpc>
            </a:pPr>
            <a:r>
              <a:rPr lang="en-US" altLang="zh-CN" sz="24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4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调节控制系统：</a:t>
            </a:r>
            <a:endParaRPr lang="zh-CN" altLang="en-US" sz="2400" dirty="0">
              <a:solidFill>
                <a:srgbClr val="0D0D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536575" indent="-536575">
              <a:lnSpc>
                <a:spcPct val="125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①取景窗：</a:t>
            </a: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观察所拍景物；</a:t>
            </a:r>
            <a:endParaRPr lang="en-US" altLang="zh-CN" sz="24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536575" indent="-536575">
              <a:lnSpc>
                <a:spcPct val="125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光圈环：控制进入镜头的光的多少；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536575" indent="-536575">
              <a:lnSpc>
                <a:spcPct val="125000"/>
              </a:lnSpc>
            </a:pPr>
            <a:r>
              <a:rPr lang="zh-CN" altLang="en-US" sz="24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③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快门：控制曝光时间。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536575" indent="-536575">
              <a:lnSpc>
                <a:spcPct val="125000"/>
              </a:lnSpc>
            </a:pPr>
            <a:r>
              <a:rPr lang="zh-CN" altLang="en-US" sz="24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④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调焦环：调节镜头到胶片间的距离，即像距；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1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3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8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0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4" name="Text Box 6"/>
          <p:cNvSpPr txBox="1"/>
          <p:nvPr/>
        </p:nvSpPr>
        <p:spPr>
          <a:xfrm>
            <a:off x="0" y="1628775"/>
            <a:ext cx="86042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solidFill>
                  <a:srgbClr val="6666FF"/>
                </a:solidFill>
                <a:latin typeface="Arial" panose="020B0604020202020204" pitchFamily="34" charset="0"/>
              </a:rPr>
              <a:t>一、照相机主要由哪几部分组成？</a:t>
            </a:r>
            <a:endParaRPr lang="zh-CN" altLang="en-US" sz="4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Text Box 8"/>
          <p:cNvSpPr txBox="1"/>
          <p:nvPr/>
        </p:nvSpPr>
        <p:spPr>
          <a:xfrm>
            <a:off x="6657975" y="2565400"/>
            <a:ext cx="2016125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CC0066"/>
                </a:solidFill>
                <a:latin typeface="Arial" panose="020B0604020202020204" pitchFamily="34" charset="0"/>
              </a:rPr>
              <a:t>底片</a:t>
            </a:r>
            <a:endParaRPr lang="zh-CN" altLang="en-US" sz="3200" b="1" dirty="0">
              <a:solidFill>
                <a:srgbClr val="CC0066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Text Box 9"/>
          <p:cNvSpPr txBox="1"/>
          <p:nvPr/>
        </p:nvSpPr>
        <p:spPr>
          <a:xfrm>
            <a:off x="2573338" y="5064125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8197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2850" y="3070225"/>
            <a:ext cx="4319588" cy="328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Text Box 11"/>
          <p:cNvSpPr txBox="1"/>
          <p:nvPr/>
        </p:nvSpPr>
        <p:spPr>
          <a:xfrm>
            <a:off x="2987675" y="765175"/>
            <a:ext cx="280987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dirty="0">
                <a:solidFill>
                  <a:srgbClr val="FF0000"/>
                </a:solidFill>
                <a:latin typeface="Arial" panose="020B0604020202020204" pitchFamily="34" charset="0"/>
              </a:rPr>
              <a:t>照 相 机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51" name="Line 12"/>
          <p:cNvSpPr/>
          <p:nvPr/>
        </p:nvSpPr>
        <p:spPr>
          <a:xfrm flipH="1">
            <a:off x="1978025" y="5302250"/>
            <a:ext cx="1655763" cy="7207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6152" name="Text Box 14"/>
          <p:cNvSpPr txBox="1"/>
          <p:nvPr/>
        </p:nvSpPr>
        <p:spPr>
          <a:xfrm>
            <a:off x="1114425" y="5807075"/>
            <a:ext cx="1439863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solidFill>
                  <a:srgbClr val="CC0066"/>
                </a:solidFill>
                <a:latin typeface="Arial" panose="020B0604020202020204" pitchFamily="34" charset="0"/>
              </a:rPr>
              <a:t>镜头</a:t>
            </a:r>
            <a:endParaRPr lang="zh-CN" altLang="en-US" sz="3200" dirty="0">
              <a:solidFill>
                <a:srgbClr val="CC0066"/>
              </a:solidFill>
              <a:latin typeface="Arial" panose="020B0604020202020204" pitchFamily="34" charset="0"/>
            </a:endParaRPr>
          </a:p>
        </p:txBody>
      </p:sp>
      <p:sp>
        <p:nvSpPr>
          <p:cNvPr id="6153" name="Line 15"/>
          <p:cNvSpPr/>
          <p:nvPr/>
        </p:nvSpPr>
        <p:spPr>
          <a:xfrm flipH="1" flipV="1">
            <a:off x="1833563" y="3717925"/>
            <a:ext cx="2016125" cy="2159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6154" name="Text Box 17"/>
          <p:cNvSpPr txBox="1"/>
          <p:nvPr/>
        </p:nvSpPr>
        <p:spPr>
          <a:xfrm>
            <a:off x="898525" y="3429000"/>
            <a:ext cx="1727200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CC0066"/>
                </a:solidFill>
                <a:latin typeface="Arial" panose="020B0604020202020204" pitchFamily="34" charset="0"/>
              </a:rPr>
              <a:t>按钮</a:t>
            </a:r>
            <a:endParaRPr lang="zh-CN" altLang="en-US" sz="3200" b="1" dirty="0">
              <a:solidFill>
                <a:srgbClr val="CC0066"/>
              </a:solidFill>
              <a:latin typeface="Arial" panose="020B0604020202020204" pitchFamily="34" charset="0"/>
            </a:endParaRPr>
          </a:p>
        </p:txBody>
      </p:sp>
      <p:sp>
        <p:nvSpPr>
          <p:cNvPr id="6155" name="Line 18"/>
          <p:cNvSpPr/>
          <p:nvPr/>
        </p:nvSpPr>
        <p:spPr>
          <a:xfrm flipV="1">
            <a:off x="5434013" y="3070225"/>
            <a:ext cx="1223962" cy="863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6156" name="Line 19"/>
          <p:cNvSpPr/>
          <p:nvPr/>
        </p:nvSpPr>
        <p:spPr>
          <a:xfrm>
            <a:off x="6154738" y="4797425"/>
            <a:ext cx="1871662" cy="730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6157" name="Text Box 20"/>
          <p:cNvSpPr txBox="1"/>
          <p:nvPr/>
        </p:nvSpPr>
        <p:spPr>
          <a:xfrm>
            <a:off x="7883525" y="4581525"/>
            <a:ext cx="1008063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CC0066"/>
                </a:solidFill>
                <a:latin typeface="Arial" panose="020B0604020202020204" pitchFamily="34" charset="0"/>
              </a:rPr>
              <a:t>机壳</a:t>
            </a:r>
            <a:endParaRPr lang="zh-CN" altLang="en-US" sz="3200" b="1" dirty="0">
              <a:solidFill>
                <a:srgbClr val="CC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2" grpId="0"/>
      <p:bldP spid="6154" grpId="0"/>
      <p:bldP spid="6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7170" name="Picture 2" descr="plant2-3_S"/>
          <p:cNvPicPr>
            <a:picLocks noChangeAspect="1"/>
          </p:cNvPicPr>
          <p:nvPr/>
        </p:nvPicPr>
        <p:blipFill>
          <a:blip r:embed="rId1">
            <a:lum bright="16000" contrast="-70000"/>
          </a:blip>
          <a:stretch>
            <a:fillRect/>
          </a:stretch>
        </p:blipFill>
        <p:spPr>
          <a:xfrm>
            <a:off x="827088" y="1628775"/>
            <a:ext cx="4176712" cy="2736850"/>
          </a:xfrm>
          <a:prstGeom prst="rect">
            <a:avLst/>
          </a:prstGeom>
          <a:noFill/>
          <a:ln w="9525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19" name="Text Box 7"/>
          <p:cNvSpPr txBox="1"/>
          <p:nvPr/>
        </p:nvSpPr>
        <p:spPr>
          <a:xfrm>
            <a:off x="3132138" y="836613"/>
            <a:ext cx="38877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照  相  机 的 原 理</a:t>
            </a:r>
            <a:endParaRPr lang="zh-CN" altLang="en-US" sz="3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Line 23"/>
          <p:cNvSpPr/>
          <p:nvPr/>
        </p:nvSpPr>
        <p:spPr>
          <a:xfrm>
            <a:off x="1403350" y="2276475"/>
            <a:ext cx="1727200" cy="433388"/>
          </a:xfrm>
          <a:prstGeom prst="line">
            <a:avLst/>
          </a:prstGeom>
          <a:ln w="9525" cap="flat" cmpd="sng">
            <a:solidFill>
              <a:srgbClr val="CC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3" name="Line 24"/>
          <p:cNvSpPr/>
          <p:nvPr/>
        </p:nvSpPr>
        <p:spPr>
          <a:xfrm flipV="1">
            <a:off x="1474788" y="3068638"/>
            <a:ext cx="1655762" cy="504825"/>
          </a:xfrm>
          <a:prstGeom prst="line">
            <a:avLst/>
          </a:prstGeom>
          <a:ln w="9525" cap="flat" cmpd="sng">
            <a:solidFill>
              <a:srgbClr val="CC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4" name="Line 25"/>
          <p:cNvSpPr/>
          <p:nvPr/>
        </p:nvSpPr>
        <p:spPr>
          <a:xfrm>
            <a:off x="1403350" y="2276475"/>
            <a:ext cx="3240088" cy="792163"/>
          </a:xfrm>
          <a:prstGeom prst="line">
            <a:avLst/>
          </a:prstGeom>
          <a:ln w="9525" cap="flat" cmpd="sng">
            <a:solidFill>
              <a:srgbClr val="CC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5" name="Line 26"/>
          <p:cNvSpPr/>
          <p:nvPr/>
        </p:nvSpPr>
        <p:spPr>
          <a:xfrm flipV="1">
            <a:off x="1474788" y="2565400"/>
            <a:ext cx="3168650" cy="1008063"/>
          </a:xfrm>
          <a:prstGeom prst="line">
            <a:avLst/>
          </a:prstGeom>
          <a:ln w="9525" cap="flat" cmpd="sng">
            <a:solidFill>
              <a:srgbClr val="CC0066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7176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1628775"/>
            <a:ext cx="3889375" cy="280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7" name="AutoShape 31"/>
          <p:cNvSpPr/>
          <p:nvPr/>
        </p:nvSpPr>
        <p:spPr>
          <a:xfrm>
            <a:off x="1474788" y="2276475"/>
            <a:ext cx="71437" cy="1295400"/>
          </a:xfrm>
          <a:prstGeom prst="upArrow">
            <a:avLst>
              <a:gd name="adj1" fmla="val 50000"/>
              <a:gd name="adj2" fmla="val 453336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8" name="AutoShape 32"/>
          <p:cNvSpPr/>
          <p:nvPr/>
        </p:nvSpPr>
        <p:spPr>
          <a:xfrm rot="10800000">
            <a:off x="4572000" y="2565400"/>
            <a:ext cx="71438" cy="503238"/>
          </a:xfrm>
          <a:prstGeom prst="upArrow">
            <a:avLst>
              <a:gd name="adj1" fmla="val 50000"/>
              <a:gd name="adj2" fmla="val 176110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9" name="Text Box 33"/>
          <p:cNvSpPr txBox="1"/>
          <p:nvPr/>
        </p:nvSpPr>
        <p:spPr>
          <a:xfrm>
            <a:off x="1403350" y="1917700"/>
            <a:ext cx="5048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latin typeface="Arial" panose="020B0604020202020204" pitchFamily="34" charset="0"/>
              </a:rPr>
              <a:t>A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180" name="Text Box 34"/>
          <p:cNvSpPr txBox="1"/>
          <p:nvPr/>
        </p:nvSpPr>
        <p:spPr>
          <a:xfrm>
            <a:off x="1330325" y="3573463"/>
            <a:ext cx="5048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latin typeface="Arial" panose="020B0604020202020204" pitchFamily="34" charset="0"/>
              </a:rPr>
              <a:t>B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181" name="Text Box 35"/>
          <p:cNvSpPr txBox="1"/>
          <p:nvPr/>
        </p:nvSpPr>
        <p:spPr>
          <a:xfrm>
            <a:off x="4427538" y="2997200"/>
            <a:ext cx="5048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latin typeface="Arial" panose="020B0604020202020204" pitchFamily="34" charset="0"/>
              </a:rPr>
              <a:t>A’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182" name="Text Box 36"/>
          <p:cNvSpPr txBox="1"/>
          <p:nvPr/>
        </p:nvSpPr>
        <p:spPr>
          <a:xfrm>
            <a:off x="4427538" y="2276475"/>
            <a:ext cx="5048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latin typeface="Arial" panose="020B0604020202020204" pitchFamily="34" charset="0"/>
              </a:rPr>
              <a:t>B’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183" name="Line 37"/>
          <p:cNvSpPr/>
          <p:nvPr/>
        </p:nvSpPr>
        <p:spPr>
          <a:xfrm>
            <a:off x="6299200" y="3573463"/>
            <a:ext cx="720725" cy="360362"/>
          </a:xfrm>
          <a:prstGeom prst="line">
            <a:avLst/>
          </a:prstGeom>
          <a:ln w="9525" cap="flat" cmpd="sng">
            <a:solidFill>
              <a:srgbClr val="CC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4" name="Text Box 38"/>
          <p:cNvSpPr txBox="1"/>
          <p:nvPr/>
        </p:nvSpPr>
        <p:spPr>
          <a:xfrm>
            <a:off x="6946900" y="3789363"/>
            <a:ext cx="18002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solidFill>
                  <a:srgbClr val="FF66FF"/>
                </a:solidFill>
                <a:latin typeface="Arial" panose="020B0604020202020204" pitchFamily="34" charset="0"/>
              </a:rPr>
              <a:t>镜头</a:t>
            </a:r>
            <a:r>
              <a:rPr lang="en-US" altLang="zh-CN">
                <a:solidFill>
                  <a:srgbClr val="FF66FF"/>
                </a:solidFill>
                <a:latin typeface="Arial" panose="020B0604020202020204" pitchFamily="34" charset="0"/>
              </a:rPr>
              <a:t>----</a:t>
            </a:r>
            <a:r>
              <a:rPr lang="zh-CN" altLang="en-US" dirty="0">
                <a:solidFill>
                  <a:srgbClr val="FF66FF"/>
                </a:solidFill>
                <a:latin typeface="Arial" panose="020B0604020202020204" pitchFamily="34" charset="0"/>
              </a:rPr>
              <a:t>凸透镜</a:t>
            </a:r>
            <a:endParaRPr lang="zh-CN" altLang="en-US" dirty="0">
              <a:solidFill>
                <a:srgbClr val="FF66FF"/>
              </a:solidFill>
              <a:latin typeface="Arial" panose="020B0604020202020204" pitchFamily="34" charset="0"/>
            </a:endParaRPr>
          </a:p>
        </p:txBody>
      </p:sp>
      <p:sp>
        <p:nvSpPr>
          <p:cNvPr id="7185" name="Line 39"/>
          <p:cNvSpPr/>
          <p:nvPr/>
        </p:nvSpPr>
        <p:spPr>
          <a:xfrm flipV="1">
            <a:off x="7451725" y="1917700"/>
            <a:ext cx="431800" cy="287338"/>
          </a:xfrm>
          <a:prstGeom prst="line">
            <a:avLst/>
          </a:prstGeom>
          <a:ln w="9525" cap="flat" cmpd="sng">
            <a:solidFill>
              <a:srgbClr val="CC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6" name="Text Box 43"/>
          <p:cNvSpPr txBox="1"/>
          <p:nvPr/>
        </p:nvSpPr>
        <p:spPr>
          <a:xfrm>
            <a:off x="755650" y="4652963"/>
            <a:ext cx="8135938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CC0066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rgbClr val="CC0066"/>
                </a:solidFill>
                <a:latin typeface="Arial" panose="020B0604020202020204" pitchFamily="34" charset="0"/>
              </a:rPr>
              <a:t>、照相机的镜头相当于一个凸透镜，胶卷相当于屏幕。</a:t>
            </a:r>
            <a:endParaRPr lang="zh-CN" altLang="en-US" sz="3200" b="1" dirty="0">
              <a:solidFill>
                <a:srgbClr val="CC0066"/>
              </a:solidFill>
              <a:latin typeface="Arial" panose="020B0604020202020204" pitchFamily="34" charset="0"/>
            </a:endParaRPr>
          </a:p>
        </p:txBody>
      </p:sp>
      <p:sp>
        <p:nvSpPr>
          <p:cNvPr id="7187" name="Text Box 47"/>
          <p:cNvSpPr txBox="1"/>
          <p:nvPr/>
        </p:nvSpPr>
        <p:spPr>
          <a:xfrm>
            <a:off x="827088" y="6021388"/>
            <a:ext cx="79200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CC0066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200" b="1" dirty="0">
                <a:solidFill>
                  <a:srgbClr val="CC0066"/>
                </a:solidFill>
                <a:latin typeface="Arial" panose="020B0604020202020204" pitchFamily="34" charset="0"/>
              </a:rPr>
              <a:t>、照相机成像的特点：倒立 缩小的实像</a:t>
            </a:r>
            <a:endParaRPr lang="zh-CN" altLang="en-US" sz="3200" b="1" dirty="0">
              <a:solidFill>
                <a:srgbClr val="CC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bldLvl="0" animBg="1"/>
      <p:bldP spid="7178" grpId="0" bldLvl="0" animBg="1"/>
      <p:bldP spid="7179" grpId="0"/>
      <p:bldP spid="7180" grpId="0"/>
      <p:bldP spid="7181" grpId="0"/>
      <p:bldP spid="7182" grpId="0"/>
      <p:bldP spid="7184" grpId="0"/>
      <p:bldP spid="7186" grpId="0"/>
      <p:bldP spid="71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Rectangle 9"/>
          <p:cNvSpPr/>
          <p:nvPr/>
        </p:nvSpPr>
        <p:spPr>
          <a:xfrm>
            <a:off x="1333500" y="1052513"/>
            <a:ext cx="755967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生活中的照相机——</a:t>
            </a:r>
            <a:r>
              <a:rPr lang="zh-CN" altLang="en-US" sz="4400" b="1" dirty="0">
                <a:solidFill>
                  <a:srgbClr val="6666FF"/>
                </a:solidFill>
                <a:latin typeface="Times New Roman" panose="02020603050405020304" pitchFamily="18" charset="0"/>
                <a:ea typeface="仿宋_GB2312" pitchFamily="49" charset="-122"/>
              </a:rPr>
              <a:t>数码相机</a:t>
            </a:r>
            <a:endParaRPr lang="zh-CN" altLang="en-US" sz="4400" b="1" dirty="0">
              <a:solidFill>
                <a:srgbClr val="6666FF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grpSp>
        <p:nvGrpSpPr>
          <p:cNvPr id="2" name="Group 18"/>
          <p:cNvGrpSpPr>
            <a:grpSpLocks noChangeAspect="1"/>
          </p:cNvGrpSpPr>
          <p:nvPr/>
        </p:nvGrpSpPr>
        <p:grpSpPr>
          <a:xfrm>
            <a:off x="612775" y="1844675"/>
            <a:ext cx="8064500" cy="2952750"/>
            <a:chOff x="0" y="0"/>
            <a:chExt cx="5080" cy="1860"/>
          </a:xfrm>
        </p:grpSpPr>
        <p:pic>
          <p:nvPicPr>
            <p:cNvPr id="10245" name="Picture 11" descr="283909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6"/>
              <a:ext cx="2314" cy="1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6" name="Picture 15" descr="image685m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8" y="0"/>
              <a:ext cx="2222" cy="185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198" name="Text Box 17"/>
          <p:cNvSpPr txBox="1"/>
          <p:nvPr/>
        </p:nvSpPr>
        <p:spPr>
          <a:xfrm>
            <a:off x="1187450" y="4870450"/>
            <a:ext cx="7561263" cy="944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数码相机用图象传感器替代胶片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把光信号变成电信号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再变成数字信号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由相机内的存储器保存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en-US" altLang="zh-CN" sz="2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1266" name="Picture 2" descr="G:\第三章   透镜及其应用\新建文件夹\生活中的透镜图片\2009_5_25_14_52_48_402[1]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725" y="2060575"/>
            <a:ext cx="3073400" cy="423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4" descr="image1373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663" y="1846263"/>
            <a:ext cx="3087687" cy="29559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8" name="矩形 5"/>
          <p:cNvGrpSpPr/>
          <p:nvPr/>
        </p:nvGrpSpPr>
        <p:grpSpPr>
          <a:xfrm>
            <a:off x="828675" y="1052513"/>
            <a:ext cx="6765925" cy="1103312"/>
            <a:chOff x="0" y="0"/>
            <a:chExt cx="4263" cy="695"/>
          </a:xfrm>
        </p:grpSpPr>
        <p:pic>
          <p:nvPicPr>
            <p:cNvPr id="11269" name="矩形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263" cy="6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0" name="Text Box 6"/>
            <p:cNvSpPr txBox="1"/>
            <p:nvPr/>
          </p:nvSpPr>
          <p:spPr>
            <a:xfrm>
              <a:off x="200" y="113"/>
              <a:ext cx="4005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4800" dirty="0">
                  <a:solidFill>
                    <a:srgbClr val="0000CC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二、投影仪  </a:t>
              </a:r>
              <a:endParaRPr lang="en-US" altLang="zh-CN" sz="4800">
                <a:solidFill>
                  <a:srgbClr val="0000CC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6300788" y="2349500"/>
            <a:ext cx="2682875" cy="4343400"/>
            <a:chOff x="0" y="0"/>
            <a:chExt cx="1690" cy="2736"/>
          </a:xfrm>
        </p:grpSpPr>
        <p:sp>
          <p:nvSpPr>
            <p:cNvPr id="12346" name="AutoShape 3"/>
            <p:cNvSpPr/>
            <p:nvPr/>
          </p:nvSpPr>
          <p:spPr>
            <a:xfrm>
              <a:off x="0" y="1872"/>
              <a:ext cx="1296" cy="864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0" y="0"/>
                </a:cxn>
                <a:cxn ang="0">
                  <a:pos x="5400" y="21600"/>
                </a:cxn>
                <a:cxn ang="0">
                  <a:pos x="16200" y="21600"/>
                </a:cxn>
                <a:cxn ang="0">
                  <a:pos x="216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FF">
                <a:alpha val="100000"/>
              </a:srgbClr>
            </a:solidFill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47" name="Oval 4"/>
            <p:cNvSpPr/>
            <p:nvPr/>
          </p:nvSpPr>
          <p:spPr>
            <a:xfrm>
              <a:off x="240" y="768"/>
              <a:ext cx="768" cy="96"/>
            </a:xfrm>
            <a:prstGeom prst="ellipse">
              <a:avLst/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12348" name="Rectangle 5"/>
            <p:cNvSpPr/>
            <p:nvPr/>
          </p:nvSpPr>
          <p:spPr>
            <a:xfrm>
              <a:off x="1248" y="432"/>
              <a:ext cx="48" cy="14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12349" name="Rectangle 6"/>
            <p:cNvSpPr/>
            <p:nvPr/>
          </p:nvSpPr>
          <p:spPr>
            <a:xfrm>
              <a:off x="1008" y="816"/>
              <a:ext cx="288" cy="4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华文行楷" panose="02010800040101010101" pitchFamily="2" charset="-122"/>
              </a:endParaRPr>
            </a:p>
          </p:txBody>
        </p:sp>
        <p:grpSp>
          <p:nvGrpSpPr>
            <p:cNvPr id="12350" name="lxqdxt11"/>
            <p:cNvGrpSpPr>
              <a:grpSpLocks noChangeAspect="1"/>
            </p:cNvGrpSpPr>
            <p:nvPr/>
          </p:nvGrpSpPr>
          <p:grpSpPr>
            <a:xfrm>
              <a:off x="528" y="2304"/>
              <a:ext cx="182" cy="322"/>
              <a:chOff x="0" y="0"/>
              <a:chExt cx="1874" cy="2763"/>
            </a:xfrm>
          </p:grpSpPr>
          <p:grpSp>
            <p:nvGrpSpPr>
              <p:cNvPr id="12358" name="Group 8"/>
              <p:cNvGrpSpPr>
                <a:grpSpLocks noChangeAspect="1"/>
              </p:cNvGrpSpPr>
              <p:nvPr/>
            </p:nvGrpSpPr>
            <p:grpSpPr>
              <a:xfrm>
                <a:off x="722" y="2616"/>
                <a:ext cx="462" cy="147"/>
                <a:chOff x="0" y="0"/>
                <a:chExt cx="498" cy="198"/>
              </a:xfrm>
            </p:grpSpPr>
            <p:sp>
              <p:nvSpPr>
                <p:cNvPr id="12385" name="Freeform 9"/>
                <p:cNvSpPr>
                  <a:spLocks noChangeAspect="1"/>
                </p:cNvSpPr>
                <p:nvPr/>
              </p:nvSpPr>
              <p:spPr>
                <a:xfrm>
                  <a:off x="0" y="0"/>
                  <a:ext cx="498" cy="198"/>
                </a:xfrm>
                <a:custGeom>
                  <a:avLst/>
                  <a:gdLst>
                    <a:gd name="txL" fmla="*/ 0 w 498"/>
                    <a:gd name="txT" fmla="*/ 0 h 198"/>
                    <a:gd name="txR" fmla="*/ 498 w 498"/>
                    <a:gd name="txB" fmla="*/ 198 h 198"/>
                  </a:gdLst>
                  <a:ahLst/>
                  <a:cxnLst>
                    <a:cxn ang="0">
                      <a:pos x="0" y="0"/>
                    </a:cxn>
                    <a:cxn ang="0">
                      <a:pos x="101" y="157"/>
                    </a:cxn>
                    <a:cxn ang="0">
                      <a:pos x="110" y="167"/>
                    </a:cxn>
                    <a:cxn ang="0">
                      <a:pos x="121" y="173"/>
                    </a:cxn>
                    <a:cxn ang="0">
                      <a:pos x="136" y="178"/>
                    </a:cxn>
                    <a:cxn ang="0">
                      <a:pos x="153" y="186"/>
                    </a:cxn>
                    <a:cxn ang="0">
                      <a:pos x="174" y="190"/>
                    </a:cxn>
                    <a:cxn ang="0">
                      <a:pos x="188" y="191"/>
                    </a:cxn>
                    <a:cxn ang="0">
                      <a:pos x="205" y="194"/>
                    </a:cxn>
                    <a:cxn ang="0">
                      <a:pos x="222" y="195"/>
                    </a:cxn>
                    <a:cxn ang="0">
                      <a:pos x="243" y="198"/>
                    </a:cxn>
                    <a:cxn ang="0">
                      <a:pos x="257" y="198"/>
                    </a:cxn>
                    <a:cxn ang="0">
                      <a:pos x="278" y="195"/>
                    </a:cxn>
                    <a:cxn ang="0">
                      <a:pos x="295" y="194"/>
                    </a:cxn>
                    <a:cxn ang="0">
                      <a:pos x="315" y="191"/>
                    </a:cxn>
                    <a:cxn ang="0">
                      <a:pos x="332" y="190"/>
                    </a:cxn>
                    <a:cxn ang="0">
                      <a:pos x="349" y="185"/>
                    </a:cxn>
                    <a:cxn ang="0">
                      <a:pos x="366" y="181"/>
                    </a:cxn>
                    <a:cxn ang="0">
                      <a:pos x="380" y="173"/>
                    </a:cxn>
                    <a:cxn ang="0">
                      <a:pos x="392" y="165"/>
                    </a:cxn>
                    <a:cxn ang="0">
                      <a:pos x="397" y="160"/>
                    </a:cxn>
                    <a:cxn ang="0">
                      <a:pos x="405" y="152"/>
                    </a:cxn>
                    <a:cxn ang="0">
                      <a:pos x="498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498" h="198">
                      <a:moveTo>
                        <a:pt x="0" y="0"/>
                      </a:moveTo>
                      <a:lnTo>
                        <a:pt x="101" y="157"/>
                      </a:lnTo>
                      <a:lnTo>
                        <a:pt x="110" y="167"/>
                      </a:lnTo>
                      <a:lnTo>
                        <a:pt x="121" y="173"/>
                      </a:lnTo>
                      <a:lnTo>
                        <a:pt x="136" y="178"/>
                      </a:lnTo>
                      <a:lnTo>
                        <a:pt x="153" y="186"/>
                      </a:lnTo>
                      <a:lnTo>
                        <a:pt x="174" y="190"/>
                      </a:lnTo>
                      <a:lnTo>
                        <a:pt x="188" y="191"/>
                      </a:lnTo>
                      <a:lnTo>
                        <a:pt x="205" y="194"/>
                      </a:lnTo>
                      <a:lnTo>
                        <a:pt x="222" y="195"/>
                      </a:lnTo>
                      <a:lnTo>
                        <a:pt x="243" y="198"/>
                      </a:lnTo>
                      <a:lnTo>
                        <a:pt x="257" y="198"/>
                      </a:lnTo>
                      <a:lnTo>
                        <a:pt x="278" y="195"/>
                      </a:lnTo>
                      <a:lnTo>
                        <a:pt x="295" y="194"/>
                      </a:lnTo>
                      <a:lnTo>
                        <a:pt x="315" y="191"/>
                      </a:lnTo>
                      <a:lnTo>
                        <a:pt x="332" y="190"/>
                      </a:lnTo>
                      <a:lnTo>
                        <a:pt x="349" y="185"/>
                      </a:lnTo>
                      <a:lnTo>
                        <a:pt x="366" y="181"/>
                      </a:lnTo>
                      <a:lnTo>
                        <a:pt x="380" y="173"/>
                      </a:lnTo>
                      <a:lnTo>
                        <a:pt x="392" y="165"/>
                      </a:lnTo>
                      <a:lnTo>
                        <a:pt x="397" y="160"/>
                      </a:lnTo>
                      <a:lnTo>
                        <a:pt x="405" y="152"/>
                      </a:lnTo>
                      <a:lnTo>
                        <a:pt x="49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2386" name="Freeform 10"/>
                <p:cNvSpPr>
                  <a:spLocks noChangeAspect="1"/>
                </p:cNvSpPr>
                <p:nvPr/>
              </p:nvSpPr>
              <p:spPr>
                <a:xfrm>
                  <a:off x="78" y="0"/>
                  <a:ext cx="222" cy="198"/>
                </a:xfrm>
                <a:custGeom>
                  <a:avLst/>
                  <a:gdLst>
                    <a:gd name="txL" fmla="*/ 0 w 222"/>
                    <a:gd name="txT" fmla="*/ 0 h 198"/>
                    <a:gd name="txR" fmla="*/ 222 w 222"/>
                    <a:gd name="txB" fmla="*/ 198 h 198"/>
                  </a:gdLst>
                  <a:ahLst/>
                  <a:cxnLst>
                    <a:cxn ang="0">
                      <a:pos x="0" y="0"/>
                    </a:cxn>
                    <a:cxn ang="0">
                      <a:pos x="62" y="178"/>
                    </a:cxn>
                    <a:cxn ang="0">
                      <a:pos x="75" y="186"/>
                    </a:cxn>
                    <a:cxn ang="0">
                      <a:pos x="96" y="190"/>
                    </a:cxn>
                    <a:cxn ang="0">
                      <a:pos x="110" y="191"/>
                    </a:cxn>
                    <a:cxn ang="0">
                      <a:pos x="127" y="194"/>
                    </a:cxn>
                    <a:cxn ang="0">
                      <a:pos x="144" y="195"/>
                    </a:cxn>
                    <a:cxn ang="0">
                      <a:pos x="165" y="198"/>
                    </a:cxn>
                    <a:cxn ang="0">
                      <a:pos x="179" y="198"/>
                    </a:cxn>
                    <a:cxn ang="0">
                      <a:pos x="200" y="195"/>
                    </a:cxn>
                    <a:cxn ang="0">
                      <a:pos x="222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22" h="198">
                      <a:moveTo>
                        <a:pt x="0" y="0"/>
                      </a:moveTo>
                      <a:lnTo>
                        <a:pt x="62" y="178"/>
                      </a:lnTo>
                      <a:lnTo>
                        <a:pt x="75" y="186"/>
                      </a:lnTo>
                      <a:lnTo>
                        <a:pt x="96" y="190"/>
                      </a:lnTo>
                      <a:lnTo>
                        <a:pt x="110" y="191"/>
                      </a:lnTo>
                      <a:lnTo>
                        <a:pt x="127" y="194"/>
                      </a:lnTo>
                      <a:lnTo>
                        <a:pt x="144" y="195"/>
                      </a:lnTo>
                      <a:lnTo>
                        <a:pt x="165" y="198"/>
                      </a:lnTo>
                      <a:lnTo>
                        <a:pt x="179" y="198"/>
                      </a:lnTo>
                      <a:lnTo>
                        <a:pt x="200" y="195"/>
                      </a:lnTo>
                      <a:lnTo>
                        <a:pt x="22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2359" name="Freeform 11"/>
              <p:cNvSpPr>
                <a:spLocks noChangeAspect="1"/>
              </p:cNvSpPr>
              <p:nvPr/>
            </p:nvSpPr>
            <p:spPr>
              <a:xfrm>
                <a:off x="511" y="2114"/>
                <a:ext cx="847" cy="533"/>
              </a:xfrm>
              <a:custGeom>
                <a:avLst/>
                <a:gdLst>
                  <a:gd name="txL" fmla="*/ 0 w 913"/>
                  <a:gd name="txT" fmla="*/ 0 h 718"/>
                  <a:gd name="txR" fmla="*/ 913 w 913"/>
                  <a:gd name="txB" fmla="*/ 718 h 718"/>
                </a:gdLst>
                <a:ahLst/>
                <a:cxnLst>
                  <a:cxn ang="0">
                    <a:pos x="21" y="20"/>
                  </a:cxn>
                  <a:cxn ang="0">
                    <a:pos x="25" y="38"/>
                  </a:cxn>
                  <a:cxn ang="0">
                    <a:pos x="23" y="73"/>
                  </a:cxn>
                  <a:cxn ang="0">
                    <a:pos x="12" y="96"/>
                  </a:cxn>
                  <a:cxn ang="0">
                    <a:pos x="6" y="126"/>
                  </a:cxn>
                  <a:cxn ang="0">
                    <a:pos x="17" y="149"/>
                  </a:cxn>
                  <a:cxn ang="0">
                    <a:pos x="34" y="176"/>
                  </a:cxn>
                  <a:cxn ang="0">
                    <a:pos x="30" y="195"/>
                  </a:cxn>
                  <a:cxn ang="0">
                    <a:pos x="13" y="216"/>
                  </a:cxn>
                  <a:cxn ang="0">
                    <a:pos x="6" y="236"/>
                  </a:cxn>
                  <a:cxn ang="0">
                    <a:pos x="19" y="259"/>
                  </a:cxn>
                  <a:cxn ang="0">
                    <a:pos x="30" y="278"/>
                  </a:cxn>
                  <a:cxn ang="0">
                    <a:pos x="30" y="301"/>
                  </a:cxn>
                  <a:cxn ang="0">
                    <a:pos x="12" y="322"/>
                  </a:cxn>
                  <a:cxn ang="0">
                    <a:pos x="0" y="349"/>
                  </a:cxn>
                  <a:cxn ang="0">
                    <a:pos x="13" y="372"/>
                  </a:cxn>
                  <a:cxn ang="0">
                    <a:pos x="33" y="396"/>
                  </a:cxn>
                  <a:cxn ang="0">
                    <a:pos x="33" y="431"/>
                  </a:cxn>
                  <a:cxn ang="0">
                    <a:pos x="19" y="455"/>
                  </a:cxn>
                  <a:cxn ang="0">
                    <a:pos x="21" y="473"/>
                  </a:cxn>
                  <a:cxn ang="0">
                    <a:pos x="42" y="499"/>
                  </a:cxn>
                  <a:cxn ang="0">
                    <a:pos x="107" y="573"/>
                  </a:cxn>
                  <a:cxn ang="0">
                    <a:pos x="166" y="629"/>
                  </a:cxn>
                  <a:cxn ang="0">
                    <a:pos x="217" y="660"/>
                  </a:cxn>
                  <a:cxn ang="0">
                    <a:pos x="313" y="701"/>
                  </a:cxn>
                  <a:cxn ang="0">
                    <a:pos x="401" y="716"/>
                  </a:cxn>
                  <a:cxn ang="0">
                    <a:pos x="523" y="716"/>
                  </a:cxn>
                  <a:cxn ang="0">
                    <a:pos x="625" y="706"/>
                  </a:cxn>
                  <a:cxn ang="0">
                    <a:pos x="697" y="685"/>
                  </a:cxn>
                  <a:cxn ang="0">
                    <a:pos x="744" y="659"/>
                  </a:cxn>
                  <a:cxn ang="0">
                    <a:pos x="778" y="629"/>
                  </a:cxn>
                  <a:cxn ang="0">
                    <a:pos x="874" y="493"/>
                  </a:cxn>
                  <a:cxn ang="0">
                    <a:pos x="894" y="448"/>
                  </a:cxn>
                  <a:cxn ang="0">
                    <a:pos x="895" y="427"/>
                  </a:cxn>
                  <a:cxn ang="0">
                    <a:pos x="882" y="406"/>
                  </a:cxn>
                  <a:cxn ang="0">
                    <a:pos x="882" y="381"/>
                  </a:cxn>
                  <a:cxn ang="0">
                    <a:pos x="894" y="362"/>
                  </a:cxn>
                  <a:cxn ang="0">
                    <a:pos x="908" y="341"/>
                  </a:cxn>
                  <a:cxn ang="0">
                    <a:pos x="912" y="316"/>
                  </a:cxn>
                  <a:cxn ang="0">
                    <a:pos x="900" y="295"/>
                  </a:cxn>
                  <a:cxn ang="0">
                    <a:pos x="886" y="275"/>
                  </a:cxn>
                  <a:cxn ang="0">
                    <a:pos x="886" y="254"/>
                  </a:cxn>
                  <a:cxn ang="0">
                    <a:pos x="904" y="229"/>
                  </a:cxn>
                  <a:cxn ang="0">
                    <a:pos x="908" y="202"/>
                  </a:cxn>
                  <a:cxn ang="0">
                    <a:pos x="894" y="176"/>
                  </a:cxn>
                  <a:cxn ang="0">
                    <a:pos x="886" y="155"/>
                  </a:cxn>
                  <a:cxn ang="0">
                    <a:pos x="895" y="130"/>
                  </a:cxn>
                  <a:cxn ang="0">
                    <a:pos x="908" y="113"/>
                  </a:cxn>
                  <a:cxn ang="0">
                    <a:pos x="913" y="88"/>
                  </a:cxn>
                  <a:cxn ang="0">
                    <a:pos x="903" y="67"/>
                  </a:cxn>
                  <a:cxn ang="0">
                    <a:pos x="890" y="42"/>
                  </a:cxn>
                  <a:cxn ang="0">
                    <a:pos x="894" y="18"/>
                  </a:cxn>
                  <a:cxn ang="0">
                    <a:pos x="26" y="0"/>
                  </a:cxn>
                </a:cxnLst>
                <a:rect l="txL" t="txT" r="txR" b="txB"/>
                <a:pathLst>
                  <a:path w="913" h="718">
                    <a:moveTo>
                      <a:pt x="26" y="0"/>
                    </a:moveTo>
                    <a:lnTo>
                      <a:pt x="21" y="20"/>
                    </a:lnTo>
                    <a:lnTo>
                      <a:pt x="23" y="29"/>
                    </a:lnTo>
                    <a:lnTo>
                      <a:pt x="25" y="38"/>
                    </a:lnTo>
                    <a:lnTo>
                      <a:pt x="26" y="59"/>
                    </a:lnTo>
                    <a:lnTo>
                      <a:pt x="23" y="73"/>
                    </a:lnTo>
                    <a:lnTo>
                      <a:pt x="17" y="86"/>
                    </a:lnTo>
                    <a:lnTo>
                      <a:pt x="12" y="96"/>
                    </a:lnTo>
                    <a:lnTo>
                      <a:pt x="6" y="113"/>
                    </a:lnTo>
                    <a:lnTo>
                      <a:pt x="6" y="126"/>
                    </a:lnTo>
                    <a:lnTo>
                      <a:pt x="12" y="138"/>
                    </a:lnTo>
                    <a:lnTo>
                      <a:pt x="17" y="149"/>
                    </a:lnTo>
                    <a:lnTo>
                      <a:pt x="29" y="162"/>
                    </a:lnTo>
                    <a:lnTo>
                      <a:pt x="34" y="176"/>
                    </a:lnTo>
                    <a:lnTo>
                      <a:pt x="34" y="185"/>
                    </a:lnTo>
                    <a:lnTo>
                      <a:pt x="30" y="195"/>
                    </a:lnTo>
                    <a:lnTo>
                      <a:pt x="21" y="204"/>
                    </a:lnTo>
                    <a:lnTo>
                      <a:pt x="13" y="216"/>
                    </a:lnTo>
                    <a:lnTo>
                      <a:pt x="8" y="225"/>
                    </a:lnTo>
                    <a:lnTo>
                      <a:pt x="6" y="236"/>
                    </a:lnTo>
                    <a:lnTo>
                      <a:pt x="12" y="248"/>
                    </a:lnTo>
                    <a:lnTo>
                      <a:pt x="19" y="259"/>
                    </a:lnTo>
                    <a:lnTo>
                      <a:pt x="26" y="269"/>
                    </a:lnTo>
                    <a:lnTo>
                      <a:pt x="30" y="278"/>
                    </a:lnTo>
                    <a:lnTo>
                      <a:pt x="34" y="288"/>
                    </a:lnTo>
                    <a:lnTo>
                      <a:pt x="30" y="301"/>
                    </a:lnTo>
                    <a:lnTo>
                      <a:pt x="21" y="313"/>
                    </a:lnTo>
                    <a:lnTo>
                      <a:pt x="12" y="322"/>
                    </a:lnTo>
                    <a:lnTo>
                      <a:pt x="2" y="337"/>
                    </a:lnTo>
                    <a:lnTo>
                      <a:pt x="0" y="349"/>
                    </a:lnTo>
                    <a:lnTo>
                      <a:pt x="4" y="362"/>
                    </a:lnTo>
                    <a:lnTo>
                      <a:pt x="13" y="372"/>
                    </a:lnTo>
                    <a:lnTo>
                      <a:pt x="23" y="383"/>
                    </a:lnTo>
                    <a:lnTo>
                      <a:pt x="33" y="396"/>
                    </a:lnTo>
                    <a:lnTo>
                      <a:pt x="38" y="414"/>
                    </a:lnTo>
                    <a:lnTo>
                      <a:pt x="33" y="431"/>
                    </a:lnTo>
                    <a:lnTo>
                      <a:pt x="23" y="444"/>
                    </a:lnTo>
                    <a:lnTo>
                      <a:pt x="19" y="455"/>
                    </a:lnTo>
                    <a:lnTo>
                      <a:pt x="19" y="466"/>
                    </a:lnTo>
                    <a:lnTo>
                      <a:pt x="21" y="473"/>
                    </a:lnTo>
                    <a:lnTo>
                      <a:pt x="29" y="484"/>
                    </a:lnTo>
                    <a:lnTo>
                      <a:pt x="42" y="499"/>
                    </a:lnTo>
                    <a:lnTo>
                      <a:pt x="64" y="528"/>
                    </a:lnTo>
                    <a:lnTo>
                      <a:pt x="107" y="573"/>
                    </a:lnTo>
                    <a:lnTo>
                      <a:pt x="144" y="609"/>
                    </a:lnTo>
                    <a:lnTo>
                      <a:pt x="166" y="629"/>
                    </a:lnTo>
                    <a:lnTo>
                      <a:pt x="190" y="643"/>
                    </a:lnTo>
                    <a:lnTo>
                      <a:pt x="217" y="660"/>
                    </a:lnTo>
                    <a:lnTo>
                      <a:pt x="255" y="681"/>
                    </a:lnTo>
                    <a:lnTo>
                      <a:pt x="313" y="701"/>
                    </a:lnTo>
                    <a:lnTo>
                      <a:pt x="356" y="710"/>
                    </a:lnTo>
                    <a:lnTo>
                      <a:pt x="401" y="716"/>
                    </a:lnTo>
                    <a:lnTo>
                      <a:pt x="460" y="718"/>
                    </a:lnTo>
                    <a:lnTo>
                      <a:pt x="523" y="716"/>
                    </a:lnTo>
                    <a:lnTo>
                      <a:pt x="578" y="714"/>
                    </a:lnTo>
                    <a:lnTo>
                      <a:pt x="625" y="706"/>
                    </a:lnTo>
                    <a:lnTo>
                      <a:pt x="667" y="697"/>
                    </a:lnTo>
                    <a:lnTo>
                      <a:pt x="697" y="685"/>
                    </a:lnTo>
                    <a:lnTo>
                      <a:pt x="723" y="672"/>
                    </a:lnTo>
                    <a:lnTo>
                      <a:pt x="744" y="659"/>
                    </a:lnTo>
                    <a:lnTo>
                      <a:pt x="761" y="647"/>
                    </a:lnTo>
                    <a:lnTo>
                      <a:pt x="778" y="629"/>
                    </a:lnTo>
                    <a:lnTo>
                      <a:pt x="832" y="556"/>
                    </a:lnTo>
                    <a:lnTo>
                      <a:pt x="874" y="493"/>
                    </a:lnTo>
                    <a:lnTo>
                      <a:pt x="890" y="461"/>
                    </a:lnTo>
                    <a:lnTo>
                      <a:pt x="894" y="448"/>
                    </a:lnTo>
                    <a:lnTo>
                      <a:pt x="895" y="438"/>
                    </a:lnTo>
                    <a:lnTo>
                      <a:pt x="895" y="427"/>
                    </a:lnTo>
                    <a:lnTo>
                      <a:pt x="887" y="414"/>
                    </a:lnTo>
                    <a:lnTo>
                      <a:pt x="882" y="406"/>
                    </a:lnTo>
                    <a:lnTo>
                      <a:pt x="879" y="394"/>
                    </a:lnTo>
                    <a:lnTo>
                      <a:pt x="882" y="381"/>
                    </a:lnTo>
                    <a:lnTo>
                      <a:pt x="887" y="372"/>
                    </a:lnTo>
                    <a:lnTo>
                      <a:pt x="894" y="362"/>
                    </a:lnTo>
                    <a:lnTo>
                      <a:pt x="900" y="352"/>
                    </a:lnTo>
                    <a:lnTo>
                      <a:pt x="908" y="341"/>
                    </a:lnTo>
                    <a:lnTo>
                      <a:pt x="913" y="330"/>
                    </a:lnTo>
                    <a:lnTo>
                      <a:pt x="912" y="316"/>
                    </a:lnTo>
                    <a:lnTo>
                      <a:pt x="907" y="305"/>
                    </a:lnTo>
                    <a:lnTo>
                      <a:pt x="900" y="295"/>
                    </a:lnTo>
                    <a:lnTo>
                      <a:pt x="894" y="286"/>
                    </a:lnTo>
                    <a:lnTo>
                      <a:pt x="886" y="275"/>
                    </a:lnTo>
                    <a:lnTo>
                      <a:pt x="883" y="263"/>
                    </a:lnTo>
                    <a:lnTo>
                      <a:pt x="886" y="254"/>
                    </a:lnTo>
                    <a:lnTo>
                      <a:pt x="895" y="240"/>
                    </a:lnTo>
                    <a:lnTo>
                      <a:pt x="904" y="229"/>
                    </a:lnTo>
                    <a:lnTo>
                      <a:pt x="908" y="217"/>
                    </a:lnTo>
                    <a:lnTo>
                      <a:pt x="908" y="202"/>
                    </a:lnTo>
                    <a:lnTo>
                      <a:pt x="903" y="187"/>
                    </a:lnTo>
                    <a:lnTo>
                      <a:pt x="894" y="176"/>
                    </a:lnTo>
                    <a:lnTo>
                      <a:pt x="890" y="168"/>
                    </a:lnTo>
                    <a:lnTo>
                      <a:pt x="886" y="155"/>
                    </a:lnTo>
                    <a:lnTo>
                      <a:pt x="887" y="141"/>
                    </a:lnTo>
                    <a:lnTo>
                      <a:pt x="895" y="130"/>
                    </a:lnTo>
                    <a:lnTo>
                      <a:pt x="900" y="122"/>
                    </a:lnTo>
                    <a:lnTo>
                      <a:pt x="908" y="113"/>
                    </a:lnTo>
                    <a:lnTo>
                      <a:pt x="912" y="101"/>
                    </a:lnTo>
                    <a:lnTo>
                      <a:pt x="913" y="88"/>
                    </a:lnTo>
                    <a:lnTo>
                      <a:pt x="911" y="80"/>
                    </a:lnTo>
                    <a:lnTo>
                      <a:pt x="903" y="67"/>
                    </a:lnTo>
                    <a:lnTo>
                      <a:pt x="895" y="56"/>
                    </a:lnTo>
                    <a:lnTo>
                      <a:pt x="890" y="42"/>
                    </a:lnTo>
                    <a:lnTo>
                      <a:pt x="890" y="29"/>
                    </a:lnTo>
                    <a:lnTo>
                      <a:pt x="894" y="18"/>
                    </a:lnTo>
                    <a:lnTo>
                      <a:pt x="891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C080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360" name="Freeform 12"/>
              <p:cNvSpPr>
                <a:spLocks noChangeAspect="1"/>
              </p:cNvSpPr>
              <p:nvPr/>
            </p:nvSpPr>
            <p:spPr>
              <a:xfrm>
                <a:off x="516" y="2157"/>
                <a:ext cx="105" cy="74"/>
              </a:xfrm>
              <a:custGeom>
                <a:avLst/>
                <a:gdLst>
                  <a:gd name="txL" fmla="*/ 0 w 113"/>
                  <a:gd name="txT" fmla="*/ 0 h 99"/>
                  <a:gd name="txR" fmla="*/ 113 w 113"/>
                  <a:gd name="txB" fmla="*/ 99 h 99"/>
                </a:gdLst>
                <a:ahLst/>
                <a:cxnLst>
                  <a:cxn ang="0">
                    <a:pos x="6" y="0"/>
                  </a:cxn>
                  <a:cxn ang="0">
                    <a:pos x="13" y="13"/>
                  </a:cxn>
                  <a:cxn ang="0">
                    <a:pos x="24" y="26"/>
                  </a:cxn>
                  <a:cxn ang="0">
                    <a:pos x="44" y="43"/>
                  </a:cxn>
                  <a:cxn ang="0">
                    <a:pos x="68" y="57"/>
                  </a:cxn>
                  <a:cxn ang="0">
                    <a:pos x="91" y="66"/>
                  </a:cxn>
                  <a:cxn ang="0">
                    <a:pos x="113" y="72"/>
                  </a:cxn>
                  <a:cxn ang="0">
                    <a:pos x="104" y="89"/>
                  </a:cxn>
                  <a:cxn ang="0">
                    <a:pos x="75" y="85"/>
                  </a:cxn>
                  <a:cxn ang="0">
                    <a:pos x="44" y="87"/>
                  </a:cxn>
                  <a:cxn ang="0">
                    <a:pos x="24" y="99"/>
                  </a:cxn>
                  <a:cxn ang="0">
                    <a:pos x="28" y="89"/>
                  </a:cxn>
                  <a:cxn ang="0">
                    <a:pos x="27" y="78"/>
                  </a:cxn>
                  <a:cxn ang="0">
                    <a:pos x="20" y="62"/>
                  </a:cxn>
                  <a:cxn ang="0">
                    <a:pos x="11" y="49"/>
                  </a:cxn>
                  <a:cxn ang="0">
                    <a:pos x="2" y="34"/>
                  </a:cxn>
                  <a:cxn ang="0">
                    <a:pos x="0" y="17"/>
                  </a:cxn>
                  <a:cxn ang="0">
                    <a:pos x="6" y="0"/>
                  </a:cxn>
                </a:cxnLst>
                <a:rect l="txL" t="txT" r="txR" b="txB"/>
                <a:pathLst>
                  <a:path w="113" h="99">
                    <a:moveTo>
                      <a:pt x="6" y="0"/>
                    </a:moveTo>
                    <a:lnTo>
                      <a:pt x="13" y="13"/>
                    </a:lnTo>
                    <a:lnTo>
                      <a:pt x="24" y="26"/>
                    </a:lnTo>
                    <a:lnTo>
                      <a:pt x="44" y="43"/>
                    </a:lnTo>
                    <a:lnTo>
                      <a:pt x="68" y="57"/>
                    </a:lnTo>
                    <a:lnTo>
                      <a:pt x="91" y="66"/>
                    </a:lnTo>
                    <a:lnTo>
                      <a:pt x="113" y="72"/>
                    </a:lnTo>
                    <a:lnTo>
                      <a:pt x="104" y="89"/>
                    </a:lnTo>
                    <a:lnTo>
                      <a:pt x="75" y="85"/>
                    </a:lnTo>
                    <a:lnTo>
                      <a:pt x="44" y="87"/>
                    </a:lnTo>
                    <a:lnTo>
                      <a:pt x="24" y="99"/>
                    </a:lnTo>
                    <a:lnTo>
                      <a:pt x="28" y="89"/>
                    </a:lnTo>
                    <a:lnTo>
                      <a:pt x="27" y="78"/>
                    </a:lnTo>
                    <a:lnTo>
                      <a:pt x="20" y="62"/>
                    </a:lnTo>
                    <a:lnTo>
                      <a:pt x="11" y="49"/>
                    </a:lnTo>
                    <a:lnTo>
                      <a:pt x="2" y="34"/>
                    </a:lnTo>
                    <a:lnTo>
                      <a:pt x="0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A040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361" name="Freeform 13"/>
              <p:cNvSpPr>
                <a:spLocks noChangeAspect="1"/>
              </p:cNvSpPr>
              <p:nvPr/>
            </p:nvSpPr>
            <p:spPr>
              <a:xfrm>
                <a:off x="518" y="2249"/>
                <a:ext cx="138" cy="62"/>
              </a:xfrm>
              <a:custGeom>
                <a:avLst/>
                <a:gdLst>
                  <a:gd name="txL" fmla="*/ 0 w 149"/>
                  <a:gd name="txT" fmla="*/ 0 h 84"/>
                  <a:gd name="txR" fmla="*/ 149 w 149"/>
                  <a:gd name="txB" fmla="*/ 84 h 84"/>
                </a:gdLst>
                <a:ahLst/>
                <a:cxnLst>
                  <a:cxn ang="0">
                    <a:pos x="0" y="10"/>
                  </a:cxn>
                  <a:cxn ang="0">
                    <a:pos x="4" y="0"/>
                  </a:cxn>
                  <a:cxn ang="0">
                    <a:pos x="9" y="10"/>
                  </a:cxn>
                  <a:cxn ang="0">
                    <a:pos x="21" y="15"/>
                  </a:cxn>
                  <a:cxn ang="0">
                    <a:pos x="42" y="25"/>
                  </a:cxn>
                  <a:cxn ang="0">
                    <a:pos x="64" y="31"/>
                  </a:cxn>
                  <a:cxn ang="0">
                    <a:pos x="98" y="38"/>
                  </a:cxn>
                  <a:cxn ang="0">
                    <a:pos x="137" y="44"/>
                  </a:cxn>
                  <a:cxn ang="0">
                    <a:pos x="149" y="80"/>
                  </a:cxn>
                  <a:cxn ang="0">
                    <a:pos x="106" y="69"/>
                  </a:cxn>
                  <a:cxn ang="0">
                    <a:pos x="72" y="65"/>
                  </a:cxn>
                  <a:cxn ang="0">
                    <a:pos x="45" y="71"/>
                  </a:cxn>
                  <a:cxn ang="0">
                    <a:pos x="25" y="84"/>
                  </a:cxn>
                  <a:cxn ang="0">
                    <a:pos x="25" y="73"/>
                  </a:cxn>
                  <a:cxn ang="0">
                    <a:pos x="25" y="63"/>
                  </a:cxn>
                  <a:cxn ang="0">
                    <a:pos x="21" y="52"/>
                  </a:cxn>
                  <a:cxn ang="0">
                    <a:pos x="9" y="36"/>
                  </a:cxn>
                  <a:cxn ang="0">
                    <a:pos x="0" y="23"/>
                  </a:cxn>
                  <a:cxn ang="0">
                    <a:pos x="0" y="10"/>
                  </a:cxn>
                </a:cxnLst>
                <a:rect l="txL" t="txT" r="txR" b="txB"/>
                <a:pathLst>
                  <a:path w="149" h="84">
                    <a:moveTo>
                      <a:pt x="0" y="10"/>
                    </a:moveTo>
                    <a:lnTo>
                      <a:pt x="4" y="0"/>
                    </a:lnTo>
                    <a:lnTo>
                      <a:pt x="9" y="10"/>
                    </a:lnTo>
                    <a:lnTo>
                      <a:pt x="21" y="15"/>
                    </a:lnTo>
                    <a:lnTo>
                      <a:pt x="42" y="25"/>
                    </a:lnTo>
                    <a:lnTo>
                      <a:pt x="64" y="31"/>
                    </a:lnTo>
                    <a:lnTo>
                      <a:pt x="98" y="38"/>
                    </a:lnTo>
                    <a:lnTo>
                      <a:pt x="137" y="44"/>
                    </a:lnTo>
                    <a:lnTo>
                      <a:pt x="149" y="80"/>
                    </a:lnTo>
                    <a:lnTo>
                      <a:pt x="106" y="69"/>
                    </a:lnTo>
                    <a:lnTo>
                      <a:pt x="72" y="65"/>
                    </a:lnTo>
                    <a:lnTo>
                      <a:pt x="45" y="71"/>
                    </a:lnTo>
                    <a:lnTo>
                      <a:pt x="25" y="84"/>
                    </a:lnTo>
                    <a:lnTo>
                      <a:pt x="25" y="73"/>
                    </a:lnTo>
                    <a:lnTo>
                      <a:pt x="25" y="63"/>
                    </a:lnTo>
                    <a:lnTo>
                      <a:pt x="21" y="52"/>
                    </a:lnTo>
                    <a:lnTo>
                      <a:pt x="9" y="36"/>
                    </a:lnTo>
                    <a:lnTo>
                      <a:pt x="0" y="2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362" name="Freeform 14"/>
              <p:cNvSpPr>
                <a:spLocks noChangeAspect="1"/>
              </p:cNvSpPr>
              <p:nvPr/>
            </p:nvSpPr>
            <p:spPr>
              <a:xfrm>
                <a:off x="512" y="2326"/>
                <a:ext cx="163" cy="78"/>
              </a:xfrm>
              <a:custGeom>
                <a:avLst/>
                <a:gdLst>
                  <a:gd name="txL" fmla="*/ 0 w 175"/>
                  <a:gd name="txT" fmla="*/ 0 h 104"/>
                  <a:gd name="txR" fmla="*/ 175 w 175"/>
                  <a:gd name="txB" fmla="*/ 104 h 104"/>
                </a:gdLst>
                <a:ahLst/>
                <a:cxnLst>
                  <a:cxn ang="0">
                    <a:pos x="2" y="13"/>
                  </a:cxn>
                  <a:cxn ang="0">
                    <a:pos x="10" y="0"/>
                  </a:cxn>
                  <a:cxn ang="0">
                    <a:pos x="21" y="17"/>
                  </a:cxn>
                  <a:cxn ang="0">
                    <a:pos x="32" y="25"/>
                  </a:cxn>
                  <a:cxn ang="0">
                    <a:pos x="45" y="34"/>
                  </a:cxn>
                  <a:cxn ang="0">
                    <a:pos x="69" y="42"/>
                  </a:cxn>
                  <a:cxn ang="0">
                    <a:pos x="96" y="49"/>
                  </a:cxn>
                  <a:cxn ang="0">
                    <a:pos x="126" y="59"/>
                  </a:cxn>
                  <a:cxn ang="0">
                    <a:pos x="167" y="72"/>
                  </a:cxn>
                  <a:cxn ang="0">
                    <a:pos x="175" y="104"/>
                  </a:cxn>
                  <a:cxn ang="0">
                    <a:pos x="133" y="87"/>
                  </a:cxn>
                  <a:cxn ang="0">
                    <a:pos x="103" y="76"/>
                  </a:cxn>
                  <a:cxn ang="0">
                    <a:pos x="78" y="72"/>
                  </a:cxn>
                  <a:cxn ang="0">
                    <a:pos x="58" y="72"/>
                  </a:cxn>
                  <a:cxn ang="0">
                    <a:pos x="48" y="80"/>
                  </a:cxn>
                  <a:cxn ang="0">
                    <a:pos x="36" y="91"/>
                  </a:cxn>
                  <a:cxn ang="0">
                    <a:pos x="34" y="78"/>
                  </a:cxn>
                  <a:cxn ang="0">
                    <a:pos x="21" y="59"/>
                  </a:cxn>
                  <a:cxn ang="0">
                    <a:pos x="10" y="45"/>
                  </a:cxn>
                  <a:cxn ang="0">
                    <a:pos x="0" y="31"/>
                  </a:cxn>
                  <a:cxn ang="0">
                    <a:pos x="2" y="13"/>
                  </a:cxn>
                </a:cxnLst>
                <a:rect l="txL" t="txT" r="txR" b="txB"/>
                <a:pathLst>
                  <a:path w="175" h="104">
                    <a:moveTo>
                      <a:pt x="2" y="13"/>
                    </a:moveTo>
                    <a:lnTo>
                      <a:pt x="10" y="0"/>
                    </a:lnTo>
                    <a:lnTo>
                      <a:pt x="21" y="17"/>
                    </a:lnTo>
                    <a:lnTo>
                      <a:pt x="32" y="25"/>
                    </a:lnTo>
                    <a:lnTo>
                      <a:pt x="45" y="34"/>
                    </a:lnTo>
                    <a:lnTo>
                      <a:pt x="69" y="42"/>
                    </a:lnTo>
                    <a:lnTo>
                      <a:pt x="96" y="49"/>
                    </a:lnTo>
                    <a:lnTo>
                      <a:pt x="126" y="59"/>
                    </a:lnTo>
                    <a:lnTo>
                      <a:pt x="167" y="72"/>
                    </a:lnTo>
                    <a:lnTo>
                      <a:pt x="175" y="104"/>
                    </a:lnTo>
                    <a:lnTo>
                      <a:pt x="133" y="87"/>
                    </a:lnTo>
                    <a:lnTo>
                      <a:pt x="103" y="76"/>
                    </a:lnTo>
                    <a:lnTo>
                      <a:pt x="78" y="72"/>
                    </a:lnTo>
                    <a:lnTo>
                      <a:pt x="58" y="72"/>
                    </a:lnTo>
                    <a:lnTo>
                      <a:pt x="48" y="80"/>
                    </a:lnTo>
                    <a:lnTo>
                      <a:pt x="36" y="91"/>
                    </a:lnTo>
                    <a:lnTo>
                      <a:pt x="34" y="78"/>
                    </a:lnTo>
                    <a:lnTo>
                      <a:pt x="21" y="59"/>
                    </a:lnTo>
                    <a:lnTo>
                      <a:pt x="10" y="45"/>
                    </a:lnTo>
                    <a:lnTo>
                      <a:pt x="0" y="31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363" name="Freeform 15"/>
              <p:cNvSpPr>
                <a:spLocks noChangeAspect="1"/>
              </p:cNvSpPr>
              <p:nvPr/>
            </p:nvSpPr>
            <p:spPr>
              <a:xfrm>
                <a:off x="529" y="2411"/>
                <a:ext cx="193" cy="171"/>
              </a:xfrm>
              <a:custGeom>
                <a:avLst/>
                <a:gdLst>
                  <a:gd name="txL" fmla="*/ 0 w 208"/>
                  <a:gd name="txT" fmla="*/ 0 h 230"/>
                  <a:gd name="txR" fmla="*/ 208 w 208"/>
                  <a:gd name="txB" fmla="*/ 230 h 230"/>
                </a:gdLst>
                <a:ahLst/>
                <a:cxnLst>
                  <a:cxn ang="0">
                    <a:pos x="2" y="35"/>
                  </a:cxn>
                  <a:cxn ang="0">
                    <a:pos x="0" y="21"/>
                  </a:cxn>
                  <a:cxn ang="0">
                    <a:pos x="0" y="11"/>
                  </a:cxn>
                  <a:cxn ang="0">
                    <a:pos x="8" y="0"/>
                  </a:cxn>
                  <a:cxn ang="0">
                    <a:pos x="22" y="17"/>
                  </a:cxn>
                  <a:cxn ang="0">
                    <a:pos x="47" y="32"/>
                  </a:cxn>
                  <a:cxn ang="0">
                    <a:pos x="72" y="44"/>
                  </a:cxn>
                  <a:cxn ang="0">
                    <a:pos x="106" y="55"/>
                  </a:cxn>
                  <a:cxn ang="0">
                    <a:pos x="156" y="65"/>
                  </a:cxn>
                  <a:cxn ang="0">
                    <a:pos x="166" y="91"/>
                  </a:cxn>
                  <a:cxn ang="0">
                    <a:pos x="140" y="84"/>
                  </a:cxn>
                  <a:cxn ang="0">
                    <a:pos x="114" y="80"/>
                  </a:cxn>
                  <a:cxn ang="0">
                    <a:pos x="101" y="82"/>
                  </a:cxn>
                  <a:cxn ang="0">
                    <a:pos x="97" y="95"/>
                  </a:cxn>
                  <a:cxn ang="0">
                    <a:pos x="105" y="112"/>
                  </a:cxn>
                  <a:cxn ang="0">
                    <a:pos x="115" y="128"/>
                  </a:cxn>
                  <a:cxn ang="0">
                    <a:pos x="136" y="153"/>
                  </a:cxn>
                  <a:cxn ang="0">
                    <a:pos x="166" y="179"/>
                  </a:cxn>
                  <a:cxn ang="0">
                    <a:pos x="208" y="209"/>
                  </a:cxn>
                  <a:cxn ang="0">
                    <a:pos x="208" y="230"/>
                  </a:cxn>
                  <a:cxn ang="0">
                    <a:pos x="190" y="219"/>
                  </a:cxn>
                  <a:cxn ang="0">
                    <a:pos x="166" y="205"/>
                  </a:cxn>
                  <a:cxn ang="0">
                    <a:pos x="132" y="179"/>
                  </a:cxn>
                  <a:cxn ang="0">
                    <a:pos x="105" y="150"/>
                  </a:cxn>
                  <a:cxn ang="0">
                    <a:pos x="80" y="128"/>
                  </a:cxn>
                  <a:cxn ang="0">
                    <a:pos x="56" y="101"/>
                  </a:cxn>
                  <a:cxn ang="0">
                    <a:pos x="36" y="78"/>
                  </a:cxn>
                  <a:cxn ang="0">
                    <a:pos x="15" y="57"/>
                  </a:cxn>
                  <a:cxn ang="0">
                    <a:pos x="2" y="35"/>
                  </a:cxn>
                </a:cxnLst>
                <a:rect l="txL" t="txT" r="txR" b="txB"/>
                <a:pathLst>
                  <a:path w="208" h="230">
                    <a:moveTo>
                      <a:pt x="2" y="35"/>
                    </a:moveTo>
                    <a:lnTo>
                      <a:pt x="0" y="21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22" y="17"/>
                    </a:lnTo>
                    <a:lnTo>
                      <a:pt x="47" y="32"/>
                    </a:lnTo>
                    <a:lnTo>
                      <a:pt x="72" y="44"/>
                    </a:lnTo>
                    <a:lnTo>
                      <a:pt x="106" y="55"/>
                    </a:lnTo>
                    <a:lnTo>
                      <a:pt x="156" y="65"/>
                    </a:lnTo>
                    <a:lnTo>
                      <a:pt x="166" y="91"/>
                    </a:lnTo>
                    <a:lnTo>
                      <a:pt x="140" y="84"/>
                    </a:lnTo>
                    <a:lnTo>
                      <a:pt x="114" y="80"/>
                    </a:lnTo>
                    <a:lnTo>
                      <a:pt x="101" y="82"/>
                    </a:lnTo>
                    <a:lnTo>
                      <a:pt x="97" y="95"/>
                    </a:lnTo>
                    <a:lnTo>
                      <a:pt x="105" y="112"/>
                    </a:lnTo>
                    <a:lnTo>
                      <a:pt x="115" y="128"/>
                    </a:lnTo>
                    <a:lnTo>
                      <a:pt x="136" y="153"/>
                    </a:lnTo>
                    <a:lnTo>
                      <a:pt x="166" y="179"/>
                    </a:lnTo>
                    <a:lnTo>
                      <a:pt x="208" y="209"/>
                    </a:lnTo>
                    <a:lnTo>
                      <a:pt x="208" y="230"/>
                    </a:lnTo>
                    <a:lnTo>
                      <a:pt x="190" y="219"/>
                    </a:lnTo>
                    <a:lnTo>
                      <a:pt x="166" y="205"/>
                    </a:lnTo>
                    <a:lnTo>
                      <a:pt x="132" y="179"/>
                    </a:lnTo>
                    <a:lnTo>
                      <a:pt x="105" y="150"/>
                    </a:lnTo>
                    <a:lnTo>
                      <a:pt x="80" y="128"/>
                    </a:lnTo>
                    <a:lnTo>
                      <a:pt x="56" y="101"/>
                    </a:lnTo>
                    <a:lnTo>
                      <a:pt x="36" y="78"/>
                    </a:lnTo>
                    <a:lnTo>
                      <a:pt x="15" y="57"/>
                    </a:lnTo>
                    <a:lnTo>
                      <a:pt x="2" y="35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364" name="Freeform 16"/>
              <p:cNvSpPr>
                <a:spLocks noChangeAspect="1"/>
              </p:cNvSpPr>
              <p:nvPr/>
            </p:nvSpPr>
            <p:spPr>
              <a:xfrm>
                <a:off x="533" y="2105"/>
                <a:ext cx="79" cy="51"/>
              </a:xfrm>
              <a:custGeom>
                <a:avLst/>
                <a:gdLst>
                  <a:gd name="txL" fmla="*/ 0 w 86"/>
                  <a:gd name="txT" fmla="*/ 0 h 69"/>
                  <a:gd name="txR" fmla="*/ 86 w 86"/>
                  <a:gd name="txB" fmla="*/ 69 h 69"/>
                </a:gdLst>
                <a:ahLst/>
                <a:cxnLst>
                  <a:cxn ang="0">
                    <a:pos x="0" y="0"/>
                  </a:cxn>
                  <a:cxn ang="0">
                    <a:pos x="11" y="10"/>
                  </a:cxn>
                  <a:cxn ang="0">
                    <a:pos x="25" y="21"/>
                  </a:cxn>
                  <a:cxn ang="0">
                    <a:pos x="42" y="33"/>
                  </a:cxn>
                  <a:cxn ang="0">
                    <a:pos x="60" y="44"/>
                  </a:cxn>
                  <a:cxn ang="0">
                    <a:pos x="77" y="54"/>
                  </a:cxn>
                  <a:cxn ang="0">
                    <a:pos x="86" y="61"/>
                  </a:cxn>
                  <a:cxn ang="0">
                    <a:pos x="65" y="69"/>
                  </a:cxn>
                  <a:cxn ang="0">
                    <a:pos x="42" y="61"/>
                  </a:cxn>
                  <a:cxn ang="0">
                    <a:pos x="18" y="52"/>
                  </a:cxn>
                  <a:cxn ang="0">
                    <a:pos x="0" y="42"/>
                  </a:cxn>
                  <a:cxn ang="0">
                    <a:pos x="1" y="33"/>
                  </a:cxn>
                  <a:cxn ang="0">
                    <a:pos x="4" y="17"/>
                  </a:cxn>
                  <a:cxn ang="0">
                    <a:pos x="0" y="0"/>
                  </a:cxn>
                </a:cxnLst>
                <a:rect l="txL" t="txT" r="txR" b="txB"/>
                <a:pathLst>
                  <a:path w="86" h="69">
                    <a:moveTo>
                      <a:pt x="0" y="0"/>
                    </a:moveTo>
                    <a:lnTo>
                      <a:pt x="11" y="10"/>
                    </a:lnTo>
                    <a:lnTo>
                      <a:pt x="25" y="21"/>
                    </a:lnTo>
                    <a:lnTo>
                      <a:pt x="42" y="33"/>
                    </a:lnTo>
                    <a:lnTo>
                      <a:pt x="60" y="44"/>
                    </a:lnTo>
                    <a:lnTo>
                      <a:pt x="77" y="54"/>
                    </a:lnTo>
                    <a:lnTo>
                      <a:pt x="86" y="61"/>
                    </a:lnTo>
                    <a:lnTo>
                      <a:pt x="65" y="69"/>
                    </a:lnTo>
                    <a:lnTo>
                      <a:pt x="42" y="61"/>
                    </a:lnTo>
                    <a:lnTo>
                      <a:pt x="18" y="52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365" name="Freeform 17"/>
              <p:cNvSpPr>
                <a:spLocks noChangeAspect="1"/>
              </p:cNvSpPr>
              <p:nvPr/>
            </p:nvSpPr>
            <p:spPr>
              <a:xfrm>
                <a:off x="679" y="2101"/>
                <a:ext cx="678" cy="511"/>
              </a:xfrm>
              <a:custGeom>
                <a:avLst/>
                <a:gdLst>
                  <a:gd name="txL" fmla="*/ 0 w 732"/>
                  <a:gd name="txT" fmla="*/ 0 h 689"/>
                  <a:gd name="txR" fmla="*/ 732 w 732"/>
                  <a:gd name="txB" fmla="*/ 689 h 689"/>
                </a:gdLst>
                <a:ahLst/>
                <a:cxnLst>
                  <a:cxn ang="0">
                    <a:pos x="348" y="158"/>
                  </a:cxn>
                  <a:cxn ang="0">
                    <a:pos x="292" y="181"/>
                  </a:cxn>
                  <a:cxn ang="0">
                    <a:pos x="175" y="200"/>
                  </a:cxn>
                  <a:cxn ang="0">
                    <a:pos x="0" y="209"/>
                  </a:cxn>
                  <a:cxn ang="0">
                    <a:pos x="205" y="244"/>
                  </a:cxn>
                  <a:cxn ang="0">
                    <a:pos x="435" y="225"/>
                  </a:cxn>
                  <a:cxn ang="0">
                    <a:pos x="597" y="177"/>
                  </a:cxn>
                  <a:cxn ang="0">
                    <a:pos x="648" y="169"/>
                  </a:cxn>
                  <a:cxn ang="0">
                    <a:pos x="625" y="208"/>
                  </a:cxn>
                  <a:cxn ang="0">
                    <a:pos x="510" y="263"/>
                  </a:cxn>
                  <a:cxn ang="0">
                    <a:pos x="304" y="308"/>
                  </a:cxn>
                  <a:cxn ang="0">
                    <a:pos x="177" y="352"/>
                  </a:cxn>
                  <a:cxn ang="0">
                    <a:pos x="411" y="347"/>
                  </a:cxn>
                  <a:cxn ang="0">
                    <a:pos x="567" y="308"/>
                  </a:cxn>
                  <a:cxn ang="0">
                    <a:pos x="659" y="276"/>
                  </a:cxn>
                  <a:cxn ang="0">
                    <a:pos x="661" y="299"/>
                  </a:cxn>
                  <a:cxn ang="0">
                    <a:pos x="584" y="354"/>
                  </a:cxn>
                  <a:cxn ang="0">
                    <a:pos x="439" y="407"/>
                  </a:cxn>
                  <a:cxn ang="0">
                    <a:pos x="237" y="444"/>
                  </a:cxn>
                  <a:cxn ang="0">
                    <a:pos x="305" y="466"/>
                  </a:cxn>
                  <a:cxn ang="0">
                    <a:pos x="482" y="458"/>
                  </a:cxn>
                  <a:cxn ang="0">
                    <a:pos x="629" y="413"/>
                  </a:cxn>
                  <a:cxn ang="0">
                    <a:pos x="642" y="430"/>
                  </a:cxn>
                  <a:cxn ang="0">
                    <a:pos x="599" y="474"/>
                  </a:cxn>
                  <a:cxn ang="0">
                    <a:pos x="489" y="521"/>
                  </a:cxn>
                  <a:cxn ang="0">
                    <a:pos x="360" y="542"/>
                  </a:cxn>
                  <a:cxn ang="0">
                    <a:pos x="166" y="546"/>
                  </a:cxn>
                  <a:cxn ang="0">
                    <a:pos x="301" y="579"/>
                  </a:cxn>
                  <a:cxn ang="0">
                    <a:pos x="427" y="580"/>
                  </a:cxn>
                  <a:cxn ang="0">
                    <a:pos x="540" y="562"/>
                  </a:cxn>
                  <a:cxn ang="0">
                    <a:pos x="589" y="565"/>
                  </a:cxn>
                  <a:cxn ang="0">
                    <a:pos x="561" y="597"/>
                  </a:cxn>
                  <a:cxn ang="0">
                    <a:pos x="495" y="622"/>
                  </a:cxn>
                  <a:cxn ang="0">
                    <a:pos x="253" y="649"/>
                  </a:cxn>
                  <a:cxn ang="0">
                    <a:pos x="453" y="663"/>
                  </a:cxn>
                  <a:cxn ang="0">
                    <a:pos x="466" y="687"/>
                  </a:cxn>
                  <a:cxn ang="0">
                    <a:pos x="542" y="664"/>
                  </a:cxn>
                  <a:cxn ang="0">
                    <a:pos x="597" y="621"/>
                  </a:cxn>
                  <a:cxn ang="0">
                    <a:pos x="709" y="453"/>
                  </a:cxn>
                  <a:cxn ang="0">
                    <a:pos x="714" y="419"/>
                  </a:cxn>
                  <a:cxn ang="0">
                    <a:pos x="698" y="386"/>
                  </a:cxn>
                  <a:cxn ang="0">
                    <a:pos x="713" y="354"/>
                  </a:cxn>
                  <a:cxn ang="0">
                    <a:pos x="732" y="322"/>
                  </a:cxn>
                  <a:cxn ang="0">
                    <a:pos x="719" y="287"/>
                  </a:cxn>
                  <a:cxn ang="0">
                    <a:pos x="702" y="255"/>
                  </a:cxn>
                  <a:cxn ang="0">
                    <a:pos x="723" y="221"/>
                  </a:cxn>
                  <a:cxn ang="0">
                    <a:pos x="722" y="179"/>
                  </a:cxn>
                  <a:cxn ang="0">
                    <a:pos x="705" y="147"/>
                  </a:cxn>
                  <a:cxn ang="0">
                    <a:pos x="719" y="114"/>
                  </a:cxn>
                  <a:cxn ang="0">
                    <a:pos x="732" y="80"/>
                  </a:cxn>
                  <a:cxn ang="0">
                    <a:pos x="714" y="48"/>
                  </a:cxn>
                  <a:cxn ang="0">
                    <a:pos x="634" y="50"/>
                  </a:cxn>
                  <a:cxn ang="0">
                    <a:pos x="475" y="105"/>
                  </a:cxn>
                  <a:cxn ang="0">
                    <a:pos x="294" y="135"/>
                  </a:cxn>
                </a:cxnLst>
                <a:rect l="txL" t="txT" r="txR" b="txB"/>
                <a:pathLst>
                  <a:path w="732" h="689">
                    <a:moveTo>
                      <a:pt x="294" y="135"/>
                    </a:moveTo>
                    <a:lnTo>
                      <a:pt x="186" y="143"/>
                    </a:lnTo>
                    <a:lnTo>
                      <a:pt x="348" y="158"/>
                    </a:lnTo>
                    <a:lnTo>
                      <a:pt x="338" y="166"/>
                    </a:lnTo>
                    <a:lnTo>
                      <a:pt x="318" y="173"/>
                    </a:lnTo>
                    <a:lnTo>
                      <a:pt x="292" y="181"/>
                    </a:lnTo>
                    <a:lnTo>
                      <a:pt x="258" y="190"/>
                    </a:lnTo>
                    <a:lnTo>
                      <a:pt x="222" y="196"/>
                    </a:lnTo>
                    <a:lnTo>
                      <a:pt x="175" y="200"/>
                    </a:lnTo>
                    <a:lnTo>
                      <a:pt x="120" y="206"/>
                    </a:lnTo>
                    <a:lnTo>
                      <a:pt x="61" y="209"/>
                    </a:lnTo>
                    <a:lnTo>
                      <a:pt x="0" y="209"/>
                    </a:lnTo>
                    <a:lnTo>
                      <a:pt x="95" y="232"/>
                    </a:lnTo>
                    <a:lnTo>
                      <a:pt x="154" y="244"/>
                    </a:lnTo>
                    <a:lnTo>
                      <a:pt x="205" y="244"/>
                    </a:lnTo>
                    <a:lnTo>
                      <a:pt x="267" y="244"/>
                    </a:lnTo>
                    <a:lnTo>
                      <a:pt x="359" y="236"/>
                    </a:lnTo>
                    <a:lnTo>
                      <a:pt x="435" y="225"/>
                    </a:lnTo>
                    <a:lnTo>
                      <a:pt x="499" y="209"/>
                    </a:lnTo>
                    <a:lnTo>
                      <a:pt x="567" y="188"/>
                    </a:lnTo>
                    <a:lnTo>
                      <a:pt x="597" y="177"/>
                    </a:lnTo>
                    <a:lnTo>
                      <a:pt x="625" y="168"/>
                    </a:lnTo>
                    <a:lnTo>
                      <a:pt x="640" y="164"/>
                    </a:lnTo>
                    <a:lnTo>
                      <a:pt x="648" y="169"/>
                    </a:lnTo>
                    <a:lnTo>
                      <a:pt x="648" y="181"/>
                    </a:lnTo>
                    <a:lnTo>
                      <a:pt x="642" y="194"/>
                    </a:lnTo>
                    <a:lnTo>
                      <a:pt x="625" y="208"/>
                    </a:lnTo>
                    <a:lnTo>
                      <a:pt x="597" y="226"/>
                    </a:lnTo>
                    <a:lnTo>
                      <a:pt x="557" y="244"/>
                    </a:lnTo>
                    <a:lnTo>
                      <a:pt x="510" y="263"/>
                    </a:lnTo>
                    <a:lnTo>
                      <a:pt x="448" y="282"/>
                    </a:lnTo>
                    <a:lnTo>
                      <a:pt x="376" y="297"/>
                    </a:lnTo>
                    <a:lnTo>
                      <a:pt x="304" y="308"/>
                    </a:lnTo>
                    <a:lnTo>
                      <a:pt x="228" y="320"/>
                    </a:lnTo>
                    <a:lnTo>
                      <a:pt x="95" y="333"/>
                    </a:lnTo>
                    <a:lnTo>
                      <a:pt x="177" y="352"/>
                    </a:lnTo>
                    <a:lnTo>
                      <a:pt x="243" y="360"/>
                    </a:lnTo>
                    <a:lnTo>
                      <a:pt x="326" y="358"/>
                    </a:lnTo>
                    <a:lnTo>
                      <a:pt x="411" y="347"/>
                    </a:lnTo>
                    <a:lnTo>
                      <a:pt x="474" y="333"/>
                    </a:lnTo>
                    <a:lnTo>
                      <a:pt x="525" y="320"/>
                    </a:lnTo>
                    <a:lnTo>
                      <a:pt x="567" y="308"/>
                    </a:lnTo>
                    <a:lnTo>
                      <a:pt x="610" y="293"/>
                    </a:lnTo>
                    <a:lnTo>
                      <a:pt x="644" y="280"/>
                    </a:lnTo>
                    <a:lnTo>
                      <a:pt x="659" y="276"/>
                    </a:lnTo>
                    <a:lnTo>
                      <a:pt x="668" y="276"/>
                    </a:lnTo>
                    <a:lnTo>
                      <a:pt x="667" y="287"/>
                    </a:lnTo>
                    <a:lnTo>
                      <a:pt x="661" y="299"/>
                    </a:lnTo>
                    <a:lnTo>
                      <a:pt x="648" y="314"/>
                    </a:lnTo>
                    <a:lnTo>
                      <a:pt x="617" y="335"/>
                    </a:lnTo>
                    <a:lnTo>
                      <a:pt x="584" y="354"/>
                    </a:lnTo>
                    <a:lnTo>
                      <a:pt x="546" y="371"/>
                    </a:lnTo>
                    <a:lnTo>
                      <a:pt x="496" y="390"/>
                    </a:lnTo>
                    <a:lnTo>
                      <a:pt x="439" y="407"/>
                    </a:lnTo>
                    <a:lnTo>
                      <a:pt x="352" y="426"/>
                    </a:lnTo>
                    <a:lnTo>
                      <a:pt x="294" y="438"/>
                    </a:lnTo>
                    <a:lnTo>
                      <a:pt x="237" y="444"/>
                    </a:lnTo>
                    <a:lnTo>
                      <a:pt x="154" y="449"/>
                    </a:lnTo>
                    <a:lnTo>
                      <a:pt x="239" y="461"/>
                    </a:lnTo>
                    <a:lnTo>
                      <a:pt x="305" y="466"/>
                    </a:lnTo>
                    <a:lnTo>
                      <a:pt x="360" y="468"/>
                    </a:lnTo>
                    <a:lnTo>
                      <a:pt x="423" y="466"/>
                    </a:lnTo>
                    <a:lnTo>
                      <a:pt x="482" y="458"/>
                    </a:lnTo>
                    <a:lnTo>
                      <a:pt x="530" y="447"/>
                    </a:lnTo>
                    <a:lnTo>
                      <a:pt x="568" y="434"/>
                    </a:lnTo>
                    <a:lnTo>
                      <a:pt x="629" y="413"/>
                    </a:lnTo>
                    <a:lnTo>
                      <a:pt x="637" y="413"/>
                    </a:lnTo>
                    <a:lnTo>
                      <a:pt x="644" y="417"/>
                    </a:lnTo>
                    <a:lnTo>
                      <a:pt x="642" y="430"/>
                    </a:lnTo>
                    <a:lnTo>
                      <a:pt x="634" y="444"/>
                    </a:lnTo>
                    <a:lnTo>
                      <a:pt x="620" y="458"/>
                    </a:lnTo>
                    <a:lnTo>
                      <a:pt x="599" y="474"/>
                    </a:lnTo>
                    <a:lnTo>
                      <a:pt x="563" y="493"/>
                    </a:lnTo>
                    <a:lnTo>
                      <a:pt x="525" y="510"/>
                    </a:lnTo>
                    <a:lnTo>
                      <a:pt x="489" y="521"/>
                    </a:lnTo>
                    <a:lnTo>
                      <a:pt x="448" y="531"/>
                    </a:lnTo>
                    <a:lnTo>
                      <a:pt x="410" y="537"/>
                    </a:lnTo>
                    <a:lnTo>
                      <a:pt x="360" y="542"/>
                    </a:lnTo>
                    <a:lnTo>
                      <a:pt x="305" y="545"/>
                    </a:lnTo>
                    <a:lnTo>
                      <a:pt x="250" y="546"/>
                    </a:lnTo>
                    <a:lnTo>
                      <a:pt x="166" y="546"/>
                    </a:lnTo>
                    <a:lnTo>
                      <a:pt x="211" y="562"/>
                    </a:lnTo>
                    <a:lnTo>
                      <a:pt x="253" y="573"/>
                    </a:lnTo>
                    <a:lnTo>
                      <a:pt x="301" y="579"/>
                    </a:lnTo>
                    <a:lnTo>
                      <a:pt x="342" y="580"/>
                    </a:lnTo>
                    <a:lnTo>
                      <a:pt x="384" y="583"/>
                    </a:lnTo>
                    <a:lnTo>
                      <a:pt x="427" y="580"/>
                    </a:lnTo>
                    <a:lnTo>
                      <a:pt x="462" y="579"/>
                    </a:lnTo>
                    <a:lnTo>
                      <a:pt x="495" y="573"/>
                    </a:lnTo>
                    <a:lnTo>
                      <a:pt x="540" y="562"/>
                    </a:lnTo>
                    <a:lnTo>
                      <a:pt x="574" y="554"/>
                    </a:lnTo>
                    <a:lnTo>
                      <a:pt x="587" y="555"/>
                    </a:lnTo>
                    <a:lnTo>
                      <a:pt x="589" y="565"/>
                    </a:lnTo>
                    <a:lnTo>
                      <a:pt x="585" y="575"/>
                    </a:lnTo>
                    <a:lnTo>
                      <a:pt x="576" y="586"/>
                    </a:lnTo>
                    <a:lnTo>
                      <a:pt x="561" y="597"/>
                    </a:lnTo>
                    <a:lnTo>
                      <a:pt x="544" y="605"/>
                    </a:lnTo>
                    <a:lnTo>
                      <a:pt x="525" y="614"/>
                    </a:lnTo>
                    <a:lnTo>
                      <a:pt x="495" y="622"/>
                    </a:lnTo>
                    <a:lnTo>
                      <a:pt x="432" y="631"/>
                    </a:lnTo>
                    <a:lnTo>
                      <a:pt x="372" y="639"/>
                    </a:lnTo>
                    <a:lnTo>
                      <a:pt x="253" y="649"/>
                    </a:lnTo>
                    <a:lnTo>
                      <a:pt x="407" y="656"/>
                    </a:lnTo>
                    <a:lnTo>
                      <a:pt x="439" y="656"/>
                    </a:lnTo>
                    <a:lnTo>
                      <a:pt x="453" y="663"/>
                    </a:lnTo>
                    <a:lnTo>
                      <a:pt x="461" y="670"/>
                    </a:lnTo>
                    <a:lnTo>
                      <a:pt x="458" y="681"/>
                    </a:lnTo>
                    <a:lnTo>
                      <a:pt x="466" y="687"/>
                    </a:lnTo>
                    <a:lnTo>
                      <a:pt x="486" y="689"/>
                    </a:lnTo>
                    <a:lnTo>
                      <a:pt x="516" y="677"/>
                    </a:lnTo>
                    <a:lnTo>
                      <a:pt x="542" y="664"/>
                    </a:lnTo>
                    <a:lnTo>
                      <a:pt x="563" y="651"/>
                    </a:lnTo>
                    <a:lnTo>
                      <a:pt x="580" y="639"/>
                    </a:lnTo>
                    <a:lnTo>
                      <a:pt x="597" y="621"/>
                    </a:lnTo>
                    <a:lnTo>
                      <a:pt x="651" y="548"/>
                    </a:lnTo>
                    <a:lnTo>
                      <a:pt x="693" y="485"/>
                    </a:lnTo>
                    <a:lnTo>
                      <a:pt x="709" y="453"/>
                    </a:lnTo>
                    <a:lnTo>
                      <a:pt x="713" y="440"/>
                    </a:lnTo>
                    <a:lnTo>
                      <a:pt x="714" y="430"/>
                    </a:lnTo>
                    <a:lnTo>
                      <a:pt x="714" y="419"/>
                    </a:lnTo>
                    <a:lnTo>
                      <a:pt x="706" y="406"/>
                    </a:lnTo>
                    <a:lnTo>
                      <a:pt x="701" y="398"/>
                    </a:lnTo>
                    <a:lnTo>
                      <a:pt x="698" y="386"/>
                    </a:lnTo>
                    <a:lnTo>
                      <a:pt x="701" y="373"/>
                    </a:lnTo>
                    <a:lnTo>
                      <a:pt x="706" y="364"/>
                    </a:lnTo>
                    <a:lnTo>
                      <a:pt x="713" y="354"/>
                    </a:lnTo>
                    <a:lnTo>
                      <a:pt x="719" y="344"/>
                    </a:lnTo>
                    <a:lnTo>
                      <a:pt x="727" y="333"/>
                    </a:lnTo>
                    <a:lnTo>
                      <a:pt x="732" y="322"/>
                    </a:lnTo>
                    <a:lnTo>
                      <a:pt x="731" y="308"/>
                    </a:lnTo>
                    <a:lnTo>
                      <a:pt x="726" y="297"/>
                    </a:lnTo>
                    <a:lnTo>
                      <a:pt x="719" y="287"/>
                    </a:lnTo>
                    <a:lnTo>
                      <a:pt x="713" y="278"/>
                    </a:lnTo>
                    <a:lnTo>
                      <a:pt x="705" y="267"/>
                    </a:lnTo>
                    <a:lnTo>
                      <a:pt x="702" y="255"/>
                    </a:lnTo>
                    <a:lnTo>
                      <a:pt x="705" y="246"/>
                    </a:lnTo>
                    <a:lnTo>
                      <a:pt x="714" y="232"/>
                    </a:lnTo>
                    <a:lnTo>
                      <a:pt x="723" y="221"/>
                    </a:lnTo>
                    <a:lnTo>
                      <a:pt x="727" y="209"/>
                    </a:lnTo>
                    <a:lnTo>
                      <a:pt x="727" y="194"/>
                    </a:lnTo>
                    <a:lnTo>
                      <a:pt x="722" y="179"/>
                    </a:lnTo>
                    <a:lnTo>
                      <a:pt x="713" y="168"/>
                    </a:lnTo>
                    <a:lnTo>
                      <a:pt x="709" y="160"/>
                    </a:lnTo>
                    <a:lnTo>
                      <a:pt x="705" y="147"/>
                    </a:lnTo>
                    <a:lnTo>
                      <a:pt x="706" y="133"/>
                    </a:lnTo>
                    <a:lnTo>
                      <a:pt x="714" y="122"/>
                    </a:lnTo>
                    <a:lnTo>
                      <a:pt x="719" y="114"/>
                    </a:lnTo>
                    <a:lnTo>
                      <a:pt x="727" y="105"/>
                    </a:lnTo>
                    <a:lnTo>
                      <a:pt x="731" y="93"/>
                    </a:lnTo>
                    <a:lnTo>
                      <a:pt x="732" y="80"/>
                    </a:lnTo>
                    <a:lnTo>
                      <a:pt x="730" y="72"/>
                    </a:lnTo>
                    <a:lnTo>
                      <a:pt x="722" y="59"/>
                    </a:lnTo>
                    <a:lnTo>
                      <a:pt x="714" y="48"/>
                    </a:lnTo>
                    <a:lnTo>
                      <a:pt x="709" y="34"/>
                    </a:lnTo>
                    <a:lnTo>
                      <a:pt x="709" y="0"/>
                    </a:lnTo>
                    <a:lnTo>
                      <a:pt x="634" y="50"/>
                    </a:lnTo>
                    <a:lnTo>
                      <a:pt x="589" y="69"/>
                    </a:lnTo>
                    <a:lnTo>
                      <a:pt x="536" y="86"/>
                    </a:lnTo>
                    <a:lnTo>
                      <a:pt x="475" y="105"/>
                    </a:lnTo>
                    <a:lnTo>
                      <a:pt x="420" y="116"/>
                    </a:lnTo>
                    <a:lnTo>
                      <a:pt x="365" y="126"/>
                    </a:lnTo>
                    <a:lnTo>
                      <a:pt x="294" y="135"/>
                    </a:lnTo>
                    <a:close/>
                  </a:path>
                </a:pathLst>
              </a:custGeom>
              <a:solidFill>
                <a:srgbClr val="808080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2366" name="Group 18"/>
              <p:cNvGrpSpPr>
                <a:grpSpLocks noChangeAspect="1"/>
              </p:cNvGrpSpPr>
              <p:nvPr/>
            </p:nvGrpSpPr>
            <p:grpSpPr>
              <a:xfrm>
                <a:off x="1075" y="2222"/>
                <a:ext cx="203" cy="322"/>
                <a:chOff x="0" y="0"/>
                <a:chExt cx="218" cy="436"/>
              </a:xfrm>
            </p:grpSpPr>
            <p:sp>
              <p:nvSpPr>
                <p:cNvPr id="12381" name="Freeform 19"/>
                <p:cNvSpPr>
                  <a:spLocks noChangeAspect="1"/>
                </p:cNvSpPr>
                <p:nvPr/>
              </p:nvSpPr>
              <p:spPr>
                <a:xfrm>
                  <a:off x="42" y="116"/>
                  <a:ext cx="167" cy="70"/>
                </a:xfrm>
                <a:custGeom>
                  <a:avLst/>
                  <a:gdLst>
                    <a:gd name="txL" fmla="*/ 0 w 167"/>
                    <a:gd name="txT" fmla="*/ 0 h 70"/>
                    <a:gd name="txR" fmla="*/ 167 w 167"/>
                    <a:gd name="txB" fmla="*/ 70 h 70"/>
                  </a:gdLst>
                  <a:ahLst/>
                  <a:cxnLst>
                    <a:cxn ang="0">
                      <a:pos x="167" y="13"/>
                    </a:cxn>
                    <a:cxn ang="0">
                      <a:pos x="151" y="0"/>
                    </a:cxn>
                    <a:cxn ang="0">
                      <a:pos x="100" y="26"/>
                    </a:cxn>
                    <a:cxn ang="0">
                      <a:pos x="49" y="45"/>
                    </a:cxn>
                    <a:cxn ang="0">
                      <a:pos x="0" y="59"/>
                    </a:cxn>
                    <a:cxn ang="0">
                      <a:pos x="9" y="70"/>
                    </a:cxn>
                    <a:cxn ang="0">
                      <a:pos x="43" y="70"/>
                    </a:cxn>
                    <a:cxn ang="0">
                      <a:pos x="89" y="60"/>
                    </a:cxn>
                    <a:cxn ang="0">
                      <a:pos x="130" y="40"/>
                    </a:cxn>
                    <a:cxn ang="0">
                      <a:pos x="167" y="13"/>
                    </a:cxn>
                  </a:cxnLst>
                  <a:rect l="txL" t="txT" r="txR" b="txB"/>
                  <a:pathLst>
                    <a:path w="167" h="70">
                      <a:moveTo>
                        <a:pt x="167" y="13"/>
                      </a:moveTo>
                      <a:lnTo>
                        <a:pt x="151" y="0"/>
                      </a:lnTo>
                      <a:lnTo>
                        <a:pt x="100" y="26"/>
                      </a:lnTo>
                      <a:lnTo>
                        <a:pt x="49" y="45"/>
                      </a:lnTo>
                      <a:lnTo>
                        <a:pt x="0" y="59"/>
                      </a:lnTo>
                      <a:lnTo>
                        <a:pt x="9" y="70"/>
                      </a:lnTo>
                      <a:lnTo>
                        <a:pt x="43" y="70"/>
                      </a:lnTo>
                      <a:lnTo>
                        <a:pt x="89" y="60"/>
                      </a:lnTo>
                      <a:lnTo>
                        <a:pt x="130" y="40"/>
                      </a:lnTo>
                      <a:lnTo>
                        <a:pt x="167" y="13"/>
                      </a:lnTo>
                      <a:close/>
                    </a:path>
                  </a:pathLst>
                </a:custGeom>
                <a:solidFill>
                  <a:srgbClr val="FFE0C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2382" name="Freeform 20"/>
                <p:cNvSpPr>
                  <a:spLocks noChangeAspect="1"/>
                </p:cNvSpPr>
                <p:nvPr/>
              </p:nvSpPr>
              <p:spPr>
                <a:xfrm>
                  <a:off x="72" y="228"/>
                  <a:ext cx="146" cy="78"/>
                </a:xfrm>
                <a:custGeom>
                  <a:avLst/>
                  <a:gdLst>
                    <a:gd name="txL" fmla="*/ 0 w 146"/>
                    <a:gd name="txT" fmla="*/ 0 h 78"/>
                    <a:gd name="txR" fmla="*/ 146 w 146"/>
                    <a:gd name="txB" fmla="*/ 78 h 78"/>
                  </a:gdLst>
                  <a:ahLst/>
                  <a:cxnLst>
                    <a:cxn ang="0">
                      <a:pos x="146" y="15"/>
                    </a:cxn>
                    <a:cxn ang="0">
                      <a:pos x="138" y="0"/>
                    </a:cxn>
                    <a:cxn ang="0">
                      <a:pos x="89" y="34"/>
                    </a:cxn>
                    <a:cxn ang="0">
                      <a:pos x="50" y="51"/>
                    </a:cxn>
                    <a:cxn ang="0">
                      <a:pos x="0" y="66"/>
                    </a:cxn>
                    <a:cxn ang="0">
                      <a:pos x="10" y="78"/>
                    </a:cxn>
                    <a:cxn ang="0">
                      <a:pos x="42" y="78"/>
                    </a:cxn>
                    <a:cxn ang="0">
                      <a:pos x="74" y="69"/>
                    </a:cxn>
                    <a:cxn ang="0">
                      <a:pos x="112" y="45"/>
                    </a:cxn>
                    <a:cxn ang="0">
                      <a:pos x="146" y="15"/>
                    </a:cxn>
                  </a:cxnLst>
                  <a:rect l="txL" t="txT" r="txR" b="txB"/>
                  <a:pathLst>
                    <a:path w="146" h="78">
                      <a:moveTo>
                        <a:pt x="146" y="15"/>
                      </a:moveTo>
                      <a:lnTo>
                        <a:pt x="138" y="0"/>
                      </a:lnTo>
                      <a:lnTo>
                        <a:pt x="89" y="34"/>
                      </a:lnTo>
                      <a:lnTo>
                        <a:pt x="50" y="51"/>
                      </a:lnTo>
                      <a:lnTo>
                        <a:pt x="0" y="66"/>
                      </a:lnTo>
                      <a:lnTo>
                        <a:pt x="10" y="78"/>
                      </a:lnTo>
                      <a:lnTo>
                        <a:pt x="42" y="78"/>
                      </a:lnTo>
                      <a:lnTo>
                        <a:pt x="74" y="69"/>
                      </a:lnTo>
                      <a:lnTo>
                        <a:pt x="112" y="45"/>
                      </a:lnTo>
                      <a:lnTo>
                        <a:pt x="146" y="15"/>
                      </a:lnTo>
                      <a:close/>
                    </a:path>
                  </a:pathLst>
                </a:custGeom>
                <a:solidFill>
                  <a:srgbClr val="FFE0C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2383" name="Freeform 21"/>
                <p:cNvSpPr>
                  <a:spLocks noChangeAspect="1"/>
                </p:cNvSpPr>
                <p:nvPr/>
              </p:nvSpPr>
              <p:spPr>
                <a:xfrm>
                  <a:off x="63" y="359"/>
                  <a:ext cx="149" cy="77"/>
                </a:xfrm>
                <a:custGeom>
                  <a:avLst/>
                  <a:gdLst>
                    <a:gd name="txL" fmla="*/ 0 w 149"/>
                    <a:gd name="txT" fmla="*/ 0 h 77"/>
                    <a:gd name="txR" fmla="*/ 149 w 149"/>
                    <a:gd name="txB" fmla="*/ 77 h 77"/>
                  </a:gdLst>
                  <a:ahLst/>
                  <a:cxnLst>
                    <a:cxn ang="0">
                      <a:pos x="149" y="11"/>
                    </a:cxn>
                    <a:cxn ang="0">
                      <a:pos x="138" y="0"/>
                    </a:cxn>
                    <a:cxn ang="0">
                      <a:pos x="93" y="31"/>
                    </a:cxn>
                    <a:cxn ang="0">
                      <a:pos x="49" y="49"/>
                    </a:cxn>
                    <a:cxn ang="0">
                      <a:pos x="0" y="63"/>
                    </a:cxn>
                    <a:cxn ang="0">
                      <a:pos x="9" y="77"/>
                    </a:cxn>
                    <a:cxn ang="0">
                      <a:pos x="42" y="74"/>
                    </a:cxn>
                    <a:cxn ang="0">
                      <a:pos x="81" y="65"/>
                    </a:cxn>
                    <a:cxn ang="0">
                      <a:pos x="121" y="40"/>
                    </a:cxn>
                    <a:cxn ang="0">
                      <a:pos x="149" y="11"/>
                    </a:cxn>
                  </a:cxnLst>
                  <a:rect l="txL" t="txT" r="txR" b="txB"/>
                  <a:pathLst>
                    <a:path w="149" h="77">
                      <a:moveTo>
                        <a:pt x="149" y="11"/>
                      </a:moveTo>
                      <a:lnTo>
                        <a:pt x="138" y="0"/>
                      </a:lnTo>
                      <a:lnTo>
                        <a:pt x="93" y="31"/>
                      </a:lnTo>
                      <a:lnTo>
                        <a:pt x="49" y="49"/>
                      </a:lnTo>
                      <a:lnTo>
                        <a:pt x="0" y="63"/>
                      </a:lnTo>
                      <a:lnTo>
                        <a:pt x="9" y="77"/>
                      </a:lnTo>
                      <a:lnTo>
                        <a:pt x="42" y="74"/>
                      </a:lnTo>
                      <a:lnTo>
                        <a:pt x="81" y="65"/>
                      </a:lnTo>
                      <a:lnTo>
                        <a:pt x="121" y="40"/>
                      </a:lnTo>
                      <a:lnTo>
                        <a:pt x="149" y="11"/>
                      </a:lnTo>
                      <a:close/>
                    </a:path>
                  </a:pathLst>
                </a:custGeom>
                <a:solidFill>
                  <a:srgbClr val="FFE0C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2384" name="Freeform 22"/>
                <p:cNvSpPr>
                  <a:spLocks noChangeAspect="1"/>
                </p:cNvSpPr>
                <p:nvPr/>
              </p:nvSpPr>
              <p:spPr>
                <a:xfrm>
                  <a:off x="0" y="0"/>
                  <a:ext cx="171" cy="68"/>
                </a:xfrm>
                <a:custGeom>
                  <a:avLst/>
                  <a:gdLst>
                    <a:gd name="txL" fmla="*/ 0 w 171"/>
                    <a:gd name="txT" fmla="*/ 0 h 68"/>
                    <a:gd name="txR" fmla="*/ 171 w 171"/>
                    <a:gd name="txB" fmla="*/ 68 h 68"/>
                  </a:gdLst>
                  <a:ahLst/>
                  <a:cxnLst>
                    <a:cxn ang="0">
                      <a:pos x="171" y="13"/>
                    </a:cxn>
                    <a:cxn ang="0">
                      <a:pos x="154" y="0"/>
                    </a:cxn>
                    <a:cxn ang="0">
                      <a:pos x="97" y="26"/>
                    </a:cxn>
                    <a:cxn ang="0">
                      <a:pos x="50" y="41"/>
                    </a:cxn>
                    <a:cxn ang="0">
                      <a:pos x="0" y="55"/>
                    </a:cxn>
                    <a:cxn ang="0">
                      <a:pos x="11" y="68"/>
                    </a:cxn>
                    <a:cxn ang="0">
                      <a:pos x="42" y="66"/>
                    </a:cxn>
                    <a:cxn ang="0">
                      <a:pos x="82" y="57"/>
                    </a:cxn>
                    <a:cxn ang="0">
                      <a:pos x="127" y="40"/>
                    </a:cxn>
                    <a:cxn ang="0">
                      <a:pos x="171" y="13"/>
                    </a:cxn>
                  </a:cxnLst>
                  <a:rect l="txL" t="txT" r="txR" b="txB"/>
                  <a:pathLst>
                    <a:path w="171" h="68">
                      <a:moveTo>
                        <a:pt x="171" y="13"/>
                      </a:moveTo>
                      <a:lnTo>
                        <a:pt x="154" y="0"/>
                      </a:lnTo>
                      <a:lnTo>
                        <a:pt x="97" y="26"/>
                      </a:lnTo>
                      <a:lnTo>
                        <a:pt x="50" y="41"/>
                      </a:lnTo>
                      <a:lnTo>
                        <a:pt x="0" y="55"/>
                      </a:lnTo>
                      <a:lnTo>
                        <a:pt x="11" y="68"/>
                      </a:lnTo>
                      <a:lnTo>
                        <a:pt x="42" y="66"/>
                      </a:lnTo>
                      <a:lnTo>
                        <a:pt x="82" y="57"/>
                      </a:lnTo>
                      <a:lnTo>
                        <a:pt x="127" y="40"/>
                      </a:lnTo>
                      <a:lnTo>
                        <a:pt x="171" y="13"/>
                      </a:lnTo>
                      <a:close/>
                    </a:path>
                  </a:pathLst>
                </a:custGeom>
                <a:solidFill>
                  <a:srgbClr val="FFE0C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2367" name="Freeform 23"/>
              <p:cNvSpPr>
                <a:spLocks noChangeAspect="1"/>
              </p:cNvSpPr>
              <p:nvPr/>
            </p:nvSpPr>
            <p:spPr>
              <a:xfrm>
                <a:off x="0" y="0"/>
                <a:ext cx="1874" cy="2157"/>
              </a:xfrm>
              <a:custGeom>
                <a:avLst/>
                <a:gdLst>
                  <a:gd name="txL" fmla="*/ 0 w 2019"/>
                  <a:gd name="txT" fmla="*/ 0 h 2908"/>
                  <a:gd name="txR" fmla="*/ 2019 w 2019"/>
                  <a:gd name="txB" fmla="*/ 2908 h 2908"/>
                </a:gdLst>
                <a:ahLst/>
                <a:cxnLst>
                  <a:cxn ang="0">
                    <a:pos x="1445" y="2807"/>
                  </a:cxn>
                  <a:cxn ang="0">
                    <a:pos x="1463" y="2784"/>
                  </a:cxn>
                  <a:cxn ang="0">
                    <a:pos x="1471" y="2765"/>
                  </a:cxn>
                  <a:cxn ang="0">
                    <a:pos x="1484" y="2698"/>
                  </a:cxn>
                  <a:cxn ang="0">
                    <a:pos x="1563" y="2229"/>
                  </a:cxn>
                  <a:cxn ang="0">
                    <a:pos x="1619" y="2062"/>
                  </a:cxn>
                  <a:cxn ang="0">
                    <a:pos x="1672" y="1943"/>
                  </a:cxn>
                  <a:cxn ang="0">
                    <a:pos x="1773" y="1766"/>
                  </a:cxn>
                  <a:cxn ang="0">
                    <a:pos x="1879" y="1590"/>
                  </a:cxn>
                  <a:cxn ang="0">
                    <a:pos x="1952" y="1429"/>
                  </a:cxn>
                  <a:cxn ang="0">
                    <a:pos x="1995" y="1267"/>
                  </a:cxn>
                  <a:cxn ang="0">
                    <a:pos x="2019" y="1062"/>
                  </a:cxn>
                  <a:cxn ang="0">
                    <a:pos x="2003" y="873"/>
                  </a:cxn>
                  <a:cxn ang="0">
                    <a:pos x="1960" y="694"/>
                  </a:cxn>
                  <a:cxn ang="0">
                    <a:pos x="1888" y="529"/>
                  </a:cxn>
                  <a:cxn ang="0">
                    <a:pos x="1765" y="354"/>
                  </a:cxn>
                  <a:cxn ang="0">
                    <a:pos x="1636" y="232"/>
                  </a:cxn>
                  <a:cxn ang="0">
                    <a:pos x="1471" y="120"/>
                  </a:cxn>
                  <a:cxn ang="0">
                    <a:pos x="1277" y="40"/>
                  </a:cxn>
                  <a:cxn ang="0">
                    <a:pos x="1115" y="6"/>
                  </a:cxn>
                  <a:cxn ang="0">
                    <a:pos x="936" y="0"/>
                  </a:cxn>
                  <a:cxn ang="0">
                    <a:pos x="782" y="28"/>
                  </a:cxn>
                  <a:cxn ang="0">
                    <a:pos x="630" y="78"/>
                  </a:cxn>
                  <a:cxn ang="0">
                    <a:pos x="501" y="145"/>
                  </a:cxn>
                  <a:cxn ang="0">
                    <a:pos x="365" y="242"/>
                  </a:cxn>
                  <a:cxn ang="0">
                    <a:pos x="242" y="360"/>
                  </a:cxn>
                  <a:cxn ang="0">
                    <a:pos x="140" y="495"/>
                  </a:cxn>
                  <a:cxn ang="0">
                    <a:pos x="53" y="685"/>
                  </a:cxn>
                  <a:cxn ang="0">
                    <a:pos x="7" y="879"/>
                  </a:cxn>
                  <a:cxn ang="0">
                    <a:pos x="0" y="1052"/>
                  </a:cxn>
                  <a:cxn ang="0">
                    <a:pos x="14" y="1239"/>
                  </a:cxn>
                  <a:cxn ang="0">
                    <a:pos x="62" y="1427"/>
                  </a:cxn>
                  <a:cxn ang="0">
                    <a:pos x="144" y="1602"/>
                  </a:cxn>
                  <a:cxn ang="0">
                    <a:pos x="239" y="1770"/>
                  </a:cxn>
                  <a:cxn ang="0">
                    <a:pos x="370" y="2007"/>
                  </a:cxn>
                  <a:cxn ang="0">
                    <a:pos x="429" y="2138"/>
                  </a:cxn>
                  <a:cxn ang="0">
                    <a:pos x="469" y="2292"/>
                  </a:cxn>
                  <a:cxn ang="0">
                    <a:pos x="501" y="2506"/>
                  </a:cxn>
                  <a:cxn ang="0">
                    <a:pos x="526" y="2693"/>
                  </a:cxn>
                  <a:cxn ang="0">
                    <a:pos x="543" y="2767"/>
                  </a:cxn>
                  <a:cxn ang="0">
                    <a:pos x="552" y="2784"/>
                  </a:cxn>
                  <a:cxn ang="0">
                    <a:pos x="576" y="2812"/>
                  </a:cxn>
                  <a:cxn ang="0">
                    <a:pos x="635" y="2847"/>
                  </a:cxn>
                  <a:cxn ang="0">
                    <a:pos x="703" y="2870"/>
                  </a:cxn>
                  <a:cxn ang="0">
                    <a:pos x="778" y="2889"/>
                  </a:cxn>
                  <a:cxn ang="0">
                    <a:pos x="857" y="2900"/>
                  </a:cxn>
                  <a:cxn ang="0">
                    <a:pos x="934" y="2906"/>
                  </a:cxn>
                  <a:cxn ang="0">
                    <a:pos x="1006" y="2908"/>
                  </a:cxn>
                  <a:cxn ang="0">
                    <a:pos x="1086" y="2906"/>
                  </a:cxn>
                  <a:cxn ang="0">
                    <a:pos x="1166" y="2900"/>
                  </a:cxn>
                  <a:cxn ang="0">
                    <a:pos x="1241" y="2887"/>
                  </a:cxn>
                  <a:cxn ang="0">
                    <a:pos x="1309" y="2871"/>
                  </a:cxn>
                  <a:cxn ang="0">
                    <a:pos x="1375" y="2849"/>
                  </a:cxn>
                </a:cxnLst>
                <a:rect l="txL" t="txT" r="txR" b="txB"/>
                <a:pathLst>
                  <a:path w="2019" h="2908">
                    <a:moveTo>
                      <a:pt x="1415" y="2830"/>
                    </a:moveTo>
                    <a:lnTo>
                      <a:pt x="1432" y="2818"/>
                    </a:lnTo>
                    <a:lnTo>
                      <a:pt x="1445" y="2807"/>
                    </a:lnTo>
                    <a:lnTo>
                      <a:pt x="1453" y="2799"/>
                    </a:lnTo>
                    <a:lnTo>
                      <a:pt x="1458" y="2790"/>
                    </a:lnTo>
                    <a:lnTo>
                      <a:pt x="1463" y="2784"/>
                    </a:lnTo>
                    <a:lnTo>
                      <a:pt x="1466" y="2778"/>
                    </a:lnTo>
                    <a:lnTo>
                      <a:pt x="1470" y="2773"/>
                    </a:lnTo>
                    <a:lnTo>
                      <a:pt x="1471" y="2765"/>
                    </a:lnTo>
                    <a:lnTo>
                      <a:pt x="1474" y="2756"/>
                    </a:lnTo>
                    <a:lnTo>
                      <a:pt x="1475" y="2744"/>
                    </a:lnTo>
                    <a:lnTo>
                      <a:pt x="1484" y="2698"/>
                    </a:lnTo>
                    <a:lnTo>
                      <a:pt x="1543" y="2322"/>
                    </a:lnTo>
                    <a:lnTo>
                      <a:pt x="1554" y="2268"/>
                    </a:lnTo>
                    <a:lnTo>
                      <a:pt x="1563" y="2229"/>
                    </a:lnTo>
                    <a:lnTo>
                      <a:pt x="1577" y="2175"/>
                    </a:lnTo>
                    <a:lnTo>
                      <a:pt x="1598" y="2115"/>
                    </a:lnTo>
                    <a:lnTo>
                      <a:pt x="1619" y="2062"/>
                    </a:lnTo>
                    <a:lnTo>
                      <a:pt x="1638" y="2018"/>
                    </a:lnTo>
                    <a:lnTo>
                      <a:pt x="1655" y="1980"/>
                    </a:lnTo>
                    <a:lnTo>
                      <a:pt x="1672" y="1943"/>
                    </a:lnTo>
                    <a:lnTo>
                      <a:pt x="1706" y="1880"/>
                    </a:lnTo>
                    <a:lnTo>
                      <a:pt x="1740" y="1821"/>
                    </a:lnTo>
                    <a:lnTo>
                      <a:pt x="1773" y="1766"/>
                    </a:lnTo>
                    <a:lnTo>
                      <a:pt x="1799" y="1724"/>
                    </a:lnTo>
                    <a:lnTo>
                      <a:pt x="1846" y="1645"/>
                    </a:lnTo>
                    <a:lnTo>
                      <a:pt x="1879" y="1590"/>
                    </a:lnTo>
                    <a:lnTo>
                      <a:pt x="1905" y="1544"/>
                    </a:lnTo>
                    <a:lnTo>
                      <a:pt x="1927" y="1492"/>
                    </a:lnTo>
                    <a:lnTo>
                      <a:pt x="1952" y="1429"/>
                    </a:lnTo>
                    <a:lnTo>
                      <a:pt x="1969" y="1374"/>
                    </a:lnTo>
                    <a:lnTo>
                      <a:pt x="1985" y="1316"/>
                    </a:lnTo>
                    <a:lnTo>
                      <a:pt x="1995" y="1267"/>
                    </a:lnTo>
                    <a:lnTo>
                      <a:pt x="2007" y="1212"/>
                    </a:lnTo>
                    <a:lnTo>
                      <a:pt x="2015" y="1142"/>
                    </a:lnTo>
                    <a:lnTo>
                      <a:pt x="2019" y="1062"/>
                    </a:lnTo>
                    <a:lnTo>
                      <a:pt x="2019" y="987"/>
                    </a:lnTo>
                    <a:lnTo>
                      <a:pt x="2012" y="928"/>
                    </a:lnTo>
                    <a:lnTo>
                      <a:pt x="2003" y="873"/>
                    </a:lnTo>
                    <a:lnTo>
                      <a:pt x="1994" y="824"/>
                    </a:lnTo>
                    <a:lnTo>
                      <a:pt x="1978" y="759"/>
                    </a:lnTo>
                    <a:lnTo>
                      <a:pt x="1960" y="694"/>
                    </a:lnTo>
                    <a:lnTo>
                      <a:pt x="1940" y="634"/>
                    </a:lnTo>
                    <a:lnTo>
                      <a:pt x="1917" y="578"/>
                    </a:lnTo>
                    <a:lnTo>
                      <a:pt x="1888" y="529"/>
                    </a:lnTo>
                    <a:lnTo>
                      <a:pt x="1850" y="466"/>
                    </a:lnTo>
                    <a:lnTo>
                      <a:pt x="1807" y="403"/>
                    </a:lnTo>
                    <a:lnTo>
                      <a:pt x="1765" y="354"/>
                    </a:lnTo>
                    <a:lnTo>
                      <a:pt x="1727" y="312"/>
                    </a:lnTo>
                    <a:lnTo>
                      <a:pt x="1683" y="272"/>
                    </a:lnTo>
                    <a:lnTo>
                      <a:pt x="1636" y="232"/>
                    </a:lnTo>
                    <a:lnTo>
                      <a:pt x="1590" y="196"/>
                    </a:lnTo>
                    <a:lnTo>
                      <a:pt x="1535" y="159"/>
                    </a:lnTo>
                    <a:lnTo>
                      <a:pt x="1471" y="120"/>
                    </a:lnTo>
                    <a:lnTo>
                      <a:pt x="1411" y="90"/>
                    </a:lnTo>
                    <a:lnTo>
                      <a:pt x="1341" y="61"/>
                    </a:lnTo>
                    <a:lnTo>
                      <a:pt x="1277" y="40"/>
                    </a:lnTo>
                    <a:lnTo>
                      <a:pt x="1224" y="27"/>
                    </a:lnTo>
                    <a:lnTo>
                      <a:pt x="1167" y="14"/>
                    </a:lnTo>
                    <a:lnTo>
                      <a:pt x="1115" y="6"/>
                    </a:lnTo>
                    <a:lnTo>
                      <a:pt x="1053" y="0"/>
                    </a:lnTo>
                    <a:lnTo>
                      <a:pt x="997" y="0"/>
                    </a:lnTo>
                    <a:lnTo>
                      <a:pt x="936" y="0"/>
                    </a:lnTo>
                    <a:lnTo>
                      <a:pt x="885" y="6"/>
                    </a:lnTo>
                    <a:lnTo>
                      <a:pt x="826" y="19"/>
                    </a:lnTo>
                    <a:lnTo>
                      <a:pt x="782" y="28"/>
                    </a:lnTo>
                    <a:lnTo>
                      <a:pt x="727" y="44"/>
                    </a:lnTo>
                    <a:lnTo>
                      <a:pt x="676" y="59"/>
                    </a:lnTo>
                    <a:lnTo>
                      <a:pt x="630" y="78"/>
                    </a:lnTo>
                    <a:lnTo>
                      <a:pt x="586" y="97"/>
                    </a:lnTo>
                    <a:lnTo>
                      <a:pt x="541" y="121"/>
                    </a:lnTo>
                    <a:lnTo>
                      <a:pt x="501" y="145"/>
                    </a:lnTo>
                    <a:lnTo>
                      <a:pt x="456" y="175"/>
                    </a:lnTo>
                    <a:lnTo>
                      <a:pt x="408" y="209"/>
                    </a:lnTo>
                    <a:lnTo>
                      <a:pt x="365" y="242"/>
                    </a:lnTo>
                    <a:lnTo>
                      <a:pt x="326" y="277"/>
                    </a:lnTo>
                    <a:lnTo>
                      <a:pt x="284" y="316"/>
                    </a:lnTo>
                    <a:lnTo>
                      <a:pt x="242" y="360"/>
                    </a:lnTo>
                    <a:lnTo>
                      <a:pt x="206" y="402"/>
                    </a:lnTo>
                    <a:lnTo>
                      <a:pt x="175" y="441"/>
                    </a:lnTo>
                    <a:lnTo>
                      <a:pt x="140" y="495"/>
                    </a:lnTo>
                    <a:lnTo>
                      <a:pt x="106" y="554"/>
                    </a:lnTo>
                    <a:lnTo>
                      <a:pt x="75" y="620"/>
                    </a:lnTo>
                    <a:lnTo>
                      <a:pt x="53" y="685"/>
                    </a:lnTo>
                    <a:lnTo>
                      <a:pt x="34" y="752"/>
                    </a:lnTo>
                    <a:lnTo>
                      <a:pt x="17" y="818"/>
                    </a:lnTo>
                    <a:lnTo>
                      <a:pt x="7" y="879"/>
                    </a:lnTo>
                    <a:lnTo>
                      <a:pt x="0" y="940"/>
                    </a:lnTo>
                    <a:lnTo>
                      <a:pt x="0" y="999"/>
                    </a:lnTo>
                    <a:lnTo>
                      <a:pt x="0" y="1052"/>
                    </a:lnTo>
                    <a:lnTo>
                      <a:pt x="0" y="1115"/>
                    </a:lnTo>
                    <a:lnTo>
                      <a:pt x="3" y="1170"/>
                    </a:lnTo>
                    <a:lnTo>
                      <a:pt x="14" y="1239"/>
                    </a:lnTo>
                    <a:lnTo>
                      <a:pt x="24" y="1299"/>
                    </a:lnTo>
                    <a:lnTo>
                      <a:pt x="40" y="1358"/>
                    </a:lnTo>
                    <a:lnTo>
                      <a:pt x="62" y="1427"/>
                    </a:lnTo>
                    <a:lnTo>
                      <a:pt x="87" y="1488"/>
                    </a:lnTo>
                    <a:lnTo>
                      <a:pt x="113" y="1542"/>
                    </a:lnTo>
                    <a:lnTo>
                      <a:pt x="144" y="1602"/>
                    </a:lnTo>
                    <a:lnTo>
                      <a:pt x="178" y="1660"/>
                    </a:lnTo>
                    <a:lnTo>
                      <a:pt x="208" y="1715"/>
                    </a:lnTo>
                    <a:lnTo>
                      <a:pt x="239" y="1770"/>
                    </a:lnTo>
                    <a:lnTo>
                      <a:pt x="272" y="1830"/>
                    </a:lnTo>
                    <a:lnTo>
                      <a:pt x="323" y="1917"/>
                    </a:lnTo>
                    <a:lnTo>
                      <a:pt x="370" y="2007"/>
                    </a:lnTo>
                    <a:lnTo>
                      <a:pt x="398" y="2053"/>
                    </a:lnTo>
                    <a:lnTo>
                      <a:pt x="412" y="2091"/>
                    </a:lnTo>
                    <a:lnTo>
                      <a:pt x="429" y="2138"/>
                    </a:lnTo>
                    <a:lnTo>
                      <a:pt x="445" y="2192"/>
                    </a:lnTo>
                    <a:lnTo>
                      <a:pt x="458" y="2239"/>
                    </a:lnTo>
                    <a:lnTo>
                      <a:pt x="469" y="2292"/>
                    </a:lnTo>
                    <a:lnTo>
                      <a:pt x="479" y="2365"/>
                    </a:lnTo>
                    <a:lnTo>
                      <a:pt x="492" y="2444"/>
                    </a:lnTo>
                    <a:lnTo>
                      <a:pt x="501" y="2506"/>
                    </a:lnTo>
                    <a:lnTo>
                      <a:pt x="511" y="2586"/>
                    </a:lnTo>
                    <a:lnTo>
                      <a:pt x="518" y="2643"/>
                    </a:lnTo>
                    <a:lnTo>
                      <a:pt x="526" y="2693"/>
                    </a:lnTo>
                    <a:lnTo>
                      <a:pt x="537" y="2742"/>
                    </a:lnTo>
                    <a:lnTo>
                      <a:pt x="541" y="2756"/>
                    </a:lnTo>
                    <a:lnTo>
                      <a:pt x="543" y="2767"/>
                    </a:lnTo>
                    <a:lnTo>
                      <a:pt x="545" y="2773"/>
                    </a:lnTo>
                    <a:lnTo>
                      <a:pt x="546" y="2778"/>
                    </a:lnTo>
                    <a:lnTo>
                      <a:pt x="552" y="2784"/>
                    </a:lnTo>
                    <a:lnTo>
                      <a:pt x="558" y="2794"/>
                    </a:lnTo>
                    <a:lnTo>
                      <a:pt x="567" y="2803"/>
                    </a:lnTo>
                    <a:lnTo>
                      <a:pt x="576" y="2812"/>
                    </a:lnTo>
                    <a:lnTo>
                      <a:pt x="592" y="2824"/>
                    </a:lnTo>
                    <a:lnTo>
                      <a:pt x="610" y="2833"/>
                    </a:lnTo>
                    <a:lnTo>
                      <a:pt x="635" y="2847"/>
                    </a:lnTo>
                    <a:lnTo>
                      <a:pt x="657" y="2856"/>
                    </a:lnTo>
                    <a:lnTo>
                      <a:pt x="681" y="2864"/>
                    </a:lnTo>
                    <a:lnTo>
                      <a:pt x="703" y="2870"/>
                    </a:lnTo>
                    <a:lnTo>
                      <a:pt x="723" y="2875"/>
                    </a:lnTo>
                    <a:lnTo>
                      <a:pt x="753" y="2883"/>
                    </a:lnTo>
                    <a:lnTo>
                      <a:pt x="778" y="2889"/>
                    </a:lnTo>
                    <a:lnTo>
                      <a:pt x="802" y="2892"/>
                    </a:lnTo>
                    <a:lnTo>
                      <a:pt x="829" y="2896"/>
                    </a:lnTo>
                    <a:lnTo>
                      <a:pt x="857" y="2900"/>
                    </a:lnTo>
                    <a:lnTo>
                      <a:pt x="883" y="2902"/>
                    </a:lnTo>
                    <a:lnTo>
                      <a:pt x="906" y="2904"/>
                    </a:lnTo>
                    <a:lnTo>
                      <a:pt x="934" y="2906"/>
                    </a:lnTo>
                    <a:lnTo>
                      <a:pt x="959" y="2908"/>
                    </a:lnTo>
                    <a:lnTo>
                      <a:pt x="984" y="2908"/>
                    </a:lnTo>
                    <a:lnTo>
                      <a:pt x="1006" y="2908"/>
                    </a:lnTo>
                    <a:lnTo>
                      <a:pt x="1031" y="2908"/>
                    </a:lnTo>
                    <a:lnTo>
                      <a:pt x="1061" y="2908"/>
                    </a:lnTo>
                    <a:lnTo>
                      <a:pt x="1086" y="2906"/>
                    </a:lnTo>
                    <a:lnTo>
                      <a:pt x="1108" y="2906"/>
                    </a:lnTo>
                    <a:lnTo>
                      <a:pt x="1134" y="2902"/>
                    </a:lnTo>
                    <a:lnTo>
                      <a:pt x="1166" y="2900"/>
                    </a:lnTo>
                    <a:lnTo>
                      <a:pt x="1188" y="2896"/>
                    </a:lnTo>
                    <a:lnTo>
                      <a:pt x="1217" y="2892"/>
                    </a:lnTo>
                    <a:lnTo>
                      <a:pt x="1241" y="2887"/>
                    </a:lnTo>
                    <a:lnTo>
                      <a:pt x="1265" y="2883"/>
                    </a:lnTo>
                    <a:lnTo>
                      <a:pt x="1288" y="2877"/>
                    </a:lnTo>
                    <a:lnTo>
                      <a:pt x="1309" y="2871"/>
                    </a:lnTo>
                    <a:lnTo>
                      <a:pt x="1334" y="2864"/>
                    </a:lnTo>
                    <a:lnTo>
                      <a:pt x="1354" y="2856"/>
                    </a:lnTo>
                    <a:lnTo>
                      <a:pt x="1375" y="2849"/>
                    </a:lnTo>
                    <a:lnTo>
                      <a:pt x="1395" y="2839"/>
                    </a:lnTo>
                    <a:lnTo>
                      <a:pt x="1415" y="2830"/>
                    </a:lnTo>
                    <a:close/>
                  </a:path>
                </a:pathLst>
              </a:custGeom>
              <a:solidFill>
                <a:srgbClr val="E0E0E0">
                  <a:alpha val="100000"/>
                </a:srgbClr>
              </a:solidFill>
              <a:ln w="63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368" name="Oval 24"/>
              <p:cNvSpPr>
                <a:spLocks noChangeAspect="1"/>
              </p:cNvSpPr>
              <p:nvPr/>
            </p:nvSpPr>
            <p:spPr>
              <a:xfrm>
                <a:off x="526" y="1913"/>
                <a:ext cx="823" cy="220"/>
              </a:xfrm>
              <a:prstGeom prst="ellipse">
                <a:avLst/>
              </a:prstGeom>
              <a:solidFill>
                <a:srgbClr val="A0A0A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华文行楷" panose="02010800040101010101" pitchFamily="2" charset="-122"/>
                </a:endParaRPr>
              </a:p>
            </p:txBody>
          </p:sp>
          <p:grpSp>
            <p:nvGrpSpPr>
              <p:cNvPr id="12369" name="Group 25"/>
              <p:cNvGrpSpPr>
                <a:grpSpLocks noChangeAspect="1"/>
              </p:cNvGrpSpPr>
              <p:nvPr/>
            </p:nvGrpSpPr>
            <p:grpSpPr>
              <a:xfrm>
                <a:off x="675" y="649"/>
                <a:ext cx="522" cy="1340"/>
                <a:chOff x="0" y="0"/>
                <a:chExt cx="562" cy="1806"/>
              </a:xfrm>
            </p:grpSpPr>
            <p:sp>
              <p:nvSpPr>
                <p:cNvPr id="12371" name="Freeform 26"/>
                <p:cNvSpPr>
                  <a:spLocks noChangeAspect="1"/>
                </p:cNvSpPr>
                <p:nvPr/>
              </p:nvSpPr>
              <p:spPr>
                <a:xfrm>
                  <a:off x="106" y="753"/>
                  <a:ext cx="345" cy="1053"/>
                </a:xfrm>
                <a:custGeom>
                  <a:avLst/>
                  <a:gdLst>
                    <a:gd name="txL" fmla="*/ 0 w 345"/>
                    <a:gd name="txT" fmla="*/ 0 h 1053"/>
                    <a:gd name="txR" fmla="*/ 345 w 345"/>
                    <a:gd name="txB" fmla="*/ 1053 h 1053"/>
                  </a:gdLst>
                  <a:ahLst/>
                  <a:cxnLst>
                    <a:cxn ang="0">
                      <a:pos x="0" y="80"/>
                    </a:cxn>
                    <a:cxn ang="0">
                      <a:pos x="6" y="252"/>
                    </a:cxn>
                    <a:cxn ang="0">
                      <a:pos x="23" y="274"/>
                    </a:cxn>
                    <a:cxn ang="0">
                      <a:pos x="17" y="975"/>
                    </a:cxn>
                    <a:cxn ang="0">
                      <a:pos x="40" y="1053"/>
                    </a:cxn>
                    <a:cxn ang="0">
                      <a:pos x="98" y="1053"/>
                    </a:cxn>
                    <a:cxn ang="0">
                      <a:pos x="146" y="1015"/>
                    </a:cxn>
                    <a:cxn ang="0">
                      <a:pos x="201" y="1015"/>
                    </a:cxn>
                    <a:cxn ang="0">
                      <a:pos x="245" y="1053"/>
                    </a:cxn>
                    <a:cxn ang="0">
                      <a:pos x="307" y="1053"/>
                    </a:cxn>
                    <a:cxn ang="0">
                      <a:pos x="328" y="975"/>
                    </a:cxn>
                    <a:cxn ang="0">
                      <a:pos x="317" y="274"/>
                    </a:cxn>
                    <a:cxn ang="0">
                      <a:pos x="333" y="252"/>
                    </a:cxn>
                    <a:cxn ang="0">
                      <a:pos x="345" y="80"/>
                    </a:cxn>
                    <a:cxn ang="0">
                      <a:pos x="269" y="17"/>
                    </a:cxn>
                    <a:cxn ang="0">
                      <a:pos x="231" y="17"/>
                    </a:cxn>
                    <a:cxn ang="0">
                      <a:pos x="210" y="0"/>
                    </a:cxn>
                    <a:cxn ang="0">
                      <a:pos x="123" y="0"/>
                    </a:cxn>
                    <a:cxn ang="0">
                      <a:pos x="104" y="17"/>
                    </a:cxn>
                    <a:cxn ang="0">
                      <a:pos x="72" y="17"/>
                    </a:cxn>
                    <a:cxn ang="0">
                      <a:pos x="0" y="80"/>
                    </a:cxn>
                  </a:cxnLst>
                  <a:rect l="txL" t="txT" r="txR" b="txB"/>
                  <a:pathLst>
                    <a:path w="345" h="1053">
                      <a:moveTo>
                        <a:pt x="0" y="80"/>
                      </a:moveTo>
                      <a:lnTo>
                        <a:pt x="6" y="252"/>
                      </a:lnTo>
                      <a:lnTo>
                        <a:pt x="23" y="274"/>
                      </a:lnTo>
                      <a:lnTo>
                        <a:pt x="17" y="975"/>
                      </a:lnTo>
                      <a:lnTo>
                        <a:pt x="40" y="1053"/>
                      </a:lnTo>
                      <a:lnTo>
                        <a:pt x="98" y="1053"/>
                      </a:lnTo>
                      <a:lnTo>
                        <a:pt x="146" y="1015"/>
                      </a:lnTo>
                      <a:lnTo>
                        <a:pt x="201" y="1015"/>
                      </a:lnTo>
                      <a:lnTo>
                        <a:pt x="245" y="1053"/>
                      </a:lnTo>
                      <a:lnTo>
                        <a:pt x="307" y="1053"/>
                      </a:lnTo>
                      <a:lnTo>
                        <a:pt x="328" y="975"/>
                      </a:lnTo>
                      <a:lnTo>
                        <a:pt x="317" y="274"/>
                      </a:lnTo>
                      <a:lnTo>
                        <a:pt x="333" y="252"/>
                      </a:lnTo>
                      <a:lnTo>
                        <a:pt x="345" y="80"/>
                      </a:lnTo>
                      <a:lnTo>
                        <a:pt x="269" y="17"/>
                      </a:lnTo>
                      <a:lnTo>
                        <a:pt x="231" y="17"/>
                      </a:lnTo>
                      <a:lnTo>
                        <a:pt x="210" y="0"/>
                      </a:lnTo>
                      <a:lnTo>
                        <a:pt x="123" y="0"/>
                      </a:lnTo>
                      <a:lnTo>
                        <a:pt x="104" y="17"/>
                      </a:lnTo>
                      <a:lnTo>
                        <a:pt x="72" y="1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C0C0C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2372" name="Oval 27"/>
                <p:cNvSpPr>
                  <a:spLocks noChangeAspect="1"/>
                </p:cNvSpPr>
                <p:nvPr/>
              </p:nvSpPr>
              <p:spPr>
                <a:xfrm>
                  <a:off x="283" y="786"/>
                  <a:ext cx="45" cy="72"/>
                </a:xfrm>
                <a:prstGeom prst="ellipse">
                  <a:avLst/>
                </a:prstGeom>
                <a:solidFill>
                  <a:srgbClr val="E0E0E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华文行楷" panose="02010800040101010101" pitchFamily="2" charset="-122"/>
                  </a:endParaRPr>
                </a:p>
              </p:txBody>
            </p:sp>
            <p:grpSp>
              <p:nvGrpSpPr>
                <p:cNvPr id="12373" name="Group 28"/>
                <p:cNvGrpSpPr>
                  <a:grpSpLocks noChangeAspect="1"/>
                </p:cNvGrpSpPr>
                <p:nvPr/>
              </p:nvGrpSpPr>
              <p:grpSpPr>
                <a:xfrm>
                  <a:off x="0" y="0"/>
                  <a:ext cx="562" cy="828"/>
                  <a:chOff x="0" y="0"/>
                  <a:chExt cx="562" cy="828"/>
                </a:xfrm>
              </p:grpSpPr>
              <p:sp>
                <p:nvSpPr>
                  <p:cNvPr id="12379" name="Oval 29"/>
                  <p:cNvSpPr>
                    <a:spLocks noChangeAspect="1"/>
                  </p:cNvSpPr>
                  <p:nvPr/>
                </p:nvSpPr>
                <p:spPr>
                  <a:xfrm>
                    <a:off x="33" y="0"/>
                    <a:ext cx="514" cy="28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sz="24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华文行楷" panose="02010800040101010101" pitchFamily="2" charset="-122"/>
                    </a:endParaRPr>
                  </a:p>
                </p:txBody>
              </p:sp>
              <p:sp>
                <p:nvSpPr>
                  <p:cNvPr id="12380" name="Freeform 30"/>
                  <p:cNvSpPr>
                    <a:spLocks noChangeAspect="1"/>
                  </p:cNvSpPr>
                  <p:nvPr/>
                </p:nvSpPr>
                <p:spPr>
                  <a:xfrm>
                    <a:off x="0" y="129"/>
                    <a:ext cx="562" cy="699"/>
                  </a:xfrm>
                  <a:custGeom>
                    <a:avLst/>
                    <a:gdLst>
                      <a:gd name="txL" fmla="*/ 0 w 562"/>
                      <a:gd name="txT" fmla="*/ 0 h 699"/>
                      <a:gd name="txR" fmla="*/ 562 w 562"/>
                      <a:gd name="txB" fmla="*/ 699 h 699"/>
                    </a:gdLst>
                    <a:ahLst/>
                    <a:cxnLst>
                      <a:cxn ang="0">
                        <a:pos x="358" y="699"/>
                      </a:cxn>
                      <a:cxn ang="0">
                        <a:pos x="562" y="69"/>
                      </a:cxn>
                      <a:cxn ang="0">
                        <a:pos x="526" y="56"/>
                      </a:cxn>
                      <a:cxn ang="0">
                        <a:pos x="485" y="38"/>
                      </a:cxn>
                      <a:cxn ang="0">
                        <a:pos x="431" y="24"/>
                      </a:cxn>
                      <a:cxn ang="0">
                        <a:pos x="384" y="12"/>
                      </a:cxn>
                      <a:cxn ang="0">
                        <a:pos x="342" y="4"/>
                      </a:cxn>
                      <a:cxn ang="0">
                        <a:pos x="297" y="0"/>
                      </a:cxn>
                      <a:cxn ang="0">
                        <a:pos x="248" y="3"/>
                      </a:cxn>
                      <a:cxn ang="0">
                        <a:pos x="185" y="10"/>
                      </a:cxn>
                      <a:cxn ang="0">
                        <a:pos x="132" y="24"/>
                      </a:cxn>
                      <a:cxn ang="0">
                        <a:pos x="80" y="38"/>
                      </a:cxn>
                      <a:cxn ang="0">
                        <a:pos x="34" y="58"/>
                      </a:cxn>
                      <a:cxn ang="0">
                        <a:pos x="0" y="76"/>
                      </a:cxn>
                      <a:cxn ang="0">
                        <a:pos x="197" y="699"/>
                      </a:cxn>
                    </a:cxnLst>
                    <a:rect l="txL" t="txT" r="txR" b="txB"/>
                    <a:pathLst>
                      <a:path w="562" h="699">
                        <a:moveTo>
                          <a:pt x="358" y="699"/>
                        </a:moveTo>
                        <a:lnTo>
                          <a:pt x="562" y="69"/>
                        </a:lnTo>
                        <a:lnTo>
                          <a:pt x="526" y="56"/>
                        </a:lnTo>
                        <a:lnTo>
                          <a:pt x="485" y="38"/>
                        </a:lnTo>
                        <a:lnTo>
                          <a:pt x="431" y="24"/>
                        </a:lnTo>
                        <a:lnTo>
                          <a:pt x="384" y="12"/>
                        </a:lnTo>
                        <a:lnTo>
                          <a:pt x="342" y="4"/>
                        </a:lnTo>
                        <a:lnTo>
                          <a:pt x="297" y="0"/>
                        </a:lnTo>
                        <a:lnTo>
                          <a:pt x="248" y="3"/>
                        </a:lnTo>
                        <a:lnTo>
                          <a:pt x="185" y="10"/>
                        </a:lnTo>
                        <a:lnTo>
                          <a:pt x="132" y="24"/>
                        </a:lnTo>
                        <a:lnTo>
                          <a:pt x="80" y="38"/>
                        </a:lnTo>
                        <a:lnTo>
                          <a:pt x="34" y="58"/>
                        </a:lnTo>
                        <a:lnTo>
                          <a:pt x="0" y="76"/>
                        </a:lnTo>
                        <a:lnTo>
                          <a:pt x="197" y="699"/>
                        </a:lnTo>
                      </a:path>
                    </a:pathLst>
                  </a:custGeom>
                  <a:noFill/>
                  <a:ln w="6350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2374" name="Group 31"/>
                <p:cNvGrpSpPr>
                  <a:grpSpLocks noChangeAspect="1"/>
                </p:cNvGrpSpPr>
                <p:nvPr/>
              </p:nvGrpSpPr>
              <p:grpSpPr>
                <a:xfrm>
                  <a:off x="178" y="904"/>
                  <a:ext cx="193" cy="804"/>
                  <a:chOff x="0" y="0"/>
                  <a:chExt cx="193" cy="804"/>
                </a:xfrm>
              </p:grpSpPr>
              <p:sp>
                <p:nvSpPr>
                  <p:cNvPr id="12375" name="Line 32"/>
                  <p:cNvSpPr>
                    <a:spLocks noChangeAspect="1"/>
                  </p:cNvSpPr>
                  <p:nvPr/>
                </p:nvSpPr>
                <p:spPr>
                  <a:xfrm>
                    <a:off x="32" y="21"/>
                    <a:ext cx="1" cy="783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2376" name="Line 33"/>
                  <p:cNvSpPr>
                    <a:spLocks noChangeAspect="1"/>
                  </p:cNvSpPr>
                  <p:nvPr/>
                </p:nvSpPr>
                <p:spPr>
                  <a:xfrm flipV="1">
                    <a:off x="160" y="21"/>
                    <a:ext cx="4" cy="779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2377" name="Line 34"/>
                  <p:cNvSpPr>
                    <a:spLocks noChangeAspect="1"/>
                  </p:cNvSpPr>
                  <p:nvPr/>
                </p:nvSpPr>
                <p:spPr>
                  <a:xfrm flipV="1">
                    <a:off x="190" y="0"/>
                    <a:ext cx="3" cy="78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2378" name="Line 35"/>
                  <p:cNvSpPr>
                    <a:spLocks noChangeAspect="1"/>
                  </p:cNvSpPr>
                  <p:nvPr/>
                </p:nvSpPr>
                <p:spPr>
                  <a:xfrm flipH="1" flipV="1">
                    <a:off x="0" y="0"/>
                    <a:ext cx="2" cy="78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12370" name="Freeform 36"/>
              <p:cNvSpPr>
                <a:spLocks noChangeAspect="1"/>
              </p:cNvSpPr>
              <p:nvPr/>
            </p:nvSpPr>
            <p:spPr>
              <a:xfrm>
                <a:off x="900" y="1602"/>
                <a:ext cx="507" cy="506"/>
              </a:xfrm>
              <a:custGeom>
                <a:avLst/>
                <a:gdLst>
                  <a:gd name="txL" fmla="*/ 0 w 546"/>
                  <a:gd name="txT" fmla="*/ 0 h 681"/>
                  <a:gd name="txR" fmla="*/ 546 w 546"/>
                  <a:gd name="txB" fmla="*/ 681 h 681"/>
                </a:gdLst>
                <a:ahLst/>
                <a:cxnLst>
                  <a:cxn ang="0">
                    <a:pos x="546" y="0"/>
                  </a:cxn>
                  <a:cxn ang="0">
                    <a:pos x="523" y="20"/>
                  </a:cxn>
                  <a:cxn ang="0">
                    <a:pos x="432" y="441"/>
                  </a:cxn>
                  <a:cxn ang="0">
                    <a:pos x="415" y="483"/>
                  </a:cxn>
                  <a:cxn ang="0">
                    <a:pos x="388" y="518"/>
                  </a:cxn>
                  <a:cxn ang="0">
                    <a:pos x="347" y="550"/>
                  </a:cxn>
                  <a:cxn ang="0">
                    <a:pos x="307" y="575"/>
                  </a:cxn>
                  <a:cxn ang="0">
                    <a:pos x="262" y="598"/>
                  </a:cxn>
                  <a:cxn ang="0">
                    <a:pos x="215" y="618"/>
                  </a:cxn>
                  <a:cxn ang="0">
                    <a:pos x="163" y="637"/>
                  </a:cxn>
                  <a:cxn ang="0">
                    <a:pos x="119" y="647"/>
                  </a:cxn>
                  <a:cxn ang="0">
                    <a:pos x="65" y="656"/>
                  </a:cxn>
                  <a:cxn ang="0">
                    <a:pos x="0" y="652"/>
                  </a:cxn>
                  <a:cxn ang="0">
                    <a:pos x="10" y="677"/>
                  </a:cxn>
                  <a:cxn ang="0">
                    <a:pos x="55" y="681"/>
                  </a:cxn>
                  <a:cxn ang="0">
                    <a:pos x="86" y="681"/>
                  </a:cxn>
                  <a:cxn ang="0">
                    <a:pos x="134" y="677"/>
                  </a:cxn>
                  <a:cxn ang="0">
                    <a:pos x="173" y="674"/>
                  </a:cxn>
                  <a:cxn ang="0">
                    <a:pos x="227" y="665"/>
                  </a:cxn>
                  <a:cxn ang="0">
                    <a:pos x="269" y="657"/>
                  </a:cxn>
                  <a:cxn ang="0">
                    <a:pos x="316" y="643"/>
                  </a:cxn>
                  <a:cxn ang="0">
                    <a:pos x="343" y="635"/>
                  </a:cxn>
                  <a:cxn ang="0">
                    <a:pos x="384" y="618"/>
                  </a:cxn>
                  <a:cxn ang="0">
                    <a:pos x="427" y="590"/>
                  </a:cxn>
                  <a:cxn ang="0">
                    <a:pos x="440" y="575"/>
                  </a:cxn>
                  <a:cxn ang="0">
                    <a:pos x="452" y="554"/>
                  </a:cxn>
                  <a:cxn ang="0">
                    <a:pos x="462" y="512"/>
                  </a:cxn>
                  <a:cxn ang="0">
                    <a:pos x="471" y="470"/>
                  </a:cxn>
                  <a:cxn ang="0">
                    <a:pos x="546" y="0"/>
                  </a:cxn>
                </a:cxnLst>
                <a:rect l="txL" t="txT" r="txR" b="txB"/>
                <a:pathLst>
                  <a:path w="546" h="681">
                    <a:moveTo>
                      <a:pt x="546" y="0"/>
                    </a:moveTo>
                    <a:lnTo>
                      <a:pt x="523" y="20"/>
                    </a:lnTo>
                    <a:lnTo>
                      <a:pt x="432" y="441"/>
                    </a:lnTo>
                    <a:lnTo>
                      <a:pt x="415" y="483"/>
                    </a:lnTo>
                    <a:lnTo>
                      <a:pt x="388" y="518"/>
                    </a:lnTo>
                    <a:lnTo>
                      <a:pt x="347" y="550"/>
                    </a:lnTo>
                    <a:lnTo>
                      <a:pt x="307" y="575"/>
                    </a:lnTo>
                    <a:lnTo>
                      <a:pt x="262" y="598"/>
                    </a:lnTo>
                    <a:lnTo>
                      <a:pt x="215" y="618"/>
                    </a:lnTo>
                    <a:lnTo>
                      <a:pt x="163" y="637"/>
                    </a:lnTo>
                    <a:lnTo>
                      <a:pt x="119" y="647"/>
                    </a:lnTo>
                    <a:lnTo>
                      <a:pt x="65" y="656"/>
                    </a:lnTo>
                    <a:lnTo>
                      <a:pt x="0" y="652"/>
                    </a:lnTo>
                    <a:lnTo>
                      <a:pt x="10" y="677"/>
                    </a:lnTo>
                    <a:lnTo>
                      <a:pt x="55" y="681"/>
                    </a:lnTo>
                    <a:lnTo>
                      <a:pt x="86" y="681"/>
                    </a:lnTo>
                    <a:lnTo>
                      <a:pt x="134" y="677"/>
                    </a:lnTo>
                    <a:lnTo>
                      <a:pt x="173" y="674"/>
                    </a:lnTo>
                    <a:lnTo>
                      <a:pt x="227" y="665"/>
                    </a:lnTo>
                    <a:lnTo>
                      <a:pt x="269" y="657"/>
                    </a:lnTo>
                    <a:lnTo>
                      <a:pt x="316" y="643"/>
                    </a:lnTo>
                    <a:lnTo>
                      <a:pt x="343" y="635"/>
                    </a:lnTo>
                    <a:lnTo>
                      <a:pt x="384" y="618"/>
                    </a:lnTo>
                    <a:lnTo>
                      <a:pt x="427" y="590"/>
                    </a:lnTo>
                    <a:lnTo>
                      <a:pt x="440" y="575"/>
                    </a:lnTo>
                    <a:lnTo>
                      <a:pt x="452" y="554"/>
                    </a:lnTo>
                    <a:lnTo>
                      <a:pt x="462" y="512"/>
                    </a:lnTo>
                    <a:lnTo>
                      <a:pt x="471" y="47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2351" name="Rectangle 37"/>
            <p:cNvSpPr/>
            <p:nvPr/>
          </p:nvSpPr>
          <p:spPr>
            <a:xfrm>
              <a:off x="0" y="1872"/>
              <a:ext cx="1248" cy="48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华文行楷" panose="02010800040101010101" pitchFamily="2" charset="-122"/>
              </a:endParaRPr>
            </a:p>
          </p:txBody>
        </p:sp>
        <p:grpSp>
          <p:nvGrpSpPr>
            <p:cNvPr id="12352" name="lxqlx8"/>
            <p:cNvGrpSpPr/>
            <p:nvPr/>
          </p:nvGrpSpPr>
          <p:grpSpPr>
            <a:xfrm rot="2398839" flipV="1">
              <a:off x="336" y="336"/>
              <a:ext cx="576" cy="63"/>
              <a:chOff x="0" y="0"/>
              <a:chExt cx="3035" cy="93"/>
            </a:xfrm>
          </p:grpSpPr>
          <p:sp>
            <p:nvSpPr>
              <p:cNvPr id="12356" name="Rectangle 39" descr="浅色上对角线"/>
              <p:cNvSpPr/>
              <p:nvPr/>
            </p:nvSpPr>
            <p:spPr>
              <a:xfrm>
                <a:off x="0" y="1"/>
                <a:ext cx="3021" cy="92"/>
              </a:xfrm>
              <a:prstGeom prst="rect">
                <a:avLst/>
              </a:prstGeom>
              <a:blipFill rotWithShape="0">
                <a:blip r:embed="rId1"/>
              </a:blipFill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华文行楷" panose="02010800040101010101" pitchFamily="2" charset="-122"/>
                </a:endParaRPr>
              </a:p>
            </p:txBody>
          </p:sp>
          <p:sp>
            <p:nvSpPr>
              <p:cNvPr id="12357" name="Line 40"/>
              <p:cNvSpPr/>
              <p:nvPr/>
            </p:nvSpPr>
            <p:spPr>
              <a:xfrm>
                <a:off x="5" y="0"/>
                <a:ext cx="3030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sp>
          <p:nvSpPr>
            <p:cNvPr id="12353" name="Rectangle 41"/>
            <p:cNvSpPr/>
            <p:nvPr/>
          </p:nvSpPr>
          <p:spPr>
            <a:xfrm>
              <a:off x="816" y="528"/>
              <a:ext cx="480" cy="4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12354" name="Text Box 42"/>
            <p:cNvSpPr txBox="1"/>
            <p:nvPr/>
          </p:nvSpPr>
          <p:spPr>
            <a:xfrm>
              <a:off x="576" y="0"/>
              <a:ext cx="76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平面镜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2355" name="Text Box 43"/>
            <p:cNvSpPr txBox="1"/>
            <p:nvPr/>
          </p:nvSpPr>
          <p:spPr>
            <a:xfrm>
              <a:off x="1344" y="432"/>
              <a:ext cx="346" cy="113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p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镜头</a:t>
              </a:r>
              <a:r>
                <a:rPr lang="en-US" altLang="zh-CN" sz="2400" b="1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(</a:t>
              </a:r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凸透镜</a:t>
              </a:r>
              <a:r>
                <a:rPr lang="en-US" altLang="zh-CN" sz="2400" b="1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)</a:t>
              </a:r>
              <a:endParaRPr lang="en-US" altLang="zh-CN" sz="24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2291" name="Text Box 44"/>
          <p:cNvSpPr txBox="1"/>
          <p:nvPr/>
        </p:nvSpPr>
        <p:spPr>
          <a:xfrm>
            <a:off x="1979613" y="1341438"/>
            <a:ext cx="4922837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投影仪和</a:t>
            </a:r>
            <a:r>
              <a:rPr lang="zh-CN" altLang="en-US" sz="3600" dirty="0">
                <a:solidFill>
                  <a:srgbClr val="0000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幻灯机</a:t>
            </a:r>
            <a:r>
              <a:rPr lang="zh-CN" altLang="en-US" sz="36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的结构</a:t>
            </a:r>
            <a:endParaRPr lang="en-US" altLang="zh-CN" sz="360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grpSp>
        <p:nvGrpSpPr>
          <p:cNvPr id="10" name="Group 45"/>
          <p:cNvGrpSpPr/>
          <p:nvPr/>
        </p:nvGrpSpPr>
        <p:grpSpPr>
          <a:xfrm>
            <a:off x="2371725" y="2778125"/>
            <a:ext cx="5105400" cy="1981200"/>
            <a:chOff x="0" y="0"/>
            <a:chExt cx="3216" cy="1248"/>
          </a:xfrm>
        </p:grpSpPr>
        <p:sp>
          <p:nvSpPr>
            <p:cNvPr id="12342" name="Line 46"/>
            <p:cNvSpPr/>
            <p:nvPr/>
          </p:nvSpPr>
          <p:spPr>
            <a:xfrm flipH="1">
              <a:off x="0" y="0"/>
              <a:ext cx="2976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2343" name="Line 47"/>
            <p:cNvSpPr/>
            <p:nvPr/>
          </p:nvSpPr>
          <p:spPr>
            <a:xfrm flipH="1">
              <a:off x="0" y="240"/>
              <a:ext cx="3216" cy="100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2344" name="Line 48"/>
            <p:cNvSpPr/>
            <p:nvPr/>
          </p:nvSpPr>
          <p:spPr>
            <a:xfrm flipH="1">
              <a:off x="1488" y="690"/>
              <a:ext cx="288" cy="96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2345" name="Line 49"/>
            <p:cNvSpPr/>
            <p:nvPr/>
          </p:nvSpPr>
          <p:spPr>
            <a:xfrm flipH="1">
              <a:off x="1440" y="0"/>
              <a:ext cx="288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med" len="med"/>
            </a:ln>
          </p:spPr>
        </p:sp>
      </p:grpSp>
      <p:sp>
        <p:nvSpPr>
          <p:cNvPr id="10290" name="AutoShape 50"/>
          <p:cNvSpPr/>
          <p:nvPr/>
        </p:nvSpPr>
        <p:spPr>
          <a:xfrm>
            <a:off x="2371725" y="2849563"/>
            <a:ext cx="146050" cy="1909762"/>
          </a:xfrm>
          <a:prstGeom prst="upArrow">
            <a:avLst>
              <a:gd name="adj1" fmla="val 50000"/>
              <a:gd name="adj2" fmla="val 326902"/>
            </a:avLst>
          </a:prstGeom>
          <a:solidFill>
            <a:srgbClr val="00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solidFill>
                <a:srgbClr val="000000"/>
              </a:solidFill>
              <a:latin typeface="Calibri" panose="020F0502020204030204" pitchFamily="34" charset="0"/>
              <a:ea typeface="华文行楷" panose="02010800040101010101" pitchFamily="2" charset="-122"/>
            </a:endParaRPr>
          </a:p>
        </p:txBody>
      </p:sp>
      <p:grpSp>
        <p:nvGrpSpPr>
          <p:cNvPr id="11" name="Group 51"/>
          <p:cNvGrpSpPr/>
          <p:nvPr/>
        </p:nvGrpSpPr>
        <p:grpSpPr>
          <a:xfrm>
            <a:off x="6800850" y="2778125"/>
            <a:ext cx="1143000" cy="3352800"/>
            <a:chOff x="0" y="0"/>
            <a:chExt cx="720" cy="2112"/>
          </a:xfrm>
        </p:grpSpPr>
        <p:grpSp>
          <p:nvGrpSpPr>
            <p:cNvPr id="12332" name="Group 52"/>
            <p:cNvGrpSpPr/>
            <p:nvPr/>
          </p:nvGrpSpPr>
          <p:grpSpPr>
            <a:xfrm>
              <a:off x="0" y="0"/>
              <a:ext cx="720" cy="1632"/>
              <a:chOff x="0" y="0"/>
              <a:chExt cx="720" cy="1632"/>
            </a:xfrm>
          </p:grpSpPr>
          <p:sp>
            <p:nvSpPr>
              <p:cNvPr id="12338" name="Line 53"/>
              <p:cNvSpPr/>
              <p:nvPr/>
            </p:nvSpPr>
            <p:spPr>
              <a:xfrm flipH="1" flipV="1">
                <a:off x="192" y="0"/>
                <a:ext cx="528" cy="1632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339" name="Line 54"/>
              <p:cNvSpPr/>
              <p:nvPr/>
            </p:nvSpPr>
            <p:spPr>
              <a:xfrm flipV="1">
                <a:off x="0" y="240"/>
                <a:ext cx="432" cy="1392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340" name="Line 55"/>
              <p:cNvSpPr/>
              <p:nvPr/>
            </p:nvSpPr>
            <p:spPr>
              <a:xfrm flipH="1" flipV="1">
                <a:off x="567" y="1152"/>
                <a:ext cx="48" cy="144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  <p:sp>
            <p:nvSpPr>
              <p:cNvPr id="12341" name="Line 56"/>
              <p:cNvSpPr/>
              <p:nvPr/>
            </p:nvSpPr>
            <p:spPr>
              <a:xfrm flipV="1">
                <a:off x="87" y="1200"/>
                <a:ext cx="48" cy="144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</p:grpSp>
        <p:grpSp>
          <p:nvGrpSpPr>
            <p:cNvPr id="12333" name="Group 57"/>
            <p:cNvGrpSpPr/>
            <p:nvPr/>
          </p:nvGrpSpPr>
          <p:grpSpPr>
            <a:xfrm>
              <a:off x="0" y="1632"/>
              <a:ext cx="720" cy="480"/>
              <a:chOff x="0" y="0"/>
              <a:chExt cx="720" cy="480"/>
            </a:xfrm>
          </p:grpSpPr>
          <p:sp>
            <p:nvSpPr>
              <p:cNvPr id="12334" name="Line 58"/>
              <p:cNvSpPr/>
              <p:nvPr/>
            </p:nvSpPr>
            <p:spPr>
              <a:xfrm flipV="1">
                <a:off x="432" y="0"/>
                <a:ext cx="288" cy="48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335" name="Line 59"/>
              <p:cNvSpPr/>
              <p:nvPr/>
            </p:nvSpPr>
            <p:spPr>
              <a:xfrm flipV="1">
                <a:off x="528" y="144"/>
                <a:ext cx="96" cy="192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  <p:sp>
            <p:nvSpPr>
              <p:cNvPr id="12336" name="Line 60"/>
              <p:cNvSpPr/>
              <p:nvPr/>
            </p:nvSpPr>
            <p:spPr>
              <a:xfrm flipH="1" flipV="1">
                <a:off x="0" y="0"/>
                <a:ext cx="240" cy="432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337" name="Line 61"/>
              <p:cNvSpPr/>
              <p:nvPr/>
            </p:nvSpPr>
            <p:spPr>
              <a:xfrm flipH="1" flipV="1">
                <a:off x="87" y="144"/>
                <a:ext cx="96" cy="192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14" name="Group 62"/>
          <p:cNvGrpSpPr/>
          <p:nvPr/>
        </p:nvGrpSpPr>
        <p:grpSpPr>
          <a:xfrm>
            <a:off x="1657350" y="2278063"/>
            <a:ext cx="685800" cy="3429000"/>
            <a:chOff x="0" y="0"/>
            <a:chExt cx="432" cy="2160"/>
          </a:xfrm>
        </p:grpSpPr>
        <p:sp>
          <p:nvSpPr>
            <p:cNvPr id="12330" name="Rectangle 63"/>
            <p:cNvSpPr/>
            <p:nvPr/>
          </p:nvSpPr>
          <p:spPr>
            <a:xfrm>
              <a:off x="384" y="0"/>
              <a:ext cx="48" cy="2160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12331" name="Text Box 64"/>
            <p:cNvSpPr txBox="1"/>
            <p:nvPr/>
          </p:nvSpPr>
          <p:spPr>
            <a:xfrm>
              <a:off x="0" y="528"/>
              <a:ext cx="385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p>
              <a:r>
                <a:rPr lang="zh-CN" altLang="en-US" sz="2800" b="1" dirty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屏幕</a:t>
              </a:r>
              <a:endPara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5" name="Group 65"/>
          <p:cNvGrpSpPr/>
          <p:nvPr/>
        </p:nvGrpSpPr>
        <p:grpSpPr>
          <a:xfrm>
            <a:off x="5514975" y="4778375"/>
            <a:ext cx="2362200" cy="533400"/>
            <a:chOff x="0" y="0"/>
            <a:chExt cx="1488" cy="336"/>
          </a:xfrm>
        </p:grpSpPr>
        <p:sp>
          <p:nvSpPr>
            <p:cNvPr id="12328" name="AutoShape 66"/>
            <p:cNvSpPr/>
            <p:nvPr/>
          </p:nvSpPr>
          <p:spPr>
            <a:xfrm>
              <a:off x="864" y="240"/>
              <a:ext cx="624" cy="96"/>
            </a:xfrm>
            <a:prstGeom prst="rightArrow">
              <a:avLst>
                <a:gd name="adj1" fmla="val 50000"/>
                <a:gd name="adj2" fmla="val 1625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12329" name="Text Box 67"/>
            <p:cNvSpPr txBox="1"/>
            <p:nvPr/>
          </p:nvSpPr>
          <p:spPr>
            <a:xfrm>
              <a:off x="0" y="0"/>
              <a:ext cx="76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投影片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0308" name="Text Box 68"/>
          <p:cNvSpPr txBox="1"/>
          <p:nvPr/>
        </p:nvSpPr>
        <p:spPr>
          <a:xfrm>
            <a:off x="2728913" y="3135313"/>
            <a:ext cx="7016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像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6" name="lxqdxt11"/>
          <p:cNvGrpSpPr>
            <a:grpSpLocks noChangeAspect="1"/>
          </p:cNvGrpSpPr>
          <p:nvPr/>
        </p:nvGrpSpPr>
        <p:grpSpPr>
          <a:xfrm>
            <a:off x="7158038" y="5992813"/>
            <a:ext cx="288925" cy="511175"/>
            <a:chOff x="0" y="0"/>
            <a:chExt cx="1874" cy="2763"/>
          </a:xfrm>
        </p:grpSpPr>
        <p:grpSp>
          <p:nvGrpSpPr>
            <p:cNvPr id="12299" name="Group 71"/>
            <p:cNvGrpSpPr>
              <a:grpSpLocks noChangeAspect="1"/>
            </p:cNvGrpSpPr>
            <p:nvPr/>
          </p:nvGrpSpPr>
          <p:grpSpPr>
            <a:xfrm>
              <a:off x="722" y="2616"/>
              <a:ext cx="462" cy="147"/>
              <a:chOff x="0" y="0"/>
              <a:chExt cx="498" cy="198"/>
            </a:xfrm>
          </p:grpSpPr>
          <p:sp>
            <p:nvSpPr>
              <p:cNvPr id="12326" name="Freeform 72"/>
              <p:cNvSpPr>
                <a:spLocks noChangeAspect="1"/>
              </p:cNvSpPr>
              <p:nvPr/>
            </p:nvSpPr>
            <p:spPr>
              <a:xfrm>
                <a:off x="0" y="0"/>
                <a:ext cx="498" cy="198"/>
              </a:xfrm>
              <a:custGeom>
                <a:avLst/>
                <a:gdLst>
                  <a:gd name="txL" fmla="*/ 0 w 498"/>
                  <a:gd name="txT" fmla="*/ 0 h 198"/>
                  <a:gd name="txR" fmla="*/ 498 w 498"/>
                  <a:gd name="txB" fmla="*/ 198 h 198"/>
                </a:gdLst>
                <a:ahLst/>
                <a:cxnLst>
                  <a:cxn ang="0">
                    <a:pos x="0" y="0"/>
                  </a:cxn>
                  <a:cxn ang="0">
                    <a:pos x="101" y="157"/>
                  </a:cxn>
                  <a:cxn ang="0">
                    <a:pos x="110" y="167"/>
                  </a:cxn>
                  <a:cxn ang="0">
                    <a:pos x="121" y="173"/>
                  </a:cxn>
                  <a:cxn ang="0">
                    <a:pos x="136" y="178"/>
                  </a:cxn>
                  <a:cxn ang="0">
                    <a:pos x="153" y="186"/>
                  </a:cxn>
                  <a:cxn ang="0">
                    <a:pos x="174" y="190"/>
                  </a:cxn>
                  <a:cxn ang="0">
                    <a:pos x="188" y="191"/>
                  </a:cxn>
                  <a:cxn ang="0">
                    <a:pos x="205" y="194"/>
                  </a:cxn>
                  <a:cxn ang="0">
                    <a:pos x="222" y="195"/>
                  </a:cxn>
                  <a:cxn ang="0">
                    <a:pos x="243" y="198"/>
                  </a:cxn>
                  <a:cxn ang="0">
                    <a:pos x="257" y="198"/>
                  </a:cxn>
                  <a:cxn ang="0">
                    <a:pos x="278" y="195"/>
                  </a:cxn>
                  <a:cxn ang="0">
                    <a:pos x="295" y="194"/>
                  </a:cxn>
                  <a:cxn ang="0">
                    <a:pos x="315" y="191"/>
                  </a:cxn>
                  <a:cxn ang="0">
                    <a:pos x="332" y="190"/>
                  </a:cxn>
                  <a:cxn ang="0">
                    <a:pos x="349" y="185"/>
                  </a:cxn>
                  <a:cxn ang="0">
                    <a:pos x="366" y="181"/>
                  </a:cxn>
                  <a:cxn ang="0">
                    <a:pos x="380" y="173"/>
                  </a:cxn>
                  <a:cxn ang="0">
                    <a:pos x="392" y="165"/>
                  </a:cxn>
                  <a:cxn ang="0">
                    <a:pos x="397" y="160"/>
                  </a:cxn>
                  <a:cxn ang="0">
                    <a:pos x="405" y="152"/>
                  </a:cxn>
                  <a:cxn ang="0">
                    <a:pos x="498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98" h="198">
                    <a:moveTo>
                      <a:pt x="0" y="0"/>
                    </a:moveTo>
                    <a:lnTo>
                      <a:pt x="101" y="157"/>
                    </a:lnTo>
                    <a:lnTo>
                      <a:pt x="110" y="167"/>
                    </a:lnTo>
                    <a:lnTo>
                      <a:pt x="121" y="173"/>
                    </a:lnTo>
                    <a:lnTo>
                      <a:pt x="136" y="178"/>
                    </a:lnTo>
                    <a:lnTo>
                      <a:pt x="153" y="186"/>
                    </a:lnTo>
                    <a:lnTo>
                      <a:pt x="174" y="190"/>
                    </a:lnTo>
                    <a:lnTo>
                      <a:pt x="188" y="191"/>
                    </a:lnTo>
                    <a:lnTo>
                      <a:pt x="205" y="194"/>
                    </a:lnTo>
                    <a:lnTo>
                      <a:pt x="222" y="195"/>
                    </a:lnTo>
                    <a:lnTo>
                      <a:pt x="243" y="198"/>
                    </a:lnTo>
                    <a:lnTo>
                      <a:pt x="257" y="198"/>
                    </a:lnTo>
                    <a:lnTo>
                      <a:pt x="278" y="195"/>
                    </a:lnTo>
                    <a:lnTo>
                      <a:pt x="295" y="194"/>
                    </a:lnTo>
                    <a:lnTo>
                      <a:pt x="315" y="191"/>
                    </a:lnTo>
                    <a:lnTo>
                      <a:pt x="332" y="190"/>
                    </a:lnTo>
                    <a:lnTo>
                      <a:pt x="349" y="185"/>
                    </a:lnTo>
                    <a:lnTo>
                      <a:pt x="366" y="181"/>
                    </a:lnTo>
                    <a:lnTo>
                      <a:pt x="380" y="173"/>
                    </a:lnTo>
                    <a:lnTo>
                      <a:pt x="392" y="165"/>
                    </a:lnTo>
                    <a:lnTo>
                      <a:pt x="397" y="160"/>
                    </a:lnTo>
                    <a:lnTo>
                      <a:pt x="405" y="152"/>
                    </a:lnTo>
                    <a:lnTo>
                      <a:pt x="4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327" name="Freeform 73"/>
              <p:cNvSpPr>
                <a:spLocks noChangeAspect="1"/>
              </p:cNvSpPr>
              <p:nvPr/>
            </p:nvSpPr>
            <p:spPr>
              <a:xfrm>
                <a:off x="78" y="0"/>
                <a:ext cx="222" cy="198"/>
              </a:xfrm>
              <a:custGeom>
                <a:avLst/>
                <a:gdLst>
                  <a:gd name="txL" fmla="*/ 0 w 222"/>
                  <a:gd name="txT" fmla="*/ 0 h 198"/>
                  <a:gd name="txR" fmla="*/ 222 w 222"/>
                  <a:gd name="txB" fmla="*/ 198 h 198"/>
                </a:gdLst>
                <a:ahLst/>
                <a:cxnLst>
                  <a:cxn ang="0">
                    <a:pos x="0" y="0"/>
                  </a:cxn>
                  <a:cxn ang="0">
                    <a:pos x="62" y="178"/>
                  </a:cxn>
                  <a:cxn ang="0">
                    <a:pos x="75" y="186"/>
                  </a:cxn>
                  <a:cxn ang="0">
                    <a:pos x="96" y="190"/>
                  </a:cxn>
                  <a:cxn ang="0">
                    <a:pos x="110" y="191"/>
                  </a:cxn>
                  <a:cxn ang="0">
                    <a:pos x="127" y="194"/>
                  </a:cxn>
                  <a:cxn ang="0">
                    <a:pos x="144" y="195"/>
                  </a:cxn>
                  <a:cxn ang="0">
                    <a:pos x="165" y="198"/>
                  </a:cxn>
                  <a:cxn ang="0">
                    <a:pos x="179" y="198"/>
                  </a:cxn>
                  <a:cxn ang="0">
                    <a:pos x="200" y="195"/>
                  </a:cxn>
                  <a:cxn ang="0">
                    <a:pos x="222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22" h="198">
                    <a:moveTo>
                      <a:pt x="0" y="0"/>
                    </a:moveTo>
                    <a:lnTo>
                      <a:pt x="62" y="178"/>
                    </a:lnTo>
                    <a:lnTo>
                      <a:pt x="75" y="186"/>
                    </a:lnTo>
                    <a:lnTo>
                      <a:pt x="96" y="190"/>
                    </a:lnTo>
                    <a:lnTo>
                      <a:pt x="110" y="191"/>
                    </a:lnTo>
                    <a:lnTo>
                      <a:pt x="127" y="194"/>
                    </a:lnTo>
                    <a:lnTo>
                      <a:pt x="144" y="195"/>
                    </a:lnTo>
                    <a:lnTo>
                      <a:pt x="165" y="198"/>
                    </a:lnTo>
                    <a:lnTo>
                      <a:pt x="179" y="198"/>
                    </a:lnTo>
                    <a:lnTo>
                      <a:pt x="200" y="195"/>
                    </a:lnTo>
                    <a:lnTo>
                      <a:pt x="2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2300" name="Freeform 74"/>
            <p:cNvSpPr>
              <a:spLocks noChangeAspect="1"/>
            </p:cNvSpPr>
            <p:nvPr/>
          </p:nvSpPr>
          <p:spPr>
            <a:xfrm>
              <a:off x="511" y="2114"/>
              <a:ext cx="847" cy="533"/>
            </a:xfrm>
            <a:custGeom>
              <a:avLst/>
              <a:gdLst>
                <a:gd name="txL" fmla="*/ 0 w 913"/>
                <a:gd name="txT" fmla="*/ 0 h 718"/>
                <a:gd name="txR" fmla="*/ 913 w 913"/>
                <a:gd name="txB" fmla="*/ 718 h 718"/>
              </a:gdLst>
              <a:ahLst/>
              <a:cxnLst>
                <a:cxn ang="0">
                  <a:pos x="21" y="20"/>
                </a:cxn>
                <a:cxn ang="0">
                  <a:pos x="25" y="38"/>
                </a:cxn>
                <a:cxn ang="0">
                  <a:pos x="23" y="73"/>
                </a:cxn>
                <a:cxn ang="0">
                  <a:pos x="12" y="96"/>
                </a:cxn>
                <a:cxn ang="0">
                  <a:pos x="6" y="126"/>
                </a:cxn>
                <a:cxn ang="0">
                  <a:pos x="17" y="149"/>
                </a:cxn>
                <a:cxn ang="0">
                  <a:pos x="34" y="176"/>
                </a:cxn>
                <a:cxn ang="0">
                  <a:pos x="30" y="195"/>
                </a:cxn>
                <a:cxn ang="0">
                  <a:pos x="13" y="216"/>
                </a:cxn>
                <a:cxn ang="0">
                  <a:pos x="6" y="236"/>
                </a:cxn>
                <a:cxn ang="0">
                  <a:pos x="19" y="259"/>
                </a:cxn>
                <a:cxn ang="0">
                  <a:pos x="30" y="278"/>
                </a:cxn>
                <a:cxn ang="0">
                  <a:pos x="30" y="301"/>
                </a:cxn>
                <a:cxn ang="0">
                  <a:pos x="12" y="322"/>
                </a:cxn>
                <a:cxn ang="0">
                  <a:pos x="0" y="349"/>
                </a:cxn>
                <a:cxn ang="0">
                  <a:pos x="13" y="372"/>
                </a:cxn>
                <a:cxn ang="0">
                  <a:pos x="33" y="396"/>
                </a:cxn>
                <a:cxn ang="0">
                  <a:pos x="33" y="431"/>
                </a:cxn>
                <a:cxn ang="0">
                  <a:pos x="19" y="455"/>
                </a:cxn>
                <a:cxn ang="0">
                  <a:pos x="21" y="473"/>
                </a:cxn>
                <a:cxn ang="0">
                  <a:pos x="42" y="499"/>
                </a:cxn>
                <a:cxn ang="0">
                  <a:pos x="107" y="573"/>
                </a:cxn>
                <a:cxn ang="0">
                  <a:pos x="166" y="629"/>
                </a:cxn>
                <a:cxn ang="0">
                  <a:pos x="217" y="660"/>
                </a:cxn>
                <a:cxn ang="0">
                  <a:pos x="313" y="701"/>
                </a:cxn>
                <a:cxn ang="0">
                  <a:pos x="401" y="716"/>
                </a:cxn>
                <a:cxn ang="0">
                  <a:pos x="523" y="716"/>
                </a:cxn>
                <a:cxn ang="0">
                  <a:pos x="625" y="706"/>
                </a:cxn>
                <a:cxn ang="0">
                  <a:pos x="697" y="685"/>
                </a:cxn>
                <a:cxn ang="0">
                  <a:pos x="744" y="659"/>
                </a:cxn>
                <a:cxn ang="0">
                  <a:pos x="778" y="629"/>
                </a:cxn>
                <a:cxn ang="0">
                  <a:pos x="874" y="493"/>
                </a:cxn>
                <a:cxn ang="0">
                  <a:pos x="894" y="448"/>
                </a:cxn>
                <a:cxn ang="0">
                  <a:pos x="895" y="427"/>
                </a:cxn>
                <a:cxn ang="0">
                  <a:pos x="882" y="406"/>
                </a:cxn>
                <a:cxn ang="0">
                  <a:pos x="882" y="381"/>
                </a:cxn>
                <a:cxn ang="0">
                  <a:pos x="894" y="362"/>
                </a:cxn>
                <a:cxn ang="0">
                  <a:pos x="908" y="341"/>
                </a:cxn>
                <a:cxn ang="0">
                  <a:pos x="912" y="316"/>
                </a:cxn>
                <a:cxn ang="0">
                  <a:pos x="900" y="295"/>
                </a:cxn>
                <a:cxn ang="0">
                  <a:pos x="886" y="275"/>
                </a:cxn>
                <a:cxn ang="0">
                  <a:pos x="886" y="254"/>
                </a:cxn>
                <a:cxn ang="0">
                  <a:pos x="904" y="229"/>
                </a:cxn>
                <a:cxn ang="0">
                  <a:pos x="908" y="202"/>
                </a:cxn>
                <a:cxn ang="0">
                  <a:pos x="894" y="176"/>
                </a:cxn>
                <a:cxn ang="0">
                  <a:pos x="886" y="155"/>
                </a:cxn>
                <a:cxn ang="0">
                  <a:pos x="895" y="130"/>
                </a:cxn>
                <a:cxn ang="0">
                  <a:pos x="908" y="113"/>
                </a:cxn>
                <a:cxn ang="0">
                  <a:pos x="913" y="88"/>
                </a:cxn>
                <a:cxn ang="0">
                  <a:pos x="903" y="67"/>
                </a:cxn>
                <a:cxn ang="0">
                  <a:pos x="890" y="42"/>
                </a:cxn>
                <a:cxn ang="0">
                  <a:pos x="894" y="18"/>
                </a:cxn>
                <a:cxn ang="0">
                  <a:pos x="26" y="0"/>
                </a:cxn>
              </a:cxnLst>
              <a:rect l="txL" t="txT" r="txR" b="txB"/>
              <a:pathLst>
                <a:path w="913" h="718">
                  <a:moveTo>
                    <a:pt x="26" y="0"/>
                  </a:moveTo>
                  <a:lnTo>
                    <a:pt x="21" y="20"/>
                  </a:lnTo>
                  <a:lnTo>
                    <a:pt x="23" y="29"/>
                  </a:lnTo>
                  <a:lnTo>
                    <a:pt x="25" y="38"/>
                  </a:lnTo>
                  <a:lnTo>
                    <a:pt x="26" y="59"/>
                  </a:lnTo>
                  <a:lnTo>
                    <a:pt x="23" y="73"/>
                  </a:lnTo>
                  <a:lnTo>
                    <a:pt x="17" y="86"/>
                  </a:lnTo>
                  <a:lnTo>
                    <a:pt x="12" y="96"/>
                  </a:lnTo>
                  <a:lnTo>
                    <a:pt x="6" y="113"/>
                  </a:lnTo>
                  <a:lnTo>
                    <a:pt x="6" y="126"/>
                  </a:lnTo>
                  <a:lnTo>
                    <a:pt x="12" y="138"/>
                  </a:lnTo>
                  <a:lnTo>
                    <a:pt x="17" y="149"/>
                  </a:lnTo>
                  <a:lnTo>
                    <a:pt x="29" y="162"/>
                  </a:lnTo>
                  <a:lnTo>
                    <a:pt x="34" y="176"/>
                  </a:lnTo>
                  <a:lnTo>
                    <a:pt x="34" y="185"/>
                  </a:lnTo>
                  <a:lnTo>
                    <a:pt x="30" y="195"/>
                  </a:lnTo>
                  <a:lnTo>
                    <a:pt x="21" y="204"/>
                  </a:lnTo>
                  <a:lnTo>
                    <a:pt x="13" y="216"/>
                  </a:lnTo>
                  <a:lnTo>
                    <a:pt x="8" y="225"/>
                  </a:lnTo>
                  <a:lnTo>
                    <a:pt x="6" y="236"/>
                  </a:lnTo>
                  <a:lnTo>
                    <a:pt x="12" y="248"/>
                  </a:lnTo>
                  <a:lnTo>
                    <a:pt x="19" y="259"/>
                  </a:lnTo>
                  <a:lnTo>
                    <a:pt x="26" y="269"/>
                  </a:lnTo>
                  <a:lnTo>
                    <a:pt x="30" y="278"/>
                  </a:lnTo>
                  <a:lnTo>
                    <a:pt x="34" y="288"/>
                  </a:lnTo>
                  <a:lnTo>
                    <a:pt x="30" y="301"/>
                  </a:lnTo>
                  <a:lnTo>
                    <a:pt x="21" y="313"/>
                  </a:lnTo>
                  <a:lnTo>
                    <a:pt x="12" y="322"/>
                  </a:lnTo>
                  <a:lnTo>
                    <a:pt x="2" y="337"/>
                  </a:lnTo>
                  <a:lnTo>
                    <a:pt x="0" y="349"/>
                  </a:lnTo>
                  <a:lnTo>
                    <a:pt x="4" y="362"/>
                  </a:lnTo>
                  <a:lnTo>
                    <a:pt x="13" y="372"/>
                  </a:lnTo>
                  <a:lnTo>
                    <a:pt x="23" y="383"/>
                  </a:lnTo>
                  <a:lnTo>
                    <a:pt x="33" y="396"/>
                  </a:lnTo>
                  <a:lnTo>
                    <a:pt x="38" y="414"/>
                  </a:lnTo>
                  <a:lnTo>
                    <a:pt x="33" y="431"/>
                  </a:lnTo>
                  <a:lnTo>
                    <a:pt x="23" y="444"/>
                  </a:lnTo>
                  <a:lnTo>
                    <a:pt x="19" y="455"/>
                  </a:lnTo>
                  <a:lnTo>
                    <a:pt x="19" y="466"/>
                  </a:lnTo>
                  <a:lnTo>
                    <a:pt x="21" y="473"/>
                  </a:lnTo>
                  <a:lnTo>
                    <a:pt x="29" y="484"/>
                  </a:lnTo>
                  <a:lnTo>
                    <a:pt x="42" y="499"/>
                  </a:lnTo>
                  <a:lnTo>
                    <a:pt x="64" y="528"/>
                  </a:lnTo>
                  <a:lnTo>
                    <a:pt x="107" y="573"/>
                  </a:lnTo>
                  <a:lnTo>
                    <a:pt x="144" y="609"/>
                  </a:lnTo>
                  <a:lnTo>
                    <a:pt x="166" y="629"/>
                  </a:lnTo>
                  <a:lnTo>
                    <a:pt x="190" y="643"/>
                  </a:lnTo>
                  <a:lnTo>
                    <a:pt x="217" y="660"/>
                  </a:lnTo>
                  <a:lnTo>
                    <a:pt x="255" y="681"/>
                  </a:lnTo>
                  <a:lnTo>
                    <a:pt x="313" y="701"/>
                  </a:lnTo>
                  <a:lnTo>
                    <a:pt x="356" y="710"/>
                  </a:lnTo>
                  <a:lnTo>
                    <a:pt x="401" y="716"/>
                  </a:lnTo>
                  <a:lnTo>
                    <a:pt x="460" y="718"/>
                  </a:lnTo>
                  <a:lnTo>
                    <a:pt x="523" y="716"/>
                  </a:lnTo>
                  <a:lnTo>
                    <a:pt x="578" y="714"/>
                  </a:lnTo>
                  <a:lnTo>
                    <a:pt x="625" y="706"/>
                  </a:lnTo>
                  <a:lnTo>
                    <a:pt x="667" y="697"/>
                  </a:lnTo>
                  <a:lnTo>
                    <a:pt x="697" y="685"/>
                  </a:lnTo>
                  <a:lnTo>
                    <a:pt x="723" y="672"/>
                  </a:lnTo>
                  <a:lnTo>
                    <a:pt x="744" y="659"/>
                  </a:lnTo>
                  <a:lnTo>
                    <a:pt x="761" y="647"/>
                  </a:lnTo>
                  <a:lnTo>
                    <a:pt x="778" y="629"/>
                  </a:lnTo>
                  <a:lnTo>
                    <a:pt x="832" y="556"/>
                  </a:lnTo>
                  <a:lnTo>
                    <a:pt x="874" y="493"/>
                  </a:lnTo>
                  <a:lnTo>
                    <a:pt x="890" y="461"/>
                  </a:lnTo>
                  <a:lnTo>
                    <a:pt x="894" y="448"/>
                  </a:lnTo>
                  <a:lnTo>
                    <a:pt x="895" y="438"/>
                  </a:lnTo>
                  <a:lnTo>
                    <a:pt x="895" y="427"/>
                  </a:lnTo>
                  <a:lnTo>
                    <a:pt x="887" y="414"/>
                  </a:lnTo>
                  <a:lnTo>
                    <a:pt x="882" y="406"/>
                  </a:lnTo>
                  <a:lnTo>
                    <a:pt x="879" y="394"/>
                  </a:lnTo>
                  <a:lnTo>
                    <a:pt x="882" y="381"/>
                  </a:lnTo>
                  <a:lnTo>
                    <a:pt x="887" y="372"/>
                  </a:lnTo>
                  <a:lnTo>
                    <a:pt x="894" y="362"/>
                  </a:lnTo>
                  <a:lnTo>
                    <a:pt x="900" y="352"/>
                  </a:lnTo>
                  <a:lnTo>
                    <a:pt x="908" y="341"/>
                  </a:lnTo>
                  <a:lnTo>
                    <a:pt x="913" y="330"/>
                  </a:lnTo>
                  <a:lnTo>
                    <a:pt x="912" y="316"/>
                  </a:lnTo>
                  <a:lnTo>
                    <a:pt x="907" y="305"/>
                  </a:lnTo>
                  <a:lnTo>
                    <a:pt x="900" y="295"/>
                  </a:lnTo>
                  <a:lnTo>
                    <a:pt x="894" y="286"/>
                  </a:lnTo>
                  <a:lnTo>
                    <a:pt x="886" y="275"/>
                  </a:lnTo>
                  <a:lnTo>
                    <a:pt x="883" y="263"/>
                  </a:lnTo>
                  <a:lnTo>
                    <a:pt x="886" y="254"/>
                  </a:lnTo>
                  <a:lnTo>
                    <a:pt x="895" y="240"/>
                  </a:lnTo>
                  <a:lnTo>
                    <a:pt x="904" y="229"/>
                  </a:lnTo>
                  <a:lnTo>
                    <a:pt x="908" y="217"/>
                  </a:lnTo>
                  <a:lnTo>
                    <a:pt x="908" y="202"/>
                  </a:lnTo>
                  <a:lnTo>
                    <a:pt x="903" y="187"/>
                  </a:lnTo>
                  <a:lnTo>
                    <a:pt x="894" y="176"/>
                  </a:lnTo>
                  <a:lnTo>
                    <a:pt x="890" y="168"/>
                  </a:lnTo>
                  <a:lnTo>
                    <a:pt x="886" y="155"/>
                  </a:lnTo>
                  <a:lnTo>
                    <a:pt x="887" y="141"/>
                  </a:lnTo>
                  <a:lnTo>
                    <a:pt x="895" y="130"/>
                  </a:lnTo>
                  <a:lnTo>
                    <a:pt x="900" y="122"/>
                  </a:lnTo>
                  <a:lnTo>
                    <a:pt x="908" y="113"/>
                  </a:lnTo>
                  <a:lnTo>
                    <a:pt x="912" y="101"/>
                  </a:lnTo>
                  <a:lnTo>
                    <a:pt x="913" y="88"/>
                  </a:lnTo>
                  <a:lnTo>
                    <a:pt x="911" y="80"/>
                  </a:lnTo>
                  <a:lnTo>
                    <a:pt x="903" y="67"/>
                  </a:lnTo>
                  <a:lnTo>
                    <a:pt x="895" y="56"/>
                  </a:lnTo>
                  <a:lnTo>
                    <a:pt x="890" y="42"/>
                  </a:lnTo>
                  <a:lnTo>
                    <a:pt x="890" y="29"/>
                  </a:lnTo>
                  <a:lnTo>
                    <a:pt x="894" y="18"/>
                  </a:lnTo>
                  <a:lnTo>
                    <a:pt x="89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01" name="Freeform 75"/>
            <p:cNvSpPr>
              <a:spLocks noChangeAspect="1"/>
            </p:cNvSpPr>
            <p:nvPr/>
          </p:nvSpPr>
          <p:spPr>
            <a:xfrm>
              <a:off x="516" y="2157"/>
              <a:ext cx="105" cy="74"/>
            </a:xfrm>
            <a:custGeom>
              <a:avLst/>
              <a:gdLst>
                <a:gd name="txL" fmla="*/ 0 w 113"/>
                <a:gd name="txT" fmla="*/ 0 h 99"/>
                <a:gd name="txR" fmla="*/ 113 w 113"/>
                <a:gd name="txB" fmla="*/ 99 h 99"/>
              </a:gdLst>
              <a:ahLst/>
              <a:cxnLst>
                <a:cxn ang="0">
                  <a:pos x="6" y="0"/>
                </a:cxn>
                <a:cxn ang="0">
                  <a:pos x="13" y="13"/>
                </a:cxn>
                <a:cxn ang="0">
                  <a:pos x="24" y="26"/>
                </a:cxn>
                <a:cxn ang="0">
                  <a:pos x="44" y="43"/>
                </a:cxn>
                <a:cxn ang="0">
                  <a:pos x="68" y="57"/>
                </a:cxn>
                <a:cxn ang="0">
                  <a:pos x="91" y="66"/>
                </a:cxn>
                <a:cxn ang="0">
                  <a:pos x="113" y="72"/>
                </a:cxn>
                <a:cxn ang="0">
                  <a:pos x="104" y="89"/>
                </a:cxn>
                <a:cxn ang="0">
                  <a:pos x="75" y="85"/>
                </a:cxn>
                <a:cxn ang="0">
                  <a:pos x="44" y="87"/>
                </a:cxn>
                <a:cxn ang="0">
                  <a:pos x="24" y="99"/>
                </a:cxn>
                <a:cxn ang="0">
                  <a:pos x="28" y="89"/>
                </a:cxn>
                <a:cxn ang="0">
                  <a:pos x="27" y="78"/>
                </a:cxn>
                <a:cxn ang="0">
                  <a:pos x="20" y="62"/>
                </a:cxn>
                <a:cxn ang="0">
                  <a:pos x="11" y="49"/>
                </a:cxn>
                <a:cxn ang="0">
                  <a:pos x="2" y="34"/>
                </a:cxn>
                <a:cxn ang="0">
                  <a:pos x="0" y="17"/>
                </a:cxn>
                <a:cxn ang="0">
                  <a:pos x="6" y="0"/>
                </a:cxn>
              </a:cxnLst>
              <a:rect l="txL" t="txT" r="txR" b="txB"/>
              <a:pathLst>
                <a:path w="113" h="99">
                  <a:moveTo>
                    <a:pt x="6" y="0"/>
                  </a:moveTo>
                  <a:lnTo>
                    <a:pt x="13" y="13"/>
                  </a:lnTo>
                  <a:lnTo>
                    <a:pt x="24" y="26"/>
                  </a:lnTo>
                  <a:lnTo>
                    <a:pt x="44" y="43"/>
                  </a:lnTo>
                  <a:lnTo>
                    <a:pt x="68" y="57"/>
                  </a:lnTo>
                  <a:lnTo>
                    <a:pt x="91" y="66"/>
                  </a:lnTo>
                  <a:lnTo>
                    <a:pt x="113" y="72"/>
                  </a:lnTo>
                  <a:lnTo>
                    <a:pt x="104" y="89"/>
                  </a:lnTo>
                  <a:lnTo>
                    <a:pt x="75" y="85"/>
                  </a:lnTo>
                  <a:lnTo>
                    <a:pt x="44" y="87"/>
                  </a:lnTo>
                  <a:lnTo>
                    <a:pt x="24" y="99"/>
                  </a:lnTo>
                  <a:lnTo>
                    <a:pt x="28" y="89"/>
                  </a:lnTo>
                  <a:lnTo>
                    <a:pt x="27" y="78"/>
                  </a:lnTo>
                  <a:lnTo>
                    <a:pt x="20" y="62"/>
                  </a:lnTo>
                  <a:lnTo>
                    <a:pt x="11" y="49"/>
                  </a:lnTo>
                  <a:lnTo>
                    <a:pt x="2" y="34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02" name="Freeform 76"/>
            <p:cNvSpPr>
              <a:spLocks noChangeAspect="1"/>
            </p:cNvSpPr>
            <p:nvPr/>
          </p:nvSpPr>
          <p:spPr>
            <a:xfrm>
              <a:off x="518" y="2249"/>
              <a:ext cx="138" cy="62"/>
            </a:xfrm>
            <a:custGeom>
              <a:avLst/>
              <a:gdLst>
                <a:gd name="txL" fmla="*/ 0 w 149"/>
                <a:gd name="txT" fmla="*/ 0 h 84"/>
                <a:gd name="txR" fmla="*/ 149 w 149"/>
                <a:gd name="txB" fmla="*/ 84 h 84"/>
              </a:gdLst>
              <a:ahLst/>
              <a:cxnLst>
                <a:cxn ang="0">
                  <a:pos x="0" y="10"/>
                </a:cxn>
                <a:cxn ang="0">
                  <a:pos x="4" y="0"/>
                </a:cxn>
                <a:cxn ang="0">
                  <a:pos x="9" y="10"/>
                </a:cxn>
                <a:cxn ang="0">
                  <a:pos x="21" y="15"/>
                </a:cxn>
                <a:cxn ang="0">
                  <a:pos x="42" y="25"/>
                </a:cxn>
                <a:cxn ang="0">
                  <a:pos x="64" y="31"/>
                </a:cxn>
                <a:cxn ang="0">
                  <a:pos x="98" y="38"/>
                </a:cxn>
                <a:cxn ang="0">
                  <a:pos x="137" y="44"/>
                </a:cxn>
                <a:cxn ang="0">
                  <a:pos x="149" y="80"/>
                </a:cxn>
                <a:cxn ang="0">
                  <a:pos x="106" y="69"/>
                </a:cxn>
                <a:cxn ang="0">
                  <a:pos x="72" y="65"/>
                </a:cxn>
                <a:cxn ang="0">
                  <a:pos x="45" y="71"/>
                </a:cxn>
                <a:cxn ang="0">
                  <a:pos x="25" y="84"/>
                </a:cxn>
                <a:cxn ang="0">
                  <a:pos x="25" y="73"/>
                </a:cxn>
                <a:cxn ang="0">
                  <a:pos x="25" y="63"/>
                </a:cxn>
                <a:cxn ang="0">
                  <a:pos x="21" y="52"/>
                </a:cxn>
                <a:cxn ang="0">
                  <a:pos x="9" y="36"/>
                </a:cxn>
                <a:cxn ang="0">
                  <a:pos x="0" y="23"/>
                </a:cxn>
                <a:cxn ang="0">
                  <a:pos x="0" y="10"/>
                </a:cxn>
              </a:cxnLst>
              <a:rect l="txL" t="txT" r="txR" b="txB"/>
              <a:pathLst>
                <a:path w="149" h="84">
                  <a:moveTo>
                    <a:pt x="0" y="10"/>
                  </a:moveTo>
                  <a:lnTo>
                    <a:pt x="4" y="0"/>
                  </a:lnTo>
                  <a:lnTo>
                    <a:pt x="9" y="10"/>
                  </a:lnTo>
                  <a:lnTo>
                    <a:pt x="21" y="15"/>
                  </a:lnTo>
                  <a:lnTo>
                    <a:pt x="42" y="25"/>
                  </a:lnTo>
                  <a:lnTo>
                    <a:pt x="64" y="31"/>
                  </a:lnTo>
                  <a:lnTo>
                    <a:pt x="98" y="38"/>
                  </a:lnTo>
                  <a:lnTo>
                    <a:pt x="137" y="44"/>
                  </a:lnTo>
                  <a:lnTo>
                    <a:pt x="149" y="80"/>
                  </a:lnTo>
                  <a:lnTo>
                    <a:pt x="106" y="69"/>
                  </a:lnTo>
                  <a:lnTo>
                    <a:pt x="72" y="65"/>
                  </a:lnTo>
                  <a:lnTo>
                    <a:pt x="45" y="71"/>
                  </a:lnTo>
                  <a:lnTo>
                    <a:pt x="25" y="84"/>
                  </a:lnTo>
                  <a:lnTo>
                    <a:pt x="25" y="73"/>
                  </a:lnTo>
                  <a:lnTo>
                    <a:pt x="25" y="63"/>
                  </a:lnTo>
                  <a:lnTo>
                    <a:pt x="21" y="52"/>
                  </a:lnTo>
                  <a:lnTo>
                    <a:pt x="9" y="36"/>
                  </a:lnTo>
                  <a:lnTo>
                    <a:pt x="0" y="2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03" name="Freeform 77"/>
            <p:cNvSpPr>
              <a:spLocks noChangeAspect="1"/>
            </p:cNvSpPr>
            <p:nvPr/>
          </p:nvSpPr>
          <p:spPr>
            <a:xfrm>
              <a:off x="512" y="2326"/>
              <a:ext cx="163" cy="78"/>
            </a:xfrm>
            <a:custGeom>
              <a:avLst/>
              <a:gdLst>
                <a:gd name="txL" fmla="*/ 0 w 175"/>
                <a:gd name="txT" fmla="*/ 0 h 104"/>
                <a:gd name="txR" fmla="*/ 175 w 175"/>
                <a:gd name="txB" fmla="*/ 104 h 104"/>
              </a:gdLst>
              <a:ahLst/>
              <a:cxnLst>
                <a:cxn ang="0">
                  <a:pos x="2" y="13"/>
                </a:cxn>
                <a:cxn ang="0">
                  <a:pos x="10" y="0"/>
                </a:cxn>
                <a:cxn ang="0">
                  <a:pos x="21" y="17"/>
                </a:cxn>
                <a:cxn ang="0">
                  <a:pos x="32" y="25"/>
                </a:cxn>
                <a:cxn ang="0">
                  <a:pos x="45" y="34"/>
                </a:cxn>
                <a:cxn ang="0">
                  <a:pos x="69" y="42"/>
                </a:cxn>
                <a:cxn ang="0">
                  <a:pos x="96" y="49"/>
                </a:cxn>
                <a:cxn ang="0">
                  <a:pos x="126" y="59"/>
                </a:cxn>
                <a:cxn ang="0">
                  <a:pos x="167" y="72"/>
                </a:cxn>
                <a:cxn ang="0">
                  <a:pos x="175" y="104"/>
                </a:cxn>
                <a:cxn ang="0">
                  <a:pos x="133" y="87"/>
                </a:cxn>
                <a:cxn ang="0">
                  <a:pos x="103" y="76"/>
                </a:cxn>
                <a:cxn ang="0">
                  <a:pos x="78" y="72"/>
                </a:cxn>
                <a:cxn ang="0">
                  <a:pos x="58" y="72"/>
                </a:cxn>
                <a:cxn ang="0">
                  <a:pos x="48" y="80"/>
                </a:cxn>
                <a:cxn ang="0">
                  <a:pos x="36" y="91"/>
                </a:cxn>
                <a:cxn ang="0">
                  <a:pos x="34" y="78"/>
                </a:cxn>
                <a:cxn ang="0">
                  <a:pos x="21" y="59"/>
                </a:cxn>
                <a:cxn ang="0">
                  <a:pos x="10" y="45"/>
                </a:cxn>
                <a:cxn ang="0">
                  <a:pos x="0" y="31"/>
                </a:cxn>
                <a:cxn ang="0">
                  <a:pos x="2" y="13"/>
                </a:cxn>
              </a:cxnLst>
              <a:rect l="txL" t="txT" r="txR" b="txB"/>
              <a:pathLst>
                <a:path w="175" h="104">
                  <a:moveTo>
                    <a:pt x="2" y="13"/>
                  </a:moveTo>
                  <a:lnTo>
                    <a:pt x="10" y="0"/>
                  </a:lnTo>
                  <a:lnTo>
                    <a:pt x="21" y="17"/>
                  </a:lnTo>
                  <a:lnTo>
                    <a:pt x="32" y="25"/>
                  </a:lnTo>
                  <a:lnTo>
                    <a:pt x="45" y="34"/>
                  </a:lnTo>
                  <a:lnTo>
                    <a:pt x="69" y="42"/>
                  </a:lnTo>
                  <a:lnTo>
                    <a:pt x="96" y="49"/>
                  </a:lnTo>
                  <a:lnTo>
                    <a:pt x="126" y="59"/>
                  </a:lnTo>
                  <a:lnTo>
                    <a:pt x="167" y="72"/>
                  </a:lnTo>
                  <a:lnTo>
                    <a:pt x="175" y="104"/>
                  </a:lnTo>
                  <a:lnTo>
                    <a:pt x="133" y="87"/>
                  </a:lnTo>
                  <a:lnTo>
                    <a:pt x="103" y="76"/>
                  </a:lnTo>
                  <a:lnTo>
                    <a:pt x="78" y="72"/>
                  </a:lnTo>
                  <a:lnTo>
                    <a:pt x="58" y="72"/>
                  </a:lnTo>
                  <a:lnTo>
                    <a:pt x="48" y="80"/>
                  </a:lnTo>
                  <a:lnTo>
                    <a:pt x="36" y="91"/>
                  </a:lnTo>
                  <a:lnTo>
                    <a:pt x="34" y="78"/>
                  </a:lnTo>
                  <a:lnTo>
                    <a:pt x="21" y="59"/>
                  </a:lnTo>
                  <a:lnTo>
                    <a:pt x="10" y="45"/>
                  </a:lnTo>
                  <a:lnTo>
                    <a:pt x="0" y="3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04" name="Freeform 78"/>
            <p:cNvSpPr>
              <a:spLocks noChangeAspect="1"/>
            </p:cNvSpPr>
            <p:nvPr/>
          </p:nvSpPr>
          <p:spPr>
            <a:xfrm>
              <a:off x="529" y="2411"/>
              <a:ext cx="193" cy="171"/>
            </a:xfrm>
            <a:custGeom>
              <a:avLst/>
              <a:gdLst>
                <a:gd name="txL" fmla="*/ 0 w 208"/>
                <a:gd name="txT" fmla="*/ 0 h 230"/>
                <a:gd name="txR" fmla="*/ 208 w 208"/>
                <a:gd name="txB" fmla="*/ 230 h 230"/>
              </a:gdLst>
              <a:ahLst/>
              <a:cxnLst>
                <a:cxn ang="0">
                  <a:pos x="2" y="35"/>
                </a:cxn>
                <a:cxn ang="0">
                  <a:pos x="0" y="21"/>
                </a:cxn>
                <a:cxn ang="0">
                  <a:pos x="0" y="11"/>
                </a:cxn>
                <a:cxn ang="0">
                  <a:pos x="8" y="0"/>
                </a:cxn>
                <a:cxn ang="0">
                  <a:pos x="22" y="17"/>
                </a:cxn>
                <a:cxn ang="0">
                  <a:pos x="47" y="32"/>
                </a:cxn>
                <a:cxn ang="0">
                  <a:pos x="72" y="44"/>
                </a:cxn>
                <a:cxn ang="0">
                  <a:pos x="106" y="55"/>
                </a:cxn>
                <a:cxn ang="0">
                  <a:pos x="156" y="65"/>
                </a:cxn>
                <a:cxn ang="0">
                  <a:pos x="166" y="91"/>
                </a:cxn>
                <a:cxn ang="0">
                  <a:pos x="140" y="84"/>
                </a:cxn>
                <a:cxn ang="0">
                  <a:pos x="114" y="80"/>
                </a:cxn>
                <a:cxn ang="0">
                  <a:pos x="101" y="82"/>
                </a:cxn>
                <a:cxn ang="0">
                  <a:pos x="97" y="95"/>
                </a:cxn>
                <a:cxn ang="0">
                  <a:pos x="105" y="112"/>
                </a:cxn>
                <a:cxn ang="0">
                  <a:pos x="115" y="128"/>
                </a:cxn>
                <a:cxn ang="0">
                  <a:pos x="136" y="153"/>
                </a:cxn>
                <a:cxn ang="0">
                  <a:pos x="166" y="179"/>
                </a:cxn>
                <a:cxn ang="0">
                  <a:pos x="208" y="209"/>
                </a:cxn>
                <a:cxn ang="0">
                  <a:pos x="208" y="230"/>
                </a:cxn>
                <a:cxn ang="0">
                  <a:pos x="190" y="219"/>
                </a:cxn>
                <a:cxn ang="0">
                  <a:pos x="166" y="205"/>
                </a:cxn>
                <a:cxn ang="0">
                  <a:pos x="132" y="179"/>
                </a:cxn>
                <a:cxn ang="0">
                  <a:pos x="105" y="150"/>
                </a:cxn>
                <a:cxn ang="0">
                  <a:pos x="80" y="128"/>
                </a:cxn>
                <a:cxn ang="0">
                  <a:pos x="56" y="101"/>
                </a:cxn>
                <a:cxn ang="0">
                  <a:pos x="36" y="78"/>
                </a:cxn>
                <a:cxn ang="0">
                  <a:pos x="15" y="57"/>
                </a:cxn>
                <a:cxn ang="0">
                  <a:pos x="2" y="35"/>
                </a:cxn>
              </a:cxnLst>
              <a:rect l="txL" t="txT" r="txR" b="txB"/>
              <a:pathLst>
                <a:path w="208" h="230">
                  <a:moveTo>
                    <a:pt x="2" y="35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8" y="0"/>
                  </a:lnTo>
                  <a:lnTo>
                    <a:pt x="22" y="17"/>
                  </a:lnTo>
                  <a:lnTo>
                    <a:pt x="47" y="32"/>
                  </a:lnTo>
                  <a:lnTo>
                    <a:pt x="72" y="44"/>
                  </a:lnTo>
                  <a:lnTo>
                    <a:pt x="106" y="55"/>
                  </a:lnTo>
                  <a:lnTo>
                    <a:pt x="156" y="65"/>
                  </a:lnTo>
                  <a:lnTo>
                    <a:pt x="166" y="91"/>
                  </a:lnTo>
                  <a:lnTo>
                    <a:pt x="140" y="84"/>
                  </a:lnTo>
                  <a:lnTo>
                    <a:pt x="114" y="80"/>
                  </a:lnTo>
                  <a:lnTo>
                    <a:pt x="101" y="82"/>
                  </a:lnTo>
                  <a:lnTo>
                    <a:pt x="97" y="95"/>
                  </a:lnTo>
                  <a:lnTo>
                    <a:pt x="105" y="112"/>
                  </a:lnTo>
                  <a:lnTo>
                    <a:pt x="115" y="128"/>
                  </a:lnTo>
                  <a:lnTo>
                    <a:pt x="136" y="153"/>
                  </a:lnTo>
                  <a:lnTo>
                    <a:pt x="166" y="179"/>
                  </a:lnTo>
                  <a:lnTo>
                    <a:pt x="208" y="209"/>
                  </a:lnTo>
                  <a:lnTo>
                    <a:pt x="208" y="230"/>
                  </a:lnTo>
                  <a:lnTo>
                    <a:pt x="190" y="219"/>
                  </a:lnTo>
                  <a:lnTo>
                    <a:pt x="166" y="205"/>
                  </a:lnTo>
                  <a:lnTo>
                    <a:pt x="132" y="179"/>
                  </a:lnTo>
                  <a:lnTo>
                    <a:pt x="105" y="150"/>
                  </a:lnTo>
                  <a:lnTo>
                    <a:pt x="80" y="128"/>
                  </a:lnTo>
                  <a:lnTo>
                    <a:pt x="56" y="101"/>
                  </a:lnTo>
                  <a:lnTo>
                    <a:pt x="36" y="78"/>
                  </a:lnTo>
                  <a:lnTo>
                    <a:pt x="15" y="57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05" name="Freeform 79"/>
            <p:cNvSpPr>
              <a:spLocks noChangeAspect="1"/>
            </p:cNvSpPr>
            <p:nvPr/>
          </p:nvSpPr>
          <p:spPr>
            <a:xfrm>
              <a:off x="533" y="2105"/>
              <a:ext cx="79" cy="51"/>
            </a:xfrm>
            <a:custGeom>
              <a:avLst/>
              <a:gdLst>
                <a:gd name="txL" fmla="*/ 0 w 86"/>
                <a:gd name="txT" fmla="*/ 0 h 69"/>
                <a:gd name="txR" fmla="*/ 86 w 86"/>
                <a:gd name="txB" fmla="*/ 69 h 69"/>
              </a:gdLst>
              <a:ahLst/>
              <a:cxnLst>
                <a:cxn ang="0">
                  <a:pos x="0" y="0"/>
                </a:cxn>
                <a:cxn ang="0">
                  <a:pos x="11" y="10"/>
                </a:cxn>
                <a:cxn ang="0">
                  <a:pos x="25" y="21"/>
                </a:cxn>
                <a:cxn ang="0">
                  <a:pos x="42" y="33"/>
                </a:cxn>
                <a:cxn ang="0">
                  <a:pos x="60" y="44"/>
                </a:cxn>
                <a:cxn ang="0">
                  <a:pos x="77" y="54"/>
                </a:cxn>
                <a:cxn ang="0">
                  <a:pos x="86" y="61"/>
                </a:cxn>
                <a:cxn ang="0">
                  <a:pos x="65" y="69"/>
                </a:cxn>
                <a:cxn ang="0">
                  <a:pos x="42" y="61"/>
                </a:cxn>
                <a:cxn ang="0">
                  <a:pos x="18" y="52"/>
                </a:cxn>
                <a:cxn ang="0">
                  <a:pos x="0" y="42"/>
                </a:cxn>
                <a:cxn ang="0">
                  <a:pos x="1" y="33"/>
                </a:cxn>
                <a:cxn ang="0">
                  <a:pos x="4" y="17"/>
                </a:cxn>
                <a:cxn ang="0">
                  <a:pos x="0" y="0"/>
                </a:cxn>
              </a:cxnLst>
              <a:rect l="txL" t="txT" r="txR" b="txB"/>
              <a:pathLst>
                <a:path w="86" h="69">
                  <a:moveTo>
                    <a:pt x="0" y="0"/>
                  </a:moveTo>
                  <a:lnTo>
                    <a:pt x="11" y="10"/>
                  </a:lnTo>
                  <a:lnTo>
                    <a:pt x="25" y="21"/>
                  </a:lnTo>
                  <a:lnTo>
                    <a:pt x="42" y="33"/>
                  </a:lnTo>
                  <a:lnTo>
                    <a:pt x="60" y="44"/>
                  </a:lnTo>
                  <a:lnTo>
                    <a:pt x="77" y="54"/>
                  </a:lnTo>
                  <a:lnTo>
                    <a:pt x="86" y="61"/>
                  </a:lnTo>
                  <a:lnTo>
                    <a:pt x="65" y="69"/>
                  </a:lnTo>
                  <a:lnTo>
                    <a:pt x="42" y="61"/>
                  </a:lnTo>
                  <a:lnTo>
                    <a:pt x="18" y="52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06" name="Freeform 80"/>
            <p:cNvSpPr>
              <a:spLocks noChangeAspect="1"/>
            </p:cNvSpPr>
            <p:nvPr/>
          </p:nvSpPr>
          <p:spPr>
            <a:xfrm>
              <a:off x="679" y="2101"/>
              <a:ext cx="678" cy="511"/>
            </a:xfrm>
            <a:custGeom>
              <a:avLst/>
              <a:gdLst>
                <a:gd name="txL" fmla="*/ 0 w 732"/>
                <a:gd name="txT" fmla="*/ 0 h 689"/>
                <a:gd name="txR" fmla="*/ 732 w 732"/>
                <a:gd name="txB" fmla="*/ 689 h 689"/>
              </a:gdLst>
              <a:ahLst/>
              <a:cxnLst>
                <a:cxn ang="0">
                  <a:pos x="348" y="158"/>
                </a:cxn>
                <a:cxn ang="0">
                  <a:pos x="292" y="181"/>
                </a:cxn>
                <a:cxn ang="0">
                  <a:pos x="175" y="200"/>
                </a:cxn>
                <a:cxn ang="0">
                  <a:pos x="0" y="209"/>
                </a:cxn>
                <a:cxn ang="0">
                  <a:pos x="205" y="244"/>
                </a:cxn>
                <a:cxn ang="0">
                  <a:pos x="435" y="225"/>
                </a:cxn>
                <a:cxn ang="0">
                  <a:pos x="597" y="177"/>
                </a:cxn>
                <a:cxn ang="0">
                  <a:pos x="648" y="169"/>
                </a:cxn>
                <a:cxn ang="0">
                  <a:pos x="625" y="208"/>
                </a:cxn>
                <a:cxn ang="0">
                  <a:pos x="510" y="263"/>
                </a:cxn>
                <a:cxn ang="0">
                  <a:pos x="304" y="308"/>
                </a:cxn>
                <a:cxn ang="0">
                  <a:pos x="177" y="352"/>
                </a:cxn>
                <a:cxn ang="0">
                  <a:pos x="411" y="347"/>
                </a:cxn>
                <a:cxn ang="0">
                  <a:pos x="567" y="308"/>
                </a:cxn>
                <a:cxn ang="0">
                  <a:pos x="659" y="276"/>
                </a:cxn>
                <a:cxn ang="0">
                  <a:pos x="661" y="299"/>
                </a:cxn>
                <a:cxn ang="0">
                  <a:pos x="584" y="354"/>
                </a:cxn>
                <a:cxn ang="0">
                  <a:pos x="439" y="407"/>
                </a:cxn>
                <a:cxn ang="0">
                  <a:pos x="237" y="444"/>
                </a:cxn>
                <a:cxn ang="0">
                  <a:pos x="305" y="466"/>
                </a:cxn>
                <a:cxn ang="0">
                  <a:pos x="482" y="458"/>
                </a:cxn>
                <a:cxn ang="0">
                  <a:pos x="629" y="413"/>
                </a:cxn>
                <a:cxn ang="0">
                  <a:pos x="642" y="430"/>
                </a:cxn>
                <a:cxn ang="0">
                  <a:pos x="599" y="474"/>
                </a:cxn>
                <a:cxn ang="0">
                  <a:pos x="489" y="521"/>
                </a:cxn>
                <a:cxn ang="0">
                  <a:pos x="360" y="542"/>
                </a:cxn>
                <a:cxn ang="0">
                  <a:pos x="166" y="546"/>
                </a:cxn>
                <a:cxn ang="0">
                  <a:pos x="301" y="579"/>
                </a:cxn>
                <a:cxn ang="0">
                  <a:pos x="427" y="580"/>
                </a:cxn>
                <a:cxn ang="0">
                  <a:pos x="540" y="562"/>
                </a:cxn>
                <a:cxn ang="0">
                  <a:pos x="589" y="565"/>
                </a:cxn>
                <a:cxn ang="0">
                  <a:pos x="561" y="597"/>
                </a:cxn>
                <a:cxn ang="0">
                  <a:pos x="495" y="622"/>
                </a:cxn>
                <a:cxn ang="0">
                  <a:pos x="253" y="649"/>
                </a:cxn>
                <a:cxn ang="0">
                  <a:pos x="453" y="663"/>
                </a:cxn>
                <a:cxn ang="0">
                  <a:pos x="466" y="687"/>
                </a:cxn>
                <a:cxn ang="0">
                  <a:pos x="542" y="664"/>
                </a:cxn>
                <a:cxn ang="0">
                  <a:pos x="597" y="621"/>
                </a:cxn>
                <a:cxn ang="0">
                  <a:pos x="709" y="453"/>
                </a:cxn>
                <a:cxn ang="0">
                  <a:pos x="714" y="419"/>
                </a:cxn>
                <a:cxn ang="0">
                  <a:pos x="698" y="386"/>
                </a:cxn>
                <a:cxn ang="0">
                  <a:pos x="713" y="354"/>
                </a:cxn>
                <a:cxn ang="0">
                  <a:pos x="732" y="322"/>
                </a:cxn>
                <a:cxn ang="0">
                  <a:pos x="719" y="287"/>
                </a:cxn>
                <a:cxn ang="0">
                  <a:pos x="702" y="255"/>
                </a:cxn>
                <a:cxn ang="0">
                  <a:pos x="723" y="221"/>
                </a:cxn>
                <a:cxn ang="0">
                  <a:pos x="722" y="179"/>
                </a:cxn>
                <a:cxn ang="0">
                  <a:pos x="705" y="147"/>
                </a:cxn>
                <a:cxn ang="0">
                  <a:pos x="719" y="114"/>
                </a:cxn>
                <a:cxn ang="0">
                  <a:pos x="732" y="80"/>
                </a:cxn>
                <a:cxn ang="0">
                  <a:pos x="714" y="48"/>
                </a:cxn>
                <a:cxn ang="0">
                  <a:pos x="634" y="50"/>
                </a:cxn>
                <a:cxn ang="0">
                  <a:pos x="475" y="105"/>
                </a:cxn>
                <a:cxn ang="0">
                  <a:pos x="294" y="135"/>
                </a:cxn>
              </a:cxnLst>
              <a:rect l="txL" t="txT" r="txR" b="txB"/>
              <a:pathLst>
                <a:path w="732" h="689">
                  <a:moveTo>
                    <a:pt x="294" y="135"/>
                  </a:moveTo>
                  <a:lnTo>
                    <a:pt x="186" y="143"/>
                  </a:lnTo>
                  <a:lnTo>
                    <a:pt x="348" y="158"/>
                  </a:lnTo>
                  <a:lnTo>
                    <a:pt x="338" y="166"/>
                  </a:lnTo>
                  <a:lnTo>
                    <a:pt x="318" y="173"/>
                  </a:lnTo>
                  <a:lnTo>
                    <a:pt x="292" y="181"/>
                  </a:lnTo>
                  <a:lnTo>
                    <a:pt x="258" y="190"/>
                  </a:lnTo>
                  <a:lnTo>
                    <a:pt x="222" y="196"/>
                  </a:lnTo>
                  <a:lnTo>
                    <a:pt x="175" y="200"/>
                  </a:lnTo>
                  <a:lnTo>
                    <a:pt x="120" y="206"/>
                  </a:lnTo>
                  <a:lnTo>
                    <a:pt x="61" y="209"/>
                  </a:lnTo>
                  <a:lnTo>
                    <a:pt x="0" y="209"/>
                  </a:lnTo>
                  <a:lnTo>
                    <a:pt x="95" y="232"/>
                  </a:lnTo>
                  <a:lnTo>
                    <a:pt x="154" y="244"/>
                  </a:lnTo>
                  <a:lnTo>
                    <a:pt x="205" y="244"/>
                  </a:lnTo>
                  <a:lnTo>
                    <a:pt x="267" y="244"/>
                  </a:lnTo>
                  <a:lnTo>
                    <a:pt x="359" y="236"/>
                  </a:lnTo>
                  <a:lnTo>
                    <a:pt x="435" y="225"/>
                  </a:lnTo>
                  <a:lnTo>
                    <a:pt x="499" y="209"/>
                  </a:lnTo>
                  <a:lnTo>
                    <a:pt x="567" y="188"/>
                  </a:lnTo>
                  <a:lnTo>
                    <a:pt x="597" y="177"/>
                  </a:lnTo>
                  <a:lnTo>
                    <a:pt x="625" y="168"/>
                  </a:lnTo>
                  <a:lnTo>
                    <a:pt x="640" y="164"/>
                  </a:lnTo>
                  <a:lnTo>
                    <a:pt x="648" y="169"/>
                  </a:lnTo>
                  <a:lnTo>
                    <a:pt x="648" y="181"/>
                  </a:lnTo>
                  <a:lnTo>
                    <a:pt x="642" y="194"/>
                  </a:lnTo>
                  <a:lnTo>
                    <a:pt x="625" y="208"/>
                  </a:lnTo>
                  <a:lnTo>
                    <a:pt x="597" y="226"/>
                  </a:lnTo>
                  <a:lnTo>
                    <a:pt x="557" y="244"/>
                  </a:lnTo>
                  <a:lnTo>
                    <a:pt x="510" y="263"/>
                  </a:lnTo>
                  <a:lnTo>
                    <a:pt x="448" y="282"/>
                  </a:lnTo>
                  <a:lnTo>
                    <a:pt x="376" y="297"/>
                  </a:lnTo>
                  <a:lnTo>
                    <a:pt x="304" y="308"/>
                  </a:lnTo>
                  <a:lnTo>
                    <a:pt x="228" y="320"/>
                  </a:lnTo>
                  <a:lnTo>
                    <a:pt x="95" y="333"/>
                  </a:lnTo>
                  <a:lnTo>
                    <a:pt x="177" y="352"/>
                  </a:lnTo>
                  <a:lnTo>
                    <a:pt x="243" y="360"/>
                  </a:lnTo>
                  <a:lnTo>
                    <a:pt x="326" y="358"/>
                  </a:lnTo>
                  <a:lnTo>
                    <a:pt x="411" y="347"/>
                  </a:lnTo>
                  <a:lnTo>
                    <a:pt x="474" y="333"/>
                  </a:lnTo>
                  <a:lnTo>
                    <a:pt x="525" y="320"/>
                  </a:lnTo>
                  <a:lnTo>
                    <a:pt x="567" y="308"/>
                  </a:lnTo>
                  <a:lnTo>
                    <a:pt x="610" y="293"/>
                  </a:lnTo>
                  <a:lnTo>
                    <a:pt x="644" y="280"/>
                  </a:lnTo>
                  <a:lnTo>
                    <a:pt x="659" y="276"/>
                  </a:lnTo>
                  <a:lnTo>
                    <a:pt x="668" y="276"/>
                  </a:lnTo>
                  <a:lnTo>
                    <a:pt x="667" y="287"/>
                  </a:lnTo>
                  <a:lnTo>
                    <a:pt x="661" y="299"/>
                  </a:lnTo>
                  <a:lnTo>
                    <a:pt x="648" y="314"/>
                  </a:lnTo>
                  <a:lnTo>
                    <a:pt x="617" y="335"/>
                  </a:lnTo>
                  <a:lnTo>
                    <a:pt x="584" y="354"/>
                  </a:lnTo>
                  <a:lnTo>
                    <a:pt x="546" y="371"/>
                  </a:lnTo>
                  <a:lnTo>
                    <a:pt x="496" y="390"/>
                  </a:lnTo>
                  <a:lnTo>
                    <a:pt x="439" y="407"/>
                  </a:lnTo>
                  <a:lnTo>
                    <a:pt x="352" y="426"/>
                  </a:lnTo>
                  <a:lnTo>
                    <a:pt x="294" y="438"/>
                  </a:lnTo>
                  <a:lnTo>
                    <a:pt x="237" y="444"/>
                  </a:lnTo>
                  <a:lnTo>
                    <a:pt x="154" y="449"/>
                  </a:lnTo>
                  <a:lnTo>
                    <a:pt x="239" y="461"/>
                  </a:lnTo>
                  <a:lnTo>
                    <a:pt x="305" y="466"/>
                  </a:lnTo>
                  <a:lnTo>
                    <a:pt x="360" y="468"/>
                  </a:lnTo>
                  <a:lnTo>
                    <a:pt x="423" y="466"/>
                  </a:lnTo>
                  <a:lnTo>
                    <a:pt x="482" y="458"/>
                  </a:lnTo>
                  <a:lnTo>
                    <a:pt x="530" y="447"/>
                  </a:lnTo>
                  <a:lnTo>
                    <a:pt x="568" y="434"/>
                  </a:lnTo>
                  <a:lnTo>
                    <a:pt x="629" y="413"/>
                  </a:lnTo>
                  <a:lnTo>
                    <a:pt x="637" y="413"/>
                  </a:lnTo>
                  <a:lnTo>
                    <a:pt x="644" y="417"/>
                  </a:lnTo>
                  <a:lnTo>
                    <a:pt x="642" y="430"/>
                  </a:lnTo>
                  <a:lnTo>
                    <a:pt x="634" y="444"/>
                  </a:lnTo>
                  <a:lnTo>
                    <a:pt x="620" y="458"/>
                  </a:lnTo>
                  <a:lnTo>
                    <a:pt x="599" y="474"/>
                  </a:lnTo>
                  <a:lnTo>
                    <a:pt x="563" y="493"/>
                  </a:lnTo>
                  <a:lnTo>
                    <a:pt x="525" y="510"/>
                  </a:lnTo>
                  <a:lnTo>
                    <a:pt x="489" y="521"/>
                  </a:lnTo>
                  <a:lnTo>
                    <a:pt x="448" y="531"/>
                  </a:lnTo>
                  <a:lnTo>
                    <a:pt x="410" y="537"/>
                  </a:lnTo>
                  <a:lnTo>
                    <a:pt x="360" y="542"/>
                  </a:lnTo>
                  <a:lnTo>
                    <a:pt x="305" y="545"/>
                  </a:lnTo>
                  <a:lnTo>
                    <a:pt x="250" y="546"/>
                  </a:lnTo>
                  <a:lnTo>
                    <a:pt x="166" y="546"/>
                  </a:lnTo>
                  <a:lnTo>
                    <a:pt x="211" y="562"/>
                  </a:lnTo>
                  <a:lnTo>
                    <a:pt x="253" y="573"/>
                  </a:lnTo>
                  <a:lnTo>
                    <a:pt x="301" y="579"/>
                  </a:lnTo>
                  <a:lnTo>
                    <a:pt x="342" y="580"/>
                  </a:lnTo>
                  <a:lnTo>
                    <a:pt x="384" y="583"/>
                  </a:lnTo>
                  <a:lnTo>
                    <a:pt x="427" y="580"/>
                  </a:lnTo>
                  <a:lnTo>
                    <a:pt x="462" y="579"/>
                  </a:lnTo>
                  <a:lnTo>
                    <a:pt x="495" y="573"/>
                  </a:lnTo>
                  <a:lnTo>
                    <a:pt x="540" y="562"/>
                  </a:lnTo>
                  <a:lnTo>
                    <a:pt x="574" y="554"/>
                  </a:lnTo>
                  <a:lnTo>
                    <a:pt x="587" y="555"/>
                  </a:lnTo>
                  <a:lnTo>
                    <a:pt x="589" y="565"/>
                  </a:lnTo>
                  <a:lnTo>
                    <a:pt x="585" y="575"/>
                  </a:lnTo>
                  <a:lnTo>
                    <a:pt x="576" y="586"/>
                  </a:lnTo>
                  <a:lnTo>
                    <a:pt x="561" y="597"/>
                  </a:lnTo>
                  <a:lnTo>
                    <a:pt x="544" y="605"/>
                  </a:lnTo>
                  <a:lnTo>
                    <a:pt x="525" y="614"/>
                  </a:lnTo>
                  <a:lnTo>
                    <a:pt x="495" y="622"/>
                  </a:lnTo>
                  <a:lnTo>
                    <a:pt x="432" y="631"/>
                  </a:lnTo>
                  <a:lnTo>
                    <a:pt x="372" y="639"/>
                  </a:lnTo>
                  <a:lnTo>
                    <a:pt x="253" y="649"/>
                  </a:lnTo>
                  <a:lnTo>
                    <a:pt x="407" y="656"/>
                  </a:lnTo>
                  <a:lnTo>
                    <a:pt x="439" y="656"/>
                  </a:lnTo>
                  <a:lnTo>
                    <a:pt x="453" y="663"/>
                  </a:lnTo>
                  <a:lnTo>
                    <a:pt x="461" y="670"/>
                  </a:lnTo>
                  <a:lnTo>
                    <a:pt x="458" y="681"/>
                  </a:lnTo>
                  <a:lnTo>
                    <a:pt x="466" y="687"/>
                  </a:lnTo>
                  <a:lnTo>
                    <a:pt x="486" y="689"/>
                  </a:lnTo>
                  <a:lnTo>
                    <a:pt x="516" y="677"/>
                  </a:lnTo>
                  <a:lnTo>
                    <a:pt x="542" y="664"/>
                  </a:lnTo>
                  <a:lnTo>
                    <a:pt x="563" y="651"/>
                  </a:lnTo>
                  <a:lnTo>
                    <a:pt x="580" y="639"/>
                  </a:lnTo>
                  <a:lnTo>
                    <a:pt x="597" y="621"/>
                  </a:lnTo>
                  <a:lnTo>
                    <a:pt x="651" y="548"/>
                  </a:lnTo>
                  <a:lnTo>
                    <a:pt x="693" y="485"/>
                  </a:lnTo>
                  <a:lnTo>
                    <a:pt x="709" y="453"/>
                  </a:lnTo>
                  <a:lnTo>
                    <a:pt x="713" y="440"/>
                  </a:lnTo>
                  <a:lnTo>
                    <a:pt x="714" y="430"/>
                  </a:lnTo>
                  <a:lnTo>
                    <a:pt x="714" y="419"/>
                  </a:lnTo>
                  <a:lnTo>
                    <a:pt x="706" y="406"/>
                  </a:lnTo>
                  <a:lnTo>
                    <a:pt x="701" y="398"/>
                  </a:lnTo>
                  <a:lnTo>
                    <a:pt x="698" y="386"/>
                  </a:lnTo>
                  <a:lnTo>
                    <a:pt x="701" y="373"/>
                  </a:lnTo>
                  <a:lnTo>
                    <a:pt x="706" y="364"/>
                  </a:lnTo>
                  <a:lnTo>
                    <a:pt x="713" y="354"/>
                  </a:lnTo>
                  <a:lnTo>
                    <a:pt x="719" y="344"/>
                  </a:lnTo>
                  <a:lnTo>
                    <a:pt x="727" y="333"/>
                  </a:lnTo>
                  <a:lnTo>
                    <a:pt x="732" y="322"/>
                  </a:lnTo>
                  <a:lnTo>
                    <a:pt x="731" y="308"/>
                  </a:lnTo>
                  <a:lnTo>
                    <a:pt x="726" y="297"/>
                  </a:lnTo>
                  <a:lnTo>
                    <a:pt x="719" y="287"/>
                  </a:lnTo>
                  <a:lnTo>
                    <a:pt x="713" y="278"/>
                  </a:lnTo>
                  <a:lnTo>
                    <a:pt x="705" y="267"/>
                  </a:lnTo>
                  <a:lnTo>
                    <a:pt x="702" y="255"/>
                  </a:lnTo>
                  <a:lnTo>
                    <a:pt x="705" y="246"/>
                  </a:lnTo>
                  <a:lnTo>
                    <a:pt x="714" y="232"/>
                  </a:lnTo>
                  <a:lnTo>
                    <a:pt x="723" y="221"/>
                  </a:lnTo>
                  <a:lnTo>
                    <a:pt x="727" y="209"/>
                  </a:lnTo>
                  <a:lnTo>
                    <a:pt x="727" y="194"/>
                  </a:lnTo>
                  <a:lnTo>
                    <a:pt x="722" y="179"/>
                  </a:lnTo>
                  <a:lnTo>
                    <a:pt x="713" y="168"/>
                  </a:lnTo>
                  <a:lnTo>
                    <a:pt x="709" y="160"/>
                  </a:lnTo>
                  <a:lnTo>
                    <a:pt x="705" y="147"/>
                  </a:lnTo>
                  <a:lnTo>
                    <a:pt x="706" y="133"/>
                  </a:lnTo>
                  <a:lnTo>
                    <a:pt x="714" y="122"/>
                  </a:lnTo>
                  <a:lnTo>
                    <a:pt x="719" y="114"/>
                  </a:lnTo>
                  <a:lnTo>
                    <a:pt x="727" y="105"/>
                  </a:lnTo>
                  <a:lnTo>
                    <a:pt x="731" y="93"/>
                  </a:lnTo>
                  <a:lnTo>
                    <a:pt x="732" y="80"/>
                  </a:lnTo>
                  <a:lnTo>
                    <a:pt x="730" y="72"/>
                  </a:lnTo>
                  <a:lnTo>
                    <a:pt x="722" y="59"/>
                  </a:lnTo>
                  <a:lnTo>
                    <a:pt x="714" y="48"/>
                  </a:lnTo>
                  <a:lnTo>
                    <a:pt x="709" y="34"/>
                  </a:lnTo>
                  <a:lnTo>
                    <a:pt x="709" y="0"/>
                  </a:lnTo>
                  <a:lnTo>
                    <a:pt x="634" y="50"/>
                  </a:lnTo>
                  <a:lnTo>
                    <a:pt x="589" y="69"/>
                  </a:lnTo>
                  <a:lnTo>
                    <a:pt x="536" y="86"/>
                  </a:lnTo>
                  <a:lnTo>
                    <a:pt x="475" y="105"/>
                  </a:lnTo>
                  <a:lnTo>
                    <a:pt x="420" y="116"/>
                  </a:lnTo>
                  <a:lnTo>
                    <a:pt x="365" y="126"/>
                  </a:lnTo>
                  <a:lnTo>
                    <a:pt x="294" y="135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2307" name="Group 81"/>
            <p:cNvGrpSpPr>
              <a:grpSpLocks noChangeAspect="1"/>
            </p:cNvGrpSpPr>
            <p:nvPr/>
          </p:nvGrpSpPr>
          <p:grpSpPr>
            <a:xfrm>
              <a:off x="1075" y="2222"/>
              <a:ext cx="203" cy="322"/>
              <a:chOff x="0" y="0"/>
              <a:chExt cx="218" cy="436"/>
            </a:xfrm>
          </p:grpSpPr>
          <p:sp>
            <p:nvSpPr>
              <p:cNvPr id="12322" name="Freeform 82"/>
              <p:cNvSpPr>
                <a:spLocks noChangeAspect="1"/>
              </p:cNvSpPr>
              <p:nvPr/>
            </p:nvSpPr>
            <p:spPr>
              <a:xfrm>
                <a:off x="42" y="116"/>
                <a:ext cx="167" cy="70"/>
              </a:xfrm>
              <a:custGeom>
                <a:avLst/>
                <a:gdLst>
                  <a:gd name="txL" fmla="*/ 0 w 167"/>
                  <a:gd name="txT" fmla="*/ 0 h 70"/>
                  <a:gd name="txR" fmla="*/ 167 w 167"/>
                  <a:gd name="txB" fmla="*/ 70 h 70"/>
                </a:gdLst>
                <a:ahLst/>
                <a:cxnLst>
                  <a:cxn ang="0">
                    <a:pos x="167" y="13"/>
                  </a:cxn>
                  <a:cxn ang="0">
                    <a:pos x="151" y="0"/>
                  </a:cxn>
                  <a:cxn ang="0">
                    <a:pos x="100" y="26"/>
                  </a:cxn>
                  <a:cxn ang="0">
                    <a:pos x="49" y="45"/>
                  </a:cxn>
                  <a:cxn ang="0">
                    <a:pos x="0" y="59"/>
                  </a:cxn>
                  <a:cxn ang="0">
                    <a:pos x="9" y="70"/>
                  </a:cxn>
                  <a:cxn ang="0">
                    <a:pos x="43" y="70"/>
                  </a:cxn>
                  <a:cxn ang="0">
                    <a:pos x="89" y="60"/>
                  </a:cxn>
                  <a:cxn ang="0">
                    <a:pos x="130" y="40"/>
                  </a:cxn>
                  <a:cxn ang="0">
                    <a:pos x="167" y="13"/>
                  </a:cxn>
                </a:cxnLst>
                <a:rect l="txL" t="txT" r="txR" b="txB"/>
                <a:pathLst>
                  <a:path w="167" h="70">
                    <a:moveTo>
                      <a:pt x="167" y="13"/>
                    </a:moveTo>
                    <a:lnTo>
                      <a:pt x="151" y="0"/>
                    </a:lnTo>
                    <a:lnTo>
                      <a:pt x="100" y="26"/>
                    </a:lnTo>
                    <a:lnTo>
                      <a:pt x="49" y="45"/>
                    </a:lnTo>
                    <a:lnTo>
                      <a:pt x="0" y="59"/>
                    </a:lnTo>
                    <a:lnTo>
                      <a:pt x="9" y="70"/>
                    </a:lnTo>
                    <a:lnTo>
                      <a:pt x="43" y="70"/>
                    </a:lnTo>
                    <a:lnTo>
                      <a:pt x="89" y="60"/>
                    </a:lnTo>
                    <a:lnTo>
                      <a:pt x="130" y="40"/>
                    </a:lnTo>
                    <a:lnTo>
                      <a:pt x="167" y="13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323" name="Freeform 83"/>
              <p:cNvSpPr>
                <a:spLocks noChangeAspect="1"/>
              </p:cNvSpPr>
              <p:nvPr/>
            </p:nvSpPr>
            <p:spPr>
              <a:xfrm>
                <a:off x="72" y="228"/>
                <a:ext cx="146" cy="78"/>
              </a:xfrm>
              <a:custGeom>
                <a:avLst/>
                <a:gdLst>
                  <a:gd name="txL" fmla="*/ 0 w 146"/>
                  <a:gd name="txT" fmla="*/ 0 h 78"/>
                  <a:gd name="txR" fmla="*/ 146 w 146"/>
                  <a:gd name="txB" fmla="*/ 78 h 78"/>
                </a:gdLst>
                <a:ahLst/>
                <a:cxnLst>
                  <a:cxn ang="0">
                    <a:pos x="146" y="15"/>
                  </a:cxn>
                  <a:cxn ang="0">
                    <a:pos x="138" y="0"/>
                  </a:cxn>
                  <a:cxn ang="0">
                    <a:pos x="89" y="34"/>
                  </a:cxn>
                  <a:cxn ang="0">
                    <a:pos x="50" y="51"/>
                  </a:cxn>
                  <a:cxn ang="0">
                    <a:pos x="0" y="66"/>
                  </a:cxn>
                  <a:cxn ang="0">
                    <a:pos x="10" y="78"/>
                  </a:cxn>
                  <a:cxn ang="0">
                    <a:pos x="42" y="78"/>
                  </a:cxn>
                  <a:cxn ang="0">
                    <a:pos x="74" y="69"/>
                  </a:cxn>
                  <a:cxn ang="0">
                    <a:pos x="112" y="45"/>
                  </a:cxn>
                  <a:cxn ang="0">
                    <a:pos x="146" y="15"/>
                  </a:cxn>
                </a:cxnLst>
                <a:rect l="txL" t="txT" r="txR" b="txB"/>
                <a:pathLst>
                  <a:path w="146" h="78">
                    <a:moveTo>
                      <a:pt x="146" y="15"/>
                    </a:moveTo>
                    <a:lnTo>
                      <a:pt x="138" y="0"/>
                    </a:lnTo>
                    <a:lnTo>
                      <a:pt x="89" y="34"/>
                    </a:lnTo>
                    <a:lnTo>
                      <a:pt x="50" y="51"/>
                    </a:lnTo>
                    <a:lnTo>
                      <a:pt x="0" y="66"/>
                    </a:lnTo>
                    <a:lnTo>
                      <a:pt x="10" y="78"/>
                    </a:lnTo>
                    <a:lnTo>
                      <a:pt x="42" y="78"/>
                    </a:lnTo>
                    <a:lnTo>
                      <a:pt x="74" y="69"/>
                    </a:lnTo>
                    <a:lnTo>
                      <a:pt x="112" y="45"/>
                    </a:lnTo>
                    <a:lnTo>
                      <a:pt x="146" y="15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324" name="Freeform 84"/>
              <p:cNvSpPr>
                <a:spLocks noChangeAspect="1"/>
              </p:cNvSpPr>
              <p:nvPr/>
            </p:nvSpPr>
            <p:spPr>
              <a:xfrm>
                <a:off x="63" y="359"/>
                <a:ext cx="149" cy="77"/>
              </a:xfrm>
              <a:custGeom>
                <a:avLst/>
                <a:gdLst>
                  <a:gd name="txL" fmla="*/ 0 w 149"/>
                  <a:gd name="txT" fmla="*/ 0 h 77"/>
                  <a:gd name="txR" fmla="*/ 149 w 149"/>
                  <a:gd name="txB" fmla="*/ 77 h 77"/>
                </a:gdLst>
                <a:ahLst/>
                <a:cxnLst>
                  <a:cxn ang="0">
                    <a:pos x="149" y="11"/>
                  </a:cxn>
                  <a:cxn ang="0">
                    <a:pos x="138" y="0"/>
                  </a:cxn>
                  <a:cxn ang="0">
                    <a:pos x="93" y="31"/>
                  </a:cxn>
                  <a:cxn ang="0">
                    <a:pos x="49" y="49"/>
                  </a:cxn>
                  <a:cxn ang="0">
                    <a:pos x="0" y="63"/>
                  </a:cxn>
                  <a:cxn ang="0">
                    <a:pos x="9" y="77"/>
                  </a:cxn>
                  <a:cxn ang="0">
                    <a:pos x="42" y="74"/>
                  </a:cxn>
                  <a:cxn ang="0">
                    <a:pos x="81" y="65"/>
                  </a:cxn>
                  <a:cxn ang="0">
                    <a:pos x="121" y="40"/>
                  </a:cxn>
                  <a:cxn ang="0">
                    <a:pos x="149" y="11"/>
                  </a:cxn>
                </a:cxnLst>
                <a:rect l="txL" t="txT" r="txR" b="txB"/>
                <a:pathLst>
                  <a:path w="149" h="77">
                    <a:moveTo>
                      <a:pt x="149" y="11"/>
                    </a:moveTo>
                    <a:lnTo>
                      <a:pt x="138" y="0"/>
                    </a:lnTo>
                    <a:lnTo>
                      <a:pt x="93" y="31"/>
                    </a:lnTo>
                    <a:lnTo>
                      <a:pt x="49" y="49"/>
                    </a:lnTo>
                    <a:lnTo>
                      <a:pt x="0" y="63"/>
                    </a:lnTo>
                    <a:lnTo>
                      <a:pt x="9" y="77"/>
                    </a:lnTo>
                    <a:lnTo>
                      <a:pt x="42" y="74"/>
                    </a:lnTo>
                    <a:lnTo>
                      <a:pt x="81" y="65"/>
                    </a:lnTo>
                    <a:lnTo>
                      <a:pt x="121" y="40"/>
                    </a:lnTo>
                    <a:lnTo>
                      <a:pt x="149" y="11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325" name="Freeform 85"/>
              <p:cNvSpPr>
                <a:spLocks noChangeAspect="1"/>
              </p:cNvSpPr>
              <p:nvPr/>
            </p:nvSpPr>
            <p:spPr>
              <a:xfrm>
                <a:off x="0" y="0"/>
                <a:ext cx="171" cy="68"/>
              </a:xfrm>
              <a:custGeom>
                <a:avLst/>
                <a:gdLst>
                  <a:gd name="txL" fmla="*/ 0 w 171"/>
                  <a:gd name="txT" fmla="*/ 0 h 68"/>
                  <a:gd name="txR" fmla="*/ 171 w 171"/>
                  <a:gd name="txB" fmla="*/ 68 h 68"/>
                </a:gdLst>
                <a:ahLst/>
                <a:cxnLst>
                  <a:cxn ang="0">
                    <a:pos x="171" y="13"/>
                  </a:cxn>
                  <a:cxn ang="0">
                    <a:pos x="154" y="0"/>
                  </a:cxn>
                  <a:cxn ang="0">
                    <a:pos x="97" y="26"/>
                  </a:cxn>
                  <a:cxn ang="0">
                    <a:pos x="50" y="41"/>
                  </a:cxn>
                  <a:cxn ang="0">
                    <a:pos x="0" y="55"/>
                  </a:cxn>
                  <a:cxn ang="0">
                    <a:pos x="11" y="68"/>
                  </a:cxn>
                  <a:cxn ang="0">
                    <a:pos x="42" y="66"/>
                  </a:cxn>
                  <a:cxn ang="0">
                    <a:pos x="82" y="57"/>
                  </a:cxn>
                  <a:cxn ang="0">
                    <a:pos x="127" y="40"/>
                  </a:cxn>
                  <a:cxn ang="0">
                    <a:pos x="171" y="13"/>
                  </a:cxn>
                </a:cxnLst>
                <a:rect l="txL" t="txT" r="txR" b="txB"/>
                <a:pathLst>
                  <a:path w="171" h="68">
                    <a:moveTo>
                      <a:pt x="171" y="13"/>
                    </a:moveTo>
                    <a:lnTo>
                      <a:pt x="154" y="0"/>
                    </a:lnTo>
                    <a:lnTo>
                      <a:pt x="97" y="26"/>
                    </a:lnTo>
                    <a:lnTo>
                      <a:pt x="50" y="41"/>
                    </a:lnTo>
                    <a:lnTo>
                      <a:pt x="0" y="55"/>
                    </a:lnTo>
                    <a:lnTo>
                      <a:pt x="11" y="68"/>
                    </a:lnTo>
                    <a:lnTo>
                      <a:pt x="42" y="66"/>
                    </a:lnTo>
                    <a:lnTo>
                      <a:pt x="82" y="57"/>
                    </a:lnTo>
                    <a:lnTo>
                      <a:pt x="127" y="40"/>
                    </a:lnTo>
                    <a:lnTo>
                      <a:pt x="171" y="13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2308" name="Freeform 86"/>
            <p:cNvSpPr>
              <a:spLocks noChangeAspect="1"/>
            </p:cNvSpPr>
            <p:nvPr/>
          </p:nvSpPr>
          <p:spPr>
            <a:xfrm>
              <a:off x="0" y="0"/>
              <a:ext cx="1874" cy="2157"/>
            </a:xfrm>
            <a:custGeom>
              <a:avLst/>
              <a:gdLst>
                <a:gd name="txL" fmla="*/ 0 w 2019"/>
                <a:gd name="txT" fmla="*/ 0 h 2908"/>
                <a:gd name="txR" fmla="*/ 2019 w 2019"/>
                <a:gd name="txB" fmla="*/ 2908 h 2908"/>
              </a:gdLst>
              <a:ahLst/>
              <a:cxnLst>
                <a:cxn ang="0">
                  <a:pos x="1445" y="2807"/>
                </a:cxn>
                <a:cxn ang="0">
                  <a:pos x="1463" y="2784"/>
                </a:cxn>
                <a:cxn ang="0">
                  <a:pos x="1471" y="2765"/>
                </a:cxn>
                <a:cxn ang="0">
                  <a:pos x="1484" y="2698"/>
                </a:cxn>
                <a:cxn ang="0">
                  <a:pos x="1563" y="2229"/>
                </a:cxn>
                <a:cxn ang="0">
                  <a:pos x="1619" y="2062"/>
                </a:cxn>
                <a:cxn ang="0">
                  <a:pos x="1672" y="1943"/>
                </a:cxn>
                <a:cxn ang="0">
                  <a:pos x="1773" y="1766"/>
                </a:cxn>
                <a:cxn ang="0">
                  <a:pos x="1879" y="1590"/>
                </a:cxn>
                <a:cxn ang="0">
                  <a:pos x="1952" y="1429"/>
                </a:cxn>
                <a:cxn ang="0">
                  <a:pos x="1995" y="1267"/>
                </a:cxn>
                <a:cxn ang="0">
                  <a:pos x="2019" y="1062"/>
                </a:cxn>
                <a:cxn ang="0">
                  <a:pos x="2003" y="873"/>
                </a:cxn>
                <a:cxn ang="0">
                  <a:pos x="1960" y="694"/>
                </a:cxn>
                <a:cxn ang="0">
                  <a:pos x="1888" y="529"/>
                </a:cxn>
                <a:cxn ang="0">
                  <a:pos x="1765" y="354"/>
                </a:cxn>
                <a:cxn ang="0">
                  <a:pos x="1636" y="232"/>
                </a:cxn>
                <a:cxn ang="0">
                  <a:pos x="1471" y="120"/>
                </a:cxn>
                <a:cxn ang="0">
                  <a:pos x="1277" y="40"/>
                </a:cxn>
                <a:cxn ang="0">
                  <a:pos x="1115" y="6"/>
                </a:cxn>
                <a:cxn ang="0">
                  <a:pos x="936" y="0"/>
                </a:cxn>
                <a:cxn ang="0">
                  <a:pos x="782" y="28"/>
                </a:cxn>
                <a:cxn ang="0">
                  <a:pos x="630" y="78"/>
                </a:cxn>
                <a:cxn ang="0">
                  <a:pos x="501" y="145"/>
                </a:cxn>
                <a:cxn ang="0">
                  <a:pos x="365" y="242"/>
                </a:cxn>
                <a:cxn ang="0">
                  <a:pos x="242" y="360"/>
                </a:cxn>
                <a:cxn ang="0">
                  <a:pos x="140" y="495"/>
                </a:cxn>
                <a:cxn ang="0">
                  <a:pos x="53" y="685"/>
                </a:cxn>
                <a:cxn ang="0">
                  <a:pos x="7" y="879"/>
                </a:cxn>
                <a:cxn ang="0">
                  <a:pos x="0" y="1052"/>
                </a:cxn>
                <a:cxn ang="0">
                  <a:pos x="14" y="1239"/>
                </a:cxn>
                <a:cxn ang="0">
                  <a:pos x="62" y="1427"/>
                </a:cxn>
                <a:cxn ang="0">
                  <a:pos x="144" y="1602"/>
                </a:cxn>
                <a:cxn ang="0">
                  <a:pos x="239" y="1770"/>
                </a:cxn>
                <a:cxn ang="0">
                  <a:pos x="370" y="2007"/>
                </a:cxn>
                <a:cxn ang="0">
                  <a:pos x="429" y="2138"/>
                </a:cxn>
                <a:cxn ang="0">
                  <a:pos x="469" y="2292"/>
                </a:cxn>
                <a:cxn ang="0">
                  <a:pos x="501" y="2506"/>
                </a:cxn>
                <a:cxn ang="0">
                  <a:pos x="526" y="2693"/>
                </a:cxn>
                <a:cxn ang="0">
                  <a:pos x="543" y="2767"/>
                </a:cxn>
                <a:cxn ang="0">
                  <a:pos x="552" y="2784"/>
                </a:cxn>
                <a:cxn ang="0">
                  <a:pos x="576" y="2812"/>
                </a:cxn>
                <a:cxn ang="0">
                  <a:pos x="635" y="2847"/>
                </a:cxn>
                <a:cxn ang="0">
                  <a:pos x="703" y="2870"/>
                </a:cxn>
                <a:cxn ang="0">
                  <a:pos x="778" y="2889"/>
                </a:cxn>
                <a:cxn ang="0">
                  <a:pos x="857" y="2900"/>
                </a:cxn>
                <a:cxn ang="0">
                  <a:pos x="934" y="2906"/>
                </a:cxn>
                <a:cxn ang="0">
                  <a:pos x="1006" y="2908"/>
                </a:cxn>
                <a:cxn ang="0">
                  <a:pos x="1086" y="2906"/>
                </a:cxn>
                <a:cxn ang="0">
                  <a:pos x="1166" y="2900"/>
                </a:cxn>
                <a:cxn ang="0">
                  <a:pos x="1241" y="2887"/>
                </a:cxn>
                <a:cxn ang="0">
                  <a:pos x="1309" y="2871"/>
                </a:cxn>
                <a:cxn ang="0">
                  <a:pos x="1375" y="2849"/>
                </a:cxn>
              </a:cxnLst>
              <a:rect l="txL" t="txT" r="txR" b="txB"/>
              <a:pathLst>
                <a:path w="2019" h="2908">
                  <a:moveTo>
                    <a:pt x="1415" y="2830"/>
                  </a:moveTo>
                  <a:lnTo>
                    <a:pt x="1432" y="2818"/>
                  </a:lnTo>
                  <a:lnTo>
                    <a:pt x="1445" y="2807"/>
                  </a:lnTo>
                  <a:lnTo>
                    <a:pt x="1453" y="2799"/>
                  </a:lnTo>
                  <a:lnTo>
                    <a:pt x="1458" y="2790"/>
                  </a:lnTo>
                  <a:lnTo>
                    <a:pt x="1463" y="2784"/>
                  </a:lnTo>
                  <a:lnTo>
                    <a:pt x="1466" y="2778"/>
                  </a:lnTo>
                  <a:lnTo>
                    <a:pt x="1470" y="2773"/>
                  </a:lnTo>
                  <a:lnTo>
                    <a:pt x="1471" y="2765"/>
                  </a:lnTo>
                  <a:lnTo>
                    <a:pt x="1474" y="2756"/>
                  </a:lnTo>
                  <a:lnTo>
                    <a:pt x="1475" y="2744"/>
                  </a:lnTo>
                  <a:lnTo>
                    <a:pt x="1484" y="2698"/>
                  </a:lnTo>
                  <a:lnTo>
                    <a:pt x="1543" y="2322"/>
                  </a:lnTo>
                  <a:lnTo>
                    <a:pt x="1554" y="2268"/>
                  </a:lnTo>
                  <a:lnTo>
                    <a:pt x="1563" y="2229"/>
                  </a:lnTo>
                  <a:lnTo>
                    <a:pt x="1577" y="2175"/>
                  </a:lnTo>
                  <a:lnTo>
                    <a:pt x="1598" y="2115"/>
                  </a:lnTo>
                  <a:lnTo>
                    <a:pt x="1619" y="2062"/>
                  </a:lnTo>
                  <a:lnTo>
                    <a:pt x="1638" y="2018"/>
                  </a:lnTo>
                  <a:lnTo>
                    <a:pt x="1655" y="1980"/>
                  </a:lnTo>
                  <a:lnTo>
                    <a:pt x="1672" y="1943"/>
                  </a:lnTo>
                  <a:lnTo>
                    <a:pt x="1706" y="1880"/>
                  </a:lnTo>
                  <a:lnTo>
                    <a:pt x="1740" y="1821"/>
                  </a:lnTo>
                  <a:lnTo>
                    <a:pt x="1773" y="1766"/>
                  </a:lnTo>
                  <a:lnTo>
                    <a:pt x="1799" y="1724"/>
                  </a:lnTo>
                  <a:lnTo>
                    <a:pt x="1846" y="1645"/>
                  </a:lnTo>
                  <a:lnTo>
                    <a:pt x="1879" y="1590"/>
                  </a:lnTo>
                  <a:lnTo>
                    <a:pt x="1905" y="1544"/>
                  </a:lnTo>
                  <a:lnTo>
                    <a:pt x="1927" y="1492"/>
                  </a:lnTo>
                  <a:lnTo>
                    <a:pt x="1952" y="1429"/>
                  </a:lnTo>
                  <a:lnTo>
                    <a:pt x="1969" y="1374"/>
                  </a:lnTo>
                  <a:lnTo>
                    <a:pt x="1985" y="1316"/>
                  </a:lnTo>
                  <a:lnTo>
                    <a:pt x="1995" y="1267"/>
                  </a:lnTo>
                  <a:lnTo>
                    <a:pt x="2007" y="1212"/>
                  </a:lnTo>
                  <a:lnTo>
                    <a:pt x="2015" y="1142"/>
                  </a:lnTo>
                  <a:lnTo>
                    <a:pt x="2019" y="1062"/>
                  </a:lnTo>
                  <a:lnTo>
                    <a:pt x="2019" y="987"/>
                  </a:lnTo>
                  <a:lnTo>
                    <a:pt x="2012" y="928"/>
                  </a:lnTo>
                  <a:lnTo>
                    <a:pt x="2003" y="873"/>
                  </a:lnTo>
                  <a:lnTo>
                    <a:pt x="1994" y="824"/>
                  </a:lnTo>
                  <a:lnTo>
                    <a:pt x="1978" y="759"/>
                  </a:lnTo>
                  <a:lnTo>
                    <a:pt x="1960" y="694"/>
                  </a:lnTo>
                  <a:lnTo>
                    <a:pt x="1940" y="634"/>
                  </a:lnTo>
                  <a:lnTo>
                    <a:pt x="1917" y="578"/>
                  </a:lnTo>
                  <a:lnTo>
                    <a:pt x="1888" y="529"/>
                  </a:lnTo>
                  <a:lnTo>
                    <a:pt x="1850" y="466"/>
                  </a:lnTo>
                  <a:lnTo>
                    <a:pt x="1807" y="403"/>
                  </a:lnTo>
                  <a:lnTo>
                    <a:pt x="1765" y="354"/>
                  </a:lnTo>
                  <a:lnTo>
                    <a:pt x="1727" y="312"/>
                  </a:lnTo>
                  <a:lnTo>
                    <a:pt x="1683" y="272"/>
                  </a:lnTo>
                  <a:lnTo>
                    <a:pt x="1636" y="232"/>
                  </a:lnTo>
                  <a:lnTo>
                    <a:pt x="1590" y="196"/>
                  </a:lnTo>
                  <a:lnTo>
                    <a:pt x="1535" y="159"/>
                  </a:lnTo>
                  <a:lnTo>
                    <a:pt x="1471" y="120"/>
                  </a:lnTo>
                  <a:lnTo>
                    <a:pt x="1411" y="90"/>
                  </a:lnTo>
                  <a:lnTo>
                    <a:pt x="1341" y="61"/>
                  </a:lnTo>
                  <a:lnTo>
                    <a:pt x="1277" y="40"/>
                  </a:lnTo>
                  <a:lnTo>
                    <a:pt x="1224" y="27"/>
                  </a:lnTo>
                  <a:lnTo>
                    <a:pt x="1167" y="14"/>
                  </a:lnTo>
                  <a:lnTo>
                    <a:pt x="1115" y="6"/>
                  </a:lnTo>
                  <a:lnTo>
                    <a:pt x="1053" y="0"/>
                  </a:lnTo>
                  <a:lnTo>
                    <a:pt x="997" y="0"/>
                  </a:lnTo>
                  <a:lnTo>
                    <a:pt x="936" y="0"/>
                  </a:lnTo>
                  <a:lnTo>
                    <a:pt x="885" y="6"/>
                  </a:lnTo>
                  <a:lnTo>
                    <a:pt x="826" y="19"/>
                  </a:lnTo>
                  <a:lnTo>
                    <a:pt x="782" y="28"/>
                  </a:lnTo>
                  <a:lnTo>
                    <a:pt x="727" y="44"/>
                  </a:lnTo>
                  <a:lnTo>
                    <a:pt x="676" y="59"/>
                  </a:lnTo>
                  <a:lnTo>
                    <a:pt x="630" y="78"/>
                  </a:lnTo>
                  <a:lnTo>
                    <a:pt x="586" y="97"/>
                  </a:lnTo>
                  <a:lnTo>
                    <a:pt x="541" y="121"/>
                  </a:lnTo>
                  <a:lnTo>
                    <a:pt x="501" y="145"/>
                  </a:lnTo>
                  <a:lnTo>
                    <a:pt x="456" y="175"/>
                  </a:lnTo>
                  <a:lnTo>
                    <a:pt x="408" y="209"/>
                  </a:lnTo>
                  <a:lnTo>
                    <a:pt x="365" y="242"/>
                  </a:lnTo>
                  <a:lnTo>
                    <a:pt x="326" y="277"/>
                  </a:lnTo>
                  <a:lnTo>
                    <a:pt x="284" y="316"/>
                  </a:lnTo>
                  <a:lnTo>
                    <a:pt x="242" y="360"/>
                  </a:lnTo>
                  <a:lnTo>
                    <a:pt x="206" y="402"/>
                  </a:lnTo>
                  <a:lnTo>
                    <a:pt x="175" y="441"/>
                  </a:lnTo>
                  <a:lnTo>
                    <a:pt x="140" y="495"/>
                  </a:lnTo>
                  <a:lnTo>
                    <a:pt x="106" y="554"/>
                  </a:lnTo>
                  <a:lnTo>
                    <a:pt x="75" y="620"/>
                  </a:lnTo>
                  <a:lnTo>
                    <a:pt x="53" y="685"/>
                  </a:lnTo>
                  <a:lnTo>
                    <a:pt x="34" y="752"/>
                  </a:lnTo>
                  <a:lnTo>
                    <a:pt x="17" y="818"/>
                  </a:lnTo>
                  <a:lnTo>
                    <a:pt x="7" y="879"/>
                  </a:lnTo>
                  <a:lnTo>
                    <a:pt x="0" y="940"/>
                  </a:lnTo>
                  <a:lnTo>
                    <a:pt x="0" y="999"/>
                  </a:lnTo>
                  <a:lnTo>
                    <a:pt x="0" y="1052"/>
                  </a:lnTo>
                  <a:lnTo>
                    <a:pt x="0" y="1115"/>
                  </a:lnTo>
                  <a:lnTo>
                    <a:pt x="3" y="1170"/>
                  </a:lnTo>
                  <a:lnTo>
                    <a:pt x="14" y="1239"/>
                  </a:lnTo>
                  <a:lnTo>
                    <a:pt x="24" y="1299"/>
                  </a:lnTo>
                  <a:lnTo>
                    <a:pt x="40" y="1358"/>
                  </a:lnTo>
                  <a:lnTo>
                    <a:pt x="62" y="1427"/>
                  </a:lnTo>
                  <a:lnTo>
                    <a:pt x="87" y="1488"/>
                  </a:lnTo>
                  <a:lnTo>
                    <a:pt x="113" y="1542"/>
                  </a:lnTo>
                  <a:lnTo>
                    <a:pt x="144" y="1602"/>
                  </a:lnTo>
                  <a:lnTo>
                    <a:pt x="178" y="1660"/>
                  </a:lnTo>
                  <a:lnTo>
                    <a:pt x="208" y="1715"/>
                  </a:lnTo>
                  <a:lnTo>
                    <a:pt x="239" y="1770"/>
                  </a:lnTo>
                  <a:lnTo>
                    <a:pt x="272" y="1830"/>
                  </a:lnTo>
                  <a:lnTo>
                    <a:pt x="323" y="1917"/>
                  </a:lnTo>
                  <a:lnTo>
                    <a:pt x="370" y="2007"/>
                  </a:lnTo>
                  <a:lnTo>
                    <a:pt x="398" y="2053"/>
                  </a:lnTo>
                  <a:lnTo>
                    <a:pt x="412" y="2091"/>
                  </a:lnTo>
                  <a:lnTo>
                    <a:pt x="429" y="2138"/>
                  </a:lnTo>
                  <a:lnTo>
                    <a:pt x="445" y="2192"/>
                  </a:lnTo>
                  <a:lnTo>
                    <a:pt x="458" y="2239"/>
                  </a:lnTo>
                  <a:lnTo>
                    <a:pt x="469" y="2292"/>
                  </a:lnTo>
                  <a:lnTo>
                    <a:pt x="479" y="2365"/>
                  </a:lnTo>
                  <a:lnTo>
                    <a:pt x="492" y="2444"/>
                  </a:lnTo>
                  <a:lnTo>
                    <a:pt x="501" y="2506"/>
                  </a:lnTo>
                  <a:lnTo>
                    <a:pt x="511" y="2586"/>
                  </a:lnTo>
                  <a:lnTo>
                    <a:pt x="518" y="2643"/>
                  </a:lnTo>
                  <a:lnTo>
                    <a:pt x="526" y="2693"/>
                  </a:lnTo>
                  <a:lnTo>
                    <a:pt x="537" y="2742"/>
                  </a:lnTo>
                  <a:lnTo>
                    <a:pt x="541" y="2756"/>
                  </a:lnTo>
                  <a:lnTo>
                    <a:pt x="543" y="2767"/>
                  </a:lnTo>
                  <a:lnTo>
                    <a:pt x="545" y="2773"/>
                  </a:lnTo>
                  <a:lnTo>
                    <a:pt x="546" y="2778"/>
                  </a:lnTo>
                  <a:lnTo>
                    <a:pt x="552" y="2784"/>
                  </a:lnTo>
                  <a:lnTo>
                    <a:pt x="558" y="2794"/>
                  </a:lnTo>
                  <a:lnTo>
                    <a:pt x="567" y="2803"/>
                  </a:lnTo>
                  <a:lnTo>
                    <a:pt x="576" y="2812"/>
                  </a:lnTo>
                  <a:lnTo>
                    <a:pt x="592" y="2824"/>
                  </a:lnTo>
                  <a:lnTo>
                    <a:pt x="610" y="2833"/>
                  </a:lnTo>
                  <a:lnTo>
                    <a:pt x="635" y="2847"/>
                  </a:lnTo>
                  <a:lnTo>
                    <a:pt x="657" y="2856"/>
                  </a:lnTo>
                  <a:lnTo>
                    <a:pt x="681" y="2864"/>
                  </a:lnTo>
                  <a:lnTo>
                    <a:pt x="703" y="2870"/>
                  </a:lnTo>
                  <a:lnTo>
                    <a:pt x="723" y="2875"/>
                  </a:lnTo>
                  <a:lnTo>
                    <a:pt x="753" y="2883"/>
                  </a:lnTo>
                  <a:lnTo>
                    <a:pt x="778" y="2889"/>
                  </a:lnTo>
                  <a:lnTo>
                    <a:pt x="802" y="2892"/>
                  </a:lnTo>
                  <a:lnTo>
                    <a:pt x="829" y="2896"/>
                  </a:lnTo>
                  <a:lnTo>
                    <a:pt x="857" y="2900"/>
                  </a:lnTo>
                  <a:lnTo>
                    <a:pt x="883" y="2902"/>
                  </a:lnTo>
                  <a:lnTo>
                    <a:pt x="906" y="2904"/>
                  </a:lnTo>
                  <a:lnTo>
                    <a:pt x="934" y="2906"/>
                  </a:lnTo>
                  <a:lnTo>
                    <a:pt x="959" y="2908"/>
                  </a:lnTo>
                  <a:lnTo>
                    <a:pt x="984" y="2908"/>
                  </a:lnTo>
                  <a:lnTo>
                    <a:pt x="1006" y="2908"/>
                  </a:lnTo>
                  <a:lnTo>
                    <a:pt x="1031" y="2908"/>
                  </a:lnTo>
                  <a:lnTo>
                    <a:pt x="1061" y="2908"/>
                  </a:lnTo>
                  <a:lnTo>
                    <a:pt x="1086" y="2906"/>
                  </a:lnTo>
                  <a:lnTo>
                    <a:pt x="1108" y="2906"/>
                  </a:lnTo>
                  <a:lnTo>
                    <a:pt x="1134" y="2902"/>
                  </a:lnTo>
                  <a:lnTo>
                    <a:pt x="1166" y="2900"/>
                  </a:lnTo>
                  <a:lnTo>
                    <a:pt x="1188" y="2896"/>
                  </a:lnTo>
                  <a:lnTo>
                    <a:pt x="1217" y="2892"/>
                  </a:lnTo>
                  <a:lnTo>
                    <a:pt x="1241" y="2887"/>
                  </a:lnTo>
                  <a:lnTo>
                    <a:pt x="1265" y="2883"/>
                  </a:lnTo>
                  <a:lnTo>
                    <a:pt x="1288" y="2877"/>
                  </a:lnTo>
                  <a:lnTo>
                    <a:pt x="1309" y="2871"/>
                  </a:lnTo>
                  <a:lnTo>
                    <a:pt x="1334" y="2864"/>
                  </a:lnTo>
                  <a:lnTo>
                    <a:pt x="1354" y="2856"/>
                  </a:lnTo>
                  <a:lnTo>
                    <a:pt x="1375" y="2849"/>
                  </a:lnTo>
                  <a:lnTo>
                    <a:pt x="1395" y="2839"/>
                  </a:lnTo>
                  <a:lnTo>
                    <a:pt x="1415" y="283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635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09" name="Oval 87"/>
            <p:cNvSpPr>
              <a:spLocks noChangeAspect="1"/>
            </p:cNvSpPr>
            <p:nvPr/>
          </p:nvSpPr>
          <p:spPr>
            <a:xfrm>
              <a:off x="526" y="1913"/>
              <a:ext cx="823" cy="22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华文行楷" panose="02010800040101010101" pitchFamily="2" charset="-122"/>
              </a:endParaRPr>
            </a:p>
          </p:txBody>
        </p:sp>
        <p:grpSp>
          <p:nvGrpSpPr>
            <p:cNvPr id="12310" name="Group 88"/>
            <p:cNvGrpSpPr>
              <a:grpSpLocks noChangeAspect="1"/>
            </p:cNvGrpSpPr>
            <p:nvPr/>
          </p:nvGrpSpPr>
          <p:grpSpPr>
            <a:xfrm>
              <a:off x="675" y="649"/>
              <a:ext cx="522" cy="1340"/>
              <a:chOff x="0" y="0"/>
              <a:chExt cx="562" cy="1806"/>
            </a:xfrm>
          </p:grpSpPr>
          <p:sp>
            <p:nvSpPr>
              <p:cNvPr id="12312" name="Freeform 89"/>
              <p:cNvSpPr>
                <a:spLocks noChangeAspect="1"/>
              </p:cNvSpPr>
              <p:nvPr/>
            </p:nvSpPr>
            <p:spPr>
              <a:xfrm>
                <a:off x="106" y="753"/>
                <a:ext cx="345" cy="1053"/>
              </a:xfrm>
              <a:custGeom>
                <a:avLst/>
                <a:gdLst>
                  <a:gd name="txL" fmla="*/ 0 w 345"/>
                  <a:gd name="txT" fmla="*/ 0 h 1053"/>
                  <a:gd name="txR" fmla="*/ 345 w 345"/>
                  <a:gd name="txB" fmla="*/ 1053 h 1053"/>
                </a:gdLst>
                <a:ahLst/>
                <a:cxnLst>
                  <a:cxn ang="0">
                    <a:pos x="0" y="80"/>
                  </a:cxn>
                  <a:cxn ang="0">
                    <a:pos x="6" y="252"/>
                  </a:cxn>
                  <a:cxn ang="0">
                    <a:pos x="23" y="274"/>
                  </a:cxn>
                  <a:cxn ang="0">
                    <a:pos x="17" y="975"/>
                  </a:cxn>
                  <a:cxn ang="0">
                    <a:pos x="40" y="1053"/>
                  </a:cxn>
                  <a:cxn ang="0">
                    <a:pos x="98" y="1053"/>
                  </a:cxn>
                  <a:cxn ang="0">
                    <a:pos x="146" y="1015"/>
                  </a:cxn>
                  <a:cxn ang="0">
                    <a:pos x="201" y="1015"/>
                  </a:cxn>
                  <a:cxn ang="0">
                    <a:pos x="245" y="1053"/>
                  </a:cxn>
                  <a:cxn ang="0">
                    <a:pos x="307" y="1053"/>
                  </a:cxn>
                  <a:cxn ang="0">
                    <a:pos x="328" y="975"/>
                  </a:cxn>
                  <a:cxn ang="0">
                    <a:pos x="317" y="274"/>
                  </a:cxn>
                  <a:cxn ang="0">
                    <a:pos x="333" y="252"/>
                  </a:cxn>
                  <a:cxn ang="0">
                    <a:pos x="345" y="80"/>
                  </a:cxn>
                  <a:cxn ang="0">
                    <a:pos x="269" y="17"/>
                  </a:cxn>
                  <a:cxn ang="0">
                    <a:pos x="231" y="17"/>
                  </a:cxn>
                  <a:cxn ang="0">
                    <a:pos x="210" y="0"/>
                  </a:cxn>
                  <a:cxn ang="0">
                    <a:pos x="123" y="0"/>
                  </a:cxn>
                  <a:cxn ang="0">
                    <a:pos x="104" y="17"/>
                  </a:cxn>
                  <a:cxn ang="0">
                    <a:pos x="72" y="17"/>
                  </a:cxn>
                  <a:cxn ang="0">
                    <a:pos x="0" y="80"/>
                  </a:cxn>
                </a:cxnLst>
                <a:rect l="txL" t="txT" r="txR" b="txB"/>
                <a:pathLst>
                  <a:path w="345" h="1053">
                    <a:moveTo>
                      <a:pt x="0" y="80"/>
                    </a:moveTo>
                    <a:lnTo>
                      <a:pt x="6" y="252"/>
                    </a:lnTo>
                    <a:lnTo>
                      <a:pt x="23" y="274"/>
                    </a:lnTo>
                    <a:lnTo>
                      <a:pt x="17" y="975"/>
                    </a:lnTo>
                    <a:lnTo>
                      <a:pt x="40" y="1053"/>
                    </a:lnTo>
                    <a:lnTo>
                      <a:pt x="98" y="1053"/>
                    </a:lnTo>
                    <a:lnTo>
                      <a:pt x="146" y="1015"/>
                    </a:lnTo>
                    <a:lnTo>
                      <a:pt x="201" y="1015"/>
                    </a:lnTo>
                    <a:lnTo>
                      <a:pt x="245" y="1053"/>
                    </a:lnTo>
                    <a:lnTo>
                      <a:pt x="307" y="1053"/>
                    </a:lnTo>
                    <a:lnTo>
                      <a:pt x="328" y="975"/>
                    </a:lnTo>
                    <a:lnTo>
                      <a:pt x="317" y="274"/>
                    </a:lnTo>
                    <a:lnTo>
                      <a:pt x="333" y="252"/>
                    </a:lnTo>
                    <a:lnTo>
                      <a:pt x="345" y="80"/>
                    </a:lnTo>
                    <a:lnTo>
                      <a:pt x="269" y="17"/>
                    </a:lnTo>
                    <a:lnTo>
                      <a:pt x="231" y="17"/>
                    </a:lnTo>
                    <a:lnTo>
                      <a:pt x="210" y="0"/>
                    </a:lnTo>
                    <a:lnTo>
                      <a:pt x="123" y="0"/>
                    </a:lnTo>
                    <a:lnTo>
                      <a:pt x="104" y="17"/>
                    </a:lnTo>
                    <a:lnTo>
                      <a:pt x="72" y="1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313" name="Oval 90"/>
              <p:cNvSpPr>
                <a:spLocks noChangeAspect="1"/>
              </p:cNvSpPr>
              <p:nvPr/>
            </p:nvSpPr>
            <p:spPr>
              <a:xfrm>
                <a:off x="283" y="786"/>
                <a:ext cx="45" cy="72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华文行楷" panose="02010800040101010101" pitchFamily="2" charset="-122"/>
                </a:endParaRPr>
              </a:p>
            </p:txBody>
          </p:sp>
          <p:grpSp>
            <p:nvGrpSpPr>
              <p:cNvPr id="12314" name="Group 91"/>
              <p:cNvGrpSpPr>
                <a:grpSpLocks noChangeAspect="1"/>
              </p:cNvGrpSpPr>
              <p:nvPr/>
            </p:nvGrpSpPr>
            <p:grpSpPr>
              <a:xfrm>
                <a:off x="0" y="0"/>
                <a:ext cx="562" cy="828"/>
                <a:chOff x="0" y="0"/>
                <a:chExt cx="562" cy="828"/>
              </a:xfrm>
            </p:grpSpPr>
            <p:sp>
              <p:nvSpPr>
                <p:cNvPr id="12320" name="Oval 92"/>
                <p:cNvSpPr>
                  <a:spLocks noChangeAspect="1"/>
                </p:cNvSpPr>
                <p:nvPr/>
              </p:nvSpPr>
              <p:spPr>
                <a:xfrm>
                  <a:off x="33" y="0"/>
                  <a:ext cx="514" cy="282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华文行楷" panose="02010800040101010101" pitchFamily="2" charset="-122"/>
                  </a:endParaRPr>
                </a:p>
              </p:txBody>
            </p:sp>
            <p:sp>
              <p:nvSpPr>
                <p:cNvPr id="12321" name="Freeform 93"/>
                <p:cNvSpPr>
                  <a:spLocks noChangeAspect="1"/>
                </p:cNvSpPr>
                <p:nvPr/>
              </p:nvSpPr>
              <p:spPr>
                <a:xfrm>
                  <a:off x="0" y="129"/>
                  <a:ext cx="562" cy="699"/>
                </a:xfrm>
                <a:custGeom>
                  <a:avLst/>
                  <a:gdLst>
                    <a:gd name="txL" fmla="*/ 0 w 562"/>
                    <a:gd name="txT" fmla="*/ 0 h 699"/>
                    <a:gd name="txR" fmla="*/ 562 w 562"/>
                    <a:gd name="txB" fmla="*/ 699 h 699"/>
                  </a:gdLst>
                  <a:ahLst/>
                  <a:cxnLst>
                    <a:cxn ang="0">
                      <a:pos x="358" y="699"/>
                    </a:cxn>
                    <a:cxn ang="0">
                      <a:pos x="562" y="69"/>
                    </a:cxn>
                    <a:cxn ang="0">
                      <a:pos x="526" y="56"/>
                    </a:cxn>
                    <a:cxn ang="0">
                      <a:pos x="485" y="38"/>
                    </a:cxn>
                    <a:cxn ang="0">
                      <a:pos x="431" y="24"/>
                    </a:cxn>
                    <a:cxn ang="0">
                      <a:pos x="384" y="12"/>
                    </a:cxn>
                    <a:cxn ang="0">
                      <a:pos x="342" y="4"/>
                    </a:cxn>
                    <a:cxn ang="0">
                      <a:pos x="297" y="0"/>
                    </a:cxn>
                    <a:cxn ang="0">
                      <a:pos x="248" y="3"/>
                    </a:cxn>
                    <a:cxn ang="0">
                      <a:pos x="185" y="10"/>
                    </a:cxn>
                    <a:cxn ang="0">
                      <a:pos x="132" y="24"/>
                    </a:cxn>
                    <a:cxn ang="0">
                      <a:pos x="80" y="38"/>
                    </a:cxn>
                    <a:cxn ang="0">
                      <a:pos x="34" y="58"/>
                    </a:cxn>
                    <a:cxn ang="0">
                      <a:pos x="0" y="76"/>
                    </a:cxn>
                    <a:cxn ang="0">
                      <a:pos x="197" y="699"/>
                    </a:cxn>
                  </a:cxnLst>
                  <a:rect l="txL" t="txT" r="txR" b="txB"/>
                  <a:pathLst>
                    <a:path w="562" h="699">
                      <a:moveTo>
                        <a:pt x="358" y="699"/>
                      </a:moveTo>
                      <a:lnTo>
                        <a:pt x="562" y="69"/>
                      </a:lnTo>
                      <a:lnTo>
                        <a:pt x="526" y="56"/>
                      </a:lnTo>
                      <a:lnTo>
                        <a:pt x="485" y="38"/>
                      </a:lnTo>
                      <a:lnTo>
                        <a:pt x="431" y="24"/>
                      </a:lnTo>
                      <a:lnTo>
                        <a:pt x="384" y="12"/>
                      </a:lnTo>
                      <a:lnTo>
                        <a:pt x="342" y="4"/>
                      </a:lnTo>
                      <a:lnTo>
                        <a:pt x="297" y="0"/>
                      </a:lnTo>
                      <a:lnTo>
                        <a:pt x="248" y="3"/>
                      </a:lnTo>
                      <a:lnTo>
                        <a:pt x="185" y="10"/>
                      </a:lnTo>
                      <a:lnTo>
                        <a:pt x="132" y="24"/>
                      </a:lnTo>
                      <a:lnTo>
                        <a:pt x="80" y="38"/>
                      </a:lnTo>
                      <a:lnTo>
                        <a:pt x="34" y="58"/>
                      </a:lnTo>
                      <a:lnTo>
                        <a:pt x="0" y="76"/>
                      </a:lnTo>
                      <a:lnTo>
                        <a:pt x="197" y="699"/>
                      </a:lnTo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2315" name="Group 94"/>
              <p:cNvGrpSpPr>
                <a:grpSpLocks noChangeAspect="1"/>
              </p:cNvGrpSpPr>
              <p:nvPr/>
            </p:nvGrpSpPr>
            <p:grpSpPr>
              <a:xfrm>
                <a:off x="178" y="904"/>
                <a:ext cx="193" cy="804"/>
                <a:chOff x="0" y="0"/>
                <a:chExt cx="193" cy="804"/>
              </a:xfrm>
            </p:grpSpPr>
            <p:sp>
              <p:nvSpPr>
                <p:cNvPr id="12316" name="Line 95"/>
                <p:cNvSpPr>
                  <a:spLocks noChangeAspect="1"/>
                </p:cNvSpPr>
                <p:nvPr/>
              </p:nvSpPr>
              <p:spPr>
                <a:xfrm>
                  <a:off x="32" y="21"/>
                  <a:ext cx="1" cy="783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2317" name="Line 96"/>
                <p:cNvSpPr>
                  <a:spLocks noChangeAspect="1"/>
                </p:cNvSpPr>
                <p:nvPr/>
              </p:nvSpPr>
              <p:spPr>
                <a:xfrm flipV="1">
                  <a:off x="160" y="21"/>
                  <a:ext cx="4" cy="779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2318" name="Line 97"/>
                <p:cNvSpPr>
                  <a:spLocks noChangeAspect="1"/>
                </p:cNvSpPr>
                <p:nvPr/>
              </p:nvSpPr>
              <p:spPr>
                <a:xfrm flipV="1">
                  <a:off x="190" y="0"/>
                  <a:ext cx="3" cy="78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2319" name="Line 98"/>
                <p:cNvSpPr>
                  <a:spLocks noChangeAspect="1"/>
                </p:cNvSpPr>
                <p:nvPr/>
              </p:nvSpPr>
              <p:spPr>
                <a:xfrm flipH="1" flipV="1">
                  <a:off x="0" y="0"/>
                  <a:ext cx="2" cy="78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2311" name="Freeform 99"/>
            <p:cNvSpPr>
              <a:spLocks noChangeAspect="1"/>
            </p:cNvSpPr>
            <p:nvPr/>
          </p:nvSpPr>
          <p:spPr>
            <a:xfrm>
              <a:off x="900" y="1602"/>
              <a:ext cx="507" cy="506"/>
            </a:xfrm>
            <a:custGeom>
              <a:avLst/>
              <a:gdLst>
                <a:gd name="txL" fmla="*/ 0 w 546"/>
                <a:gd name="txT" fmla="*/ 0 h 681"/>
                <a:gd name="txR" fmla="*/ 546 w 546"/>
                <a:gd name="txB" fmla="*/ 681 h 681"/>
              </a:gdLst>
              <a:ahLst/>
              <a:cxnLst>
                <a:cxn ang="0">
                  <a:pos x="546" y="0"/>
                </a:cxn>
                <a:cxn ang="0">
                  <a:pos x="523" y="20"/>
                </a:cxn>
                <a:cxn ang="0">
                  <a:pos x="432" y="441"/>
                </a:cxn>
                <a:cxn ang="0">
                  <a:pos x="415" y="483"/>
                </a:cxn>
                <a:cxn ang="0">
                  <a:pos x="388" y="518"/>
                </a:cxn>
                <a:cxn ang="0">
                  <a:pos x="347" y="550"/>
                </a:cxn>
                <a:cxn ang="0">
                  <a:pos x="307" y="575"/>
                </a:cxn>
                <a:cxn ang="0">
                  <a:pos x="262" y="598"/>
                </a:cxn>
                <a:cxn ang="0">
                  <a:pos x="215" y="618"/>
                </a:cxn>
                <a:cxn ang="0">
                  <a:pos x="163" y="637"/>
                </a:cxn>
                <a:cxn ang="0">
                  <a:pos x="119" y="647"/>
                </a:cxn>
                <a:cxn ang="0">
                  <a:pos x="65" y="656"/>
                </a:cxn>
                <a:cxn ang="0">
                  <a:pos x="0" y="652"/>
                </a:cxn>
                <a:cxn ang="0">
                  <a:pos x="10" y="677"/>
                </a:cxn>
                <a:cxn ang="0">
                  <a:pos x="55" y="681"/>
                </a:cxn>
                <a:cxn ang="0">
                  <a:pos x="86" y="681"/>
                </a:cxn>
                <a:cxn ang="0">
                  <a:pos x="134" y="677"/>
                </a:cxn>
                <a:cxn ang="0">
                  <a:pos x="173" y="674"/>
                </a:cxn>
                <a:cxn ang="0">
                  <a:pos x="227" y="665"/>
                </a:cxn>
                <a:cxn ang="0">
                  <a:pos x="269" y="657"/>
                </a:cxn>
                <a:cxn ang="0">
                  <a:pos x="316" y="643"/>
                </a:cxn>
                <a:cxn ang="0">
                  <a:pos x="343" y="635"/>
                </a:cxn>
                <a:cxn ang="0">
                  <a:pos x="384" y="618"/>
                </a:cxn>
                <a:cxn ang="0">
                  <a:pos x="427" y="590"/>
                </a:cxn>
                <a:cxn ang="0">
                  <a:pos x="440" y="575"/>
                </a:cxn>
                <a:cxn ang="0">
                  <a:pos x="452" y="554"/>
                </a:cxn>
                <a:cxn ang="0">
                  <a:pos x="462" y="512"/>
                </a:cxn>
                <a:cxn ang="0">
                  <a:pos x="471" y="470"/>
                </a:cxn>
                <a:cxn ang="0">
                  <a:pos x="546" y="0"/>
                </a:cxn>
              </a:cxnLst>
              <a:rect l="txL" t="txT" r="txR" b="txB"/>
              <a:pathLst>
                <a:path w="546" h="681">
                  <a:moveTo>
                    <a:pt x="546" y="0"/>
                  </a:moveTo>
                  <a:lnTo>
                    <a:pt x="523" y="20"/>
                  </a:lnTo>
                  <a:lnTo>
                    <a:pt x="432" y="441"/>
                  </a:lnTo>
                  <a:lnTo>
                    <a:pt x="415" y="483"/>
                  </a:lnTo>
                  <a:lnTo>
                    <a:pt x="388" y="518"/>
                  </a:lnTo>
                  <a:lnTo>
                    <a:pt x="347" y="550"/>
                  </a:lnTo>
                  <a:lnTo>
                    <a:pt x="307" y="575"/>
                  </a:lnTo>
                  <a:lnTo>
                    <a:pt x="262" y="598"/>
                  </a:lnTo>
                  <a:lnTo>
                    <a:pt x="215" y="618"/>
                  </a:lnTo>
                  <a:lnTo>
                    <a:pt x="163" y="637"/>
                  </a:lnTo>
                  <a:lnTo>
                    <a:pt x="119" y="647"/>
                  </a:lnTo>
                  <a:lnTo>
                    <a:pt x="65" y="656"/>
                  </a:lnTo>
                  <a:lnTo>
                    <a:pt x="0" y="652"/>
                  </a:lnTo>
                  <a:lnTo>
                    <a:pt x="10" y="677"/>
                  </a:lnTo>
                  <a:lnTo>
                    <a:pt x="55" y="681"/>
                  </a:lnTo>
                  <a:lnTo>
                    <a:pt x="86" y="681"/>
                  </a:lnTo>
                  <a:lnTo>
                    <a:pt x="134" y="677"/>
                  </a:lnTo>
                  <a:lnTo>
                    <a:pt x="173" y="674"/>
                  </a:lnTo>
                  <a:lnTo>
                    <a:pt x="227" y="665"/>
                  </a:lnTo>
                  <a:lnTo>
                    <a:pt x="269" y="657"/>
                  </a:lnTo>
                  <a:lnTo>
                    <a:pt x="316" y="643"/>
                  </a:lnTo>
                  <a:lnTo>
                    <a:pt x="343" y="635"/>
                  </a:lnTo>
                  <a:lnTo>
                    <a:pt x="384" y="618"/>
                  </a:lnTo>
                  <a:lnTo>
                    <a:pt x="427" y="590"/>
                  </a:lnTo>
                  <a:lnTo>
                    <a:pt x="440" y="575"/>
                  </a:lnTo>
                  <a:lnTo>
                    <a:pt x="452" y="554"/>
                  </a:lnTo>
                  <a:lnTo>
                    <a:pt x="462" y="512"/>
                  </a:lnTo>
                  <a:lnTo>
                    <a:pt x="471" y="47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0" grpId="0" bldLvl="0" animBg="1"/>
      <p:bldP spid="10308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母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1642</Words>
  <Application>WPS 演示</Application>
  <PresentationFormat> </PresentationFormat>
  <Paragraphs>308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8" baseType="lpstr">
      <vt:lpstr>Arial</vt:lpstr>
      <vt:lpstr>宋体</vt:lpstr>
      <vt:lpstr>Wingdings</vt:lpstr>
      <vt:lpstr>Franklin Gothic Medium</vt:lpstr>
      <vt:lpstr>隶书</vt:lpstr>
      <vt:lpstr>Franklin Gothic Book</vt:lpstr>
      <vt:lpstr>华文楷体</vt:lpstr>
      <vt:lpstr>Wingdings 2</vt:lpstr>
      <vt:lpstr>Calibri</vt:lpstr>
      <vt:lpstr>仿宋_GB2312</vt:lpstr>
      <vt:lpstr>Times New Roman</vt:lpstr>
      <vt:lpstr>华文琥珀</vt:lpstr>
      <vt:lpstr>华文行楷</vt:lpstr>
      <vt:lpstr>黑体</vt:lpstr>
      <vt:lpstr>华文彩云</vt:lpstr>
      <vt:lpstr>楷体</vt:lpstr>
      <vt:lpstr>Wingdings 2</vt:lpstr>
      <vt:lpstr>仿宋</vt:lpstr>
      <vt:lpstr>微软雅黑</vt:lpstr>
      <vt:lpstr>Arial Unicode MS</vt:lpstr>
      <vt:lpstr>方正姚体</vt:lpstr>
      <vt:lpstr>楷体_GB2312</vt:lpstr>
      <vt:lpstr>新宋体</vt:lpstr>
      <vt:lpstr>母版</vt:lpstr>
      <vt:lpstr>1_跋涉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人教版八年级物理上第五章  透镜及其应用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人教版八年级物理上第五章  透镜及其应用</dc:title>
  <dc:creator>gzhq</dc:creator>
  <dc:description>人教版八年级物理上第五章  透镜及其应用</dc:description>
  <dc:subject> </dc:subject>
  <cp:category>  </cp:category>
  <cp:lastModifiedBy>gzhq</cp:lastModifiedBy>
  <cp:revision>3</cp:revision>
  <dcterms:created xsi:type="dcterms:W3CDTF">2016-08-01T07:47:00Z</dcterms:created>
  <dcterms:modified xsi:type="dcterms:W3CDTF">2018-10-22T23:57:39Z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