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handoutMasterIdLst>
    <p:handoutMasterId r:id="rId48"/>
  </p:handoutMasterIdLst>
  <p:sldIdLst>
    <p:sldId id="295" r:id="rId5"/>
    <p:sldId id="452" r:id="rId6"/>
    <p:sldId id="592" r:id="rId8"/>
    <p:sldId id="526" r:id="rId9"/>
    <p:sldId id="412" r:id="rId10"/>
    <p:sldId id="561" r:id="rId11"/>
    <p:sldId id="563" r:id="rId12"/>
    <p:sldId id="593" r:id="rId13"/>
    <p:sldId id="594" r:id="rId14"/>
    <p:sldId id="616" r:id="rId15"/>
    <p:sldId id="617" r:id="rId16"/>
    <p:sldId id="595" r:id="rId17"/>
    <p:sldId id="618" r:id="rId18"/>
    <p:sldId id="597" r:id="rId19"/>
    <p:sldId id="596" r:id="rId20"/>
    <p:sldId id="598" r:id="rId21"/>
    <p:sldId id="599" r:id="rId22"/>
    <p:sldId id="600" r:id="rId23"/>
    <p:sldId id="622" r:id="rId24"/>
    <p:sldId id="602" r:id="rId25"/>
    <p:sldId id="601" r:id="rId26"/>
    <p:sldId id="619" r:id="rId27"/>
    <p:sldId id="603" r:id="rId28"/>
    <p:sldId id="604" r:id="rId29"/>
    <p:sldId id="605" r:id="rId30"/>
    <p:sldId id="606" r:id="rId31"/>
    <p:sldId id="621" r:id="rId32"/>
    <p:sldId id="620" r:id="rId33"/>
    <p:sldId id="608" r:id="rId34"/>
    <p:sldId id="609" r:id="rId35"/>
    <p:sldId id="607" r:id="rId36"/>
    <p:sldId id="610" r:id="rId37"/>
    <p:sldId id="615" r:id="rId38"/>
    <p:sldId id="614" r:id="rId39"/>
    <p:sldId id="623" r:id="rId40"/>
    <p:sldId id="547" r:id="rId41"/>
    <p:sldId id="589" r:id="rId42"/>
    <p:sldId id="612" r:id="rId43"/>
    <p:sldId id="590" r:id="rId44"/>
    <p:sldId id="613" r:id="rId45"/>
    <p:sldId id="558" r:id="rId46"/>
    <p:sldId id="560" r:id="rId4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FFFF"/>
    <a:srgbClr val="0000CC"/>
    <a:srgbClr val="0000FF"/>
    <a:srgbClr val="66FF33"/>
    <a:srgbClr val="FFCCFF"/>
    <a:srgbClr val="FF00FF"/>
    <a:srgbClr val="993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0" autoAdjust="0"/>
    <p:restoredTop sz="94660"/>
  </p:normalViewPr>
  <p:slideViewPr>
    <p:cSldViewPr>
      <p:cViewPr varScale="1">
        <p:scale>
          <a:sx n="89" d="100"/>
          <a:sy n="89" d="100"/>
        </p:scale>
        <p:origin x="864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1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ED9AE8-B504-41EB-A2EA-5901742E601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A7E23D3-EE36-4C15-8C83-D377C922051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E81237-AAE7-4A42-9CAD-0A2D8F4873B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2902E7F-A5A4-4BE2-883D-675DF6FF2F9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CA3E5-4B6E-4F26-955D-B1A1E9277FC5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E2543-A99C-47D1-A2B4-F7981E9D370A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0A24-507C-4A06-9155-CDBA6AE71502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7FB60-E823-4ECB-B099-C67535EBB2D5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3210-5AA3-4DCF-9AAC-E95B48C7A649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0526-D849-4F45-9D9A-47ABACBDB341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627C-5ECC-4662-8243-421B070DFBEA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8AC19-14A5-47B4-B82E-0B0E9FBE13A8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0B4A9-462D-4910-89A1-FAEED6D46FE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5518F-FE08-43DE-A5C8-86BA3BFA1E82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1628-4F2C-4ACD-80D6-BA65D9F7373C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/>
        </p:nvSpPr>
        <p:spPr bwMode="auto">
          <a:xfrm>
            <a:off x="0" y="4953001"/>
            <a:ext cx="2557110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000" dirty="0">
                <a:solidFill>
                  <a:schemeClr val="bg1"/>
                </a:solidFill>
                <a:latin typeface="宋体" panose="02010600030101010101" pitchFamily="2" charset="-122"/>
              </a:rPr>
              <a:t>Copyright 2004-2016 </a:t>
            </a:r>
            <a:r>
              <a:rPr lang="zh-CN" altLang="en-US" sz="1000">
                <a:solidFill>
                  <a:schemeClr val="bg1"/>
                </a:solidFill>
                <a:latin typeface="宋体" panose="02010600030101010101" pitchFamily="2" charset="-122"/>
              </a:rPr>
              <a:t>版权所有 盗版必究</a:t>
            </a:r>
            <a:endParaRPr lang="zh-CN" altLang="en-US" sz="10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61F84E5C-4039-483F-A828-E42040AAE06D}" type="slidenum">
              <a:rPr lang="en-US" altLang="zh-CN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0" y="4953001"/>
            <a:ext cx="2557110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Copyright 2004-2015 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版权所有 盗版必究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15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0102" y="2139702"/>
            <a:ext cx="6984776" cy="104643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5.2</a:t>
            </a:r>
            <a:r>
              <a:rPr lang="zh-CN" altLang="en-US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生活中的透镜</a:t>
            </a:r>
            <a:r>
              <a:rPr lang="en-US" altLang="zh-CN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6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971552" y="771525"/>
            <a:ext cx="6958033" cy="585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sz="4800" kern="10" dirty="0">
                <a:ln w="9525">
                  <a:round/>
                </a:ln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人民教育出版社义务教育教科书物理（八年级上册）</a:t>
            </a:r>
            <a:endParaRPr lang="zh-CN" altLang="en-US" sz="4800" kern="10" dirty="0">
              <a:ln w="9525">
                <a:round/>
              </a:ln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11560" y="913823"/>
            <a:ext cx="4968552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镜头：相当于一个凸透镜。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胶片：相当于光屏。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调节控制系统。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①取景窗：观察所拍景物；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②光圈环：控制进入镜头的光的多少；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③调焦环：调节镜头到胶片间的距离，即像距；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④快门：控制曝光时间。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267494"/>
            <a:ext cx="288032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构造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4" descr="19-06-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46" y="1145316"/>
            <a:ext cx="4091654" cy="355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11560" y="1145316"/>
            <a:ext cx="8348304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来自物体（人或景物）的光经过照相机镜头后会聚在胶片上，形成被照物体的像。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474969"/>
            <a:ext cx="468052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原理      凸透镜成像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46552"/>
            <a:ext cx="452213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71550"/>
            <a:ext cx="5544616" cy="267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35696" y="627534"/>
            <a:ext cx="1081065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99992" y="627534"/>
            <a:ext cx="1491434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凸透镜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56176" y="627534"/>
            <a:ext cx="670696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580112" y="2499742"/>
            <a:ext cx="0" cy="95030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826872" y="2708432"/>
            <a:ext cx="0" cy="7416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2411760" y="3183585"/>
            <a:ext cx="316835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430834" y="2812777"/>
            <a:ext cx="0" cy="7416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580112" y="3183585"/>
            <a:ext cx="124676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547788" y="2888356"/>
            <a:ext cx="1081065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726998" y="2888356"/>
            <a:ext cx="1081065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38607" y="3484874"/>
            <a:ext cx="4774384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物距：物体到镜头的距离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38607" y="4011742"/>
            <a:ext cx="4364015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像距：像到镜头的距离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20" grpId="0" autoUpdateAnimBg="0"/>
      <p:bldP spid="21" grpId="0" autoUpdateAnimBg="0"/>
      <p:bldP spid="22" grpId="0" autoUpdateAnimBg="0"/>
      <p:bldP spid="2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6380"/>
            <a:ext cx="5544616" cy="267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79712" y="267494"/>
            <a:ext cx="1081065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33576" y="337877"/>
            <a:ext cx="1491434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凸透镜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487378" y="335355"/>
            <a:ext cx="670696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580112" y="2073236"/>
            <a:ext cx="0" cy="95030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809744" y="2375588"/>
            <a:ext cx="0" cy="7416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2411760" y="2974216"/>
            <a:ext cx="316835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424170" y="2447338"/>
            <a:ext cx="0" cy="7416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601630" y="2984295"/>
            <a:ext cx="124676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603989" y="2447338"/>
            <a:ext cx="1081065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711398" y="2461850"/>
            <a:ext cx="1081065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467782" y="3215816"/>
            <a:ext cx="5848396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成像特点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）物距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大于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相距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467782" y="3871360"/>
            <a:ext cx="5848396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）像是倒立、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缩小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的实像。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20" grpId="0" autoUpdateAnimBg="0"/>
      <p:bldP spid="21" grpId="0" autoUpdateAnimBg="0"/>
      <p:bldP spid="22" grpId="0" autoUpdateAnimBg="0"/>
      <p:bldP spid="2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11560" y="987574"/>
            <a:ext cx="7776864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照相时，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物体离照相机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镜头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比较远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缩小、倒立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的。早期照相馆里，摄影师取景时看到的像是缩小、倒立的。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341245"/>
            <a:ext cx="288032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一、照相机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64" y="2557234"/>
            <a:ext cx="4253147" cy="23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3568" y="987574"/>
            <a:ext cx="792088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现在的照相机利用光学技术或电子技术，把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倒立的像转变成正立的，便于观察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341245"/>
            <a:ext cx="288032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一、照相机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664" y="1995686"/>
            <a:ext cx="6048672" cy="292069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91508"/>
            <a:ext cx="2448272" cy="29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11560" y="1145316"/>
            <a:ext cx="6192688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用硬纸板做成两个粗细相差很少的纸筒，使一个纸筒刚好能够套入另一个纸筒内，并能前后滑动。在一个纸筒的一端嵌上一个焦距为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5~10cm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的凸透镜，另一纸筒的一端蒙上一层半透明的薄膜。这样就做成了微型照相机。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474969"/>
            <a:ext cx="856895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想想做做     自制危险照相机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248" y="1563638"/>
            <a:ext cx="2304256" cy="2304256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92163" y="699542"/>
            <a:ext cx="6336704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在较暗的室内，把凸透镜对着明亮的室外，拉动纸筒，改变凸透镜和薄膜间的距离，就可以在薄膜上看到室外的景物清晰的像。如果把薄膜换成胶片，就可以得到照相机的底片了。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92163" y="3785374"/>
            <a:ext cx="712019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观察时请注意，薄膜上的景物是不是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倒立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的？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92163" y="339502"/>
            <a:ext cx="8272325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胶片相机的胶片上涂有一层对光敏感的物质，这种物质在受到光照射后发生化学变化，物体的像就被记录在胶片上。现在生活中常使用数码相机，数码相机用一种电荷耦合器件代替胶片。这种电荷耦合器件能把光信号转换成电信号，从而方便地记录物体的像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92163" y="3785374"/>
            <a:ext cx="5896061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无论是胶片相机还是数码相机，它们的成像都离不开透镜。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4208" y="3331622"/>
            <a:ext cx="2016224" cy="15579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87624" y="987574"/>
            <a:ext cx="691276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照相机、摄像头、电子监控都是利用凸透镜成像的，所成像是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倒立、缩小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的实像。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44" y="3003519"/>
            <a:ext cx="2422856" cy="18722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941599"/>
            <a:ext cx="2016224" cy="1952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003519"/>
            <a:ext cx="3436374" cy="186401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48351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624" y="1130145"/>
            <a:ext cx="7118151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知识与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）了解生活中的透镜的应用：照相机、投影仪、放大镜成像特点。 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）了解实像和虚像。 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27584" y="1031808"/>
            <a:ext cx="7200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投影仪也是利用凸透镜来成像的。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341245"/>
            <a:ext cx="288032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投影仪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080" y="1882228"/>
            <a:ext cx="3591725" cy="24842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52" y="1720210"/>
            <a:ext cx="4677079" cy="28083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1600" y="1275606"/>
            <a:ext cx="4680520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把投影仪上的平面镜（反光镜）取下，投影片放到载物台上。调节镜头，在天花板上就能得到投影片上图案清晰的像。观察像的大小、正倒。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555526"/>
            <a:ext cx="288032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演示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3518"/>
            <a:ext cx="3024336" cy="437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71" y="483518"/>
            <a:ext cx="3024336" cy="437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44505" y="3776993"/>
            <a:ext cx="875881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816340" y="3214208"/>
            <a:ext cx="1153201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凸透镜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954354" y="637450"/>
            <a:ext cx="670696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660232" y="3613423"/>
            <a:ext cx="105695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948265" y="3894269"/>
            <a:ext cx="84219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7514714" y="918296"/>
            <a:ext cx="0" cy="261716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7009423" y="918296"/>
            <a:ext cx="101058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7514714" y="3613423"/>
            <a:ext cx="0" cy="321726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844506" y="3436878"/>
            <a:ext cx="875881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514714" y="1819356"/>
            <a:ext cx="1081065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976460" y="1635917"/>
            <a:ext cx="4019210" cy="1054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成像特点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）物距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小于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相距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1022" y="2906431"/>
            <a:ext cx="4144648" cy="1054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）像是倒立、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放大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的实像。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09602" y="552813"/>
            <a:ext cx="213826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投影仪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20" grpId="0" autoUpdateAnimBg="0"/>
      <p:bldP spid="21" grpId="0" autoUpdateAnimBg="0"/>
      <p:bldP spid="22" grpId="0" autoUpdateAnimBg="0"/>
      <p:bldP spid="2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27584" y="446926"/>
            <a:ext cx="7704856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投影仪上有一个相当于凸透镜的镜头，来自投影片（物体）的光，通过凸透镜后会聚在天花板上，形成图案的像。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离投影仪的镜头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比较近，像是放大、倒立的。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800" y="3003798"/>
            <a:ext cx="2952328" cy="18658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55027" y="555526"/>
            <a:ext cx="7704856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现在的会议室、教室用的投影仪，通常与电脑相连，电脑上的字或图像通过投影仪被放大，原理和上面的投影仪类似。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960" y="2355725"/>
            <a:ext cx="4176464" cy="25164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7" y="2365988"/>
            <a:ext cx="3387281" cy="250617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7544" y="1109909"/>
            <a:ext cx="8352928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生活中常用的放大镜也是一个凸透镜，它是常用的光学仪器之一。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432748"/>
            <a:ext cx="288032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三、放大镜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816" y="2171113"/>
            <a:ext cx="3159632" cy="270825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7310" y="1443621"/>
            <a:ext cx="4386778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把放大镜放在物体和眼睛之间，适当调整距离，我们就能看清物体的细微之处。这时我们看到新的像是放大、正立的。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432748"/>
            <a:ext cx="288032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三、放大镜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79057"/>
            <a:ext cx="2952328" cy="34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71600" y="432748"/>
            <a:ext cx="288032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三、放大镜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064" y="1431020"/>
            <a:ext cx="3453444" cy="288032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38741" y="1605449"/>
            <a:ext cx="4019210" cy="2531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成像特点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       物距小于焦距，成正立、放大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的虚像，像与物体在凸透镜的同侧。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499993" y="1203598"/>
            <a:ext cx="3816424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圆形金鱼缸将金鱼放大。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5805" y="371881"/>
            <a:ext cx="4032448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生活中的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放大镜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6096" y="2787774"/>
            <a:ext cx="3296063" cy="19107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30" y="1171126"/>
            <a:ext cx="3296063" cy="2077861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036516" y="3507854"/>
            <a:ext cx="3816424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圆形露珠将叶脉放大。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99592" y="1203598"/>
            <a:ext cx="7555130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照相机和投影仪所成的像，是光通过凸透镜射出后会聚而成的。如果把感光板放在像的位置，确实记录下所成的像。这种像叫做实像。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凸透镜所成的实像来自物体的光会聚而成的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，它和物体分别位于凸透镜的两侧。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432748"/>
            <a:ext cx="4032448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、实像和虚像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48351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6254" y="1275606"/>
            <a:ext cx="7272808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过程与方法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）通过自制模型照相机，了解照相机的镜头相当于一个凸透镜，成倒立缩小的实像。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）通过观看投影仪、放大镜，了解投影仪、放大镜也是利用凸透镜来成像的。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50583"/>
            <a:ext cx="7544893" cy="277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26483" y="3764659"/>
            <a:ext cx="755513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凸透镜成实像情景：光屏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承接到所成的像，物体和像在凸透镜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两侧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432748"/>
            <a:ext cx="4032448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、实像和虚像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1600" y="1203598"/>
            <a:ext cx="5616624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平面镜所成的像是虚像，放大镜所成的像也是虚像。凸透镜成虚像时，通过凸透镜的光没有会聚，只是人眼逆着射出的光的方向看去，感到光是从虚像的位置发出的，物体和虚像位于凸透镜的同侧。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432748"/>
            <a:ext cx="4032448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、实像和虚像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8174" y="1561052"/>
            <a:ext cx="2304256" cy="282452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26483" y="3764659"/>
            <a:ext cx="755513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凸透镜成虚像情景：光屏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承接到所成的像，物体和像在凸透镜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同侧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432748"/>
            <a:ext cx="4032448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、实像和虚像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1079076"/>
            <a:ext cx="6585877" cy="2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44008" y="1141462"/>
            <a:ext cx="3816424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实像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是由实际光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会聚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而成的。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2" y="2859782"/>
            <a:ext cx="4365452" cy="181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3986"/>
            <a:ext cx="4286924" cy="157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644008" y="2715766"/>
            <a:ext cx="3816424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虚像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不是实际光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会聚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而成的，是光线的反向延长线相交而成的。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83568" y="1121574"/>
          <a:ext cx="8136905" cy="344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156"/>
                <a:gridCol w="2821404"/>
                <a:gridCol w="3096345"/>
              </a:tblGrid>
              <a:tr h="861918">
                <a:tc>
                  <a:txBody>
                    <a:bodyPr/>
                    <a:lstStyle/>
                    <a:p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实像</a:t>
                      </a:r>
                      <a:endParaRPr lang="zh-CN" altLang="en-US" sz="28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虚像</a:t>
                      </a:r>
                      <a:endParaRPr lang="zh-CN" altLang="en-US" sz="28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8619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成因不同</a:t>
                      </a:r>
                      <a:endParaRPr lang="zh-CN" altLang="en-US" sz="3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8619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成像不同</a:t>
                      </a:r>
                      <a:endParaRPr lang="zh-CN" altLang="en-US" sz="3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8619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承接不同</a:t>
                      </a:r>
                      <a:endParaRPr lang="zh-CN" altLang="en-US" sz="3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979712" y="483518"/>
            <a:ext cx="568863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实像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与由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虚像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的区别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59832" y="1995686"/>
            <a:ext cx="2448272" cy="9310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实际光线会聚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40152" y="1944718"/>
            <a:ext cx="2880321" cy="9310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实际光线反向延长相交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86196" y="2997772"/>
            <a:ext cx="244827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921250" y="2939134"/>
            <a:ext cx="244827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29301" y="3651870"/>
            <a:ext cx="244827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光屏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承接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921249" y="3626025"/>
            <a:ext cx="2899223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不能用光屏承接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99592" y="982715"/>
          <a:ext cx="7272808" cy="338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478741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rgbClr val="FF0000"/>
                          </a:solidFill>
                        </a:rPr>
                        <a:t>       生活中的透镜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rgbClr val="FF0000"/>
                          </a:solidFill>
                        </a:rPr>
                        <a:t>           成像特点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81302" y="1584679"/>
            <a:ext cx="2952328" cy="9310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照相机、摄像机、摄像头等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776243" y="1632635"/>
            <a:ext cx="3096344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倒立、缩小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实像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81302" y="2726049"/>
            <a:ext cx="2958484" cy="9310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投影仪、幻灯机、电影放映机等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808298" y="2747845"/>
            <a:ext cx="3096344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倒立、放大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实像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854458" y="3840053"/>
            <a:ext cx="2622136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放大镜等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808298" y="3657073"/>
            <a:ext cx="3096344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正立、放大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虚像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536" y="1024906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照相机镜头相当于一个凸透镜。照相时，物体离照相机镜头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比较远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，像是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缩小、倒立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实像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15816" y="267494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kern="1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</a:rPr>
              <a:t>我的收获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95536" y="1899574"/>
            <a:ext cx="86764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投影仪镜头相当于一个凸透镜。投影时，物体离投影仪镜头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比较近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，像是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放大、倒立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实像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95536" y="2736425"/>
            <a:ext cx="86764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放大镜是一个凸透镜。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物距小于焦距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，像是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放大、正立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虚像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95536" y="3562431"/>
            <a:ext cx="86764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实像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是来自物体的光会聚而成的；能用光屏承接；像和物体位于凸透镜两侧。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虚像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不是光会聚而成；不能用光屏承接；像和物体位于凸透镜同侧。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043608" y="1437828"/>
            <a:ext cx="7161254" cy="2531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下列不属于凸透镜的应用的是（     ）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照相机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投影仪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放大镜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近视眼镜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64288" y="1437828"/>
            <a:ext cx="585738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187624" y="1563638"/>
            <a:ext cx="7161254" cy="2531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下列属于凸透镜成虚像的是（     ）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照相机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投影仪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放大镜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监控摄像头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8264" y="1607086"/>
            <a:ext cx="534442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27584" y="483518"/>
            <a:ext cx="2414642" cy="85846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7584" y="1563638"/>
            <a:ext cx="8424936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下列不是利用凸透镜工作的是（    ）</a:t>
            </a:r>
            <a:endParaRPr lang="en-US" altLang="zh-CN" sz="36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．潜望镜      </a:t>
            </a:r>
            <a:r>
              <a:rPr lang="en-US" altLang="zh-CN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．老花镜        </a:t>
            </a:r>
            <a:endParaRPr lang="en-US" altLang="zh-CN" sz="36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．放大镜      </a:t>
            </a:r>
            <a:r>
              <a:rPr lang="en-US" altLang="zh-CN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．照相机</a:t>
            </a:r>
            <a:endParaRPr lang="zh-CN" altLang="en-US" sz="3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596336" y="1563638"/>
            <a:ext cx="64294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16" y="2283718"/>
            <a:ext cx="1817183" cy="12827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31" y="2148413"/>
            <a:ext cx="1499222" cy="15120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509" y="2198784"/>
            <a:ext cx="1445691" cy="14616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619" y="2507756"/>
            <a:ext cx="1491719" cy="115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48351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59632" y="1275606"/>
            <a:ext cx="6408712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noProof="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情感、态度与价值观 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）具有对科学的求知欲，乐于探索自然现象和日常生活中的物理道理。 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）初步建立将科学技术应用于实际的意识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187624" y="1317417"/>
            <a:ext cx="7161254" cy="3023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凸透镜所成的倒立放大的实像应用于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（     ）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照相机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投影仪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放大镜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监控摄像头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04248" y="1851670"/>
            <a:ext cx="540854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259632" y="1521827"/>
            <a:ext cx="7161254" cy="2531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下列说法中正确的是           （    ）</a:t>
            </a:r>
            <a:endParaRPr lang="zh-CN" altLang="en-US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．放大镜的镜片是凹透镜</a:t>
            </a:r>
            <a:endParaRPr lang="zh-CN" altLang="en-US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．照相机的镜头是凹透镜</a:t>
            </a:r>
            <a:endParaRPr lang="zh-CN" altLang="en-US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．近视眼镜的镜片是凸透镜	</a:t>
            </a:r>
            <a:endParaRPr lang="zh-CN" altLang="en-US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．远视眼镜的镜片是凸透镜</a:t>
            </a:r>
            <a:endParaRPr lang="zh-CN" altLang="en-US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20272" y="1548341"/>
            <a:ext cx="463910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57158" y="267494"/>
            <a:ext cx="2143140" cy="49842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99592" y="1228758"/>
            <a:ext cx="7776864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下列关于凸透镜成像特点及应用正确的是（    ）</a:t>
            </a:r>
            <a:endParaRPr lang="zh-CN" altLang="en-US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．成正立放大的实像，应用于投影仪</a:t>
            </a:r>
            <a:endParaRPr lang="zh-CN" altLang="en-US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．成倒立缩小的虚像，应用于照相机</a:t>
            </a:r>
            <a:endParaRPr lang="zh-CN" altLang="en-US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．成正立放大的虚像，应用于放大镜</a:t>
            </a:r>
            <a:endParaRPr lang="zh-CN" altLang="en-US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．成倒立缩小的虚像，应用于监控摄像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857356" y="1707654"/>
            <a:ext cx="64294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4348" y="571486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教学重点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77107" y="1465875"/>
            <a:ext cx="764386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凸透镜成像的应用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9950" y="229870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教学难点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87361" y="3441155"/>
            <a:ext cx="650320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凸透镜成实像和虚像区别。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19672" y="627534"/>
            <a:ext cx="6264696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照相机能留下美好的瞬间记忆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801" y="1419622"/>
            <a:ext cx="3538324" cy="3240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125" y="1491630"/>
            <a:ext cx="3758717" cy="316835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6761" y="627534"/>
            <a:ext cx="7199655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投影仪，可以看到放大的图片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761" y="1779662"/>
            <a:ext cx="3883855" cy="2617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3" y="1629119"/>
            <a:ext cx="2808312" cy="276786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6761" y="627534"/>
            <a:ext cx="7199655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利用放大镜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，可以看到细小的文字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761" y="1419622"/>
            <a:ext cx="3095200" cy="33603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701" y="1408192"/>
            <a:ext cx="3923097" cy="336265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11560" y="1145316"/>
            <a:ext cx="8136904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仔细观察照相机，你会发现所有的照相机的前面都有一个镜头。镜头是由一组透镜组成的，相当于一个凸透镜。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474969"/>
            <a:ext cx="288032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一、照相机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231740" y="2738994"/>
            <a:ext cx="2268252" cy="20414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714976"/>
            <a:ext cx="2016224" cy="19511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模板2">
  <a:themeElements>
    <a:clrScheme name="21世纪教育网精品课件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世纪教育网精品课件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5.1欧姆定律（1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21世纪教育网精品课件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0</TotalTime>
  <Words>2851</Words>
  <Application>WPS 演示</Application>
  <PresentationFormat>全屏显示(16:9)</PresentationFormat>
  <Paragraphs>285</Paragraphs>
  <Slides>42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42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Gulim</vt:lpstr>
      <vt:lpstr>华文行楷</vt:lpstr>
      <vt:lpstr>华文彩云</vt:lpstr>
      <vt:lpstr>模板2</vt:lpstr>
      <vt:lpstr>默认设计模板</vt:lpstr>
      <vt:lpstr>15_5.1欧姆定律（1）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ASUSTeK Computer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Administrator</cp:lastModifiedBy>
  <cp:revision>368</cp:revision>
  <dcterms:created xsi:type="dcterms:W3CDTF">2008-10-13T16:48:00Z</dcterms:created>
  <dcterms:modified xsi:type="dcterms:W3CDTF">2018-11-04T05:43:01Z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