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44" d="100"/>
          <a:sy n="144" d="100"/>
        </p:scale>
        <p:origin x="-684" y="-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26463787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indent="-324900" algn="ctr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2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9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3" Type="http://schemas.openxmlformats.org/officeDocument/2006/relationships/image" Target="../media/image22.png"/><Relationship Id="rId7" Type="http://schemas.openxmlformats.org/officeDocument/2006/relationships/image" Target="../media/image23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png"/><Relationship Id="rId2" Type="http://schemas.openxmlformats.org/officeDocument/2006/relationships/image" Target="../media/image3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2.png"/><Relationship Id="rId4" Type="http://schemas.openxmlformats.org/officeDocument/2006/relationships/image" Target="../media/image41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6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png"/><Relationship Id="rId11" Type="http://schemas.openxmlformats.org/officeDocument/2006/relationships/image" Target="../media/image18.png"/><Relationship Id="rId5" Type="http://schemas.openxmlformats.org/officeDocument/2006/relationships/image" Target="../media/image12.png"/><Relationship Id="rId10" Type="http://schemas.openxmlformats.org/officeDocument/2006/relationships/image" Target="../media/image17.png"/><Relationship Id="rId4" Type="http://schemas.openxmlformats.org/officeDocument/2006/relationships/image" Target="../media/image11.png"/><Relationship Id="rId9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571875" y="2219325"/>
          <a:ext cx="9134475" cy="2219325"/>
          <a:chOff x="3571875" y="2219325"/>
          <a:chExt cx="9134475" cy="2219325"/>
        </a:xfrm>
      </p:grpSpPr>
      <p:sp>
        <p:nvSpPr>
          <p:cNvPr id="2" name="文本框 1"/>
          <p:cNvSpPr txBox="1"/>
          <p:nvPr/>
        </p:nvSpPr>
        <p:spPr>
          <a:xfrm>
            <a:off x="3131840" y="1707654"/>
            <a:ext cx="5562600" cy="839012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4800" u="none" spc="0" dirty="0" err="1">
                <a:solidFill>
                  <a:srgbClr val="FFFFFF">
                    <a:alpha val="100000"/>
                  </a:srgbClr>
                </a:solidFill>
                <a:latin typeface="微软雅黑"/>
              </a:rPr>
              <a:t>欧姆定律</a:t>
            </a:r>
            <a:endParaRPr lang="en-US" sz="4800" u="none" spc="0" dirty="0">
              <a:solidFill>
                <a:srgbClr val="FFFFFF">
                  <a:alpha val="100000"/>
                </a:srgbClr>
              </a:solidFill>
              <a:latin typeface="微软雅黑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257550"/>
          <a:chOff x="381000" y="266700"/>
          <a:chExt cx="9134475" cy="3257550"/>
        </a:xfrm>
      </p:grpSpPr>
      <p:sp>
        <p:nvSpPr>
          <p:cNvPr id="2" name="文本框 1"/>
          <p:cNvSpPr txBox="1"/>
          <p:nvPr/>
        </p:nvSpPr>
        <p:spPr>
          <a:xfrm>
            <a:off x="1609725" y="2676525"/>
            <a:ext cx="75247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根据U=IR，能否认为电压跟电流成正比？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71625" y="3257550"/>
            <a:ext cx="68103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不能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，电阻一定时，电压跟电流成正比。这里存在一个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因果关系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，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电压是因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，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电流是果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，因为导体两端有了电压，导体中才有电流。</a:t>
            </a: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不能反过来说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5" name="文本框 4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欧姆定律的理解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676525" y="1228725"/>
            <a:ext cx="904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7" name="图片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628900" y="1181100"/>
            <a:ext cx="704850" cy="95964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981575" y="971550"/>
            <a:ext cx="95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933950" y="923925"/>
            <a:ext cx="795338" cy="53340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981575" y="1695450"/>
            <a:ext cx="95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933950" y="1647825"/>
            <a:ext cx="809625" cy="959644"/>
          </a:xfrm>
          <a:prstGeom prst="rect">
            <a:avLst/>
          </a:prstGeom>
        </p:spPr>
      </p:pic>
      <p:pic>
        <p:nvPicPr>
          <p:cNvPr id="12" name="图片 11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4695825" y="1190625"/>
            <a:ext cx="180975" cy="895350"/>
          </a:xfrm>
          <a:prstGeom prst="rect">
            <a:avLst/>
          </a:prstGeom>
        </p:spPr>
      </p:pic>
      <p:pic>
        <p:nvPicPr>
          <p:cNvPr id="13" name="图片 12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3543300" y="1447800"/>
            <a:ext cx="990600" cy="390525"/>
          </a:xfrm>
          <a:prstGeom prst="rect">
            <a:avLst/>
          </a:prstGeom>
        </p:spPr>
      </p:pic>
      <p:pic>
        <p:nvPicPr>
          <p:cNvPr id="14" name="图片 13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981075" y="2686050"/>
            <a:ext cx="419100" cy="41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5145881"/>
          <a:chOff x="381000" y="266700"/>
          <a:chExt cx="9134475" cy="5145881"/>
        </a:xfrm>
      </p:grpSpPr>
      <p:sp>
        <p:nvSpPr>
          <p:cNvPr id="2" name="文本框 1"/>
          <p:cNvSpPr txBox="1"/>
          <p:nvPr/>
        </p:nvSpPr>
        <p:spPr>
          <a:xfrm>
            <a:off x="1095375" y="2143125"/>
            <a:ext cx="76295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             跟              相似，那能否认为电阻跟电压成正比，跟电流成反比？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6325" y="2733675"/>
            <a:ext cx="7258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不能，导体的电阻是导体本身的一种性质，导体电阻的大小是由导体的材料、长度和横截面积决定。       </a:t>
            </a:r>
            <a:r>
              <a:t/>
            </a:r>
            <a:br/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5" name="文本框 4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欧姆定律的理解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886075" y="1009650"/>
            <a:ext cx="904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7" name="图片 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38450" y="962025"/>
            <a:ext cx="581025" cy="788194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5010150" y="685800"/>
            <a:ext cx="95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962525" y="638175"/>
            <a:ext cx="652463" cy="447675"/>
          </a:xfrm>
          <a:prstGeom prst="rect">
            <a:avLst/>
          </a:prstGeom>
        </p:spPr>
      </p:pic>
      <p:pic>
        <p:nvPicPr>
          <p:cNvPr id="10" name="图片 9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724400" y="904875"/>
            <a:ext cx="180975" cy="895350"/>
          </a:xfrm>
          <a:prstGeom prst="rect">
            <a:avLst/>
          </a:prstGeom>
        </p:spPr>
      </p:pic>
      <p:pic>
        <p:nvPicPr>
          <p:cNvPr id="11" name="图片 10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3781425" y="1209675"/>
            <a:ext cx="762000" cy="295275"/>
          </a:xfrm>
          <a:prstGeom prst="rect">
            <a:avLst/>
          </a:prstGeom>
        </p:spPr>
      </p:pic>
      <p:pic>
        <p:nvPicPr>
          <p:cNvPr id="12" name="图片 11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638175" y="2133600"/>
            <a:ext cx="419100" cy="4191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5010150" y="1409700"/>
            <a:ext cx="95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4" name="图片 13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962525" y="1362075"/>
            <a:ext cx="666750" cy="788194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1133475" y="1981200"/>
            <a:ext cx="95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6" name="图片 15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1085850" y="1933575"/>
            <a:ext cx="666750" cy="788194"/>
          </a:xfrm>
          <a:prstGeom prst="rect">
            <a:avLst/>
          </a:prstGeom>
        </p:spPr>
      </p:pic>
      <p:sp>
        <p:nvSpPr>
          <p:cNvPr id="17" name="文本框 16"/>
          <p:cNvSpPr txBox="1"/>
          <p:nvPr/>
        </p:nvSpPr>
        <p:spPr>
          <a:xfrm>
            <a:off x="2219325" y="1981200"/>
            <a:ext cx="904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8" name="图片 1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171700" y="1933575"/>
            <a:ext cx="581025" cy="788194"/>
          </a:xfrm>
          <a:prstGeom prst="rect">
            <a:avLst/>
          </a:prstGeom>
        </p:spPr>
      </p:pic>
      <p:sp>
        <p:nvSpPr>
          <p:cNvPr id="19" name="文本框 18"/>
          <p:cNvSpPr txBox="1"/>
          <p:nvPr/>
        </p:nvSpPr>
        <p:spPr>
          <a:xfrm>
            <a:off x="1085850" y="4405313"/>
            <a:ext cx="95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0" name="图片 19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1038225" y="4357688"/>
            <a:ext cx="666750" cy="788194"/>
          </a:xfrm>
          <a:prstGeom prst="rect">
            <a:avLst/>
          </a:prstGeom>
        </p:spPr>
      </p:pic>
      <p:sp>
        <p:nvSpPr>
          <p:cNvPr id="21" name="文本框 20"/>
          <p:cNvSpPr txBox="1"/>
          <p:nvPr/>
        </p:nvSpPr>
        <p:spPr>
          <a:xfrm>
            <a:off x="1790700" y="4562475"/>
            <a:ext cx="7343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，只能用来计算电阻的大小 。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1076325" y="3429000"/>
            <a:ext cx="7258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当电阻两端电压改变时，通过它的电流成正比例也改变，而电压与电流比值（即电阻）不变，是一个定值，故</a:t>
            </a:r>
            <a:r>
              <a:rPr lang="en-US" sz="18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电阻跟电压、电流无关，不存在正、反比的关系</a:t>
            </a: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9" grpId="0"/>
      <p:bldP spid="20" grpId="0"/>
      <p:bldP spid="21" grpId="0"/>
      <p:bldP spid="2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285750" y="285750"/>
          <a:ext cx="9134475" cy="3600450"/>
          <a:chOff x="285750" y="285750"/>
          <a:chExt cx="9134475" cy="3600450"/>
        </a:xfrm>
      </p:grpSpPr>
      <p:sp>
        <p:nvSpPr>
          <p:cNvPr id="2" name="文本框 1"/>
          <p:cNvSpPr txBox="1"/>
          <p:nvPr/>
        </p:nvSpPr>
        <p:spPr>
          <a:xfrm>
            <a:off x="733425" y="676275"/>
            <a:ext cx="7715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关于电流跟电压和电阻的关系，下列说法正确的是（       ）    </a:t>
            </a:r>
          </a:p>
        </p:txBody>
      </p:sp>
      <p:pic>
        <p:nvPicPr>
          <p:cNvPr id="3" name="图片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85750"/>
            <a:ext cx="419100" cy="4191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33425" y="3600450"/>
            <a:ext cx="7791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D．在导体两端的电压一定的情况下，导体的电阻越小，通过导体的电流越大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33425" y="2581275"/>
            <a:ext cx="7743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C．导体两端的电压越大，导体的电阻越大，通过导体的电流也越大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33425" y="1971675"/>
            <a:ext cx="8401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B．导体的电阻越大，通过导体的电流越大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33425" y="1343025"/>
            <a:ext cx="8401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A．导体的电阻越大，通过导体的电流越小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7429500" y="695325"/>
            <a:ext cx="1704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285750" y="285750"/>
          <a:ext cx="9134475" cy="4095750"/>
          <a:chOff x="285750" y="285750"/>
          <a:chExt cx="9134475" cy="4095750"/>
        </a:xfrm>
      </p:grpSpPr>
      <p:sp>
        <p:nvSpPr>
          <p:cNvPr id="2" name="文本框 1"/>
          <p:cNvSpPr txBox="1"/>
          <p:nvPr/>
        </p:nvSpPr>
        <p:spPr>
          <a:xfrm>
            <a:off x="2505075" y="847725"/>
            <a:ext cx="6629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试根据欧姆定律，完成下列表格。</a:t>
            </a:r>
          </a:p>
        </p:txBody>
      </p:sp>
      <p:pic>
        <p:nvPicPr>
          <p:cNvPr id="3" name="图片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85750"/>
            <a:ext cx="419100" cy="419100"/>
          </a:xfrm>
          <a:prstGeom prst="rect">
            <a:avLst/>
          </a:prstGeom>
        </p:spPr>
      </p:pic>
      <p:graphicFrame>
        <p:nvGraphicFramePr>
          <p:cNvPr id="4" name="表格 3"/>
          <p:cNvGraphicFramePr>
            <a:graphicFrameLocks noGrp="1"/>
          </p:cNvGraphicFramePr>
          <p:nvPr/>
        </p:nvGraphicFramePr>
        <p:xfrm>
          <a:off x="1524000" y="1752600"/>
          <a:ext cx="6372225" cy="2343150"/>
        </p:xfrm>
        <a:graphic>
          <a:graphicData uri="http://schemas.openxmlformats.org/drawingml/2006/table">
            <a:tbl>
              <a:tblPr firstRow="1" bandRow="1"/>
              <a:tblGrid>
                <a:gridCol w="1593056"/>
                <a:gridCol w="1593056"/>
                <a:gridCol w="1593056"/>
                <a:gridCol w="1593056"/>
              </a:tblGrid>
              <a:tr h="585788"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585788"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fontAlgn="base">
                        <a:lnSpc>
                          <a:spcPct val="100000"/>
                        </a:lnSpc>
                      </a:pPr>
                      <a:endParaRPr/>
                    </a:p>
                  </a:txBody>
                  <a:tcPr marL="0" marR="0" marT="0" marB="0">
                    <a:lnL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>
                          <a:alpha val="100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文本框 4"/>
          <p:cNvSpPr txBox="1"/>
          <p:nvPr/>
        </p:nvSpPr>
        <p:spPr>
          <a:xfrm>
            <a:off x="2000250" y="1857375"/>
            <a:ext cx="71342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次序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409950" y="1866900"/>
            <a:ext cx="57245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电压U/V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029200" y="1857375"/>
            <a:ext cx="4105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电流I/A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9" name="文本框 8"/>
          <p:cNvSpPr txBox="1"/>
          <p:nvPr/>
        </p:nvSpPr>
        <p:spPr>
          <a:xfrm>
            <a:off x="6467475" y="1876425"/>
            <a:ext cx="13049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419850" y="1828800"/>
            <a:ext cx="1145381" cy="5334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09800" y="2409825"/>
            <a:ext cx="6924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2209800" y="3000375"/>
            <a:ext cx="6924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209800" y="3581400"/>
            <a:ext cx="6924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3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867150" y="2409825"/>
            <a:ext cx="5267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5429250" y="2409825"/>
            <a:ext cx="37052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4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6934200" y="2409825"/>
            <a:ext cx="2200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0.5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3800475" y="3000375"/>
            <a:ext cx="5334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10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5429250" y="3000375"/>
            <a:ext cx="37052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7043738" y="3000375"/>
            <a:ext cx="2090738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5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3800475" y="3581400"/>
            <a:ext cx="5334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15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5429250" y="3581400"/>
            <a:ext cx="37052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3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7053263" y="3581400"/>
            <a:ext cx="2081213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9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124325"/>
          <a:chOff x="381000" y="266700"/>
          <a:chExt cx="9134475" cy="4124325"/>
        </a:xfrm>
      </p:grpSpPr>
      <p:sp>
        <p:nvSpPr>
          <p:cNvPr id="2" name="文本框 1"/>
          <p:cNvSpPr txBox="1"/>
          <p:nvPr/>
        </p:nvSpPr>
        <p:spPr>
          <a:xfrm>
            <a:off x="600075" y="1057275"/>
            <a:ext cx="8534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用公式进行计算的一般步骤：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00075" y="1824038"/>
            <a:ext cx="8534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（1）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读题、审题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（注意已知量的内容）；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5" name="文本框 4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应用欧姆定律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00075" y="4124325"/>
            <a:ext cx="8534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（4）选用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物理公式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进行计算（书写格式要完整，规范）。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00075" y="3357563"/>
            <a:ext cx="8534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（3）在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图上标明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已知量的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符号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、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数值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和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未知量的符号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；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600075" y="2590800"/>
            <a:ext cx="8534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（2）根据题意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画出电路图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；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886325"/>
          <a:chOff x="381000" y="266700"/>
          <a:chExt cx="9134475" cy="4886325"/>
        </a:xfrm>
      </p:grpSpPr>
      <p:sp>
        <p:nvSpPr>
          <p:cNvPr id="2" name="文本框 1"/>
          <p:cNvSpPr txBox="1"/>
          <p:nvPr/>
        </p:nvSpPr>
        <p:spPr>
          <a:xfrm>
            <a:off x="666750" y="952500"/>
            <a:ext cx="78200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一辆汽车的车灯，灯丝电阻为30 Ω，接在12 V 的电源两端，求通过这盏电灯的电流。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66750" y="2038350"/>
            <a:ext cx="8467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解题步骤：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52675" y="2038350"/>
            <a:ext cx="67818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（1）画电路图；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52675" y="2647950"/>
            <a:ext cx="67818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（2）列出已知条件和所求量；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52675" y="3257550"/>
            <a:ext cx="67818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（3）求解I。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8" name="文本框 7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应用欧姆定律</a:t>
            </a:r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00" y="3267075"/>
            <a:ext cx="2028825" cy="15430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66750" y="4143375"/>
            <a:ext cx="8467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解：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1428750" y="3971925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2" name="图片 11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381125" y="3924300"/>
            <a:ext cx="2259806" cy="962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10" grpId="0"/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353550" cy="4895850"/>
          <a:chOff x="381000" y="266700"/>
          <a:chExt cx="9353550" cy="4895850"/>
        </a:xfrm>
      </p:grpSpPr>
      <p:sp>
        <p:nvSpPr>
          <p:cNvPr id="2" name="文本框 1"/>
          <p:cNvSpPr txBox="1"/>
          <p:nvPr/>
        </p:nvSpPr>
        <p:spPr>
          <a:xfrm>
            <a:off x="647700" y="1628775"/>
            <a:ext cx="78295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在如图所示的电路中，调节滑动变阻器 R'，使灯泡正常发光，用电流表测得通过它的电流值是0.6 A。已知该灯泡正常发光时的电阻是20 Ω，求灯泡两端的电压。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应用欧姆定律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552700" y="828675"/>
            <a:ext cx="4086225" cy="733425"/>
          </a:xfrm>
          <a:prstGeom prst="rect">
            <a:avLst/>
          </a:prstGeom>
          <a:noFill/>
          <a:ln w="25400" cap="flat" cmpd="sng" algn="ctr">
            <a:solidFill>
              <a:srgbClr val="F65E5E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6" name="文本框 5"/>
          <p:cNvSpPr txBox="1"/>
          <p:nvPr/>
        </p:nvSpPr>
        <p:spPr>
          <a:xfrm>
            <a:off x="4000500" y="2381250"/>
            <a:ext cx="5133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sp>
        <p:nvSpPr>
          <p:cNvPr id="7" name="文本框 6"/>
          <p:cNvSpPr txBox="1"/>
          <p:nvPr/>
        </p:nvSpPr>
        <p:spPr>
          <a:xfrm>
            <a:off x="5495925" y="1019175"/>
            <a:ext cx="933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448300" y="971550"/>
            <a:ext cx="795338" cy="5334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266950" y="3162300"/>
            <a:ext cx="1295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2219325" y="3114675"/>
            <a:ext cx="923925" cy="44767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276350" y="3924300"/>
            <a:ext cx="11049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2" name="图片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228725" y="3876675"/>
            <a:ext cx="795338" cy="447675"/>
          </a:xfrm>
          <a:prstGeom prst="rect">
            <a:avLst/>
          </a:prstGeom>
        </p:spPr>
      </p:pic>
      <p:pic>
        <p:nvPicPr>
          <p:cNvPr id="13" name="图片 12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2019300" y="3333750"/>
            <a:ext cx="2400300" cy="1562100"/>
          </a:xfrm>
          <a:prstGeom prst="rect">
            <a:avLst/>
          </a:prstGeom>
        </p:spPr>
      </p:pic>
      <p:sp>
        <p:nvSpPr>
          <p:cNvPr id="14" name="文本框 13"/>
          <p:cNvSpPr txBox="1"/>
          <p:nvPr/>
        </p:nvSpPr>
        <p:spPr>
          <a:xfrm>
            <a:off x="5200650" y="3209925"/>
            <a:ext cx="1524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5" name="图片 14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5153025" y="3162300"/>
            <a:ext cx="1438275" cy="53340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5200650" y="3745706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7" name="图片 16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5153025" y="3698081"/>
            <a:ext cx="1195388" cy="533400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5543550" y="4324350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9" name="图片 18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5495925" y="4276725"/>
            <a:ext cx="2274094" cy="533400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676275" y="3038475"/>
            <a:ext cx="8458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解：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2876550" y="771525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2" name="图片 21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2828925" y="723900"/>
            <a:ext cx="2531269" cy="962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362450"/>
          <a:chOff x="381000" y="266700"/>
          <a:chExt cx="9134475" cy="4362450"/>
        </a:xfrm>
      </p:grpSpPr>
      <p:sp>
        <p:nvSpPr>
          <p:cNvPr id="2" name="文本框 1"/>
          <p:cNvSpPr txBox="1"/>
          <p:nvPr/>
        </p:nvSpPr>
        <p:spPr>
          <a:xfrm>
            <a:off x="628650" y="1838325"/>
            <a:ext cx="7696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例3   某同学用一只电流表和灯泡串联，测得它正常发光时的电流是0.18 A，再用电压表测得灯泡两端的电压是220 V，试计算灯丝正常发光时的电阻值。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2552700" y="828675"/>
            <a:ext cx="4086225" cy="733425"/>
          </a:xfrm>
          <a:prstGeom prst="rect">
            <a:avLst/>
          </a:prstGeom>
          <a:noFill/>
          <a:ln w="25400" cap="flat" cmpd="sng" algn="ctr">
            <a:solidFill>
              <a:srgbClr val="F65E5E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2876550" y="771525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5" name="图片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28925" y="723900"/>
            <a:ext cx="2531269" cy="9620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7" name="文本框 6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应用欧姆定律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467350" y="762000"/>
            <a:ext cx="1143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419725" y="714375"/>
            <a:ext cx="809625" cy="959644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628650" y="3448050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581025" y="3400425"/>
            <a:ext cx="3288506" cy="962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114800"/>
          <a:chOff x="381000" y="266700"/>
          <a:chExt cx="9134475" cy="4114800"/>
        </a:xfrm>
      </p:grpSpPr>
      <p:sp>
        <p:nvSpPr>
          <p:cNvPr id="2" name="文本框 1"/>
          <p:cNvSpPr txBox="1"/>
          <p:nvPr/>
        </p:nvSpPr>
        <p:spPr>
          <a:xfrm>
            <a:off x="647700" y="828675"/>
            <a:ext cx="78390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加在某一电阻器两端的电压为5 V 时，通过它的电流是0.5 A，则该电阻器的电阻应是多大？如果两端的电压增加到20 V，此时这个电阻器的电阻值是多大？通过它的电流是多大？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应用欧姆定律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47700" y="4114800"/>
            <a:ext cx="7934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提示：因为电阻是导体本身的一种性质，因此电阻的大小与电压、电流的大小均无关系，所以“电阻与电压成正比，与电流成反比”这种说法是错误的。</a:t>
            </a:r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638300" y="3005138"/>
            <a:ext cx="2047875" cy="914400"/>
          </a:xfrm>
          <a:prstGeom prst="rect">
            <a:avLst/>
          </a:prstGeom>
        </p:spPr>
      </p:pic>
      <p:pic>
        <p:nvPicPr>
          <p:cNvPr id="7" name="图片 6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638300" y="1905000"/>
            <a:ext cx="2305050" cy="1000125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4933950" y="2066925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886325" y="2019300"/>
            <a:ext cx="1888331" cy="790575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933950" y="3114675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4886325" y="3067050"/>
            <a:ext cx="1802606" cy="79057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657225" y="2095500"/>
            <a:ext cx="8477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18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解：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229100"/>
          <a:chOff x="381000" y="266700"/>
          <a:chExt cx="9134475" cy="4229100"/>
        </a:xfrm>
      </p:grpSpPr>
      <p:sp>
        <p:nvSpPr>
          <p:cNvPr id="2" name="文本框 1"/>
          <p:cNvSpPr txBox="1"/>
          <p:nvPr/>
        </p:nvSpPr>
        <p:spPr>
          <a:xfrm>
            <a:off x="609600" y="857250"/>
            <a:ext cx="83915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甲、乙分别接入电压比是2∶1的电路中，已知它们的电阻比是2∶3，则通过它们的电流比是　(　　　)</a:t>
            </a:r>
            <a:r>
              <a:t/>
            </a:r>
            <a:br/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A．1∶1　B．2∶1　C．4∶3　D．3∶1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应用欧姆定律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09600" y="4229100"/>
            <a:ext cx="8524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注意：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甲和乙电压与电阻的对应关系不要出现错误。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00525" y="1295400"/>
            <a:ext cx="49339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D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19125" y="2266950"/>
            <a:ext cx="64865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" y="2219325"/>
            <a:ext cx="4317206" cy="5334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371600" y="2762250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323975" y="2714625"/>
            <a:ext cx="1488281" cy="96202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371600" y="3686175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2" name="图片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323975" y="3638550"/>
            <a:ext cx="1288256" cy="533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44000" cy="4438650"/>
          <a:chOff x="381000" y="266700"/>
          <a:chExt cx="9144000" cy="4438650"/>
        </a:xfrm>
      </p:grpSpPr>
      <p:sp>
        <p:nvSpPr>
          <p:cNvPr id="2" name="文本框 1"/>
          <p:cNvSpPr txBox="1"/>
          <p:nvPr/>
        </p:nvSpPr>
        <p:spPr>
          <a:xfrm>
            <a:off x="2638425" y="771525"/>
            <a:ext cx="6496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30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电流      电压      电阻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复习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42950" y="1571625"/>
            <a:ext cx="1952625" cy="828675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57425" y="1381125"/>
            <a:ext cx="371475" cy="2381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47725" y="1533525"/>
            <a:ext cx="18764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导体中，电荷的定向移动。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876550" y="1571625"/>
            <a:ext cx="2733675" cy="1343025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pic>
        <p:nvPicPr>
          <p:cNvPr id="9" name="图片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238625" y="1304925"/>
            <a:ext cx="123825" cy="3238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2990850" y="1581150"/>
            <a:ext cx="2762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使电荷发生定向移动产生电流的原因。</a:t>
            </a:r>
            <a:r>
              <a:t/>
            </a:r>
            <a:br/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是由电源提供的。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5867400" y="1571625"/>
            <a:ext cx="3019425" cy="1009650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pic>
        <p:nvPicPr>
          <p:cNvPr id="12" name="图片 11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6038850" y="1381125"/>
            <a:ext cx="371475" cy="238125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5886450" y="1638300"/>
            <a:ext cx="32575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导体对电流的阻碍作用。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是导体的一种性质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。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1981200" y="3152775"/>
            <a:ext cx="7153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电流、电压和电阻之间有没有什么关系呢？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1733550" y="3819525"/>
            <a:ext cx="74009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1、电压越大，对电流的推动作用就越_____；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1733550" y="4438650"/>
            <a:ext cx="74009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2、电阻越大，对电流的阻碍作用就越_____。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6667500" y="3771900"/>
            <a:ext cx="2466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大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6667500" y="4400550"/>
            <a:ext cx="24669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/>
      <p:bldP spid="8" grpId="0" animBg="1"/>
      <p:bldP spid="9" grpId="0"/>
      <p:bldP spid="10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285750" y="285750"/>
          <a:ext cx="9134475" cy="1905000"/>
          <a:chOff x="285750" y="285750"/>
          <a:chExt cx="9134475" cy="1905000"/>
        </a:xfrm>
      </p:grpSpPr>
      <p:pic>
        <p:nvPicPr>
          <p:cNvPr id="2" name="图片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85750"/>
            <a:ext cx="419100" cy="4191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809625" y="638175"/>
            <a:ext cx="78390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一条镍铬合金线的两端加上4 V电压时，通过的电流是0.2 A，则它的电阻是______Ω。若合金线的两端电压增至16 V时，它的电阻是______Ω，这时若要用电流表测量它的电流，应选用量程为______A的电流表。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819400" y="1066800"/>
            <a:ext cx="63150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20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876425" y="1905000"/>
            <a:ext cx="7258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0~3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209800" y="1485900"/>
            <a:ext cx="6924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20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285750" y="285750"/>
          <a:ext cx="9134475" cy="3667125"/>
          <a:chOff x="285750" y="285750"/>
          <a:chExt cx="9134475" cy="3667125"/>
        </a:xfrm>
      </p:grpSpPr>
      <p:sp>
        <p:nvSpPr>
          <p:cNvPr id="2" name="文本框 1"/>
          <p:cNvSpPr txBox="1"/>
          <p:nvPr/>
        </p:nvSpPr>
        <p:spPr>
          <a:xfrm>
            <a:off x="742950" y="695325"/>
            <a:ext cx="76009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关于欧姆定律，下列叙述中正确的是（              ） 　 　</a:t>
            </a:r>
          </a:p>
        </p:txBody>
      </p:sp>
      <p:pic>
        <p:nvPicPr>
          <p:cNvPr id="3" name="图片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85750"/>
            <a:ext cx="419100" cy="41910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742950" y="3667125"/>
            <a:ext cx="83915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D．导体中的电流与导体两端的电压有关，也与导体的电阻有关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42950" y="2657475"/>
            <a:ext cx="79343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C．因为电阻是导体本身的性质，所以电流只与导体两端的电压成正比 　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42950" y="2038350"/>
            <a:ext cx="83915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B．对同一个导体，导体中的电流和电压成正比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42950" y="1400175"/>
            <a:ext cx="83915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A．在相同电压下，导体的电流和电阻成反比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5762625" y="723900"/>
            <a:ext cx="33718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ABD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285750" y="285750"/>
          <a:ext cx="9134475" cy="4886325"/>
          <a:chOff x="285750" y="285750"/>
          <a:chExt cx="9134475" cy="4886325"/>
        </a:xfrm>
      </p:grpSpPr>
      <p:pic>
        <p:nvPicPr>
          <p:cNvPr id="2" name="图片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85750"/>
            <a:ext cx="419100" cy="419100"/>
          </a:xfrm>
          <a:prstGeom prst="rect">
            <a:avLst/>
          </a:prstGeom>
        </p:spPr>
      </p:pic>
      <p:pic>
        <p:nvPicPr>
          <p:cNvPr id="3" name="图片 2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219825" y="2505075"/>
            <a:ext cx="2253332" cy="23812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857250" y="609600"/>
            <a:ext cx="7686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5" name="图片 4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809625" y="561975"/>
            <a:ext cx="8174831" cy="181927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14450" y="1885950"/>
            <a:ext cx="78200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大于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285750" y="285750"/>
          <a:ext cx="9134475" cy="4667250"/>
          <a:chOff x="285750" y="285750"/>
          <a:chExt cx="9134475" cy="4667250"/>
        </a:xfrm>
      </p:grpSpPr>
      <p:pic>
        <p:nvPicPr>
          <p:cNvPr id="2" name="图片 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85750" y="285750"/>
            <a:ext cx="419100" cy="419100"/>
          </a:xfrm>
          <a:prstGeom prst="rect">
            <a:avLst/>
          </a:prstGeom>
        </p:spPr>
      </p:pic>
      <p:pic>
        <p:nvPicPr>
          <p:cNvPr id="3" name="图片 2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2286000"/>
            <a:ext cx="2852361" cy="2381250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257300" y="1666875"/>
            <a:ext cx="78771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(2)电源的电压。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71525" y="676275"/>
            <a:ext cx="7715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723900" y="628650"/>
            <a:ext cx="123825" cy="531019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42950" y="657225"/>
            <a:ext cx="7658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695325" y="609600"/>
            <a:ext cx="7896225" cy="53340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257300" y="1143000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1209675" y="1095375"/>
            <a:ext cx="1674019" cy="5334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3248025" y="1181100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2" name="图片 11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3200400" y="1133475"/>
            <a:ext cx="581025" cy="5334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3333750" y="1695450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4" name="图片 13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3286125" y="1647825"/>
            <a:ext cx="485775" cy="53101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895725"/>
          <a:chOff x="381000" y="266700"/>
          <a:chExt cx="9134475" cy="3895725"/>
        </a:xfrm>
      </p:grpSpPr>
      <p:sp>
        <p:nvSpPr>
          <p:cNvPr id="2" name="文本框 1"/>
          <p:cNvSpPr txBox="1"/>
          <p:nvPr/>
        </p:nvSpPr>
        <p:spPr>
          <a:xfrm>
            <a:off x="704850" y="952500"/>
            <a:ext cx="74961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1.  一辆汽车的车灯接在12V 电源两端，灯丝电阻为30Ω，求通过灯丝的电流．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04850" y="1838325"/>
            <a:ext cx="84296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解：  已知灯丝两端电压U=12V，灯丝电阻R=30Ω。    </a:t>
            </a:r>
            <a:r>
              <a:t/>
            </a:r>
            <a:br/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          根据欧姆定律，可求得通过灯丝的电流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485900" y="2981325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5" name="图片 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438275" y="2933700"/>
            <a:ext cx="2259806" cy="96202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7" name="文本框 6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课本例题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029075"/>
          <a:chOff x="381000" y="266700"/>
          <a:chExt cx="9134475" cy="4029075"/>
        </a:xfrm>
      </p:grpSpPr>
      <p:sp>
        <p:nvSpPr>
          <p:cNvPr id="2" name="文本框 1"/>
          <p:cNvSpPr txBox="1"/>
          <p:nvPr/>
        </p:nvSpPr>
        <p:spPr>
          <a:xfrm>
            <a:off x="704850" y="895350"/>
            <a:ext cx="7705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2.  如图17.2-1所示，闭合开关后，电压表的示数为6V，电流表的示数为0.3A，求电阻R的阻值。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3425" y="1809750"/>
            <a:ext cx="5486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解:  电阻R两端的电压U=6V，通过电阻R的电流I=0.3A。根据欧姆定律可知</a:t>
            </a:r>
          </a:p>
        </p:txBody>
      </p:sp>
      <p:pic>
        <p:nvPicPr>
          <p:cNvPr id="4" name="图片 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772275" y="2409825"/>
            <a:ext cx="1619250" cy="1619250"/>
          </a:xfrm>
          <a:prstGeom prst="rect">
            <a:avLst/>
          </a:prstGeom>
          <a:ln w="63500" cap="flat" cmpd="sng" algn="ctr">
            <a:solidFill>
              <a:srgbClr val="FFFFFF">
                <a:alpha val="149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5" name="文本框 4"/>
          <p:cNvSpPr txBox="1"/>
          <p:nvPr/>
        </p:nvSpPr>
        <p:spPr>
          <a:xfrm>
            <a:off x="1295400" y="2971800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6" name="图片 5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1247775" y="2924175"/>
            <a:ext cx="2331244" cy="96202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8" name="文本框 7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课本例题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1219200"/>
          <a:chOff x="381000" y="266700"/>
          <a:chExt cx="9134475" cy="1219200"/>
        </a:xfrm>
      </p:grpSpPr>
      <p:sp>
        <p:nvSpPr>
          <p:cNvPr id="2" name="文本框 1"/>
          <p:cNvSpPr txBox="1"/>
          <p:nvPr/>
        </p:nvSpPr>
        <p:spPr>
          <a:xfrm>
            <a:off x="828675" y="1219200"/>
            <a:ext cx="75819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1.一个电熨斗的电阻是80Ω，接在220V的电压上，流过它的电流是多少？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课本练习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1200150"/>
          <a:chOff x="381000" y="266700"/>
          <a:chExt cx="9134475" cy="1200150"/>
        </a:xfrm>
      </p:grpSpPr>
      <p:sp>
        <p:nvSpPr>
          <p:cNvPr id="2" name="文本框 1"/>
          <p:cNvSpPr txBox="1"/>
          <p:nvPr/>
        </p:nvSpPr>
        <p:spPr>
          <a:xfrm>
            <a:off x="790575" y="1200150"/>
            <a:ext cx="7705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2.一个定值电阻的阻值是10Ω，使用时流过的电流是200mA，加在这个定值电阻两端的电压是多大？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课本练习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1190625"/>
          <a:chOff x="381000" y="266700"/>
          <a:chExt cx="9134475" cy="1190625"/>
        </a:xfrm>
      </p:grpSpPr>
      <p:sp>
        <p:nvSpPr>
          <p:cNvPr id="2" name="文本框 1"/>
          <p:cNvSpPr txBox="1"/>
          <p:nvPr/>
        </p:nvSpPr>
        <p:spPr>
          <a:xfrm>
            <a:off x="809625" y="1190625"/>
            <a:ext cx="75628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3.某小灯泡工作时两端的电压是2.5V，用电流表测得此时的电流是300mA，此灯泡工作时的电阻是多少？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课本练习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1123950"/>
          <a:chOff x="381000" y="266700"/>
          <a:chExt cx="9134475" cy="1123950"/>
        </a:xfrm>
      </p:grpSpPr>
      <p:sp>
        <p:nvSpPr>
          <p:cNvPr id="2" name="文本框 1"/>
          <p:cNvSpPr txBox="1"/>
          <p:nvPr/>
        </p:nvSpPr>
        <p:spPr>
          <a:xfrm>
            <a:off x="762000" y="1123950"/>
            <a:ext cx="76962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4.某同学认为：“由I=U/R变形可得R=U/I。这就表明，导体的电阻R跟它两端的电压成正比，跟电流成反比。”这种说法对吗？为什么？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课本练习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581400"/>
          <a:chOff x="381000" y="266700"/>
          <a:chExt cx="9134475" cy="3581400"/>
        </a:xfrm>
      </p:grpSpPr>
      <p:sp>
        <p:nvSpPr>
          <p:cNvPr id="2" name="文本框 1"/>
          <p:cNvSpPr txBox="1"/>
          <p:nvPr/>
        </p:nvSpPr>
        <p:spPr>
          <a:xfrm>
            <a:off x="666750" y="1057275"/>
            <a:ext cx="74485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在第一节中我们学到：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4" name="文本框 3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复习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4375" y="3200400"/>
            <a:ext cx="77914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结论2：当导体两端电压一定时，通过导体的电流跟导体的电阻成___比。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14375" y="1905000"/>
            <a:ext cx="76104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结论1：当导体的电阻一定时，通过导体的电流跟导体两端的电压成___比。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1628775" y="2286000"/>
            <a:ext cx="75057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正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362075" y="3581400"/>
            <a:ext cx="7772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836194"/>
          <a:chOff x="381000" y="266700"/>
          <a:chExt cx="9134475" cy="3836194"/>
        </a:xfrm>
      </p:grpSpPr>
      <p:sp>
        <p:nvSpPr>
          <p:cNvPr id="2" name="文本框 1"/>
          <p:cNvSpPr txBox="1"/>
          <p:nvPr/>
        </p:nvSpPr>
        <p:spPr>
          <a:xfrm>
            <a:off x="685800" y="990600"/>
            <a:ext cx="8124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1、欧姆定律：导体中的电流，跟导体两端的电压成____比， 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5800" y="2647950"/>
            <a:ext cx="8448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2、 欧姆定律两个变形公式：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85800" y="3800475"/>
            <a:ext cx="7705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3、学会了利用欧姆定律解决一些简单的电学问题。（在计算过程中各物理量值对应于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同一导体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在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同一时刻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所具有)</a:t>
            </a:r>
            <a:r>
              <a:t/>
            </a:r>
            <a:br/>
            <a:endParaRPr/>
          </a:p>
        </p:txBody>
      </p:sp>
      <p:sp>
        <p:nvSpPr>
          <p:cNvPr id="5" name="文本框 4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6" name="文本框 5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总结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4714875" y="2200275"/>
            <a:ext cx="95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667250" y="2152650"/>
            <a:ext cx="795338" cy="533400"/>
          </a:xfrm>
          <a:prstGeom prst="rect">
            <a:avLst/>
          </a:prstGeom>
        </p:spPr>
      </p:pic>
      <p:pic>
        <p:nvPicPr>
          <p:cNvPr id="9" name="图片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4429125" y="2419350"/>
            <a:ext cx="180975" cy="895350"/>
          </a:xfrm>
          <a:prstGeom prst="rect">
            <a:avLst/>
          </a:prstGeom>
        </p:spPr>
      </p:pic>
      <p:sp>
        <p:nvSpPr>
          <p:cNvPr id="10" name="文本框 9"/>
          <p:cNvSpPr txBox="1"/>
          <p:nvPr/>
        </p:nvSpPr>
        <p:spPr>
          <a:xfrm>
            <a:off x="4714875" y="2924175"/>
            <a:ext cx="95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4667250" y="2876550"/>
            <a:ext cx="809625" cy="959644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267575" y="962025"/>
            <a:ext cx="18669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正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133975" y="1352550"/>
            <a:ext cx="38100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4" name="图片 13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5086350" y="1304925"/>
            <a:ext cx="704850" cy="959644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685800" y="1514475"/>
            <a:ext cx="84486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跟导体的电阻成____比。表达式：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828925" y="1504950"/>
            <a:ext cx="63055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反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248150"/>
          <a:chOff x="381000" y="266700"/>
          <a:chExt cx="9134475" cy="4248150"/>
        </a:xfrm>
      </p:grpSpPr>
      <p:sp>
        <p:nvSpPr>
          <p:cNvPr id="2" name="文本框 1"/>
          <p:cNvSpPr txBox="1"/>
          <p:nvPr/>
        </p:nvSpPr>
        <p:spPr>
          <a:xfrm>
            <a:off x="619125" y="933450"/>
            <a:ext cx="851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电流与电压和电阻的关系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19125" y="1524000"/>
            <a:ext cx="44958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实验1：保持 ____ 不变，研究电流和电压的关系。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19125" y="2552700"/>
            <a:ext cx="851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滑动变阻器的作用？ 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19125" y="3117850"/>
            <a:ext cx="851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改变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定值电阻R两端的</a:t>
            </a: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电压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并保护电路。</a:t>
            </a:r>
            <a:r>
              <a:t/>
            </a:r>
            <a:br/>
            <a:endParaRPr/>
          </a:p>
        </p:txBody>
      </p:sp>
      <p:sp>
        <p:nvSpPr>
          <p:cNvPr id="6" name="文本框 5"/>
          <p:cNvSpPr txBox="1"/>
          <p:nvPr/>
        </p:nvSpPr>
        <p:spPr>
          <a:xfrm>
            <a:off x="619125" y="3683000"/>
            <a:ext cx="851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结论是什么？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19125" y="4248150"/>
            <a:ext cx="85153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在电阻一定时，通过导体的</a:t>
            </a: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电流跟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导体两端的</a:t>
            </a: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电压成正比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。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9" name="文本框 8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复习</a:t>
            </a:r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762625" y="638175"/>
            <a:ext cx="2647950" cy="177165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28850" y="1504950"/>
            <a:ext cx="69056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电阻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200525"/>
          <a:chOff x="381000" y="266700"/>
          <a:chExt cx="9134475" cy="4200525"/>
        </a:xfrm>
      </p:grpSpPr>
      <p:sp>
        <p:nvSpPr>
          <p:cNvPr id="2" name="文本框 1"/>
          <p:cNvSpPr txBox="1"/>
          <p:nvPr/>
        </p:nvSpPr>
        <p:spPr>
          <a:xfrm>
            <a:off x="609600" y="1447800"/>
            <a:ext cx="45529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实验2：保持 ____ 不变，研究电流和电阻的关系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38175" y="3044825"/>
            <a:ext cx="84963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保持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定值电阻R两端</a:t>
            </a: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电压不变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并保护电路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609600" y="4200525"/>
            <a:ext cx="8524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电压一定时，通过导体的电流跟导体的电阻</a:t>
            </a: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成反比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628650" y="88582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电流与电压和电阻的关系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28650" y="24669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滑动变阻器的作用？ 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28650" y="3622675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结论是什么？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9" name="文本框 8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复习</a:t>
            </a:r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448300" y="419100"/>
            <a:ext cx="3143250" cy="2105025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47900" y="1428750"/>
            <a:ext cx="68865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电压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3390900"/>
          <a:chOff x="381000" y="266700"/>
          <a:chExt cx="9134475" cy="3390900"/>
        </a:xfrm>
      </p:grpSpPr>
      <p:sp>
        <p:nvSpPr>
          <p:cNvPr id="2" name="文本框 1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3" name="文本框 2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复习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581150" y="1619250"/>
            <a:ext cx="6629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结论1：在电阻一定时，导体中的电流跟这段导体两端的电压成______。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619250" y="3000375"/>
            <a:ext cx="6562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结论2：在电压一定时，导体中的电流跟导体的电阻成______。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143250" y="2019300"/>
            <a:ext cx="59912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正比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009775" y="3390900"/>
            <a:ext cx="71247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反比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819650"/>
          <a:chOff x="381000" y="266700"/>
          <a:chExt cx="9134475" cy="4819650"/>
        </a:xfrm>
      </p:grpSpPr>
      <p:sp>
        <p:nvSpPr>
          <p:cNvPr id="2" name="文本框 1"/>
          <p:cNvSpPr txBox="1"/>
          <p:nvPr/>
        </p:nvSpPr>
        <p:spPr>
          <a:xfrm>
            <a:off x="600075" y="904875"/>
            <a:ext cx="48672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1．欧姆定律的内容： </a:t>
            </a:r>
            <a:r>
              <a:t/>
            </a:r>
            <a:br/>
            <a:endParaRPr/>
          </a:p>
        </p:txBody>
      </p:sp>
      <p:sp>
        <p:nvSpPr>
          <p:cNvPr id="3" name="文本框 2"/>
          <p:cNvSpPr txBox="1"/>
          <p:nvPr/>
        </p:nvSpPr>
        <p:spPr>
          <a:xfrm>
            <a:off x="600075" y="2419350"/>
            <a:ext cx="85344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2．欧姆定律的数学表达式：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5895975" y="3467100"/>
            <a:ext cx="3238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欧姆（1787-1854）
德国物理学家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6" name="文本框 5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欧姆定律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066925" y="3505200"/>
            <a:ext cx="904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019300" y="3457575"/>
            <a:ext cx="704850" cy="959644"/>
          </a:xfrm>
          <a:prstGeom prst="rect">
            <a:avLst/>
          </a:prstGeom>
        </p:spPr>
      </p:pic>
      <p:pic>
        <p:nvPicPr>
          <p:cNvPr id="9" name="图片 8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6343650" y="866775"/>
            <a:ext cx="1619250" cy="2352675"/>
          </a:xfrm>
          <a:prstGeom prst="rect">
            <a:avLst/>
          </a:prstGeom>
          <a:ln w="63500" cap="flat" cmpd="sng" algn="ctr">
            <a:solidFill>
              <a:srgbClr val="FFFFFF">
                <a:alpha val="149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sp>
        <p:nvSpPr>
          <p:cNvPr id="10" name="文本框 9"/>
          <p:cNvSpPr txBox="1"/>
          <p:nvPr/>
        </p:nvSpPr>
        <p:spPr>
          <a:xfrm>
            <a:off x="1181100" y="3333750"/>
            <a:ext cx="847725" cy="476250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pic>
        <p:nvPicPr>
          <p:cNvPr id="11" name="图片 10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1666875" y="3762375"/>
            <a:ext cx="371475" cy="23812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1323975" y="3343275"/>
            <a:ext cx="7810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电流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2838450" y="3038475"/>
            <a:ext cx="800100" cy="476250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pic>
        <p:nvPicPr>
          <p:cNvPr id="14" name="图片 13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2809875" y="3467100"/>
            <a:ext cx="371475" cy="238125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2952750" y="3028950"/>
            <a:ext cx="6181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电压</a:t>
            </a:r>
          </a:p>
        </p:txBody>
      </p:sp>
      <p:sp>
        <p:nvSpPr>
          <p:cNvPr id="16" name="文本框 15"/>
          <p:cNvSpPr txBox="1"/>
          <p:nvPr/>
        </p:nvSpPr>
        <p:spPr>
          <a:xfrm>
            <a:off x="2838450" y="4343400"/>
            <a:ext cx="828675" cy="476250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pic>
        <p:nvPicPr>
          <p:cNvPr id="17" name="图片 16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2800350" y="4162425"/>
            <a:ext cx="371475" cy="238125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2952750" y="4343400"/>
            <a:ext cx="61817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电阻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1000125" y="1447800"/>
            <a:ext cx="4314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导体中的电流，跟导体两端的电压成正比，跟导体的电阻成反比。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9" grpId="0" animBg="1"/>
      <p:bldP spid="10" grpId="0" animBg="1"/>
      <p:bldP spid="11" grpId="0"/>
      <p:bldP spid="12" grpId="0"/>
      <p:bldP spid="13" grpId="0" animBg="1"/>
      <p:bldP spid="14" grpId="0"/>
      <p:bldP spid="15" grpId="0"/>
      <p:bldP spid="16" grpId="0" animBg="1"/>
      <p:bldP spid="17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476250" y="247650"/>
          <a:ext cx="8963025" cy="2981325"/>
          <a:chOff x="476250" y="247650"/>
          <a:chExt cx="8963025" cy="2981325"/>
        </a:xfrm>
      </p:grpSpPr>
      <p:sp>
        <p:nvSpPr>
          <p:cNvPr id="2" name="文本框 1"/>
          <p:cNvSpPr txBox="1"/>
          <p:nvPr/>
        </p:nvSpPr>
        <p:spPr>
          <a:xfrm>
            <a:off x="476250" y="247650"/>
            <a:ext cx="84867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65E5E">
                    <a:alpha val="100000"/>
                  </a:srgbClr>
                </a:solidFill>
                <a:latin typeface="微软雅黑"/>
              </a:rPr>
              <a:t>欧姆 (1787-1854)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   </a:t>
            </a:r>
            <a:r>
              <a:t/>
            </a:r>
            <a:br/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       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乔治·西蒙·欧姆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生于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德国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埃尔兰根城，父亲</a:t>
            </a:r>
            <a:r>
              <a:t/>
            </a:r>
            <a:br/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是锁匠。父亲自学了数学和物理方面的知识，</a:t>
            </a:r>
            <a:r>
              <a:t/>
            </a:r>
            <a:br/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并教给少年时期的欧姆，唤起了欧姆对科学的</a:t>
            </a:r>
            <a:r>
              <a:t/>
            </a:r>
            <a:br/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兴趣。16岁时他进入埃尔兰根大学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研究数学、</a:t>
            </a:r>
            <a:r>
              <a:t/>
            </a:r>
            <a:br/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物理与哲学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，由于经济困难，中途辍学，到</a:t>
            </a:r>
            <a:r>
              <a:t/>
            </a:r>
            <a:br/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1813年才完成博士学业。</a:t>
            </a:r>
            <a:r>
              <a:t/>
            </a:r>
            <a:br/>
            <a:r>
              <a:t/>
            </a:r>
            <a:br/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欧姆定律发现初期，许多物理学家不能正确理解和评价这一发现，并遭到怀疑和尖锐的批评。研究成果被忽视，经济极其困难，使欧姆精神抑郁。直到1841年英国皇家学会授予他最高荣誉的科普利金牌，才引起德国科学界的重视。</a:t>
            </a:r>
          </a:p>
        </p:txBody>
      </p:sp>
      <p:pic>
        <p:nvPicPr>
          <p:cNvPr id="3" name="图片 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686550" y="628650"/>
            <a:ext cx="1619250" cy="2352675"/>
          </a:xfrm>
          <a:prstGeom prst="rect">
            <a:avLst/>
          </a:prstGeom>
          <a:ln w="63500" cap="flat" cmpd="sng" algn="ctr">
            <a:solidFill>
              <a:srgbClr val="FFFFFF">
                <a:alpha val="149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83747">
            <a:alpha val="100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381000" y="266700"/>
          <a:ext cx="9134475" cy="4638675"/>
          <a:chOff x="381000" y="266700"/>
          <a:chExt cx="9134475" cy="4638675"/>
        </a:xfrm>
      </p:grpSpPr>
      <p:sp>
        <p:nvSpPr>
          <p:cNvPr id="2" name="文本框 1"/>
          <p:cNvSpPr txBox="1"/>
          <p:nvPr/>
        </p:nvSpPr>
        <p:spPr>
          <a:xfrm>
            <a:off x="1800225" y="3409950"/>
            <a:ext cx="7334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各物理量单位必须是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国际单位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800225" y="3895725"/>
            <a:ext cx="7334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各物理量值对应于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同一导体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在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同一时刻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所具有。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1800225" y="4352925"/>
            <a:ext cx="73342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适用于</a:t>
            </a:r>
            <a:r>
              <a:rPr lang="en-US" sz="2300" u="none" spc="0">
                <a:solidFill>
                  <a:srgbClr val="FFD732">
                    <a:alpha val="100000"/>
                  </a:srgbClr>
                </a:solidFill>
                <a:latin typeface="微软雅黑"/>
              </a:rPr>
              <a:t>任何情况下(整体或局部）</a:t>
            </a: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的电流计算。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381000" y="390525"/>
            <a:ext cx="57150" cy="304800"/>
          </a:xfrm>
          <a:prstGeom prst="rect">
            <a:avLst/>
          </a:prstGeom>
          <a:solidFill>
            <a:srgbClr val="F65D5D">
              <a:alpha val="100000"/>
            </a:srgbClr>
          </a:solidFill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sp>
        <p:nvSpPr>
          <p:cNvPr id="6" name="文本框 5"/>
          <p:cNvSpPr txBox="1"/>
          <p:nvPr/>
        </p:nvSpPr>
        <p:spPr>
          <a:xfrm>
            <a:off x="628650" y="266700"/>
            <a:ext cx="85058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400" b="1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欧姆定律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14575" y="971550"/>
            <a:ext cx="9048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8" name="图片 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66950" y="923925"/>
            <a:ext cx="704850" cy="959644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3048000" y="1876425"/>
            <a:ext cx="95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0" name="图片 9"/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000375" y="1828800"/>
            <a:ext cx="795338" cy="5334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1295400" y="1123950"/>
            <a:ext cx="783907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公式：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1314450" y="2238375"/>
            <a:ext cx="78200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变换公式：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3048000" y="2524125"/>
            <a:ext cx="9525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4" name="图片 13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000375" y="2476500"/>
            <a:ext cx="809625" cy="959644"/>
          </a:xfrm>
          <a:prstGeom prst="rect">
            <a:avLst/>
          </a:prstGeom>
        </p:spPr>
      </p:pic>
      <p:pic>
        <p:nvPicPr>
          <p:cNvPr id="15" name="图片 14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2809875" y="2066925"/>
            <a:ext cx="180975" cy="895350"/>
          </a:xfrm>
          <a:prstGeom prst="rect">
            <a:avLst/>
          </a:prstGeom>
        </p:spPr>
      </p:pic>
      <p:sp>
        <p:nvSpPr>
          <p:cNvPr id="16" name="文本框 15"/>
          <p:cNvSpPr txBox="1"/>
          <p:nvPr/>
        </p:nvSpPr>
        <p:spPr>
          <a:xfrm>
            <a:off x="3486150" y="666750"/>
            <a:ext cx="1647825" cy="1114425"/>
          </a:xfrm>
          <a:prstGeom prst="rect">
            <a:avLst/>
          </a:prstGeom>
          <a:noFill/>
          <a:ln w="25400" cap="flat" cmpd="sng" algn="ctr">
            <a:solidFill>
              <a:srgbClr val="FFD732">
                <a:alpha val="10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40" tIns="45720" rIns="91440" bIns="45720" rtlCol="0">
            <a:spAutoFit/>
          </a:bodyPr>
          <a:lstStyle/>
          <a:p>
            <a:pPr marL="0" marR="0" lvl="0" indent="0" algn="l" fontAlgn="base">
              <a:lnSpc>
                <a:spcPct val="100000"/>
              </a:lnSpc>
            </a:pPr>
            <a:endParaRPr/>
          </a:p>
        </p:txBody>
      </p:sp>
      <p:pic>
        <p:nvPicPr>
          <p:cNvPr id="17" name="图片 16"/>
          <p:cNvPicPr>
            <a:picLocks/>
          </p:cNvPicPr>
          <p:nvPr/>
        </p:nvPicPr>
        <p:blipFill>
          <a:blip r:embed="rId6"/>
          <a:stretch>
            <a:fillRect/>
          </a:stretch>
        </p:blipFill>
        <p:spPr>
          <a:xfrm>
            <a:off x="3209925" y="1304925"/>
            <a:ext cx="323850" cy="123825"/>
          </a:xfrm>
          <a:prstGeom prst="rect">
            <a:avLst/>
          </a:prstGeom>
        </p:spPr>
      </p:pic>
      <p:sp>
        <p:nvSpPr>
          <p:cNvPr id="18" name="文本框 17"/>
          <p:cNvSpPr txBox="1"/>
          <p:nvPr/>
        </p:nvSpPr>
        <p:spPr>
          <a:xfrm>
            <a:off x="4467225" y="666750"/>
            <a:ext cx="657225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19" name="图片 18"/>
          <p:cNvPicPr>
            <a:picLocks/>
          </p:cNvPicPr>
          <p:nvPr/>
        </p:nvPicPr>
        <p:blipFill>
          <a:blip r:embed="rId7"/>
          <a:stretch>
            <a:fillRect/>
          </a:stretch>
        </p:blipFill>
        <p:spPr>
          <a:xfrm>
            <a:off x="4419600" y="619125"/>
            <a:ext cx="566738" cy="533400"/>
          </a:xfrm>
          <a:prstGeom prst="rect">
            <a:avLst/>
          </a:prstGeom>
        </p:spPr>
      </p:pic>
      <p:sp>
        <p:nvSpPr>
          <p:cNvPr id="20" name="文本框 19"/>
          <p:cNvSpPr txBox="1"/>
          <p:nvPr/>
        </p:nvSpPr>
        <p:spPr>
          <a:xfrm>
            <a:off x="4362450" y="1009650"/>
            <a:ext cx="7810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1" name="图片 20"/>
          <p:cNvPicPr>
            <a:picLocks/>
          </p:cNvPicPr>
          <p:nvPr/>
        </p:nvPicPr>
        <p:blipFill>
          <a:blip r:embed="rId8"/>
          <a:stretch>
            <a:fillRect/>
          </a:stretch>
        </p:blipFill>
        <p:spPr>
          <a:xfrm>
            <a:off x="4314825" y="962025"/>
            <a:ext cx="645319" cy="533400"/>
          </a:xfrm>
          <a:prstGeom prst="rect">
            <a:avLst/>
          </a:prstGeom>
        </p:spPr>
      </p:pic>
      <p:sp>
        <p:nvSpPr>
          <p:cNvPr id="22" name="文本框 21"/>
          <p:cNvSpPr txBox="1"/>
          <p:nvPr/>
        </p:nvSpPr>
        <p:spPr>
          <a:xfrm>
            <a:off x="4371975" y="1362075"/>
            <a:ext cx="8001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endParaRPr/>
          </a:p>
        </p:txBody>
      </p:sp>
      <p:pic>
        <p:nvPicPr>
          <p:cNvPr id="23" name="图片 22"/>
          <p:cNvPicPr>
            <a:picLocks/>
          </p:cNvPicPr>
          <p:nvPr/>
        </p:nvPicPr>
        <p:blipFill>
          <a:blip r:embed="rId9"/>
          <a:stretch>
            <a:fillRect/>
          </a:stretch>
        </p:blipFill>
        <p:spPr>
          <a:xfrm>
            <a:off x="4324350" y="1314450"/>
            <a:ext cx="673894" cy="533400"/>
          </a:xfrm>
          <a:prstGeom prst="rect">
            <a:avLst/>
          </a:prstGeom>
        </p:spPr>
      </p:pic>
      <p:sp>
        <p:nvSpPr>
          <p:cNvPr id="24" name="文本框 23"/>
          <p:cNvSpPr txBox="1"/>
          <p:nvPr/>
        </p:nvSpPr>
        <p:spPr>
          <a:xfrm>
            <a:off x="3571875" y="962025"/>
            <a:ext cx="556260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单位：</a:t>
            </a:r>
          </a:p>
        </p:txBody>
      </p:sp>
      <p:pic>
        <p:nvPicPr>
          <p:cNvPr id="25" name="图片 24"/>
          <p:cNvPicPr>
            <a:picLocks/>
          </p:cNvPicPr>
          <p:nvPr/>
        </p:nvPicPr>
        <p:blipFill>
          <a:blip r:embed="rId10"/>
          <a:stretch>
            <a:fillRect/>
          </a:stretch>
        </p:blipFill>
        <p:spPr>
          <a:xfrm>
            <a:off x="5381625" y="2171700"/>
            <a:ext cx="2505075" cy="962025"/>
          </a:xfrm>
          <a:prstGeom prst="rect">
            <a:avLst/>
          </a:prstGeom>
        </p:spPr>
      </p:pic>
      <p:sp>
        <p:nvSpPr>
          <p:cNvPr id="26" name="文本框 25"/>
          <p:cNvSpPr txBox="1"/>
          <p:nvPr/>
        </p:nvSpPr>
        <p:spPr>
          <a:xfrm>
            <a:off x="5724525" y="1876425"/>
            <a:ext cx="34099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I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6524625" y="1733550"/>
            <a:ext cx="26098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R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6524625" y="2562225"/>
            <a:ext cx="2609850" cy="0"/>
          </a:xfrm>
          <a:prstGeom prst="rect">
            <a:avLst/>
          </a:prstGeom>
          <a:noFill/>
        </p:spPr>
        <p:txBody>
          <a:bodyPr lIns="0" tIns="0" rIns="0" bIns="0" rtlCol="0">
            <a:spAutoFit/>
          </a:bodyPr>
          <a:lstStyle/>
          <a:p>
            <a:pPr marL="0" marR="0" lvl="0" indent="0" algn="l" fontAlgn="base">
              <a:lnSpc>
                <a:spcPct val="125000"/>
              </a:lnSpc>
            </a:pPr>
            <a:r>
              <a:rPr lang="en-US" sz="2300" u="none" spc="0">
                <a:solidFill>
                  <a:srgbClr val="FFFFFF">
                    <a:alpha val="100000"/>
                  </a:srgbClr>
                </a:solidFill>
                <a:latin typeface="微软雅黑"/>
              </a:rPr>
              <a:t>U</a:t>
            </a:r>
          </a:p>
        </p:txBody>
      </p:sp>
      <p:pic>
        <p:nvPicPr>
          <p:cNvPr id="29" name="图片 28"/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1419225" y="3590925"/>
            <a:ext cx="114300" cy="114300"/>
          </a:xfrm>
          <a:prstGeom prst="rect">
            <a:avLst/>
          </a:prstGeom>
        </p:spPr>
      </p:pic>
      <p:pic>
        <p:nvPicPr>
          <p:cNvPr id="30" name="图片 29"/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1419225" y="4105275"/>
            <a:ext cx="114300" cy="114300"/>
          </a:xfrm>
          <a:prstGeom prst="rect">
            <a:avLst/>
          </a:prstGeom>
        </p:spPr>
      </p:pic>
      <p:pic>
        <p:nvPicPr>
          <p:cNvPr id="31" name="图片 30"/>
          <p:cNvPicPr>
            <a:picLocks/>
          </p:cNvPicPr>
          <p:nvPr/>
        </p:nvPicPr>
        <p:blipFill>
          <a:blip r:embed="rId11"/>
          <a:stretch>
            <a:fillRect/>
          </a:stretch>
        </p:blipFill>
        <p:spPr>
          <a:xfrm>
            <a:off x="1419225" y="4524375"/>
            <a:ext cx="114300" cy="1143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9" grpId="0"/>
      <p:bldP spid="30" grpId="0"/>
      <p:bldP spid="31" grpId="0"/>
    </p:bldLst>
  </p:timing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575</Words>
  <Application>Microsoft Office PowerPoint</Application>
  <PresentationFormat>全屏显示(16:9)</PresentationFormat>
  <Paragraphs>146</Paragraphs>
  <Slides>30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30</vt:i4>
      </vt:variant>
    </vt:vector>
  </HeadingPairs>
  <TitlesOfParts>
    <vt:vector size="31" baseType="lpstr">
      <vt:lpstr>Theme96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十七章第二节：欧姆定律</dc:title>
  <dc:subject/>
  <dc:creator>Unknown Creator</dc:creator>
  <cp:keywords/>
  <dc:description/>
  <cp:lastModifiedBy>User</cp:lastModifiedBy>
  <cp:revision>3</cp:revision>
  <dcterms:created xsi:type="dcterms:W3CDTF">2019-12-06T08:40:05Z</dcterms:created>
  <dcterms:modified xsi:type="dcterms:W3CDTF">2020-02-16T03:09:31Z</dcterms:modified>
  <cp:category/>
</cp:coreProperties>
</file>