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634" r:id="rId3"/>
    <p:sldId id="841" r:id="rId4"/>
    <p:sldId id="635" r:id="rId5"/>
    <p:sldId id="859" r:id="rId6"/>
    <p:sldId id="266" r:id="rId7"/>
    <p:sldId id="271" r:id="rId8"/>
    <p:sldId id="544" r:id="rId9"/>
    <p:sldId id="830" r:id="rId10"/>
    <p:sldId id="286" r:id="rId11"/>
    <p:sldId id="738" r:id="rId12"/>
    <p:sldId id="464" r:id="rId14"/>
    <p:sldId id="636" r:id="rId15"/>
    <p:sldId id="582" r:id="rId16"/>
    <p:sldId id="545" r:id="rId17"/>
    <p:sldId id="839" r:id="rId18"/>
    <p:sldId id="873" r:id="rId19"/>
    <p:sldId id="828" r:id="rId20"/>
    <p:sldId id="799" r:id="rId2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26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14" y="-402"/>
      </p:cViewPr>
      <p:guideLst>
        <p:guide orient="horz" pos="2066"/>
        <p:guide pos="38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55299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5530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55301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14400" y="3196686"/>
            <a:ext cx="103632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21468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20275" y="274638"/>
            <a:ext cx="1962125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915424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7536" y="6400800"/>
            <a:ext cx="4267200" cy="283800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107936" y="6400800"/>
            <a:ext cx="49784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14400" y="3143248"/>
            <a:ext cx="103632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3143249"/>
            <a:ext cx="103632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1643062"/>
            <a:ext cx="103632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714733" y="1053546"/>
            <a:ext cx="7872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14734" y="228600"/>
            <a:ext cx="7867669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33" y="1142984"/>
            <a:ext cx="7867667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142984"/>
            <a:ext cx="3009877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200" y="304800"/>
            <a:ext cx="85344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35403" y="1143000"/>
            <a:ext cx="9630997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149600" y="5410200"/>
            <a:ext cx="7543851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12192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6.wav"/><Relationship Id="rId2" Type="http://schemas.openxmlformats.org/officeDocument/2006/relationships/hyperlink" Target="file:///C:\Documents%20and%20Settings\Administrator\&#26700;&#38754;\&#21487;&#36870;4.swf" TargetMode="Externa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&#20809;&#22836;&#24378;&#20043;&#20809;&#30340;&#21453;&#23556;(1)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file:///C:\Documents%20and%20Settings\Administrator\&#26700;&#38754;\&#21516;&#19968;&#24179;&#38754;2.sw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file:///C:\Documents%20and%20Settings\Administrator\&#26700;&#38754;\&#21453;&#23556;&#35282;&#31561;&#20110;&#20837;&#23556;&#35282;3.sw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file:///C:\Documents%20and%20Settings\Administrator\&#26700;&#38754;\&#21453;&#23556;&#38543;&#20837;&#23556;&#35282;&#21464;&#21270;.swf" TargetMode="Externa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5.wav"/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73910" y="1485265"/>
            <a:ext cx="8044180" cy="109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>
                <a:solidFill>
                  <a:srgbClr val="7030A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4.2  </a:t>
            </a:r>
            <a:r>
              <a:rPr lang="zh-CN" altLang="en-US" sz="6600" b="1">
                <a:solidFill>
                  <a:srgbClr val="7030A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光  的  反 射</a:t>
            </a:r>
            <a:endParaRPr lang="zh-CN" altLang="en-US" sz="6600" b="1">
              <a:solidFill>
                <a:srgbClr val="7030A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图片 1741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902575" y="4128770"/>
            <a:ext cx="131445" cy="1428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2530" name="Group 2"/>
          <p:cNvGrpSpPr/>
          <p:nvPr/>
        </p:nvGrpSpPr>
        <p:grpSpPr>
          <a:xfrm flipV="1">
            <a:off x="5953125" y="4200525"/>
            <a:ext cx="4319588" cy="381000"/>
            <a:chOff x="1008" y="1056"/>
            <a:chExt cx="3792" cy="240"/>
          </a:xfrm>
        </p:grpSpPr>
        <p:sp>
          <p:nvSpPr>
            <p:cNvPr id="22558" name="Line 3"/>
            <p:cNvSpPr/>
            <p:nvPr/>
          </p:nvSpPr>
          <p:spPr>
            <a:xfrm>
              <a:off x="1008" y="1296"/>
              <a:ext cx="3792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59" name="Line 4"/>
            <p:cNvSpPr/>
            <p:nvPr/>
          </p:nvSpPr>
          <p:spPr>
            <a:xfrm flipH="1">
              <a:off x="1248" y="1056"/>
              <a:ext cx="240" cy="2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60" name="Line 5"/>
            <p:cNvSpPr/>
            <p:nvPr/>
          </p:nvSpPr>
          <p:spPr>
            <a:xfrm flipH="1">
              <a:off x="1632" y="1056"/>
              <a:ext cx="240" cy="2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61" name="Line 6"/>
            <p:cNvSpPr/>
            <p:nvPr/>
          </p:nvSpPr>
          <p:spPr>
            <a:xfrm flipH="1">
              <a:off x="2016" y="1056"/>
              <a:ext cx="240" cy="2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62" name="Line 7"/>
            <p:cNvSpPr/>
            <p:nvPr/>
          </p:nvSpPr>
          <p:spPr>
            <a:xfrm flipH="1">
              <a:off x="2400" y="1056"/>
              <a:ext cx="240" cy="2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63" name="Line 8"/>
            <p:cNvSpPr/>
            <p:nvPr/>
          </p:nvSpPr>
          <p:spPr>
            <a:xfrm flipH="1">
              <a:off x="2784" y="1056"/>
              <a:ext cx="240" cy="2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64" name="Line 9"/>
            <p:cNvSpPr/>
            <p:nvPr/>
          </p:nvSpPr>
          <p:spPr>
            <a:xfrm flipH="1">
              <a:off x="3168" y="1056"/>
              <a:ext cx="240" cy="2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65" name="Line 10"/>
            <p:cNvSpPr/>
            <p:nvPr/>
          </p:nvSpPr>
          <p:spPr>
            <a:xfrm flipH="1">
              <a:off x="4320" y="1056"/>
              <a:ext cx="240" cy="2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66" name="Line 11"/>
            <p:cNvSpPr/>
            <p:nvPr/>
          </p:nvSpPr>
          <p:spPr>
            <a:xfrm flipH="1">
              <a:off x="3936" y="1056"/>
              <a:ext cx="240" cy="2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67" name="Line 12"/>
            <p:cNvSpPr/>
            <p:nvPr/>
          </p:nvSpPr>
          <p:spPr>
            <a:xfrm flipH="1">
              <a:off x="3552" y="1056"/>
              <a:ext cx="240" cy="2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2531" name="Line 13"/>
          <p:cNvSpPr/>
          <p:nvPr/>
        </p:nvSpPr>
        <p:spPr>
          <a:xfrm flipV="1">
            <a:off x="7967663" y="1052513"/>
            <a:ext cx="0" cy="3124200"/>
          </a:xfrm>
          <a:prstGeom prst="line">
            <a:avLst/>
          </a:prstGeom>
          <a:ln w="28575" cap="flat" cmpd="sng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22532" name="Text Box 20"/>
          <p:cNvSpPr txBox="1"/>
          <p:nvPr/>
        </p:nvSpPr>
        <p:spPr>
          <a:xfrm>
            <a:off x="7726363" y="4191000"/>
            <a:ext cx="457200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3" name="Rectangle 21"/>
          <p:cNvSpPr/>
          <p:nvPr/>
        </p:nvSpPr>
        <p:spPr>
          <a:xfrm>
            <a:off x="5799138" y="1541463"/>
            <a:ext cx="439420" cy="518160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4" name="Rectangle 22"/>
          <p:cNvSpPr/>
          <p:nvPr/>
        </p:nvSpPr>
        <p:spPr>
          <a:xfrm>
            <a:off x="7742238" y="606425"/>
            <a:ext cx="439420" cy="518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5" name="Rectangle 23"/>
          <p:cNvSpPr/>
          <p:nvPr/>
        </p:nvSpPr>
        <p:spPr>
          <a:xfrm>
            <a:off x="9779000" y="1538288"/>
            <a:ext cx="420370" cy="518160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60" name="Text Box 36"/>
          <p:cNvSpPr txBox="1"/>
          <p:nvPr/>
        </p:nvSpPr>
        <p:spPr>
          <a:xfrm>
            <a:off x="1205865" y="4732655"/>
            <a:ext cx="8573135" cy="12369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endParaRPr lang="en-US" altLang="zh-CN" sz="36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>
              <a:lnSpc>
                <a:spcPct val="14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9" name="Freeform 24"/>
          <p:cNvSpPr/>
          <p:nvPr/>
        </p:nvSpPr>
        <p:spPr>
          <a:xfrm flipV="1">
            <a:off x="7294563" y="3360738"/>
            <a:ext cx="685800" cy="152400"/>
          </a:xfrm>
          <a:custGeom>
            <a:avLst/>
            <a:gdLst>
              <a:gd name="txL" fmla="*/ 0 w 672"/>
              <a:gd name="txT" fmla="*/ 0 h 672"/>
              <a:gd name="txR" fmla="*/ 672 w 672"/>
              <a:gd name="txB" fmla="*/ 672 h 672"/>
            </a:gdLst>
            <a:ahLst/>
            <a:cxnLst>
              <a:cxn ang="0">
                <a:pos x="0" y="0"/>
              </a:cxn>
              <a:cxn ang="0">
                <a:pos x="299949753" y="34562144"/>
              </a:cxn>
              <a:cxn ang="0">
                <a:pos x="699883394" y="0"/>
              </a:cxn>
            </a:cxnLst>
            <a:rect l="txL" t="txT" r="txR" b="txB"/>
            <a:pathLst>
              <a:path w="672" h="672">
                <a:moveTo>
                  <a:pt x="0" y="0"/>
                </a:moveTo>
                <a:cubicBezTo>
                  <a:pt x="88" y="336"/>
                  <a:pt x="176" y="672"/>
                  <a:pt x="288" y="672"/>
                </a:cubicBezTo>
                <a:cubicBezTo>
                  <a:pt x="400" y="672"/>
                  <a:pt x="536" y="336"/>
                  <a:pt x="672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40" name="Text Box 26"/>
          <p:cNvSpPr txBox="1"/>
          <p:nvPr/>
        </p:nvSpPr>
        <p:spPr>
          <a:xfrm>
            <a:off x="7353300" y="2413000"/>
            <a:ext cx="457200" cy="51816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41" name="Rectangle 27"/>
          <p:cNvSpPr/>
          <p:nvPr/>
        </p:nvSpPr>
        <p:spPr>
          <a:xfrm>
            <a:off x="8301038" y="2393950"/>
            <a:ext cx="340995" cy="518160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42" name="Freeform 25"/>
          <p:cNvSpPr/>
          <p:nvPr/>
        </p:nvSpPr>
        <p:spPr>
          <a:xfrm flipH="1" flipV="1">
            <a:off x="7977188" y="3348038"/>
            <a:ext cx="685800" cy="152400"/>
          </a:xfrm>
          <a:custGeom>
            <a:avLst/>
            <a:gdLst>
              <a:gd name="txL" fmla="*/ 0 w 672"/>
              <a:gd name="txT" fmla="*/ 0 h 672"/>
              <a:gd name="txR" fmla="*/ 672 w 672"/>
              <a:gd name="txB" fmla="*/ 672 h 672"/>
            </a:gdLst>
            <a:ahLst/>
            <a:cxnLst>
              <a:cxn ang="0">
                <a:pos x="0" y="0"/>
              </a:cxn>
              <a:cxn ang="0">
                <a:pos x="299949753" y="34562144"/>
              </a:cxn>
              <a:cxn ang="0">
                <a:pos x="699883394" y="0"/>
              </a:cxn>
            </a:cxnLst>
            <a:rect l="txL" t="txT" r="txR" b="txB"/>
            <a:pathLst>
              <a:path w="672" h="672">
                <a:moveTo>
                  <a:pt x="0" y="0"/>
                </a:moveTo>
                <a:cubicBezTo>
                  <a:pt x="88" y="336"/>
                  <a:pt x="176" y="672"/>
                  <a:pt x="288" y="672"/>
                </a:cubicBezTo>
                <a:cubicBezTo>
                  <a:pt x="400" y="672"/>
                  <a:pt x="536" y="336"/>
                  <a:pt x="672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43" name="AutoShape 47"/>
          <p:cNvSpPr/>
          <p:nvPr/>
        </p:nvSpPr>
        <p:spPr>
          <a:xfrm rot="8204214">
            <a:off x="6596063" y="2563813"/>
            <a:ext cx="144462" cy="43338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44" name="AutoShape 48"/>
          <p:cNvSpPr/>
          <p:nvPr/>
        </p:nvSpPr>
        <p:spPr>
          <a:xfrm rot="2687896">
            <a:off x="9323388" y="2492375"/>
            <a:ext cx="144462" cy="433388"/>
          </a:xfrm>
          <a:prstGeom prst="triangle">
            <a:avLst>
              <a:gd name="adj" fmla="val 38463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hangingPunct="1"/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45" name="Line 51"/>
          <p:cNvSpPr/>
          <p:nvPr/>
        </p:nvSpPr>
        <p:spPr>
          <a:xfrm>
            <a:off x="6096000" y="2133600"/>
            <a:ext cx="1871663" cy="2087563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46" name="Line 52"/>
          <p:cNvSpPr/>
          <p:nvPr/>
        </p:nvSpPr>
        <p:spPr>
          <a:xfrm rot="5109687">
            <a:off x="8004175" y="2130425"/>
            <a:ext cx="1871663" cy="2087563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3" name="Group 56"/>
          <p:cNvGrpSpPr/>
          <p:nvPr/>
        </p:nvGrpSpPr>
        <p:grpSpPr>
          <a:xfrm>
            <a:off x="6088063" y="2125663"/>
            <a:ext cx="1871662" cy="2087562"/>
            <a:chOff x="2018" y="2029"/>
            <a:chExt cx="1179" cy="1315"/>
          </a:xfrm>
        </p:grpSpPr>
        <p:sp>
          <p:nvSpPr>
            <p:cNvPr id="22556" name="AutoShape 42"/>
            <p:cNvSpPr/>
            <p:nvPr/>
          </p:nvSpPr>
          <p:spPr>
            <a:xfrm rot="-2470818">
              <a:off x="2698" y="2704"/>
              <a:ext cx="91" cy="27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57" name="Line 53"/>
            <p:cNvSpPr/>
            <p:nvPr/>
          </p:nvSpPr>
          <p:spPr>
            <a:xfrm>
              <a:off x="2018" y="2029"/>
              <a:ext cx="1179" cy="1315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4" name="Group 55"/>
          <p:cNvGrpSpPr/>
          <p:nvPr/>
        </p:nvGrpSpPr>
        <p:grpSpPr>
          <a:xfrm rot="5116932">
            <a:off x="7993063" y="2141538"/>
            <a:ext cx="1871662" cy="2087562"/>
            <a:chOff x="1383" y="2387"/>
            <a:chExt cx="1179" cy="1315"/>
          </a:xfrm>
        </p:grpSpPr>
        <p:sp>
          <p:nvSpPr>
            <p:cNvPr id="22554" name="AutoShape 46"/>
            <p:cNvSpPr/>
            <p:nvPr/>
          </p:nvSpPr>
          <p:spPr>
            <a:xfrm rot="8054757">
              <a:off x="2090" y="3088"/>
              <a:ext cx="91" cy="27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55" name="Line 54"/>
            <p:cNvSpPr/>
            <p:nvPr/>
          </p:nvSpPr>
          <p:spPr>
            <a:xfrm>
              <a:off x="1383" y="2387"/>
              <a:ext cx="1179" cy="1315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2549" name="Text Box 59">
            <a:hlinkClick r:id="rId2" action="ppaction://hlinkfile"/>
          </p:cNvPr>
          <p:cNvSpPr txBox="1"/>
          <p:nvPr/>
        </p:nvSpPr>
        <p:spPr>
          <a:xfrm>
            <a:off x="73978" y="147320"/>
            <a:ext cx="6049645" cy="640080"/>
          </a:xfrm>
          <a:prstGeom prst="rect">
            <a:avLst/>
          </a:prstGeom>
          <a:noFill/>
          <a:ln w="571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lvl="0" eaLnBrk="0" hangingPunct="0"/>
            <a:r>
              <a:rPr lang="zh-CN" altLang="en-US" sz="32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三、</a:t>
            </a:r>
            <a:r>
              <a:rPr lang="zh-CN" altLang="en-US" sz="36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反射现象中光路可逆吗？</a:t>
            </a:r>
            <a:endParaRPr lang="zh-CN" altLang="en-US" sz="3600" b="1" dirty="0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22552" name="Text Box 58"/>
          <p:cNvSpPr txBox="1"/>
          <p:nvPr/>
        </p:nvSpPr>
        <p:spPr>
          <a:xfrm>
            <a:off x="2510790" y="5311140"/>
            <a:ext cx="7488555" cy="7010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在反射现象中，光路是 </a:t>
            </a:r>
            <a:r>
              <a:rPr lang="zh-CN" alt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可逆</a:t>
            </a:r>
            <a:r>
              <a:rPr lang="zh-CN" alt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的。</a:t>
            </a:r>
            <a:endParaRPr lang="zh-CN" altLang="en-US" sz="4000" b="1" dirty="0">
              <a:solidFill>
                <a:srgbClr val="CC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文本框 58369"/>
          <p:cNvSpPr txBox="1"/>
          <p:nvPr/>
        </p:nvSpPr>
        <p:spPr>
          <a:xfrm>
            <a:off x="953770" y="249555"/>
            <a:ext cx="3505200" cy="8229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4800" b="1" dirty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作图要求：</a:t>
            </a:r>
            <a:endParaRPr lang="zh-CN" altLang="en-US" sz="4800" b="1" dirty="0">
              <a:solidFill>
                <a:srgbClr val="7030A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58371" name="文本框 58370"/>
          <p:cNvSpPr txBox="1"/>
          <p:nvPr/>
        </p:nvSpPr>
        <p:spPr>
          <a:xfrm>
            <a:off x="1847850" y="1282700"/>
            <a:ext cx="7988935" cy="640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spcBef>
                <a:spcPct val="50000"/>
              </a:spcBef>
              <a:buClr>
                <a:srgbClr val="000000"/>
              </a:buClr>
            </a:pPr>
            <a:r>
              <a:rPr lang="zh-CN" altLang="en-US" sz="36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1、作图必须用直尺、圆规、铅笔</a:t>
            </a:r>
            <a:endParaRPr lang="zh-CN" altLang="en-US" sz="36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8372" name="文本框 58371"/>
          <p:cNvSpPr txBox="1"/>
          <p:nvPr/>
        </p:nvSpPr>
        <p:spPr>
          <a:xfrm>
            <a:off x="1847850" y="1922780"/>
            <a:ext cx="8458200" cy="11887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6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2、光线用实线，且要画箭头表</a:t>
            </a:r>
            <a:r>
              <a:rPr lang="zh-CN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示光的传播方向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58373" name="文本框 58372"/>
          <p:cNvSpPr txBox="1"/>
          <p:nvPr/>
        </p:nvSpPr>
        <p:spPr>
          <a:xfrm>
            <a:off x="1847850" y="3232150"/>
            <a:ext cx="3886200" cy="6400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6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3、法线画虚线</a:t>
            </a:r>
            <a:endParaRPr lang="zh-CN" altLang="en-US" sz="36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8374" name="文本框 58373"/>
          <p:cNvSpPr txBox="1"/>
          <p:nvPr/>
        </p:nvSpPr>
        <p:spPr>
          <a:xfrm>
            <a:off x="1847850" y="4134485"/>
            <a:ext cx="6248400" cy="6400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>
              <a:buClr>
                <a:srgbClr val="000000"/>
              </a:buClr>
            </a:pPr>
            <a:r>
              <a:rPr lang="en-US" altLang="zh-CN" sz="36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36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、反射面的反面应画斜线</a:t>
            </a:r>
            <a:endParaRPr lang="zh-CN" altLang="en-US" sz="36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8375" name="文本框 58374"/>
          <p:cNvSpPr txBox="1"/>
          <p:nvPr/>
        </p:nvSpPr>
        <p:spPr>
          <a:xfrm>
            <a:off x="1847850" y="5133975"/>
            <a:ext cx="6229350" cy="6400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>
              <a:buClr>
                <a:srgbClr val="000000"/>
              </a:buClr>
            </a:pPr>
            <a:r>
              <a:rPr lang="en-US" altLang="zh-CN" sz="36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36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、标出反射角</a:t>
            </a:r>
            <a:r>
              <a:rPr lang="en-US" altLang="zh-CN" sz="36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r</a:t>
            </a:r>
            <a:r>
              <a:rPr lang="zh-CN" altLang="en-US" sz="36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和入射角</a:t>
            </a:r>
            <a:r>
              <a:rPr lang="en-US" altLang="zh-CN" sz="36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i</a:t>
            </a:r>
            <a:endParaRPr lang="en-US" altLang="zh-CN" sz="3600" b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432175" y="2349500"/>
            <a:ext cx="6121400" cy="41830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03" name="Group 3"/>
          <p:cNvGrpSpPr/>
          <p:nvPr/>
        </p:nvGrpSpPr>
        <p:grpSpPr>
          <a:xfrm rot="-5400000">
            <a:off x="5448300" y="5445125"/>
            <a:ext cx="647700" cy="503238"/>
            <a:chOff x="0" y="0"/>
            <a:chExt cx="272" cy="409"/>
          </a:xfrm>
        </p:grpSpPr>
        <p:sp>
          <p:nvSpPr>
            <p:cNvPr id="25612" name="Line 4"/>
            <p:cNvSpPr/>
            <p:nvPr/>
          </p:nvSpPr>
          <p:spPr>
            <a:xfrm>
              <a:off x="0" y="0"/>
              <a:ext cx="272" cy="0"/>
            </a:xfrm>
            <a:prstGeom prst="line">
              <a:avLst/>
            </a:prstGeom>
            <a:ln w="508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13" name="Line 5"/>
            <p:cNvSpPr/>
            <p:nvPr/>
          </p:nvSpPr>
          <p:spPr>
            <a:xfrm>
              <a:off x="272" y="0"/>
              <a:ext cx="0" cy="409"/>
            </a:xfrm>
            <a:prstGeom prst="line">
              <a:avLst/>
            </a:prstGeom>
            <a:ln w="508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5604" name="Rectangle 6"/>
          <p:cNvSpPr/>
          <p:nvPr/>
        </p:nvSpPr>
        <p:spPr>
          <a:xfrm>
            <a:off x="5303838" y="3429000"/>
            <a:ext cx="393065" cy="1004570"/>
          </a:xfrm>
          <a:prstGeom prst="rect">
            <a:avLst/>
          </a:prstGeom>
          <a:noFill/>
          <a:ln w="9525">
            <a:noFill/>
          </a:ln>
        </p:spPr>
        <p:txBody>
          <a:bodyPr wrap="none" lIns="91431" tIns="45716" rIns="91431" bIns="45716">
            <a:spAutoFit/>
          </a:bodyPr>
          <a:lstStyle/>
          <a:p>
            <a:pPr lvl="0" eaLnBrk="0" hangingPunct="0"/>
            <a:r>
              <a:rPr lang="zh-CN" altLang="zh-CN" sz="6000" b="1" dirty="0">
                <a:solidFill>
                  <a:srgbClr val="99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endParaRPr lang="zh-CN" altLang="zh-CN" sz="6000" b="1" dirty="0">
              <a:solidFill>
                <a:srgbClr val="9900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05" name="Rectangle 7"/>
          <p:cNvSpPr/>
          <p:nvPr/>
        </p:nvSpPr>
        <p:spPr>
          <a:xfrm>
            <a:off x="6816725" y="4149725"/>
            <a:ext cx="431800" cy="1004570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>
            <a:spAutoFit/>
          </a:bodyPr>
          <a:lstStyle/>
          <a:p>
            <a:pPr lvl="0" eaLnBrk="0" hangingPunct="0"/>
            <a:r>
              <a:rPr lang="zh-CN" altLang="zh-CN" sz="6000" b="1" dirty="0">
                <a:solidFill>
                  <a:srgbClr val="99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endParaRPr lang="zh-CN" altLang="zh-CN" sz="6000" b="1" dirty="0">
              <a:solidFill>
                <a:srgbClr val="9900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06" name="Rectangle 8"/>
          <p:cNvSpPr/>
          <p:nvPr/>
        </p:nvSpPr>
        <p:spPr>
          <a:xfrm rot="7237067">
            <a:off x="5883275" y="5246688"/>
            <a:ext cx="1208088" cy="913130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>
            <a:spAutoFit/>
          </a:bodyPr>
          <a:lstStyle/>
          <a:p>
            <a:pPr lvl="0" eaLnBrk="0" hangingPunct="0"/>
            <a:r>
              <a:rPr lang="zh-CN" altLang="en-US" sz="54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endParaRPr lang="zh-CN" altLang="en-US" sz="54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07" name="Rectangle 9"/>
          <p:cNvSpPr/>
          <p:nvPr/>
        </p:nvSpPr>
        <p:spPr>
          <a:xfrm rot="3247948">
            <a:off x="4829810" y="4406265"/>
            <a:ext cx="946150" cy="1553210"/>
          </a:xfrm>
          <a:prstGeom prst="rect">
            <a:avLst/>
          </a:prstGeom>
          <a:noFill/>
          <a:ln w="9525">
            <a:noFill/>
          </a:ln>
        </p:spPr>
        <p:txBody>
          <a:bodyPr wrap="none" lIns="91431" tIns="45716" rIns="91431" bIns="45716">
            <a:spAutoFit/>
          </a:bodyPr>
          <a:lstStyle/>
          <a:p>
            <a:pPr lvl="0" eaLnBrk="0" hangingPunct="0"/>
            <a:r>
              <a:rPr lang="zh-CN" altLang="en-US" sz="48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 </a:t>
            </a:r>
            <a:endParaRPr lang="zh-CN" altLang="en-US" sz="48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0" hangingPunct="0"/>
            <a:endParaRPr lang="zh-CN" altLang="zh-CN" sz="48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5608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1141646" flipH="1" flipV="1">
            <a:off x="5967413" y="5191125"/>
            <a:ext cx="4248150" cy="36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9" name="Line 11"/>
          <p:cNvSpPr/>
          <p:nvPr/>
        </p:nvSpPr>
        <p:spPr>
          <a:xfrm>
            <a:off x="6096000" y="2347913"/>
            <a:ext cx="0" cy="3673475"/>
          </a:xfrm>
          <a:prstGeom prst="line">
            <a:avLst/>
          </a:prstGeom>
          <a:ln w="508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20" name="Rectangle 12"/>
          <p:cNvSpPr/>
          <p:nvPr/>
        </p:nvSpPr>
        <p:spPr>
          <a:xfrm>
            <a:off x="66040" y="241300"/>
            <a:ext cx="11941810" cy="701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规律巩固：请找出以下光路存在的问题。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21" name="Rectangle 13"/>
          <p:cNvSpPr/>
          <p:nvPr/>
        </p:nvSpPr>
        <p:spPr>
          <a:xfrm>
            <a:off x="2852420" y="912495"/>
            <a:ext cx="7430770" cy="762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看谁找的最快最多？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/>
      <p:bldP spid="174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290888" y="3486150"/>
            <a:ext cx="295275" cy="323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Text Box 4"/>
          <p:cNvSpPr txBox="1"/>
          <p:nvPr/>
        </p:nvSpPr>
        <p:spPr>
          <a:xfrm>
            <a:off x="385445" y="204470"/>
            <a:ext cx="9344025" cy="701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7030A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如何根据光的反射规律画出反射光线：</a:t>
            </a:r>
            <a:endParaRPr lang="zh-CN" altLang="en-US" sz="4000" b="1" dirty="0">
              <a:solidFill>
                <a:srgbClr val="7030A0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</p:txBody>
      </p:sp>
      <p:sp>
        <p:nvSpPr>
          <p:cNvPr id="15364" name="Text Box 5"/>
          <p:cNvSpPr txBox="1"/>
          <p:nvPr/>
        </p:nvSpPr>
        <p:spPr>
          <a:xfrm>
            <a:off x="5029200" y="1865313"/>
            <a:ext cx="5138738" cy="1371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、首先找到入射点，过入射点做反射面的垂线为法线，法线要画成虚线。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5365" name="Text Box 6"/>
          <p:cNvSpPr txBox="1"/>
          <p:nvPr/>
        </p:nvSpPr>
        <p:spPr>
          <a:xfrm>
            <a:off x="5095875" y="3163888"/>
            <a:ext cx="5000625" cy="944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just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、找出入射角，并量出入射角的大小。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5029200" y="1027113"/>
            <a:ext cx="1447800" cy="762000"/>
            <a:chOff x="0" y="0"/>
            <a:chExt cx="912" cy="480"/>
          </a:xfrm>
        </p:grpSpPr>
        <p:sp>
          <p:nvSpPr>
            <p:cNvPr id="15367" name="AutoShape 8"/>
            <p:cNvSpPr>
              <a:spLocks noChangeArrowheads="1"/>
            </p:cNvSpPr>
            <p:nvPr/>
          </p:nvSpPr>
          <p:spPr bwMode="auto">
            <a:xfrm>
              <a:off x="0" y="0"/>
              <a:ext cx="912" cy="480"/>
            </a:xfrm>
            <a:prstGeom prst="roundRect">
              <a:avLst>
                <a:gd name="adj" fmla="val 42273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rgbClr val="DBE8F6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rou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endParaRPr>
            </a:p>
          </p:txBody>
        </p:sp>
        <p:sp>
          <p:nvSpPr>
            <p:cNvPr id="14383" name="Text Box 9"/>
            <p:cNvSpPr txBox="1"/>
            <p:nvPr/>
          </p:nvSpPr>
          <p:spPr>
            <a:xfrm>
              <a:off x="48" y="48"/>
              <a:ext cx="768" cy="4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>
                <a:spcBef>
                  <a:spcPct val="50000"/>
                </a:spcBef>
              </a:pPr>
              <a:r>
                <a:rPr lang="zh-CN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步骤</a:t>
              </a:r>
              <a:r>
                <a:rPr lang="zh-CN" alt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：</a:t>
              </a:r>
              <a:endPara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</p:grpSp>
      <p:sp>
        <p:nvSpPr>
          <p:cNvPr id="15369" name="Text Box 10"/>
          <p:cNvSpPr txBox="1"/>
          <p:nvPr/>
        </p:nvSpPr>
        <p:spPr>
          <a:xfrm>
            <a:off x="2224088" y="4400550"/>
            <a:ext cx="1944687" cy="3740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r>
              <a:rPr lang="zh-CN" altLang="en-US" dirty="0">
                <a:solidFill>
                  <a:schemeClr val="tx2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Symbol" panose="05050102010706020507" pitchFamily="18" charset="2"/>
              </a:rPr>
              <a:t> </a:t>
            </a:r>
            <a:r>
              <a:rPr lang="el-GR" altLang="en-US" b="1" dirty="0">
                <a:solidFill>
                  <a:schemeClr val="tx2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Symbol" panose="05050102010706020507" pitchFamily="18" charset="2"/>
              </a:rPr>
              <a:t>γ</a:t>
            </a: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= </a:t>
            </a: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Symbol" panose="05050102010706020507" pitchFamily="18" charset="2"/>
              </a:rPr>
              <a:t> </a:t>
            </a:r>
            <a:r>
              <a:rPr lang="en-US" altLang="zh-CN" b="1" i="1" dirty="0">
                <a:solidFill>
                  <a:schemeClr val="tx2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Symbol" panose="05050102010706020507" pitchFamily="18" charset="2"/>
              </a:rPr>
              <a:t>i</a:t>
            </a:r>
            <a:r>
              <a:rPr lang="en-US" altLang="zh-CN" i="1" dirty="0">
                <a:solidFill>
                  <a:schemeClr val="tx2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</a:t>
            </a:r>
            <a:endParaRPr lang="en-US" altLang="zh-CN" i="1" dirty="0">
              <a:solidFill>
                <a:schemeClr val="tx2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5370" name="Text Box 11"/>
          <p:cNvSpPr txBox="1"/>
          <p:nvPr/>
        </p:nvSpPr>
        <p:spPr>
          <a:xfrm>
            <a:off x="4953000" y="4171950"/>
            <a:ext cx="5286375" cy="944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 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、过入射点和法线做一角，使反射角与入射角相等。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5371" name="Text Box 12"/>
          <p:cNvSpPr txBox="1"/>
          <p:nvPr/>
        </p:nvSpPr>
        <p:spPr>
          <a:xfrm>
            <a:off x="4953000" y="5260975"/>
            <a:ext cx="4857750" cy="944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  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、在反射方向上标上箭头表示方向。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grpSp>
        <p:nvGrpSpPr>
          <p:cNvPr id="3" name="Group 13"/>
          <p:cNvGrpSpPr/>
          <p:nvPr/>
        </p:nvGrpSpPr>
        <p:grpSpPr>
          <a:xfrm>
            <a:off x="2224088" y="2647950"/>
            <a:ext cx="1066800" cy="1143000"/>
            <a:chOff x="0" y="0"/>
            <a:chExt cx="1392" cy="1392"/>
          </a:xfrm>
        </p:grpSpPr>
        <p:sp>
          <p:nvSpPr>
            <p:cNvPr id="14380" name="Line 14"/>
            <p:cNvSpPr/>
            <p:nvPr/>
          </p:nvSpPr>
          <p:spPr>
            <a:xfrm>
              <a:off x="0" y="0"/>
              <a:ext cx="864" cy="86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stealth" w="med" len="lg"/>
            </a:ln>
          </p:spPr>
        </p:sp>
        <p:sp>
          <p:nvSpPr>
            <p:cNvPr id="14381" name="Line 15"/>
            <p:cNvSpPr/>
            <p:nvPr/>
          </p:nvSpPr>
          <p:spPr>
            <a:xfrm>
              <a:off x="672" y="672"/>
              <a:ext cx="720" cy="72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5375" name="Line 16"/>
          <p:cNvSpPr/>
          <p:nvPr/>
        </p:nvSpPr>
        <p:spPr>
          <a:xfrm>
            <a:off x="3290888" y="2114550"/>
            <a:ext cx="0" cy="1752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grpSp>
        <p:nvGrpSpPr>
          <p:cNvPr id="4" name="Group 17"/>
          <p:cNvGrpSpPr/>
          <p:nvPr/>
        </p:nvGrpSpPr>
        <p:grpSpPr>
          <a:xfrm>
            <a:off x="2224088" y="3790950"/>
            <a:ext cx="2514600" cy="441325"/>
            <a:chOff x="0" y="0"/>
            <a:chExt cx="1584" cy="278"/>
          </a:xfrm>
        </p:grpSpPr>
        <p:sp>
          <p:nvSpPr>
            <p:cNvPr id="14357" name="Text Box 18"/>
            <p:cNvSpPr txBox="1"/>
            <p:nvPr/>
          </p:nvSpPr>
          <p:spPr>
            <a:xfrm>
              <a:off x="0" y="48"/>
              <a:ext cx="202" cy="2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zh-CN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M</a:t>
              </a:r>
              <a:endPara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4358" name="Text Box 19"/>
            <p:cNvSpPr txBox="1"/>
            <p:nvPr/>
          </p:nvSpPr>
          <p:spPr>
            <a:xfrm>
              <a:off x="1056" y="48"/>
              <a:ext cx="528" cy="2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zh-CN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M</a:t>
              </a:r>
              <a:r>
                <a:rPr lang="en-US" altLang="zh-CN" dirty="0">
                  <a:latin typeface="Times New Roman" panose="02020603050405020304" pitchFamily="18" charset="0"/>
                  <a:ea typeface="宋体" panose="02010600030101010101" pitchFamily="2" charset="-122"/>
                </a:rPr>
                <a:t>′</a:t>
              </a:r>
              <a:endParaRPr lang="en-US" altLang="zh-CN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14359" name="Group 20"/>
            <p:cNvGrpSpPr/>
            <p:nvPr/>
          </p:nvGrpSpPr>
          <p:grpSpPr>
            <a:xfrm>
              <a:off x="192" y="0"/>
              <a:ext cx="1056" cy="96"/>
              <a:chOff x="0" y="0"/>
              <a:chExt cx="3792" cy="192"/>
            </a:xfrm>
          </p:grpSpPr>
          <p:sp>
            <p:nvSpPr>
              <p:cNvPr id="14360" name="Line 21"/>
              <p:cNvSpPr/>
              <p:nvPr/>
            </p:nvSpPr>
            <p:spPr>
              <a:xfrm>
                <a:off x="0" y="0"/>
                <a:ext cx="3792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61" name="Line 22"/>
              <p:cNvSpPr/>
              <p:nvPr/>
            </p:nvSpPr>
            <p:spPr>
              <a:xfrm flipV="1">
                <a:off x="144" y="0"/>
                <a:ext cx="192" cy="19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62" name="Line 23"/>
              <p:cNvSpPr/>
              <p:nvPr/>
            </p:nvSpPr>
            <p:spPr>
              <a:xfrm flipV="1">
                <a:off x="336" y="0"/>
                <a:ext cx="192" cy="19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63" name="Line 24"/>
              <p:cNvSpPr/>
              <p:nvPr/>
            </p:nvSpPr>
            <p:spPr>
              <a:xfrm flipV="1">
                <a:off x="528" y="0"/>
                <a:ext cx="192" cy="19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64" name="Line 25"/>
              <p:cNvSpPr/>
              <p:nvPr/>
            </p:nvSpPr>
            <p:spPr>
              <a:xfrm flipV="1">
                <a:off x="720" y="0"/>
                <a:ext cx="192" cy="19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65" name="Line 26"/>
              <p:cNvSpPr/>
              <p:nvPr/>
            </p:nvSpPr>
            <p:spPr>
              <a:xfrm flipV="1">
                <a:off x="912" y="0"/>
                <a:ext cx="192" cy="19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66" name="Line 27"/>
              <p:cNvSpPr/>
              <p:nvPr/>
            </p:nvSpPr>
            <p:spPr>
              <a:xfrm flipV="1">
                <a:off x="1104" y="0"/>
                <a:ext cx="192" cy="19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67" name="Line 28"/>
              <p:cNvSpPr/>
              <p:nvPr/>
            </p:nvSpPr>
            <p:spPr>
              <a:xfrm flipV="1">
                <a:off x="1296" y="0"/>
                <a:ext cx="192" cy="19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68" name="Line 29"/>
              <p:cNvSpPr/>
              <p:nvPr/>
            </p:nvSpPr>
            <p:spPr>
              <a:xfrm flipV="1">
                <a:off x="1488" y="0"/>
                <a:ext cx="192" cy="19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69" name="Line 30"/>
              <p:cNvSpPr/>
              <p:nvPr/>
            </p:nvSpPr>
            <p:spPr>
              <a:xfrm flipV="1">
                <a:off x="1680" y="0"/>
                <a:ext cx="192" cy="19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70" name="Line 31"/>
              <p:cNvSpPr/>
              <p:nvPr/>
            </p:nvSpPr>
            <p:spPr>
              <a:xfrm flipV="1">
                <a:off x="1872" y="0"/>
                <a:ext cx="192" cy="19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71" name="Line 32"/>
              <p:cNvSpPr/>
              <p:nvPr/>
            </p:nvSpPr>
            <p:spPr>
              <a:xfrm flipV="1">
                <a:off x="2064" y="0"/>
                <a:ext cx="192" cy="19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72" name="Line 33"/>
              <p:cNvSpPr/>
              <p:nvPr/>
            </p:nvSpPr>
            <p:spPr>
              <a:xfrm flipV="1">
                <a:off x="2256" y="0"/>
                <a:ext cx="192" cy="19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73" name="Line 34"/>
              <p:cNvSpPr/>
              <p:nvPr/>
            </p:nvSpPr>
            <p:spPr>
              <a:xfrm flipV="1">
                <a:off x="2448" y="0"/>
                <a:ext cx="192" cy="19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74" name="Line 35"/>
              <p:cNvSpPr/>
              <p:nvPr/>
            </p:nvSpPr>
            <p:spPr>
              <a:xfrm flipV="1">
                <a:off x="2640" y="0"/>
                <a:ext cx="192" cy="19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75" name="Line 36"/>
              <p:cNvSpPr/>
              <p:nvPr/>
            </p:nvSpPr>
            <p:spPr>
              <a:xfrm flipV="1">
                <a:off x="2832" y="0"/>
                <a:ext cx="192" cy="19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76" name="Line 37"/>
              <p:cNvSpPr/>
              <p:nvPr/>
            </p:nvSpPr>
            <p:spPr>
              <a:xfrm flipV="1">
                <a:off x="3024" y="0"/>
                <a:ext cx="192" cy="19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77" name="Line 38"/>
              <p:cNvSpPr/>
              <p:nvPr/>
            </p:nvSpPr>
            <p:spPr>
              <a:xfrm flipV="1">
                <a:off x="3216" y="0"/>
                <a:ext cx="192" cy="19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78" name="Line 39"/>
              <p:cNvSpPr/>
              <p:nvPr/>
            </p:nvSpPr>
            <p:spPr>
              <a:xfrm flipV="1">
                <a:off x="3408" y="0"/>
                <a:ext cx="192" cy="19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79" name="Line 40"/>
              <p:cNvSpPr/>
              <p:nvPr/>
            </p:nvSpPr>
            <p:spPr>
              <a:xfrm flipV="1">
                <a:off x="3600" y="0"/>
                <a:ext cx="192" cy="19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15400" name="Arc 41"/>
          <p:cNvSpPr/>
          <p:nvPr/>
        </p:nvSpPr>
        <p:spPr>
          <a:xfrm>
            <a:off x="2757488" y="3028950"/>
            <a:ext cx="533400" cy="685800"/>
          </a:xfrm>
          <a:custGeom>
            <a:avLst/>
            <a:gdLst>
              <a:gd name="txL" fmla="*/ 0 w 15681"/>
              <a:gd name="txT" fmla="*/ 0 h 21598"/>
              <a:gd name="txR" fmla="*/ 15681 w 15681"/>
              <a:gd name="txB" fmla="*/ 21598 h 21598"/>
            </a:gdLst>
            <a:ahLst/>
            <a:cxnLst>
              <a:cxn ang="0">
                <a:pos x="0" y="6798622"/>
              </a:cxn>
              <a:cxn ang="0">
                <a:pos x="17828098" y="0"/>
              </a:cxn>
              <a:cxn ang="0">
                <a:pos x="18143972" y="21776166"/>
              </a:cxn>
            </a:cxnLst>
            <a:rect l="txL" t="txT" r="txR" b="txB"/>
            <a:pathLst>
              <a:path w="15681" h="21598" fill="none">
                <a:moveTo>
                  <a:pt x="0" y="6743"/>
                </a:moveTo>
                <a:cubicBezTo>
                  <a:pt x="4014" y="2505"/>
                  <a:pt x="9571" y="73"/>
                  <a:pt x="15407" y="-1"/>
                </a:cubicBezTo>
              </a:path>
              <a:path w="15681" h="21598" stroke="0">
                <a:moveTo>
                  <a:pt x="0" y="6743"/>
                </a:moveTo>
                <a:cubicBezTo>
                  <a:pt x="4014" y="2505"/>
                  <a:pt x="9571" y="73"/>
                  <a:pt x="15407" y="-1"/>
                </a:cubicBezTo>
                <a:lnTo>
                  <a:pt x="15681" y="21598"/>
                </a:lnTo>
                <a:close/>
              </a:path>
            </a:pathLst>
          </a:custGeom>
          <a:noFill/>
          <a:ln w="38100" cap="flat" cmpd="sng">
            <a:solidFill>
              <a:schemeClr val="tx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401" name="Arc 42"/>
          <p:cNvSpPr/>
          <p:nvPr/>
        </p:nvSpPr>
        <p:spPr>
          <a:xfrm flipH="1">
            <a:off x="3290888" y="2876550"/>
            <a:ext cx="622300" cy="838200"/>
          </a:xfrm>
          <a:custGeom>
            <a:avLst/>
            <a:gdLst>
              <a:gd name="txL" fmla="*/ 0 w 16022"/>
              <a:gd name="txT" fmla="*/ 0 h 21598"/>
              <a:gd name="txR" fmla="*/ 16022 w 16022"/>
              <a:gd name="txB" fmla="*/ 21598 h 21598"/>
            </a:gdLst>
            <a:ahLst/>
            <a:cxnLst>
              <a:cxn ang="0">
                <a:pos x="0" y="10711753"/>
              </a:cxn>
              <a:cxn ang="0">
                <a:pos x="23758526" y="0"/>
              </a:cxn>
              <a:cxn ang="0">
                <a:pos x="24170350" y="32529827"/>
              </a:cxn>
            </a:cxnLst>
            <a:rect l="txL" t="txT" r="txR" b="txB"/>
            <a:pathLst>
              <a:path w="16022" h="21598" fill="none">
                <a:moveTo>
                  <a:pt x="-1" y="7111"/>
                </a:moveTo>
                <a:cubicBezTo>
                  <a:pt x="4031" y="2652"/>
                  <a:pt x="9738" y="75"/>
                  <a:pt x="15748" y="-1"/>
                </a:cubicBezTo>
              </a:path>
              <a:path w="16022" h="21598" stroke="0">
                <a:moveTo>
                  <a:pt x="-1" y="7111"/>
                </a:moveTo>
                <a:cubicBezTo>
                  <a:pt x="4031" y="2652"/>
                  <a:pt x="9738" y="75"/>
                  <a:pt x="15748" y="-1"/>
                </a:cubicBezTo>
                <a:lnTo>
                  <a:pt x="16022" y="21598"/>
                </a:lnTo>
                <a:close/>
              </a:path>
            </a:pathLst>
          </a:custGeom>
          <a:noFill/>
          <a:ln w="38100" cap="flat" cmpd="sng">
            <a:solidFill>
              <a:schemeClr val="tx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402" name="Oval 43"/>
          <p:cNvSpPr/>
          <p:nvPr/>
        </p:nvSpPr>
        <p:spPr>
          <a:xfrm flipH="1">
            <a:off x="3214688" y="3790950"/>
            <a:ext cx="152400" cy="76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403" name="Text Box 44"/>
          <p:cNvSpPr txBox="1"/>
          <p:nvPr/>
        </p:nvSpPr>
        <p:spPr>
          <a:xfrm>
            <a:off x="2452688" y="2266950"/>
            <a:ext cx="685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4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endParaRPr lang="en-US" altLang="zh-CN" sz="4400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404" name="Text Box 45"/>
          <p:cNvSpPr txBox="1"/>
          <p:nvPr/>
        </p:nvSpPr>
        <p:spPr>
          <a:xfrm>
            <a:off x="3443288" y="2190750"/>
            <a:ext cx="457200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γ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6" name="Group 46"/>
          <p:cNvGrpSpPr/>
          <p:nvPr/>
        </p:nvGrpSpPr>
        <p:grpSpPr>
          <a:xfrm>
            <a:off x="3290888" y="2571750"/>
            <a:ext cx="1219200" cy="1219200"/>
            <a:chOff x="0" y="0"/>
            <a:chExt cx="1440" cy="1440"/>
          </a:xfrm>
        </p:grpSpPr>
        <p:sp>
          <p:nvSpPr>
            <p:cNvPr id="14355" name="Line 47"/>
            <p:cNvSpPr/>
            <p:nvPr/>
          </p:nvSpPr>
          <p:spPr>
            <a:xfrm flipV="1">
              <a:off x="672" y="0"/>
              <a:ext cx="768" cy="76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56" name="Line 48"/>
            <p:cNvSpPr/>
            <p:nvPr/>
          </p:nvSpPr>
          <p:spPr>
            <a:xfrm flipV="1">
              <a:off x="0" y="720"/>
              <a:ext cx="720" cy="72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stealth" w="med" len="lg"/>
            </a:ln>
          </p:spPr>
        </p:sp>
      </p:grpSp>
      <p:sp>
        <p:nvSpPr>
          <p:cNvPr id="5" name="文本框 4"/>
          <p:cNvSpPr txBox="1"/>
          <p:nvPr/>
        </p:nvSpPr>
        <p:spPr>
          <a:xfrm>
            <a:off x="201028" y="1872341"/>
            <a:ext cx="1415772" cy="42454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学 </a:t>
            </a:r>
            <a:r>
              <a:rPr lang="zh-CN" altLang="en-US" sz="40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会 作 </a:t>
            </a:r>
            <a:r>
              <a:rPr lang="zh-CN" altLang="en-US" sz="40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图</a:t>
            </a:r>
            <a:r>
              <a:rPr lang="zh-CN" altLang="en-US" sz="40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</a:t>
            </a:r>
            <a:endParaRPr lang="en-US" altLang="zh-CN" sz="4000" dirty="0" smtClea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endParaRPr lang="en-US" altLang="zh-CN" sz="40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allAtOnce"/>
      <p:bldP spid="15364" grpId="0"/>
      <p:bldP spid="15369" grpId="0"/>
      <p:bldP spid="15370" grpId="0"/>
      <p:bldP spid="15371" grpId="0"/>
      <p:bldP spid="15402" grpId="0" bldLvl="0" animBg="1"/>
      <p:bldP spid="15403" grpId="0"/>
      <p:bldP spid="1540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/>
          <p:nvPr/>
        </p:nvSpPr>
        <p:spPr>
          <a:xfrm>
            <a:off x="281305" y="160655"/>
            <a:ext cx="3821430" cy="518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prstTxWarp prst="textWave2">
              <a:avLst/>
            </a:prstTxWarp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完成以下光路</a:t>
            </a:r>
            <a:endParaRPr lang="zh-CN" altLang="en-US" sz="2800" b="1" dirty="0">
              <a:solidFill>
                <a:srgbClr val="7030A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555" name="Text Box 27"/>
          <p:cNvSpPr txBox="1"/>
          <p:nvPr/>
        </p:nvSpPr>
        <p:spPr>
          <a:xfrm>
            <a:off x="500380" y="922655"/>
            <a:ext cx="7129145" cy="640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已知反射光线，找入射光线</a:t>
            </a:r>
            <a:endParaRPr lang="zh-CN" altLang="en-US" sz="3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542" name="Line 14"/>
          <p:cNvSpPr/>
          <p:nvPr/>
        </p:nvSpPr>
        <p:spPr>
          <a:xfrm>
            <a:off x="2807177" y="3561556"/>
            <a:ext cx="0" cy="15240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43" name="Line 15"/>
          <p:cNvSpPr/>
          <p:nvPr/>
        </p:nvSpPr>
        <p:spPr>
          <a:xfrm flipV="1">
            <a:off x="2807177" y="3409156"/>
            <a:ext cx="914400" cy="9144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44" name="Arc 16"/>
          <p:cNvSpPr/>
          <p:nvPr/>
        </p:nvSpPr>
        <p:spPr>
          <a:xfrm>
            <a:off x="2807177" y="3866356"/>
            <a:ext cx="228600" cy="2286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228600" y="228600"/>
              </a:cxn>
              <a:cxn ang="0">
                <a:pos x="0" y="228600"/>
              </a:cxn>
            </a:cxnLst>
            <a:rect l="txL" t="txT" r="txR" b="tx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45" name="Text Box 17"/>
          <p:cNvSpPr txBox="1"/>
          <p:nvPr/>
        </p:nvSpPr>
        <p:spPr>
          <a:xfrm>
            <a:off x="2867502" y="3271044"/>
            <a:ext cx="692150" cy="3962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x-none" sz="2000" b="1" dirty="0">
                <a:solidFill>
                  <a:srgbClr val="6600CC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45</a:t>
            </a:r>
            <a:r>
              <a:rPr lang="zh-CN" altLang="en-US" sz="2000" b="1" dirty="0">
                <a:solidFill>
                  <a:srgbClr val="6600CC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度</a:t>
            </a:r>
            <a:endParaRPr lang="zh-CN" altLang="en-US" sz="2000" b="1" dirty="0">
              <a:solidFill>
                <a:srgbClr val="6600CC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22546" name="Line 18"/>
          <p:cNvSpPr/>
          <p:nvPr/>
        </p:nvSpPr>
        <p:spPr>
          <a:xfrm>
            <a:off x="2796064" y="4352131"/>
            <a:ext cx="1524000" cy="0"/>
          </a:xfrm>
          <a:prstGeom prst="line">
            <a:avLst/>
          </a:prstGeom>
          <a:ln w="38100" cap="flat" cmpd="sng">
            <a:solidFill>
              <a:schemeClr val="accent2"/>
            </a:solidFill>
            <a:prstDash val="lgDashDot"/>
            <a:headEnd type="none" w="med" len="med"/>
            <a:tailEnd type="none" w="med" len="med"/>
          </a:ln>
        </p:spPr>
      </p:sp>
      <p:sp>
        <p:nvSpPr>
          <p:cNvPr id="22547" name="Arc 19"/>
          <p:cNvSpPr/>
          <p:nvPr/>
        </p:nvSpPr>
        <p:spPr>
          <a:xfrm>
            <a:off x="2974341" y="4165864"/>
            <a:ext cx="228600" cy="144463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228600" y="228600"/>
              </a:cxn>
              <a:cxn ang="0">
                <a:pos x="0" y="228600"/>
              </a:cxn>
            </a:cxnLst>
            <a:rect l="txL" t="txT" r="txR" b="tx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48" name="Text Box 20"/>
          <p:cNvSpPr txBox="1"/>
          <p:nvPr/>
        </p:nvSpPr>
        <p:spPr>
          <a:xfrm>
            <a:off x="3324702" y="3728244"/>
            <a:ext cx="692150" cy="3962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x-none" sz="2000" b="1" dirty="0">
                <a:solidFill>
                  <a:srgbClr val="6600CC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45</a:t>
            </a:r>
            <a:r>
              <a:rPr lang="zh-CN" altLang="en-US" sz="2000" b="1" dirty="0">
                <a:solidFill>
                  <a:srgbClr val="6600CC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度</a:t>
            </a:r>
            <a:endParaRPr lang="zh-CN" altLang="en-US" sz="2000" b="1" dirty="0">
              <a:solidFill>
                <a:srgbClr val="6600CC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802361" y="4375944"/>
            <a:ext cx="990600" cy="990600"/>
            <a:chOff x="4092098" y="4859338"/>
            <a:chExt cx="990600" cy="990600"/>
          </a:xfrm>
        </p:grpSpPr>
        <p:sp>
          <p:nvSpPr>
            <p:cNvPr id="22563" name="Line 35"/>
            <p:cNvSpPr/>
            <p:nvPr/>
          </p:nvSpPr>
          <p:spPr>
            <a:xfrm flipH="1" flipV="1">
              <a:off x="4377213" y="5161756"/>
              <a:ext cx="220821" cy="19288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stealth" w="lg" len="lg"/>
            </a:ln>
          </p:spPr>
        </p:sp>
        <p:sp>
          <p:nvSpPr>
            <p:cNvPr id="22549" name="Line 21"/>
            <p:cNvSpPr/>
            <p:nvPr/>
          </p:nvSpPr>
          <p:spPr>
            <a:xfrm>
              <a:off x="4092098" y="4859338"/>
              <a:ext cx="990600" cy="99060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2550" name="Arc 22"/>
          <p:cNvSpPr/>
          <p:nvPr/>
        </p:nvSpPr>
        <p:spPr>
          <a:xfrm flipV="1">
            <a:off x="3046096" y="4389438"/>
            <a:ext cx="228600" cy="2286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228600" y="228600"/>
              </a:cxn>
              <a:cxn ang="0">
                <a:pos x="0" y="228600"/>
              </a:cxn>
            </a:cxnLst>
            <a:rect l="txL" t="txT" r="txR" b="tx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51" name="Text Box 23"/>
          <p:cNvSpPr txBox="1"/>
          <p:nvPr/>
        </p:nvSpPr>
        <p:spPr>
          <a:xfrm>
            <a:off x="3580449" y="4375944"/>
            <a:ext cx="692150" cy="3962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x-none" sz="2000" b="1" dirty="0">
                <a:solidFill>
                  <a:srgbClr val="6600CC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45</a:t>
            </a:r>
            <a:r>
              <a:rPr lang="zh-CN" altLang="en-US" sz="2000" b="1" dirty="0">
                <a:solidFill>
                  <a:srgbClr val="6600CC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度</a:t>
            </a:r>
            <a:endParaRPr lang="zh-CN" altLang="en-US" sz="2000" b="1" dirty="0">
              <a:solidFill>
                <a:srgbClr val="6600CC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22562" name="Line 34"/>
          <p:cNvSpPr/>
          <p:nvPr/>
        </p:nvSpPr>
        <p:spPr>
          <a:xfrm flipV="1">
            <a:off x="3240564" y="3667284"/>
            <a:ext cx="215900" cy="217487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22576" name="Line 48"/>
          <p:cNvSpPr/>
          <p:nvPr/>
        </p:nvSpPr>
        <p:spPr>
          <a:xfrm>
            <a:off x="2651602" y="3631406"/>
            <a:ext cx="144462" cy="144463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77" name="Line 49"/>
          <p:cNvSpPr/>
          <p:nvPr/>
        </p:nvSpPr>
        <p:spPr>
          <a:xfrm>
            <a:off x="2651602" y="3847306"/>
            <a:ext cx="144462" cy="144463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78" name="Line 50"/>
          <p:cNvSpPr/>
          <p:nvPr/>
        </p:nvSpPr>
        <p:spPr>
          <a:xfrm>
            <a:off x="2651602" y="4063206"/>
            <a:ext cx="144462" cy="144463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79" name="Line 51"/>
          <p:cNvSpPr/>
          <p:nvPr/>
        </p:nvSpPr>
        <p:spPr>
          <a:xfrm>
            <a:off x="2651602" y="4279106"/>
            <a:ext cx="144462" cy="144463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80" name="Line 52"/>
          <p:cNvSpPr/>
          <p:nvPr/>
        </p:nvSpPr>
        <p:spPr>
          <a:xfrm>
            <a:off x="2651602" y="4495006"/>
            <a:ext cx="144462" cy="144463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81" name="Line 53"/>
          <p:cNvSpPr/>
          <p:nvPr/>
        </p:nvSpPr>
        <p:spPr>
          <a:xfrm>
            <a:off x="2651602" y="4710906"/>
            <a:ext cx="144462" cy="144463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7" grpId="0" animBg="1"/>
      <p:bldP spid="22548" grpId="0"/>
      <p:bldP spid="22550" grpId="0" animBg="1"/>
      <p:bldP spid="225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79375" y="-81915"/>
            <a:ext cx="12310745" cy="722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260350" y="-388620"/>
            <a:ext cx="12438380" cy="7172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3571" y="290195"/>
            <a:ext cx="11378565" cy="2834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</a:rPr>
              <a:t>盗伐林木罪</a:t>
            </a:r>
            <a:r>
              <a:rPr lang="zh-CN" altLang="en-US" sz="3600" dirty="0"/>
              <a:t>：是指违反国家保护森林法规，以非法占有为目的，擅自砍伐国家、集体所有或者个人所有的森林或者其他林木，数量较大的行为。犯本罪的，处三年以下有期徒刑、拘役或者管制，并处或者单处罚金；数量巨大的，处三年以上七年以下有期徒刑，并处罚金。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  <p:bldP spid="2" grpId="6"/>
      <p:bldP spid="2" grpId="7"/>
      <p:bldP spid="2" grpId="8"/>
      <p:bldP spid="2" grpId="9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72000" y="1852295"/>
            <a:ext cx="4526280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谢   谢！</a:t>
            </a:r>
            <a:endParaRPr lang="zh-CN" altLang="en-US" sz="80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>
                <a:hlinkClick r:id="rId1" action="ppaction://hlinkfile"/>
              </a:rPr>
              <a:t>用光的知识制服光头强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激光反射"/>
          <p:cNvPicPr>
            <a:picLocks noGrp="1" noChangeAspect="1"/>
          </p:cNvPicPr>
          <p:nvPr>
            <p:ph idx="4294967295"/>
          </p:nvPr>
        </p:nvPicPr>
        <p:blipFill>
          <a:blip r:embed="rId1" cstate="print"/>
          <a:stretch>
            <a:fillRect/>
          </a:stretch>
        </p:blipFill>
        <p:spPr>
          <a:xfrm>
            <a:off x="6075363" y="-46038"/>
            <a:ext cx="6116637" cy="6813551"/>
          </a:xfrm>
        </p:spPr>
      </p:pic>
      <p:sp>
        <p:nvSpPr>
          <p:cNvPr id="4099" name="TextBox 5"/>
          <p:cNvSpPr txBox="1"/>
          <p:nvPr/>
        </p:nvSpPr>
        <p:spPr>
          <a:xfrm>
            <a:off x="558165" y="1443355"/>
            <a:ext cx="5308600" cy="41605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Constantia" panose="02030602050306030303" pitchFamily="2" charset="0"/>
                <a:ea typeface="宋体" panose="02010600030101010101" pitchFamily="2" charset="-122"/>
              </a:rPr>
              <a:t>    </a:t>
            </a:r>
            <a:r>
              <a:rPr lang="zh-CN" altLang="en-US" sz="3200" dirty="0">
                <a:solidFill>
                  <a:srgbClr val="FF0000"/>
                </a:solidFill>
                <a:sym typeface="+mn-ea"/>
              </a:rPr>
              <a:t>光的反射：</a:t>
            </a:r>
            <a:r>
              <a:rPr lang="zh-CN" altLang="en-US" sz="3200" dirty="0">
                <a:sym typeface="+mn-ea"/>
              </a:rPr>
              <a:t>光从</a:t>
            </a:r>
            <a:r>
              <a:rPr lang="zh-CN" altLang="en-US" sz="3200" dirty="0">
                <a:solidFill>
                  <a:srgbClr val="7030A0"/>
                </a:solidFill>
                <a:sym typeface="+mn-ea"/>
              </a:rPr>
              <a:t>一种介质</a:t>
            </a:r>
            <a:r>
              <a:rPr lang="zh-CN" altLang="en-US" sz="3200" b="1" dirty="0">
                <a:sym typeface="+mn-ea"/>
              </a:rPr>
              <a:t>射向</a:t>
            </a:r>
            <a:r>
              <a:rPr lang="zh-CN" altLang="en-US" sz="3200" dirty="0">
                <a:solidFill>
                  <a:srgbClr val="7030A0"/>
                </a:solidFill>
                <a:sym typeface="+mn-ea"/>
              </a:rPr>
              <a:t>另一种介质</a:t>
            </a:r>
            <a:r>
              <a:rPr lang="zh-CN" altLang="en-US" sz="3200" dirty="0">
                <a:sym typeface="+mn-ea"/>
              </a:rPr>
              <a:t>的表面时，有</a:t>
            </a:r>
            <a:r>
              <a:rPr lang="zh-CN" altLang="en-US" sz="3200" dirty="0">
                <a:solidFill>
                  <a:srgbClr val="FF0000"/>
                </a:solidFill>
                <a:sym typeface="+mn-ea"/>
              </a:rPr>
              <a:t>部分光</a:t>
            </a:r>
            <a:r>
              <a:rPr lang="zh-CN" altLang="en-US" sz="3200" dirty="0">
                <a:sym typeface="+mn-ea"/>
              </a:rPr>
              <a:t>返回</a:t>
            </a:r>
            <a:r>
              <a:rPr lang="zh-CN" altLang="en-US" sz="3200" dirty="0">
                <a:solidFill>
                  <a:srgbClr val="7030A0"/>
                </a:solidFill>
                <a:sym typeface="+mn-ea"/>
              </a:rPr>
              <a:t>原介质</a:t>
            </a:r>
            <a:r>
              <a:rPr lang="zh-CN" altLang="en-US" sz="3200" dirty="0">
                <a:sym typeface="+mn-ea"/>
              </a:rPr>
              <a:t>中传播的现象叫做</a:t>
            </a:r>
            <a:r>
              <a:rPr lang="zh-CN" altLang="en-US" sz="3200" dirty="0">
                <a:solidFill>
                  <a:srgbClr val="FF0000"/>
                </a:solidFill>
                <a:sym typeface="+mn-ea"/>
              </a:rPr>
              <a:t>光的反射</a:t>
            </a:r>
            <a:r>
              <a:rPr lang="zh-CN" altLang="en-US" sz="3200" dirty="0">
                <a:sym typeface="+mn-ea"/>
              </a:rPr>
              <a:t>。</a:t>
            </a:r>
            <a:endParaRPr lang="zh-CN" altLang="zh-CN" sz="3200" dirty="0">
              <a:solidFill>
                <a:srgbClr val="FF3300"/>
              </a:solidFill>
            </a:endParaRPr>
          </a:p>
          <a:p>
            <a:pPr lvl="0" eaLnBrk="1" hangingPunct="1">
              <a:lnSpc>
                <a:spcPct val="150000"/>
              </a:lnSpc>
            </a:pPr>
            <a:endParaRPr lang="zh-CN" altLang="zh-CN" sz="3200" dirty="0">
              <a:solidFill>
                <a:srgbClr val="FF3300"/>
              </a:solidFill>
            </a:endParaRPr>
          </a:p>
          <a:p>
            <a:pPr lvl="0" eaLnBrk="1" hangingPunct="1">
              <a:lnSpc>
                <a:spcPct val="150000"/>
              </a:lnSpc>
            </a:pPr>
            <a:endParaRPr lang="zh-CN" altLang="en-US" b="1" dirty="0">
              <a:latin typeface="Constantia" panose="02030602050306030303" pitchFamily="2" charset="0"/>
              <a:ea typeface="宋体" panose="02010600030101010101" pitchFamily="2" charset="-122"/>
            </a:endParaRPr>
          </a:p>
        </p:txBody>
      </p:sp>
      <p:sp>
        <p:nvSpPr>
          <p:cNvPr id="4100" name="矩形 6"/>
          <p:cNvSpPr/>
          <p:nvPr/>
        </p:nvSpPr>
        <p:spPr>
          <a:xfrm>
            <a:off x="606425" y="158433"/>
            <a:ext cx="523494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4400" b="1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一、光的反射概念：</a:t>
            </a:r>
            <a:endParaRPr lang="zh-CN" altLang="en-US" sz="4400" b="1" dirty="0">
              <a:solidFill>
                <a:schemeClr val="accent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74" y="0"/>
            <a:ext cx="6012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37" name="Group 45"/>
          <p:cNvGrpSpPr/>
          <p:nvPr/>
        </p:nvGrpSpPr>
        <p:grpSpPr>
          <a:xfrm>
            <a:off x="2585929" y="2042928"/>
            <a:ext cx="1506538" cy="1689100"/>
            <a:chOff x="0" y="0"/>
            <a:chExt cx="949" cy="1064"/>
          </a:xfrm>
        </p:grpSpPr>
        <p:grpSp>
          <p:nvGrpSpPr>
            <p:cNvPr id="7213" name="Group 46"/>
            <p:cNvGrpSpPr/>
            <p:nvPr/>
          </p:nvGrpSpPr>
          <p:grpSpPr>
            <a:xfrm rot="61383">
              <a:off x="0" y="0"/>
              <a:ext cx="801" cy="848"/>
              <a:chOff x="0" y="0"/>
              <a:chExt cx="1056" cy="1344"/>
            </a:xfrm>
          </p:grpSpPr>
          <p:sp>
            <p:nvSpPr>
              <p:cNvPr id="7215" name="Line 47"/>
              <p:cNvSpPr/>
              <p:nvPr/>
            </p:nvSpPr>
            <p:spPr>
              <a:xfrm>
                <a:off x="0" y="0"/>
                <a:ext cx="1056" cy="1344"/>
              </a:xfrm>
              <a:prstGeom prst="line">
                <a:avLst/>
              </a:prstGeom>
              <a:ln w="57150" cap="flat" cmpd="sng">
                <a:solidFill>
                  <a:srgbClr val="FF99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216" name="未知"/>
              <p:cNvSpPr/>
              <p:nvPr/>
            </p:nvSpPr>
            <p:spPr>
              <a:xfrm>
                <a:off x="0" y="0"/>
                <a:ext cx="828" cy="1059"/>
              </a:xfrm>
              <a:custGeom>
                <a:avLst/>
                <a:gdLst>
                  <a:gd name="txL" fmla="*/ 0 w 828"/>
                  <a:gd name="txT" fmla="*/ 0 h 1059"/>
                  <a:gd name="txR" fmla="*/ 828 w 828"/>
                  <a:gd name="txB" fmla="*/ 1059 h 1059"/>
                </a:gdLst>
                <a:ahLst/>
                <a:cxnLst>
                  <a:cxn ang="0">
                    <a:pos x="0" y="0"/>
                  </a:cxn>
                  <a:cxn ang="0">
                    <a:pos x="828" y="1059"/>
                  </a:cxn>
                </a:cxnLst>
                <a:rect l="txL" t="txT" r="txR" b="txB"/>
                <a:pathLst>
                  <a:path w="828" h="1059">
                    <a:moveTo>
                      <a:pt x="0" y="0"/>
                    </a:moveTo>
                    <a:lnTo>
                      <a:pt x="828" y="1059"/>
                    </a:lnTo>
                  </a:path>
                </a:pathLst>
              </a:custGeom>
              <a:noFill/>
              <a:ln w="57150" cap="flat" cmpd="sng">
                <a:solidFill>
                  <a:srgbClr val="FF9933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214" name="Text Box 49"/>
            <p:cNvSpPr txBox="1"/>
            <p:nvPr/>
          </p:nvSpPr>
          <p:spPr>
            <a:xfrm>
              <a:off x="680" y="862"/>
              <a:ext cx="269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indent="0"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400" dirty="0">
                  <a:solidFill>
                    <a:srgbClr val="C47546"/>
                  </a:solidFill>
                  <a:latin typeface="Times New Roman" panose="02020603050405020304" pitchFamily="18" charset="0"/>
                </a:rPr>
                <a:t>O</a:t>
              </a:r>
              <a:endParaRPr lang="en-US" altLang="zh-CN" sz="2400" dirty="0">
                <a:solidFill>
                  <a:srgbClr val="C47546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7240" name="WordArt 18"/>
          <p:cNvSpPr/>
          <p:nvPr/>
        </p:nvSpPr>
        <p:spPr>
          <a:xfrm>
            <a:off x="274955" y="48895"/>
            <a:ext cx="4796790" cy="711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2500"/>
                <a:gd name="adj2" fmla="val 0"/>
              </a:avLst>
            </a:prstTxWarp>
            <a:normAutofit/>
          </a:bodyPr>
          <a:lstStyle/>
          <a:p>
            <a:pPr algn="ctr"/>
            <a:r>
              <a:rPr lang="zh-CN" altLang="en-US" sz="3200" b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光路的几个名称</a:t>
            </a:r>
            <a:endParaRPr lang="zh-CN" altLang="en-US" sz="3200" b="1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8211" name="Group 19"/>
          <p:cNvGrpSpPr/>
          <p:nvPr/>
        </p:nvGrpSpPr>
        <p:grpSpPr>
          <a:xfrm>
            <a:off x="2566988" y="3429000"/>
            <a:ext cx="3024187" cy="307975"/>
            <a:chOff x="0" y="0"/>
            <a:chExt cx="2880" cy="144"/>
          </a:xfrm>
        </p:grpSpPr>
        <p:sp>
          <p:nvSpPr>
            <p:cNvPr id="7217" name="Line 20"/>
            <p:cNvSpPr/>
            <p:nvPr/>
          </p:nvSpPr>
          <p:spPr>
            <a:xfrm>
              <a:off x="0" y="0"/>
              <a:ext cx="2880" cy="0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7218" name="Group 21"/>
            <p:cNvGrpSpPr/>
            <p:nvPr/>
          </p:nvGrpSpPr>
          <p:grpSpPr>
            <a:xfrm>
              <a:off x="0" y="0"/>
              <a:ext cx="960" cy="144"/>
              <a:chOff x="0" y="0"/>
              <a:chExt cx="960" cy="144"/>
            </a:xfrm>
          </p:grpSpPr>
          <p:sp>
            <p:nvSpPr>
              <p:cNvPr id="7233" name="Line 22"/>
              <p:cNvSpPr/>
              <p:nvPr/>
            </p:nvSpPr>
            <p:spPr>
              <a:xfrm flipH="1">
                <a:off x="0" y="0"/>
                <a:ext cx="192" cy="144"/>
              </a:xfrm>
              <a:prstGeom prst="line">
                <a:avLst/>
              </a:prstGeom>
              <a:ln w="2857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234" name="Line 23"/>
              <p:cNvSpPr/>
              <p:nvPr/>
            </p:nvSpPr>
            <p:spPr>
              <a:xfrm flipH="1">
                <a:off x="192" y="0"/>
                <a:ext cx="192" cy="144"/>
              </a:xfrm>
              <a:prstGeom prst="line">
                <a:avLst/>
              </a:prstGeom>
              <a:ln w="2857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235" name="Line 24"/>
              <p:cNvSpPr/>
              <p:nvPr/>
            </p:nvSpPr>
            <p:spPr>
              <a:xfrm flipH="1">
                <a:off x="336" y="0"/>
                <a:ext cx="192" cy="144"/>
              </a:xfrm>
              <a:prstGeom prst="line">
                <a:avLst/>
              </a:prstGeom>
              <a:ln w="2857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236" name="Line 25"/>
              <p:cNvSpPr/>
              <p:nvPr/>
            </p:nvSpPr>
            <p:spPr>
              <a:xfrm flipH="1">
                <a:off x="480" y="0"/>
                <a:ext cx="192" cy="144"/>
              </a:xfrm>
              <a:prstGeom prst="line">
                <a:avLst/>
              </a:prstGeom>
              <a:ln w="2857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237" name="Line 26"/>
              <p:cNvSpPr/>
              <p:nvPr/>
            </p:nvSpPr>
            <p:spPr>
              <a:xfrm flipH="1">
                <a:off x="624" y="0"/>
                <a:ext cx="192" cy="144"/>
              </a:xfrm>
              <a:prstGeom prst="line">
                <a:avLst/>
              </a:prstGeom>
              <a:ln w="2857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238" name="Line 27"/>
              <p:cNvSpPr/>
              <p:nvPr/>
            </p:nvSpPr>
            <p:spPr>
              <a:xfrm flipH="1">
                <a:off x="768" y="0"/>
                <a:ext cx="192" cy="144"/>
              </a:xfrm>
              <a:prstGeom prst="line">
                <a:avLst/>
              </a:prstGeom>
              <a:ln w="2857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7219" name="Group 28"/>
            <p:cNvGrpSpPr/>
            <p:nvPr/>
          </p:nvGrpSpPr>
          <p:grpSpPr>
            <a:xfrm>
              <a:off x="768" y="0"/>
              <a:ext cx="960" cy="144"/>
              <a:chOff x="0" y="0"/>
              <a:chExt cx="960" cy="144"/>
            </a:xfrm>
          </p:grpSpPr>
          <p:sp>
            <p:nvSpPr>
              <p:cNvPr id="7227" name="Line 29"/>
              <p:cNvSpPr/>
              <p:nvPr/>
            </p:nvSpPr>
            <p:spPr>
              <a:xfrm flipH="1">
                <a:off x="0" y="0"/>
                <a:ext cx="192" cy="144"/>
              </a:xfrm>
              <a:prstGeom prst="line">
                <a:avLst/>
              </a:prstGeom>
              <a:ln w="2857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228" name="Line 30"/>
              <p:cNvSpPr/>
              <p:nvPr/>
            </p:nvSpPr>
            <p:spPr>
              <a:xfrm flipH="1">
                <a:off x="192" y="0"/>
                <a:ext cx="192" cy="144"/>
              </a:xfrm>
              <a:prstGeom prst="line">
                <a:avLst/>
              </a:prstGeom>
              <a:ln w="2857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229" name="Line 31"/>
              <p:cNvSpPr/>
              <p:nvPr/>
            </p:nvSpPr>
            <p:spPr>
              <a:xfrm flipH="1">
                <a:off x="336" y="0"/>
                <a:ext cx="192" cy="144"/>
              </a:xfrm>
              <a:prstGeom prst="line">
                <a:avLst/>
              </a:prstGeom>
              <a:ln w="2857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230" name="Line 32"/>
              <p:cNvSpPr/>
              <p:nvPr/>
            </p:nvSpPr>
            <p:spPr>
              <a:xfrm flipH="1">
                <a:off x="480" y="0"/>
                <a:ext cx="192" cy="144"/>
              </a:xfrm>
              <a:prstGeom prst="line">
                <a:avLst/>
              </a:prstGeom>
              <a:ln w="2857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231" name="Line 33"/>
              <p:cNvSpPr/>
              <p:nvPr/>
            </p:nvSpPr>
            <p:spPr>
              <a:xfrm flipH="1">
                <a:off x="624" y="0"/>
                <a:ext cx="192" cy="144"/>
              </a:xfrm>
              <a:prstGeom prst="line">
                <a:avLst/>
              </a:prstGeom>
              <a:ln w="2857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232" name="Line 34"/>
              <p:cNvSpPr/>
              <p:nvPr/>
            </p:nvSpPr>
            <p:spPr>
              <a:xfrm flipH="1">
                <a:off x="768" y="0"/>
                <a:ext cx="192" cy="144"/>
              </a:xfrm>
              <a:prstGeom prst="line">
                <a:avLst/>
              </a:prstGeom>
              <a:ln w="2857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7220" name="Group 35"/>
            <p:cNvGrpSpPr/>
            <p:nvPr/>
          </p:nvGrpSpPr>
          <p:grpSpPr>
            <a:xfrm>
              <a:off x="1680" y="0"/>
              <a:ext cx="1008" cy="144"/>
              <a:chOff x="0" y="0"/>
              <a:chExt cx="960" cy="144"/>
            </a:xfrm>
          </p:grpSpPr>
          <p:sp>
            <p:nvSpPr>
              <p:cNvPr id="7221" name="Line 36"/>
              <p:cNvSpPr/>
              <p:nvPr/>
            </p:nvSpPr>
            <p:spPr>
              <a:xfrm flipH="1">
                <a:off x="0" y="0"/>
                <a:ext cx="192" cy="144"/>
              </a:xfrm>
              <a:prstGeom prst="line">
                <a:avLst/>
              </a:prstGeom>
              <a:ln w="2857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222" name="Line 37"/>
              <p:cNvSpPr/>
              <p:nvPr/>
            </p:nvSpPr>
            <p:spPr>
              <a:xfrm flipH="1">
                <a:off x="192" y="0"/>
                <a:ext cx="192" cy="144"/>
              </a:xfrm>
              <a:prstGeom prst="line">
                <a:avLst/>
              </a:prstGeom>
              <a:ln w="2857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223" name="Line 38"/>
              <p:cNvSpPr/>
              <p:nvPr/>
            </p:nvSpPr>
            <p:spPr>
              <a:xfrm flipH="1">
                <a:off x="336" y="0"/>
                <a:ext cx="192" cy="144"/>
              </a:xfrm>
              <a:prstGeom prst="line">
                <a:avLst/>
              </a:prstGeom>
              <a:ln w="2857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224" name="Line 39"/>
              <p:cNvSpPr/>
              <p:nvPr/>
            </p:nvSpPr>
            <p:spPr>
              <a:xfrm flipH="1">
                <a:off x="480" y="0"/>
                <a:ext cx="192" cy="144"/>
              </a:xfrm>
              <a:prstGeom prst="line">
                <a:avLst/>
              </a:prstGeom>
              <a:ln w="2857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225" name="Line 40"/>
              <p:cNvSpPr/>
              <p:nvPr/>
            </p:nvSpPr>
            <p:spPr>
              <a:xfrm flipH="1">
                <a:off x="624" y="0"/>
                <a:ext cx="192" cy="144"/>
              </a:xfrm>
              <a:prstGeom prst="line">
                <a:avLst/>
              </a:prstGeom>
              <a:ln w="2857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226" name="Line 41"/>
              <p:cNvSpPr/>
              <p:nvPr/>
            </p:nvSpPr>
            <p:spPr>
              <a:xfrm flipH="1">
                <a:off x="768" y="0"/>
                <a:ext cx="192" cy="144"/>
              </a:xfrm>
              <a:prstGeom prst="line">
                <a:avLst/>
              </a:prstGeom>
              <a:ln w="2857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8234" name="AutoShape 42"/>
          <p:cNvSpPr/>
          <p:nvPr/>
        </p:nvSpPr>
        <p:spPr>
          <a:xfrm>
            <a:off x="5808663" y="3644900"/>
            <a:ext cx="1295400" cy="431800"/>
          </a:xfrm>
          <a:prstGeom prst="wedgeRoundRectCallout">
            <a:avLst>
              <a:gd name="adj1" fmla="val -84190"/>
              <a:gd name="adj2" fmla="val -103310"/>
              <a:gd name="adj3" fmla="val 16667"/>
            </a:avLst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反射面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sp>
        <p:nvSpPr>
          <p:cNvPr id="8235" name="Text Box 43"/>
          <p:cNvSpPr txBox="1"/>
          <p:nvPr/>
        </p:nvSpPr>
        <p:spPr>
          <a:xfrm>
            <a:off x="1774825" y="1341438"/>
            <a:ext cx="1441450" cy="5762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入射光线  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A</a:t>
            </a:r>
            <a:endParaRPr lang="en-US" altLang="zh-CN" sz="2400" b="1" dirty="0">
              <a:solidFill>
                <a:prstClr val="black"/>
              </a:solidFill>
              <a:latin typeface="Gaze" pitchFamily="2" charset="0"/>
            </a:endParaRPr>
          </a:p>
        </p:txBody>
      </p:sp>
      <p:sp>
        <p:nvSpPr>
          <p:cNvPr id="8236" name="Text Box 44"/>
          <p:cNvSpPr txBox="1"/>
          <p:nvPr/>
        </p:nvSpPr>
        <p:spPr>
          <a:xfrm>
            <a:off x="1619250" y="4076700"/>
            <a:ext cx="7383780" cy="518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</a:rPr>
              <a:t>入射光线：射向反射面的光线（</a:t>
            </a:r>
            <a:r>
              <a:rPr lang="en-US" altLang="zh-CN" sz="2800" b="1" dirty="0">
                <a:solidFill>
                  <a:prstClr val="black"/>
                </a:solidFill>
                <a:latin typeface="黑体" panose="02010609060101010101" pitchFamily="49" charset="-122"/>
              </a:rPr>
              <a:t>AO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</a:rPr>
              <a:t>）</a:t>
            </a:r>
            <a:endParaRPr lang="zh-CN" altLang="en-US" sz="2800" b="1" dirty="0">
              <a:solidFill>
                <a:prstClr val="black"/>
              </a:solidFill>
              <a:latin typeface="黑体" panose="02010609060101010101" pitchFamily="49" charset="-122"/>
            </a:endParaRPr>
          </a:p>
        </p:txBody>
      </p:sp>
      <p:grpSp>
        <p:nvGrpSpPr>
          <p:cNvPr id="8250" name="Group 58"/>
          <p:cNvGrpSpPr/>
          <p:nvPr/>
        </p:nvGrpSpPr>
        <p:grpSpPr>
          <a:xfrm>
            <a:off x="3839702" y="3183250"/>
            <a:ext cx="288925" cy="217487"/>
            <a:chOff x="0" y="0"/>
            <a:chExt cx="182" cy="137"/>
          </a:xfrm>
        </p:grpSpPr>
        <p:sp>
          <p:nvSpPr>
            <p:cNvPr id="7205" name="Line 59"/>
            <p:cNvSpPr/>
            <p:nvPr/>
          </p:nvSpPr>
          <p:spPr>
            <a:xfrm>
              <a:off x="0" y="0"/>
              <a:ext cx="18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06" name="Line 60"/>
            <p:cNvSpPr/>
            <p:nvPr/>
          </p:nvSpPr>
          <p:spPr>
            <a:xfrm>
              <a:off x="182" y="0"/>
              <a:ext cx="0" cy="13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8253" name="Group 61"/>
          <p:cNvGrpSpPr/>
          <p:nvPr/>
        </p:nvGrpSpPr>
        <p:grpSpPr>
          <a:xfrm rot="-6093988">
            <a:off x="3941134" y="1919187"/>
            <a:ext cx="1125537" cy="1549400"/>
            <a:chOff x="0" y="0"/>
            <a:chExt cx="1056" cy="1344"/>
          </a:xfrm>
        </p:grpSpPr>
        <p:sp>
          <p:nvSpPr>
            <p:cNvPr id="7203" name="Line 62"/>
            <p:cNvSpPr/>
            <p:nvPr/>
          </p:nvSpPr>
          <p:spPr>
            <a:xfrm>
              <a:off x="0" y="0"/>
              <a:ext cx="1056" cy="1344"/>
            </a:xfrm>
            <a:prstGeom prst="line">
              <a:avLst/>
            </a:prstGeom>
            <a:ln w="57150" cap="flat" cmpd="sng">
              <a:solidFill>
                <a:srgbClr val="FF9933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04" name="未知"/>
            <p:cNvSpPr/>
            <p:nvPr/>
          </p:nvSpPr>
          <p:spPr>
            <a:xfrm>
              <a:off x="0" y="0"/>
              <a:ext cx="828" cy="1059"/>
            </a:xfrm>
            <a:custGeom>
              <a:avLst/>
              <a:gdLst>
                <a:gd name="txL" fmla="*/ 0 w 828"/>
                <a:gd name="txT" fmla="*/ 0 h 1059"/>
                <a:gd name="txR" fmla="*/ 828 w 828"/>
                <a:gd name="txB" fmla="*/ 1059 h 1059"/>
              </a:gdLst>
              <a:ahLst/>
              <a:cxnLst>
                <a:cxn ang="0">
                  <a:pos x="0" y="0"/>
                </a:cxn>
                <a:cxn ang="0">
                  <a:pos x="828" y="1059"/>
                </a:cxn>
              </a:cxnLst>
              <a:rect l="txL" t="txT" r="txR" b="txB"/>
              <a:pathLst>
                <a:path w="828" h="1059">
                  <a:moveTo>
                    <a:pt x="0" y="0"/>
                  </a:moveTo>
                  <a:lnTo>
                    <a:pt x="828" y="1059"/>
                  </a:lnTo>
                </a:path>
              </a:pathLst>
            </a:custGeom>
            <a:noFill/>
            <a:ln w="57150" cap="flat" cmpd="sng">
              <a:solidFill>
                <a:srgbClr val="FF9933">
                  <a:alpha val="100000"/>
                </a:srgbClr>
              </a:solidFill>
              <a:prstDash val="solid"/>
              <a:miter lim="800000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256" name="Text Box 64"/>
          <p:cNvSpPr txBox="1"/>
          <p:nvPr/>
        </p:nvSpPr>
        <p:spPr>
          <a:xfrm>
            <a:off x="1604010" y="5052060"/>
            <a:ext cx="7893050" cy="518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</a:rPr>
              <a:t>法线：过入射点作反射面的垂线（虚线）（</a:t>
            </a:r>
            <a:r>
              <a:rPr lang="en-US" altLang="zh-CN" sz="2800" b="1" dirty="0">
                <a:solidFill>
                  <a:prstClr val="black"/>
                </a:solidFill>
                <a:latin typeface="黑体" panose="02010609060101010101" pitchFamily="49" charset="-122"/>
              </a:rPr>
              <a:t>ON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</a:rPr>
              <a:t>）</a:t>
            </a:r>
            <a:endParaRPr lang="zh-CN" altLang="en-US" sz="2800" b="1" dirty="0">
              <a:solidFill>
                <a:prstClr val="black"/>
              </a:solidFill>
              <a:latin typeface="黑体" panose="02010609060101010101" pitchFamily="49" charset="-122"/>
            </a:endParaRPr>
          </a:p>
        </p:txBody>
      </p:sp>
      <p:sp>
        <p:nvSpPr>
          <p:cNvPr id="8257" name="Text Box 65"/>
          <p:cNvSpPr txBox="1"/>
          <p:nvPr/>
        </p:nvSpPr>
        <p:spPr>
          <a:xfrm>
            <a:off x="1619250" y="5478780"/>
            <a:ext cx="8427085" cy="518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</a:rPr>
              <a:t>反射光线：经反射面反射后远离反射面的光线（</a:t>
            </a:r>
            <a:r>
              <a:rPr lang="en-US" altLang="zh-CN" sz="2800" b="1" dirty="0">
                <a:solidFill>
                  <a:prstClr val="black"/>
                </a:solidFill>
                <a:latin typeface="黑体" panose="02010609060101010101" pitchFamily="49" charset="-122"/>
              </a:rPr>
              <a:t>OB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</a:rPr>
              <a:t>）</a:t>
            </a:r>
            <a:endParaRPr lang="zh-CN" altLang="en-US" sz="2800" b="1" dirty="0">
              <a:solidFill>
                <a:prstClr val="black"/>
              </a:solidFill>
              <a:latin typeface="黑体" panose="02010609060101010101" pitchFamily="49" charset="-122"/>
            </a:endParaRPr>
          </a:p>
        </p:txBody>
      </p:sp>
      <p:grpSp>
        <p:nvGrpSpPr>
          <p:cNvPr id="8258" name="Group 66"/>
          <p:cNvGrpSpPr/>
          <p:nvPr/>
        </p:nvGrpSpPr>
        <p:grpSpPr>
          <a:xfrm>
            <a:off x="3460676" y="2804481"/>
            <a:ext cx="809835" cy="234315"/>
            <a:chOff x="-1194" y="320"/>
            <a:chExt cx="5000" cy="176"/>
          </a:xfrm>
        </p:grpSpPr>
        <p:sp>
          <p:nvSpPr>
            <p:cNvPr id="7201" name="Rectangle 67"/>
            <p:cNvSpPr/>
            <p:nvPr/>
          </p:nvSpPr>
          <p:spPr>
            <a:xfrm rot="13709156">
              <a:off x="130" y="-1004"/>
              <a:ext cx="176" cy="28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）</a:t>
              </a:r>
              <a:endParaRPr lang="zh-CN" altLang="en-US" sz="2400" b="1" dirty="0">
                <a:solidFill>
                  <a:srgbClr val="3333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202" name="Rectangle 68"/>
            <p:cNvSpPr/>
            <p:nvPr/>
          </p:nvSpPr>
          <p:spPr>
            <a:xfrm rot="17569180">
              <a:off x="2307" y="-1004"/>
              <a:ext cx="174" cy="28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）</a:t>
              </a:r>
              <a:endParaRPr lang="zh-CN" altLang="en-US" sz="2400" b="1" dirty="0">
                <a:solidFill>
                  <a:srgbClr val="3333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8262" name="Text Box 70"/>
          <p:cNvSpPr txBox="1"/>
          <p:nvPr/>
        </p:nvSpPr>
        <p:spPr>
          <a:xfrm>
            <a:off x="1629410" y="5890260"/>
            <a:ext cx="7867650" cy="518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</a:rPr>
              <a:t>入射角：入射光线与法线的夹角  （ ∠ </a:t>
            </a:r>
            <a:r>
              <a:rPr lang="en-US" altLang="zh-CN" sz="2800" b="1" dirty="0">
                <a:solidFill>
                  <a:prstClr val="black"/>
                </a:solidFill>
                <a:latin typeface="黑体" panose="02010609060101010101" pitchFamily="49" charset="-122"/>
              </a:rPr>
              <a:t>i)</a:t>
            </a:r>
            <a:endParaRPr lang="zh-CN" altLang="en-US" sz="2800" b="1" dirty="0">
              <a:solidFill>
                <a:prstClr val="black"/>
              </a:solidFill>
              <a:latin typeface="黑体" panose="02010609060101010101" pitchFamily="49" charset="-122"/>
            </a:endParaRPr>
          </a:p>
        </p:txBody>
      </p:sp>
      <p:sp>
        <p:nvSpPr>
          <p:cNvPr id="8263" name="Text Box 71"/>
          <p:cNvSpPr txBox="1"/>
          <p:nvPr/>
        </p:nvSpPr>
        <p:spPr>
          <a:xfrm>
            <a:off x="3177339" y="2062669"/>
            <a:ext cx="662998" cy="805066"/>
          </a:xfrm>
          <a:prstGeom prst="rect">
            <a:avLst/>
          </a:prstGeom>
          <a:noFill/>
          <a:ln w="9525">
            <a:noFill/>
          </a:ln>
        </p:spPr>
        <p:txBody>
          <a:bodyPr wrap="square" lIns="522000" tIns="154800" rIns="522000" bIns="154800" anchor="t" anchorCtr="1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i</a:t>
            </a:r>
            <a:endParaRPr lang="el-GR" altLang="en-US" b="1" dirty="0">
              <a:solidFill>
                <a:prstClr val="black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8265" name="Text Box 73"/>
          <p:cNvSpPr txBox="1"/>
          <p:nvPr/>
        </p:nvSpPr>
        <p:spPr>
          <a:xfrm>
            <a:off x="3957804" y="1910508"/>
            <a:ext cx="610111" cy="805066"/>
          </a:xfrm>
          <a:prstGeom prst="rect">
            <a:avLst/>
          </a:prstGeom>
          <a:noFill/>
          <a:ln w="9525">
            <a:noFill/>
          </a:ln>
        </p:spPr>
        <p:txBody>
          <a:bodyPr wrap="square" lIns="522000" tIns="154800" rIns="522000" bIns="154800" anchor="t" anchorCtr="1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r</a:t>
            </a:r>
            <a:endParaRPr lang="el-GR" altLang="en-US" b="1" dirty="0">
              <a:solidFill>
                <a:prstClr val="black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8266" name="Rectangle 74"/>
          <p:cNvSpPr/>
          <p:nvPr/>
        </p:nvSpPr>
        <p:spPr>
          <a:xfrm>
            <a:off x="1629410" y="6313170"/>
            <a:ext cx="6876415" cy="518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</a:rPr>
              <a:t>反射角：反射光线与法线的夹角   </a:t>
            </a:r>
            <a:r>
              <a:rPr lang="en-US" altLang="zh-CN" sz="2800" b="1" dirty="0">
                <a:solidFill>
                  <a:prstClr val="black"/>
                </a:solidFill>
                <a:latin typeface="黑体" panose="02010609060101010101" pitchFamily="49" charset="-122"/>
              </a:rPr>
              <a:t>(∠ r )</a:t>
            </a:r>
            <a:endParaRPr lang="zh-CN" altLang="en-US" sz="2800" b="1" dirty="0">
              <a:solidFill>
                <a:prstClr val="black"/>
              </a:solidFill>
              <a:latin typeface="黑体" panose="02010609060101010101" pitchFamily="49" charset="-122"/>
            </a:endParaRPr>
          </a:p>
        </p:txBody>
      </p:sp>
      <p:grpSp>
        <p:nvGrpSpPr>
          <p:cNvPr id="8267" name="Group 75"/>
          <p:cNvGrpSpPr/>
          <p:nvPr/>
        </p:nvGrpSpPr>
        <p:grpSpPr>
          <a:xfrm>
            <a:off x="3474244" y="1068596"/>
            <a:ext cx="854075" cy="2376487"/>
            <a:chOff x="0" y="0"/>
            <a:chExt cx="538" cy="1497"/>
          </a:xfrm>
        </p:grpSpPr>
        <p:sp>
          <p:nvSpPr>
            <p:cNvPr id="7199" name="Line 76"/>
            <p:cNvSpPr/>
            <p:nvPr/>
          </p:nvSpPr>
          <p:spPr>
            <a:xfrm>
              <a:off x="227" y="499"/>
              <a:ext cx="0" cy="998"/>
            </a:xfrm>
            <a:prstGeom prst="line">
              <a:avLst/>
            </a:prstGeom>
            <a:ln w="38100" cap="flat" cmpd="sng">
              <a:solidFill>
                <a:srgbClr val="FF00FF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7200" name="Text Box 77"/>
            <p:cNvSpPr txBox="1"/>
            <p:nvPr/>
          </p:nvSpPr>
          <p:spPr>
            <a:xfrm>
              <a:off x="0" y="0"/>
              <a:ext cx="538" cy="44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indent="0" algn="ctr"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法线</a:t>
              </a:r>
              <a:r>
                <a:rPr lang="en-US" altLang="zh-CN" sz="20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N</a:t>
              </a:r>
              <a:endPara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8270" name="Text Box 78"/>
          <p:cNvSpPr txBox="1"/>
          <p:nvPr/>
        </p:nvSpPr>
        <p:spPr>
          <a:xfrm>
            <a:off x="4656138" y="1484313"/>
            <a:ext cx="1223962" cy="50323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反射光线</a:t>
            </a:r>
            <a:endParaRPr lang="zh-CN" altLang="en-US" sz="20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B</a:t>
            </a:r>
            <a:endParaRPr lang="en-US" altLang="zh-CN" sz="24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71" name="Text Box 79"/>
          <p:cNvSpPr txBox="1"/>
          <p:nvPr/>
        </p:nvSpPr>
        <p:spPr>
          <a:xfrm>
            <a:off x="3719513" y="3644900"/>
            <a:ext cx="1295400" cy="3206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入射点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72" name="Rectangle 80"/>
          <p:cNvSpPr/>
          <p:nvPr/>
        </p:nvSpPr>
        <p:spPr>
          <a:xfrm>
            <a:off x="8868843" y="1509920"/>
            <a:ext cx="1524000" cy="2286000"/>
          </a:xfrm>
          <a:prstGeom prst="rect">
            <a:avLst/>
          </a:prstGeom>
          <a:noFill/>
          <a:ln w="9525" cap="flat" cmpd="sng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三线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两角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一点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74165" y="4533900"/>
            <a:ext cx="675513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</a:rPr>
              <a:t>入射点：入射光线与镜面的交点（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sym typeface="+mn-ea"/>
              </a:rPr>
              <a:t>O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</a:rPr>
              <a:t>）</a:t>
            </a:r>
            <a:endParaRPr lang="zh-CN" altLang="en-US" sz="2800" b="1" dirty="0">
              <a:solidFill>
                <a:prstClr val="black"/>
              </a:solidFill>
              <a:latin typeface="黑体" panose="02010609060101010101" pitchFamily="49" charset="-122"/>
            </a:endParaRPr>
          </a:p>
        </p:txBody>
      </p:sp>
      <p:pic>
        <p:nvPicPr>
          <p:cNvPr id="17415" name="图片 17414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3654108" y="3356928"/>
            <a:ext cx="131762" cy="142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805866" y="3338229"/>
            <a:ext cx="83391" cy="9077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hecker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Par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7" dur="500"/>
                                        <p:tgtEl>
                                          <p:spTgt spid="8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8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8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8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8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8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8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8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8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9" dur="2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4" grpId="0" bldLvl="0" animBg="1"/>
      <p:bldP spid="8235" grpId="0"/>
      <p:bldP spid="8236" grpId="0" build="allAtOnce"/>
      <p:bldP spid="8256" grpId="0"/>
      <p:bldP spid="8257" grpId="0"/>
      <p:bldP spid="8262" grpId="0"/>
      <p:bldP spid="8263" grpId="0"/>
      <p:bldP spid="8265" grpId="0"/>
      <p:bldP spid="8266" grpId="0"/>
      <p:bldP spid="8270" grpId="0"/>
      <p:bldP spid="8271" grpId="0"/>
      <p:bldP spid="8272" grpId="0" bldLvl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>
            <a:hlinkClick r:id="rId1" action="ppaction://hlinkfile"/>
          </p:cNvPr>
          <p:cNvSpPr txBox="1"/>
          <p:nvPr/>
        </p:nvSpPr>
        <p:spPr>
          <a:xfrm>
            <a:off x="1863725" y="198120"/>
            <a:ext cx="8769985" cy="1310640"/>
          </a:xfrm>
          <a:prstGeom prst="rect">
            <a:avLst/>
          </a:prstGeom>
          <a:noFill/>
          <a:ln w="571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40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  </a:t>
            </a:r>
            <a:r>
              <a:rPr lang="zh-CN" altLang="en-US" sz="40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探究：反射光线、入射光线、法线</a:t>
            </a:r>
            <a:endParaRPr lang="zh-CN" altLang="en-US" sz="4000" b="1" dirty="0"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lvl="0" eaLnBrk="0" hangingPunct="0"/>
            <a:r>
              <a:rPr lang="zh-CN" altLang="en-US" sz="40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              的位置关系如何？</a:t>
            </a:r>
            <a:endParaRPr lang="zh-CN" altLang="en-US" sz="4000" b="1" dirty="0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0913" y="3837904"/>
            <a:ext cx="212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0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结论一：</a:t>
            </a:r>
            <a:endParaRPr lang="zh-CN" altLang="en-US" sz="4000" dirty="0"/>
          </a:p>
        </p:txBody>
      </p:sp>
      <p:sp>
        <p:nvSpPr>
          <p:cNvPr id="57398" name="Text Box 81"/>
          <p:cNvSpPr/>
          <p:nvPr/>
        </p:nvSpPr>
        <p:spPr>
          <a:xfrm>
            <a:off x="555625" y="4678680"/>
            <a:ext cx="11757025" cy="1432560"/>
          </a:xfrm>
          <a:prstGeom prst="rect">
            <a:avLst/>
          </a:prstGeom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rgbClr val="7030A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反射射光线与入射光线、法线在同一平面内。</a:t>
            </a:r>
            <a:r>
              <a:rPr lang="zh-CN" altLang="en-US" sz="44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  反射光线、入射光线分居在法线的两侧。</a:t>
            </a:r>
            <a:endParaRPr lang="zh-CN" altLang="en-US" sz="4400" b="1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5211" y="1705645"/>
            <a:ext cx="1065835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把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纸板向前折或向后折，还能在纸板上看到反射光线吗？这说明了什么</a:t>
            </a:r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？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  <a:sym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731" y="2975019"/>
            <a:ext cx="3361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学生探究：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ldLvl="0" animBg="1"/>
      <p:bldP spid="4" grpId="0"/>
      <p:bldP spid="57398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>
            <a:hlinkClick r:id="rId1" action="ppaction://hlinkfile"/>
          </p:cNvPr>
          <p:cNvSpPr txBox="1"/>
          <p:nvPr/>
        </p:nvSpPr>
        <p:spPr>
          <a:xfrm>
            <a:off x="1488440" y="312420"/>
            <a:ext cx="9214485" cy="1005840"/>
          </a:xfrm>
          <a:prstGeom prst="rect">
            <a:avLst/>
          </a:prstGeom>
          <a:noFill/>
          <a:ln w="571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32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   </a:t>
            </a:r>
            <a:r>
              <a:rPr lang="zh-CN" altLang="en-US" sz="36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探究：反射角和入射角、大小关系如何？</a:t>
            </a:r>
            <a:r>
              <a:rPr lang="zh-CN" altLang="en-US" sz="60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   </a:t>
            </a:r>
            <a:endParaRPr lang="zh-CN" altLang="en-US" sz="6000" b="1" dirty="0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19387" y="3739515"/>
            <a:ext cx="7661275" cy="18834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>
              <a:lnSpc>
                <a:spcPct val="140000"/>
              </a:lnSpc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结论二：</a:t>
            </a:r>
            <a:r>
              <a:rPr lang="zh-CN" altLang="en-US" sz="4400" b="1" dirty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反射角等于入射角。</a:t>
            </a:r>
            <a:endParaRPr lang="zh-CN" altLang="en-US" sz="4400" b="1" dirty="0">
              <a:solidFill>
                <a:srgbClr val="7030A0"/>
              </a:solidFill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  <a:p>
            <a:pPr marL="0" lvl="0" indent="0">
              <a:lnSpc>
                <a:spcPct val="140000"/>
              </a:lnSpc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  </a:t>
            </a:r>
            <a:endParaRPr lang="zh-CN" altLang="en-US" sz="40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5196" y="2246444"/>
            <a:ext cx="2550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/>
              <a:t>学生探究：</a:t>
            </a:r>
            <a:endParaRPr lang="zh-CN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图片 1741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230842" y="2768272"/>
            <a:ext cx="143510" cy="1562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8" name="Text Box 2"/>
          <p:cNvSpPr txBox="1"/>
          <p:nvPr/>
        </p:nvSpPr>
        <p:spPr>
          <a:xfrm>
            <a:off x="1318895" y="363855"/>
            <a:ext cx="4643438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4400" b="1" dirty="0">
                <a:solidFill>
                  <a:srgbClr val="66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光的反射定律：</a:t>
            </a:r>
            <a:endParaRPr lang="zh-CN" altLang="en-US" sz="4400" b="1" dirty="0">
              <a:solidFill>
                <a:srgbClr val="66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459" name="Text Box 3"/>
          <p:cNvSpPr txBox="1"/>
          <p:nvPr/>
        </p:nvSpPr>
        <p:spPr>
          <a:xfrm>
            <a:off x="1441233" y="3598863"/>
            <a:ext cx="8893175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反射光线与入射光线、法线在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同一</a:t>
            </a:r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平面</a:t>
            </a:r>
            <a:endParaRPr lang="zh-CN" altLang="en-US" sz="3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460" name="Rectangle 4"/>
          <p:cNvSpPr/>
          <p:nvPr/>
        </p:nvSpPr>
        <p:spPr>
          <a:xfrm>
            <a:off x="843280" y="5525453"/>
            <a:ext cx="9559925" cy="8229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r>
              <a:rPr lang="zh-CN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简记：</a:t>
            </a:r>
            <a:r>
              <a:rPr lang="zh-CN" altLang="en-US" sz="4000" b="1" dirty="0">
                <a:solidFill>
                  <a:srgbClr val="66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三线共面 两线分居 两角相等</a:t>
            </a:r>
            <a:r>
              <a:rPr lang="zh-CN" altLang="en-US" sz="3200" dirty="0">
                <a:solidFill>
                  <a:srgbClr val="660033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 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pSp>
        <p:nvGrpSpPr>
          <p:cNvPr id="19461" name="Group 4"/>
          <p:cNvGrpSpPr/>
          <p:nvPr/>
        </p:nvGrpSpPr>
        <p:grpSpPr>
          <a:xfrm>
            <a:off x="5942302" y="1020470"/>
            <a:ext cx="4935538" cy="2454274"/>
            <a:chOff x="-167" y="0"/>
            <a:chExt cx="3109" cy="1546"/>
          </a:xfrm>
        </p:grpSpPr>
        <p:grpSp>
          <p:nvGrpSpPr>
            <p:cNvPr id="19462" name="Group 5"/>
            <p:cNvGrpSpPr/>
            <p:nvPr/>
          </p:nvGrpSpPr>
          <p:grpSpPr>
            <a:xfrm>
              <a:off x="240" y="428"/>
              <a:ext cx="1085" cy="730"/>
              <a:chOff x="-2" y="-4"/>
              <a:chExt cx="1085" cy="730"/>
            </a:xfrm>
          </p:grpSpPr>
          <p:sp>
            <p:nvSpPr>
              <p:cNvPr id="19463" name="Line 6"/>
              <p:cNvSpPr/>
              <p:nvPr/>
            </p:nvSpPr>
            <p:spPr>
              <a:xfrm>
                <a:off x="-2" y="-4"/>
                <a:ext cx="1085" cy="73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464" name="Line 7"/>
              <p:cNvSpPr/>
              <p:nvPr/>
            </p:nvSpPr>
            <p:spPr>
              <a:xfrm>
                <a:off x="279" y="182"/>
                <a:ext cx="289" cy="197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stealth" w="med" len="lg"/>
              </a:ln>
            </p:spPr>
          </p:sp>
        </p:grpSp>
        <p:grpSp>
          <p:nvGrpSpPr>
            <p:cNvPr id="19465" name="Group 8"/>
            <p:cNvGrpSpPr/>
            <p:nvPr/>
          </p:nvGrpSpPr>
          <p:grpSpPr>
            <a:xfrm>
              <a:off x="645" y="1160"/>
              <a:ext cx="1392" cy="98"/>
              <a:chOff x="0" y="0"/>
              <a:chExt cx="1392" cy="98"/>
            </a:xfrm>
          </p:grpSpPr>
          <p:sp>
            <p:nvSpPr>
              <p:cNvPr id="19466" name="Line 9"/>
              <p:cNvSpPr/>
              <p:nvPr/>
            </p:nvSpPr>
            <p:spPr>
              <a:xfrm>
                <a:off x="0" y="0"/>
                <a:ext cx="1392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467" name="Line 10"/>
              <p:cNvSpPr/>
              <p:nvPr/>
            </p:nvSpPr>
            <p:spPr>
              <a:xfrm flipH="1">
                <a:off x="0" y="2"/>
                <a:ext cx="96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468" name="Line 11"/>
              <p:cNvSpPr/>
              <p:nvPr/>
            </p:nvSpPr>
            <p:spPr>
              <a:xfrm flipH="1">
                <a:off x="96" y="2"/>
                <a:ext cx="96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469" name="Line 12"/>
              <p:cNvSpPr/>
              <p:nvPr/>
            </p:nvSpPr>
            <p:spPr>
              <a:xfrm flipH="1">
                <a:off x="192" y="2"/>
                <a:ext cx="96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470" name="Line 13"/>
              <p:cNvSpPr/>
              <p:nvPr/>
            </p:nvSpPr>
            <p:spPr>
              <a:xfrm flipH="1">
                <a:off x="288" y="2"/>
                <a:ext cx="96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471" name="Line 14"/>
              <p:cNvSpPr/>
              <p:nvPr/>
            </p:nvSpPr>
            <p:spPr>
              <a:xfrm flipH="1">
                <a:off x="384" y="2"/>
                <a:ext cx="96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472" name="Line 15"/>
              <p:cNvSpPr/>
              <p:nvPr/>
            </p:nvSpPr>
            <p:spPr>
              <a:xfrm flipH="1">
                <a:off x="480" y="2"/>
                <a:ext cx="96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473" name="Line 16"/>
              <p:cNvSpPr/>
              <p:nvPr/>
            </p:nvSpPr>
            <p:spPr>
              <a:xfrm flipH="1">
                <a:off x="576" y="2"/>
                <a:ext cx="96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474" name="Line 17"/>
              <p:cNvSpPr/>
              <p:nvPr/>
            </p:nvSpPr>
            <p:spPr>
              <a:xfrm flipH="1">
                <a:off x="672" y="2"/>
                <a:ext cx="96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475" name="Line 18"/>
              <p:cNvSpPr/>
              <p:nvPr/>
            </p:nvSpPr>
            <p:spPr>
              <a:xfrm flipH="1">
                <a:off x="768" y="2"/>
                <a:ext cx="96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476" name="Line 19"/>
              <p:cNvSpPr/>
              <p:nvPr/>
            </p:nvSpPr>
            <p:spPr>
              <a:xfrm flipH="1">
                <a:off x="864" y="2"/>
                <a:ext cx="96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477" name="Line 20"/>
              <p:cNvSpPr/>
              <p:nvPr/>
            </p:nvSpPr>
            <p:spPr>
              <a:xfrm flipH="1">
                <a:off x="960" y="2"/>
                <a:ext cx="96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478" name="Line 21"/>
              <p:cNvSpPr/>
              <p:nvPr/>
            </p:nvSpPr>
            <p:spPr>
              <a:xfrm flipH="1">
                <a:off x="1056" y="2"/>
                <a:ext cx="96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479" name="Line 22"/>
              <p:cNvSpPr/>
              <p:nvPr/>
            </p:nvSpPr>
            <p:spPr>
              <a:xfrm flipH="1">
                <a:off x="1152" y="2"/>
                <a:ext cx="96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480" name="Line 23"/>
              <p:cNvSpPr/>
              <p:nvPr/>
            </p:nvSpPr>
            <p:spPr>
              <a:xfrm flipH="1">
                <a:off x="1248" y="2"/>
                <a:ext cx="96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9481" name="Text Box 24"/>
            <p:cNvSpPr txBox="1"/>
            <p:nvPr/>
          </p:nvSpPr>
          <p:spPr>
            <a:xfrm rot="2075140">
              <a:off x="-167" y="616"/>
              <a:ext cx="101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zh-CN" altLang="en-US" sz="2400" b="1" dirty="0">
                  <a:solidFill>
                    <a:schemeClr val="tx2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入射光线</a:t>
              </a:r>
              <a:endParaRPr lang="zh-CN" altLang="en-US" sz="2400" b="1" dirty="0">
                <a:solidFill>
                  <a:schemeClr val="tx2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9482" name="Text Box 25"/>
            <p:cNvSpPr txBox="1"/>
            <p:nvPr/>
          </p:nvSpPr>
          <p:spPr>
            <a:xfrm>
              <a:off x="949" y="1096"/>
              <a:ext cx="32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x-none" sz="2400" b="1" i="1" dirty="0">
                  <a:solidFill>
                    <a:srgbClr val="00FF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O</a:t>
              </a:r>
              <a:endParaRPr lang="en-US" altLang="x-none" sz="2400" b="1" dirty="0">
                <a:solidFill>
                  <a:srgbClr val="00FF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9483" name="Line 26"/>
            <p:cNvSpPr/>
            <p:nvPr/>
          </p:nvSpPr>
          <p:spPr>
            <a:xfrm flipV="1">
              <a:off x="1318" y="0"/>
              <a:ext cx="0" cy="116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9484" name="Text Box 27"/>
            <p:cNvSpPr txBox="1"/>
            <p:nvPr/>
          </p:nvSpPr>
          <p:spPr>
            <a:xfrm>
              <a:off x="1350" y="20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x-none" sz="2400" b="1" i="1" dirty="0">
                  <a:solidFill>
                    <a:srgbClr val="00FF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N</a:t>
              </a:r>
              <a:endParaRPr lang="en-US" altLang="x-none" sz="2400" b="1" i="1" dirty="0">
                <a:solidFill>
                  <a:srgbClr val="00FF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9485" name="Rectangle 28"/>
            <p:cNvSpPr/>
            <p:nvPr/>
          </p:nvSpPr>
          <p:spPr>
            <a:xfrm>
              <a:off x="1163" y="1258"/>
              <a:ext cx="69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b="1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入射点</a:t>
              </a:r>
              <a:endPara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grpSp>
          <p:nvGrpSpPr>
            <p:cNvPr id="19486" name="Group 29"/>
            <p:cNvGrpSpPr/>
            <p:nvPr/>
          </p:nvGrpSpPr>
          <p:grpSpPr>
            <a:xfrm flipV="1">
              <a:off x="1324" y="407"/>
              <a:ext cx="1102" cy="741"/>
              <a:chOff x="9" y="18"/>
              <a:chExt cx="1102" cy="741"/>
            </a:xfrm>
          </p:grpSpPr>
          <p:sp>
            <p:nvSpPr>
              <p:cNvPr id="19487" name="Line 30"/>
              <p:cNvSpPr/>
              <p:nvPr/>
            </p:nvSpPr>
            <p:spPr>
              <a:xfrm>
                <a:off x="9" y="18"/>
                <a:ext cx="1102" cy="74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488" name="Line 31"/>
              <p:cNvSpPr/>
              <p:nvPr/>
            </p:nvSpPr>
            <p:spPr>
              <a:xfrm>
                <a:off x="289" y="216"/>
                <a:ext cx="289" cy="197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stealth" w="med" len="lg"/>
              </a:ln>
            </p:spPr>
          </p:sp>
        </p:grpSp>
        <p:sp>
          <p:nvSpPr>
            <p:cNvPr id="19489" name="Text Box 32"/>
            <p:cNvSpPr txBox="1"/>
            <p:nvPr/>
          </p:nvSpPr>
          <p:spPr>
            <a:xfrm rot="19606238">
              <a:off x="1771" y="501"/>
              <a:ext cx="1171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0000FF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反射光线</a:t>
              </a:r>
              <a:endParaRPr lang="zh-CN" altLang="en-US" sz="24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9490" name="Freeform 33"/>
            <p:cNvSpPr/>
            <p:nvPr/>
          </p:nvSpPr>
          <p:spPr>
            <a:xfrm>
              <a:off x="954" y="749"/>
              <a:ext cx="355" cy="173"/>
            </a:xfrm>
            <a:custGeom>
              <a:avLst/>
              <a:gdLst>
                <a:gd name="txL" fmla="*/ 0 w 355"/>
                <a:gd name="txT" fmla="*/ 0 h 173"/>
                <a:gd name="txR" fmla="*/ 355 w 355"/>
                <a:gd name="txB" fmla="*/ 173 h 173"/>
              </a:gdLst>
              <a:ahLst/>
              <a:cxnLst>
                <a:cxn ang="0">
                  <a:pos x="0" y="173"/>
                </a:cxn>
                <a:cxn ang="0">
                  <a:pos x="87" y="87"/>
                </a:cxn>
                <a:cxn ang="0">
                  <a:pos x="192" y="39"/>
                </a:cxn>
                <a:cxn ang="0">
                  <a:pos x="269" y="19"/>
                </a:cxn>
                <a:cxn ang="0">
                  <a:pos x="355" y="0"/>
                </a:cxn>
              </a:cxnLst>
              <a:rect l="txL" t="txT" r="txR" b="txB"/>
              <a:pathLst>
                <a:path w="355" h="173">
                  <a:moveTo>
                    <a:pt x="0" y="173"/>
                  </a:moveTo>
                  <a:cubicBezTo>
                    <a:pt x="27" y="141"/>
                    <a:pt x="55" y="109"/>
                    <a:pt x="87" y="87"/>
                  </a:cubicBezTo>
                  <a:cubicBezTo>
                    <a:pt x="119" y="65"/>
                    <a:pt x="162" y="50"/>
                    <a:pt x="192" y="39"/>
                  </a:cubicBezTo>
                  <a:cubicBezTo>
                    <a:pt x="222" y="28"/>
                    <a:pt x="242" y="25"/>
                    <a:pt x="269" y="19"/>
                  </a:cubicBezTo>
                  <a:cubicBezTo>
                    <a:pt x="296" y="13"/>
                    <a:pt x="336" y="1"/>
                    <a:pt x="355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1" name="Freeform 34"/>
            <p:cNvSpPr/>
            <p:nvPr/>
          </p:nvSpPr>
          <p:spPr>
            <a:xfrm>
              <a:off x="1308" y="806"/>
              <a:ext cx="317" cy="144"/>
            </a:xfrm>
            <a:custGeom>
              <a:avLst/>
              <a:gdLst>
                <a:gd name="txL" fmla="*/ 0 w 317"/>
                <a:gd name="txT" fmla="*/ 0 h 144"/>
                <a:gd name="txR" fmla="*/ 317 w 317"/>
                <a:gd name="txB" fmla="*/ 144 h 144"/>
              </a:gdLst>
              <a:ahLst/>
              <a:cxnLst>
                <a:cxn ang="0">
                  <a:pos x="0" y="0"/>
                </a:cxn>
                <a:cxn ang="0">
                  <a:pos x="135" y="19"/>
                </a:cxn>
                <a:cxn ang="0">
                  <a:pos x="202" y="48"/>
                </a:cxn>
                <a:cxn ang="0">
                  <a:pos x="259" y="86"/>
                </a:cxn>
                <a:cxn ang="0">
                  <a:pos x="317" y="144"/>
                </a:cxn>
              </a:cxnLst>
              <a:rect l="txL" t="txT" r="txR" b="txB"/>
              <a:pathLst>
                <a:path w="317" h="144">
                  <a:moveTo>
                    <a:pt x="0" y="0"/>
                  </a:moveTo>
                  <a:cubicBezTo>
                    <a:pt x="50" y="5"/>
                    <a:pt x="101" y="11"/>
                    <a:pt x="135" y="19"/>
                  </a:cubicBezTo>
                  <a:cubicBezTo>
                    <a:pt x="169" y="27"/>
                    <a:pt x="181" y="37"/>
                    <a:pt x="202" y="48"/>
                  </a:cubicBezTo>
                  <a:cubicBezTo>
                    <a:pt x="223" y="59"/>
                    <a:pt x="240" y="70"/>
                    <a:pt x="259" y="86"/>
                  </a:cubicBezTo>
                  <a:cubicBezTo>
                    <a:pt x="278" y="102"/>
                    <a:pt x="297" y="123"/>
                    <a:pt x="317" y="144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2" name="Text Box 35"/>
            <p:cNvSpPr txBox="1"/>
            <p:nvPr/>
          </p:nvSpPr>
          <p:spPr>
            <a:xfrm>
              <a:off x="761" y="590"/>
              <a:ext cx="3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x-none" sz="2400" b="1" i="1" dirty="0">
                  <a:solidFill>
                    <a:schemeClr val="tx2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i</a:t>
              </a:r>
              <a:endParaRPr lang="en-US" altLang="x-none" sz="2400" b="1" i="1" dirty="0">
                <a:solidFill>
                  <a:schemeClr val="tx2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9493" name="Text Box 36"/>
            <p:cNvSpPr txBox="1"/>
            <p:nvPr/>
          </p:nvSpPr>
          <p:spPr>
            <a:xfrm>
              <a:off x="2288" y="537"/>
              <a:ext cx="3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x-none" sz="2400" b="1" i="1" dirty="0">
                  <a:solidFill>
                    <a:srgbClr val="0000FF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r</a:t>
              </a:r>
              <a:endParaRPr lang="en-US" altLang="x-none" sz="2400" b="1" i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9494" name="Rectangle 37"/>
            <p:cNvSpPr/>
            <p:nvPr/>
          </p:nvSpPr>
          <p:spPr>
            <a:xfrm>
              <a:off x="411" y="302"/>
              <a:ext cx="74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zh-CN" altLang="en-US" sz="2400" b="1" dirty="0">
                  <a:solidFill>
                    <a:schemeClr val="tx2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入射角</a:t>
              </a:r>
              <a:endParaRPr lang="zh-CN" altLang="en-US" sz="2400" b="1" dirty="0">
                <a:solidFill>
                  <a:schemeClr val="tx2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9495" name="Rectangle 38"/>
            <p:cNvSpPr/>
            <p:nvPr/>
          </p:nvSpPr>
          <p:spPr>
            <a:xfrm>
              <a:off x="1354" y="537"/>
              <a:ext cx="69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b="1" dirty="0">
                  <a:solidFill>
                    <a:srgbClr val="0000FF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反射角</a:t>
              </a:r>
              <a:endParaRPr lang="zh-CN" altLang="en-US" sz="24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9496" name="Rectangle 39"/>
            <p:cNvSpPr/>
            <p:nvPr/>
          </p:nvSpPr>
          <p:spPr>
            <a:xfrm>
              <a:off x="810" y="65"/>
              <a:ext cx="50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b="1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法线</a:t>
              </a:r>
              <a:endPara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pic>
        <p:nvPicPr>
          <p:cNvPr id="18445" name="Picture 38" descr="png-015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275" y="298450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67488" y="4245865"/>
            <a:ext cx="7987665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反射光线与入射光线分居在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法线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的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两侧</a:t>
            </a:r>
            <a:endParaRPr lang="zh-CN" alt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467488" y="4885707"/>
            <a:ext cx="3855720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反射角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等于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入射角</a:t>
            </a:r>
            <a:endParaRPr lang="zh-CN" altLang="en-US" sz="3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6">
            <a:hlinkClick r:id="rId1" action="ppaction://hlinkfile"/>
          </p:cNvPr>
          <p:cNvSpPr txBox="1"/>
          <p:nvPr/>
        </p:nvSpPr>
        <p:spPr>
          <a:xfrm>
            <a:off x="81915" y="470535"/>
            <a:ext cx="12028170" cy="701040"/>
          </a:xfrm>
          <a:prstGeom prst="rect">
            <a:avLst/>
          </a:prstGeom>
          <a:noFill/>
          <a:ln w="571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zh-CN" altLang="en-US" sz="40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活动</a:t>
            </a:r>
            <a:r>
              <a:rPr lang="zh-CN" altLang="en-US" sz="4000" b="1" dirty="0" smtClean="0">
                <a:latin typeface="Times New Roman" panose="02020603050405020304" pitchFamily="18" charset="0"/>
                <a:ea typeface="隶书" panose="02010509060101010101" pitchFamily="49" charset="-122"/>
              </a:rPr>
              <a:t>：</a:t>
            </a:r>
            <a:r>
              <a:rPr lang="zh-CN" altLang="en-US" sz="40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入射角改变时反射角将怎样变化</a:t>
            </a:r>
            <a:r>
              <a:rPr lang="en-US" altLang="zh-CN" sz="40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?</a:t>
            </a:r>
            <a:endParaRPr lang="en-US" altLang="zh-CN" sz="4000" b="1" dirty="0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1752" name="Text Box 8"/>
          <p:cNvSpPr txBox="1"/>
          <p:nvPr/>
        </p:nvSpPr>
        <p:spPr>
          <a:xfrm>
            <a:off x="723265" y="4139565"/>
            <a:ext cx="11236325" cy="762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4400" b="1" dirty="0">
                <a:latin typeface="隶书" panose="02010509060101010101" pitchFamily="49" charset="-122"/>
                <a:ea typeface="隶书" panose="02010509060101010101" pitchFamily="49" charset="-122"/>
              </a:rPr>
              <a:t>反射角随入射角的</a:t>
            </a:r>
            <a:r>
              <a:rPr lang="zh-CN" altLang="en-US" sz="44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增大而增大</a:t>
            </a:r>
            <a:r>
              <a:rPr lang="zh-CN" altLang="en-US" sz="4400" b="1" dirty="0">
                <a:latin typeface="隶书" panose="02010509060101010101" pitchFamily="49" charset="-122"/>
                <a:ea typeface="隶书" panose="02010509060101010101" pitchFamily="49" charset="-122"/>
              </a:rPr>
              <a:t>，</a:t>
            </a:r>
            <a:r>
              <a:rPr lang="zh-CN" altLang="en-US" sz="44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减小而减小。</a:t>
            </a:r>
            <a:endParaRPr lang="zh-CN" altLang="en-US" sz="4400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29640" y="3048000"/>
            <a:ext cx="1866900" cy="762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</a:rPr>
              <a:t>结论：</a:t>
            </a:r>
            <a:endParaRPr lang="zh-CN" altLang="en-US" sz="4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2" grpId="1" animBg="1"/>
      <p:bldP spid="20482" grpId="2" animBg="1"/>
      <p:bldP spid="20482" grpId="3" animBg="1"/>
      <p:bldP spid="20482" grpId="4" animBg="1"/>
      <p:bldP spid="20482" grpId="5" animBg="1"/>
      <p:bldP spid="20482" grpId="6" animBg="1"/>
      <p:bldP spid="20482" grpId="7" animBg="1"/>
      <p:bldP spid="20482" grpId="8" animBg="1"/>
      <p:bldP spid="20482" grpId="9" animBg="1"/>
      <p:bldP spid="20482" grpId="10" animBg="1"/>
      <p:bldP spid="20482" grpId="11" animBg="1"/>
      <p:bldP spid="20482" grpId="12" animBg="1"/>
      <p:bldP spid="3175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/>
          <p:nvPr/>
        </p:nvSpPr>
        <p:spPr>
          <a:xfrm>
            <a:off x="1134428" y="394335"/>
            <a:ext cx="10689590" cy="701040"/>
          </a:xfrm>
          <a:prstGeom prst="rect">
            <a:avLst/>
          </a:prstGeom>
          <a:noFill/>
          <a:ln w="571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lvl="0" eaLnBrk="0" hangingPunct="0"/>
            <a:r>
              <a:rPr lang="zh-CN" altLang="en-US" sz="40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活动</a:t>
            </a:r>
            <a:r>
              <a:rPr lang="en-US" altLang="zh-CN" sz="40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: </a:t>
            </a:r>
            <a:r>
              <a:rPr lang="zh-CN" altLang="en-US" sz="4000" b="1" dirty="0">
                <a:latin typeface="Arial" panose="020B0604020202020204" pitchFamily="34" charset="0"/>
                <a:ea typeface="隶书" panose="02010509060101010101" pitchFamily="49" charset="-122"/>
              </a:rPr>
              <a:t>光线</a:t>
            </a:r>
            <a:r>
              <a:rPr lang="zh-CN" alt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垂直入射</a:t>
            </a:r>
            <a:r>
              <a:rPr lang="zh-CN" altLang="en-US" sz="40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时，反射光线到哪里去了？</a:t>
            </a:r>
            <a:endParaRPr lang="zh-CN" altLang="en-US" sz="4000" b="1" dirty="0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pSp>
        <p:nvGrpSpPr>
          <p:cNvPr id="21507" name="Group 11"/>
          <p:cNvGrpSpPr/>
          <p:nvPr/>
        </p:nvGrpSpPr>
        <p:grpSpPr>
          <a:xfrm rot="5400000">
            <a:off x="8699500" y="3079750"/>
            <a:ext cx="258763" cy="2887663"/>
            <a:chOff x="4694" y="2160"/>
            <a:chExt cx="136" cy="1361"/>
          </a:xfrm>
        </p:grpSpPr>
        <p:sp>
          <p:nvSpPr>
            <p:cNvPr id="21529" name="Line 12"/>
            <p:cNvSpPr/>
            <p:nvPr/>
          </p:nvSpPr>
          <p:spPr>
            <a:xfrm>
              <a:off x="4694" y="2160"/>
              <a:ext cx="0" cy="136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30" name="Line 13"/>
            <p:cNvSpPr/>
            <p:nvPr/>
          </p:nvSpPr>
          <p:spPr>
            <a:xfrm>
              <a:off x="4694" y="3430"/>
              <a:ext cx="136" cy="9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31" name="Line 14"/>
            <p:cNvSpPr/>
            <p:nvPr/>
          </p:nvSpPr>
          <p:spPr>
            <a:xfrm>
              <a:off x="4694" y="2251"/>
              <a:ext cx="136" cy="9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32" name="Line 15"/>
            <p:cNvSpPr/>
            <p:nvPr/>
          </p:nvSpPr>
          <p:spPr>
            <a:xfrm>
              <a:off x="4694" y="3249"/>
              <a:ext cx="136" cy="9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33" name="Line 16"/>
            <p:cNvSpPr/>
            <p:nvPr/>
          </p:nvSpPr>
          <p:spPr>
            <a:xfrm>
              <a:off x="4694" y="2432"/>
              <a:ext cx="136" cy="9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34" name="Line 17"/>
            <p:cNvSpPr/>
            <p:nvPr/>
          </p:nvSpPr>
          <p:spPr>
            <a:xfrm>
              <a:off x="4694" y="3067"/>
              <a:ext cx="136" cy="9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35" name="Line 18"/>
            <p:cNvSpPr/>
            <p:nvPr/>
          </p:nvSpPr>
          <p:spPr>
            <a:xfrm>
              <a:off x="4694" y="2931"/>
              <a:ext cx="136" cy="9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36" name="Line 19"/>
            <p:cNvSpPr/>
            <p:nvPr/>
          </p:nvSpPr>
          <p:spPr>
            <a:xfrm>
              <a:off x="4694" y="2750"/>
              <a:ext cx="136" cy="9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37" name="Line 20"/>
            <p:cNvSpPr/>
            <p:nvPr/>
          </p:nvSpPr>
          <p:spPr>
            <a:xfrm>
              <a:off x="4694" y="2614"/>
              <a:ext cx="136" cy="9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" name="Group 59"/>
          <p:cNvGrpSpPr/>
          <p:nvPr/>
        </p:nvGrpSpPr>
        <p:grpSpPr>
          <a:xfrm>
            <a:off x="8523288" y="1958975"/>
            <a:ext cx="192087" cy="2420938"/>
            <a:chOff x="5104" y="1234"/>
            <a:chExt cx="121" cy="1525"/>
          </a:xfrm>
        </p:grpSpPr>
        <p:sp>
          <p:nvSpPr>
            <p:cNvPr id="21527" name="AutoShape 9"/>
            <p:cNvSpPr/>
            <p:nvPr/>
          </p:nvSpPr>
          <p:spPr>
            <a:xfrm rot="-10790669">
              <a:off x="5104" y="2137"/>
              <a:ext cx="121" cy="272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 cap="flat" cmpd="sng">
              <a:solidFill>
                <a:srgbClr val="CC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528" name="Line 10"/>
            <p:cNvSpPr/>
            <p:nvPr/>
          </p:nvSpPr>
          <p:spPr>
            <a:xfrm rot="-10790669">
              <a:off x="5164" y="1234"/>
              <a:ext cx="0" cy="1525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1509" name="Line 21"/>
          <p:cNvSpPr/>
          <p:nvPr/>
        </p:nvSpPr>
        <p:spPr>
          <a:xfrm>
            <a:off x="8604250" y="4094163"/>
            <a:ext cx="384175" cy="0"/>
          </a:xfrm>
          <a:prstGeom prst="line">
            <a:avLst/>
          </a:prstGeom>
          <a:ln w="2857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10" name="Line 22"/>
          <p:cNvSpPr/>
          <p:nvPr/>
        </p:nvSpPr>
        <p:spPr>
          <a:xfrm>
            <a:off x="8975725" y="4114800"/>
            <a:ext cx="0" cy="258763"/>
          </a:xfrm>
          <a:prstGeom prst="line">
            <a:avLst/>
          </a:prstGeom>
          <a:ln w="2857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11" name="Rectangle 23"/>
          <p:cNvSpPr/>
          <p:nvPr/>
        </p:nvSpPr>
        <p:spPr>
          <a:xfrm>
            <a:off x="6672263" y="3987800"/>
            <a:ext cx="649287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4" name="Group 60"/>
          <p:cNvGrpSpPr/>
          <p:nvPr/>
        </p:nvGrpSpPr>
        <p:grpSpPr>
          <a:xfrm>
            <a:off x="8515350" y="1882775"/>
            <a:ext cx="215900" cy="2519363"/>
            <a:chOff x="3424" y="1253"/>
            <a:chExt cx="136" cy="1587"/>
          </a:xfrm>
        </p:grpSpPr>
        <p:sp>
          <p:nvSpPr>
            <p:cNvPr id="21525" name="AutoShape 42"/>
            <p:cNvSpPr/>
            <p:nvPr/>
          </p:nvSpPr>
          <p:spPr>
            <a:xfrm rot="-117678">
              <a:off x="3424" y="1444"/>
              <a:ext cx="136" cy="317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526" name="Line 43"/>
            <p:cNvSpPr/>
            <p:nvPr/>
          </p:nvSpPr>
          <p:spPr>
            <a:xfrm>
              <a:off x="3494" y="1253"/>
              <a:ext cx="0" cy="1587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" name="Group 50"/>
          <p:cNvGrpSpPr/>
          <p:nvPr/>
        </p:nvGrpSpPr>
        <p:grpSpPr>
          <a:xfrm>
            <a:off x="1456690" y="5116195"/>
            <a:ext cx="3257550" cy="579438"/>
            <a:chOff x="161" y="1690"/>
            <a:chExt cx="1845" cy="365"/>
          </a:xfrm>
        </p:grpSpPr>
        <p:sp>
          <p:nvSpPr>
            <p:cNvPr id="21523" name="Text Box 45"/>
            <p:cNvSpPr txBox="1"/>
            <p:nvPr/>
          </p:nvSpPr>
          <p:spPr>
            <a:xfrm>
              <a:off x="161" y="1690"/>
              <a:ext cx="887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3200" b="1" dirty="0">
                  <a:latin typeface="楷体_GB2312" pitchFamily="49" charset="-122"/>
                  <a:ea typeface="楷体_GB2312" pitchFamily="49" charset="-122"/>
                </a:rPr>
                <a:t>反射角</a:t>
              </a:r>
              <a:endParaRPr lang="zh-CN" altLang="en-US" sz="3200" b="1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1524" name="Text Box 47"/>
            <p:cNvSpPr txBox="1"/>
            <p:nvPr/>
          </p:nvSpPr>
          <p:spPr>
            <a:xfrm>
              <a:off x="1188" y="1690"/>
              <a:ext cx="81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3200" b="1" dirty="0">
                  <a:latin typeface="楷体_GB2312" pitchFamily="49" charset="-122"/>
                  <a:ea typeface="楷体_GB2312" pitchFamily="49" charset="-122"/>
                </a:rPr>
                <a:t>入射角</a:t>
              </a:r>
              <a:endParaRPr lang="zh-CN" altLang="en-US" sz="32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33838" name="Text Box 46"/>
          <p:cNvSpPr txBox="1"/>
          <p:nvPr/>
        </p:nvSpPr>
        <p:spPr>
          <a:xfrm>
            <a:off x="2856865" y="5115878"/>
            <a:ext cx="413385" cy="6400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3600" b="1" dirty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=</a:t>
            </a:r>
            <a:endParaRPr lang="en-US" altLang="zh-CN" sz="3600" b="1" dirty="0">
              <a:solidFill>
                <a:srgbClr val="CC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6" name="Group 52"/>
          <p:cNvGrpSpPr/>
          <p:nvPr/>
        </p:nvGrpSpPr>
        <p:grpSpPr>
          <a:xfrm>
            <a:off x="4713923" y="5116513"/>
            <a:ext cx="1066189" cy="579438"/>
            <a:chOff x="2042" y="1706"/>
            <a:chExt cx="503" cy="365"/>
          </a:xfrm>
        </p:grpSpPr>
        <p:sp>
          <p:nvSpPr>
            <p:cNvPr id="21521" name="Text Box 48"/>
            <p:cNvSpPr txBox="1"/>
            <p:nvPr/>
          </p:nvSpPr>
          <p:spPr>
            <a:xfrm>
              <a:off x="2042" y="1706"/>
              <a:ext cx="503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3200" b="1" dirty="0">
                  <a:solidFill>
                    <a:srgbClr val="CC0000"/>
                  </a:solidFill>
                  <a:latin typeface="楷体_GB2312" pitchFamily="49" charset="-122"/>
                  <a:ea typeface="楷体_GB2312" pitchFamily="49" charset="-122"/>
                </a:rPr>
                <a:t>=</a:t>
              </a:r>
              <a:endParaRPr lang="en-US" altLang="zh-CN" sz="3200" b="1" dirty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1522" name="Text Box 49"/>
            <p:cNvSpPr txBox="1"/>
            <p:nvPr/>
          </p:nvSpPr>
          <p:spPr>
            <a:xfrm>
              <a:off x="2286" y="1706"/>
              <a:ext cx="259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 eaLnBrk="1" hangingPunct="1"/>
              <a:r>
                <a:rPr lang="en-US" altLang="zh-CN" sz="3200" b="1" dirty="0">
                  <a:solidFill>
                    <a:srgbClr val="CC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0°</a:t>
              </a:r>
              <a:endParaRPr lang="en-US" altLang="zh-CN" sz="3200" b="1" dirty="0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sp>
        <p:nvSpPr>
          <p:cNvPr id="21516" name="Line 58"/>
          <p:cNvSpPr/>
          <p:nvPr/>
        </p:nvSpPr>
        <p:spPr>
          <a:xfrm>
            <a:off x="8616950" y="2349500"/>
            <a:ext cx="0" cy="2016125"/>
          </a:xfrm>
          <a:prstGeom prst="line">
            <a:avLst/>
          </a:prstGeom>
          <a:ln w="28575" cap="flat" cmpd="sng">
            <a:solidFill>
              <a:schemeClr val="tx2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33853" name="Text Box 61"/>
          <p:cNvSpPr txBox="1"/>
          <p:nvPr/>
        </p:nvSpPr>
        <p:spPr>
          <a:xfrm>
            <a:off x="1456373" y="2788285"/>
            <a:ext cx="4824412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r>
              <a:rPr lang="zh-CN" altLang="en-US" sz="4400" b="1" dirty="0">
                <a:solidFill>
                  <a:srgbClr val="CC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被垂直反射回去。</a:t>
            </a:r>
            <a:endParaRPr lang="zh-CN" altLang="en-US" sz="4400" b="1" dirty="0">
              <a:solidFill>
                <a:srgbClr val="CC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1519" name="Rectangle 44"/>
          <p:cNvSpPr/>
          <p:nvPr/>
        </p:nvSpPr>
        <p:spPr>
          <a:xfrm>
            <a:off x="832485" y="2178685"/>
            <a:ext cx="7322820" cy="191579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indent="0" eaLnBrk="1" hangingPunct="1">
              <a:spcBef>
                <a:spcPct val="20000"/>
              </a:spcBef>
              <a:buClr>
                <a:srgbClr val="FF00FF"/>
              </a:buClr>
              <a:buFont typeface="Wingdings" panose="05000000000000000000" pitchFamily="2" charset="2"/>
              <a:buNone/>
            </a:pPr>
            <a:r>
              <a:rPr lang="zh-CN" altLang="en-US" sz="4400" b="1" dirty="0">
                <a:solidFill>
                  <a:schemeClr val="tx2"/>
                </a:solidFill>
                <a:latin typeface="Arial" panose="020B0604020202020204" pitchFamily="34" charset="0"/>
                <a:ea typeface="方正舒体" panose="02010601030101010101" pitchFamily="2" charset="-122"/>
              </a:rPr>
              <a:t>当光线垂直入射时反射光线将</a:t>
            </a:r>
            <a:endParaRPr lang="zh-CN" altLang="en-US" sz="4400" b="1" dirty="0">
              <a:solidFill>
                <a:schemeClr val="tx2"/>
              </a:solidFill>
              <a:latin typeface="Arial" panose="020B0604020202020204" pitchFamily="34" charset="0"/>
              <a:ea typeface="方正舒体" panose="02010601030101010101" pitchFamily="2" charset="-122"/>
            </a:endParaRPr>
          </a:p>
        </p:txBody>
      </p:sp>
      <p:sp>
        <p:nvSpPr>
          <p:cNvPr id="21520" name="Line 62"/>
          <p:cNvSpPr/>
          <p:nvPr/>
        </p:nvSpPr>
        <p:spPr>
          <a:xfrm flipV="1">
            <a:off x="1416685" y="3422015"/>
            <a:ext cx="4363720" cy="14605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光线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光线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38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3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3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38" grpId="0"/>
      <p:bldP spid="3385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0</TotalTime>
  <Words>1051</Words>
  <Application>WPS 演示</Application>
  <PresentationFormat>自定义</PresentationFormat>
  <Paragraphs>203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46" baseType="lpstr">
      <vt:lpstr>Arial</vt:lpstr>
      <vt:lpstr>宋体</vt:lpstr>
      <vt:lpstr>Wingdings</vt:lpstr>
      <vt:lpstr>Wingdings 2</vt:lpstr>
      <vt:lpstr>Arial</vt:lpstr>
      <vt:lpstr>华文行楷</vt:lpstr>
      <vt:lpstr>Constantia</vt:lpstr>
      <vt:lpstr>隶书</vt:lpstr>
      <vt:lpstr>Times New Roman</vt:lpstr>
      <vt:lpstr>Gaze</vt:lpstr>
      <vt:lpstr>黑体</vt:lpstr>
      <vt:lpstr>华文新魏</vt:lpstr>
      <vt:lpstr>楷体_GB2312</vt:lpstr>
      <vt:lpstr>楷体</vt:lpstr>
      <vt:lpstr>方正舒体</vt:lpstr>
      <vt:lpstr>华文楷体</vt:lpstr>
      <vt:lpstr>Tahoma</vt:lpstr>
      <vt:lpstr>华文中宋</vt:lpstr>
      <vt:lpstr>Symbol</vt:lpstr>
      <vt:lpstr>Franklin Gothic Book</vt:lpstr>
      <vt:lpstr>微软雅黑</vt:lpstr>
      <vt:lpstr>Arial Unicode MS</vt:lpstr>
      <vt:lpstr>Franklin Gothic Medium</vt:lpstr>
      <vt:lpstr>Wingdings</vt:lpstr>
      <vt:lpstr>Calibri</vt:lpstr>
      <vt:lpstr>Segoe Print</vt:lpstr>
      <vt:lpstr>新宋体</vt:lpstr>
      <vt:lpstr>暗香扑面</vt:lpstr>
      <vt:lpstr>PowerPoint 演示文稿</vt:lpstr>
      <vt:lpstr>用光的知识制服光头强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141</cp:revision>
  <dcterms:created xsi:type="dcterms:W3CDTF">2016-10-31T23:18:00Z</dcterms:created>
  <dcterms:modified xsi:type="dcterms:W3CDTF">2018-07-25T03:47:58Z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