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Default Extension="tiff" ContentType="image/tif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24" r:id="rId3"/>
    <p:sldId id="741" r:id="rId4"/>
    <p:sldId id="742" r:id="rId5"/>
    <p:sldId id="743" r:id="rId6"/>
    <p:sldId id="744" r:id="rId7"/>
    <p:sldId id="750" r:id="rId8"/>
    <p:sldId id="751" r:id="rId9"/>
    <p:sldId id="752" r:id="rId10"/>
    <p:sldId id="753" r:id="rId11"/>
    <p:sldId id="754" r:id="rId12"/>
    <p:sldId id="755" r:id="rId13"/>
    <p:sldId id="756" r:id="rId14"/>
    <p:sldId id="757" r:id="rId15"/>
    <p:sldId id="758" r:id="rId16"/>
    <p:sldId id="759" r:id="rId17"/>
    <p:sldId id="760" r:id="rId18"/>
    <p:sldId id="761" r:id="rId19"/>
    <p:sldId id="762" r:id="rId20"/>
    <p:sldId id="763" r:id="rId21"/>
    <p:sldId id="764" r:id="rId22"/>
    <p:sldId id="765" r:id="rId23"/>
    <p:sldId id="766" r:id="rId24"/>
    <p:sldId id="774" r:id="rId25"/>
    <p:sldId id="767" r:id="rId26"/>
    <p:sldId id="768" r:id="rId27"/>
    <p:sldId id="769" r:id="rId28"/>
    <p:sldId id="770" r:id="rId29"/>
    <p:sldId id="771" r:id="rId30"/>
    <p:sldId id="772" r:id="rId31"/>
    <p:sldId id="773" r:id="rId32"/>
    <p:sldId id="775" r:id="rId33"/>
    <p:sldId id="776" r:id="rId34"/>
    <p:sldId id="777" r:id="rId35"/>
    <p:sldId id="778" r:id="rId36"/>
    <p:sldId id="745" r:id="rId37"/>
    <p:sldId id="746" r:id="rId38"/>
    <p:sldId id="780" r:id="rId39"/>
    <p:sldId id="781" r:id="rId40"/>
    <p:sldId id="782" r:id="rId41"/>
    <p:sldId id="783" r:id="rId42"/>
    <p:sldId id="784" r:id="rId43"/>
    <p:sldId id="747" r:id="rId44"/>
    <p:sldId id="779" r:id="rId45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678" y="-96"/>
      </p:cViewPr>
      <p:guideLst>
        <p:guide orient="horz" pos="2559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8" cy="7619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tags" Target="tags/tag2.xml" /><Relationship Id="rId47" Type="http://schemas.openxmlformats.org/officeDocument/2006/relationships/presProps" Target="presProps.xml" /><Relationship Id="rId48" Type="http://schemas.openxmlformats.org/officeDocument/2006/relationships/viewProps" Target="viewProps.xml" /><Relationship Id="rId49" Type="http://schemas.openxmlformats.org/officeDocument/2006/relationships/theme" Target="theme/theme1.xml" /><Relationship Id="rId5" Type="http://schemas.openxmlformats.org/officeDocument/2006/relationships/slide" Target="slides/slide3.xml" /><Relationship Id="rId50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6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4"/>
          <p:cNvSpPr txBox="1"/>
          <p:nvPr userDrawn="1"/>
        </p:nvSpPr>
        <p:spPr>
          <a:xfrm>
            <a:off x="250825" y="327025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布置作业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390525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765" y="6360795"/>
            <a:ext cx="12206605" cy="513715"/>
            <a:chOff x="-23" y="9990"/>
            <a:chExt cx="19223" cy="809"/>
          </a:xfrm>
        </p:grpSpPr>
        <p:pic>
          <p:nvPicPr>
            <p:cNvPr id="2051" name="图片 1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7243" y="9990"/>
              <a:ext cx="1957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2"/>
            <p:cNvSpPr/>
            <p:nvPr userDrawn="1"/>
          </p:nvSpPr>
          <p:spPr>
            <a:xfrm>
              <a:off x="0" y="10507"/>
              <a:ext cx="19200" cy="293"/>
            </a:xfrm>
            <a:prstGeom prst="roundRect">
              <a:avLst>
                <a:gd name="adj" fmla="val 0"/>
              </a:avLst>
            </a:prstGeom>
            <a:solidFill>
              <a:srgbClr val="59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>
                <a:solidFill>
                  <a:prstClr val="white"/>
                </a:solidFill>
              </a:endParaRPr>
            </a:p>
          </p:txBody>
        </p:sp>
        <p:pic>
          <p:nvPicPr>
            <p:cNvPr id="2053" name="图片 3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23" y="10120"/>
              <a:ext cx="2500" cy="6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37"/>
          <p:cNvGrpSpPr/>
          <p:nvPr userDrawn="1"/>
        </p:nvGrpSpPr>
        <p:grpSpPr>
          <a:xfrm>
            <a:off x="3352800" y="3143250"/>
            <a:ext cx="2879725" cy="658813"/>
            <a:chOff x="5279" y="3614"/>
            <a:chExt cx="4537" cy="1036"/>
          </a:xfrm>
        </p:grpSpPr>
        <p:sp>
          <p:nvSpPr>
            <p:cNvPr id="4" name="流程图: 可选过程 3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7" name="组合 41"/>
          <p:cNvGrpSpPr/>
          <p:nvPr userDrawn="1"/>
        </p:nvGrpSpPr>
        <p:grpSpPr>
          <a:xfrm>
            <a:off x="3352800" y="3992563"/>
            <a:ext cx="2879725" cy="658812"/>
            <a:chOff x="5279" y="3614"/>
            <a:chExt cx="4537" cy="1036"/>
          </a:xfrm>
        </p:grpSpPr>
        <p:sp>
          <p:nvSpPr>
            <p:cNvPr id="8" name="流程图: 可选过程 7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9" name="流程图: 可选过程 8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1" name="组合 45"/>
          <p:cNvGrpSpPr/>
          <p:nvPr userDrawn="1"/>
        </p:nvGrpSpPr>
        <p:grpSpPr>
          <a:xfrm>
            <a:off x="3352800" y="4841875"/>
            <a:ext cx="2879725" cy="657225"/>
            <a:chOff x="5279" y="3614"/>
            <a:chExt cx="4537" cy="1036"/>
          </a:xfrm>
        </p:grpSpPr>
        <p:sp>
          <p:nvSpPr>
            <p:cNvPr id="12" name="流程图: 可选过程 11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3" name="流程图: 可选过程 12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5" name="组合 27"/>
          <p:cNvGrpSpPr/>
          <p:nvPr userDrawn="1"/>
        </p:nvGrpSpPr>
        <p:grpSpPr>
          <a:xfrm>
            <a:off x="7146925" y="3148013"/>
            <a:ext cx="2881313" cy="657225"/>
            <a:chOff x="5279" y="3614"/>
            <a:chExt cx="4537" cy="1036"/>
          </a:xfrm>
        </p:grpSpPr>
        <p:sp>
          <p:nvSpPr>
            <p:cNvPr id="16" name="流程图: 可选过程 15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7" name="流程图: 可选过程 16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8" name="椭圆 17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9" name="组合 31"/>
          <p:cNvGrpSpPr/>
          <p:nvPr userDrawn="1"/>
        </p:nvGrpSpPr>
        <p:grpSpPr>
          <a:xfrm>
            <a:off x="7146925" y="4000500"/>
            <a:ext cx="2881313" cy="657225"/>
            <a:chOff x="5279" y="3614"/>
            <a:chExt cx="4537" cy="1036"/>
          </a:xfrm>
        </p:grpSpPr>
        <p:sp>
          <p:nvSpPr>
            <p:cNvPr id="20" name="流程图: 可选过程 19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1" name="流程图: 可选过程 20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2" name="椭圆 21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7146925" y="2295525"/>
            <a:ext cx="2881313" cy="657225"/>
            <a:chOff x="5279" y="3614"/>
            <a:chExt cx="4537" cy="1036"/>
          </a:xfrm>
        </p:grpSpPr>
        <p:sp>
          <p:nvSpPr>
            <p:cNvPr id="24" name="流程图: 可选过程 23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5" name="流程图: 可选过程 24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6" name="椭圆 25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27" name="文本框 34"/>
          <p:cNvSpPr txBox="1"/>
          <p:nvPr userDrawn="1"/>
        </p:nvSpPr>
        <p:spPr>
          <a:xfrm>
            <a:off x="693738" y="500063"/>
            <a:ext cx="1020763" cy="21224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noProof="1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目 </a:t>
            </a:r>
            <a:endParaRPr lang="zh-CN" altLang="en-US" sz="6600" b="1" noProof="1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6600" b="1" noProof="1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录</a:t>
            </a:r>
            <a:endParaRPr lang="zh-CN" altLang="en-US" sz="6600" b="1" noProof="1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8" name="矩形: 圆角 2"/>
          <p:cNvSpPr/>
          <p:nvPr userDrawn="1"/>
        </p:nvSpPr>
        <p:spPr>
          <a:xfrm rot="5400000">
            <a:off x="1107281" y="1391444"/>
            <a:ext cx="1970088" cy="49212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 fontAlgn="base"/>
            <a:r>
              <a:rPr lang="en-US" altLang="zh-CN" sz="2000" b="1" strike="noStrike" noProof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CONTENTS</a:t>
            </a:r>
            <a:endParaRPr lang="en-US" altLang="zh-CN" sz="2000" b="1" strike="noStrike" noProof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29" name="组合 21"/>
          <p:cNvGrpSpPr/>
          <p:nvPr userDrawn="1"/>
        </p:nvGrpSpPr>
        <p:grpSpPr>
          <a:xfrm>
            <a:off x="3352800" y="2295525"/>
            <a:ext cx="2879725" cy="657225"/>
            <a:chOff x="5279" y="3614"/>
            <a:chExt cx="4537" cy="1036"/>
          </a:xfrm>
        </p:grpSpPr>
        <p:sp>
          <p:nvSpPr>
            <p:cNvPr id="30" name="流程图: 可选过程 29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1" name="流程图: 可选过程 30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2" name="椭圆 31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33" name="文本框 12"/>
          <p:cNvSpPr txBox="1"/>
          <p:nvPr userDrawn="1"/>
        </p:nvSpPr>
        <p:spPr>
          <a:xfrm>
            <a:off x="3482975" y="2005013"/>
            <a:ext cx="6843713" cy="3538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1</a:t>
            </a:r>
            <a:r>
              <a:rPr lang="en-US" altLang="zh-CN" sz="2800" b="1">
                <a:latin typeface="微软雅黑" panose="020b0503020204020204" charset="-122"/>
                <a:ea typeface="微软雅黑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学习目标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    2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新课导入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3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新课讲解</a:t>
            </a:r>
            <a:r>
              <a:rPr lang="zh-CN" altLang="en-US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4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5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当堂小练</a:t>
            </a:r>
            <a:r>
              <a:rPr lang="zh-CN" altLang="en-US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6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拓展与延伸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7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布置作业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0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</a:rPr>
              <a:t>学习目标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文本框 10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新课导入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5" name="流程图: 过程 34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3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新课讲解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流程图: 过程 3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1"/>
          <p:cNvSpPr txBox="1"/>
          <p:nvPr userDrawn="1"/>
        </p:nvSpPr>
        <p:spPr>
          <a:xfrm>
            <a:off x="250825" y="336550"/>
            <a:ext cx="180848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流程图: 过程 7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"/>
          <p:cNvSpPr txBox="1"/>
          <p:nvPr userDrawn="1"/>
        </p:nvSpPr>
        <p:spPr>
          <a:xfrm>
            <a:off x="250825" y="336550"/>
            <a:ext cx="1826141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 smtClean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当堂小练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2"/>
          <p:cNvSpPr txBox="1"/>
          <p:nvPr userDrawn="1"/>
        </p:nvSpPr>
        <p:spPr>
          <a:xfrm>
            <a:off x="250825" y="327025"/>
            <a:ext cx="22145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拓展与延伸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390525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.xml" /><Relationship Id="rId21" Type="http://schemas.openxmlformats.org/officeDocument/2006/relationships/image" Target="../media/image1.png" /><Relationship Id="rId22" Type="http://schemas.openxmlformats.org/officeDocument/2006/relationships/image" Target="../media/image2.png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KSO_TEMPLATE" hidden="1"/>
          <p:cNvSpPr/>
          <p:nvPr userDrawn="1">
            <p:custDataLst>
              <p:tags r:id="rId2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4765" y="6360795"/>
            <a:ext cx="12206605" cy="513715"/>
            <a:chOff x="-23" y="9990"/>
            <a:chExt cx="19223" cy="809"/>
          </a:xfrm>
        </p:grpSpPr>
        <p:pic>
          <p:nvPicPr>
            <p:cNvPr id="2051" name="图片 1"/>
            <p:cNvPicPr>
              <a:picLocks noChangeAspect="1"/>
            </p:cNvPicPr>
            <p:nvPr userDrawn="1"/>
          </p:nvPicPr>
          <p:blipFill>
            <a:blip r:embed="rId21"/>
            <a:stretch>
              <a:fillRect/>
            </a:stretch>
          </p:blipFill>
          <p:spPr>
            <a:xfrm>
              <a:off x="17243" y="9990"/>
              <a:ext cx="1957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2"/>
            <p:cNvSpPr/>
            <p:nvPr userDrawn="1"/>
          </p:nvSpPr>
          <p:spPr>
            <a:xfrm>
              <a:off x="0" y="10507"/>
              <a:ext cx="19200" cy="293"/>
            </a:xfrm>
            <a:prstGeom prst="roundRect">
              <a:avLst>
                <a:gd name="adj" fmla="val 0"/>
              </a:avLst>
            </a:prstGeom>
            <a:solidFill>
              <a:srgbClr val="59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>
                <a:solidFill>
                  <a:prstClr val="white"/>
                </a:solidFill>
              </a:endParaRPr>
            </a:p>
          </p:txBody>
        </p:sp>
        <p:pic>
          <p:nvPicPr>
            <p:cNvPr id="2053" name="图片 3"/>
            <p:cNvPicPr>
              <a:picLocks noChangeAspect="1"/>
            </p:cNvPicPr>
            <p:nvPr userDrawn="1"/>
          </p:nvPicPr>
          <p:blipFill>
            <a:blip r:embed="rId22"/>
            <a:stretch>
              <a:fillRect/>
            </a:stretch>
          </p:blipFill>
          <p:spPr>
            <a:xfrm>
              <a:off x="-23" y="10120"/>
              <a:ext cx="2500" cy="6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Relationship Id="rId4" Type="http://schemas.openxmlformats.org/officeDocument/2006/relationships/hyperlink" Target="&#29031;&#30456;&#26426;.swf" TargetMode="Ex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7.jpeg" /><Relationship Id="rId3" Type="http://schemas.openxmlformats.org/officeDocument/2006/relationships/image" Target="../media/image1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8.png" /><Relationship Id="rId3" Type="http://schemas.openxmlformats.org/officeDocument/2006/relationships/hyperlink" Target="&#29031;&#30456;&#26426;.mp4" TargetMode="Ex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9.gif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0.jpeg" /><Relationship Id="rId3" Type="http://schemas.openxmlformats.org/officeDocument/2006/relationships/image" Target="../media/image21.jpeg" /><Relationship Id="rId4" Type="http://schemas.openxmlformats.org/officeDocument/2006/relationships/image" Target="../media/image22.jpeg" /><Relationship Id="rId5" Type="http://schemas.openxmlformats.org/officeDocument/2006/relationships/image" Target="../media/image23.jpeg" /><Relationship Id="rId6" Type="http://schemas.openxmlformats.org/officeDocument/2006/relationships/image" Target="../media/image24.jpeg" /><Relationship Id="rId7" Type="http://schemas.openxmlformats.org/officeDocument/2006/relationships/image" Target="../media/image25.jpeg" /><Relationship Id="rId8" Type="http://schemas.openxmlformats.org/officeDocument/2006/relationships/image" Target="../media/image12.png" /><Relationship Id="rId9" Type="http://schemas.openxmlformats.org/officeDocument/2006/relationships/image" Target="../media/image2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7.png" /><Relationship Id="rId3" Type="http://schemas.openxmlformats.org/officeDocument/2006/relationships/hyperlink" Target="&#33258;&#21046;&#27169;&#25311;&#29031;&#30456;&#26426;.swf" TargetMode="Ex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9.tiff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0.jpeg" /><Relationship Id="rId3" Type="http://schemas.openxmlformats.org/officeDocument/2006/relationships/image" Target="../media/image3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2.png" /><Relationship Id="rId3" Type="http://schemas.openxmlformats.org/officeDocument/2006/relationships/hyperlink" Target="&#29983;&#27963;&#20013;&#30340;&#36879;&#38236;&#8212;&#8212;&#24187;&#28783;&#26426;&#30340;&#32467;&#26500;.swf" TargetMode="External" /><Relationship Id="rId4" Type="http://schemas.openxmlformats.org/officeDocument/2006/relationships/image" Target="../media/image33.png" /><Relationship Id="rId5" Type="http://schemas.openxmlformats.org/officeDocument/2006/relationships/hyperlink" Target="&#29983;&#27963;&#20013;&#30340;&#36879;&#38236;&#8212;&#8212;&#25237;&#24433;&#20202;&#30340;&#32467;&#26500;.swf" TargetMode="Ex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4.png" /><Relationship Id="rId3" Type="http://schemas.openxmlformats.org/officeDocument/2006/relationships/image" Target="../media/image35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6.png" /><Relationship Id="rId3" Type="http://schemas.openxmlformats.org/officeDocument/2006/relationships/hyperlink" Target="&#29983;&#27963;&#20013;&#30340;&#36879;&#38236;&#8212;&#8212;&#25918;&#22823;&#38236;.mpg" TargetMode="External" /><Relationship Id="rId4" Type="http://schemas.openxmlformats.org/officeDocument/2006/relationships/image" Target="../media/image37.png" /><Relationship Id="rId5" Type="http://schemas.openxmlformats.org/officeDocument/2006/relationships/hyperlink" Target="&#25918;&#22823;&#38236;%20(2).swf" TargetMode="Ex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8.png" /><Relationship Id="rId3" Type="http://schemas.openxmlformats.org/officeDocument/2006/relationships/image" Target="../media/image39.png" /><Relationship Id="rId4" Type="http://schemas.openxmlformats.org/officeDocument/2006/relationships/image" Target="../media/image40.png" /><Relationship Id="rId5" Type="http://schemas.openxmlformats.org/officeDocument/2006/relationships/image" Target="../media/image41.png" /><Relationship Id="rId6" Type="http://schemas.openxmlformats.org/officeDocument/2006/relationships/image" Target="../media/image42.png" /><Relationship Id="rId7" Type="http://schemas.openxmlformats.org/officeDocument/2006/relationships/hyperlink" Target="&#25918;&#22823;&#38236;&#21407;&#29702;.swf" TargetMode="External" /><Relationship Id="rId8" Type="http://schemas.openxmlformats.org/officeDocument/2006/relationships/image" Target="../media/image1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3.png" /><Relationship Id="rId3" Type="http://schemas.openxmlformats.org/officeDocument/2006/relationships/hyperlink" Target="&#23454;&#20687;&#19982;&#34394;&#20687;.swf" TargetMode="Externa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4.png" /><Relationship Id="rId3" Type="http://schemas.openxmlformats.org/officeDocument/2006/relationships/image" Target="../media/image45.png" /><Relationship Id="rId4" Type="http://schemas.openxmlformats.org/officeDocument/2006/relationships/image" Target="../media/image46.png" /><Relationship Id="rId5" Type="http://schemas.openxmlformats.org/officeDocument/2006/relationships/image" Target="../media/image47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8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9.png" /><Relationship Id="rId3" Type="http://schemas.openxmlformats.org/officeDocument/2006/relationships/image" Target="../media/image50.png" /><Relationship Id="rId4" Type="http://schemas.openxmlformats.org/officeDocument/2006/relationships/image" Target="../media/image51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52.tiff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53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54.tiff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5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6.jpeg" /><Relationship Id="rId4" Type="http://schemas.openxmlformats.org/officeDocument/2006/relationships/hyperlink" Target="&#29983;&#27963;&#20013;&#30340;&#36879;&#38236;&#8212;&#8212;&#25237;&#24433;&#20202;.flv" TargetMode="Ex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1"/>
          <p:cNvSpPr>
            <a:spLocks noGrp="1"/>
          </p:cNvSpPr>
          <p:nvPr/>
        </p:nvSpPr>
        <p:spPr>
          <a:xfrm>
            <a:off x="671513" y="1705610"/>
            <a:ext cx="10972800" cy="2757805"/>
          </a:xfrm>
          <a:prstGeom prst="rect">
            <a:avLst/>
          </a:prstGeom>
          <a:noFill/>
          <a:ln>
            <a:noFill/>
          </a:ln>
        </p:spPr>
        <p:txBody>
          <a:bodyPr wrap="square" lIns="135466" tIns="50800" rIns="101600" bIns="5080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eaLnBrk="1" fontAlgn="auto" hangingPunct="1">
              <a:lnSpc>
                <a:spcPct val="150000"/>
              </a:lnSpc>
              <a:buNone/>
            </a:pPr>
            <a:r>
              <a:rPr lang="zh-CN" altLang="en-US" sz="6000" b="1" strike="noStrike" noProof="1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  <a:cs typeface="+mj-ea"/>
              </a:rPr>
              <a:t>第四章  光的折射 透镜</a:t>
            </a:r>
            <a:endParaRPr lang="en-US" altLang="zh-CN" sz="4265" b="1" strike="noStrike" noProof="1">
              <a:solidFill>
                <a:schemeClr val="tx2">
                  <a:lumMod val="50000"/>
                  <a:lumOff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algn="ctr" eaLnBrk="1" fontAlgn="auto" hangingPunct="1">
              <a:lnSpc>
                <a:spcPct val="110000"/>
              </a:lnSpc>
              <a:buNone/>
            </a:pPr>
            <a:r>
              <a:rPr lang="zh-CN" altLang="en-US" sz="3200" b="1" strike="noStrike" noProof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第</a:t>
            </a:r>
            <a:r>
              <a:rPr lang="en-US" altLang="zh-CN" sz="3200" b="1" strike="noStrike" noProof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en-US" sz="3200" b="1" strike="noStrike" noProof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节  凸透镜成像的规律</a:t>
            </a:r>
            <a:endParaRPr lang="zh-CN" altLang="en-US" sz="3200" b="1" strike="noStrike" noProof="1">
              <a:solidFill>
                <a:schemeClr val="bg1"/>
              </a:solidFill>
              <a:latin typeface="+mn-ea"/>
              <a:cs typeface="+mn-ea"/>
            </a:endParaRPr>
          </a:p>
          <a:p>
            <a:pPr indent="0" algn="ctr" eaLnBrk="1" fontAlgn="auto" hangingPunct="1">
              <a:lnSpc>
                <a:spcPct val="110000"/>
              </a:lnSpc>
              <a:buNone/>
            </a:pPr>
            <a:r>
              <a:rPr lang="zh-CN" altLang="en-US" sz="2800" b="1" strike="noStrike" noProof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课时</a:t>
            </a:r>
            <a:r>
              <a:rPr lang="en-US" altLang="zh-CN" sz="2800" b="1" strike="noStrike" noProof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2 </a:t>
            </a:r>
            <a:r>
              <a:rPr lang="zh-CN" altLang="en-US" sz="2800" b="1" strike="noStrike" noProof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凸透镜成像规律的应用</a:t>
            </a:r>
            <a:endParaRPr lang="zh-CN" altLang="en-US" sz="2800" b="1" strike="noStrike" noProof="1">
              <a:solidFill>
                <a:schemeClr val="bg1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838960" y="1653540"/>
            <a:ext cx="8161655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0" marR="0" lvl="0" indent="71120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①由于凸透镜所成的像是通过凸透镜将来自物体的光线会聚形成的，所以凸透镜的大小不会影响透镜能否成像。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1120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像点是所有折射光线会聚而成的，也就是所有折射光线都要过像点。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609090" y="1555750"/>
            <a:ext cx="8651875" cy="3568700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665" y="1880553"/>
            <a:ext cx="385763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665" y="3800158"/>
            <a:ext cx="385763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charRg st="4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4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charRg st="54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3" descr="E:\R八物上\人八物导学案\KO49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3864610"/>
            <a:ext cx="4661535" cy="1315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 bwMode="auto">
          <a:xfrm>
            <a:off x="2050415" y="1854835"/>
            <a:ext cx="828103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如图所示，处于主光轴上的物体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经凸透镜后在光屏上成像为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A′B′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，请你根据图中所给的条件画出凸透镜，并确定焦点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F 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的位置。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2035493" y="200628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479868" y="142557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7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320800" y="1112520"/>
            <a:ext cx="923861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解析：连接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BB′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。交主光轴于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O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，则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O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点即为透镜的光心；过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O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点作出凸透镜，如图所示；过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作平行于主光轴的光线，与透镜相交，连接交点与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B′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点，与主光轴的交点为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，则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即为透镜右侧焦点；过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B′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点作折射光线平行于主光轴，交透镜于另一个点，连接交点与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点，交主光轴于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，则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即为透镜左侧焦点；将图中的所有光线标上箭头，光路图即完成。</a:t>
            </a:r>
            <a:endParaRPr lang="zh-CN" altLang="en-US" sz="240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Picture 2" descr="E:\R八物上\人八物导学案\KO50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5045" y="4242435"/>
            <a:ext cx="3963988" cy="1595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24"/>
          <p:cNvSpPr txBox="1"/>
          <p:nvPr/>
        </p:nvSpPr>
        <p:spPr>
          <a:xfrm>
            <a:off x="0" y="1050925"/>
            <a:ext cx="4910455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二、照相机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200" name="XJ48.eps" descr="id:214751757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0985" y="2593340"/>
            <a:ext cx="3544570" cy="2196465"/>
          </a:xfrm>
          <a:prstGeom prst="rect">
            <a:avLst/>
          </a:prstGeom>
        </p:spPr>
      </p:pic>
      <p:pic>
        <p:nvPicPr>
          <p:cNvPr id="3" name="图片 2">
            <a:hlinkClick r:id="rId4" action="ppaction://hlinkfile"/>
          </p:cNvPr>
          <p:cNvPicPr>
            <a:picLocks noChangeAspect="1"/>
          </p:cNvPicPr>
          <p:nvPr/>
        </p:nvPicPr>
        <p:blipFill>
          <a:blip r:embed="rId3"/>
          <a:srcRect l="8898" r="7737"/>
          <a:stretch>
            <a:fillRect/>
          </a:stretch>
        </p:blipFill>
        <p:spPr>
          <a:xfrm>
            <a:off x="1791335" y="2038350"/>
            <a:ext cx="3623310" cy="2414905"/>
          </a:xfrm>
          <a:prstGeom prst="round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流程图: 可选过程 4"/>
          <p:cNvSpPr/>
          <p:nvPr/>
        </p:nvSpPr>
        <p:spPr>
          <a:xfrm>
            <a:off x="2729230" y="5033010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3" name="虚尾箭头 22"/>
          <p:cNvSpPr/>
          <p:nvPr/>
        </p:nvSpPr>
        <p:spPr>
          <a:xfrm rot="16200000">
            <a:off x="3390900" y="4615815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0908" name="文本框 5"/>
          <p:cNvSpPr txBox="1"/>
          <p:nvPr/>
        </p:nvSpPr>
        <p:spPr>
          <a:xfrm>
            <a:off x="2899093" y="5070475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23" grpId="0"/>
      <p:bldP spid="809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082165" y="4316095"/>
            <a:ext cx="817880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71120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照相机的原理是物体到凸透镜的距离大于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倍焦距时，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成倒立、缩小的实像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411" name="Picture 2" descr="E:\R八物上\第五章 透镜及其应用\第2节 生活中的透镜\jpg\09404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1510" y="730885"/>
            <a:ext cx="5225415" cy="3228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圆角矩形 18"/>
          <p:cNvSpPr/>
          <p:nvPr/>
        </p:nvSpPr>
        <p:spPr>
          <a:xfrm>
            <a:off x="1938020" y="4231005"/>
            <a:ext cx="8322310" cy="1565910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6170" y="4543108"/>
            <a:ext cx="385763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 bwMode="auto">
          <a:xfrm>
            <a:off x="1287145" y="1057910"/>
            <a:ext cx="284353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en-US" altLang="zh-CN" noProof="0">
                <a:ln>
                  <a:noFill/>
                </a:ln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.照相机的调节</a:t>
            </a:r>
            <a:endParaRPr lang="en-US" altLang="zh-CN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6670" y="2073910"/>
            <a:ext cx="4116705" cy="3195320"/>
          </a:xfrm>
          <a:prstGeom prst="roundRect">
            <a:avLst/>
          </a:prstGeom>
          <a:ln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2753995" y="3907155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虚尾箭头 6"/>
          <p:cNvSpPr/>
          <p:nvPr/>
        </p:nvSpPr>
        <p:spPr>
          <a:xfrm>
            <a:off x="4587240" y="4213225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文本框 5"/>
          <p:cNvSpPr txBox="1"/>
          <p:nvPr/>
        </p:nvSpPr>
        <p:spPr>
          <a:xfrm>
            <a:off x="2923858" y="394462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44880" y="1529715"/>
            <a:ext cx="9200515" cy="3322955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711200" defTabSz="685165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了使远近不同的景物在胶片上都能形成清晰的像</a:t>
            </a:r>
            <a:r>
              <a:rPr 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需要旋转镜头上的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调焦环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”——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调节镜头到胶片的距离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1200" defTabSz="685165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拍摄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近处景物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镜头往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前伸</a:t>
            </a:r>
            <a:r>
              <a:rPr 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离胶片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远一些</a:t>
            </a:r>
            <a:r>
              <a:rPr 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endParaRPr 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1200" defTabSz="685165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拍摄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远处景物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镜头往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后缩</a:t>
            </a:r>
            <a:r>
              <a:rPr 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离胶片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近一些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1200" defTabSz="685165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调焦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环上刻着数字</a:t>
            </a:r>
            <a:r>
              <a:rPr 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表示拍摄的景物到镜头的距离。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9840" y="2753995"/>
            <a:ext cx="2463800" cy="1640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82" name="Picture 2" descr="http://www.itravelqq.com/uploadfile/2010/0915/20100915025901595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350955" y="2223042"/>
            <a:ext cx="2143734" cy="2357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1684" name="Picture 4" descr="http://pic7.nipic.com/20100527/2914622_180521092889_2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 rot="16200000">
            <a:off x="6527417" y="2391286"/>
            <a:ext cx="2315660" cy="20860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6870" name="图片 36869" descr="集体照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4695" y="2205658"/>
            <a:ext cx="3129516" cy="23040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图片 36870" descr="集体照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978" y="2205658"/>
            <a:ext cx="3129515" cy="228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2" name="文本框 36871"/>
          <p:cNvSpPr txBox="1"/>
          <p:nvPr/>
        </p:nvSpPr>
        <p:spPr>
          <a:xfrm>
            <a:off x="2824774" y="1743798"/>
            <a:ext cx="37706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165">
              <a:spcBef>
                <a:spcPct val="50000"/>
              </a:spcBef>
              <a:buClr>
                <a:srgbClr val="FFFFFF"/>
              </a:buCl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873" name="文本框 36872"/>
          <p:cNvSpPr txBox="1"/>
          <p:nvPr/>
        </p:nvSpPr>
        <p:spPr>
          <a:xfrm>
            <a:off x="6115832" y="1743680"/>
            <a:ext cx="37706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defTabSz="685165">
              <a:spcBef>
                <a:spcPct val="50000"/>
              </a:spcBef>
              <a:buClr>
                <a:srgbClr val="FFFFFF"/>
              </a:buClr>
              <a:buSzTx/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2315073" y="4970621"/>
            <a:ext cx="8015416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若想使底片上的像变大，应使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相机靠近物体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，同时使</a:t>
            </a:r>
            <a:r>
              <a:rPr lang="zh-CN" altLang="en-US" sz="240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镜头远离底片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（增大暗箱长度）。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6880" name="图片 36879" descr="20105141194555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4695" y="2420955"/>
            <a:ext cx="3183043" cy="207920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1" name="图片 36880" descr="2008410162858397_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2453" y="2420954"/>
            <a:ext cx="3184232" cy="21006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8" name="TextBox 5"/>
          <p:cNvSpPr txBox="1"/>
          <p:nvPr/>
        </p:nvSpPr>
        <p:spPr>
          <a:xfrm>
            <a:off x="2634615" y="1035050"/>
            <a:ext cx="78486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第一张照片变成了第二张照片，拍照的人是怎样做到的？</a:t>
            </a:r>
            <a:endParaRPr lang="zh-CN" alt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4" name="流程图: 终止 33"/>
          <p:cNvSpPr/>
          <p:nvPr/>
        </p:nvSpPr>
        <p:spPr>
          <a:xfrm>
            <a:off x="1263015" y="1129030"/>
            <a:ext cx="1371600" cy="457200"/>
          </a:xfrm>
          <a:prstGeom prst="flowChartTerminator">
            <a:avLst/>
          </a:prstGeom>
          <a:solidFill>
            <a:srgbClr val="61CD99"/>
          </a:solidFill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3019" name="文本框 30"/>
          <p:cNvSpPr txBox="1"/>
          <p:nvPr/>
        </p:nvSpPr>
        <p:spPr>
          <a:xfrm>
            <a:off x="1461453" y="1087755"/>
            <a:ext cx="10001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思 考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161540" y="4971415"/>
            <a:ext cx="8169275" cy="119824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1750" y="5141913"/>
            <a:ext cx="385763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5" name="New picture"/>
          <p:cNvPicPr/>
          <p:nvPr/>
        </p:nvPicPr>
        <p:blipFill>
          <a:blip r:embed="rId9"/>
          <a:stretch>
            <a:fillRect/>
          </a:stretch>
        </p:blipFill>
        <p:spPr>
          <a:xfrm>
            <a:off x="11480800" y="122047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6872" grpId="0"/>
      <p:bldP spid="34" grpId="0"/>
      <p:bldP spid="43019" grpId="0"/>
      <p:bldP spid="368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9" name="矩形 12290"/>
          <p:cNvSpPr txBox="1">
            <a:spLocks noChangeArrowheads="1"/>
          </p:cNvSpPr>
          <p:nvPr/>
        </p:nvSpPr>
        <p:spPr bwMode="auto">
          <a:xfrm>
            <a:off x="1202690" y="964565"/>
            <a:ext cx="431228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en-US" altLang="zh-CN" noProof="0">
                <a:ln>
                  <a:noFill/>
                </a:ln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.实验：自制模拟照相机</a:t>
            </a:r>
            <a:endParaRPr lang="en-US" altLang="zh-CN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107" y="2115820"/>
            <a:ext cx="4557570" cy="3315124"/>
          </a:xfrm>
          <a:prstGeom prst="roundRect">
            <a:avLst/>
          </a:prstGeom>
        </p:spPr>
      </p:pic>
      <p:sp>
        <p:nvSpPr>
          <p:cNvPr id="6" name="流程图: 可选过程 5"/>
          <p:cNvSpPr/>
          <p:nvPr/>
        </p:nvSpPr>
        <p:spPr>
          <a:xfrm>
            <a:off x="2518410" y="4001135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虚尾箭头 6"/>
          <p:cNvSpPr/>
          <p:nvPr/>
        </p:nvSpPr>
        <p:spPr>
          <a:xfrm>
            <a:off x="4351655" y="4307205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文本框 5"/>
          <p:cNvSpPr txBox="1"/>
          <p:nvPr/>
        </p:nvSpPr>
        <p:spPr>
          <a:xfrm>
            <a:off x="2688273" y="403860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5017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628775" y="1564005"/>
            <a:ext cx="918083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二维码在现代生活中随处可见。我们能看见二维码是由于光在二维码图案上发生了________（填“反”或“折”）射；用手机扫描二维码时，手机的镜头相当于________镜，二维码图案通过手机镜头成_______（填“缩小”或“放大”）像。如图所示是时下流行的用自拍杆拍照的情景，与直接拿手机自拍相比，使用自拍杆增大了_________（填“物距”或“像距”）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6687" y="2176544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38659" y="2726781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 defTabSz="685165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凸透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96014" y="3301476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 defTabSz="685165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缩小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7416" y="4372218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 defTabSz="685165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物距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885" y="4447540"/>
            <a:ext cx="2414270" cy="1520190"/>
          </a:xfrm>
          <a:prstGeom prst="roundRect">
            <a:avLst/>
          </a:prstGeom>
        </p:spPr>
      </p:pic>
      <p:grpSp>
        <p:nvGrpSpPr>
          <p:cNvPr id="55302" name="组合 15"/>
          <p:cNvGrpSpPr/>
          <p:nvPr/>
        </p:nvGrpSpPr>
        <p:grpSpPr>
          <a:xfrm>
            <a:off x="1582103" y="170402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026478" y="112331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5530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417320" y="1656715"/>
            <a:ext cx="961263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如图所示是一个自制的模型照相机。纸筒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的一端蒙上一层半透明纸，纸筒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的一端嵌了一个凸透镜。两纸筒套在一起组成一个照相机模型。应当如何使用这架照相机来“拍摄”景物？（　　）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眼睛应对着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端向筒内观察，看看像是否清晰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应把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端朝着明亮的室外，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端朝着较暗的室内，否则看不清楚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应把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端朝着明亮的室外，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端朝着较暗的室内，否则看不清楚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眼睛可以对着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端也可以向着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端向筒内观察景物成的像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50885" y="2877820"/>
            <a:ext cx="4165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930" y="236220"/>
            <a:ext cx="2263140" cy="1420495"/>
          </a:xfrm>
          <a:prstGeom prst="rect">
            <a:avLst/>
          </a:prstGeom>
        </p:spPr>
      </p:pic>
      <p:grpSp>
        <p:nvGrpSpPr>
          <p:cNvPr id="55302" name="组合 15"/>
          <p:cNvGrpSpPr/>
          <p:nvPr/>
        </p:nvGrpSpPr>
        <p:grpSpPr>
          <a:xfrm>
            <a:off x="1355408" y="1779588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799783" y="119888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5307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" name="图片 20" descr="095040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7906" y="2575829"/>
            <a:ext cx="2262387" cy="3332915"/>
          </a:xfrm>
          <a:prstGeom prst="rect">
            <a:avLst/>
          </a:prstGeom>
        </p:spPr>
      </p:pic>
      <p:sp>
        <p:nvSpPr>
          <p:cNvPr id="17" name="Text Box 69"/>
          <p:cNvSpPr txBox="1"/>
          <p:nvPr/>
        </p:nvSpPr>
        <p:spPr>
          <a:xfrm>
            <a:off x="6346190" y="4709795"/>
            <a:ext cx="4824095" cy="1198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609600" defTabSz="685165">
              <a:lnSpc>
                <a:spcPct val="150000"/>
              </a:lnSpc>
              <a:defRPr/>
            </a:pP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投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影片上的图案通过凸透镜形成一个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放大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的、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倒立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实像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副标题 17"/>
          <p:cNvSpPr txBox="1">
            <a:spLocks noGrp="1"/>
          </p:cNvSpPr>
          <p:nvPr/>
        </p:nvSpPr>
        <p:spPr bwMode="auto">
          <a:xfrm>
            <a:off x="6346190" y="2275205"/>
            <a:ext cx="532638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把投影仪上的平面镜（反光镜）取下，投影片放在载物台上。调节镜头，在天花板上就能得到投影片上图案清晰的像。观察像的大小、正倒。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9" name="图片 18" descr="投影仪光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70" y="2738846"/>
            <a:ext cx="2678226" cy="29675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矩形 12290"/>
          <p:cNvSpPr txBox="1">
            <a:spLocks noChangeArrowheads="1"/>
          </p:cNvSpPr>
          <p:nvPr/>
        </p:nvSpPr>
        <p:spPr bwMode="auto">
          <a:xfrm>
            <a:off x="981075" y="1736090"/>
            <a:ext cx="528510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en-US" altLang="zh-CN" noProof="0">
                <a:ln>
                  <a:noFill/>
                </a:ln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.探究实验：投影仪的成像原理</a:t>
            </a:r>
            <a:endParaRPr lang="en-US" altLang="zh-CN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0" y="1050925"/>
            <a:ext cx="4910455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三、投影仪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uild="p"/>
      <p:bldP spid="11" grpId="0"/>
      <p:bldP spid="501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2425" y="1401445"/>
            <a:ext cx="3443605" cy="25152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图片 3">
            <a:hlinkClick r:id="rId5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9832" y="1401295"/>
            <a:ext cx="3421714" cy="25146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流程图: 可选过程 4"/>
          <p:cNvSpPr/>
          <p:nvPr/>
        </p:nvSpPr>
        <p:spPr>
          <a:xfrm>
            <a:off x="2687955" y="4530090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3" name="虚尾箭头 22"/>
          <p:cNvSpPr/>
          <p:nvPr/>
        </p:nvSpPr>
        <p:spPr>
          <a:xfrm rot="16200000">
            <a:off x="3349625" y="4112895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0908" name="文本框 5"/>
          <p:cNvSpPr txBox="1"/>
          <p:nvPr/>
        </p:nvSpPr>
        <p:spPr>
          <a:xfrm>
            <a:off x="2857818" y="4567555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7597775" y="4530090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6" name="虚尾箭头 5"/>
          <p:cNvSpPr/>
          <p:nvPr/>
        </p:nvSpPr>
        <p:spPr>
          <a:xfrm rot="16200000">
            <a:off x="8259445" y="4112895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文本框 5"/>
          <p:cNvSpPr txBox="1"/>
          <p:nvPr/>
        </p:nvSpPr>
        <p:spPr>
          <a:xfrm>
            <a:off x="7767638" y="4567555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80908" grpId="0"/>
      <p:bldP spid="2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2"/>
          <p:cNvGrpSpPr/>
          <p:nvPr/>
        </p:nvGrpSpPr>
        <p:grpSpPr>
          <a:xfrm>
            <a:off x="5824015" y="2094033"/>
            <a:ext cx="2312344" cy="3591032"/>
            <a:chOff x="3334" y="141"/>
            <a:chExt cx="1944" cy="3019"/>
          </a:xfrm>
        </p:grpSpPr>
        <p:sp>
          <p:nvSpPr>
            <p:cNvPr id="29759" name="AutoShape 3"/>
            <p:cNvSpPr/>
            <p:nvPr/>
          </p:nvSpPr>
          <p:spPr>
            <a:xfrm>
              <a:off x="3334" y="2296"/>
              <a:ext cx="1296" cy="864"/>
            </a:xfrm>
            <a:custGeom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966FF">
                <a:alpha val="100000"/>
              </a:srgbClr>
            </a:solidFill>
            <a:ln w="28575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60" name="Oval 4"/>
            <p:cNvSpPr/>
            <p:nvPr/>
          </p:nvSpPr>
          <p:spPr>
            <a:xfrm>
              <a:off x="3574" y="1192"/>
              <a:ext cx="768" cy="96"/>
            </a:xfrm>
            <a:prstGeom prst="ellipse">
              <a:avLst/>
            </a:prstGeom>
            <a:solidFill>
              <a:srgbClr val="FFFF00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61" name="Rectangle 5"/>
            <p:cNvSpPr/>
            <p:nvPr/>
          </p:nvSpPr>
          <p:spPr>
            <a:xfrm>
              <a:off x="4582" y="856"/>
              <a:ext cx="48" cy="1440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62" name="Rectangle 6"/>
            <p:cNvSpPr/>
            <p:nvPr/>
          </p:nvSpPr>
          <p:spPr>
            <a:xfrm>
              <a:off x="4342" y="1240"/>
              <a:ext cx="288" cy="48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9763" name="lxqdxt11"/>
            <p:cNvGrpSpPr/>
            <p:nvPr/>
          </p:nvGrpSpPr>
          <p:grpSpPr>
            <a:xfrm>
              <a:off x="3862" y="2728"/>
              <a:ext cx="182" cy="322"/>
              <a:chOff x="1936" y="6723"/>
              <a:chExt cx="1874" cy="2763"/>
            </a:xfrm>
          </p:grpSpPr>
          <p:grpSp>
            <p:nvGrpSpPr>
              <p:cNvPr id="29771" name="Group 8"/>
              <p:cNvGrpSpPr>
                <a:grpSpLocks noChangeAspect="1"/>
              </p:cNvGrpSpPr>
              <p:nvPr/>
            </p:nvGrpSpPr>
            <p:grpSpPr>
              <a:xfrm>
                <a:off x="2658" y="9339"/>
                <a:ext cx="462" cy="147"/>
                <a:chOff x="6549" y="5081"/>
                <a:chExt cx="498" cy="198"/>
              </a:xfrm>
            </p:grpSpPr>
            <p:sp>
              <p:nvSpPr>
                <p:cNvPr id="29798" name="Freeform 9"/>
                <p:cNvSpPr>
                  <a:spLocks noChangeAspect="1"/>
                </p:cNvSpPr>
                <p:nvPr/>
              </p:nvSpPr>
              <p:spPr>
                <a:xfrm>
                  <a:off x="6549" y="5081"/>
                  <a:ext cx="498" cy="198"/>
                </a:xfrm>
                <a:custGeom>
                  <a:gdLst>
                    <a:gd name="txL" fmla="*/ 0 w 498"/>
                    <a:gd name="txT" fmla="*/ 0 h 198"/>
                    <a:gd name="txR" fmla="*/ 498 w 498"/>
                    <a:gd name="txB" fmla="*/ 198 h 198"/>
                  </a:gdLst>
                  <a:cxnLst>
                    <a:cxn ang="0">
                      <a:pos x="0" y="0"/>
                    </a:cxn>
                    <a:cxn ang="0">
                      <a:pos x="101" y="157"/>
                    </a:cxn>
                    <a:cxn ang="0">
                      <a:pos x="110" y="167"/>
                    </a:cxn>
                    <a:cxn ang="0">
                      <a:pos x="121" y="173"/>
                    </a:cxn>
                    <a:cxn ang="0">
                      <a:pos x="136" y="178"/>
                    </a:cxn>
                    <a:cxn ang="0">
                      <a:pos x="153" y="186"/>
                    </a:cxn>
                    <a:cxn ang="0">
                      <a:pos x="174" y="190"/>
                    </a:cxn>
                    <a:cxn ang="0">
                      <a:pos x="188" y="191"/>
                    </a:cxn>
                    <a:cxn ang="0">
                      <a:pos x="205" y="194"/>
                    </a:cxn>
                    <a:cxn ang="0">
                      <a:pos x="222" y="195"/>
                    </a:cxn>
                    <a:cxn ang="0">
                      <a:pos x="243" y="198"/>
                    </a:cxn>
                    <a:cxn ang="0">
                      <a:pos x="257" y="198"/>
                    </a:cxn>
                    <a:cxn ang="0">
                      <a:pos x="278" y="195"/>
                    </a:cxn>
                    <a:cxn ang="0">
                      <a:pos x="295" y="194"/>
                    </a:cxn>
                    <a:cxn ang="0">
                      <a:pos x="315" y="191"/>
                    </a:cxn>
                    <a:cxn ang="0">
                      <a:pos x="332" y="190"/>
                    </a:cxn>
                    <a:cxn ang="0">
                      <a:pos x="349" y="185"/>
                    </a:cxn>
                    <a:cxn ang="0">
                      <a:pos x="366" y="181"/>
                    </a:cxn>
                    <a:cxn ang="0">
                      <a:pos x="380" y="173"/>
                    </a:cxn>
                    <a:cxn ang="0">
                      <a:pos x="392" y="165"/>
                    </a:cxn>
                    <a:cxn ang="0">
                      <a:pos x="397" y="160"/>
                    </a:cxn>
                    <a:cxn ang="0">
                      <a:pos x="405" y="152"/>
                    </a:cxn>
                    <a:cxn ang="0">
                      <a:pos x="498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98" h="198">
                      <a:moveTo>
                        <a:pt x="0" y="0"/>
                      </a:moveTo>
                      <a:lnTo>
                        <a:pt x="101" y="157"/>
                      </a:lnTo>
                      <a:lnTo>
                        <a:pt x="110" y="167"/>
                      </a:lnTo>
                      <a:lnTo>
                        <a:pt x="121" y="173"/>
                      </a:lnTo>
                      <a:lnTo>
                        <a:pt x="136" y="178"/>
                      </a:lnTo>
                      <a:lnTo>
                        <a:pt x="153" y="186"/>
                      </a:lnTo>
                      <a:lnTo>
                        <a:pt x="174" y="190"/>
                      </a:lnTo>
                      <a:lnTo>
                        <a:pt x="188" y="191"/>
                      </a:lnTo>
                      <a:lnTo>
                        <a:pt x="205" y="194"/>
                      </a:lnTo>
                      <a:lnTo>
                        <a:pt x="222" y="195"/>
                      </a:lnTo>
                      <a:lnTo>
                        <a:pt x="243" y="198"/>
                      </a:lnTo>
                      <a:lnTo>
                        <a:pt x="257" y="198"/>
                      </a:lnTo>
                      <a:lnTo>
                        <a:pt x="278" y="195"/>
                      </a:lnTo>
                      <a:lnTo>
                        <a:pt x="295" y="194"/>
                      </a:lnTo>
                      <a:lnTo>
                        <a:pt x="315" y="191"/>
                      </a:lnTo>
                      <a:lnTo>
                        <a:pt x="332" y="190"/>
                      </a:lnTo>
                      <a:lnTo>
                        <a:pt x="349" y="185"/>
                      </a:lnTo>
                      <a:lnTo>
                        <a:pt x="366" y="181"/>
                      </a:lnTo>
                      <a:lnTo>
                        <a:pt x="380" y="173"/>
                      </a:lnTo>
                      <a:lnTo>
                        <a:pt x="392" y="165"/>
                      </a:lnTo>
                      <a:lnTo>
                        <a:pt x="397" y="160"/>
                      </a:lnTo>
                      <a:lnTo>
                        <a:pt x="405" y="152"/>
                      </a:lnTo>
                      <a:lnTo>
                        <a:pt x="49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defTabSz="685165">
                    <a:defRPr/>
                  </a:pPr>
                  <a:endParaRPr lang="zh-CN" altLang="en-US" sz="24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9799" name="Freeform 10"/>
                <p:cNvSpPr>
                  <a:spLocks noChangeAspect="1"/>
                </p:cNvSpPr>
                <p:nvPr/>
              </p:nvSpPr>
              <p:spPr>
                <a:xfrm>
                  <a:off x="6627" y="5081"/>
                  <a:ext cx="222" cy="198"/>
                </a:xfrm>
                <a:custGeom>
                  <a:gdLst>
                    <a:gd name="txL" fmla="*/ 0 w 222"/>
                    <a:gd name="txT" fmla="*/ 0 h 198"/>
                    <a:gd name="txR" fmla="*/ 222 w 222"/>
                    <a:gd name="txB" fmla="*/ 198 h 198"/>
                  </a:gdLst>
                  <a:cxnLst>
                    <a:cxn ang="0">
                      <a:pos x="0" y="0"/>
                    </a:cxn>
                    <a:cxn ang="0">
                      <a:pos x="62" y="178"/>
                    </a:cxn>
                    <a:cxn ang="0">
                      <a:pos x="75" y="186"/>
                    </a:cxn>
                    <a:cxn ang="0">
                      <a:pos x="96" y="190"/>
                    </a:cxn>
                    <a:cxn ang="0">
                      <a:pos x="110" y="191"/>
                    </a:cxn>
                    <a:cxn ang="0">
                      <a:pos x="127" y="194"/>
                    </a:cxn>
                    <a:cxn ang="0">
                      <a:pos x="144" y="195"/>
                    </a:cxn>
                    <a:cxn ang="0">
                      <a:pos x="165" y="198"/>
                    </a:cxn>
                    <a:cxn ang="0">
                      <a:pos x="179" y="198"/>
                    </a:cxn>
                    <a:cxn ang="0">
                      <a:pos x="200" y="195"/>
                    </a:cxn>
                    <a:cxn ang="0">
                      <a:pos x="222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21" h="198">
                      <a:moveTo>
                        <a:pt x="0" y="0"/>
                      </a:moveTo>
                      <a:lnTo>
                        <a:pt x="62" y="178"/>
                      </a:lnTo>
                      <a:lnTo>
                        <a:pt x="75" y="186"/>
                      </a:lnTo>
                      <a:lnTo>
                        <a:pt x="96" y="190"/>
                      </a:lnTo>
                      <a:lnTo>
                        <a:pt x="110" y="191"/>
                      </a:lnTo>
                      <a:lnTo>
                        <a:pt x="127" y="194"/>
                      </a:lnTo>
                      <a:lnTo>
                        <a:pt x="144" y="195"/>
                      </a:lnTo>
                      <a:lnTo>
                        <a:pt x="165" y="198"/>
                      </a:lnTo>
                      <a:lnTo>
                        <a:pt x="179" y="198"/>
                      </a:lnTo>
                      <a:lnTo>
                        <a:pt x="200" y="195"/>
                      </a:lnTo>
                      <a:lnTo>
                        <a:pt x="22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404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defTabSz="685165">
                    <a:defRPr/>
                  </a:pPr>
                  <a:endParaRPr lang="zh-CN" altLang="en-US" sz="24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29772" name="Freeform 11"/>
              <p:cNvSpPr>
                <a:spLocks noChangeAspect="1"/>
              </p:cNvSpPr>
              <p:nvPr/>
            </p:nvSpPr>
            <p:spPr>
              <a:xfrm>
                <a:off x="2447" y="8837"/>
                <a:ext cx="847" cy="533"/>
              </a:xfrm>
              <a:custGeom>
                <a:gdLst>
                  <a:gd name="txL" fmla="*/ 0 w 913"/>
                  <a:gd name="txT" fmla="*/ 0 h 718"/>
                  <a:gd name="txR" fmla="*/ 913 w 913"/>
                  <a:gd name="txB" fmla="*/ 718 h 718"/>
                </a:gdLst>
                <a:cxnLst>
                  <a:cxn ang="0">
                    <a:pos x="6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6" y="2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10" y="3"/>
                  </a:cxn>
                  <a:cxn ang="0">
                    <a:pos x="10" y="3"/>
                  </a:cxn>
                  <a:cxn ang="0">
                    <a:pos x="6" y="4"/>
                  </a:cxn>
                  <a:cxn ang="0">
                    <a:pos x="0" y="4"/>
                  </a:cxn>
                  <a:cxn ang="0">
                    <a:pos x="6" y="4"/>
                  </a:cxn>
                  <a:cxn ang="0">
                    <a:pos x="11" y="4"/>
                  </a:cxn>
                  <a:cxn ang="0">
                    <a:pos x="11" y="5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14" y="5"/>
                  </a:cxn>
                  <a:cxn ang="0">
                    <a:pos x="34" y="7"/>
                  </a:cxn>
                  <a:cxn ang="0">
                    <a:pos x="54" y="7"/>
                  </a:cxn>
                  <a:cxn ang="0">
                    <a:pos x="70" y="7"/>
                  </a:cxn>
                  <a:cxn ang="0">
                    <a:pos x="101" y="8"/>
                  </a:cxn>
                  <a:cxn ang="0">
                    <a:pos x="129" y="8"/>
                  </a:cxn>
                  <a:cxn ang="0">
                    <a:pos x="170" y="8"/>
                  </a:cxn>
                  <a:cxn ang="0">
                    <a:pos x="203" y="8"/>
                  </a:cxn>
                  <a:cxn ang="0">
                    <a:pos x="226" y="7"/>
                  </a:cxn>
                  <a:cxn ang="0">
                    <a:pos x="242" y="7"/>
                  </a:cxn>
                  <a:cxn ang="0">
                    <a:pos x="251" y="7"/>
                  </a:cxn>
                  <a:cxn ang="0">
                    <a:pos x="284" y="5"/>
                  </a:cxn>
                  <a:cxn ang="0">
                    <a:pos x="290" y="5"/>
                  </a:cxn>
                  <a:cxn ang="0">
                    <a:pos x="291" y="5"/>
                  </a:cxn>
                  <a:cxn ang="0">
                    <a:pos x="286" y="4"/>
                  </a:cxn>
                  <a:cxn ang="0">
                    <a:pos x="286" y="4"/>
                  </a:cxn>
                  <a:cxn ang="0">
                    <a:pos x="290" y="4"/>
                  </a:cxn>
                  <a:cxn ang="0">
                    <a:pos x="294" y="4"/>
                  </a:cxn>
                  <a:cxn ang="0">
                    <a:pos x="295" y="4"/>
                  </a:cxn>
                  <a:cxn ang="0">
                    <a:pos x="292" y="3"/>
                  </a:cxn>
                  <a:cxn ang="0">
                    <a:pos x="289" y="3"/>
                  </a:cxn>
                  <a:cxn ang="0">
                    <a:pos x="289" y="3"/>
                  </a:cxn>
                  <a:cxn ang="0">
                    <a:pos x="292" y="3"/>
                  </a:cxn>
                  <a:cxn ang="0">
                    <a:pos x="294" y="2"/>
                  </a:cxn>
                  <a:cxn ang="0">
                    <a:pos x="290" y="2"/>
                  </a:cxn>
                  <a:cxn ang="0">
                    <a:pos x="289" y="1"/>
                  </a:cxn>
                  <a:cxn ang="0">
                    <a:pos x="291" y="1"/>
                  </a:cxn>
                  <a:cxn ang="0">
                    <a:pos x="294" y="1"/>
                  </a:cxn>
                  <a:cxn ang="0">
                    <a:pos x="296" y="1"/>
                  </a:cxn>
                  <a:cxn ang="0">
                    <a:pos x="292" y="1"/>
                  </a:cxn>
                  <a:cxn ang="0">
                    <a:pos x="290" y="1"/>
                  </a:cxn>
                  <a:cxn ang="0">
                    <a:pos x="290" y="1"/>
                  </a:cxn>
                  <a:cxn ang="0">
                    <a:pos x="8" y="0"/>
                  </a:cxn>
                </a:cxnLst>
                <a:rect l="txL" t="txT" r="txR" b="txB"/>
                <a:pathLst>
                  <a:path w="913" h="718">
                    <a:moveTo>
                      <a:pt x="26" y="0"/>
                    </a:moveTo>
                    <a:lnTo>
                      <a:pt x="21" y="20"/>
                    </a:lnTo>
                    <a:lnTo>
                      <a:pt x="23" y="29"/>
                    </a:lnTo>
                    <a:lnTo>
                      <a:pt x="25" y="38"/>
                    </a:lnTo>
                    <a:lnTo>
                      <a:pt x="26" y="59"/>
                    </a:lnTo>
                    <a:lnTo>
                      <a:pt x="23" y="73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6" y="113"/>
                    </a:lnTo>
                    <a:lnTo>
                      <a:pt x="6" y="126"/>
                    </a:lnTo>
                    <a:lnTo>
                      <a:pt x="12" y="138"/>
                    </a:lnTo>
                    <a:lnTo>
                      <a:pt x="17" y="149"/>
                    </a:lnTo>
                    <a:lnTo>
                      <a:pt x="29" y="162"/>
                    </a:lnTo>
                    <a:lnTo>
                      <a:pt x="34" y="176"/>
                    </a:lnTo>
                    <a:lnTo>
                      <a:pt x="34" y="185"/>
                    </a:lnTo>
                    <a:lnTo>
                      <a:pt x="30" y="195"/>
                    </a:lnTo>
                    <a:lnTo>
                      <a:pt x="21" y="204"/>
                    </a:lnTo>
                    <a:lnTo>
                      <a:pt x="13" y="216"/>
                    </a:lnTo>
                    <a:lnTo>
                      <a:pt x="8" y="225"/>
                    </a:lnTo>
                    <a:lnTo>
                      <a:pt x="6" y="236"/>
                    </a:lnTo>
                    <a:lnTo>
                      <a:pt x="12" y="248"/>
                    </a:lnTo>
                    <a:lnTo>
                      <a:pt x="19" y="259"/>
                    </a:lnTo>
                    <a:lnTo>
                      <a:pt x="26" y="269"/>
                    </a:lnTo>
                    <a:lnTo>
                      <a:pt x="30" y="278"/>
                    </a:lnTo>
                    <a:lnTo>
                      <a:pt x="34" y="288"/>
                    </a:lnTo>
                    <a:lnTo>
                      <a:pt x="30" y="301"/>
                    </a:lnTo>
                    <a:lnTo>
                      <a:pt x="21" y="313"/>
                    </a:lnTo>
                    <a:lnTo>
                      <a:pt x="12" y="322"/>
                    </a:lnTo>
                    <a:lnTo>
                      <a:pt x="2" y="337"/>
                    </a:lnTo>
                    <a:lnTo>
                      <a:pt x="0" y="349"/>
                    </a:lnTo>
                    <a:lnTo>
                      <a:pt x="4" y="362"/>
                    </a:lnTo>
                    <a:lnTo>
                      <a:pt x="13" y="372"/>
                    </a:lnTo>
                    <a:lnTo>
                      <a:pt x="23" y="383"/>
                    </a:lnTo>
                    <a:lnTo>
                      <a:pt x="33" y="396"/>
                    </a:lnTo>
                    <a:lnTo>
                      <a:pt x="38" y="414"/>
                    </a:lnTo>
                    <a:lnTo>
                      <a:pt x="33" y="431"/>
                    </a:lnTo>
                    <a:lnTo>
                      <a:pt x="23" y="444"/>
                    </a:lnTo>
                    <a:lnTo>
                      <a:pt x="19" y="455"/>
                    </a:lnTo>
                    <a:lnTo>
                      <a:pt x="19" y="466"/>
                    </a:lnTo>
                    <a:lnTo>
                      <a:pt x="21" y="473"/>
                    </a:lnTo>
                    <a:lnTo>
                      <a:pt x="29" y="484"/>
                    </a:lnTo>
                    <a:lnTo>
                      <a:pt x="42" y="499"/>
                    </a:lnTo>
                    <a:lnTo>
                      <a:pt x="64" y="528"/>
                    </a:lnTo>
                    <a:lnTo>
                      <a:pt x="107" y="573"/>
                    </a:lnTo>
                    <a:lnTo>
                      <a:pt x="144" y="609"/>
                    </a:lnTo>
                    <a:lnTo>
                      <a:pt x="166" y="629"/>
                    </a:lnTo>
                    <a:lnTo>
                      <a:pt x="190" y="643"/>
                    </a:lnTo>
                    <a:lnTo>
                      <a:pt x="217" y="660"/>
                    </a:lnTo>
                    <a:lnTo>
                      <a:pt x="255" y="681"/>
                    </a:lnTo>
                    <a:lnTo>
                      <a:pt x="313" y="701"/>
                    </a:lnTo>
                    <a:lnTo>
                      <a:pt x="356" y="710"/>
                    </a:lnTo>
                    <a:lnTo>
                      <a:pt x="401" y="716"/>
                    </a:lnTo>
                    <a:lnTo>
                      <a:pt x="460" y="718"/>
                    </a:lnTo>
                    <a:lnTo>
                      <a:pt x="523" y="716"/>
                    </a:lnTo>
                    <a:lnTo>
                      <a:pt x="578" y="714"/>
                    </a:lnTo>
                    <a:lnTo>
                      <a:pt x="625" y="706"/>
                    </a:lnTo>
                    <a:lnTo>
                      <a:pt x="667" y="697"/>
                    </a:lnTo>
                    <a:lnTo>
                      <a:pt x="697" y="685"/>
                    </a:lnTo>
                    <a:lnTo>
                      <a:pt x="723" y="672"/>
                    </a:lnTo>
                    <a:lnTo>
                      <a:pt x="744" y="659"/>
                    </a:lnTo>
                    <a:lnTo>
                      <a:pt x="761" y="647"/>
                    </a:lnTo>
                    <a:lnTo>
                      <a:pt x="778" y="629"/>
                    </a:lnTo>
                    <a:lnTo>
                      <a:pt x="832" y="556"/>
                    </a:lnTo>
                    <a:lnTo>
                      <a:pt x="874" y="493"/>
                    </a:lnTo>
                    <a:lnTo>
                      <a:pt x="890" y="461"/>
                    </a:lnTo>
                    <a:lnTo>
                      <a:pt x="894" y="448"/>
                    </a:lnTo>
                    <a:lnTo>
                      <a:pt x="895" y="438"/>
                    </a:lnTo>
                    <a:lnTo>
                      <a:pt x="895" y="427"/>
                    </a:lnTo>
                    <a:lnTo>
                      <a:pt x="887" y="414"/>
                    </a:lnTo>
                    <a:lnTo>
                      <a:pt x="882" y="406"/>
                    </a:lnTo>
                    <a:lnTo>
                      <a:pt x="879" y="394"/>
                    </a:lnTo>
                    <a:lnTo>
                      <a:pt x="882" y="381"/>
                    </a:lnTo>
                    <a:lnTo>
                      <a:pt x="887" y="372"/>
                    </a:lnTo>
                    <a:lnTo>
                      <a:pt x="894" y="362"/>
                    </a:lnTo>
                    <a:lnTo>
                      <a:pt x="900" y="352"/>
                    </a:lnTo>
                    <a:lnTo>
                      <a:pt x="908" y="341"/>
                    </a:lnTo>
                    <a:lnTo>
                      <a:pt x="913" y="330"/>
                    </a:lnTo>
                    <a:lnTo>
                      <a:pt x="912" y="316"/>
                    </a:lnTo>
                    <a:lnTo>
                      <a:pt x="907" y="305"/>
                    </a:lnTo>
                    <a:lnTo>
                      <a:pt x="900" y="295"/>
                    </a:lnTo>
                    <a:lnTo>
                      <a:pt x="894" y="286"/>
                    </a:lnTo>
                    <a:lnTo>
                      <a:pt x="886" y="275"/>
                    </a:lnTo>
                    <a:lnTo>
                      <a:pt x="883" y="263"/>
                    </a:lnTo>
                    <a:lnTo>
                      <a:pt x="886" y="254"/>
                    </a:lnTo>
                    <a:lnTo>
                      <a:pt x="895" y="240"/>
                    </a:lnTo>
                    <a:lnTo>
                      <a:pt x="904" y="229"/>
                    </a:lnTo>
                    <a:lnTo>
                      <a:pt x="908" y="217"/>
                    </a:lnTo>
                    <a:lnTo>
                      <a:pt x="908" y="202"/>
                    </a:lnTo>
                    <a:lnTo>
                      <a:pt x="903" y="187"/>
                    </a:lnTo>
                    <a:lnTo>
                      <a:pt x="894" y="176"/>
                    </a:lnTo>
                    <a:lnTo>
                      <a:pt x="890" y="168"/>
                    </a:lnTo>
                    <a:lnTo>
                      <a:pt x="886" y="155"/>
                    </a:lnTo>
                    <a:lnTo>
                      <a:pt x="887" y="141"/>
                    </a:lnTo>
                    <a:lnTo>
                      <a:pt x="895" y="130"/>
                    </a:lnTo>
                    <a:lnTo>
                      <a:pt x="900" y="122"/>
                    </a:lnTo>
                    <a:lnTo>
                      <a:pt x="908" y="113"/>
                    </a:lnTo>
                    <a:lnTo>
                      <a:pt x="912" y="101"/>
                    </a:lnTo>
                    <a:lnTo>
                      <a:pt x="913" y="88"/>
                    </a:lnTo>
                    <a:lnTo>
                      <a:pt x="911" y="80"/>
                    </a:lnTo>
                    <a:lnTo>
                      <a:pt x="903" y="67"/>
                    </a:lnTo>
                    <a:lnTo>
                      <a:pt x="895" y="56"/>
                    </a:lnTo>
                    <a:lnTo>
                      <a:pt x="890" y="42"/>
                    </a:lnTo>
                    <a:lnTo>
                      <a:pt x="890" y="29"/>
                    </a:lnTo>
                    <a:lnTo>
                      <a:pt x="894" y="18"/>
                    </a:lnTo>
                    <a:lnTo>
                      <a:pt x="891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C08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73" name="Freeform 12"/>
              <p:cNvSpPr>
                <a:spLocks noChangeAspect="1"/>
              </p:cNvSpPr>
              <p:nvPr/>
            </p:nvSpPr>
            <p:spPr>
              <a:xfrm>
                <a:off x="2452" y="8880"/>
                <a:ext cx="105" cy="74"/>
              </a:xfrm>
              <a:custGeom>
                <a:gdLst>
                  <a:gd name="txL" fmla="*/ 0 w 113"/>
                  <a:gd name="txT" fmla="*/ 0 h 99"/>
                  <a:gd name="txR" fmla="*/ 113 w 113"/>
                  <a:gd name="txB" fmla="*/ 99 h 99"/>
                </a:gdLst>
                <a:cxnLst>
                  <a:cxn ang="0">
                    <a:pos x="6" y="0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16" y="1"/>
                  </a:cxn>
                  <a:cxn ang="0">
                    <a:pos x="23" y="1"/>
                  </a:cxn>
                  <a:cxn ang="0">
                    <a:pos x="31" y="1"/>
                  </a:cxn>
                  <a:cxn ang="0">
                    <a:pos x="38" y="1"/>
                  </a:cxn>
                  <a:cxn ang="0">
                    <a:pos x="34" y="1"/>
                  </a:cxn>
                  <a:cxn ang="0">
                    <a:pos x="25" y="1"/>
                  </a:cxn>
                  <a:cxn ang="0">
                    <a:pos x="16" y="1"/>
                  </a:cxn>
                  <a:cxn ang="0">
                    <a:pos x="7" y="1"/>
                  </a:cxn>
                  <a:cxn ang="0">
                    <a:pos x="9" y="1"/>
                  </a:cxn>
                  <a:cxn ang="0">
                    <a:pos x="9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6" y="0"/>
                  </a:cxn>
                </a:cxnLst>
                <a:rect l="txL" t="txT" r="txR" b="txB"/>
                <a:pathLst>
                  <a:path w="113" h="99">
                    <a:moveTo>
                      <a:pt x="6" y="0"/>
                    </a:moveTo>
                    <a:lnTo>
                      <a:pt x="13" y="13"/>
                    </a:lnTo>
                    <a:lnTo>
                      <a:pt x="24" y="26"/>
                    </a:lnTo>
                    <a:lnTo>
                      <a:pt x="44" y="43"/>
                    </a:lnTo>
                    <a:lnTo>
                      <a:pt x="68" y="57"/>
                    </a:lnTo>
                    <a:lnTo>
                      <a:pt x="91" y="66"/>
                    </a:lnTo>
                    <a:lnTo>
                      <a:pt x="113" y="72"/>
                    </a:lnTo>
                    <a:lnTo>
                      <a:pt x="104" y="89"/>
                    </a:lnTo>
                    <a:lnTo>
                      <a:pt x="75" y="85"/>
                    </a:lnTo>
                    <a:lnTo>
                      <a:pt x="44" y="87"/>
                    </a:lnTo>
                    <a:lnTo>
                      <a:pt x="24" y="99"/>
                    </a:lnTo>
                    <a:lnTo>
                      <a:pt x="28" y="89"/>
                    </a:lnTo>
                    <a:lnTo>
                      <a:pt x="27" y="78"/>
                    </a:lnTo>
                    <a:lnTo>
                      <a:pt x="20" y="62"/>
                    </a:lnTo>
                    <a:lnTo>
                      <a:pt x="11" y="49"/>
                    </a:lnTo>
                    <a:lnTo>
                      <a:pt x="2" y="34"/>
                    </a:lnTo>
                    <a:lnTo>
                      <a:pt x="0" y="17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A04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74" name="Freeform 13"/>
              <p:cNvSpPr>
                <a:spLocks noChangeAspect="1"/>
              </p:cNvSpPr>
              <p:nvPr/>
            </p:nvSpPr>
            <p:spPr>
              <a:xfrm>
                <a:off x="2454" y="8972"/>
                <a:ext cx="138" cy="62"/>
              </a:xfrm>
              <a:custGeom>
                <a:gdLst>
                  <a:gd name="txL" fmla="*/ 0 w 149"/>
                  <a:gd name="txT" fmla="*/ 0 h 84"/>
                  <a:gd name="txR" fmla="*/ 149 w 149"/>
                  <a:gd name="txB" fmla="*/ 84 h 84"/>
                </a:gdLst>
                <a:cxnLst>
                  <a:cxn ang="0">
                    <a:pos x="0" y="1"/>
                  </a:cxn>
                  <a:cxn ang="0">
                    <a:pos x="4" y="0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14" y="1"/>
                  </a:cxn>
                  <a:cxn ang="0">
                    <a:pos x="20" y="1"/>
                  </a:cxn>
                  <a:cxn ang="0">
                    <a:pos x="31" y="1"/>
                  </a:cxn>
                  <a:cxn ang="0">
                    <a:pos x="44" y="1"/>
                  </a:cxn>
                  <a:cxn ang="0">
                    <a:pos x="47" y="1"/>
                  </a:cxn>
                  <a:cxn ang="0">
                    <a:pos x="33" y="1"/>
                  </a:cxn>
                  <a:cxn ang="0">
                    <a:pos x="23" y="1"/>
                  </a:cxn>
                  <a:cxn ang="0">
                    <a:pos x="15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149" h="84">
                    <a:moveTo>
                      <a:pt x="0" y="10"/>
                    </a:moveTo>
                    <a:lnTo>
                      <a:pt x="4" y="0"/>
                    </a:lnTo>
                    <a:lnTo>
                      <a:pt x="9" y="10"/>
                    </a:lnTo>
                    <a:lnTo>
                      <a:pt x="21" y="15"/>
                    </a:lnTo>
                    <a:lnTo>
                      <a:pt x="42" y="25"/>
                    </a:lnTo>
                    <a:lnTo>
                      <a:pt x="64" y="31"/>
                    </a:lnTo>
                    <a:lnTo>
                      <a:pt x="98" y="38"/>
                    </a:lnTo>
                    <a:lnTo>
                      <a:pt x="137" y="44"/>
                    </a:lnTo>
                    <a:lnTo>
                      <a:pt x="149" y="80"/>
                    </a:lnTo>
                    <a:lnTo>
                      <a:pt x="106" y="69"/>
                    </a:lnTo>
                    <a:lnTo>
                      <a:pt x="72" y="65"/>
                    </a:lnTo>
                    <a:lnTo>
                      <a:pt x="45" y="71"/>
                    </a:lnTo>
                    <a:lnTo>
                      <a:pt x="25" y="84"/>
                    </a:lnTo>
                    <a:lnTo>
                      <a:pt x="25" y="73"/>
                    </a:lnTo>
                    <a:lnTo>
                      <a:pt x="25" y="63"/>
                    </a:lnTo>
                    <a:lnTo>
                      <a:pt x="21" y="52"/>
                    </a:lnTo>
                    <a:lnTo>
                      <a:pt x="9" y="36"/>
                    </a:lnTo>
                    <a:lnTo>
                      <a:pt x="0" y="23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75" name="Freeform 14"/>
              <p:cNvSpPr>
                <a:spLocks noChangeAspect="1"/>
              </p:cNvSpPr>
              <p:nvPr/>
            </p:nvSpPr>
            <p:spPr>
              <a:xfrm>
                <a:off x="2448" y="9049"/>
                <a:ext cx="163" cy="78"/>
              </a:xfrm>
              <a:custGeom>
                <a:gdLst>
                  <a:gd name="txL" fmla="*/ 0 w 175"/>
                  <a:gd name="txT" fmla="*/ 0 h 104"/>
                  <a:gd name="txR" fmla="*/ 175 w 175"/>
                  <a:gd name="txB" fmla="*/ 104 h 104"/>
                </a:gdLst>
                <a:cxnLst>
                  <a:cxn ang="0">
                    <a:pos x="2" y="2"/>
                  </a:cxn>
                  <a:cxn ang="0">
                    <a:pos x="7" y="0"/>
                  </a:cxn>
                  <a:cxn ang="0">
                    <a:pos x="7" y="2"/>
                  </a:cxn>
                  <a:cxn ang="0">
                    <a:pos x="11" y="2"/>
                  </a:cxn>
                  <a:cxn ang="0">
                    <a:pos x="16" y="2"/>
                  </a:cxn>
                  <a:cxn ang="0">
                    <a:pos x="24" y="2"/>
                  </a:cxn>
                  <a:cxn ang="0">
                    <a:pos x="33" y="2"/>
                  </a:cxn>
                  <a:cxn ang="0">
                    <a:pos x="43" y="2"/>
                  </a:cxn>
                  <a:cxn ang="0">
                    <a:pos x="57" y="2"/>
                  </a:cxn>
                  <a:cxn ang="0">
                    <a:pos x="61" y="2"/>
                  </a:cxn>
                  <a:cxn ang="0">
                    <a:pos x="46" y="2"/>
                  </a:cxn>
                  <a:cxn ang="0">
                    <a:pos x="35" y="2"/>
                  </a:cxn>
                  <a:cxn ang="0">
                    <a:pos x="28" y="2"/>
                  </a:cxn>
                  <a:cxn ang="0">
                    <a:pos x="20" y="2"/>
                  </a:cxn>
                  <a:cxn ang="0">
                    <a:pos x="17" y="2"/>
                  </a:cxn>
                  <a:cxn ang="0">
                    <a:pos x="13" y="2"/>
                  </a:cxn>
                  <a:cxn ang="0">
                    <a:pos x="12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0" y="2"/>
                  </a:cxn>
                  <a:cxn ang="0">
                    <a:pos x="2" y="2"/>
                  </a:cxn>
                </a:cxnLst>
                <a:rect l="txL" t="txT" r="txR" b="txB"/>
                <a:pathLst>
                  <a:path w="175" h="104">
                    <a:moveTo>
                      <a:pt x="2" y="13"/>
                    </a:moveTo>
                    <a:lnTo>
                      <a:pt x="10" y="0"/>
                    </a:lnTo>
                    <a:lnTo>
                      <a:pt x="21" y="17"/>
                    </a:lnTo>
                    <a:lnTo>
                      <a:pt x="32" y="25"/>
                    </a:lnTo>
                    <a:lnTo>
                      <a:pt x="45" y="34"/>
                    </a:lnTo>
                    <a:lnTo>
                      <a:pt x="69" y="42"/>
                    </a:lnTo>
                    <a:lnTo>
                      <a:pt x="96" y="49"/>
                    </a:lnTo>
                    <a:lnTo>
                      <a:pt x="126" y="59"/>
                    </a:lnTo>
                    <a:lnTo>
                      <a:pt x="167" y="72"/>
                    </a:lnTo>
                    <a:lnTo>
                      <a:pt x="175" y="104"/>
                    </a:lnTo>
                    <a:lnTo>
                      <a:pt x="133" y="87"/>
                    </a:lnTo>
                    <a:lnTo>
                      <a:pt x="103" y="76"/>
                    </a:lnTo>
                    <a:lnTo>
                      <a:pt x="78" y="72"/>
                    </a:lnTo>
                    <a:lnTo>
                      <a:pt x="58" y="72"/>
                    </a:lnTo>
                    <a:lnTo>
                      <a:pt x="48" y="80"/>
                    </a:lnTo>
                    <a:lnTo>
                      <a:pt x="36" y="91"/>
                    </a:lnTo>
                    <a:lnTo>
                      <a:pt x="34" y="78"/>
                    </a:lnTo>
                    <a:lnTo>
                      <a:pt x="21" y="59"/>
                    </a:lnTo>
                    <a:lnTo>
                      <a:pt x="10" y="45"/>
                    </a:lnTo>
                    <a:lnTo>
                      <a:pt x="0" y="3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76" name="Freeform 15"/>
              <p:cNvSpPr>
                <a:spLocks noChangeAspect="1"/>
              </p:cNvSpPr>
              <p:nvPr/>
            </p:nvSpPr>
            <p:spPr>
              <a:xfrm>
                <a:off x="2465" y="9134"/>
                <a:ext cx="193" cy="171"/>
              </a:xfrm>
              <a:custGeom>
                <a:gdLst>
                  <a:gd name="txL" fmla="*/ 0 w 208"/>
                  <a:gd name="txT" fmla="*/ 0 h 230"/>
                  <a:gd name="txR" fmla="*/ 208 w 208"/>
                  <a:gd name="txB" fmla="*/ 230 h 230"/>
                </a:gdLst>
                <a:cxnLst>
                  <a:cxn ang="0">
                    <a:pos x="2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6" y="0"/>
                  </a:cxn>
                  <a:cxn ang="0">
                    <a:pos x="6" y="1"/>
                  </a:cxn>
                  <a:cxn ang="0">
                    <a:pos x="16" y="1"/>
                  </a:cxn>
                  <a:cxn ang="0">
                    <a:pos x="24" y="1"/>
                  </a:cxn>
                  <a:cxn ang="0">
                    <a:pos x="34" y="1"/>
                  </a:cxn>
                  <a:cxn ang="0">
                    <a:pos x="51" y="1"/>
                  </a:cxn>
                  <a:cxn ang="0">
                    <a:pos x="54" y="1"/>
                  </a:cxn>
                  <a:cxn ang="0">
                    <a:pos x="46" y="1"/>
                  </a:cxn>
                  <a:cxn ang="0">
                    <a:pos x="37" y="1"/>
                  </a:cxn>
                  <a:cxn ang="0">
                    <a:pos x="33" y="1"/>
                  </a:cxn>
                  <a:cxn ang="0">
                    <a:pos x="32" y="1"/>
                  </a:cxn>
                  <a:cxn ang="0">
                    <a:pos x="34" y="1"/>
                  </a:cxn>
                  <a:cxn ang="0">
                    <a:pos x="37" y="1"/>
                  </a:cxn>
                  <a:cxn ang="0">
                    <a:pos x="45" y="1"/>
                  </a:cxn>
                  <a:cxn ang="0">
                    <a:pos x="54" y="2"/>
                  </a:cxn>
                  <a:cxn ang="0">
                    <a:pos x="67" y="2"/>
                  </a:cxn>
                  <a:cxn ang="0">
                    <a:pos x="67" y="3"/>
                  </a:cxn>
                  <a:cxn ang="0">
                    <a:pos x="62" y="3"/>
                  </a:cxn>
                  <a:cxn ang="0">
                    <a:pos x="54" y="2"/>
                  </a:cxn>
                  <a:cxn ang="0">
                    <a:pos x="43" y="2"/>
                  </a:cxn>
                  <a:cxn ang="0">
                    <a:pos x="34" y="1"/>
                  </a:cxn>
                  <a:cxn ang="0">
                    <a:pos x="26" y="1"/>
                  </a:cxn>
                  <a:cxn ang="0">
                    <a:pos x="18" y="1"/>
                  </a:cxn>
                  <a:cxn ang="0">
                    <a:pos x="12" y="1"/>
                  </a:cxn>
                  <a:cxn ang="0">
                    <a:pos x="6" y="1"/>
                  </a:cxn>
                  <a:cxn ang="0">
                    <a:pos x="2" y="1"/>
                  </a:cxn>
                </a:cxnLst>
                <a:rect l="txL" t="txT" r="txR" b="txB"/>
                <a:pathLst>
                  <a:path w="208" h="230">
                    <a:moveTo>
                      <a:pt x="2" y="35"/>
                    </a:moveTo>
                    <a:lnTo>
                      <a:pt x="0" y="21"/>
                    </a:lnTo>
                    <a:lnTo>
                      <a:pt x="0" y="11"/>
                    </a:lnTo>
                    <a:lnTo>
                      <a:pt x="8" y="0"/>
                    </a:lnTo>
                    <a:lnTo>
                      <a:pt x="22" y="17"/>
                    </a:lnTo>
                    <a:lnTo>
                      <a:pt x="47" y="32"/>
                    </a:lnTo>
                    <a:lnTo>
                      <a:pt x="72" y="44"/>
                    </a:lnTo>
                    <a:lnTo>
                      <a:pt x="106" y="55"/>
                    </a:lnTo>
                    <a:lnTo>
                      <a:pt x="156" y="65"/>
                    </a:lnTo>
                    <a:lnTo>
                      <a:pt x="166" y="91"/>
                    </a:lnTo>
                    <a:lnTo>
                      <a:pt x="140" y="84"/>
                    </a:lnTo>
                    <a:lnTo>
                      <a:pt x="114" y="80"/>
                    </a:lnTo>
                    <a:lnTo>
                      <a:pt x="101" y="82"/>
                    </a:lnTo>
                    <a:lnTo>
                      <a:pt x="97" y="95"/>
                    </a:lnTo>
                    <a:lnTo>
                      <a:pt x="105" y="112"/>
                    </a:lnTo>
                    <a:lnTo>
                      <a:pt x="115" y="128"/>
                    </a:lnTo>
                    <a:lnTo>
                      <a:pt x="136" y="153"/>
                    </a:lnTo>
                    <a:lnTo>
                      <a:pt x="166" y="179"/>
                    </a:lnTo>
                    <a:lnTo>
                      <a:pt x="208" y="209"/>
                    </a:lnTo>
                    <a:lnTo>
                      <a:pt x="208" y="230"/>
                    </a:lnTo>
                    <a:lnTo>
                      <a:pt x="190" y="219"/>
                    </a:lnTo>
                    <a:lnTo>
                      <a:pt x="166" y="205"/>
                    </a:lnTo>
                    <a:lnTo>
                      <a:pt x="132" y="179"/>
                    </a:lnTo>
                    <a:lnTo>
                      <a:pt x="105" y="150"/>
                    </a:lnTo>
                    <a:lnTo>
                      <a:pt x="80" y="128"/>
                    </a:lnTo>
                    <a:lnTo>
                      <a:pt x="56" y="101"/>
                    </a:lnTo>
                    <a:lnTo>
                      <a:pt x="36" y="78"/>
                    </a:lnTo>
                    <a:lnTo>
                      <a:pt x="15" y="57"/>
                    </a:lnTo>
                    <a:lnTo>
                      <a:pt x="2" y="35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77" name="Freeform 16"/>
              <p:cNvSpPr>
                <a:spLocks noChangeAspect="1"/>
              </p:cNvSpPr>
              <p:nvPr/>
            </p:nvSpPr>
            <p:spPr>
              <a:xfrm>
                <a:off x="2469" y="8828"/>
                <a:ext cx="79" cy="51"/>
              </a:xfrm>
              <a:custGeom>
                <a:gdLst>
                  <a:gd name="txL" fmla="*/ 0 w 86"/>
                  <a:gd name="txT" fmla="*/ 0 h 69"/>
                  <a:gd name="txR" fmla="*/ 86 w 86"/>
                  <a:gd name="txB" fmla="*/ 69 h 69"/>
                </a:gdLst>
                <a:cxnLst>
                  <a:cxn ang="0">
                    <a:pos x="0" y="0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13" y="1"/>
                  </a:cxn>
                  <a:cxn ang="0">
                    <a:pos x="17" y="1"/>
                  </a:cxn>
                  <a:cxn ang="0">
                    <a:pos x="22" y="1"/>
                  </a:cxn>
                  <a:cxn ang="0">
                    <a:pos x="24" y="1"/>
                  </a:cxn>
                  <a:cxn ang="0">
                    <a:pos x="18" y="1"/>
                  </a:cxn>
                  <a:cxn ang="0">
                    <a:pos x="13" y="1"/>
                  </a:cxn>
                  <a:cxn ang="0">
                    <a:pos x="6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86" h="69">
                    <a:moveTo>
                      <a:pt x="0" y="0"/>
                    </a:moveTo>
                    <a:lnTo>
                      <a:pt x="11" y="10"/>
                    </a:lnTo>
                    <a:lnTo>
                      <a:pt x="25" y="21"/>
                    </a:lnTo>
                    <a:lnTo>
                      <a:pt x="42" y="33"/>
                    </a:lnTo>
                    <a:lnTo>
                      <a:pt x="60" y="44"/>
                    </a:lnTo>
                    <a:lnTo>
                      <a:pt x="77" y="54"/>
                    </a:lnTo>
                    <a:lnTo>
                      <a:pt x="86" y="61"/>
                    </a:lnTo>
                    <a:lnTo>
                      <a:pt x="65" y="69"/>
                    </a:lnTo>
                    <a:lnTo>
                      <a:pt x="42" y="61"/>
                    </a:lnTo>
                    <a:lnTo>
                      <a:pt x="18" y="52"/>
                    </a:lnTo>
                    <a:lnTo>
                      <a:pt x="0" y="42"/>
                    </a:lnTo>
                    <a:lnTo>
                      <a:pt x="1" y="33"/>
                    </a:lnTo>
                    <a:lnTo>
                      <a:pt x="4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78" name="Freeform 17"/>
              <p:cNvSpPr>
                <a:spLocks noChangeAspect="1"/>
              </p:cNvSpPr>
              <p:nvPr/>
            </p:nvSpPr>
            <p:spPr>
              <a:xfrm>
                <a:off x="2615" y="8824"/>
                <a:ext cx="678" cy="511"/>
              </a:xfrm>
              <a:custGeom>
                <a:gdLst>
                  <a:gd name="txL" fmla="*/ 0 w 732"/>
                  <a:gd name="txT" fmla="*/ 0 h 689"/>
                  <a:gd name="txR" fmla="*/ 732 w 732"/>
                  <a:gd name="txB" fmla="*/ 689 h 689"/>
                </a:gdLst>
                <a:cxnLst>
                  <a:cxn ang="0">
                    <a:pos x="110" y="1"/>
                  </a:cxn>
                  <a:cxn ang="0">
                    <a:pos x="92" y="2"/>
                  </a:cxn>
                  <a:cxn ang="0">
                    <a:pos x="55" y="2"/>
                  </a:cxn>
                  <a:cxn ang="0">
                    <a:pos x="0" y="2"/>
                  </a:cxn>
                  <a:cxn ang="0">
                    <a:pos x="65" y="3"/>
                  </a:cxn>
                  <a:cxn ang="0">
                    <a:pos x="137" y="2"/>
                  </a:cxn>
                  <a:cxn ang="0">
                    <a:pos x="189" y="2"/>
                  </a:cxn>
                  <a:cxn ang="0">
                    <a:pos x="205" y="2"/>
                  </a:cxn>
                  <a:cxn ang="0">
                    <a:pos x="198" y="2"/>
                  </a:cxn>
                  <a:cxn ang="0">
                    <a:pos x="161" y="3"/>
                  </a:cxn>
                  <a:cxn ang="0">
                    <a:pos x="97" y="4"/>
                  </a:cxn>
                  <a:cxn ang="0">
                    <a:pos x="56" y="4"/>
                  </a:cxn>
                  <a:cxn ang="0">
                    <a:pos x="132" y="4"/>
                  </a:cxn>
                  <a:cxn ang="0">
                    <a:pos x="181" y="4"/>
                  </a:cxn>
                  <a:cxn ang="0">
                    <a:pos x="208" y="3"/>
                  </a:cxn>
                  <a:cxn ang="0">
                    <a:pos x="210" y="3"/>
                  </a:cxn>
                  <a:cxn ang="0">
                    <a:pos x="185" y="4"/>
                  </a:cxn>
                  <a:cxn ang="0">
                    <a:pos x="139" y="4"/>
                  </a:cxn>
                  <a:cxn ang="0">
                    <a:pos x="75" y="5"/>
                  </a:cxn>
                  <a:cxn ang="0">
                    <a:pos x="97" y="5"/>
                  </a:cxn>
                  <a:cxn ang="0">
                    <a:pos x="154" y="5"/>
                  </a:cxn>
                  <a:cxn ang="0">
                    <a:pos x="199" y="5"/>
                  </a:cxn>
                  <a:cxn ang="0">
                    <a:pos x="203" y="5"/>
                  </a:cxn>
                  <a:cxn ang="0">
                    <a:pos x="189" y="5"/>
                  </a:cxn>
                  <a:cxn ang="0">
                    <a:pos x="156" y="5"/>
                  </a:cxn>
                  <a:cxn ang="0">
                    <a:pos x="114" y="6"/>
                  </a:cxn>
                  <a:cxn ang="0">
                    <a:pos x="52" y="6"/>
                  </a:cxn>
                  <a:cxn ang="0">
                    <a:pos x="95" y="7"/>
                  </a:cxn>
                  <a:cxn ang="0">
                    <a:pos x="134" y="7"/>
                  </a:cxn>
                  <a:cxn ang="0">
                    <a:pos x="170" y="7"/>
                  </a:cxn>
                  <a:cxn ang="0">
                    <a:pos x="187" y="7"/>
                  </a:cxn>
                  <a:cxn ang="0">
                    <a:pos x="179" y="7"/>
                  </a:cxn>
                  <a:cxn ang="0">
                    <a:pos x="157" y="7"/>
                  </a:cxn>
                  <a:cxn ang="0">
                    <a:pos x="80" y="7"/>
                  </a:cxn>
                  <a:cxn ang="0">
                    <a:pos x="144" y="7"/>
                  </a:cxn>
                  <a:cxn ang="0">
                    <a:pos x="147" y="7"/>
                  </a:cxn>
                  <a:cxn ang="0">
                    <a:pos x="172" y="7"/>
                  </a:cxn>
                  <a:cxn ang="0">
                    <a:pos x="189" y="7"/>
                  </a:cxn>
                  <a:cxn ang="0">
                    <a:pos x="225" y="5"/>
                  </a:cxn>
                  <a:cxn ang="0">
                    <a:pos x="227" y="5"/>
                  </a:cxn>
                  <a:cxn ang="0">
                    <a:pos x="220" y="4"/>
                  </a:cxn>
                  <a:cxn ang="0">
                    <a:pos x="226" y="4"/>
                  </a:cxn>
                  <a:cxn ang="0">
                    <a:pos x="232" y="4"/>
                  </a:cxn>
                  <a:cxn ang="0">
                    <a:pos x="227" y="3"/>
                  </a:cxn>
                  <a:cxn ang="0">
                    <a:pos x="223" y="3"/>
                  </a:cxn>
                  <a:cxn ang="0">
                    <a:pos x="230" y="2"/>
                  </a:cxn>
                  <a:cxn ang="0">
                    <a:pos x="229" y="2"/>
                  </a:cxn>
                  <a:cxn ang="0">
                    <a:pos x="225" y="1"/>
                  </a:cxn>
                  <a:cxn ang="0">
                    <a:pos x="227" y="1"/>
                  </a:cxn>
                  <a:cxn ang="0">
                    <a:pos x="232" y="1"/>
                  </a:cxn>
                  <a:cxn ang="0">
                    <a:pos x="227" y="1"/>
                  </a:cxn>
                  <a:cxn ang="0">
                    <a:pos x="201" y="1"/>
                  </a:cxn>
                  <a:cxn ang="0">
                    <a:pos x="150" y="1"/>
                  </a:cxn>
                  <a:cxn ang="0">
                    <a:pos x="92" y="1"/>
                  </a:cxn>
                </a:cxnLst>
                <a:rect l="txL" t="txT" r="txR" b="txB"/>
                <a:pathLst>
                  <a:path w="732" h="689">
                    <a:moveTo>
                      <a:pt x="294" y="135"/>
                    </a:moveTo>
                    <a:lnTo>
                      <a:pt x="186" y="143"/>
                    </a:lnTo>
                    <a:lnTo>
                      <a:pt x="348" y="158"/>
                    </a:lnTo>
                    <a:lnTo>
                      <a:pt x="338" y="166"/>
                    </a:lnTo>
                    <a:lnTo>
                      <a:pt x="318" y="173"/>
                    </a:lnTo>
                    <a:lnTo>
                      <a:pt x="292" y="181"/>
                    </a:lnTo>
                    <a:lnTo>
                      <a:pt x="258" y="190"/>
                    </a:lnTo>
                    <a:lnTo>
                      <a:pt x="222" y="196"/>
                    </a:lnTo>
                    <a:lnTo>
                      <a:pt x="175" y="200"/>
                    </a:lnTo>
                    <a:lnTo>
                      <a:pt x="120" y="206"/>
                    </a:lnTo>
                    <a:lnTo>
                      <a:pt x="61" y="209"/>
                    </a:lnTo>
                    <a:lnTo>
                      <a:pt x="0" y="209"/>
                    </a:lnTo>
                    <a:lnTo>
                      <a:pt x="95" y="232"/>
                    </a:lnTo>
                    <a:lnTo>
                      <a:pt x="154" y="244"/>
                    </a:lnTo>
                    <a:lnTo>
                      <a:pt x="205" y="244"/>
                    </a:lnTo>
                    <a:lnTo>
                      <a:pt x="267" y="244"/>
                    </a:lnTo>
                    <a:lnTo>
                      <a:pt x="359" y="236"/>
                    </a:lnTo>
                    <a:lnTo>
                      <a:pt x="435" y="225"/>
                    </a:lnTo>
                    <a:lnTo>
                      <a:pt x="499" y="209"/>
                    </a:lnTo>
                    <a:lnTo>
                      <a:pt x="567" y="188"/>
                    </a:lnTo>
                    <a:lnTo>
                      <a:pt x="597" y="177"/>
                    </a:lnTo>
                    <a:lnTo>
                      <a:pt x="625" y="168"/>
                    </a:lnTo>
                    <a:lnTo>
                      <a:pt x="640" y="164"/>
                    </a:lnTo>
                    <a:lnTo>
                      <a:pt x="648" y="169"/>
                    </a:lnTo>
                    <a:lnTo>
                      <a:pt x="648" y="181"/>
                    </a:lnTo>
                    <a:lnTo>
                      <a:pt x="642" y="194"/>
                    </a:lnTo>
                    <a:lnTo>
                      <a:pt x="625" y="208"/>
                    </a:lnTo>
                    <a:lnTo>
                      <a:pt x="597" y="226"/>
                    </a:lnTo>
                    <a:lnTo>
                      <a:pt x="557" y="244"/>
                    </a:lnTo>
                    <a:lnTo>
                      <a:pt x="510" y="263"/>
                    </a:lnTo>
                    <a:lnTo>
                      <a:pt x="448" y="282"/>
                    </a:lnTo>
                    <a:lnTo>
                      <a:pt x="376" y="297"/>
                    </a:lnTo>
                    <a:lnTo>
                      <a:pt x="304" y="308"/>
                    </a:lnTo>
                    <a:lnTo>
                      <a:pt x="228" y="320"/>
                    </a:lnTo>
                    <a:lnTo>
                      <a:pt x="95" y="333"/>
                    </a:lnTo>
                    <a:lnTo>
                      <a:pt x="177" y="352"/>
                    </a:lnTo>
                    <a:lnTo>
                      <a:pt x="243" y="360"/>
                    </a:lnTo>
                    <a:lnTo>
                      <a:pt x="326" y="358"/>
                    </a:lnTo>
                    <a:lnTo>
                      <a:pt x="411" y="347"/>
                    </a:lnTo>
                    <a:lnTo>
                      <a:pt x="474" y="333"/>
                    </a:lnTo>
                    <a:lnTo>
                      <a:pt x="525" y="320"/>
                    </a:lnTo>
                    <a:lnTo>
                      <a:pt x="567" y="308"/>
                    </a:lnTo>
                    <a:lnTo>
                      <a:pt x="610" y="293"/>
                    </a:lnTo>
                    <a:lnTo>
                      <a:pt x="644" y="280"/>
                    </a:lnTo>
                    <a:lnTo>
                      <a:pt x="659" y="276"/>
                    </a:lnTo>
                    <a:lnTo>
                      <a:pt x="668" y="276"/>
                    </a:lnTo>
                    <a:lnTo>
                      <a:pt x="667" y="287"/>
                    </a:lnTo>
                    <a:lnTo>
                      <a:pt x="661" y="299"/>
                    </a:lnTo>
                    <a:lnTo>
                      <a:pt x="648" y="314"/>
                    </a:lnTo>
                    <a:lnTo>
                      <a:pt x="617" y="335"/>
                    </a:lnTo>
                    <a:lnTo>
                      <a:pt x="584" y="354"/>
                    </a:lnTo>
                    <a:lnTo>
                      <a:pt x="546" y="371"/>
                    </a:lnTo>
                    <a:lnTo>
                      <a:pt x="496" y="390"/>
                    </a:lnTo>
                    <a:lnTo>
                      <a:pt x="439" y="407"/>
                    </a:lnTo>
                    <a:lnTo>
                      <a:pt x="352" y="426"/>
                    </a:lnTo>
                    <a:lnTo>
                      <a:pt x="294" y="438"/>
                    </a:lnTo>
                    <a:lnTo>
                      <a:pt x="237" y="444"/>
                    </a:lnTo>
                    <a:lnTo>
                      <a:pt x="154" y="449"/>
                    </a:lnTo>
                    <a:lnTo>
                      <a:pt x="239" y="461"/>
                    </a:lnTo>
                    <a:lnTo>
                      <a:pt x="305" y="466"/>
                    </a:lnTo>
                    <a:lnTo>
                      <a:pt x="360" y="468"/>
                    </a:lnTo>
                    <a:lnTo>
                      <a:pt x="423" y="466"/>
                    </a:lnTo>
                    <a:lnTo>
                      <a:pt x="482" y="458"/>
                    </a:lnTo>
                    <a:lnTo>
                      <a:pt x="530" y="447"/>
                    </a:lnTo>
                    <a:lnTo>
                      <a:pt x="568" y="434"/>
                    </a:lnTo>
                    <a:lnTo>
                      <a:pt x="629" y="413"/>
                    </a:lnTo>
                    <a:lnTo>
                      <a:pt x="637" y="413"/>
                    </a:lnTo>
                    <a:lnTo>
                      <a:pt x="644" y="417"/>
                    </a:lnTo>
                    <a:lnTo>
                      <a:pt x="642" y="430"/>
                    </a:lnTo>
                    <a:lnTo>
                      <a:pt x="634" y="444"/>
                    </a:lnTo>
                    <a:lnTo>
                      <a:pt x="620" y="458"/>
                    </a:lnTo>
                    <a:lnTo>
                      <a:pt x="599" y="474"/>
                    </a:lnTo>
                    <a:lnTo>
                      <a:pt x="563" y="493"/>
                    </a:lnTo>
                    <a:lnTo>
                      <a:pt x="525" y="510"/>
                    </a:lnTo>
                    <a:lnTo>
                      <a:pt x="489" y="521"/>
                    </a:lnTo>
                    <a:lnTo>
                      <a:pt x="448" y="531"/>
                    </a:lnTo>
                    <a:lnTo>
                      <a:pt x="410" y="537"/>
                    </a:lnTo>
                    <a:lnTo>
                      <a:pt x="360" y="542"/>
                    </a:lnTo>
                    <a:lnTo>
                      <a:pt x="305" y="545"/>
                    </a:lnTo>
                    <a:lnTo>
                      <a:pt x="250" y="546"/>
                    </a:lnTo>
                    <a:lnTo>
                      <a:pt x="166" y="546"/>
                    </a:lnTo>
                    <a:lnTo>
                      <a:pt x="211" y="562"/>
                    </a:lnTo>
                    <a:lnTo>
                      <a:pt x="253" y="573"/>
                    </a:lnTo>
                    <a:lnTo>
                      <a:pt x="301" y="579"/>
                    </a:lnTo>
                    <a:lnTo>
                      <a:pt x="342" y="580"/>
                    </a:lnTo>
                    <a:lnTo>
                      <a:pt x="384" y="583"/>
                    </a:lnTo>
                    <a:lnTo>
                      <a:pt x="427" y="580"/>
                    </a:lnTo>
                    <a:lnTo>
                      <a:pt x="462" y="579"/>
                    </a:lnTo>
                    <a:lnTo>
                      <a:pt x="495" y="573"/>
                    </a:lnTo>
                    <a:lnTo>
                      <a:pt x="540" y="562"/>
                    </a:lnTo>
                    <a:lnTo>
                      <a:pt x="574" y="554"/>
                    </a:lnTo>
                    <a:lnTo>
                      <a:pt x="587" y="555"/>
                    </a:lnTo>
                    <a:lnTo>
                      <a:pt x="589" y="565"/>
                    </a:lnTo>
                    <a:lnTo>
                      <a:pt x="585" y="575"/>
                    </a:lnTo>
                    <a:lnTo>
                      <a:pt x="576" y="586"/>
                    </a:lnTo>
                    <a:lnTo>
                      <a:pt x="561" y="597"/>
                    </a:lnTo>
                    <a:lnTo>
                      <a:pt x="544" y="605"/>
                    </a:lnTo>
                    <a:lnTo>
                      <a:pt x="525" y="614"/>
                    </a:lnTo>
                    <a:lnTo>
                      <a:pt x="495" y="622"/>
                    </a:lnTo>
                    <a:lnTo>
                      <a:pt x="432" y="631"/>
                    </a:lnTo>
                    <a:lnTo>
                      <a:pt x="372" y="639"/>
                    </a:lnTo>
                    <a:lnTo>
                      <a:pt x="253" y="649"/>
                    </a:lnTo>
                    <a:lnTo>
                      <a:pt x="407" y="656"/>
                    </a:lnTo>
                    <a:lnTo>
                      <a:pt x="439" y="656"/>
                    </a:lnTo>
                    <a:lnTo>
                      <a:pt x="453" y="663"/>
                    </a:lnTo>
                    <a:lnTo>
                      <a:pt x="461" y="670"/>
                    </a:lnTo>
                    <a:lnTo>
                      <a:pt x="458" y="681"/>
                    </a:lnTo>
                    <a:lnTo>
                      <a:pt x="466" y="687"/>
                    </a:lnTo>
                    <a:lnTo>
                      <a:pt x="486" y="689"/>
                    </a:lnTo>
                    <a:lnTo>
                      <a:pt x="516" y="677"/>
                    </a:lnTo>
                    <a:lnTo>
                      <a:pt x="542" y="664"/>
                    </a:lnTo>
                    <a:lnTo>
                      <a:pt x="563" y="651"/>
                    </a:lnTo>
                    <a:lnTo>
                      <a:pt x="580" y="639"/>
                    </a:lnTo>
                    <a:lnTo>
                      <a:pt x="597" y="621"/>
                    </a:lnTo>
                    <a:lnTo>
                      <a:pt x="651" y="548"/>
                    </a:lnTo>
                    <a:lnTo>
                      <a:pt x="693" y="485"/>
                    </a:lnTo>
                    <a:lnTo>
                      <a:pt x="709" y="453"/>
                    </a:lnTo>
                    <a:lnTo>
                      <a:pt x="713" y="440"/>
                    </a:lnTo>
                    <a:lnTo>
                      <a:pt x="714" y="430"/>
                    </a:lnTo>
                    <a:lnTo>
                      <a:pt x="714" y="419"/>
                    </a:lnTo>
                    <a:lnTo>
                      <a:pt x="706" y="406"/>
                    </a:lnTo>
                    <a:lnTo>
                      <a:pt x="701" y="398"/>
                    </a:lnTo>
                    <a:lnTo>
                      <a:pt x="698" y="386"/>
                    </a:lnTo>
                    <a:lnTo>
                      <a:pt x="701" y="373"/>
                    </a:lnTo>
                    <a:lnTo>
                      <a:pt x="706" y="364"/>
                    </a:lnTo>
                    <a:lnTo>
                      <a:pt x="713" y="354"/>
                    </a:lnTo>
                    <a:lnTo>
                      <a:pt x="719" y="344"/>
                    </a:lnTo>
                    <a:lnTo>
                      <a:pt x="727" y="333"/>
                    </a:lnTo>
                    <a:lnTo>
                      <a:pt x="732" y="322"/>
                    </a:lnTo>
                    <a:lnTo>
                      <a:pt x="731" y="308"/>
                    </a:lnTo>
                    <a:lnTo>
                      <a:pt x="726" y="297"/>
                    </a:lnTo>
                    <a:lnTo>
                      <a:pt x="719" y="287"/>
                    </a:lnTo>
                    <a:lnTo>
                      <a:pt x="713" y="278"/>
                    </a:lnTo>
                    <a:lnTo>
                      <a:pt x="705" y="267"/>
                    </a:lnTo>
                    <a:lnTo>
                      <a:pt x="702" y="255"/>
                    </a:lnTo>
                    <a:lnTo>
                      <a:pt x="705" y="246"/>
                    </a:lnTo>
                    <a:lnTo>
                      <a:pt x="714" y="232"/>
                    </a:lnTo>
                    <a:lnTo>
                      <a:pt x="723" y="221"/>
                    </a:lnTo>
                    <a:lnTo>
                      <a:pt x="727" y="209"/>
                    </a:lnTo>
                    <a:lnTo>
                      <a:pt x="727" y="194"/>
                    </a:lnTo>
                    <a:lnTo>
                      <a:pt x="722" y="179"/>
                    </a:lnTo>
                    <a:lnTo>
                      <a:pt x="713" y="168"/>
                    </a:lnTo>
                    <a:lnTo>
                      <a:pt x="709" y="160"/>
                    </a:lnTo>
                    <a:lnTo>
                      <a:pt x="705" y="147"/>
                    </a:lnTo>
                    <a:lnTo>
                      <a:pt x="706" y="133"/>
                    </a:lnTo>
                    <a:lnTo>
                      <a:pt x="714" y="122"/>
                    </a:lnTo>
                    <a:lnTo>
                      <a:pt x="719" y="114"/>
                    </a:lnTo>
                    <a:lnTo>
                      <a:pt x="727" y="105"/>
                    </a:lnTo>
                    <a:lnTo>
                      <a:pt x="731" y="93"/>
                    </a:lnTo>
                    <a:lnTo>
                      <a:pt x="732" y="80"/>
                    </a:lnTo>
                    <a:lnTo>
                      <a:pt x="730" y="72"/>
                    </a:lnTo>
                    <a:lnTo>
                      <a:pt x="722" y="59"/>
                    </a:lnTo>
                    <a:lnTo>
                      <a:pt x="714" y="48"/>
                    </a:lnTo>
                    <a:lnTo>
                      <a:pt x="709" y="34"/>
                    </a:lnTo>
                    <a:lnTo>
                      <a:pt x="709" y="0"/>
                    </a:lnTo>
                    <a:lnTo>
                      <a:pt x="634" y="50"/>
                    </a:lnTo>
                    <a:lnTo>
                      <a:pt x="589" y="69"/>
                    </a:lnTo>
                    <a:lnTo>
                      <a:pt x="536" y="86"/>
                    </a:lnTo>
                    <a:lnTo>
                      <a:pt x="475" y="105"/>
                    </a:lnTo>
                    <a:lnTo>
                      <a:pt x="420" y="116"/>
                    </a:lnTo>
                    <a:lnTo>
                      <a:pt x="365" y="126"/>
                    </a:lnTo>
                    <a:lnTo>
                      <a:pt x="294" y="135"/>
                    </a:lnTo>
                    <a:close/>
                  </a:path>
                </a:pathLst>
              </a:custGeom>
              <a:solidFill>
                <a:srgbClr val="80808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29779" name="Group 18"/>
              <p:cNvGrpSpPr>
                <a:grpSpLocks noChangeAspect="1"/>
              </p:cNvGrpSpPr>
              <p:nvPr/>
            </p:nvGrpSpPr>
            <p:grpSpPr>
              <a:xfrm>
                <a:off x="3011" y="8945"/>
                <a:ext cx="203" cy="322"/>
                <a:chOff x="6929" y="4535"/>
                <a:chExt cx="218" cy="436"/>
              </a:xfrm>
            </p:grpSpPr>
            <p:sp>
              <p:nvSpPr>
                <p:cNvPr id="29794" name="Freeform 19"/>
                <p:cNvSpPr>
                  <a:spLocks noChangeAspect="1"/>
                </p:cNvSpPr>
                <p:nvPr/>
              </p:nvSpPr>
              <p:spPr>
                <a:xfrm>
                  <a:off x="6971" y="4651"/>
                  <a:ext cx="167" cy="70"/>
                </a:xfrm>
                <a:custGeom>
                  <a:gdLst>
                    <a:gd name="txL" fmla="*/ 0 w 167"/>
                    <a:gd name="txT" fmla="*/ 0 h 70"/>
                    <a:gd name="txR" fmla="*/ 167 w 167"/>
                    <a:gd name="txB" fmla="*/ 70 h 70"/>
                  </a:gdLst>
                  <a:cxnLst>
                    <a:cxn ang="0">
                      <a:pos x="167" y="13"/>
                    </a:cxn>
                    <a:cxn ang="0">
                      <a:pos x="151" y="0"/>
                    </a:cxn>
                    <a:cxn ang="0">
                      <a:pos x="100" y="26"/>
                    </a:cxn>
                    <a:cxn ang="0">
                      <a:pos x="49" y="45"/>
                    </a:cxn>
                    <a:cxn ang="0">
                      <a:pos x="0" y="59"/>
                    </a:cxn>
                    <a:cxn ang="0">
                      <a:pos x="9" y="70"/>
                    </a:cxn>
                    <a:cxn ang="0">
                      <a:pos x="43" y="70"/>
                    </a:cxn>
                    <a:cxn ang="0">
                      <a:pos x="89" y="60"/>
                    </a:cxn>
                    <a:cxn ang="0">
                      <a:pos x="130" y="40"/>
                    </a:cxn>
                    <a:cxn ang="0">
                      <a:pos x="167" y="13"/>
                    </a:cxn>
                  </a:cxnLst>
                  <a:rect l="txL" t="txT" r="txR" b="txB"/>
                  <a:pathLst>
                    <a:path w="167" h="70">
                      <a:moveTo>
                        <a:pt x="167" y="13"/>
                      </a:moveTo>
                      <a:lnTo>
                        <a:pt x="151" y="0"/>
                      </a:lnTo>
                      <a:lnTo>
                        <a:pt x="100" y="26"/>
                      </a:lnTo>
                      <a:lnTo>
                        <a:pt x="49" y="45"/>
                      </a:lnTo>
                      <a:lnTo>
                        <a:pt x="0" y="59"/>
                      </a:lnTo>
                      <a:lnTo>
                        <a:pt x="9" y="70"/>
                      </a:lnTo>
                      <a:lnTo>
                        <a:pt x="43" y="70"/>
                      </a:lnTo>
                      <a:lnTo>
                        <a:pt x="89" y="60"/>
                      </a:lnTo>
                      <a:lnTo>
                        <a:pt x="130" y="40"/>
                      </a:lnTo>
                      <a:lnTo>
                        <a:pt x="167" y="13"/>
                      </a:lnTo>
                      <a:close/>
                    </a:path>
                  </a:pathLst>
                </a:custGeom>
                <a:solidFill>
                  <a:srgbClr val="FFE0C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defTabSz="685165">
                    <a:defRPr/>
                  </a:pPr>
                  <a:endParaRPr lang="zh-CN" altLang="en-US" sz="24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9795" name="Freeform 20"/>
                <p:cNvSpPr>
                  <a:spLocks noChangeAspect="1"/>
                </p:cNvSpPr>
                <p:nvPr/>
              </p:nvSpPr>
              <p:spPr>
                <a:xfrm>
                  <a:off x="7001" y="4763"/>
                  <a:ext cx="146" cy="78"/>
                </a:xfrm>
                <a:custGeom>
                  <a:gdLst>
                    <a:gd name="txL" fmla="*/ 0 w 146"/>
                    <a:gd name="txT" fmla="*/ 0 h 78"/>
                    <a:gd name="txR" fmla="*/ 146 w 146"/>
                    <a:gd name="txB" fmla="*/ 78 h 78"/>
                  </a:gdLst>
                  <a:cxnLst>
                    <a:cxn ang="0">
                      <a:pos x="146" y="15"/>
                    </a:cxn>
                    <a:cxn ang="0">
                      <a:pos x="138" y="0"/>
                    </a:cxn>
                    <a:cxn ang="0">
                      <a:pos x="89" y="34"/>
                    </a:cxn>
                    <a:cxn ang="0">
                      <a:pos x="50" y="51"/>
                    </a:cxn>
                    <a:cxn ang="0">
                      <a:pos x="0" y="66"/>
                    </a:cxn>
                    <a:cxn ang="0">
                      <a:pos x="10" y="78"/>
                    </a:cxn>
                    <a:cxn ang="0">
                      <a:pos x="42" y="78"/>
                    </a:cxn>
                    <a:cxn ang="0">
                      <a:pos x="74" y="69"/>
                    </a:cxn>
                    <a:cxn ang="0">
                      <a:pos x="112" y="45"/>
                    </a:cxn>
                    <a:cxn ang="0">
                      <a:pos x="146" y="15"/>
                    </a:cxn>
                  </a:cxnLst>
                  <a:rect l="txL" t="txT" r="txR" b="txB"/>
                  <a:pathLst>
                    <a:path w="146" h="78">
                      <a:moveTo>
                        <a:pt x="146" y="15"/>
                      </a:moveTo>
                      <a:lnTo>
                        <a:pt x="138" y="0"/>
                      </a:lnTo>
                      <a:lnTo>
                        <a:pt x="89" y="34"/>
                      </a:lnTo>
                      <a:lnTo>
                        <a:pt x="50" y="51"/>
                      </a:lnTo>
                      <a:lnTo>
                        <a:pt x="0" y="66"/>
                      </a:lnTo>
                      <a:lnTo>
                        <a:pt x="10" y="78"/>
                      </a:lnTo>
                      <a:lnTo>
                        <a:pt x="42" y="78"/>
                      </a:lnTo>
                      <a:lnTo>
                        <a:pt x="74" y="69"/>
                      </a:lnTo>
                      <a:lnTo>
                        <a:pt x="112" y="45"/>
                      </a:lnTo>
                      <a:lnTo>
                        <a:pt x="146" y="15"/>
                      </a:lnTo>
                      <a:close/>
                    </a:path>
                  </a:pathLst>
                </a:custGeom>
                <a:solidFill>
                  <a:srgbClr val="FFE0C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defTabSz="685165">
                    <a:defRPr/>
                  </a:pPr>
                  <a:endParaRPr lang="zh-CN" altLang="en-US" sz="24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9796" name="Freeform 21"/>
                <p:cNvSpPr>
                  <a:spLocks noChangeAspect="1"/>
                </p:cNvSpPr>
                <p:nvPr/>
              </p:nvSpPr>
              <p:spPr>
                <a:xfrm>
                  <a:off x="6992" y="4894"/>
                  <a:ext cx="149" cy="77"/>
                </a:xfrm>
                <a:custGeom>
                  <a:gdLst>
                    <a:gd name="txL" fmla="*/ 0 w 149"/>
                    <a:gd name="txT" fmla="*/ 0 h 77"/>
                    <a:gd name="txR" fmla="*/ 149 w 149"/>
                    <a:gd name="txB" fmla="*/ 77 h 77"/>
                  </a:gdLst>
                  <a:cxnLst>
                    <a:cxn ang="0">
                      <a:pos x="149" y="11"/>
                    </a:cxn>
                    <a:cxn ang="0">
                      <a:pos x="138" y="0"/>
                    </a:cxn>
                    <a:cxn ang="0">
                      <a:pos x="93" y="31"/>
                    </a:cxn>
                    <a:cxn ang="0">
                      <a:pos x="49" y="49"/>
                    </a:cxn>
                    <a:cxn ang="0">
                      <a:pos x="0" y="63"/>
                    </a:cxn>
                    <a:cxn ang="0">
                      <a:pos x="9" y="77"/>
                    </a:cxn>
                    <a:cxn ang="0">
                      <a:pos x="42" y="74"/>
                    </a:cxn>
                    <a:cxn ang="0">
                      <a:pos x="81" y="65"/>
                    </a:cxn>
                    <a:cxn ang="0">
                      <a:pos x="121" y="40"/>
                    </a:cxn>
                    <a:cxn ang="0">
                      <a:pos x="149" y="11"/>
                    </a:cxn>
                  </a:cxnLst>
                  <a:rect l="txL" t="txT" r="txR" b="txB"/>
                  <a:pathLst>
                    <a:path w="149" h="77">
                      <a:moveTo>
                        <a:pt x="149" y="11"/>
                      </a:moveTo>
                      <a:lnTo>
                        <a:pt x="138" y="0"/>
                      </a:lnTo>
                      <a:lnTo>
                        <a:pt x="93" y="31"/>
                      </a:lnTo>
                      <a:lnTo>
                        <a:pt x="49" y="49"/>
                      </a:lnTo>
                      <a:lnTo>
                        <a:pt x="0" y="63"/>
                      </a:lnTo>
                      <a:lnTo>
                        <a:pt x="9" y="77"/>
                      </a:lnTo>
                      <a:lnTo>
                        <a:pt x="42" y="74"/>
                      </a:lnTo>
                      <a:lnTo>
                        <a:pt x="81" y="65"/>
                      </a:lnTo>
                      <a:lnTo>
                        <a:pt x="121" y="40"/>
                      </a:lnTo>
                      <a:lnTo>
                        <a:pt x="149" y="11"/>
                      </a:lnTo>
                      <a:close/>
                    </a:path>
                  </a:pathLst>
                </a:custGeom>
                <a:solidFill>
                  <a:srgbClr val="FFE0C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defTabSz="685165">
                    <a:defRPr/>
                  </a:pPr>
                  <a:endParaRPr lang="zh-CN" altLang="en-US" sz="24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9797" name="Freeform 22"/>
                <p:cNvSpPr>
                  <a:spLocks noChangeAspect="1"/>
                </p:cNvSpPr>
                <p:nvPr/>
              </p:nvSpPr>
              <p:spPr>
                <a:xfrm>
                  <a:off x="6929" y="4535"/>
                  <a:ext cx="171" cy="68"/>
                </a:xfrm>
                <a:custGeom>
                  <a:gdLst>
                    <a:gd name="txL" fmla="*/ 0 w 171"/>
                    <a:gd name="txT" fmla="*/ 0 h 68"/>
                    <a:gd name="txR" fmla="*/ 171 w 171"/>
                    <a:gd name="txB" fmla="*/ 68 h 68"/>
                  </a:gdLst>
                  <a:cxnLst>
                    <a:cxn ang="0">
                      <a:pos x="171" y="13"/>
                    </a:cxn>
                    <a:cxn ang="0">
                      <a:pos x="154" y="0"/>
                    </a:cxn>
                    <a:cxn ang="0">
                      <a:pos x="97" y="26"/>
                    </a:cxn>
                    <a:cxn ang="0">
                      <a:pos x="50" y="41"/>
                    </a:cxn>
                    <a:cxn ang="0">
                      <a:pos x="0" y="55"/>
                    </a:cxn>
                    <a:cxn ang="0">
                      <a:pos x="11" y="68"/>
                    </a:cxn>
                    <a:cxn ang="0">
                      <a:pos x="42" y="66"/>
                    </a:cxn>
                    <a:cxn ang="0">
                      <a:pos x="82" y="57"/>
                    </a:cxn>
                    <a:cxn ang="0">
                      <a:pos x="127" y="40"/>
                    </a:cxn>
                    <a:cxn ang="0">
                      <a:pos x="171" y="13"/>
                    </a:cxn>
                  </a:cxnLst>
                  <a:rect l="txL" t="txT" r="txR" b="txB"/>
                  <a:pathLst>
                    <a:path w="171" h="68">
                      <a:moveTo>
                        <a:pt x="171" y="13"/>
                      </a:moveTo>
                      <a:lnTo>
                        <a:pt x="154" y="0"/>
                      </a:lnTo>
                      <a:lnTo>
                        <a:pt x="97" y="26"/>
                      </a:lnTo>
                      <a:lnTo>
                        <a:pt x="50" y="41"/>
                      </a:lnTo>
                      <a:lnTo>
                        <a:pt x="0" y="55"/>
                      </a:lnTo>
                      <a:lnTo>
                        <a:pt x="11" y="68"/>
                      </a:lnTo>
                      <a:lnTo>
                        <a:pt x="42" y="66"/>
                      </a:lnTo>
                      <a:lnTo>
                        <a:pt x="82" y="57"/>
                      </a:lnTo>
                      <a:lnTo>
                        <a:pt x="127" y="40"/>
                      </a:lnTo>
                      <a:lnTo>
                        <a:pt x="171" y="13"/>
                      </a:lnTo>
                      <a:close/>
                    </a:path>
                  </a:pathLst>
                </a:custGeom>
                <a:solidFill>
                  <a:srgbClr val="FFE0C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defTabSz="685165">
                    <a:defRPr/>
                  </a:pPr>
                  <a:endParaRPr lang="zh-CN" altLang="en-US" sz="24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29780" name="Freeform 23"/>
              <p:cNvSpPr>
                <a:spLocks noChangeAspect="1"/>
              </p:cNvSpPr>
              <p:nvPr/>
            </p:nvSpPr>
            <p:spPr>
              <a:xfrm>
                <a:off x="1936" y="6723"/>
                <a:ext cx="1874" cy="2157"/>
              </a:xfrm>
              <a:custGeom>
                <a:gdLst>
                  <a:gd name="txL" fmla="*/ 0 w 2019"/>
                  <a:gd name="txT" fmla="*/ 0 h 2908"/>
                  <a:gd name="txR" fmla="*/ 2019 w 2019"/>
                  <a:gd name="txB" fmla="*/ 2908 h 2908"/>
                </a:gdLst>
                <a:cxnLst>
                  <a:cxn ang="0">
                    <a:pos x="473" y="32"/>
                  </a:cxn>
                  <a:cxn ang="0">
                    <a:pos x="479" y="31"/>
                  </a:cxn>
                  <a:cxn ang="0">
                    <a:pos x="481" y="31"/>
                  </a:cxn>
                  <a:cxn ang="0">
                    <a:pos x="485" y="31"/>
                  </a:cxn>
                  <a:cxn ang="0">
                    <a:pos x="511" y="25"/>
                  </a:cxn>
                  <a:cxn ang="0">
                    <a:pos x="530" y="23"/>
                  </a:cxn>
                  <a:cxn ang="0">
                    <a:pos x="548" y="22"/>
                  </a:cxn>
                  <a:cxn ang="0">
                    <a:pos x="580" y="20"/>
                  </a:cxn>
                  <a:cxn ang="0">
                    <a:pos x="615" y="18"/>
                  </a:cxn>
                  <a:cxn ang="0">
                    <a:pos x="638" y="16"/>
                  </a:cxn>
                  <a:cxn ang="0">
                    <a:pos x="653" y="14"/>
                  </a:cxn>
                  <a:cxn ang="0">
                    <a:pos x="659" y="12"/>
                  </a:cxn>
                  <a:cxn ang="0">
                    <a:pos x="654" y="10"/>
                  </a:cxn>
                  <a:cxn ang="0">
                    <a:pos x="640" y="7"/>
                  </a:cxn>
                  <a:cxn ang="0">
                    <a:pos x="618" y="6"/>
                  </a:cxn>
                  <a:cxn ang="0">
                    <a:pos x="577" y="4"/>
                  </a:cxn>
                  <a:cxn ang="0">
                    <a:pos x="535" y="3"/>
                  </a:cxn>
                  <a:cxn ang="0">
                    <a:pos x="481" y="1"/>
                  </a:cxn>
                  <a:cxn ang="0">
                    <a:pos x="418" y="1"/>
                  </a:cxn>
                  <a:cxn ang="0">
                    <a:pos x="366" y="1"/>
                  </a:cxn>
                  <a:cxn ang="0">
                    <a:pos x="306" y="0"/>
                  </a:cxn>
                  <a:cxn ang="0">
                    <a:pos x="255" y="1"/>
                  </a:cxn>
                  <a:cxn ang="0">
                    <a:pos x="206" y="1"/>
                  </a:cxn>
                  <a:cxn ang="0">
                    <a:pos x="163" y="1"/>
                  </a:cxn>
                  <a:cxn ang="0">
                    <a:pos x="120" y="3"/>
                  </a:cxn>
                  <a:cxn ang="0">
                    <a:pos x="79" y="4"/>
                  </a:cxn>
                  <a:cxn ang="0">
                    <a:pos x="46" y="5"/>
                  </a:cxn>
                  <a:cxn ang="0">
                    <a:pos x="17" y="7"/>
                  </a:cxn>
                  <a:cxn ang="0">
                    <a:pos x="6" y="10"/>
                  </a:cxn>
                  <a:cxn ang="0">
                    <a:pos x="0" y="12"/>
                  </a:cxn>
                  <a:cxn ang="0">
                    <a:pos x="6" y="14"/>
                  </a:cxn>
                  <a:cxn ang="0">
                    <a:pos x="20" y="16"/>
                  </a:cxn>
                  <a:cxn ang="0">
                    <a:pos x="46" y="18"/>
                  </a:cxn>
                  <a:cxn ang="0">
                    <a:pos x="78" y="20"/>
                  </a:cxn>
                  <a:cxn ang="0">
                    <a:pos x="120" y="23"/>
                  </a:cxn>
                  <a:cxn ang="0">
                    <a:pos x="139" y="24"/>
                  </a:cxn>
                  <a:cxn ang="0">
                    <a:pos x="152" y="26"/>
                  </a:cxn>
                  <a:cxn ang="0">
                    <a:pos x="163" y="29"/>
                  </a:cxn>
                  <a:cxn ang="0">
                    <a:pos x="173" y="31"/>
                  </a:cxn>
                  <a:cxn ang="0">
                    <a:pos x="177" y="31"/>
                  </a:cxn>
                  <a:cxn ang="0">
                    <a:pos x="181" y="31"/>
                  </a:cxn>
                  <a:cxn ang="0">
                    <a:pos x="187" y="32"/>
                  </a:cxn>
                  <a:cxn ang="0">
                    <a:pos x="209" y="33"/>
                  </a:cxn>
                  <a:cxn ang="0">
                    <a:pos x="230" y="33"/>
                  </a:cxn>
                  <a:cxn ang="0">
                    <a:pos x="253" y="33"/>
                  </a:cxn>
                  <a:cxn ang="0">
                    <a:pos x="281" y="33"/>
                  </a:cxn>
                  <a:cxn ang="0">
                    <a:pos x="305" y="33"/>
                  </a:cxn>
                  <a:cxn ang="0">
                    <a:pos x="329" y="33"/>
                  </a:cxn>
                  <a:cxn ang="0">
                    <a:pos x="355" y="33"/>
                  </a:cxn>
                  <a:cxn ang="0">
                    <a:pos x="380" y="33"/>
                  </a:cxn>
                  <a:cxn ang="0">
                    <a:pos x="407" y="33"/>
                  </a:cxn>
                  <a:cxn ang="0">
                    <a:pos x="428" y="33"/>
                  </a:cxn>
                  <a:cxn ang="0">
                    <a:pos x="450" y="33"/>
                  </a:cxn>
                </a:cxnLst>
                <a:rect l="txL" t="txT" r="txR" b="txB"/>
                <a:pathLst>
                  <a:path w="2019" h="2908">
                    <a:moveTo>
                      <a:pt x="1415" y="2830"/>
                    </a:moveTo>
                    <a:lnTo>
                      <a:pt x="1432" y="2818"/>
                    </a:lnTo>
                    <a:lnTo>
                      <a:pt x="1445" y="2807"/>
                    </a:lnTo>
                    <a:lnTo>
                      <a:pt x="1453" y="2799"/>
                    </a:lnTo>
                    <a:lnTo>
                      <a:pt x="1458" y="2790"/>
                    </a:lnTo>
                    <a:lnTo>
                      <a:pt x="1463" y="2784"/>
                    </a:lnTo>
                    <a:lnTo>
                      <a:pt x="1466" y="2778"/>
                    </a:lnTo>
                    <a:lnTo>
                      <a:pt x="1470" y="2773"/>
                    </a:lnTo>
                    <a:lnTo>
                      <a:pt x="1471" y="2765"/>
                    </a:lnTo>
                    <a:lnTo>
                      <a:pt x="1474" y="2756"/>
                    </a:lnTo>
                    <a:lnTo>
                      <a:pt x="1475" y="2744"/>
                    </a:lnTo>
                    <a:lnTo>
                      <a:pt x="1484" y="2698"/>
                    </a:lnTo>
                    <a:lnTo>
                      <a:pt x="1543" y="2322"/>
                    </a:lnTo>
                    <a:lnTo>
                      <a:pt x="1554" y="2268"/>
                    </a:lnTo>
                    <a:lnTo>
                      <a:pt x="1563" y="2229"/>
                    </a:lnTo>
                    <a:lnTo>
                      <a:pt x="1577" y="2175"/>
                    </a:lnTo>
                    <a:lnTo>
                      <a:pt x="1598" y="2115"/>
                    </a:lnTo>
                    <a:lnTo>
                      <a:pt x="1619" y="2062"/>
                    </a:lnTo>
                    <a:lnTo>
                      <a:pt x="1638" y="2018"/>
                    </a:lnTo>
                    <a:lnTo>
                      <a:pt x="1655" y="1980"/>
                    </a:lnTo>
                    <a:lnTo>
                      <a:pt x="1672" y="1943"/>
                    </a:lnTo>
                    <a:lnTo>
                      <a:pt x="1706" y="1880"/>
                    </a:lnTo>
                    <a:lnTo>
                      <a:pt x="1740" y="1821"/>
                    </a:lnTo>
                    <a:lnTo>
                      <a:pt x="1773" y="1766"/>
                    </a:lnTo>
                    <a:lnTo>
                      <a:pt x="1799" y="1724"/>
                    </a:lnTo>
                    <a:lnTo>
                      <a:pt x="1846" y="1645"/>
                    </a:lnTo>
                    <a:lnTo>
                      <a:pt x="1879" y="1590"/>
                    </a:lnTo>
                    <a:lnTo>
                      <a:pt x="1905" y="1544"/>
                    </a:lnTo>
                    <a:lnTo>
                      <a:pt x="1927" y="1492"/>
                    </a:lnTo>
                    <a:lnTo>
                      <a:pt x="1952" y="1429"/>
                    </a:lnTo>
                    <a:lnTo>
                      <a:pt x="1969" y="1374"/>
                    </a:lnTo>
                    <a:lnTo>
                      <a:pt x="1985" y="1316"/>
                    </a:lnTo>
                    <a:lnTo>
                      <a:pt x="1995" y="1267"/>
                    </a:lnTo>
                    <a:lnTo>
                      <a:pt x="2007" y="1212"/>
                    </a:lnTo>
                    <a:lnTo>
                      <a:pt x="2015" y="1142"/>
                    </a:lnTo>
                    <a:lnTo>
                      <a:pt x="2019" y="1062"/>
                    </a:lnTo>
                    <a:lnTo>
                      <a:pt x="2019" y="987"/>
                    </a:lnTo>
                    <a:lnTo>
                      <a:pt x="2012" y="928"/>
                    </a:lnTo>
                    <a:lnTo>
                      <a:pt x="2003" y="873"/>
                    </a:lnTo>
                    <a:lnTo>
                      <a:pt x="1994" y="824"/>
                    </a:lnTo>
                    <a:lnTo>
                      <a:pt x="1978" y="759"/>
                    </a:lnTo>
                    <a:lnTo>
                      <a:pt x="1960" y="694"/>
                    </a:lnTo>
                    <a:lnTo>
                      <a:pt x="1940" y="634"/>
                    </a:lnTo>
                    <a:lnTo>
                      <a:pt x="1917" y="578"/>
                    </a:lnTo>
                    <a:lnTo>
                      <a:pt x="1888" y="529"/>
                    </a:lnTo>
                    <a:lnTo>
                      <a:pt x="1850" y="466"/>
                    </a:lnTo>
                    <a:lnTo>
                      <a:pt x="1807" y="403"/>
                    </a:lnTo>
                    <a:lnTo>
                      <a:pt x="1765" y="354"/>
                    </a:lnTo>
                    <a:lnTo>
                      <a:pt x="1727" y="312"/>
                    </a:lnTo>
                    <a:lnTo>
                      <a:pt x="1683" y="272"/>
                    </a:lnTo>
                    <a:lnTo>
                      <a:pt x="1636" y="232"/>
                    </a:lnTo>
                    <a:lnTo>
                      <a:pt x="1590" y="196"/>
                    </a:lnTo>
                    <a:lnTo>
                      <a:pt x="1535" y="159"/>
                    </a:lnTo>
                    <a:lnTo>
                      <a:pt x="1471" y="120"/>
                    </a:lnTo>
                    <a:lnTo>
                      <a:pt x="1411" y="90"/>
                    </a:lnTo>
                    <a:lnTo>
                      <a:pt x="1341" y="61"/>
                    </a:lnTo>
                    <a:lnTo>
                      <a:pt x="1277" y="40"/>
                    </a:lnTo>
                    <a:lnTo>
                      <a:pt x="1224" y="27"/>
                    </a:lnTo>
                    <a:lnTo>
                      <a:pt x="1167" y="14"/>
                    </a:lnTo>
                    <a:lnTo>
                      <a:pt x="1115" y="6"/>
                    </a:lnTo>
                    <a:lnTo>
                      <a:pt x="1053" y="0"/>
                    </a:lnTo>
                    <a:lnTo>
                      <a:pt x="997" y="0"/>
                    </a:lnTo>
                    <a:lnTo>
                      <a:pt x="936" y="0"/>
                    </a:lnTo>
                    <a:lnTo>
                      <a:pt x="885" y="6"/>
                    </a:lnTo>
                    <a:lnTo>
                      <a:pt x="826" y="19"/>
                    </a:lnTo>
                    <a:lnTo>
                      <a:pt x="782" y="28"/>
                    </a:lnTo>
                    <a:lnTo>
                      <a:pt x="727" y="44"/>
                    </a:lnTo>
                    <a:lnTo>
                      <a:pt x="676" y="59"/>
                    </a:lnTo>
                    <a:lnTo>
                      <a:pt x="630" y="78"/>
                    </a:lnTo>
                    <a:lnTo>
                      <a:pt x="586" y="97"/>
                    </a:lnTo>
                    <a:lnTo>
                      <a:pt x="541" y="121"/>
                    </a:lnTo>
                    <a:lnTo>
                      <a:pt x="501" y="145"/>
                    </a:lnTo>
                    <a:lnTo>
                      <a:pt x="456" y="175"/>
                    </a:lnTo>
                    <a:lnTo>
                      <a:pt x="408" y="209"/>
                    </a:lnTo>
                    <a:lnTo>
                      <a:pt x="365" y="242"/>
                    </a:lnTo>
                    <a:lnTo>
                      <a:pt x="326" y="277"/>
                    </a:lnTo>
                    <a:lnTo>
                      <a:pt x="284" y="316"/>
                    </a:lnTo>
                    <a:lnTo>
                      <a:pt x="242" y="360"/>
                    </a:lnTo>
                    <a:lnTo>
                      <a:pt x="206" y="402"/>
                    </a:lnTo>
                    <a:lnTo>
                      <a:pt x="175" y="441"/>
                    </a:lnTo>
                    <a:lnTo>
                      <a:pt x="140" y="495"/>
                    </a:lnTo>
                    <a:lnTo>
                      <a:pt x="106" y="554"/>
                    </a:lnTo>
                    <a:lnTo>
                      <a:pt x="75" y="620"/>
                    </a:lnTo>
                    <a:lnTo>
                      <a:pt x="53" y="685"/>
                    </a:lnTo>
                    <a:lnTo>
                      <a:pt x="34" y="752"/>
                    </a:lnTo>
                    <a:lnTo>
                      <a:pt x="17" y="818"/>
                    </a:lnTo>
                    <a:lnTo>
                      <a:pt x="7" y="879"/>
                    </a:lnTo>
                    <a:lnTo>
                      <a:pt x="0" y="940"/>
                    </a:lnTo>
                    <a:lnTo>
                      <a:pt x="0" y="999"/>
                    </a:lnTo>
                    <a:lnTo>
                      <a:pt x="0" y="1052"/>
                    </a:lnTo>
                    <a:lnTo>
                      <a:pt x="0" y="1115"/>
                    </a:lnTo>
                    <a:lnTo>
                      <a:pt x="3" y="1170"/>
                    </a:lnTo>
                    <a:lnTo>
                      <a:pt x="14" y="1239"/>
                    </a:lnTo>
                    <a:lnTo>
                      <a:pt x="24" y="1299"/>
                    </a:lnTo>
                    <a:lnTo>
                      <a:pt x="40" y="1358"/>
                    </a:lnTo>
                    <a:lnTo>
                      <a:pt x="62" y="1427"/>
                    </a:lnTo>
                    <a:lnTo>
                      <a:pt x="87" y="1488"/>
                    </a:lnTo>
                    <a:lnTo>
                      <a:pt x="113" y="1542"/>
                    </a:lnTo>
                    <a:lnTo>
                      <a:pt x="144" y="1602"/>
                    </a:lnTo>
                    <a:lnTo>
                      <a:pt x="178" y="1660"/>
                    </a:lnTo>
                    <a:lnTo>
                      <a:pt x="208" y="1715"/>
                    </a:lnTo>
                    <a:lnTo>
                      <a:pt x="239" y="1770"/>
                    </a:lnTo>
                    <a:lnTo>
                      <a:pt x="272" y="1830"/>
                    </a:lnTo>
                    <a:lnTo>
                      <a:pt x="323" y="1917"/>
                    </a:lnTo>
                    <a:lnTo>
                      <a:pt x="370" y="2007"/>
                    </a:lnTo>
                    <a:lnTo>
                      <a:pt x="398" y="2053"/>
                    </a:lnTo>
                    <a:lnTo>
                      <a:pt x="412" y="2091"/>
                    </a:lnTo>
                    <a:lnTo>
                      <a:pt x="429" y="2138"/>
                    </a:lnTo>
                    <a:lnTo>
                      <a:pt x="445" y="2192"/>
                    </a:lnTo>
                    <a:lnTo>
                      <a:pt x="458" y="2239"/>
                    </a:lnTo>
                    <a:lnTo>
                      <a:pt x="469" y="2292"/>
                    </a:lnTo>
                    <a:lnTo>
                      <a:pt x="479" y="2365"/>
                    </a:lnTo>
                    <a:lnTo>
                      <a:pt x="492" y="2444"/>
                    </a:lnTo>
                    <a:lnTo>
                      <a:pt x="501" y="2506"/>
                    </a:lnTo>
                    <a:lnTo>
                      <a:pt x="511" y="2586"/>
                    </a:lnTo>
                    <a:lnTo>
                      <a:pt x="518" y="2643"/>
                    </a:lnTo>
                    <a:lnTo>
                      <a:pt x="526" y="2693"/>
                    </a:lnTo>
                    <a:lnTo>
                      <a:pt x="537" y="2742"/>
                    </a:lnTo>
                    <a:lnTo>
                      <a:pt x="541" y="2756"/>
                    </a:lnTo>
                    <a:lnTo>
                      <a:pt x="543" y="2767"/>
                    </a:lnTo>
                    <a:lnTo>
                      <a:pt x="545" y="2773"/>
                    </a:lnTo>
                    <a:lnTo>
                      <a:pt x="546" y="2778"/>
                    </a:lnTo>
                    <a:lnTo>
                      <a:pt x="552" y="2784"/>
                    </a:lnTo>
                    <a:lnTo>
                      <a:pt x="558" y="2794"/>
                    </a:lnTo>
                    <a:lnTo>
                      <a:pt x="567" y="2803"/>
                    </a:lnTo>
                    <a:lnTo>
                      <a:pt x="576" y="2812"/>
                    </a:lnTo>
                    <a:lnTo>
                      <a:pt x="592" y="2824"/>
                    </a:lnTo>
                    <a:lnTo>
                      <a:pt x="610" y="2833"/>
                    </a:lnTo>
                    <a:lnTo>
                      <a:pt x="635" y="2847"/>
                    </a:lnTo>
                    <a:lnTo>
                      <a:pt x="657" y="2856"/>
                    </a:lnTo>
                    <a:lnTo>
                      <a:pt x="681" y="2864"/>
                    </a:lnTo>
                    <a:lnTo>
                      <a:pt x="703" y="2870"/>
                    </a:lnTo>
                    <a:lnTo>
                      <a:pt x="723" y="2875"/>
                    </a:lnTo>
                    <a:lnTo>
                      <a:pt x="753" y="2883"/>
                    </a:lnTo>
                    <a:lnTo>
                      <a:pt x="778" y="2889"/>
                    </a:lnTo>
                    <a:lnTo>
                      <a:pt x="802" y="2892"/>
                    </a:lnTo>
                    <a:lnTo>
                      <a:pt x="829" y="2896"/>
                    </a:lnTo>
                    <a:lnTo>
                      <a:pt x="857" y="2900"/>
                    </a:lnTo>
                    <a:lnTo>
                      <a:pt x="883" y="2902"/>
                    </a:lnTo>
                    <a:lnTo>
                      <a:pt x="906" y="2904"/>
                    </a:lnTo>
                    <a:lnTo>
                      <a:pt x="934" y="2906"/>
                    </a:lnTo>
                    <a:lnTo>
                      <a:pt x="959" y="2908"/>
                    </a:lnTo>
                    <a:lnTo>
                      <a:pt x="984" y="2908"/>
                    </a:lnTo>
                    <a:lnTo>
                      <a:pt x="1006" y="2908"/>
                    </a:lnTo>
                    <a:lnTo>
                      <a:pt x="1031" y="2908"/>
                    </a:lnTo>
                    <a:lnTo>
                      <a:pt x="1061" y="2908"/>
                    </a:lnTo>
                    <a:lnTo>
                      <a:pt x="1086" y="2906"/>
                    </a:lnTo>
                    <a:lnTo>
                      <a:pt x="1108" y="2906"/>
                    </a:lnTo>
                    <a:lnTo>
                      <a:pt x="1134" y="2902"/>
                    </a:lnTo>
                    <a:lnTo>
                      <a:pt x="1166" y="2900"/>
                    </a:lnTo>
                    <a:lnTo>
                      <a:pt x="1188" y="2896"/>
                    </a:lnTo>
                    <a:lnTo>
                      <a:pt x="1217" y="2892"/>
                    </a:lnTo>
                    <a:lnTo>
                      <a:pt x="1241" y="2887"/>
                    </a:lnTo>
                    <a:lnTo>
                      <a:pt x="1265" y="2883"/>
                    </a:lnTo>
                    <a:lnTo>
                      <a:pt x="1288" y="2877"/>
                    </a:lnTo>
                    <a:lnTo>
                      <a:pt x="1309" y="2871"/>
                    </a:lnTo>
                    <a:lnTo>
                      <a:pt x="1334" y="2864"/>
                    </a:lnTo>
                    <a:lnTo>
                      <a:pt x="1354" y="2856"/>
                    </a:lnTo>
                    <a:lnTo>
                      <a:pt x="1375" y="2849"/>
                    </a:lnTo>
                    <a:lnTo>
                      <a:pt x="1395" y="2839"/>
                    </a:lnTo>
                    <a:lnTo>
                      <a:pt x="1415" y="2830"/>
                    </a:lnTo>
                    <a:close/>
                  </a:path>
                </a:pathLst>
              </a:custGeom>
              <a:solidFill>
                <a:srgbClr val="E0E0E0">
                  <a:alpha val="100000"/>
                </a:srgbClr>
              </a:solidFill>
              <a:ln w="63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81" name="Oval 24"/>
              <p:cNvSpPr>
                <a:spLocks noChangeAspect="1"/>
              </p:cNvSpPr>
              <p:nvPr/>
            </p:nvSpPr>
            <p:spPr>
              <a:xfrm>
                <a:off x="2462" y="8636"/>
                <a:ext cx="823" cy="220"/>
              </a:xfrm>
              <a:prstGeom prst="ellipse">
                <a:avLst/>
              </a:prstGeom>
              <a:solidFill>
                <a:srgbClr val="A0A0A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29782" name="Group 25"/>
              <p:cNvGrpSpPr>
                <a:grpSpLocks noChangeAspect="1"/>
              </p:cNvGrpSpPr>
              <p:nvPr/>
            </p:nvGrpSpPr>
            <p:grpSpPr>
              <a:xfrm>
                <a:off x="2611" y="7372"/>
                <a:ext cx="522" cy="1340"/>
                <a:chOff x="6498" y="2481"/>
                <a:chExt cx="562" cy="1806"/>
              </a:xfrm>
            </p:grpSpPr>
            <p:sp>
              <p:nvSpPr>
                <p:cNvPr id="29784" name="Freeform 26"/>
                <p:cNvSpPr>
                  <a:spLocks noChangeAspect="1"/>
                </p:cNvSpPr>
                <p:nvPr/>
              </p:nvSpPr>
              <p:spPr>
                <a:xfrm>
                  <a:off x="6604" y="3234"/>
                  <a:ext cx="345" cy="1053"/>
                </a:xfrm>
                <a:custGeom>
                  <a:gdLst>
                    <a:gd name="txL" fmla="*/ 0 w 345"/>
                    <a:gd name="txT" fmla="*/ 0 h 1053"/>
                    <a:gd name="txR" fmla="*/ 345 w 345"/>
                    <a:gd name="txB" fmla="*/ 1053 h 1053"/>
                  </a:gdLst>
                  <a:cxnLst>
                    <a:cxn ang="0">
                      <a:pos x="0" y="80"/>
                    </a:cxn>
                    <a:cxn ang="0">
                      <a:pos x="6" y="252"/>
                    </a:cxn>
                    <a:cxn ang="0">
                      <a:pos x="23" y="274"/>
                    </a:cxn>
                    <a:cxn ang="0">
                      <a:pos x="17" y="975"/>
                    </a:cxn>
                    <a:cxn ang="0">
                      <a:pos x="40" y="1053"/>
                    </a:cxn>
                    <a:cxn ang="0">
                      <a:pos x="98" y="1053"/>
                    </a:cxn>
                    <a:cxn ang="0">
                      <a:pos x="146" y="1015"/>
                    </a:cxn>
                    <a:cxn ang="0">
                      <a:pos x="201" y="1015"/>
                    </a:cxn>
                    <a:cxn ang="0">
                      <a:pos x="245" y="1053"/>
                    </a:cxn>
                    <a:cxn ang="0">
                      <a:pos x="307" y="1053"/>
                    </a:cxn>
                    <a:cxn ang="0">
                      <a:pos x="328" y="975"/>
                    </a:cxn>
                    <a:cxn ang="0">
                      <a:pos x="317" y="274"/>
                    </a:cxn>
                    <a:cxn ang="0">
                      <a:pos x="333" y="252"/>
                    </a:cxn>
                    <a:cxn ang="0">
                      <a:pos x="345" y="80"/>
                    </a:cxn>
                    <a:cxn ang="0">
                      <a:pos x="269" y="17"/>
                    </a:cxn>
                    <a:cxn ang="0">
                      <a:pos x="231" y="17"/>
                    </a:cxn>
                    <a:cxn ang="0">
                      <a:pos x="210" y="0"/>
                    </a:cxn>
                    <a:cxn ang="0">
                      <a:pos x="123" y="0"/>
                    </a:cxn>
                    <a:cxn ang="0">
                      <a:pos x="104" y="17"/>
                    </a:cxn>
                    <a:cxn ang="0">
                      <a:pos x="72" y="17"/>
                    </a:cxn>
                    <a:cxn ang="0">
                      <a:pos x="0" y="80"/>
                    </a:cxn>
                  </a:cxnLst>
                  <a:rect l="txL" t="txT" r="txR" b="txB"/>
                  <a:pathLst>
                    <a:path w="345" h="1053">
                      <a:moveTo>
                        <a:pt x="0" y="80"/>
                      </a:moveTo>
                      <a:lnTo>
                        <a:pt x="6" y="252"/>
                      </a:lnTo>
                      <a:lnTo>
                        <a:pt x="23" y="274"/>
                      </a:lnTo>
                      <a:lnTo>
                        <a:pt x="17" y="975"/>
                      </a:lnTo>
                      <a:lnTo>
                        <a:pt x="40" y="1053"/>
                      </a:lnTo>
                      <a:lnTo>
                        <a:pt x="98" y="1053"/>
                      </a:lnTo>
                      <a:lnTo>
                        <a:pt x="146" y="1015"/>
                      </a:lnTo>
                      <a:lnTo>
                        <a:pt x="201" y="1015"/>
                      </a:lnTo>
                      <a:lnTo>
                        <a:pt x="245" y="1053"/>
                      </a:lnTo>
                      <a:lnTo>
                        <a:pt x="307" y="1053"/>
                      </a:lnTo>
                      <a:lnTo>
                        <a:pt x="328" y="975"/>
                      </a:lnTo>
                      <a:lnTo>
                        <a:pt x="317" y="274"/>
                      </a:lnTo>
                      <a:lnTo>
                        <a:pt x="333" y="252"/>
                      </a:lnTo>
                      <a:lnTo>
                        <a:pt x="345" y="80"/>
                      </a:lnTo>
                      <a:lnTo>
                        <a:pt x="269" y="17"/>
                      </a:lnTo>
                      <a:lnTo>
                        <a:pt x="231" y="17"/>
                      </a:lnTo>
                      <a:lnTo>
                        <a:pt x="210" y="0"/>
                      </a:lnTo>
                      <a:lnTo>
                        <a:pt x="123" y="0"/>
                      </a:lnTo>
                      <a:lnTo>
                        <a:pt x="104" y="17"/>
                      </a:lnTo>
                      <a:lnTo>
                        <a:pt x="72" y="17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defTabSz="685165">
                    <a:defRPr/>
                  </a:pPr>
                  <a:endParaRPr lang="zh-CN" altLang="en-US" sz="24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9785" name="Oval 27"/>
                <p:cNvSpPr>
                  <a:spLocks noChangeAspect="1"/>
                </p:cNvSpPr>
                <p:nvPr/>
              </p:nvSpPr>
              <p:spPr>
                <a:xfrm>
                  <a:off x="6781" y="3267"/>
                  <a:ext cx="45" cy="72"/>
                </a:xfrm>
                <a:prstGeom prst="ellipse">
                  <a:avLst/>
                </a:prstGeom>
                <a:solidFill>
                  <a:srgbClr val="E0E0E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defTabSz="685165">
                    <a:defRPr/>
                  </a:pPr>
                  <a:endParaRPr lang="zh-CN" altLang="en-US" sz="24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grpSp>
              <p:nvGrpSpPr>
                <p:cNvPr id="29786" name="Group 28"/>
                <p:cNvGrpSpPr>
                  <a:grpSpLocks noChangeAspect="1"/>
                </p:cNvGrpSpPr>
                <p:nvPr/>
              </p:nvGrpSpPr>
              <p:grpSpPr>
                <a:xfrm>
                  <a:off x="6498" y="2481"/>
                  <a:ext cx="562" cy="828"/>
                  <a:chOff x="6498" y="2481"/>
                  <a:chExt cx="562" cy="828"/>
                </a:xfrm>
              </p:grpSpPr>
              <p:sp>
                <p:nvSpPr>
                  <p:cNvPr id="29792" name="Oval 29"/>
                  <p:cNvSpPr>
                    <a:spLocks noChangeAspect="1"/>
                  </p:cNvSpPr>
                  <p:nvPr/>
                </p:nvSpPr>
                <p:spPr>
                  <a:xfrm>
                    <a:off x="6531" y="2481"/>
                    <a:ext cx="514" cy="282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defTabSz="685165">
                      <a:defRPr/>
                    </a:pPr>
                    <a:endParaRPr lang="zh-CN" altLang="en-US" sz="2400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29793" name="Freeform 30"/>
                  <p:cNvSpPr>
                    <a:spLocks noChangeAspect="1"/>
                  </p:cNvSpPr>
                  <p:nvPr/>
                </p:nvSpPr>
                <p:spPr>
                  <a:xfrm>
                    <a:off x="6498" y="2610"/>
                    <a:ext cx="562" cy="699"/>
                  </a:xfrm>
                  <a:custGeom>
                    <a:gdLst>
                      <a:gd name="txL" fmla="*/ 0 w 562"/>
                      <a:gd name="txT" fmla="*/ 0 h 699"/>
                      <a:gd name="txR" fmla="*/ 562 w 562"/>
                      <a:gd name="txB" fmla="*/ 699 h 699"/>
                    </a:gdLst>
                    <a:cxnLst>
                      <a:cxn ang="0">
                        <a:pos x="358" y="699"/>
                      </a:cxn>
                      <a:cxn ang="0">
                        <a:pos x="562" y="69"/>
                      </a:cxn>
                      <a:cxn ang="0">
                        <a:pos x="526" y="56"/>
                      </a:cxn>
                      <a:cxn ang="0">
                        <a:pos x="485" y="38"/>
                      </a:cxn>
                      <a:cxn ang="0">
                        <a:pos x="431" y="24"/>
                      </a:cxn>
                      <a:cxn ang="0">
                        <a:pos x="384" y="12"/>
                      </a:cxn>
                      <a:cxn ang="0">
                        <a:pos x="342" y="4"/>
                      </a:cxn>
                      <a:cxn ang="0">
                        <a:pos x="297" y="0"/>
                      </a:cxn>
                      <a:cxn ang="0">
                        <a:pos x="248" y="3"/>
                      </a:cxn>
                      <a:cxn ang="0">
                        <a:pos x="185" y="10"/>
                      </a:cxn>
                      <a:cxn ang="0">
                        <a:pos x="132" y="24"/>
                      </a:cxn>
                      <a:cxn ang="0">
                        <a:pos x="80" y="38"/>
                      </a:cxn>
                      <a:cxn ang="0">
                        <a:pos x="34" y="58"/>
                      </a:cxn>
                      <a:cxn ang="0">
                        <a:pos x="0" y="76"/>
                      </a:cxn>
                      <a:cxn ang="0">
                        <a:pos x="197" y="699"/>
                      </a:cxn>
                    </a:cxnLst>
                    <a:rect l="txL" t="txT" r="txR" b="txB"/>
                    <a:pathLst>
                      <a:path w="562" h="699">
                        <a:moveTo>
                          <a:pt x="358" y="699"/>
                        </a:moveTo>
                        <a:lnTo>
                          <a:pt x="562" y="69"/>
                        </a:lnTo>
                        <a:lnTo>
                          <a:pt x="526" y="56"/>
                        </a:lnTo>
                        <a:lnTo>
                          <a:pt x="485" y="38"/>
                        </a:lnTo>
                        <a:lnTo>
                          <a:pt x="431" y="24"/>
                        </a:lnTo>
                        <a:lnTo>
                          <a:pt x="384" y="12"/>
                        </a:lnTo>
                        <a:lnTo>
                          <a:pt x="342" y="4"/>
                        </a:lnTo>
                        <a:lnTo>
                          <a:pt x="297" y="0"/>
                        </a:lnTo>
                        <a:lnTo>
                          <a:pt x="248" y="3"/>
                        </a:lnTo>
                        <a:lnTo>
                          <a:pt x="185" y="10"/>
                        </a:lnTo>
                        <a:lnTo>
                          <a:pt x="132" y="24"/>
                        </a:lnTo>
                        <a:lnTo>
                          <a:pt x="80" y="38"/>
                        </a:lnTo>
                        <a:lnTo>
                          <a:pt x="34" y="58"/>
                        </a:lnTo>
                        <a:lnTo>
                          <a:pt x="0" y="76"/>
                        </a:lnTo>
                        <a:lnTo>
                          <a:pt x="197" y="699"/>
                        </a:lnTo>
                      </a:path>
                    </a:pathLst>
                  </a:custGeom>
                  <a:noFill/>
                  <a:ln w="63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defTabSz="685165">
                      <a:defRPr/>
                    </a:pPr>
                    <a:endParaRPr lang="zh-CN" altLang="en-US" sz="2400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</p:grpSp>
            <p:grpSp>
              <p:nvGrpSpPr>
                <p:cNvPr id="29787" name="Group 31"/>
                <p:cNvGrpSpPr>
                  <a:grpSpLocks noChangeAspect="1"/>
                </p:cNvGrpSpPr>
                <p:nvPr/>
              </p:nvGrpSpPr>
              <p:grpSpPr>
                <a:xfrm>
                  <a:off x="6676" y="3385"/>
                  <a:ext cx="193" cy="804"/>
                  <a:chOff x="6676" y="3385"/>
                  <a:chExt cx="193" cy="804"/>
                </a:xfrm>
              </p:grpSpPr>
              <p:sp>
                <p:nvSpPr>
                  <p:cNvPr id="29788" name="Line 32"/>
                  <p:cNvSpPr>
                    <a:spLocks noChangeAspect="1"/>
                  </p:cNvSpPr>
                  <p:nvPr/>
                </p:nvSpPr>
                <p:spPr>
                  <a:xfrm>
                    <a:off x="6708" y="3406"/>
                    <a:ext cx="1" cy="783"/>
                  </a:xfrm>
                  <a:prstGeom prst="line">
                    <a:avLst/>
                  </a:prstGeom>
                  <a:ln w="63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29789" name="Line 33"/>
                  <p:cNvSpPr>
                    <a:spLocks noChangeAspect="1"/>
                  </p:cNvSpPr>
                  <p:nvPr/>
                </p:nvSpPr>
                <p:spPr>
                  <a:xfrm flipV="1">
                    <a:off x="6836" y="3406"/>
                    <a:ext cx="4" cy="779"/>
                  </a:xfrm>
                  <a:prstGeom prst="line">
                    <a:avLst/>
                  </a:prstGeom>
                  <a:ln w="63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29790" name="Line 34"/>
                  <p:cNvSpPr>
                    <a:spLocks noChangeAspect="1"/>
                  </p:cNvSpPr>
                  <p:nvPr/>
                </p:nvSpPr>
                <p:spPr>
                  <a:xfrm flipV="1">
                    <a:off x="6866" y="3385"/>
                    <a:ext cx="3" cy="780"/>
                  </a:xfrm>
                  <a:prstGeom prst="line">
                    <a:avLst/>
                  </a:prstGeom>
                  <a:ln w="63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29791" name="Line 35"/>
                  <p:cNvSpPr>
                    <a:spLocks noChangeAspect="1"/>
                  </p:cNvSpPr>
                  <p:nvPr/>
                </p:nvSpPr>
                <p:spPr>
                  <a:xfrm flipH="1" flipV="1">
                    <a:off x="6676" y="3385"/>
                    <a:ext cx="2" cy="780"/>
                  </a:xfrm>
                  <a:prstGeom prst="line">
                    <a:avLst/>
                  </a:prstGeom>
                  <a:ln w="63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</p:grpSp>
          </p:grpSp>
          <p:sp>
            <p:nvSpPr>
              <p:cNvPr id="29783" name="Freeform 36"/>
              <p:cNvSpPr>
                <a:spLocks noChangeAspect="1"/>
              </p:cNvSpPr>
              <p:nvPr/>
            </p:nvSpPr>
            <p:spPr>
              <a:xfrm>
                <a:off x="2836" y="8325"/>
                <a:ext cx="507" cy="506"/>
              </a:xfrm>
              <a:custGeom>
                <a:gdLst>
                  <a:gd name="txL" fmla="*/ 0 w 546"/>
                  <a:gd name="txT" fmla="*/ 0 h 681"/>
                  <a:gd name="txR" fmla="*/ 546 w 546"/>
                  <a:gd name="txB" fmla="*/ 681 h 681"/>
                </a:gdLst>
                <a:cxnLst>
                  <a:cxn ang="0">
                    <a:pos x="179" y="0"/>
                  </a:cxn>
                  <a:cxn ang="0">
                    <a:pos x="172" y="1"/>
                  </a:cxn>
                  <a:cxn ang="0">
                    <a:pos x="140" y="5"/>
                  </a:cxn>
                  <a:cxn ang="0">
                    <a:pos x="136" y="5"/>
                  </a:cxn>
                  <a:cxn ang="0">
                    <a:pos x="128" y="6"/>
                  </a:cxn>
                  <a:cxn ang="0">
                    <a:pos x="114" y="7"/>
                  </a:cxn>
                  <a:cxn ang="0">
                    <a:pos x="101" y="7"/>
                  </a:cxn>
                  <a:cxn ang="0">
                    <a:pos x="86" y="7"/>
                  </a:cxn>
                  <a:cxn ang="0">
                    <a:pos x="71" y="7"/>
                  </a:cxn>
                  <a:cxn ang="0">
                    <a:pos x="54" y="7"/>
                  </a:cxn>
                  <a:cxn ang="0">
                    <a:pos x="39" y="7"/>
                  </a:cxn>
                  <a:cxn ang="0">
                    <a:pos x="21" y="7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8" y="7"/>
                  </a:cxn>
                  <a:cxn ang="0">
                    <a:pos x="28" y="7"/>
                  </a:cxn>
                  <a:cxn ang="0">
                    <a:pos x="43" y="7"/>
                  </a:cxn>
                  <a:cxn ang="0">
                    <a:pos x="57" y="7"/>
                  </a:cxn>
                  <a:cxn ang="0">
                    <a:pos x="75" y="7"/>
                  </a:cxn>
                  <a:cxn ang="0">
                    <a:pos x="88" y="7"/>
                  </a:cxn>
                  <a:cxn ang="0">
                    <a:pos x="103" y="7"/>
                  </a:cxn>
                  <a:cxn ang="0">
                    <a:pos x="111" y="7"/>
                  </a:cxn>
                  <a:cxn ang="0">
                    <a:pos x="126" y="7"/>
                  </a:cxn>
                  <a:cxn ang="0">
                    <a:pos x="139" y="7"/>
                  </a:cxn>
                  <a:cxn ang="0">
                    <a:pos x="146" y="7"/>
                  </a:cxn>
                  <a:cxn ang="0">
                    <a:pos x="149" y="7"/>
                  </a:cxn>
                  <a:cxn ang="0">
                    <a:pos x="150" y="6"/>
                  </a:cxn>
                  <a:cxn ang="0">
                    <a:pos x="154" y="5"/>
                  </a:cxn>
                  <a:cxn ang="0">
                    <a:pos x="179" y="0"/>
                  </a:cxn>
                </a:cxnLst>
                <a:rect l="txL" t="txT" r="txR" b="txB"/>
                <a:pathLst>
                  <a:path w="546" h="681">
                    <a:moveTo>
                      <a:pt x="546" y="0"/>
                    </a:moveTo>
                    <a:lnTo>
                      <a:pt x="523" y="20"/>
                    </a:lnTo>
                    <a:lnTo>
                      <a:pt x="432" y="441"/>
                    </a:lnTo>
                    <a:lnTo>
                      <a:pt x="415" y="483"/>
                    </a:lnTo>
                    <a:lnTo>
                      <a:pt x="388" y="518"/>
                    </a:lnTo>
                    <a:lnTo>
                      <a:pt x="347" y="550"/>
                    </a:lnTo>
                    <a:lnTo>
                      <a:pt x="307" y="575"/>
                    </a:lnTo>
                    <a:lnTo>
                      <a:pt x="262" y="598"/>
                    </a:lnTo>
                    <a:lnTo>
                      <a:pt x="215" y="618"/>
                    </a:lnTo>
                    <a:lnTo>
                      <a:pt x="163" y="637"/>
                    </a:lnTo>
                    <a:lnTo>
                      <a:pt x="119" y="647"/>
                    </a:lnTo>
                    <a:lnTo>
                      <a:pt x="65" y="656"/>
                    </a:lnTo>
                    <a:lnTo>
                      <a:pt x="0" y="652"/>
                    </a:lnTo>
                    <a:lnTo>
                      <a:pt x="10" y="677"/>
                    </a:lnTo>
                    <a:lnTo>
                      <a:pt x="55" y="681"/>
                    </a:lnTo>
                    <a:lnTo>
                      <a:pt x="86" y="681"/>
                    </a:lnTo>
                    <a:lnTo>
                      <a:pt x="134" y="677"/>
                    </a:lnTo>
                    <a:lnTo>
                      <a:pt x="173" y="674"/>
                    </a:lnTo>
                    <a:lnTo>
                      <a:pt x="227" y="665"/>
                    </a:lnTo>
                    <a:lnTo>
                      <a:pt x="269" y="657"/>
                    </a:lnTo>
                    <a:lnTo>
                      <a:pt x="316" y="643"/>
                    </a:lnTo>
                    <a:lnTo>
                      <a:pt x="343" y="635"/>
                    </a:lnTo>
                    <a:lnTo>
                      <a:pt x="384" y="618"/>
                    </a:lnTo>
                    <a:lnTo>
                      <a:pt x="427" y="590"/>
                    </a:lnTo>
                    <a:lnTo>
                      <a:pt x="440" y="575"/>
                    </a:lnTo>
                    <a:lnTo>
                      <a:pt x="452" y="554"/>
                    </a:lnTo>
                    <a:lnTo>
                      <a:pt x="462" y="512"/>
                    </a:lnTo>
                    <a:lnTo>
                      <a:pt x="471" y="470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9764" name="Rectangle 37"/>
            <p:cNvSpPr/>
            <p:nvPr/>
          </p:nvSpPr>
          <p:spPr>
            <a:xfrm>
              <a:off x="3334" y="2296"/>
              <a:ext cx="1248" cy="48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9765" name="lxqlx8"/>
            <p:cNvGrpSpPr/>
            <p:nvPr/>
          </p:nvGrpSpPr>
          <p:grpSpPr>
            <a:xfrm rot="2398839" flipV="1">
              <a:off x="3670" y="760"/>
              <a:ext cx="576" cy="63"/>
              <a:chOff x="4373" y="6238"/>
              <a:chExt cx="3035" cy="93"/>
            </a:xfrm>
          </p:grpSpPr>
          <p:sp>
            <p:nvSpPr>
              <p:cNvPr id="29769" name="Rectangle 39" descr="浅色上对角线"/>
              <p:cNvSpPr/>
              <p:nvPr/>
            </p:nvSpPr>
            <p:spPr>
              <a:xfrm>
                <a:off x="4373" y="6239"/>
                <a:ext cx="3021" cy="92"/>
              </a:xfrm>
              <a:prstGeom prst="rect">
                <a:avLst/>
              </a:prstGeom>
              <a:pattFill prst="ltUpDiag">
                <a:fgClr>
                  <a:srgbClr val="000000"/>
                </a:fgClr>
                <a:bgClr>
                  <a:srgbClr val="FFFFFF"/>
                </a:bgClr>
              </a:pattFill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70" name="Line 40"/>
              <p:cNvSpPr/>
              <p:nvPr/>
            </p:nvSpPr>
            <p:spPr>
              <a:xfrm>
                <a:off x="4378" y="6238"/>
                <a:ext cx="3030" cy="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29766" name="Rectangle 41"/>
            <p:cNvSpPr/>
            <p:nvPr/>
          </p:nvSpPr>
          <p:spPr>
            <a:xfrm>
              <a:off x="4150" y="952"/>
              <a:ext cx="480" cy="48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67" name="Text Box 42"/>
            <p:cNvSpPr txBox="1"/>
            <p:nvPr/>
          </p:nvSpPr>
          <p:spPr>
            <a:xfrm>
              <a:off x="3656" y="141"/>
              <a:ext cx="1007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l" defTabSz="685165">
                <a:buClrTx/>
                <a:buSzTx/>
                <a:defRPr/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平面镜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29768" name="Text Box 43"/>
            <p:cNvSpPr txBox="1"/>
            <p:nvPr/>
          </p:nvSpPr>
          <p:spPr>
            <a:xfrm>
              <a:off x="4814" y="766"/>
              <a:ext cx="464" cy="195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lstStyle/>
            <a:p>
              <a:pPr defTabSz="685165">
                <a:defRPr/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镜头</a:t>
              </a:r>
              <a:r>
                <a:rPr lang="en-US" altLang="zh-CN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凸透镜</a:t>
              </a:r>
              <a:r>
                <a:rPr lang="en-US" altLang="zh-CN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endPara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29699" name="Text Box 44"/>
          <p:cNvSpPr txBox="1"/>
          <p:nvPr/>
        </p:nvSpPr>
        <p:spPr bwMode="auto">
          <a:xfrm>
            <a:off x="1092835" y="1024890"/>
            <a:ext cx="414401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en-US" altLang="zh-CN" noProof="0">
                <a:ln>
                  <a:noFill/>
                </a:ln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.投影仪和幻灯机的结构</a:t>
            </a:r>
            <a:endParaRPr lang="en-US" altLang="zh-CN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1" name="Group 45"/>
          <p:cNvGrpSpPr/>
          <p:nvPr/>
        </p:nvGrpSpPr>
        <p:grpSpPr>
          <a:xfrm>
            <a:off x="2880057" y="2751811"/>
            <a:ext cx="3825359" cy="1484468"/>
            <a:chOff x="839" y="709"/>
            <a:chExt cx="3216" cy="1248"/>
          </a:xfrm>
        </p:grpSpPr>
        <p:sp>
          <p:nvSpPr>
            <p:cNvPr id="29755" name="Line 46"/>
            <p:cNvSpPr/>
            <p:nvPr/>
          </p:nvSpPr>
          <p:spPr>
            <a:xfrm flipH="1">
              <a:off x="839" y="709"/>
              <a:ext cx="2976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9756" name="Line 47"/>
            <p:cNvSpPr/>
            <p:nvPr/>
          </p:nvSpPr>
          <p:spPr>
            <a:xfrm flipH="1">
              <a:off x="839" y="949"/>
              <a:ext cx="3216" cy="100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9757" name="Line 48"/>
            <p:cNvSpPr/>
            <p:nvPr/>
          </p:nvSpPr>
          <p:spPr>
            <a:xfrm flipH="1">
              <a:off x="2327" y="1399"/>
              <a:ext cx="288" cy="9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29758" name="Line 49"/>
            <p:cNvSpPr/>
            <p:nvPr/>
          </p:nvSpPr>
          <p:spPr>
            <a:xfrm flipH="1">
              <a:off x="2279" y="709"/>
              <a:ext cx="28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sp>
        <p:nvSpPr>
          <p:cNvPr id="116786" name="AutoShape 50"/>
          <p:cNvSpPr/>
          <p:nvPr/>
        </p:nvSpPr>
        <p:spPr>
          <a:xfrm>
            <a:off x="2880056" y="2805339"/>
            <a:ext cx="109432" cy="1430941"/>
          </a:xfrm>
          <a:prstGeom prst="upArrow">
            <a:avLst>
              <a:gd name="adj1" fmla="val 50000"/>
              <a:gd name="adj2" fmla="val 326902"/>
            </a:avLst>
          </a:prstGeom>
          <a:solidFill>
            <a:srgbClr val="0066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defTabSz="685165">
              <a:defRPr/>
            </a:pPr>
            <a:endParaRPr lang="zh-CN" altLang="en-US" sz="2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2" name="Group 51"/>
          <p:cNvGrpSpPr/>
          <p:nvPr/>
        </p:nvGrpSpPr>
        <p:grpSpPr>
          <a:xfrm>
            <a:off x="6198697" y="2751811"/>
            <a:ext cx="856424" cy="2512177"/>
            <a:chOff x="3622" y="712"/>
            <a:chExt cx="720" cy="2112"/>
          </a:xfrm>
        </p:grpSpPr>
        <p:grpSp>
          <p:nvGrpSpPr>
            <p:cNvPr id="29745" name="Group 52"/>
            <p:cNvGrpSpPr/>
            <p:nvPr/>
          </p:nvGrpSpPr>
          <p:grpSpPr>
            <a:xfrm>
              <a:off x="3622" y="712"/>
              <a:ext cx="720" cy="1632"/>
              <a:chOff x="3622" y="712"/>
              <a:chExt cx="720" cy="1632"/>
            </a:xfrm>
          </p:grpSpPr>
          <p:sp>
            <p:nvSpPr>
              <p:cNvPr id="29751" name="Line 53"/>
              <p:cNvSpPr/>
              <p:nvPr/>
            </p:nvSpPr>
            <p:spPr>
              <a:xfrm flipH="1" flipV="1">
                <a:off x="3814" y="712"/>
                <a:ext cx="528" cy="163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29752" name="Line 54"/>
              <p:cNvSpPr/>
              <p:nvPr/>
            </p:nvSpPr>
            <p:spPr>
              <a:xfrm flipV="1">
                <a:off x="3622" y="952"/>
                <a:ext cx="432" cy="139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29753" name="Line 55"/>
              <p:cNvSpPr/>
              <p:nvPr/>
            </p:nvSpPr>
            <p:spPr>
              <a:xfrm flipH="1" flipV="1">
                <a:off x="4189" y="1864"/>
                <a:ext cx="48" cy="14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/>
            </p:txBody>
          </p:sp>
          <p:sp>
            <p:nvSpPr>
              <p:cNvPr id="29754" name="Line 56"/>
              <p:cNvSpPr/>
              <p:nvPr/>
            </p:nvSpPr>
            <p:spPr>
              <a:xfrm flipV="1">
                <a:off x="3709" y="1912"/>
                <a:ext cx="48" cy="14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/>
            </p:txBody>
          </p:sp>
        </p:grpSp>
        <p:grpSp>
          <p:nvGrpSpPr>
            <p:cNvPr id="29746" name="Group 57"/>
            <p:cNvGrpSpPr/>
            <p:nvPr/>
          </p:nvGrpSpPr>
          <p:grpSpPr>
            <a:xfrm>
              <a:off x="3622" y="2344"/>
              <a:ext cx="720" cy="480"/>
              <a:chOff x="3622" y="2344"/>
              <a:chExt cx="720" cy="480"/>
            </a:xfrm>
          </p:grpSpPr>
          <p:sp>
            <p:nvSpPr>
              <p:cNvPr id="29747" name="Line 58"/>
              <p:cNvSpPr/>
              <p:nvPr/>
            </p:nvSpPr>
            <p:spPr>
              <a:xfrm flipV="1">
                <a:off x="4054" y="2344"/>
                <a:ext cx="288" cy="48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29748" name="Line 59"/>
              <p:cNvSpPr/>
              <p:nvPr/>
            </p:nvSpPr>
            <p:spPr>
              <a:xfrm flipV="1">
                <a:off x="4150" y="2488"/>
                <a:ext cx="96" cy="19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/>
            </p:txBody>
          </p:sp>
          <p:sp>
            <p:nvSpPr>
              <p:cNvPr id="29749" name="Line 60"/>
              <p:cNvSpPr/>
              <p:nvPr/>
            </p:nvSpPr>
            <p:spPr>
              <a:xfrm flipH="1" flipV="1">
                <a:off x="3622" y="2344"/>
                <a:ext cx="240" cy="43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29750" name="Line 61"/>
              <p:cNvSpPr/>
              <p:nvPr/>
            </p:nvSpPr>
            <p:spPr>
              <a:xfrm flipH="1" flipV="1">
                <a:off x="3709" y="2488"/>
                <a:ext cx="96" cy="19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/>
            </p:txBody>
          </p:sp>
        </p:grpSp>
      </p:grpSp>
      <p:grpSp>
        <p:nvGrpSpPr>
          <p:cNvPr id="15" name="Group 62"/>
          <p:cNvGrpSpPr/>
          <p:nvPr/>
        </p:nvGrpSpPr>
        <p:grpSpPr>
          <a:xfrm>
            <a:off x="2174697" y="2377125"/>
            <a:ext cx="683949" cy="2569271"/>
            <a:chOff x="263" y="568"/>
            <a:chExt cx="575" cy="2160"/>
          </a:xfrm>
        </p:grpSpPr>
        <p:sp>
          <p:nvSpPr>
            <p:cNvPr id="29743" name="Rectangle 63"/>
            <p:cNvSpPr/>
            <p:nvPr/>
          </p:nvSpPr>
          <p:spPr>
            <a:xfrm>
              <a:off x="790" y="568"/>
              <a:ext cx="48" cy="2160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44" name="Text Box 64"/>
            <p:cNvSpPr txBox="1"/>
            <p:nvPr/>
          </p:nvSpPr>
          <p:spPr>
            <a:xfrm>
              <a:off x="263" y="1288"/>
              <a:ext cx="464" cy="76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lstStyle/>
            <a:p>
              <a:pPr defTabSz="685165">
                <a:defRPr/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屏幕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6" name="Group 65"/>
          <p:cNvGrpSpPr/>
          <p:nvPr/>
        </p:nvGrpSpPr>
        <p:grpSpPr>
          <a:xfrm>
            <a:off x="4916441" y="4174423"/>
            <a:ext cx="2088724" cy="475791"/>
            <a:chOff x="2538" y="1896"/>
            <a:chExt cx="1756" cy="400"/>
          </a:xfrm>
        </p:grpSpPr>
        <p:sp>
          <p:nvSpPr>
            <p:cNvPr id="29741" name="AutoShape 66"/>
            <p:cNvSpPr/>
            <p:nvPr/>
          </p:nvSpPr>
          <p:spPr>
            <a:xfrm>
              <a:off x="3670" y="2200"/>
              <a:ext cx="624" cy="96"/>
            </a:xfrm>
            <a:prstGeom prst="rightArrow">
              <a:avLst>
                <a:gd name="adj1" fmla="val 50000"/>
                <a:gd name="adj2" fmla="val 162500"/>
              </a:avLst>
            </a:prstGeom>
            <a:solidFill>
              <a:srgbClr val="00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42" name="Text Box 67"/>
            <p:cNvSpPr txBox="1"/>
            <p:nvPr/>
          </p:nvSpPr>
          <p:spPr>
            <a:xfrm>
              <a:off x="2538" y="1896"/>
              <a:ext cx="97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685165">
                <a:defRPr/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投影片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6804" name="Text Box 68"/>
          <p:cNvSpPr txBox="1"/>
          <p:nvPr/>
        </p:nvSpPr>
        <p:spPr>
          <a:xfrm>
            <a:off x="3058156" y="3188352"/>
            <a:ext cx="52574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像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7" name="lxqdxt11"/>
          <p:cNvGrpSpPr/>
          <p:nvPr/>
        </p:nvGrpSpPr>
        <p:grpSpPr>
          <a:xfrm>
            <a:off x="6466332" y="5160503"/>
            <a:ext cx="216485" cy="383012"/>
            <a:chOff x="1936" y="6723"/>
            <a:chExt cx="1874" cy="2763"/>
          </a:xfrm>
        </p:grpSpPr>
        <p:grpSp>
          <p:nvGrpSpPr>
            <p:cNvPr id="29712" name="Group 71"/>
            <p:cNvGrpSpPr>
              <a:grpSpLocks noChangeAspect="1"/>
            </p:cNvGrpSpPr>
            <p:nvPr/>
          </p:nvGrpSpPr>
          <p:grpSpPr>
            <a:xfrm>
              <a:off x="2658" y="9339"/>
              <a:ext cx="462" cy="147"/>
              <a:chOff x="6549" y="5081"/>
              <a:chExt cx="498" cy="198"/>
            </a:xfrm>
          </p:grpSpPr>
          <p:sp>
            <p:nvSpPr>
              <p:cNvPr id="29739" name="Freeform 72"/>
              <p:cNvSpPr>
                <a:spLocks noChangeAspect="1"/>
              </p:cNvSpPr>
              <p:nvPr/>
            </p:nvSpPr>
            <p:spPr>
              <a:xfrm>
                <a:off x="6549" y="5081"/>
                <a:ext cx="498" cy="198"/>
              </a:xfrm>
              <a:custGeom>
                <a:gdLst>
                  <a:gd name="txL" fmla="*/ 0 w 498"/>
                  <a:gd name="txT" fmla="*/ 0 h 198"/>
                  <a:gd name="txR" fmla="*/ 498 w 498"/>
                  <a:gd name="txB" fmla="*/ 198 h 198"/>
                </a:gdLst>
                <a:cxnLst>
                  <a:cxn ang="0">
                    <a:pos x="0" y="0"/>
                  </a:cxn>
                  <a:cxn ang="0">
                    <a:pos x="101" y="157"/>
                  </a:cxn>
                  <a:cxn ang="0">
                    <a:pos x="110" y="167"/>
                  </a:cxn>
                  <a:cxn ang="0">
                    <a:pos x="121" y="173"/>
                  </a:cxn>
                  <a:cxn ang="0">
                    <a:pos x="136" y="178"/>
                  </a:cxn>
                  <a:cxn ang="0">
                    <a:pos x="153" y="186"/>
                  </a:cxn>
                  <a:cxn ang="0">
                    <a:pos x="174" y="190"/>
                  </a:cxn>
                  <a:cxn ang="0">
                    <a:pos x="188" y="191"/>
                  </a:cxn>
                  <a:cxn ang="0">
                    <a:pos x="205" y="194"/>
                  </a:cxn>
                  <a:cxn ang="0">
                    <a:pos x="222" y="195"/>
                  </a:cxn>
                  <a:cxn ang="0">
                    <a:pos x="243" y="198"/>
                  </a:cxn>
                  <a:cxn ang="0">
                    <a:pos x="257" y="198"/>
                  </a:cxn>
                  <a:cxn ang="0">
                    <a:pos x="278" y="195"/>
                  </a:cxn>
                  <a:cxn ang="0">
                    <a:pos x="295" y="194"/>
                  </a:cxn>
                  <a:cxn ang="0">
                    <a:pos x="315" y="191"/>
                  </a:cxn>
                  <a:cxn ang="0">
                    <a:pos x="332" y="190"/>
                  </a:cxn>
                  <a:cxn ang="0">
                    <a:pos x="349" y="185"/>
                  </a:cxn>
                  <a:cxn ang="0">
                    <a:pos x="366" y="181"/>
                  </a:cxn>
                  <a:cxn ang="0">
                    <a:pos x="380" y="173"/>
                  </a:cxn>
                  <a:cxn ang="0">
                    <a:pos x="392" y="165"/>
                  </a:cxn>
                  <a:cxn ang="0">
                    <a:pos x="397" y="160"/>
                  </a:cxn>
                  <a:cxn ang="0">
                    <a:pos x="405" y="152"/>
                  </a:cxn>
                  <a:cxn ang="0">
                    <a:pos x="498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98" h="198">
                    <a:moveTo>
                      <a:pt x="0" y="0"/>
                    </a:moveTo>
                    <a:lnTo>
                      <a:pt x="101" y="157"/>
                    </a:lnTo>
                    <a:lnTo>
                      <a:pt x="110" y="167"/>
                    </a:lnTo>
                    <a:lnTo>
                      <a:pt x="121" y="173"/>
                    </a:lnTo>
                    <a:lnTo>
                      <a:pt x="136" y="178"/>
                    </a:lnTo>
                    <a:lnTo>
                      <a:pt x="153" y="186"/>
                    </a:lnTo>
                    <a:lnTo>
                      <a:pt x="174" y="190"/>
                    </a:lnTo>
                    <a:lnTo>
                      <a:pt x="188" y="191"/>
                    </a:lnTo>
                    <a:lnTo>
                      <a:pt x="205" y="194"/>
                    </a:lnTo>
                    <a:lnTo>
                      <a:pt x="222" y="195"/>
                    </a:lnTo>
                    <a:lnTo>
                      <a:pt x="243" y="198"/>
                    </a:lnTo>
                    <a:lnTo>
                      <a:pt x="257" y="198"/>
                    </a:lnTo>
                    <a:lnTo>
                      <a:pt x="278" y="195"/>
                    </a:lnTo>
                    <a:lnTo>
                      <a:pt x="295" y="194"/>
                    </a:lnTo>
                    <a:lnTo>
                      <a:pt x="315" y="191"/>
                    </a:lnTo>
                    <a:lnTo>
                      <a:pt x="332" y="190"/>
                    </a:lnTo>
                    <a:lnTo>
                      <a:pt x="349" y="185"/>
                    </a:lnTo>
                    <a:lnTo>
                      <a:pt x="366" y="181"/>
                    </a:lnTo>
                    <a:lnTo>
                      <a:pt x="380" y="173"/>
                    </a:lnTo>
                    <a:lnTo>
                      <a:pt x="392" y="165"/>
                    </a:lnTo>
                    <a:lnTo>
                      <a:pt x="397" y="160"/>
                    </a:lnTo>
                    <a:lnTo>
                      <a:pt x="405" y="152"/>
                    </a:lnTo>
                    <a:lnTo>
                      <a:pt x="4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40" name="Freeform 73"/>
              <p:cNvSpPr>
                <a:spLocks noChangeAspect="1"/>
              </p:cNvSpPr>
              <p:nvPr/>
            </p:nvSpPr>
            <p:spPr>
              <a:xfrm>
                <a:off x="6627" y="5081"/>
                <a:ext cx="222" cy="198"/>
              </a:xfrm>
              <a:custGeom>
                <a:gdLst>
                  <a:gd name="txL" fmla="*/ 0 w 222"/>
                  <a:gd name="txT" fmla="*/ 0 h 198"/>
                  <a:gd name="txR" fmla="*/ 222 w 222"/>
                  <a:gd name="txB" fmla="*/ 198 h 198"/>
                </a:gdLst>
                <a:cxnLst>
                  <a:cxn ang="0">
                    <a:pos x="0" y="0"/>
                  </a:cxn>
                  <a:cxn ang="0">
                    <a:pos x="62" y="178"/>
                  </a:cxn>
                  <a:cxn ang="0">
                    <a:pos x="75" y="186"/>
                  </a:cxn>
                  <a:cxn ang="0">
                    <a:pos x="96" y="190"/>
                  </a:cxn>
                  <a:cxn ang="0">
                    <a:pos x="110" y="191"/>
                  </a:cxn>
                  <a:cxn ang="0">
                    <a:pos x="127" y="194"/>
                  </a:cxn>
                  <a:cxn ang="0">
                    <a:pos x="144" y="195"/>
                  </a:cxn>
                  <a:cxn ang="0">
                    <a:pos x="165" y="198"/>
                  </a:cxn>
                  <a:cxn ang="0">
                    <a:pos x="179" y="198"/>
                  </a:cxn>
                  <a:cxn ang="0">
                    <a:pos x="200" y="195"/>
                  </a:cxn>
                  <a:cxn ang="0">
                    <a:pos x="222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21" h="198">
                    <a:moveTo>
                      <a:pt x="0" y="0"/>
                    </a:moveTo>
                    <a:lnTo>
                      <a:pt x="62" y="178"/>
                    </a:lnTo>
                    <a:lnTo>
                      <a:pt x="75" y="186"/>
                    </a:lnTo>
                    <a:lnTo>
                      <a:pt x="96" y="190"/>
                    </a:lnTo>
                    <a:lnTo>
                      <a:pt x="110" y="191"/>
                    </a:lnTo>
                    <a:lnTo>
                      <a:pt x="127" y="194"/>
                    </a:lnTo>
                    <a:lnTo>
                      <a:pt x="144" y="195"/>
                    </a:lnTo>
                    <a:lnTo>
                      <a:pt x="165" y="198"/>
                    </a:lnTo>
                    <a:lnTo>
                      <a:pt x="179" y="198"/>
                    </a:lnTo>
                    <a:lnTo>
                      <a:pt x="200" y="195"/>
                    </a:lnTo>
                    <a:lnTo>
                      <a:pt x="22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9713" name="Freeform 74"/>
            <p:cNvSpPr>
              <a:spLocks noChangeAspect="1"/>
            </p:cNvSpPr>
            <p:nvPr/>
          </p:nvSpPr>
          <p:spPr>
            <a:xfrm>
              <a:off x="2447" y="8837"/>
              <a:ext cx="847" cy="533"/>
            </a:xfrm>
            <a:custGeom>
              <a:gdLst>
                <a:gd name="txL" fmla="*/ 0 w 913"/>
                <a:gd name="txT" fmla="*/ 0 h 718"/>
                <a:gd name="txR" fmla="*/ 913 w 913"/>
                <a:gd name="txB" fmla="*/ 718 h 718"/>
              </a:gdLst>
              <a:cxnLst>
                <a:cxn ang="0">
                  <a:pos x="6" y="1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6" y="2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10" y="3"/>
                </a:cxn>
                <a:cxn ang="0">
                  <a:pos x="10" y="3"/>
                </a:cxn>
                <a:cxn ang="0">
                  <a:pos x="6" y="4"/>
                </a:cxn>
                <a:cxn ang="0">
                  <a:pos x="0" y="4"/>
                </a:cxn>
                <a:cxn ang="0">
                  <a:pos x="6" y="4"/>
                </a:cxn>
                <a:cxn ang="0">
                  <a:pos x="11" y="4"/>
                </a:cxn>
                <a:cxn ang="0">
                  <a:pos x="11" y="5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14" y="5"/>
                </a:cxn>
                <a:cxn ang="0">
                  <a:pos x="34" y="7"/>
                </a:cxn>
                <a:cxn ang="0">
                  <a:pos x="54" y="7"/>
                </a:cxn>
                <a:cxn ang="0">
                  <a:pos x="70" y="7"/>
                </a:cxn>
                <a:cxn ang="0">
                  <a:pos x="101" y="8"/>
                </a:cxn>
                <a:cxn ang="0">
                  <a:pos x="129" y="8"/>
                </a:cxn>
                <a:cxn ang="0">
                  <a:pos x="170" y="8"/>
                </a:cxn>
                <a:cxn ang="0">
                  <a:pos x="203" y="8"/>
                </a:cxn>
                <a:cxn ang="0">
                  <a:pos x="226" y="7"/>
                </a:cxn>
                <a:cxn ang="0">
                  <a:pos x="242" y="7"/>
                </a:cxn>
                <a:cxn ang="0">
                  <a:pos x="251" y="7"/>
                </a:cxn>
                <a:cxn ang="0">
                  <a:pos x="284" y="5"/>
                </a:cxn>
                <a:cxn ang="0">
                  <a:pos x="290" y="5"/>
                </a:cxn>
                <a:cxn ang="0">
                  <a:pos x="291" y="5"/>
                </a:cxn>
                <a:cxn ang="0">
                  <a:pos x="286" y="4"/>
                </a:cxn>
                <a:cxn ang="0">
                  <a:pos x="286" y="4"/>
                </a:cxn>
                <a:cxn ang="0">
                  <a:pos x="290" y="4"/>
                </a:cxn>
                <a:cxn ang="0">
                  <a:pos x="294" y="4"/>
                </a:cxn>
                <a:cxn ang="0">
                  <a:pos x="295" y="4"/>
                </a:cxn>
                <a:cxn ang="0">
                  <a:pos x="292" y="3"/>
                </a:cxn>
                <a:cxn ang="0">
                  <a:pos x="289" y="3"/>
                </a:cxn>
                <a:cxn ang="0">
                  <a:pos x="289" y="3"/>
                </a:cxn>
                <a:cxn ang="0">
                  <a:pos x="292" y="3"/>
                </a:cxn>
                <a:cxn ang="0">
                  <a:pos x="294" y="2"/>
                </a:cxn>
                <a:cxn ang="0">
                  <a:pos x="290" y="2"/>
                </a:cxn>
                <a:cxn ang="0">
                  <a:pos x="289" y="1"/>
                </a:cxn>
                <a:cxn ang="0">
                  <a:pos x="291" y="1"/>
                </a:cxn>
                <a:cxn ang="0">
                  <a:pos x="294" y="1"/>
                </a:cxn>
                <a:cxn ang="0">
                  <a:pos x="296" y="1"/>
                </a:cxn>
                <a:cxn ang="0">
                  <a:pos x="292" y="1"/>
                </a:cxn>
                <a:cxn ang="0">
                  <a:pos x="290" y="1"/>
                </a:cxn>
                <a:cxn ang="0">
                  <a:pos x="290" y="1"/>
                </a:cxn>
                <a:cxn ang="0">
                  <a:pos x="8" y="0"/>
                </a:cxn>
              </a:cxnLst>
              <a:rect l="txL" t="txT" r="txR" b="txB"/>
              <a:pathLst>
                <a:path w="913" h="718">
                  <a:moveTo>
                    <a:pt x="26" y="0"/>
                  </a:moveTo>
                  <a:lnTo>
                    <a:pt x="21" y="20"/>
                  </a:lnTo>
                  <a:lnTo>
                    <a:pt x="23" y="29"/>
                  </a:lnTo>
                  <a:lnTo>
                    <a:pt x="25" y="38"/>
                  </a:lnTo>
                  <a:lnTo>
                    <a:pt x="26" y="59"/>
                  </a:lnTo>
                  <a:lnTo>
                    <a:pt x="23" y="73"/>
                  </a:lnTo>
                  <a:lnTo>
                    <a:pt x="17" y="86"/>
                  </a:lnTo>
                  <a:lnTo>
                    <a:pt x="12" y="96"/>
                  </a:lnTo>
                  <a:lnTo>
                    <a:pt x="6" y="113"/>
                  </a:lnTo>
                  <a:lnTo>
                    <a:pt x="6" y="126"/>
                  </a:lnTo>
                  <a:lnTo>
                    <a:pt x="12" y="138"/>
                  </a:lnTo>
                  <a:lnTo>
                    <a:pt x="17" y="149"/>
                  </a:lnTo>
                  <a:lnTo>
                    <a:pt x="29" y="162"/>
                  </a:lnTo>
                  <a:lnTo>
                    <a:pt x="34" y="176"/>
                  </a:lnTo>
                  <a:lnTo>
                    <a:pt x="34" y="185"/>
                  </a:lnTo>
                  <a:lnTo>
                    <a:pt x="30" y="195"/>
                  </a:lnTo>
                  <a:lnTo>
                    <a:pt x="21" y="204"/>
                  </a:lnTo>
                  <a:lnTo>
                    <a:pt x="13" y="216"/>
                  </a:lnTo>
                  <a:lnTo>
                    <a:pt x="8" y="225"/>
                  </a:lnTo>
                  <a:lnTo>
                    <a:pt x="6" y="236"/>
                  </a:lnTo>
                  <a:lnTo>
                    <a:pt x="12" y="248"/>
                  </a:lnTo>
                  <a:lnTo>
                    <a:pt x="19" y="259"/>
                  </a:lnTo>
                  <a:lnTo>
                    <a:pt x="26" y="269"/>
                  </a:lnTo>
                  <a:lnTo>
                    <a:pt x="30" y="278"/>
                  </a:lnTo>
                  <a:lnTo>
                    <a:pt x="34" y="288"/>
                  </a:lnTo>
                  <a:lnTo>
                    <a:pt x="30" y="301"/>
                  </a:lnTo>
                  <a:lnTo>
                    <a:pt x="21" y="313"/>
                  </a:lnTo>
                  <a:lnTo>
                    <a:pt x="12" y="322"/>
                  </a:lnTo>
                  <a:lnTo>
                    <a:pt x="2" y="337"/>
                  </a:lnTo>
                  <a:lnTo>
                    <a:pt x="0" y="349"/>
                  </a:lnTo>
                  <a:lnTo>
                    <a:pt x="4" y="362"/>
                  </a:lnTo>
                  <a:lnTo>
                    <a:pt x="13" y="372"/>
                  </a:lnTo>
                  <a:lnTo>
                    <a:pt x="23" y="383"/>
                  </a:lnTo>
                  <a:lnTo>
                    <a:pt x="33" y="396"/>
                  </a:lnTo>
                  <a:lnTo>
                    <a:pt x="38" y="414"/>
                  </a:lnTo>
                  <a:lnTo>
                    <a:pt x="33" y="431"/>
                  </a:lnTo>
                  <a:lnTo>
                    <a:pt x="23" y="444"/>
                  </a:lnTo>
                  <a:lnTo>
                    <a:pt x="19" y="455"/>
                  </a:lnTo>
                  <a:lnTo>
                    <a:pt x="19" y="466"/>
                  </a:lnTo>
                  <a:lnTo>
                    <a:pt x="21" y="473"/>
                  </a:lnTo>
                  <a:lnTo>
                    <a:pt x="29" y="484"/>
                  </a:lnTo>
                  <a:lnTo>
                    <a:pt x="42" y="499"/>
                  </a:lnTo>
                  <a:lnTo>
                    <a:pt x="64" y="528"/>
                  </a:lnTo>
                  <a:lnTo>
                    <a:pt x="107" y="573"/>
                  </a:lnTo>
                  <a:lnTo>
                    <a:pt x="144" y="609"/>
                  </a:lnTo>
                  <a:lnTo>
                    <a:pt x="166" y="629"/>
                  </a:lnTo>
                  <a:lnTo>
                    <a:pt x="190" y="643"/>
                  </a:lnTo>
                  <a:lnTo>
                    <a:pt x="217" y="660"/>
                  </a:lnTo>
                  <a:lnTo>
                    <a:pt x="255" y="681"/>
                  </a:lnTo>
                  <a:lnTo>
                    <a:pt x="313" y="701"/>
                  </a:lnTo>
                  <a:lnTo>
                    <a:pt x="356" y="710"/>
                  </a:lnTo>
                  <a:lnTo>
                    <a:pt x="401" y="716"/>
                  </a:lnTo>
                  <a:lnTo>
                    <a:pt x="460" y="718"/>
                  </a:lnTo>
                  <a:lnTo>
                    <a:pt x="523" y="716"/>
                  </a:lnTo>
                  <a:lnTo>
                    <a:pt x="578" y="714"/>
                  </a:lnTo>
                  <a:lnTo>
                    <a:pt x="625" y="706"/>
                  </a:lnTo>
                  <a:lnTo>
                    <a:pt x="667" y="697"/>
                  </a:lnTo>
                  <a:lnTo>
                    <a:pt x="697" y="685"/>
                  </a:lnTo>
                  <a:lnTo>
                    <a:pt x="723" y="672"/>
                  </a:lnTo>
                  <a:lnTo>
                    <a:pt x="744" y="659"/>
                  </a:lnTo>
                  <a:lnTo>
                    <a:pt x="761" y="647"/>
                  </a:lnTo>
                  <a:lnTo>
                    <a:pt x="778" y="629"/>
                  </a:lnTo>
                  <a:lnTo>
                    <a:pt x="832" y="556"/>
                  </a:lnTo>
                  <a:lnTo>
                    <a:pt x="874" y="493"/>
                  </a:lnTo>
                  <a:lnTo>
                    <a:pt x="890" y="461"/>
                  </a:lnTo>
                  <a:lnTo>
                    <a:pt x="894" y="448"/>
                  </a:lnTo>
                  <a:lnTo>
                    <a:pt x="895" y="438"/>
                  </a:lnTo>
                  <a:lnTo>
                    <a:pt x="895" y="427"/>
                  </a:lnTo>
                  <a:lnTo>
                    <a:pt x="887" y="414"/>
                  </a:lnTo>
                  <a:lnTo>
                    <a:pt x="882" y="406"/>
                  </a:lnTo>
                  <a:lnTo>
                    <a:pt x="879" y="394"/>
                  </a:lnTo>
                  <a:lnTo>
                    <a:pt x="882" y="381"/>
                  </a:lnTo>
                  <a:lnTo>
                    <a:pt x="887" y="372"/>
                  </a:lnTo>
                  <a:lnTo>
                    <a:pt x="894" y="362"/>
                  </a:lnTo>
                  <a:lnTo>
                    <a:pt x="900" y="352"/>
                  </a:lnTo>
                  <a:lnTo>
                    <a:pt x="908" y="341"/>
                  </a:lnTo>
                  <a:lnTo>
                    <a:pt x="913" y="330"/>
                  </a:lnTo>
                  <a:lnTo>
                    <a:pt x="912" y="316"/>
                  </a:lnTo>
                  <a:lnTo>
                    <a:pt x="907" y="305"/>
                  </a:lnTo>
                  <a:lnTo>
                    <a:pt x="900" y="295"/>
                  </a:lnTo>
                  <a:lnTo>
                    <a:pt x="894" y="286"/>
                  </a:lnTo>
                  <a:lnTo>
                    <a:pt x="886" y="275"/>
                  </a:lnTo>
                  <a:lnTo>
                    <a:pt x="883" y="263"/>
                  </a:lnTo>
                  <a:lnTo>
                    <a:pt x="886" y="254"/>
                  </a:lnTo>
                  <a:lnTo>
                    <a:pt x="895" y="240"/>
                  </a:lnTo>
                  <a:lnTo>
                    <a:pt x="904" y="229"/>
                  </a:lnTo>
                  <a:lnTo>
                    <a:pt x="908" y="217"/>
                  </a:lnTo>
                  <a:lnTo>
                    <a:pt x="908" y="202"/>
                  </a:lnTo>
                  <a:lnTo>
                    <a:pt x="903" y="187"/>
                  </a:lnTo>
                  <a:lnTo>
                    <a:pt x="894" y="176"/>
                  </a:lnTo>
                  <a:lnTo>
                    <a:pt x="890" y="168"/>
                  </a:lnTo>
                  <a:lnTo>
                    <a:pt x="886" y="155"/>
                  </a:lnTo>
                  <a:lnTo>
                    <a:pt x="887" y="141"/>
                  </a:lnTo>
                  <a:lnTo>
                    <a:pt x="895" y="130"/>
                  </a:lnTo>
                  <a:lnTo>
                    <a:pt x="900" y="122"/>
                  </a:lnTo>
                  <a:lnTo>
                    <a:pt x="908" y="113"/>
                  </a:lnTo>
                  <a:lnTo>
                    <a:pt x="912" y="101"/>
                  </a:lnTo>
                  <a:lnTo>
                    <a:pt x="913" y="88"/>
                  </a:lnTo>
                  <a:lnTo>
                    <a:pt x="911" y="80"/>
                  </a:lnTo>
                  <a:lnTo>
                    <a:pt x="903" y="67"/>
                  </a:lnTo>
                  <a:lnTo>
                    <a:pt x="895" y="56"/>
                  </a:lnTo>
                  <a:lnTo>
                    <a:pt x="890" y="42"/>
                  </a:lnTo>
                  <a:lnTo>
                    <a:pt x="890" y="29"/>
                  </a:lnTo>
                  <a:lnTo>
                    <a:pt x="894" y="18"/>
                  </a:lnTo>
                  <a:lnTo>
                    <a:pt x="891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14" name="Freeform 75"/>
            <p:cNvSpPr>
              <a:spLocks noChangeAspect="1"/>
            </p:cNvSpPr>
            <p:nvPr/>
          </p:nvSpPr>
          <p:spPr>
            <a:xfrm>
              <a:off x="2452" y="8880"/>
              <a:ext cx="105" cy="74"/>
            </a:xfrm>
            <a:custGeom>
              <a:gdLst>
                <a:gd name="txL" fmla="*/ 0 w 113"/>
                <a:gd name="txT" fmla="*/ 0 h 99"/>
                <a:gd name="txR" fmla="*/ 113 w 113"/>
                <a:gd name="txB" fmla="*/ 99 h 99"/>
              </a:gdLst>
              <a:cxnLst>
                <a:cxn ang="0">
                  <a:pos x="6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6" y="1"/>
                </a:cxn>
                <a:cxn ang="0">
                  <a:pos x="23" y="1"/>
                </a:cxn>
                <a:cxn ang="0">
                  <a:pos x="31" y="1"/>
                </a:cxn>
                <a:cxn ang="0">
                  <a:pos x="38" y="1"/>
                </a:cxn>
                <a:cxn ang="0">
                  <a:pos x="34" y="1"/>
                </a:cxn>
                <a:cxn ang="0">
                  <a:pos x="25" y="1"/>
                </a:cxn>
                <a:cxn ang="0">
                  <a:pos x="16" y="1"/>
                </a:cxn>
                <a:cxn ang="0">
                  <a:pos x="7" y="1"/>
                </a:cxn>
                <a:cxn ang="0">
                  <a:pos x="9" y="1"/>
                </a:cxn>
                <a:cxn ang="0">
                  <a:pos x="9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6" y="0"/>
                </a:cxn>
              </a:cxnLst>
              <a:rect l="txL" t="txT" r="txR" b="txB"/>
              <a:pathLst>
                <a:path w="113" h="99">
                  <a:moveTo>
                    <a:pt x="6" y="0"/>
                  </a:moveTo>
                  <a:lnTo>
                    <a:pt x="13" y="13"/>
                  </a:lnTo>
                  <a:lnTo>
                    <a:pt x="24" y="26"/>
                  </a:lnTo>
                  <a:lnTo>
                    <a:pt x="44" y="43"/>
                  </a:lnTo>
                  <a:lnTo>
                    <a:pt x="68" y="57"/>
                  </a:lnTo>
                  <a:lnTo>
                    <a:pt x="91" y="66"/>
                  </a:lnTo>
                  <a:lnTo>
                    <a:pt x="113" y="72"/>
                  </a:lnTo>
                  <a:lnTo>
                    <a:pt x="104" y="89"/>
                  </a:lnTo>
                  <a:lnTo>
                    <a:pt x="75" y="85"/>
                  </a:lnTo>
                  <a:lnTo>
                    <a:pt x="44" y="87"/>
                  </a:lnTo>
                  <a:lnTo>
                    <a:pt x="24" y="99"/>
                  </a:lnTo>
                  <a:lnTo>
                    <a:pt x="28" y="89"/>
                  </a:lnTo>
                  <a:lnTo>
                    <a:pt x="27" y="78"/>
                  </a:lnTo>
                  <a:lnTo>
                    <a:pt x="20" y="62"/>
                  </a:lnTo>
                  <a:lnTo>
                    <a:pt x="11" y="49"/>
                  </a:lnTo>
                  <a:lnTo>
                    <a:pt x="2" y="34"/>
                  </a:lnTo>
                  <a:lnTo>
                    <a:pt x="0" y="1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15" name="Freeform 76"/>
            <p:cNvSpPr>
              <a:spLocks noChangeAspect="1"/>
            </p:cNvSpPr>
            <p:nvPr/>
          </p:nvSpPr>
          <p:spPr>
            <a:xfrm>
              <a:off x="2454" y="8972"/>
              <a:ext cx="138" cy="62"/>
            </a:xfrm>
            <a:custGeom>
              <a:gdLst>
                <a:gd name="txL" fmla="*/ 0 w 149"/>
                <a:gd name="txT" fmla="*/ 0 h 84"/>
                <a:gd name="txR" fmla="*/ 149 w 149"/>
                <a:gd name="txB" fmla="*/ 84 h 84"/>
              </a:gdLst>
              <a:cxnLst>
                <a:cxn ang="0">
                  <a:pos x="0" y="1"/>
                </a:cxn>
                <a:cxn ang="0">
                  <a:pos x="4" y="0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14" y="1"/>
                </a:cxn>
                <a:cxn ang="0">
                  <a:pos x="20" y="1"/>
                </a:cxn>
                <a:cxn ang="0">
                  <a:pos x="31" y="1"/>
                </a:cxn>
                <a:cxn ang="0">
                  <a:pos x="44" y="1"/>
                </a:cxn>
                <a:cxn ang="0">
                  <a:pos x="47" y="1"/>
                </a:cxn>
                <a:cxn ang="0">
                  <a:pos x="33" y="1"/>
                </a:cxn>
                <a:cxn ang="0">
                  <a:pos x="23" y="1"/>
                </a:cxn>
                <a:cxn ang="0">
                  <a:pos x="15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0" y="1"/>
                </a:cxn>
                <a:cxn ang="0">
                  <a:pos x="0" y="1"/>
                </a:cxn>
              </a:cxnLst>
              <a:rect l="txL" t="txT" r="txR" b="txB"/>
              <a:pathLst>
                <a:path w="149" h="84">
                  <a:moveTo>
                    <a:pt x="0" y="10"/>
                  </a:moveTo>
                  <a:lnTo>
                    <a:pt x="4" y="0"/>
                  </a:lnTo>
                  <a:lnTo>
                    <a:pt x="9" y="10"/>
                  </a:lnTo>
                  <a:lnTo>
                    <a:pt x="21" y="15"/>
                  </a:lnTo>
                  <a:lnTo>
                    <a:pt x="42" y="25"/>
                  </a:lnTo>
                  <a:lnTo>
                    <a:pt x="64" y="31"/>
                  </a:lnTo>
                  <a:lnTo>
                    <a:pt x="98" y="38"/>
                  </a:lnTo>
                  <a:lnTo>
                    <a:pt x="137" y="44"/>
                  </a:lnTo>
                  <a:lnTo>
                    <a:pt x="149" y="80"/>
                  </a:lnTo>
                  <a:lnTo>
                    <a:pt x="106" y="69"/>
                  </a:lnTo>
                  <a:lnTo>
                    <a:pt x="72" y="65"/>
                  </a:lnTo>
                  <a:lnTo>
                    <a:pt x="45" y="71"/>
                  </a:lnTo>
                  <a:lnTo>
                    <a:pt x="25" y="84"/>
                  </a:lnTo>
                  <a:lnTo>
                    <a:pt x="25" y="73"/>
                  </a:lnTo>
                  <a:lnTo>
                    <a:pt x="25" y="63"/>
                  </a:lnTo>
                  <a:lnTo>
                    <a:pt x="21" y="52"/>
                  </a:lnTo>
                  <a:lnTo>
                    <a:pt x="9" y="36"/>
                  </a:lnTo>
                  <a:lnTo>
                    <a:pt x="0" y="2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16" name="Freeform 77"/>
            <p:cNvSpPr>
              <a:spLocks noChangeAspect="1"/>
            </p:cNvSpPr>
            <p:nvPr/>
          </p:nvSpPr>
          <p:spPr>
            <a:xfrm>
              <a:off x="2448" y="9049"/>
              <a:ext cx="163" cy="78"/>
            </a:xfrm>
            <a:custGeom>
              <a:gdLst>
                <a:gd name="txL" fmla="*/ 0 w 175"/>
                <a:gd name="txT" fmla="*/ 0 h 104"/>
                <a:gd name="txR" fmla="*/ 175 w 175"/>
                <a:gd name="txB" fmla="*/ 104 h 104"/>
              </a:gdLst>
              <a:cxnLst>
                <a:cxn ang="0">
                  <a:pos x="2" y="2"/>
                </a:cxn>
                <a:cxn ang="0">
                  <a:pos x="7" y="0"/>
                </a:cxn>
                <a:cxn ang="0">
                  <a:pos x="7" y="2"/>
                </a:cxn>
                <a:cxn ang="0">
                  <a:pos x="11" y="2"/>
                </a:cxn>
                <a:cxn ang="0">
                  <a:pos x="16" y="2"/>
                </a:cxn>
                <a:cxn ang="0">
                  <a:pos x="24" y="2"/>
                </a:cxn>
                <a:cxn ang="0">
                  <a:pos x="33" y="2"/>
                </a:cxn>
                <a:cxn ang="0">
                  <a:pos x="43" y="2"/>
                </a:cxn>
                <a:cxn ang="0">
                  <a:pos x="57" y="2"/>
                </a:cxn>
                <a:cxn ang="0">
                  <a:pos x="61" y="2"/>
                </a:cxn>
                <a:cxn ang="0">
                  <a:pos x="46" y="2"/>
                </a:cxn>
                <a:cxn ang="0">
                  <a:pos x="35" y="2"/>
                </a:cxn>
                <a:cxn ang="0">
                  <a:pos x="28" y="2"/>
                </a:cxn>
                <a:cxn ang="0">
                  <a:pos x="20" y="2"/>
                </a:cxn>
                <a:cxn ang="0">
                  <a:pos x="17" y="2"/>
                </a:cxn>
                <a:cxn ang="0">
                  <a:pos x="13" y="2"/>
                </a:cxn>
                <a:cxn ang="0">
                  <a:pos x="12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0" y="2"/>
                </a:cxn>
                <a:cxn ang="0">
                  <a:pos x="2" y="2"/>
                </a:cxn>
              </a:cxnLst>
              <a:rect l="txL" t="txT" r="txR" b="txB"/>
              <a:pathLst>
                <a:path w="175" h="104">
                  <a:moveTo>
                    <a:pt x="2" y="13"/>
                  </a:moveTo>
                  <a:lnTo>
                    <a:pt x="10" y="0"/>
                  </a:lnTo>
                  <a:lnTo>
                    <a:pt x="21" y="17"/>
                  </a:lnTo>
                  <a:lnTo>
                    <a:pt x="32" y="25"/>
                  </a:lnTo>
                  <a:lnTo>
                    <a:pt x="45" y="34"/>
                  </a:lnTo>
                  <a:lnTo>
                    <a:pt x="69" y="42"/>
                  </a:lnTo>
                  <a:lnTo>
                    <a:pt x="96" y="49"/>
                  </a:lnTo>
                  <a:lnTo>
                    <a:pt x="126" y="59"/>
                  </a:lnTo>
                  <a:lnTo>
                    <a:pt x="167" y="72"/>
                  </a:lnTo>
                  <a:lnTo>
                    <a:pt x="175" y="104"/>
                  </a:lnTo>
                  <a:lnTo>
                    <a:pt x="133" y="87"/>
                  </a:lnTo>
                  <a:lnTo>
                    <a:pt x="103" y="76"/>
                  </a:lnTo>
                  <a:lnTo>
                    <a:pt x="78" y="72"/>
                  </a:lnTo>
                  <a:lnTo>
                    <a:pt x="58" y="72"/>
                  </a:lnTo>
                  <a:lnTo>
                    <a:pt x="48" y="80"/>
                  </a:lnTo>
                  <a:lnTo>
                    <a:pt x="36" y="91"/>
                  </a:lnTo>
                  <a:lnTo>
                    <a:pt x="34" y="78"/>
                  </a:lnTo>
                  <a:lnTo>
                    <a:pt x="21" y="59"/>
                  </a:lnTo>
                  <a:lnTo>
                    <a:pt x="10" y="45"/>
                  </a:lnTo>
                  <a:lnTo>
                    <a:pt x="0" y="31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17" name="Freeform 78"/>
            <p:cNvSpPr>
              <a:spLocks noChangeAspect="1"/>
            </p:cNvSpPr>
            <p:nvPr/>
          </p:nvSpPr>
          <p:spPr>
            <a:xfrm>
              <a:off x="2465" y="9134"/>
              <a:ext cx="193" cy="171"/>
            </a:xfrm>
            <a:custGeom>
              <a:gdLst>
                <a:gd name="txL" fmla="*/ 0 w 208"/>
                <a:gd name="txT" fmla="*/ 0 h 230"/>
                <a:gd name="txR" fmla="*/ 208 w 208"/>
                <a:gd name="txB" fmla="*/ 230 h 230"/>
              </a:gdLst>
              <a:cxnLst>
                <a:cxn ang="0">
                  <a:pos x="2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16" y="1"/>
                </a:cxn>
                <a:cxn ang="0">
                  <a:pos x="24" y="1"/>
                </a:cxn>
                <a:cxn ang="0">
                  <a:pos x="34" y="1"/>
                </a:cxn>
                <a:cxn ang="0">
                  <a:pos x="51" y="1"/>
                </a:cxn>
                <a:cxn ang="0">
                  <a:pos x="54" y="1"/>
                </a:cxn>
                <a:cxn ang="0">
                  <a:pos x="46" y="1"/>
                </a:cxn>
                <a:cxn ang="0">
                  <a:pos x="37" y="1"/>
                </a:cxn>
                <a:cxn ang="0">
                  <a:pos x="33" y="1"/>
                </a:cxn>
                <a:cxn ang="0">
                  <a:pos x="32" y="1"/>
                </a:cxn>
                <a:cxn ang="0">
                  <a:pos x="34" y="1"/>
                </a:cxn>
                <a:cxn ang="0">
                  <a:pos x="37" y="1"/>
                </a:cxn>
                <a:cxn ang="0">
                  <a:pos x="45" y="1"/>
                </a:cxn>
                <a:cxn ang="0">
                  <a:pos x="54" y="2"/>
                </a:cxn>
                <a:cxn ang="0">
                  <a:pos x="67" y="2"/>
                </a:cxn>
                <a:cxn ang="0">
                  <a:pos x="67" y="3"/>
                </a:cxn>
                <a:cxn ang="0">
                  <a:pos x="62" y="3"/>
                </a:cxn>
                <a:cxn ang="0">
                  <a:pos x="54" y="2"/>
                </a:cxn>
                <a:cxn ang="0">
                  <a:pos x="43" y="2"/>
                </a:cxn>
                <a:cxn ang="0">
                  <a:pos x="34" y="1"/>
                </a:cxn>
                <a:cxn ang="0">
                  <a:pos x="26" y="1"/>
                </a:cxn>
                <a:cxn ang="0">
                  <a:pos x="18" y="1"/>
                </a:cxn>
                <a:cxn ang="0">
                  <a:pos x="12" y="1"/>
                </a:cxn>
                <a:cxn ang="0">
                  <a:pos x="6" y="1"/>
                </a:cxn>
                <a:cxn ang="0">
                  <a:pos x="2" y="1"/>
                </a:cxn>
              </a:cxnLst>
              <a:rect l="txL" t="txT" r="txR" b="txB"/>
              <a:pathLst>
                <a:path w="208" h="230">
                  <a:moveTo>
                    <a:pt x="2" y="35"/>
                  </a:moveTo>
                  <a:lnTo>
                    <a:pt x="0" y="21"/>
                  </a:lnTo>
                  <a:lnTo>
                    <a:pt x="0" y="11"/>
                  </a:lnTo>
                  <a:lnTo>
                    <a:pt x="8" y="0"/>
                  </a:lnTo>
                  <a:lnTo>
                    <a:pt x="22" y="17"/>
                  </a:lnTo>
                  <a:lnTo>
                    <a:pt x="47" y="32"/>
                  </a:lnTo>
                  <a:lnTo>
                    <a:pt x="72" y="44"/>
                  </a:lnTo>
                  <a:lnTo>
                    <a:pt x="106" y="55"/>
                  </a:lnTo>
                  <a:lnTo>
                    <a:pt x="156" y="65"/>
                  </a:lnTo>
                  <a:lnTo>
                    <a:pt x="166" y="91"/>
                  </a:lnTo>
                  <a:lnTo>
                    <a:pt x="140" y="84"/>
                  </a:lnTo>
                  <a:lnTo>
                    <a:pt x="114" y="80"/>
                  </a:lnTo>
                  <a:lnTo>
                    <a:pt x="101" y="82"/>
                  </a:lnTo>
                  <a:lnTo>
                    <a:pt x="97" y="95"/>
                  </a:lnTo>
                  <a:lnTo>
                    <a:pt x="105" y="112"/>
                  </a:lnTo>
                  <a:lnTo>
                    <a:pt x="115" y="128"/>
                  </a:lnTo>
                  <a:lnTo>
                    <a:pt x="136" y="153"/>
                  </a:lnTo>
                  <a:lnTo>
                    <a:pt x="166" y="179"/>
                  </a:lnTo>
                  <a:lnTo>
                    <a:pt x="208" y="209"/>
                  </a:lnTo>
                  <a:lnTo>
                    <a:pt x="208" y="230"/>
                  </a:lnTo>
                  <a:lnTo>
                    <a:pt x="190" y="219"/>
                  </a:lnTo>
                  <a:lnTo>
                    <a:pt x="166" y="205"/>
                  </a:lnTo>
                  <a:lnTo>
                    <a:pt x="132" y="179"/>
                  </a:lnTo>
                  <a:lnTo>
                    <a:pt x="105" y="150"/>
                  </a:lnTo>
                  <a:lnTo>
                    <a:pt x="80" y="128"/>
                  </a:lnTo>
                  <a:lnTo>
                    <a:pt x="56" y="101"/>
                  </a:lnTo>
                  <a:lnTo>
                    <a:pt x="36" y="78"/>
                  </a:lnTo>
                  <a:lnTo>
                    <a:pt x="15" y="57"/>
                  </a:lnTo>
                  <a:lnTo>
                    <a:pt x="2" y="35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18" name="Freeform 79"/>
            <p:cNvSpPr>
              <a:spLocks noChangeAspect="1"/>
            </p:cNvSpPr>
            <p:nvPr/>
          </p:nvSpPr>
          <p:spPr>
            <a:xfrm>
              <a:off x="2469" y="8828"/>
              <a:ext cx="79" cy="51"/>
            </a:xfrm>
            <a:custGeom>
              <a:gdLst>
                <a:gd name="txL" fmla="*/ 0 w 86"/>
                <a:gd name="txT" fmla="*/ 0 h 69"/>
                <a:gd name="txR" fmla="*/ 86 w 86"/>
                <a:gd name="txB" fmla="*/ 69 h 69"/>
              </a:gdLst>
              <a:cxnLst>
                <a:cxn ang="0">
                  <a:pos x="0" y="0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13" y="1"/>
                </a:cxn>
                <a:cxn ang="0">
                  <a:pos x="17" y="1"/>
                </a:cxn>
                <a:cxn ang="0">
                  <a:pos x="22" y="1"/>
                </a:cxn>
                <a:cxn ang="0">
                  <a:pos x="24" y="1"/>
                </a:cxn>
                <a:cxn ang="0">
                  <a:pos x="18" y="1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4" y="1"/>
                </a:cxn>
                <a:cxn ang="0">
                  <a:pos x="0" y="0"/>
                </a:cxn>
              </a:cxnLst>
              <a:rect l="txL" t="txT" r="txR" b="txB"/>
              <a:pathLst>
                <a:path w="86" h="69">
                  <a:moveTo>
                    <a:pt x="0" y="0"/>
                  </a:moveTo>
                  <a:lnTo>
                    <a:pt x="11" y="10"/>
                  </a:lnTo>
                  <a:lnTo>
                    <a:pt x="25" y="21"/>
                  </a:lnTo>
                  <a:lnTo>
                    <a:pt x="42" y="33"/>
                  </a:lnTo>
                  <a:lnTo>
                    <a:pt x="60" y="44"/>
                  </a:lnTo>
                  <a:lnTo>
                    <a:pt x="77" y="54"/>
                  </a:lnTo>
                  <a:lnTo>
                    <a:pt x="86" y="61"/>
                  </a:lnTo>
                  <a:lnTo>
                    <a:pt x="65" y="69"/>
                  </a:lnTo>
                  <a:lnTo>
                    <a:pt x="42" y="61"/>
                  </a:lnTo>
                  <a:lnTo>
                    <a:pt x="18" y="52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4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19" name="Freeform 80"/>
            <p:cNvSpPr>
              <a:spLocks noChangeAspect="1"/>
            </p:cNvSpPr>
            <p:nvPr/>
          </p:nvSpPr>
          <p:spPr>
            <a:xfrm>
              <a:off x="2615" y="8824"/>
              <a:ext cx="678" cy="511"/>
            </a:xfrm>
            <a:custGeom>
              <a:gdLst>
                <a:gd name="txL" fmla="*/ 0 w 732"/>
                <a:gd name="txT" fmla="*/ 0 h 689"/>
                <a:gd name="txR" fmla="*/ 732 w 732"/>
                <a:gd name="txB" fmla="*/ 689 h 689"/>
              </a:gdLst>
              <a:cxnLst>
                <a:cxn ang="0">
                  <a:pos x="110" y="1"/>
                </a:cxn>
                <a:cxn ang="0">
                  <a:pos x="92" y="2"/>
                </a:cxn>
                <a:cxn ang="0">
                  <a:pos x="55" y="2"/>
                </a:cxn>
                <a:cxn ang="0">
                  <a:pos x="0" y="2"/>
                </a:cxn>
                <a:cxn ang="0">
                  <a:pos x="65" y="3"/>
                </a:cxn>
                <a:cxn ang="0">
                  <a:pos x="137" y="2"/>
                </a:cxn>
                <a:cxn ang="0">
                  <a:pos x="189" y="2"/>
                </a:cxn>
                <a:cxn ang="0">
                  <a:pos x="205" y="2"/>
                </a:cxn>
                <a:cxn ang="0">
                  <a:pos x="198" y="2"/>
                </a:cxn>
                <a:cxn ang="0">
                  <a:pos x="161" y="3"/>
                </a:cxn>
                <a:cxn ang="0">
                  <a:pos x="97" y="4"/>
                </a:cxn>
                <a:cxn ang="0">
                  <a:pos x="56" y="4"/>
                </a:cxn>
                <a:cxn ang="0">
                  <a:pos x="132" y="4"/>
                </a:cxn>
                <a:cxn ang="0">
                  <a:pos x="181" y="4"/>
                </a:cxn>
                <a:cxn ang="0">
                  <a:pos x="208" y="3"/>
                </a:cxn>
                <a:cxn ang="0">
                  <a:pos x="210" y="3"/>
                </a:cxn>
                <a:cxn ang="0">
                  <a:pos x="185" y="4"/>
                </a:cxn>
                <a:cxn ang="0">
                  <a:pos x="139" y="4"/>
                </a:cxn>
                <a:cxn ang="0">
                  <a:pos x="75" y="5"/>
                </a:cxn>
                <a:cxn ang="0">
                  <a:pos x="97" y="5"/>
                </a:cxn>
                <a:cxn ang="0">
                  <a:pos x="154" y="5"/>
                </a:cxn>
                <a:cxn ang="0">
                  <a:pos x="199" y="5"/>
                </a:cxn>
                <a:cxn ang="0">
                  <a:pos x="203" y="5"/>
                </a:cxn>
                <a:cxn ang="0">
                  <a:pos x="189" y="5"/>
                </a:cxn>
                <a:cxn ang="0">
                  <a:pos x="156" y="5"/>
                </a:cxn>
                <a:cxn ang="0">
                  <a:pos x="114" y="6"/>
                </a:cxn>
                <a:cxn ang="0">
                  <a:pos x="52" y="6"/>
                </a:cxn>
                <a:cxn ang="0">
                  <a:pos x="95" y="7"/>
                </a:cxn>
                <a:cxn ang="0">
                  <a:pos x="134" y="7"/>
                </a:cxn>
                <a:cxn ang="0">
                  <a:pos x="170" y="7"/>
                </a:cxn>
                <a:cxn ang="0">
                  <a:pos x="187" y="7"/>
                </a:cxn>
                <a:cxn ang="0">
                  <a:pos x="179" y="7"/>
                </a:cxn>
                <a:cxn ang="0">
                  <a:pos x="157" y="7"/>
                </a:cxn>
                <a:cxn ang="0">
                  <a:pos x="80" y="7"/>
                </a:cxn>
                <a:cxn ang="0">
                  <a:pos x="144" y="7"/>
                </a:cxn>
                <a:cxn ang="0">
                  <a:pos x="147" y="7"/>
                </a:cxn>
                <a:cxn ang="0">
                  <a:pos x="172" y="7"/>
                </a:cxn>
                <a:cxn ang="0">
                  <a:pos x="189" y="7"/>
                </a:cxn>
                <a:cxn ang="0">
                  <a:pos x="225" y="5"/>
                </a:cxn>
                <a:cxn ang="0">
                  <a:pos x="227" y="5"/>
                </a:cxn>
                <a:cxn ang="0">
                  <a:pos x="220" y="4"/>
                </a:cxn>
                <a:cxn ang="0">
                  <a:pos x="226" y="4"/>
                </a:cxn>
                <a:cxn ang="0">
                  <a:pos x="232" y="4"/>
                </a:cxn>
                <a:cxn ang="0">
                  <a:pos x="227" y="3"/>
                </a:cxn>
                <a:cxn ang="0">
                  <a:pos x="223" y="3"/>
                </a:cxn>
                <a:cxn ang="0">
                  <a:pos x="230" y="2"/>
                </a:cxn>
                <a:cxn ang="0">
                  <a:pos x="229" y="2"/>
                </a:cxn>
                <a:cxn ang="0">
                  <a:pos x="225" y="1"/>
                </a:cxn>
                <a:cxn ang="0">
                  <a:pos x="227" y="1"/>
                </a:cxn>
                <a:cxn ang="0">
                  <a:pos x="232" y="1"/>
                </a:cxn>
                <a:cxn ang="0">
                  <a:pos x="227" y="1"/>
                </a:cxn>
                <a:cxn ang="0">
                  <a:pos x="201" y="1"/>
                </a:cxn>
                <a:cxn ang="0">
                  <a:pos x="150" y="1"/>
                </a:cxn>
                <a:cxn ang="0">
                  <a:pos x="92" y="1"/>
                </a:cxn>
              </a:cxnLst>
              <a:rect l="txL" t="txT" r="txR" b="txB"/>
              <a:pathLst>
                <a:path w="732" h="689">
                  <a:moveTo>
                    <a:pt x="294" y="135"/>
                  </a:moveTo>
                  <a:lnTo>
                    <a:pt x="186" y="143"/>
                  </a:lnTo>
                  <a:lnTo>
                    <a:pt x="348" y="158"/>
                  </a:lnTo>
                  <a:lnTo>
                    <a:pt x="338" y="166"/>
                  </a:lnTo>
                  <a:lnTo>
                    <a:pt x="318" y="173"/>
                  </a:lnTo>
                  <a:lnTo>
                    <a:pt x="292" y="181"/>
                  </a:lnTo>
                  <a:lnTo>
                    <a:pt x="258" y="190"/>
                  </a:lnTo>
                  <a:lnTo>
                    <a:pt x="222" y="196"/>
                  </a:lnTo>
                  <a:lnTo>
                    <a:pt x="175" y="200"/>
                  </a:lnTo>
                  <a:lnTo>
                    <a:pt x="120" y="206"/>
                  </a:lnTo>
                  <a:lnTo>
                    <a:pt x="61" y="209"/>
                  </a:lnTo>
                  <a:lnTo>
                    <a:pt x="0" y="209"/>
                  </a:lnTo>
                  <a:lnTo>
                    <a:pt x="95" y="232"/>
                  </a:lnTo>
                  <a:lnTo>
                    <a:pt x="154" y="244"/>
                  </a:lnTo>
                  <a:lnTo>
                    <a:pt x="205" y="244"/>
                  </a:lnTo>
                  <a:lnTo>
                    <a:pt x="267" y="244"/>
                  </a:lnTo>
                  <a:lnTo>
                    <a:pt x="359" y="236"/>
                  </a:lnTo>
                  <a:lnTo>
                    <a:pt x="435" y="225"/>
                  </a:lnTo>
                  <a:lnTo>
                    <a:pt x="499" y="209"/>
                  </a:lnTo>
                  <a:lnTo>
                    <a:pt x="567" y="188"/>
                  </a:lnTo>
                  <a:lnTo>
                    <a:pt x="597" y="177"/>
                  </a:lnTo>
                  <a:lnTo>
                    <a:pt x="625" y="168"/>
                  </a:lnTo>
                  <a:lnTo>
                    <a:pt x="640" y="164"/>
                  </a:lnTo>
                  <a:lnTo>
                    <a:pt x="648" y="169"/>
                  </a:lnTo>
                  <a:lnTo>
                    <a:pt x="648" y="181"/>
                  </a:lnTo>
                  <a:lnTo>
                    <a:pt x="642" y="194"/>
                  </a:lnTo>
                  <a:lnTo>
                    <a:pt x="625" y="208"/>
                  </a:lnTo>
                  <a:lnTo>
                    <a:pt x="597" y="226"/>
                  </a:lnTo>
                  <a:lnTo>
                    <a:pt x="557" y="244"/>
                  </a:lnTo>
                  <a:lnTo>
                    <a:pt x="510" y="263"/>
                  </a:lnTo>
                  <a:lnTo>
                    <a:pt x="448" y="282"/>
                  </a:lnTo>
                  <a:lnTo>
                    <a:pt x="376" y="297"/>
                  </a:lnTo>
                  <a:lnTo>
                    <a:pt x="304" y="308"/>
                  </a:lnTo>
                  <a:lnTo>
                    <a:pt x="228" y="320"/>
                  </a:lnTo>
                  <a:lnTo>
                    <a:pt x="95" y="333"/>
                  </a:lnTo>
                  <a:lnTo>
                    <a:pt x="177" y="352"/>
                  </a:lnTo>
                  <a:lnTo>
                    <a:pt x="243" y="360"/>
                  </a:lnTo>
                  <a:lnTo>
                    <a:pt x="326" y="358"/>
                  </a:lnTo>
                  <a:lnTo>
                    <a:pt x="411" y="347"/>
                  </a:lnTo>
                  <a:lnTo>
                    <a:pt x="474" y="333"/>
                  </a:lnTo>
                  <a:lnTo>
                    <a:pt x="525" y="320"/>
                  </a:lnTo>
                  <a:lnTo>
                    <a:pt x="567" y="308"/>
                  </a:lnTo>
                  <a:lnTo>
                    <a:pt x="610" y="293"/>
                  </a:lnTo>
                  <a:lnTo>
                    <a:pt x="644" y="280"/>
                  </a:lnTo>
                  <a:lnTo>
                    <a:pt x="659" y="276"/>
                  </a:lnTo>
                  <a:lnTo>
                    <a:pt x="668" y="276"/>
                  </a:lnTo>
                  <a:lnTo>
                    <a:pt x="667" y="287"/>
                  </a:lnTo>
                  <a:lnTo>
                    <a:pt x="661" y="299"/>
                  </a:lnTo>
                  <a:lnTo>
                    <a:pt x="648" y="314"/>
                  </a:lnTo>
                  <a:lnTo>
                    <a:pt x="617" y="335"/>
                  </a:lnTo>
                  <a:lnTo>
                    <a:pt x="584" y="354"/>
                  </a:lnTo>
                  <a:lnTo>
                    <a:pt x="546" y="371"/>
                  </a:lnTo>
                  <a:lnTo>
                    <a:pt x="496" y="390"/>
                  </a:lnTo>
                  <a:lnTo>
                    <a:pt x="439" y="407"/>
                  </a:lnTo>
                  <a:lnTo>
                    <a:pt x="352" y="426"/>
                  </a:lnTo>
                  <a:lnTo>
                    <a:pt x="294" y="438"/>
                  </a:lnTo>
                  <a:lnTo>
                    <a:pt x="237" y="444"/>
                  </a:lnTo>
                  <a:lnTo>
                    <a:pt x="154" y="449"/>
                  </a:lnTo>
                  <a:lnTo>
                    <a:pt x="239" y="461"/>
                  </a:lnTo>
                  <a:lnTo>
                    <a:pt x="305" y="466"/>
                  </a:lnTo>
                  <a:lnTo>
                    <a:pt x="360" y="468"/>
                  </a:lnTo>
                  <a:lnTo>
                    <a:pt x="423" y="466"/>
                  </a:lnTo>
                  <a:lnTo>
                    <a:pt x="482" y="458"/>
                  </a:lnTo>
                  <a:lnTo>
                    <a:pt x="530" y="447"/>
                  </a:lnTo>
                  <a:lnTo>
                    <a:pt x="568" y="434"/>
                  </a:lnTo>
                  <a:lnTo>
                    <a:pt x="629" y="413"/>
                  </a:lnTo>
                  <a:lnTo>
                    <a:pt x="637" y="413"/>
                  </a:lnTo>
                  <a:lnTo>
                    <a:pt x="644" y="417"/>
                  </a:lnTo>
                  <a:lnTo>
                    <a:pt x="642" y="430"/>
                  </a:lnTo>
                  <a:lnTo>
                    <a:pt x="634" y="444"/>
                  </a:lnTo>
                  <a:lnTo>
                    <a:pt x="620" y="458"/>
                  </a:lnTo>
                  <a:lnTo>
                    <a:pt x="599" y="474"/>
                  </a:lnTo>
                  <a:lnTo>
                    <a:pt x="563" y="493"/>
                  </a:lnTo>
                  <a:lnTo>
                    <a:pt x="525" y="510"/>
                  </a:lnTo>
                  <a:lnTo>
                    <a:pt x="489" y="521"/>
                  </a:lnTo>
                  <a:lnTo>
                    <a:pt x="448" y="531"/>
                  </a:lnTo>
                  <a:lnTo>
                    <a:pt x="410" y="537"/>
                  </a:lnTo>
                  <a:lnTo>
                    <a:pt x="360" y="542"/>
                  </a:lnTo>
                  <a:lnTo>
                    <a:pt x="305" y="545"/>
                  </a:lnTo>
                  <a:lnTo>
                    <a:pt x="250" y="546"/>
                  </a:lnTo>
                  <a:lnTo>
                    <a:pt x="166" y="546"/>
                  </a:lnTo>
                  <a:lnTo>
                    <a:pt x="211" y="562"/>
                  </a:lnTo>
                  <a:lnTo>
                    <a:pt x="253" y="573"/>
                  </a:lnTo>
                  <a:lnTo>
                    <a:pt x="301" y="579"/>
                  </a:lnTo>
                  <a:lnTo>
                    <a:pt x="342" y="580"/>
                  </a:lnTo>
                  <a:lnTo>
                    <a:pt x="384" y="583"/>
                  </a:lnTo>
                  <a:lnTo>
                    <a:pt x="427" y="580"/>
                  </a:lnTo>
                  <a:lnTo>
                    <a:pt x="462" y="579"/>
                  </a:lnTo>
                  <a:lnTo>
                    <a:pt x="495" y="573"/>
                  </a:lnTo>
                  <a:lnTo>
                    <a:pt x="540" y="562"/>
                  </a:lnTo>
                  <a:lnTo>
                    <a:pt x="574" y="554"/>
                  </a:lnTo>
                  <a:lnTo>
                    <a:pt x="587" y="555"/>
                  </a:lnTo>
                  <a:lnTo>
                    <a:pt x="589" y="565"/>
                  </a:lnTo>
                  <a:lnTo>
                    <a:pt x="585" y="575"/>
                  </a:lnTo>
                  <a:lnTo>
                    <a:pt x="576" y="586"/>
                  </a:lnTo>
                  <a:lnTo>
                    <a:pt x="561" y="597"/>
                  </a:lnTo>
                  <a:lnTo>
                    <a:pt x="544" y="605"/>
                  </a:lnTo>
                  <a:lnTo>
                    <a:pt x="525" y="614"/>
                  </a:lnTo>
                  <a:lnTo>
                    <a:pt x="495" y="622"/>
                  </a:lnTo>
                  <a:lnTo>
                    <a:pt x="432" y="631"/>
                  </a:lnTo>
                  <a:lnTo>
                    <a:pt x="372" y="639"/>
                  </a:lnTo>
                  <a:lnTo>
                    <a:pt x="253" y="649"/>
                  </a:lnTo>
                  <a:lnTo>
                    <a:pt x="407" y="656"/>
                  </a:lnTo>
                  <a:lnTo>
                    <a:pt x="439" y="656"/>
                  </a:lnTo>
                  <a:lnTo>
                    <a:pt x="453" y="663"/>
                  </a:lnTo>
                  <a:lnTo>
                    <a:pt x="461" y="670"/>
                  </a:lnTo>
                  <a:lnTo>
                    <a:pt x="458" y="681"/>
                  </a:lnTo>
                  <a:lnTo>
                    <a:pt x="466" y="687"/>
                  </a:lnTo>
                  <a:lnTo>
                    <a:pt x="486" y="689"/>
                  </a:lnTo>
                  <a:lnTo>
                    <a:pt x="516" y="677"/>
                  </a:lnTo>
                  <a:lnTo>
                    <a:pt x="542" y="664"/>
                  </a:lnTo>
                  <a:lnTo>
                    <a:pt x="563" y="651"/>
                  </a:lnTo>
                  <a:lnTo>
                    <a:pt x="580" y="639"/>
                  </a:lnTo>
                  <a:lnTo>
                    <a:pt x="597" y="621"/>
                  </a:lnTo>
                  <a:lnTo>
                    <a:pt x="651" y="548"/>
                  </a:lnTo>
                  <a:lnTo>
                    <a:pt x="693" y="485"/>
                  </a:lnTo>
                  <a:lnTo>
                    <a:pt x="709" y="453"/>
                  </a:lnTo>
                  <a:lnTo>
                    <a:pt x="713" y="440"/>
                  </a:lnTo>
                  <a:lnTo>
                    <a:pt x="714" y="430"/>
                  </a:lnTo>
                  <a:lnTo>
                    <a:pt x="714" y="419"/>
                  </a:lnTo>
                  <a:lnTo>
                    <a:pt x="706" y="406"/>
                  </a:lnTo>
                  <a:lnTo>
                    <a:pt x="701" y="398"/>
                  </a:lnTo>
                  <a:lnTo>
                    <a:pt x="698" y="386"/>
                  </a:lnTo>
                  <a:lnTo>
                    <a:pt x="701" y="373"/>
                  </a:lnTo>
                  <a:lnTo>
                    <a:pt x="706" y="364"/>
                  </a:lnTo>
                  <a:lnTo>
                    <a:pt x="713" y="354"/>
                  </a:lnTo>
                  <a:lnTo>
                    <a:pt x="719" y="344"/>
                  </a:lnTo>
                  <a:lnTo>
                    <a:pt x="727" y="333"/>
                  </a:lnTo>
                  <a:lnTo>
                    <a:pt x="732" y="322"/>
                  </a:lnTo>
                  <a:lnTo>
                    <a:pt x="731" y="308"/>
                  </a:lnTo>
                  <a:lnTo>
                    <a:pt x="726" y="297"/>
                  </a:lnTo>
                  <a:lnTo>
                    <a:pt x="719" y="287"/>
                  </a:lnTo>
                  <a:lnTo>
                    <a:pt x="713" y="278"/>
                  </a:lnTo>
                  <a:lnTo>
                    <a:pt x="705" y="267"/>
                  </a:lnTo>
                  <a:lnTo>
                    <a:pt x="702" y="255"/>
                  </a:lnTo>
                  <a:lnTo>
                    <a:pt x="705" y="246"/>
                  </a:lnTo>
                  <a:lnTo>
                    <a:pt x="714" y="232"/>
                  </a:lnTo>
                  <a:lnTo>
                    <a:pt x="723" y="221"/>
                  </a:lnTo>
                  <a:lnTo>
                    <a:pt x="727" y="209"/>
                  </a:lnTo>
                  <a:lnTo>
                    <a:pt x="727" y="194"/>
                  </a:lnTo>
                  <a:lnTo>
                    <a:pt x="722" y="179"/>
                  </a:lnTo>
                  <a:lnTo>
                    <a:pt x="713" y="168"/>
                  </a:lnTo>
                  <a:lnTo>
                    <a:pt x="709" y="160"/>
                  </a:lnTo>
                  <a:lnTo>
                    <a:pt x="705" y="147"/>
                  </a:lnTo>
                  <a:lnTo>
                    <a:pt x="706" y="133"/>
                  </a:lnTo>
                  <a:lnTo>
                    <a:pt x="714" y="122"/>
                  </a:lnTo>
                  <a:lnTo>
                    <a:pt x="719" y="114"/>
                  </a:lnTo>
                  <a:lnTo>
                    <a:pt x="727" y="105"/>
                  </a:lnTo>
                  <a:lnTo>
                    <a:pt x="731" y="93"/>
                  </a:lnTo>
                  <a:lnTo>
                    <a:pt x="732" y="80"/>
                  </a:lnTo>
                  <a:lnTo>
                    <a:pt x="730" y="72"/>
                  </a:lnTo>
                  <a:lnTo>
                    <a:pt x="722" y="59"/>
                  </a:lnTo>
                  <a:lnTo>
                    <a:pt x="714" y="48"/>
                  </a:lnTo>
                  <a:lnTo>
                    <a:pt x="709" y="34"/>
                  </a:lnTo>
                  <a:lnTo>
                    <a:pt x="709" y="0"/>
                  </a:lnTo>
                  <a:lnTo>
                    <a:pt x="634" y="50"/>
                  </a:lnTo>
                  <a:lnTo>
                    <a:pt x="589" y="69"/>
                  </a:lnTo>
                  <a:lnTo>
                    <a:pt x="536" y="86"/>
                  </a:lnTo>
                  <a:lnTo>
                    <a:pt x="475" y="105"/>
                  </a:lnTo>
                  <a:lnTo>
                    <a:pt x="420" y="116"/>
                  </a:lnTo>
                  <a:lnTo>
                    <a:pt x="365" y="126"/>
                  </a:lnTo>
                  <a:lnTo>
                    <a:pt x="294" y="135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9720" name="Group 81"/>
            <p:cNvGrpSpPr>
              <a:grpSpLocks noChangeAspect="1"/>
            </p:cNvGrpSpPr>
            <p:nvPr/>
          </p:nvGrpSpPr>
          <p:grpSpPr>
            <a:xfrm>
              <a:off x="3011" y="8945"/>
              <a:ext cx="203" cy="322"/>
              <a:chOff x="6929" y="4535"/>
              <a:chExt cx="218" cy="436"/>
            </a:xfrm>
          </p:grpSpPr>
          <p:sp>
            <p:nvSpPr>
              <p:cNvPr id="29735" name="Freeform 82"/>
              <p:cNvSpPr>
                <a:spLocks noChangeAspect="1"/>
              </p:cNvSpPr>
              <p:nvPr/>
            </p:nvSpPr>
            <p:spPr>
              <a:xfrm>
                <a:off x="6971" y="4651"/>
                <a:ext cx="167" cy="70"/>
              </a:xfrm>
              <a:custGeom>
                <a:gdLst>
                  <a:gd name="txL" fmla="*/ 0 w 167"/>
                  <a:gd name="txT" fmla="*/ 0 h 70"/>
                  <a:gd name="txR" fmla="*/ 167 w 167"/>
                  <a:gd name="txB" fmla="*/ 70 h 70"/>
                </a:gdLst>
                <a:cxnLst>
                  <a:cxn ang="0">
                    <a:pos x="167" y="13"/>
                  </a:cxn>
                  <a:cxn ang="0">
                    <a:pos x="151" y="0"/>
                  </a:cxn>
                  <a:cxn ang="0">
                    <a:pos x="100" y="26"/>
                  </a:cxn>
                  <a:cxn ang="0">
                    <a:pos x="49" y="45"/>
                  </a:cxn>
                  <a:cxn ang="0">
                    <a:pos x="0" y="59"/>
                  </a:cxn>
                  <a:cxn ang="0">
                    <a:pos x="9" y="70"/>
                  </a:cxn>
                  <a:cxn ang="0">
                    <a:pos x="43" y="70"/>
                  </a:cxn>
                  <a:cxn ang="0">
                    <a:pos x="89" y="60"/>
                  </a:cxn>
                  <a:cxn ang="0">
                    <a:pos x="130" y="40"/>
                  </a:cxn>
                  <a:cxn ang="0">
                    <a:pos x="167" y="13"/>
                  </a:cxn>
                </a:cxnLst>
                <a:rect l="txL" t="txT" r="txR" b="txB"/>
                <a:pathLst>
                  <a:path w="167" h="70">
                    <a:moveTo>
                      <a:pt x="167" y="13"/>
                    </a:moveTo>
                    <a:lnTo>
                      <a:pt x="151" y="0"/>
                    </a:lnTo>
                    <a:lnTo>
                      <a:pt x="100" y="26"/>
                    </a:lnTo>
                    <a:lnTo>
                      <a:pt x="49" y="45"/>
                    </a:lnTo>
                    <a:lnTo>
                      <a:pt x="0" y="59"/>
                    </a:lnTo>
                    <a:lnTo>
                      <a:pt x="9" y="70"/>
                    </a:lnTo>
                    <a:lnTo>
                      <a:pt x="43" y="70"/>
                    </a:lnTo>
                    <a:lnTo>
                      <a:pt x="89" y="60"/>
                    </a:lnTo>
                    <a:lnTo>
                      <a:pt x="130" y="40"/>
                    </a:lnTo>
                    <a:lnTo>
                      <a:pt x="167" y="13"/>
                    </a:lnTo>
                    <a:close/>
                  </a:path>
                </a:pathLst>
              </a:custGeom>
              <a:solidFill>
                <a:srgbClr val="FFFF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36" name="Freeform 83"/>
              <p:cNvSpPr>
                <a:spLocks noChangeAspect="1"/>
              </p:cNvSpPr>
              <p:nvPr/>
            </p:nvSpPr>
            <p:spPr>
              <a:xfrm>
                <a:off x="7001" y="4763"/>
                <a:ext cx="146" cy="78"/>
              </a:xfrm>
              <a:custGeom>
                <a:gdLst>
                  <a:gd name="txL" fmla="*/ 0 w 146"/>
                  <a:gd name="txT" fmla="*/ 0 h 78"/>
                  <a:gd name="txR" fmla="*/ 146 w 146"/>
                  <a:gd name="txB" fmla="*/ 78 h 78"/>
                </a:gdLst>
                <a:cxnLst>
                  <a:cxn ang="0">
                    <a:pos x="146" y="15"/>
                  </a:cxn>
                  <a:cxn ang="0">
                    <a:pos x="138" y="0"/>
                  </a:cxn>
                  <a:cxn ang="0">
                    <a:pos x="89" y="34"/>
                  </a:cxn>
                  <a:cxn ang="0">
                    <a:pos x="50" y="51"/>
                  </a:cxn>
                  <a:cxn ang="0">
                    <a:pos x="0" y="66"/>
                  </a:cxn>
                  <a:cxn ang="0">
                    <a:pos x="10" y="78"/>
                  </a:cxn>
                  <a:cxn ang="0">
                    <a:pos x="42" y="78"/>
                  </a:cxn>
                  <a:cxn ang="0">
                    <a:pos x="74" y="69"/>
                  </a:cxn>
                  <a:cxn ang="0">
                    <a:pos x="112" y="45"/>
                  </a:cxn>
                  <a:cxn ang="0">
                    <a:pos x="146" y="15"/>
                  </a:cxn>
                </a:cxnLst>
                <a:rect l="txL" t="txT" r="txR" b="txB"/>
                <a:pathLst>
                  <a:path w="146" h="78">
                    <a:moveTo>
                      <a:pt x="146" y="15"/>
                    </a:moveTo>
                    <a:lnTo>
                      <a:pt x="138" y="0"/>
                    </a:lnTo>
                    <a:lnTo>
                      <a:pt x="89" y="34"/>
                    </a:lnTo>
                    <a:lnTo>
                      <a:pt x="50" y="51"/>
                    </a:lnTo>
                    <a:lnTo>
                      <a:pt x="0" y="66"/>
                    </a:lnTo>
                    <a:lnTo>
                      <a:pt x="10" y="78"/>
                    </a:lnTo>
                    <a:lnTo>
                      <a:pt x="42" y="78"/>
                    </a:lnTo>
                    <a:lnTo>
                      <a:pt x="74" y="69"/>
                    </a:lnTo>
                    <a:lnTo>
                      <a:pt x="112" y="45"/>
                    </a:lnTo>
                    <a:lnTo>
                      <a:pt x="146" y="15"/>
                    </a:lnTo>
                    <a:close/>
                  </a:path>
                </a:pathLst>
              </a:custGeom>
              <a:solidFill>
                <a:srgbClr val="FFFF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37" name="Freeform 84"/>
              <p:cNvSpPr>
                <a:spLocks noChangeAspect="1"/>
              </p:cNvSpPr>
              <p:nvPr/>
            </p:nvSpPr>
            <p:spPr>
              <a:xfrm>
                <a:off x="6992" y="4894"/>
                <a:ext cx="149" cy="77"/>
              </a:xfrm>
              <a:custGeom>
                <a:gdLst>
                  <a:gd name="txL" fmla="*/ 0 w 149"/>
                  <a:gd name="txT" fmla="*/ 0 h 77"/>
                  <a:gd name="txR" fmla="*/ 149 w 149"/>
                  <a:gd name="txB" fmla="*/ 77 h 77"/>
                </a:gdLst>
                <a:cxnLst>
                  <a:cxn ang="0">
                    <a:pos x="149" y="11"/>
                  </a:cxn>
                  <a:cxn ang="0">
                    <a:pos x="138" y="0"/>
                  </a:cxn>
                  <a:cxn ang="0">
                    <a:pos x="93" y="31"/>
                  </a:cxn>
                  <a:cxn ang="0">
                    <a:pos x="49" y="49"/>
                  </a:cxn>
                  <a:cxn ang="0">
                    <a:pos x="0" y="63"/>
                  </a:cxn>
                  <a:cxn ang="0">
                    <a:pos x="9" y="77"/>
                  </a:cxn>
                  <a:cxn ang="0">
                    <a:pos x="42" y="74"/>
                  </a:cxn>
                  <a:cxn ang="0">
                    <a:pos x="81" y="65"/>
                  </a:cxn>
                  <a:cxn ang="0">
                    <a:pos x="121" y="40"/>
                  </a:cxn>
                  <a:cxn ang="0">
                    <a:pos x="149" y="11"/>
                  </a:cxn>
                </a:cxnLst>
                <a:rect l="txL" t="txT" r="txR" b="txB"/>
                <a:pathLst>
                  <a:path w="149" h="77">
                    <a:moveTo>
                      <a:pt x="149" y="11"/>
                    </a:moveTo>
                    <a:lnTo>
                      <a:pt x="138" y="0"/>
                    </a:lnTo>
                    <a:lnTo>
                      <a:pt x="93" y="31"/>
                    </a:lnTo>
                    <a:lnTo>
                      <a:pt x="49" y="49"/>
                    </a:lnTo>
                    <a:lnTo>
                      <a:pt x="0" y="63"/>
                    </a:lnTo>
                    <a:lnTo>
                      <a:pt x="9" y="77"/>
                    </a:lnTo>
                    <a:lnTo>
                      <a:pt x="42" y="74"/>
                    </a:lnTo>
                    <a:lnTo>
                      <a:pt x="81" y="65"/>
                    </a:lnTo>
                    <a:lnTo>
                      <a:pt x="121" y="40"/>
                    </a:lnTo>
                    <a:lnTo>
                      <a:pt x="149" y="11"/>
                    </a:lnTo>
                    <a:close/>
                  </a:path>
                </a:pathLst>
              </a:custGeom>
              <a:solidFill>
                <a:srgbClr val="FFFF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38" name="Freeform 85"/>
              <p:cNvSpPr>
                <a:spLocks noChangeAspect="1"/>
              </p:cNvSpPr>
              <p:nvPr/>
            </p:nvSpPr>
            <p:spPr>
              <a:xfrm>
                <a:off x="6929" y="4535"/>
                <a:ext cx="171" cy="68"/>
              </a:xfrm>
              <a:custGeom>
                <a:gdLst>
                  <a:gd name="txL" fmla="*/ 0 w 171"/>
                  <a:gd name="txT" fmla="*/ 0 h 68"/>
                  <a:gd name="txR" fmla="*/ 171 w 171"/>
                  <a:gd name="txB" fmla="*/ 68 h 68"/>
                </a:gdLst>
                <a:cxnLst>
                  <a:cxn ang="0">
                    <a:pos x="171" y="13"/>
                  </a:cxn>
                  <a:cxn ang="0">
                    <a:pos x="154" y="0"/>
                  </a:cxn>
                  <a:cxn ang="0">
                    <a:pos x="97" y="26"/>
                  </a:cxn>
                  <a:cxn ang="0">
                    <a:pos x="50" y="41"/>
                  </a:cxn>
                  <a:cxn ang="0">
                    <a:pos x="0" y="55"/>
                  </a:cxn>
                  <a:cxn ang="0">
                    <a:pos x="11" y="68"/>
                  </a:cxn>
                  <a:cxn ang="0">
                    <a:pos x="42" y="66"/>
                  </a:cxn>
                  <a:cxn ang="0">
                    <a:pos x="82" y="57"/>
                  </a:cxn>
                  <a:cxn ang="0">
                    <a:pos x="127" y="40"/>
                  </a:cxn>
                  <a:cxn ang="0">
                    <a:pos x="171" y="13"/>
                  </a:cxn>
                </a:cxnLst>
                <a:rect l="txL" t="txT" r="txR" b="txB"/>
                <a:pathLst>
                  <a:path w="171" h="68">
                    <a:moveTo>
                      <a:pt x="171" y="13"/>
                    </a:moveTo>
                    <a:lnTo>
                      <a:pt x="154" y="0"/>
                    </a:lnTo>
                    <a:lnTo>
                      <a:pt x="97" y="26"/>
                    </a:lnTo>
                    <a:lnTo>
                      <a:pt x="50" y="41"/>
                    </a:lnTo>
                    <a:lnTo>
                      <a:pt x="0" y="55"/>
                    </a:lnTo>
                    <a:lnTo>
                      <a:pt x="11" y="68"/>
                    </a:lnTo>
                    <a:lnTo>
                      <a:pt x="42" y="66"/>
                    </a:lnTo>
                    <a:lnTo>
                      <a:pt x="82" y="57"/>
                    </a:lnTo>
                    <a:lnTo>
                      <a:pt x="127" y="40"/>
                    </a:lnTo>
                    <a:lnTo>
                      <a:pt x="171" y="13"/>
                    </a:lnTo>
                    <a:close/>
                  </a:path>
                </a:pathLst>
              </a:custGeom>
              <a:solidFill>
                <a:srgbClr val="FFFF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9721" name="Freeform 86"/>
            <p:cNvSpPr>
              <a:spLocks noChangeAspect="1"/>
            </p:cNvSpPr>
            <p:nvPr/>
          </p:nvSpPr>
          <p:spPr>
            <a:xfrm>
              <a:off x="1936" y="6723"/>
              <a:ext cx="1874" cy="2157"/>
            </a:xfrm>
            <a:custGeom>
              <a:gdLst>
                <a:gd name="txL" fmla="*/ 0 w 2019"/>
                <a:gd name="txT" fmla="*/ 0 h 2908"/>
                <a:gd name="txR" fmla="*/ 2019 w 2019"/>
                <a:gd name="txB" fmla="*/ 2908 h 2908"/>
              </a:gdLst>
              <a:cxnLst>
                <a:cxn ang="0">
                  <a:pos x="473" y="32"/>
                </a:cxn>
                <a:cxn ang="0">
                  <a:pos x="479" y="31"/>
                </a:cxn>
                <a:cxn ang="0">
                  <a:pos x="481" y="31"/>
                </a:cxn>
                <a:cxn ang="0">
                  <a:pos x="485" y="31"/>
                </a:cxn>
                <a:cxn ang="0">
                  <a:pos x="511" y="25"/>
                </a:cxn>
                <a:cxn ang="0">
                  <a:pos x="530" y="23"/>
                </a:cxn>
                <a:cxn ang="0">
                  <a:pos x="548" y="22"/>
                </a:cxn>
                <a:cxn ang="0">
                  <a:pos x="580" y="20"/>
                </a:cxn>
                <a:cxn ang="0">
                  <a:pos x="615" y="18"/>
                </a:cxn>
                <a:cxn ang="0">
                  <a:pos x="638" y="16"/>
                </a:cxn>
                <a:cxn ang="0">
                  <a:pos x="653" y="14"/>
                </a:cxn>
                <a:cxn ang="0">
                  <a:pos x="659" y="12"/>
                </a:cxn>
                <a:cxn ang="0">
                  <a:pos x="654" y="10"/>
                </a:cxn>
                <a:cxn ang="0">
                  <a:pos x="640" y="7"/>
                </a:cxn>
                <a:cxn ang="0">
                  <a:pos x="618" y="6"/>
                </a:cxn>
                <a:cxn ang="0">
                  <a:pos x="577" y="4"/>
                </a:cxn>
                <a:cxn ang="0">
                  <a:pos x="535" y="3"/>
                </a:cxn>
                <a:cxn ang="0">
                  <a:pos x="481" y="1"/>
                </a:cxn>
                <a:cxn ang="0">
                  <a:pos x="418" y="1"/>
                </a:cxn>
                <a:cxn ang="0">
                  <a:pos x="366" y="1"/>
                </a:cxn>
                <a:cxn ang="0">
                  <a:pos x="306" y="0"/>
                </a:cxn>
                <a:cxn ang="0">
                  <a:pos x="255" y="1"/>
                </a:cxn>
                <a:cxn ang="0">
                  <a:pos x="206" y="1"/>
                </a:cxn>
                <a:cxn ang="0">
                  <a:pos x="163" y="1"/>
                </a:cxn>
                <a:cxn ang="0">
                  <a:pos x="120" y="3"/>
                </a:cxn>
                <a:cxn ang="0">
                  <a:pos x="79" y="4"/>
                </a:cxn>
                <a:cxn ang="0">
                  <a:pos x="46" y="5"/>
                </a:cxn>
                <a:cxn ang="0">
                  <a:pos x="17" y="7"/>
                </a:cxn>
                <a:cxn ang="0">
                  <a:pos x="6" y="10"/>
                </a:cxn>
                <a:cxn ang="0">
                  <a:pos x="0" y="12"/>
                </a:cxn>
                <a:cxn ang="0">
                  <a:pos x="6" y="14"/>
                </a:cxn>
                <a:cxn ang="0">
                  <a:pos x="20" y="16"/>
                </a:cxn>
                <a:cxn ang="0">
                  <a:pos x="46" y="18"/>
                </a:cxn>
                <a:cxn ang="0">
                  <a:pos x="78" y="20"/>
                </a:cxn>
                <a:cxn ang="0">
                  <a:pos x="120" y="23"/>
                </a:cxn>
                <a:cxn ang="0">
                  <a:pos x="139" y="24"/>
                </a:cxn>
                <a:cxn ang="0">
                  <a:pos x="152" y="26"/>
                </a:cxn>
                <a:cxn ang="0">
                  <a:pos x="163" y="29"/>
                </a:cxn>
                <a:cxn ang="0">
                  <a:pos x="173" y="31"/>
                </a:cxn>
                <a:cxn ang="0">
                  <a:pos x="177" y="31"/>
                </a:cxn>
                <a:cxn ang="0">
                  <a:pos x="181" y="31"/>
                </a:cxn>
                <a:cxn ang="0">
                  <a:pos x="187" y="32"/>
                </a:cxn>
                <a:cxn ang="0">
                  <a:pos x="209" y="33"/>
                </a:cxn>
                <a:cxn ang="0">
                  <a:pos x="230" y="33"/>
                </a:cxn>
                <a:cxn ang="0">
                  <a:pos x="253" y="33"/>
                </a:cxn>
                <a:cxn ang="0">
                  <a:pos x="281" y="33"/>
                </a:cxn>
                <a:cxn ang="0">
                  <a:pos x="305" y="33"/>
                </a:cxn>
                <a:cxn ang="0">
                  <a:pos x="329" y="33"/>
                </a:cxn>
                <a:cxn ang="0">
                  <a:pos x="355" y="33"/>
                </a:cxn>
                <a:cxn ang="0">
                  <a:pos x="380" y="33"/>
                </a:cxn>
                <a:cxn ang="0">
                  <a:pos x="407" y="33"/>
                </a:cxn>
                <a:cxn ang="0">
                  <a:pos x="428" y="33"/>
                </a:cxn>
                <a:cxn ang="0">
                  <a:pos x="450" y="33"/>
                </a:cxn>
              </a:cxnLst>
              <a:rect l="txL" t="txT" r="txR" b="txB"/>
              <a:pathLst>
                <a:path w="2019" h="2908">
                  <a:moveTo>
                    <a:pt x="1415" y="2830"/>
                  </a:moveTo>
                  <a:lnTo>
                    <a:pt x="1432" y="2818"/>
                  </a:lnTo>
                  <a:lnTo>
                    <a:pt x="1445" y="2807"/>
                  </a:lnTo>
                  <a:lnTo>
                    <a:pt x="1453" y="2799"/>
                  </a:lnTo>
                  <a:lnTo>
                    <a:pt x="1458" y="2790"/>
                  </a:lnTo>
                  <a:lnTo>
                    <a:pt x="1463" y="2784"/>
                  </a:lnTo>
                  <a:lnTo>
                    <a:pt x="1466" y="2778"/>
                  </a:lnTo>
                  <a:lnTo>
                    <a:pt x="1470" y="2773"/>
                  </a:lnTo>
                  <a:lnTo>
                    <a:pt x="1471" y="2765"/>
                  </a:lnTo>
                  <a:lnTo>
                    <a:pt x="1474" y="2756"/>
                  </a:lnTo>
                  <a:lnTo>
                    <a:pt x="1475" y="2744"/>
                  </a:lnTo>
                  <a:lnTo>
                    <a:pt x="1484" y="2698"/>
                  </a:lnTo>
                  <a:lnTo>
                    <a:pt x="1543" y="2322"/>
                  </a:lnTo>
                  <a:lnTo>
                    <a:pt x="1554" y="2268"/>
                  </a:lnTo>
                  <a:lnTo>
                    <a:pt x="1563" y="2229"/>
                  </a:lnTo>
                  <a:lnTo>
                    <a:pt x="1577" y="2175"/>
                  </a:lnTo>
                  <a:lnTo>
                    <a:pt x="1598" y="2115"/>
                  </a:lnTo>
                  <a:lnTo>
                    <a:pt x="1619" y="2062"/>
                  </a:lnTo>
                  <a:lnTo>
                    <a:pt x="1638" y="2018"/>
                  </a:lnTo>
                  <a:lnTo>
                    <a:pt x="1655" y="1980"/>
                  </a:lnTo>
                  <a:lnTo>
                    <a:pt x="1672" y="1943"/>
                  </a:lnTo>
                  <a:lnTo>
                    <a:pt x="1706" y="1880"/>
                  </a:lnTo>
                  <a:lnTo>
                    <a:pt x="1740" y="1821"/>
                  </a:lnTo>
                  <a:lnTo>
                    <a:pt x="1773" y="1766"/>
                  </a:lnTo>
                  <a:lnTo>
                    <a:pt x="1799" y="1724"/>
                  </a:lnTo>
                  <a:lnTo>
                    <a:pt x="1846" y="1645"/>
                  </a:lnTo>
                  <a:lnTo>
                    <a:pt x="1879" y="1590"/>
                  </a:lnTo>
                  <a:lnTo>
                    <a:pt x="1905" y="1544"/>
                  </a:lnTo>
                  <a:lnTo>
                    <a:pt x="1927" y="1492"/>
                  </a:lnTo>
                  <a:lnTo>
                    <a:pt x="1952" y="1429"/>
                  </a:lnTo>
                  <a:lnTo>
                    <a:pt x="1969" y="1374"/>
                  </a:lnTo>
                  <a:lnTo>
                    <a:pt x="1985" y="1316"/>
                  </a:lnTo>
                  <a:lnTo>
                    <a:pt x="1995" y="1267"/>
                  </a:lnTo>
                  <a:lnTo>
                    <a:pt x="2007" y="1212"/>
                  </a:lnTo>
                  <a:lnTo>
                    <a:pt x="2015" y="1142"/>
                  </a:lnTo>
                  <a:lnTo>
                    <a:pt x="2019" y="1062"/>
                  </a:lnTo>
                  <a:lnTo>
                    <a:pt x="2019" y="987"/>
                  </a:lnTo>
                  <a:lnTo>
                    <a:pt x="2012" y="928"/>
                  </a:lnTo>
                  <a:lnTo>
                    <a:pt x="2003" y="873"/>
                  </a:lnTo>
                  <a:lnTo>
                    <a:pt x="1994" y="824"/>
                  </a:lnTo>
                  <a:lnTo>
                    <a:pt x="1978" y="759"/>
                  </a:lnTo>
                  <a:lnTo>
                    <a:pt x="1960" y="694"/>
                  </a:lnTo>
                  <a:lnTo>
                    <a:pt x="1940" y="634"/>
                  </a:lnTo>
                  <a:lnTo>
                    <a:pt x="1917" y="578"/>
                  </a:lnTo>
                  <a:lnTo>
                    <a:pt x="1888" y="529"/>
                  </a:lnTo>
                  <a:lnTo>
                    <a:pt x="1850" y="466"/>
                  </a:lnTo>
                  <a:lnTo>
                    <a:pt x="1807" y="403"/>
                  </a:lnTo>
                  <a:lnTo>
                    <a:pt x="1765" y="354"/>
                  </a:lnTo>
                  <a:lnTo>
                    <a:pt x="1727" y="312"/>
                  </a:lnTo>
                  <a:lnTo>
                    <a:pt x="1683" y="272"/>
                  </a:lnTo>
                  <a:lnTo>
                    <a:pt x="1636" y="232"/>
                  </a:lnTo>
                  <a:lnTo>
                    <a:pt x="1590" y="196"/>
                  </a:lnTo>
                  <a:lnTo>
                    <a:pt x="1535" y="159"/>
                  </a:lnTo>
                  <a:lnTo>
                    <a:pt x="1471" y="120"/>
                  </a:lnTo>
                  <a:lnTo>
                    <a:pt x="1411" y="90"/>
                  </a:lnTo>
                  <a:lnTo>
                    <a:pt x="1341" y="61"/>
                  </a:lnTo>
                  <a:lnTo>
                    <a:pt x="1277" y="40"/>
                  </a:lnTo>
                  <a:lnTo>
                    <a:pt x="1224" y="27"/>
                  </a:lnTo>
                  <a:lnTo>
                    <a:pt x="1167" y="14"/>
                  </a:lnTo>
                  <a:lnTo>
                    <a:pt x="1115" y="6"/>
                  </a:lnTo>
                  <a:lnTo>
                    <a:pt x="1053" y="0"/>
                  </a:lnTo>
                  <a:lnTo>
                    <a:pt x="997" y="0"/>
                  </a:lnTo>
                  <a:lnTo>
                    <a:pt x="936" y="0"/>
                  </a:lnTo>
                  <a:lnTo>
                    <a:pt x="885" y="6"/>
                  </a:lnTo>
                  <a:lnTo>
                    <a:pt x="826" y="19"/>
                  </a:lnTo>
                  <a:lnTo>
                    <a:pt x="782" y="28"/>
                  </a:lnTo>
                  <a:lnTo>
                    <a:pt x="727" y="44"/>
                  </a:lnTo>
                  <a:lnTo>
                    <a:pt x="676" y="59"/>
                  </a:lnTo>
                  <a:lnTo>
                    <a:pt x="630" y="78"/>
                  </a:lnTo>
                  <a:lnTo>
                    <a:pt x="586" y="97"/>
                  </a:lnTo>
                  <a:lnTo>
                    <a:pt x="541" y="121"/>
                  </a:lnTo>
                  <a:lnTo>
                    <a:pt x="501" y="145"/>
                  </a:lnTo>
                  <a:lnTo>
                    <a:pt x="456" y="175"/>
                  </a:lnTo>
                  <a:lnTo>
                    <a:pt x="408" y="209"/>
                  </a:lnTo>
                  <a:lnTo>
                    <a:pt x="365" y="242"/>
                  </a:lnTo>
                  <a:lnTo>
                    <a:pt x="326" y="277"/>
                  </a:lnTo>
                  <a:lnTo>
                    <a:pt x="284" y="316"/>
                  </a:lnTo>
                  <a:lnTo>
                    <a:pt x="242" y="360"/>
                  </a:lnTo>
                  <a:lnTo>
                    <a:pt x="206" y="402"/>
                  </a:lnTo>
                  <a:lnTo>
                    <a:pt x="175" y="441"/>
                  </a:lnTo>
                  <a:lnTo>
                    <a:pt x="140" y="495"/>
                  </a:lnTo>
                  <a:lnTo>
                    <a:pt x="106" y="554"/>
                  </a:lnTo>
                  <a:lnTo>
                    <a:pt x="75" y="620"/>
                  </a:lnTo>
                  <a:lnTo>
                    <a:pt x="53" y="685"/>
                  </a:lnTo>
                  <a:lnTo>
                    <a:pt x="34" y="752"/>
                  </a:lnTo>
                  <a:lnTo>
                    <a:pt x="17" y="818"/>
                  </a:lnTo>
                  <a:lnTo>
                    <a:pt x="7" y="879"/>
                  </a:lnTo>
                  <a:lnTo>
                    <a:pt x="0" y="940"/>
                  </a:lnTo>
                  <a:lnTo>
                    <a:pt x="0" y="999"/>
                  </a:lnTo>
                  <a:lnTo>
                    <a:pt x="0" y="1052"/>
                  </a:lnTo>
                  <a:lnTo>
                    <a:pt x="0" y="1115"/>
                  </a:lnTo>
                  <a:lnTo>
                    <a:pt x="3" y="1170"/>
                  </a:lnTo>
                  <a:lnTo>
                    <a:pt x="14" y="1239"/>
                  </a:lnTo>
                  <a:lnTo>
                    <a:pt x="24" y="1299"/>
                  </a:lnTo>
                  <a:lnTo>
                    <a:pt x="40" y="1358"/>
                  </a:lnTo>
                  <a:lnTo>
                    <a:pt x="62" y="1427"/>
                  </a:lnTo>
                  <a:lnTo>
                    <a:pt x="87" y="1488"/>
                  </a:lnTo>
                  <a:lnTo>
                    <a:pt x="113" y="1542"/>
                  </a:lnTo>
                  <a:lnTo>
                    <a:pt x="144" y="1602"/>
                  </a:lnTo>
                  <a:lnTo>
                    <a:pt x="178" y="1660"/>
                  </a:lnTo>
                  <a:lnTo>
                    <a:pt x="208" y="1715"/>
                  </a:lnTo>
                  <a:lnTo>
                    <a:pt x="239" y="1770"/>
                  </a:lnTo>
                  <a:lnTo>
                    <a:pt x="272" y="1830"/>
                  </a:lnTo>
                  <a:lnTo>
                    <a:pt x="323" y="1917"/>
                  </a:lnTo>
                  <a:lnTo>
                    <a:pt x="370" y="2007"/>
                  </a:lnTo>
                  <a:lnTo>
                    <a:pt x="398" y="2053"/>
                  </a:lnTo>
                  <a:lnTo>
                    <a:pt x="412" y="2091"/>
                  </a:lnTo>
                  <a:lnTo>
                    <a:pt x="429" y="2138"/>
                  </a:lnTo>
                  <a:lnTo>
                    <a:pt x="445" y="2192"/>
                  </a:lnTo>
                  <a:lnTo>
                    <a:pt x="458" y="2239"/>
                  </a:lnTo>
                  <a:lnTo>
                    <a:pt x="469" y="2292"/>
                  </a:lnTo>
                  <a:lnTo>
                    <a:pt x="479" y="2365"/>
                  </a:lnTo>
                  <a:lnTo>
                    <a:pt x="492" y="2444"/>
                  </a:lnTo>
                  <a:lnTo>
                    <a:pt x="501" y="2506"/>
                  </a:lnTo>
                  <a:lnTo>
                    <a:pt x="511" y="2586"/>
                  </a:lnTo>
                  <a:lnTo>
                    <a:pt x="518" y="2643"/>
                  </a:lnTo>
                  <a:lnTo>
                    <a:pt x="526" y="2693"/>
                  </a:lnTo>
                  <a:lnTo>
                    <a:pt x="537" y="2742"/>
                  </a:lnTo>
                  <a:lnTo>
                    <a:pt x="541" y="2756"/>
                  </a:lnTo>
                  <a:lnTo>
                    <a:pt x="543" y="2767"/>
                  </a:lnTo>
                  <a:lnTo>
                    <a:pt x="545" y="2773"/>
                  </a:lnTo>
                  <a:lnTo>
                    <a:pt x="546" y="2778"/>
                  </a:lnTo>
                  <a:lnTo>
                    <a:pt x="552" y="2784"/>
                  </a:lnTo>
                  <a:lnTo>
                    <a:pt x="558" y="2794"/>
                  </a:lnTo>
                  <a:lnTo>
                    <a:pt x="567" y="2803"/>
                  </a:lnTo>
                  <a:lnTo>
                    <a:pt x="576" y="2812"/>
                  </a:lnTo>
                  <a:lnTo>
                    <a:pt x="592" y="2824"/>
                  </a:lnTo>
                  <a:lnTo>
                    <a:pt x="610" y="2833"/>
                  </a:lnTo>
                  <a:lnTo>
                    <a:pt x="635" y="2847"/>
                  </a:lnTo>
                  <a:lnTo>
                    <a:pt x="657" y="2856"/>
                  </a:lnTo>
                  <a:lnTo>
                    <a:pt x="681" y="2864"/>
                  </a:lnTo>
                  <a:lnTo>
                    <a:pt x="703" y="2870"/>
                  </a:lnTo>
                  <a:lnTo>
                    <a:pt x="723" y="2875"/>
                  </a:lnTo>
                  <a:lnTo>
                    <a:pt x="753" y="2883"/>
                  </a:lnTo>
                  <a:lnTo>
                    <a:pt x="778" y="2889"/>
                  </a:lnTo>
                  <a:lnTo>
                    <a:pt x="802" y="2892"/>
                  </a:lnTo>
                  <a:lnTo>
                    <a:pt x="829" y="2896"/>
                  </a:lnTo>
                  <a:lnTo>
                    <a:pt x="857" y="2900"/>
                  </a:lnTo>
                  <a:lnTo>
                    <a:pt x="883" y="2902"/>
                  </a:lnTo>
                  <a:lnTo>
                    <a:pt x="906" y="2904"/>
                  </a:lnTo>
                  <a:lnTo>
                    <a:pt x="934" y="2906"/>
                  </a:lnTo>
                  <a:lnTo>
                    <a:pt x="959" y="2908"/>
                  </a:lnTo>
                  <a:lnTo>
                    <a:pt x="984" y="2908"/>
                  </a:lnTo>
                  <a:lnTo>
                    <a:pt x="1006" y="2908"/>
                  </a:lnTo>
                  <a:lnTo>
                    <a:pt x="1031" y="2908"/>
                  </a:lnTo>
                  <a:lnTo>
                    <a:pt x="1061" y="2908"/>
                  </a:lnTo>
                  <a:lnTo>
                    <a:pt x="1086" y="2906"/>
                  </a:lnTo>
                  <a:lnTo>
                    <a:pt x="1108" y="2906"/>
                  </a:lnTo>
                  <a:lnTo>
                    <a:pt x="1134" y="2902"/>
                  </a:lnTo>
                  <a:lnTo>
                    <a:pt x="1166" y="2900"/>
                  </a:lnTo>
                  <a:lnTo>
                    <a:pt x="1188" y="2896"/>
                  </a:lnTo>
                  <a:lnTo>
                    <a:pt x="1217" y="2892"/>
                  </a:lnTo>
                  <a:lnTo>
                    <a:pt x="1241" y="2887"/>
                  </a:lnTo>
                  <a:lnTo>
                    <a:pt x="1265" y="2883"/>
                  </a:lnTo>
                  <a:lnTo>
                    <a:pt x="1288" y="2877"/>
                  </a:lnTo>
                  <a:lnTo>
                    <a:pt x="1309" y="2871"/>
                  </a:lnTo>
                  <a:lnTo>
                    <a:pt x="1334" y="2864"/>
                  </a:lnTo>
                  <a:lnTo>
                    <a:pt x="1354" y="2856"/>
                  </a:lnTo>
                  <a:lnTo>
                    <a:pt x="1375" y="2849"/>
                  </a:lnTo>
                  <a:lnTo>
                    <a:pt x="1395" y="2839"/>
                  </a:lnTo>
                  <a:lnTo>
                    <a:pt x="1415" y="283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63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22" name="Oval 87"/>
            <p:cNvSpPr>
              <a:spLocks noChangeAspect="1"/>
            </p:cNvSpPr>
            <p:nvPr/>
          </p:nvSpPr>
          <p:spPr>
            <a:xfrm>
              <a:off x="2462" y="8636"/>
              <a:ext cx="823" cy="220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9723" name="Group 88"/>
            <p:cNvGrpSpPr>
              <a:grpSpLocks noChangeAspect="1"/>
            </p:cNvGrpSpPr>
            <p:nvPr/>
          </p:nvGrpSpPr>
          <p:grpSpPr>
            <a:xfrm>
              <a:off x="2611" y="7372"/>
              <a:ext cx="522" cy="1340"/>
              <a:chOff x="6498" y="2481"/>
              <a:chExt cx="562" cy="1806"/>
            </a:xfrm>
          </p:grpSpPr>
          <p:sp>
            <p:nvSpPr>
              <p:cNvPr id="29725" name="Freeform 89"/>
              <p:cNvSpPr>
                <a:spLocks noChangeAspect="1"/>
              </p:cNvSpPr>
              <p:nvPr/>
            </p:nvSpPr>
            <p:spPr>
              <a:xfrm>
                <a:off x="6604" y="3234"/>
                <a:ext cx="345" cy="1053"/>
              </a:xfrm>
              <a:custGeom>
                <a:gdLst>
                  <a:gd name="txL" fmla="*/ 0 w 345"/>
                  <a:gd name="txT" fmla="*/ 0 h 1053"/>
                  <a:gd name="txR" fmla="*/ 345 w 345"/>
                  <a:gd name="txB" fmla="*/ 1053 h 1053"/>
                </a:gdLst>
                <a:cxnLst>
                  <a:cxn ang="0">
                    <a:pos x="0" y="80"/>
                  </a:cxn>
                  <a:cxn ang="0">
                    <a:pos x="6" y="252"/>
                  </a:cxn>
                  <a:cxn ang="0">
                    <a:pos x="23" y="274"/>
                  </a:cxn>
                  <a:cxn ang="0">
                    <a:pos x="17" y="975"/>
                  </a:cxn>
                  <a:cxn ang="0">
                    <a:pos x="40" y="1053"/>
                  </a:cxn>
                  <a:cxn ang="0">
                    <a:pos x="98" y="1053"/>
                  </a:cxn>
                  <a:cxn ang="0">
                    <a:pos x="146" y="1015"/>
                  </a:cxn>
                  <a:cxn ang="0">
                    <a:pos x="201" y="1015"/>
                  </a:cxn>
                  <a:cxn ang="0">
                    <a:pos x="245" y="1053"/>
                  </a:cxn>
                  <a:cxn ang="0">
                    <a:pos x="307" y="1053"/>
                  </a:cxn>
                  <a:cxn ang="0">
                    <a:pos x="328" y="975"/>
                  </a:cxn>
                  <a:cxn ang="0">
                    <a:pos x="317" y="274"/>
                  </a:cxn>
                  <a:cxn ang="0">
                    <a:pos x="333" y="252"/>
                  </a:cxn>
                  <a:cxn ang="0">
                    <a:pos x="345" y="80"/>
                  </a:cxn>
                  <a:cxn ang="0">
                    <a:pos x="269" y="17"/>
                  </a:cxn>
                  <a:cxn ang="0">
                    <a:pos x="231" y="17"/>
                  </a:cxn>
                  <a:cxn ang="0">
                    <a:pos x="210" y="0"/>
                  </a:cxn>
                  <a:cxn ang="0">
                    <a:pos x="123" y="0"/>
                  </a:cxn>
                  <a:cxn ang="0">
                    <a:pos x="104" y="17"/>
                  </a:cxn>
                  <a:cxn ang="0">
                    <a:pos x="72" y="17"/>
                  </a:cxn>
                  <a:cxn ang="0">
                    <a:pos x="0" y="80"/>
                  </a:cxn>
                </a:cxnLst>
                <a:rect l="txL" t="txT" r="txR" b="txB"/>
                <a:pathLst>
                  <a:path w="345" h="1053">
                    <a:moveTo>
                      <a:pt x="0" y="80"/>
                    </a:moveTo>
                    <a:lnTo>
                      <a:pt x="6" y="252"/>
                    </a:lnTo>
                    <a:lnTo>
                      <a:pt x="23" y="274"/>
                    </a:lnTo>
                    <a:lnTo>
                      <a:pt x="17" y="975"/>
                    </a:lnTo>
                    <a:lnTo>
                      <a:pt x="40" y="1053"/>
                    </a:lnTo>
                    <a:lnTo>
                      <a:pt x="98" y="1053"/>
                    </a:lnTo>
                    <a:lnTo>
                      <a:pt x="146" y="1015"/>
                    </a:lnTo>
                    <a:lnTo>
                      <a:pt x="201" y="1015"/>
                    </a:lnTo>
                    <a:lnTo>
                      <a:pt x="245" y="1053"/>
                    </a:lnTo>
                    <a:lnTo>
                      <a:pt x="307" y="1053"/>
                    </a:lnTo>
                    <a:lnTo>
                      <a:pt x="328" y="975"/>
                    </a:lnTo>
                    <a:lnTo>
                      <a:pt x="317" y="274"/>
                    </a:lnTo>
                    <a:lnTo>
                      <a:pt x="333" y="252"/>
                    </a:lnTo>
                    <a:lnTo>
                      <a:pt x="345" y="80"/>
                    </a:lnTo>
                    <a:lnTo>
                      <a:pt x="269" y="17"/>
                    </a:lnTo>
                    <a:lnTo>
                      <a:pt x="231" y="17"/>
                    </a:lnTo>
                    <a:lnTo>
                      <a:pt x="210" y="0"/>
                    </a:lnTo>
                    <a:lnTo>
                      <a:pt x="123" y="0"/>
                    </a:lnTo>
                    <a:lnTo>
                      <a:pt x="104" y="17"/>
                    </a:lnTo>
                    <a:lnTo>
                      <a:pt x="72" y="17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FFFF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726" name="Oval 90"/>
              <p:cNvSpPr>
                <a:spLocks noChangeAspect="1"/>
              </p:cNvSpPr>
              <p:nvPr/>
            </p:nvSpPr>
            <p:spPr>
              <a:xfrm>
                <a:off x="6781" y="3267"/>
                <a:ext cx="45" cy="72"/>
              </a:xfrm>
              <a:prstGeom prst="ellipse">
                <a:avLst/>
              </a:prstGeom>
              <a:solidFill>
                <a:srgbClr val="FFFF0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>
                  <a:defRPr/>
                </a:pPr>
                <a:endParaRPr lang="zh-CN" altLang="en-US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29727" name="Group 91"/>
              <p:cNvGrpSpPr>
                <a:grpSpLocks noChangeAspect="1"/>
              </p:cNvGrpSpPr>
              <p:nvPr/>
            </p:nvGrpSpPr>
            <p:grpSpPr>
              <a:xfrm>
                <a:off x="6498" y="2481"/>
                <a:ext cx="562" cy="828"/>
                <a:chOff x="6498" y="2481"/>
                <a:chExt cx="562" cy="828"/>
              </a:xfrm>
            </p:grpSpPr>
            <p:sp>
              <p:nvSpPr>
                <p:cNvPr id="29733" name="Oval 92"/>
                <p:cNvSpPr>
                  <a:spLocks noChangeAspect="1"/>
                </p:cNvSpPr>
                <p:nvPr/>
              </p:nvSpPr>
              <p:spPr>
                <a:xfrm>
                  <a:off x="6531" y="2481"/>
                  <a:ext cx="514" cy="282"/>
                </a:xfrm>
                <a:prstGeom prst="ellipse">
                  <a:avLst/>
                </a:prstGeom>
                <a:solidFill>
                  <a:srgbClr val="FFFF00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defTabSz="685165">
                    <a:defRPr/>
                  </a:pPr>
                  <a:endParaRPr lang="zh-CN" altLang="en-US" sz="24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9734" name="Freeform 93"/>
                <p:cNvSpPr>
                  <a:spLocks noChangeAspect="1"/>
                </p:cNvSpPr>
                <p:nvPr/>
              </p:nvSpPr>
              <p:spPr>
                <a:xfrm>
                  <a:off x="6498" y="2610"/>
                  <a:ext cx="562" cy="699"/>
                </a:xfrm>
                <a:custGeom>
                  <a:gdLst>
                    <a:gd name="txL" fmla="*/ 0 w 562"/>
                    <a:gd name="txT" fmla="*/ 0 h 699"/>
                    <a:gd name="txR" fmla="*/ 562 w 562"/>
                    <a:gd name="txB" fmla="*/ 699 h 699"/>
                  </a:gdLst>
                  <a:cxnLst>
                    <a:cxn ang="0">
                      <a:pos x="358" y="699"/>
                    </a:cxn>
                    <a:cxn ang="0">
                      <a:pos x="562" y="69"/>
                    </a:cxn>
                    <a:cxn ang="0">
                      <a:pos x="526" y="56"/>
                    </a:cxn>
                    <a:cxn ang="0">
                      <a:pos x="485" y="38"/>
                    </a:cxn>
                    <a:cxn ang="0">
                      <a:pos x="431" y="24"/>
                    </a:cxn>
                    <a:cxn ang="0">
                      <a:pos x="384" y="12"/>
                    </a:cxn>
                    <a:cxn ang="0">
                      <a:pos x="342" y="4"/>
                    </a:cxn>
                    <a:cxn ang="0">
                      <a:pos x="297" y="0"/>
                    </a:cxn>
                    <a:cxn ang="0">
                      <a:pos x="248" y="3"/>
                    </a:cxn>
                    <a:cxn ang="0">
                      <a:pos x="185" y="10"/>
                    </a:cxn>
                    <a:cxn ang="0">
                      <a:pos x="132" y="24"/>
                    </a:cxn>
                    <a:cxn ang="0">
                      <a:pos x="80" y="38"/>
                    </a:cxn>
                    <a:cxn ang="0">
                      <a:pos x="34" y="58"/>
                    </a:cxn>
                    <a:cxn ang="0">
                      <a:pos x="0" y="76"/>
                    </a:cxn>
                    <a:cxn ang="0">
                      <a:pos x="197" y="699"/>
                    </a:cxn>
                  </a:cxnLst>
                  <a:rect l="txL" t="txT" r="txR" b="txB"/>
                  <a:pathLst>
                    <a:path w="562" h="699">
                      <a:moveTo>
                        <a:pt x="358" y="699"/>
                      </a:moveTo>
                      <a:lnTo>
                        <a:pt x="562" y="69"/>
                      </a:lnTo>
                      <a:lnTo>
                        <a:pt x="526" y="56"/>
                      </a:lnTo>
                      <a:lnTo>
                        <a:pt x="485" y="38"/>
                      </a:lnTo>
                      <a:lnTo>
                        <a:pt x="431" y="24"/>
                      </a:lnTo>
                      <a:lnTo>
                        <a:pt x="384" y="12"/>
                      </a:lnTo>
                      <a:lnTo>
                        <a:pt x="342" y="4"/>
                      </a:lnTo>
                      <a:lnTo>
                        <a:pt x="297" y="0"/>
                      </a:lnTo>
                      <a:lnTo>
                        <a:pt x="248" y="3"/>
                      </a:lnTo>
                      <a:lnTo>
                        <a:pt x="185" y="10"/>
                      </a:lnTo>
                      <a:lnTo>
                        <a:pt x="132" y="24"/>
                      </a:lnTo>
                      <a:lnTo>
                        <a:pt x="80" y="38"/>
                      </a:lnTo>
                      <a:lnTo>
                        <a:pt x="34" y="58"/>
                      </a:lnTo>
                      <a:lnTo>
                        <a:pt x="0" y="76"/>
                      </a:lnTo>
                      <a:lnTo>
                        <a:pt x="197" y="699"/>
                      </a:lnTo>
                    </a:path>
                  </a:pathLst>
                </a:custGeom>
                <a:solidFill>
                  <a:srgbClr val="FFFF00">
                    <a:alpha val="100000"/>
                  </a:srgbClr>
                </a:solidFill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defTabSz="685165">
                    <a:defRPr/>
                  </a:pPr>
                  <a:endParaRPr lang="zh-CN" altLang="en-US" sz="24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grpSp>
            <p:nvGrpSpPr>
              <p:cNvPr id="29728" name="Group 94"/>
              <p:cNvGrpSpPr>
                <a:grpSpLocks noChangeAspect="1"/>
              </p:cNvGrpSpPr>
              <p:nvPr/>
            </p:nvGrpSpPr>
            <p:grpSpPr>
              <a:xfrm>
                <a:off x="6676" y="3385"/>
                <a:ext cx="193" cy="804"/>
                <a:chOff x="6676" y="3385"/>
                <a:chExt cx="193" cy="804"/>
              </a:xfrm>
            </p:grpSpPr>
            <p:sp>
              <p:nvSpPr>
                <p:cNvPr id="29729" name="Line 95"/>
                <p:cNvSpPr>
                  <a:spLocks noChangeAspect="1"/>
                </p:cNvSpPr>
                <p:nvPr/>
              </p:nvSpPr>
              <p:spPr>
                <a:xfrm>
                  <a:off x="6708" y="3406"/>
                  <a:ext cx="1" cy="783"/>
                </a:xfrm>
                <a:prstGeom prst="line">
                  <a:avLst/>
                </a:prstGeom>
                <a:ln w="63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29730" name="Line 96"/>
                <p:cNvSpPr>
                  <a:spLocks noChangeAspect="1"/>
                </p:cNvSpPr>
                <p:nvPr/>
              </p:nvSpPr>
              <p:spPr>
                <a:xfrm flipV="1">
                  <a:off x="6836" y="3406"/>
                  <a:ext cx="4" cy="779"/>
                </a:xfrm>
                <a:prstGeom prst="line">
                  <a:avLst/>
                </a:prstGeom>
                <a:ln w="63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29731" name="Line 97"/>
                <p:cNvSpPr>
                  <a:spLocks noChangeAspect="1"/>
                </p:cNvSpPr>
                <p:nvPr/>
              </p:nvSpPr>
              <p:spPr>
                <a:xfrm flipV="1">
                  <a:off x="6866" y="3385"/>
                  <a:ext cx="3" cy="780"/>
                </a:xfrm>
                <a:prstGeom prst="line">
                  <a:avLst/>
                </a:prstGeom>
                <a:ln w="63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29732" name="Line 98"/>
                <p:cNvSpPr>
                  <a:spLocks noChangeAspect="1"/>
                </p:cNvSpPr>
                <p:nvPr/>
              </p:nvSpPr>
              <p:spPr>
                <a:xfrm flipH="1" flipV="1">
                  <a:off x="6676" y="3385"/>
                  <a:ext cx="2" cy="780"/>
                </a:xfrm>
                <a:prstGeom prst="line">
                  <a:avLst/>
                </a:prstGeom>
                <a:ln w="63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</p:grpSp>
        <p:sp>
          <p:nvSpPr>
            <p:cNvPr id="29724" name="Freeform 99"/>
            <p:cNvSpPr>
              <a:spLocks noChangeAspect="1"/>
            </p:cNvSpPr>
            <p:nvPr/>
          </p:nvSpPr>
          <p:spPr>
            <a:xfrm>
              <a:off x="2836" y="8325"/>
              <a:ext cx="507" cy="506"/>
            </a:xfrm>
            <a:custGeom>
              <a:gdLst>
                <a:gd name="txL" fmla="*/ 0 w 546"/>
                <a:gd name="txT" fmla="*/ 0 h 681"/>
                <a:gd name="txR" fmla="*/ 546 w 546"/>
                <a:gd name="txB" fmla="*/ 681 h 681"/>
              </a:gdLst>
              <a:cxnLst>
                <a:cxn ang="0">
                  <a:pos x="179" y="0"/>
                </a:cxn>
                <a:cxn ang="0">
                  <a:pos x="172" y="1"/>
                </a:cxn>
                <a:cxn ang="0">
                  <a:pos x="140" y="5"/>
                </a:cxn>
                <a:cxn ang="0">
                  <a:pos x="136" y="5"/>
                </a:cxn>
                <a:cxn ang="0">
                  <a:pos x="128" y="6"/>
                </a:cxn>
                <a:cxn ang="0">
                  <a:pos x="114" y="7"/>
                </a:cxn>
                <a:cxn ang="0">
                  <a:pos x="101" y="7"/>
                </a:cxn>
                <a:cxn ang="0">
                  <a:pos x="86" y="7"/>
                </a:cxn>
                <a:cxn ang="0">
                  <a:pos x="71" y="7"/>
                </a:cxn>
                <a:cxn ang="0">
                  <a:pos x="54" y="7"/>
                </a:cxn>
                <a:cxn ang="0">
                  <a:pos x="39" y="7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6" y="7"/>
                </a:cxn>
                <a:cxn ang="0">
                  <a:pos x="18" y="7"/>
                </a:cxn>
                <a:cxn ang="0">
                  <a:pos x="28" y="7"/>
                </a:cxn>
                <a:cxn ang="0">
                  <a:pos x="43" y="7"/>
                </a:cxn>
                <a:cxn ang="0">
                  <a:pos x="57" y="7"/>
                </a:cxn>
                <a:cxn ang="0">
                  <a:pos x="75" y="7"/>
                </a:cxn>
                <a:cxn ang="0">
                  <a:pos x="88" y="7"/>
                </a:cxn>
                <a:cxn ang="0">
                  <a:pos x="103" y="7"/>
                </a:cxn>
                <a:cxn ang="0">
                  <a:pos x="111" y="7"/>
                </a:cxn>
                <a:cxn ang="0">
                  <a:pos x="126" y="7"/>
                </a:cxn>
                <a:cxn ang="0">
                  <a:pos x="139" y="7"/>
                </a:cxn>
                <a:cxn ang="0">
                  <a:pos x="146" y="7"/>
                </a:cxn>
                <a:cxn ang="0">
                  <a:pos x="149" y="7"/>
                </a:cxn>
                <a:cxn ang="0">
                  <a:pos x="150" y="6"/>
                </a:cxn>
                <a:cxn ang="0">
                  <a:pos x="154" y="5"/>
                </a:cxn>
                <a:cxn ang="0">
                  <a:pos x="179" y="0"/>
                </a:cxn>
              </a:cxnLst>
              <a:rect l="txL" t="txT" r="txR" b="txB"/>
              <a:pathLst>
                <a:path w="546" h="681">
                  <a:moveTo>
                    <a:pt x="546" y="0"/>
                  </a:moveTo>
                  <a:lnTo>
                    <a:pt x="523" y="20"/>
                  </a:lnTo>
                  <a:lnTo>
                    <a:pt x="432" y="441"/>
                  </a:lnTo>
                  <a:lnTo>
                    <a:pt x="415" y="483"/>
                  </a:lnTo>
                  <a:lnTo>
                    <a:pt x="388" y="518"/>
                  </a:lnTo>
                  <a:lnTo>
                    <a:pt x="347" y="550"/>
                  </a:lnTo>
                  <a:lnTo>
                    <a:pt x="307" y="575"/>
                  </a:lnTo>
                  <a:lnTo>
                    <a:pt x="262" y="598"/>
                  </a:lnTo>
                  <a:lnTo>
                    <a:pt x="215" y="618"/>
                  </a:lnTo>
                  <a:lnTo>
                    <a:pt x="163" y="637"/>
                  </a:lnTo>
                  <a:lnTo>
                    <a:pt x="119" y="647"/>
                  </a:lnTo>
                  <a:lnTo>
                    <a:pt x="65" y="656"/>
                  </a:lnTo>
                  <a:lnTo>
                    <a:pt x="0" y="652"/>
                  </a:lnTo>
                  <a:lnTo>
                    <a:pt x="10" y="677"/>
                  </a:lnTo>
                  <a:lnTo>
                    <a:pt x="55" y="681"/>
                  </a:lnTo>
                  <a:lnTo>
                    <a:pt x="86" y="681"/>
                  </a:lnTo>
                  <a:lnTo>
                    <a:pt x="134" y="677"/>
                  </a:lnTo>
                  <a:lnTo>
                    <a:pt x="173" y="674"/>
                  </a:lnTo>
                  <a:lnTo>
                    <a:pt x="227" y="665"/>
                  </a:lnTo>
                  <a:lnTo>
                    <a:pt x="269" y="657"/>
                  </a:lnTo>
                  <a:lnTo>
                    <a:pt x="316" y="643"/>
                  </a:lnTo>
                  <a:lnTo>
                    <a:pt x="343" y="635"/>
                  </a:lnTo>
                  <a:lnTo>
                    <a:pt x="384" y="618"/>
                  </a:lnTo>
                  <a:lnTo>
                    <a:pt x="427" y="590"/>
                  </a:lnTo>
                  <a:lnTo>
                    <a:pt x="440" y="575"/>
                  </a:lnTo>
                  <a:lnTo>
                    <a:pt x="452" y="554"/>
                  </a:lnTo>
                  <a:lnTo>
                    <a:pt x="462" y="512"/>
                  </a:lnTo>
                  <a:lnTo>
                    <a:pt x="471" y="47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" name="Text Box 42"/>
          <p:cNvSpPr txBox="1"/>
          <p:nvPr/>
        </p:nvSpPr>
        <p:spPr>
          <a:xfrm>
            <a:off x="8222629" y="2094508"/>
            <a:ext cx="161959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</a:rPr>
              <a:t>改变光路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42"/>
          <p:cNvSpPr txBox="1"/>
          <p:nvPr/>
        </p:nvSpPr>
        <p:spPr>
          <a:xfrm>
            <a:off x="9001160" y="3492367"/>
            <a:ext cx="81883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defTabSz="685165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成像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8147064" y="3620844"/>
            <a:ext cx="854045" cy="1945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165">
              <a:defRPr/>
            </a:pPr>
            <a:endParaRPr lang="zh-CN" altLang="en-US" sz="135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7365816" y="2215357"/>
            <a:ext cx="854045" cy="1945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165">
              <a:defRPr/>
            </a:pPr>
            <a:endParaRPr lang="zh-CN" altLang="en-US" sz="1350">
              <a:solidFill>
                <a:srgbClr val="FFFFFF"/>
              </a:solidFill>
              <a:latin typeface="Arial"/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6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6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86" grpId="0"/>
      <p:bldP spid="116804" grpId="0"/>
      <p:bldP spid="3" grpId="0"/>
      <p:bldP spid="4" grpId="0"/>
      <p:bldP spid="5" grpId="0"/>
      <p:bldP spid="6" grpId="0"/>
      <p:bldP spid="2969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 bwMode="auto">
          <a:xfrm>
            <a:off x="1646756" y="1713052"/>
            <a:ext cx="9036222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放映幻灯片时，想使银幕上出现放大的“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”字母，那么幻灯片的正确放法应是（　　）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37405" y="2376170"/>
            <a:ext cx="3956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82145" y="4747023"/>
            <a:ext cx="7772997" cy="461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                          B                            C                           D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22074" y="3215642"/>
            <a:ext cx="1834501" cy="1729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en-US" sz="115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 rot="10800000">
            <a:off x="3870044" y="3346598"/>
            <a:ext cx="1834501" cy="1729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en-US" sz="115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767918" y="2583398"/>
            <a:ext cx="2459484" cy="3423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705581" y="2216849"/>
            <a:ext cx="2989765" cy="330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5302" name="组合 15"/>
          <p:cNvGrpSpPr/>
          <p:nvPr/>
        </p:nvGrpSpPr>
        <p:grpSpPr>
          <a:xfrm>
            <a:off x="1657668" y="1779588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102043" y="119888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5307" grpId="0"/>
      <p:bldP spid="13" grpId="0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710" y="2242820"/>
            <a:ext cx="3510280" cy="2496820"/>
          </a:xfrm>
          <a:prstGeom prst="roundRect">
            <a:avLst/>
          </a:prstGeom>
        </p:spPr>
      </p:pic>
      <p:sp>
        <p:nvSpPr>
          <p:cNvPr id="30725" name="矩形 8"/>
          <p:cNvSpPr/>
          <p:nvPr/>
        </p:nvSpPr>
        <p:spPr>
          <a:xfrm>
            <a:off x="1221086" y="4984575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用放大镜看书上的字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9170670" y="2212975"/>
            <a:ext cx="22472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defTabSz="685165">
              <a:lnSpc>
                <a:spcPct val="150000"/>
              </a:lnSpc>
              <a:defRPr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能使物体成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放大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的、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虚像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而且像与物同侧。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>
            <a:hlinkClick r:id="rId5" action="ppaction://hlinkfile"/>
          </p:cNvPr>
          <p:cNvPicPr>
            <a:picLocks noChangeAspect="1"/>
          </p:cNvPicPr>
          <p:nvPr/>
        </p:nvPicPr>
        <p:blipFill>
          <a:blip r:embed="rId4"/>
          <a:srcRect l="10315"/>
          <a:stretch>
            <a:fillRect/>
          </a:stretch>
        </p:blipFill>
        <p:spPr>
          <a:xfrm>
            <a:off x="5139055" y="2091690"/>
            <a:ext cx="3645535" cy="2549525"/>
          </a:xfrm>
          <a:prstGeom prst="roundRect">
            <a:avLst/>
          </a:prstGeom>
        </p:spPr>
      </p:pic>
      <p:sp>
        <p:nvSpPr>
          <p:cNvPr id="4" name="TextBox 24"/>
          <p:cNvSpPr txBox="1"/>
          <p:nvPr/>
        </p:nvSpPr>
        <p:spPr>
          <a:xfrm>
            <a:off x="0" y="1050925"/>
            <a:ext cx="4910455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四、放大镜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6118860" y="5205095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虚尾箭头 6"/>
          <p:cNvSpPr/>
          <p:nvPr/>
        </p:nvSpPr>
        <p:spPr>
          <a:xfrm rot="16200000">
            <a:off x="6780530" y="4787900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0908" name="文本框 5"/>
          <p:cNvSpPr txBox="1"/>
          <p:nvPr/>
        </p:nvSpPr>
        <p:spPr>
          <a:xfrm>
            <a:off x="6288723" y="524256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11" grpId="0"/>
      <p:bldP spid="4" grpId="0"/>
      <p:bldP spid="6" grpId="0"/>
      <p:bldP spid="7" grpId="0"/>
      <p:bldP spid="8090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4" name="Picture 2" descr="lz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374" y="2124900"/>
            <a:ext cx="107053" cy="5388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3" descr="lz_x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919" y="1693122"/>
            <a:ext cx="195075" cy="97180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yanji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16434">
            <a:off x="9733327" y="2178426"/>
            <a:ext cx="856424" cy="10848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31" name="Text Box 31"/>
          <p:cNvSpPr txBox="1">
            <a:spLocks noChangeArrowheads="1"/>
          </p:cNvSpPr>
          <p:nvPr/>
        </p:nvSpPr>
        <p:spPr bwMode="auto">
          <a:xfrm>
            <a:off x="3994150" y="3869690"/>
            <a:ext cx="734187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把放大镜放在物体跟眼睛之间，适当调整距离，我们就能看清物体的细微之处。放大镜所成的像是正立、放大的。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332" name="TextBox 31"/>
          <p:cNvSpPr txBox="1"/>
          <p:nvPr/>
        </p:nvSpPr>
        <p:spPr bwMode="auto">
          <a:xfrm>
            <a:off x="1047750" y="944245"/>
            <a:ext cx="281432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放大镜成像原理</a:t>
            </a:r>
            <a:endParaRPr lang="en-US" altLang="zh-CN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3349" name="组合 13348"/>
          <p:cNvGrpSpPr/>
          <p:nvPr/>
        </p:nvGrpSpPr>
        <p:grpSpPr>
          <a:xfrm>
            <a:off x="5093177" y="1639595"/>
            <a:ext cx="4423667" cy="2056168"/>
            <a:chOff x="340" y="436"/>
            <a:chExt cx="4608" cy="2456"/>
          </a:xfrm>
        </p:grpSpPr>
        <p:grpSp>
          <p:nvGrpSpPr>
            <p:cNvPr id="13347" name="组合 13346"/>
            <p:cNvGrpSpPr/>
            <p:nvPr/>
          </p:nvGrpSpPr>
          <p:grpSpPr>
            <a:xfrm>
              <a:off x="340" y="436"/>
              <a:ext cx="4608" cy="2456"/>
              <a:chOff x="295" y="346"/>
              <a:chExt cx="4608" cy="2456"/>
            </a:xfrm>
          </p:grpSpPr>
          <p:pic>
            <p:nvPicPr>
              <p:cNvPr id="25605" name="Picture 5" descr="tutouji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31" y="346"/>
                <a:ext cx="265" cy="24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319" name="Line 7"/>
              <p:cNvSpPr/>
              <p:nvPr/>
            </p:nvSpPr>
            <p:spPr>
              <a:xfrm flipV="1">
                <a:off x="295" y="1570"/>
                <a:ext cx="460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25608" name="Text Box 8"/>
              <p:cNvSpPr txBox="1"/>
              <p:nvPr/>
            </p:nvSpPr>
            <p:spPr>
              <a:xfrm>
                <a:off x="2245" y="1616"/>
                <a:ext cx="288" cy="5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685165">
                  <a:spcBef>
                    <a:spcPct val="50000"/>
                  </a:spcBef>
                  <a:defRPr/>
                </a:pPr>
                <a:r>
                  <a:rPr lang="en-US" altLang="zh-CN" sz="2400" b="1" i="1">
                    <a:solidFill>
                      <a:srgbClr val="E95A67"/>
                    </a:solidFill>
                    <a:latin typeface="Times New Roman" panose="02020603050405020304" pitchFamily="18" charset="0"/>
                    <a:ea typeface="仿宋" panose="02010609060101010101" charset="-122"/>
                    <a:cs typeface="Times New Roman" panose="02020603050405020304" pitchFamily="18" charset="0"/>
                  </a:rPr>
                  <a:t>F</a:t>
                </a:r>
                <a:endParaRPr lang="en-US" altLang="zh-CN" sz="2400" b="1" i="1">
                  <a:solidFill>
                    <a:srgbClr val="E95A67"/>
                  </a:solidFill>
                  <a:latin typeface="Times New Roman" panose="02020603050405020304" pitchFamily="18" charset="0"/>
                  <a:ea typeface="仿宋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43" name="Line 12"/>
              <p:cNvSpPr/>
              <p:nvPr/>
            </p:nvSpPr>
            <p:spPr>
              <a:xfrm flipH="1">
                <a:off x="2336" y="2160"/>
                <a:ext cx="0" cy="6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3322" name="Line 14"/>
              <p:cNvSpPr/>
              <p:nvPr/>
            </p:nvSpPr>
            <p:spPr>
              <a:xfrm flipH="1">
                <a:off x="2352" y="2496"/>
                <a:ext cx="576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/>
            </p:txBody>
          </p:sp>
          <p:sp>
            <p:nvSpPr>
              <p:cNvPr id="13338" name="Text Box 17"/>
              <p:cNvSpPr txBox="1"/>
              <p:nvPr/>
            </p:nvSpPr>
            <p:spPr>
              <a:xfrm>
                <a:off x="2832" y="2251"/>
                <a:ext cx="332" cy="5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685165" eaLnBrk="0" hangingPunct="0">
                  <a:defRPr/>
                </a:pPr>
                <a:r>
                  <a:rPr lang="en-US" altLang="zh-CN" sz="2400" b="1" i="1">
                    <a:solidFill>
                      <a:srgbClr val="E95A67"/>
                    </a:solidFill>
                    <a:latin typeface="Times New Roman" panose="02020603050405020304" pitchFamily="18" charset="0"/>
                    <a:ea typeface="仿宋" panose="02010609060101010101" charset="-122"/>
                    <a:cs typeface="Times New Roman" panose="02020603050405020304" pitchFamily="18" charset="0"/>
                  </a:rPr>
                  <a:t>f</a:t>
                </a:r>
                <a:endParaRPr lang="en-US" altLang="zh-CN" sz="2400" b="1" i="1">
                  <a:solidFill>
                    <a:srgbClr val="E95A67"/>
                  </a:solidFill>
                  <a:latin typeface="Times New Roman" panose="02020603050405020304" pitchFamily="18" charset="0"/>
                  <a:ea typeface="仿宋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40" name="Line 19"/>
              <p:cNvSpPr/>
              <p:nvPr/>
            </p:nvSpPr>
            <p:spPr>
              <a:xfrm>
                <a:off x="3072" y="2496"/>
                <a:ext cx="480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13348" name="椭圆 13347"/>
            <p:cNvSpPr/>
            <p:nvPr/>
          </p:nvSpPr>
          <p:spPr>
            <a:xfrm>
              <a:off x="2290" y="1616"/>
              <a:ext cx="91" cy="90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>
            <a:hlinkClick r:id="rId7" action="ppaction://hlinkfil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4265" y="1918970"/>
            <a:ext cx="2641600" cy="1917700"/>
          </a:xfrm>
          <a:prstGeom prst="roundRect">
            <a:avLst/>
          </a:prstGeom>
        </p:spPr>
      </p:pic>
      <p:sp>
        <p:nvSpPr>
          <p:cNvPr id="6" name="流程图: 可选过程 5"/>
          <p:cNvSpPr/>
          <p:nvPr/>
        </p:nvSpPr>
        <p:spPr>
          <a:xfrm>
            <a:off x="1606550" y="4445000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虚尾箭头 6"/>
          <p:cNvSpPr/>
          <p:nvPr/>
        </p:nvSpPr>
        <p:spPr>
          <a:xfrm rot="16200000">
            <a:off x="2268220" y="4027805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0908" name="文本框 5"/>
          <p:cNvSpPr txBox="1"/>
          <p:nvPr/>
        </p:nvSpPr>
        <p:spPr>
          <a:xfrm>
            <a:off x="1776413" y="4482465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863975" y="3869690"/>
            <a:ext cx="7644765" cy="175323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39895" y="4038283"/>
            <a:ext cx="385763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1" grpId="0"/>
      <p:bldP spid="6" grpId="0"/>
      <p:bldP spid="7" grpId="0"/>
      <p:bldP spid="80908" grpId="0"/>
      <p:bldP spid="19" grpId="0"/>
      <p:bldP spid="133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2135810" y="2149367"/>
            <a:ext cx="8215907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在鉴定文物时，常用放大镜观察文物的细微部分，这时他看到的像是正立_______的虚像。如果在文物上有两条裂纹，其夹角是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5°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，放大镜的放大倍数是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6倍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，则他看到的角是_______°。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19669" y="2650883"/>
            <a:ext cx="814079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放大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98646" y="3738105"/>
            <a:ext cx="402043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defTabSz="685165">
              <a:lnSpc>
                <a:spcPct val="150000"/>
              </a:lnSpc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2109153" y="223869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553528" y="165798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5307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6129655" y="2087880"/>
            <a:ext cx="4163060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609600"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实像：由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实际光线会聚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而成的,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能呈现在光屏上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>
              <a:solidFill>
                <a:srgbClr val="44546A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6129655" y="3437890"/>
            <a:ext cx="4440555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 indent="609600" algn="l" defTabSz="685165">
              <a:lnSpc>
                <a:spcPct val="150000"/>
              </a:lnSpc>
              <a:buClrTx/>
              <a:buSzTx/>
              <a:defRPr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虚像：由反射光线或折射光线的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反向延长线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相交而形成,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不能呈现在光屏上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，人眼逆着出射光线可以看到虚像。</a:t>
            </a:r>
            <a:endParaRPr lang="zh-CN" altLang="en-US" sz="2400" b="1">
              <a:solidFill>
                <a:srgbClr val="44546A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855" y="2087880"/>
            <a:ext cx="3489960" cy="22656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extBox 24"/>
          <p:cNvSpPr txBox="1"/>
          <p:nvPr/>
        </p:nvSpPr>
        <p:spPr>
          <a:xfrm>
            <a:off x="0" y="1050925"/>
            <a:ext cx="5135245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五、实像和虚像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2663190" y="4975225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0" name="虚尾箭头 9"/>
          <p:cNvSpPr/>
          <p:nvPr/>
        </p:nvSpPr>
        <p:spPr>
          <a:xfrm rot="16200000">
            <a:off x="3324860" y="4558030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0908" name="文本框 5"/>
          <p:cNvSpPr txBox="1"/>
          <p:nvPr/>
        </p:nvSpPr>
        <p:spPr>
          <a:xfrm>
            <a:off x="2833053" y="501269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4346" grpId="0"/>
      <p:bldP spid="2" grpId="0"/>
      <p:bldP spid="6" grpId="0"/>
      <p:bldP spid="10" grpId="0"/>
      <p:bldP spid="8090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7"/>
          <p:cNvSpPr txBox="1">
            <a:spLocks noChangeArrowheads="1"/>
          </p:cNvSpPr>
          <p:nvPr/>
        </p:nvSpPr>
        <p:spPr bwMode="auto">
          <a:xfrm>
            <a:off x="1491615" y="911860"/>
            <a:ext cx="820801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en-US" altLang="zh-CN" noProof="0">
                <a:ln>
                  <a:noFill/>
                </a:ln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.利用凸透镜成像规律分析：</a:t>
            </a:r>
            <a:endParaRPr lang="en-US" altLang="zh-CN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7112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①如何让焦距不变的照相机得到更大的实像？</a:t>
            </a:r>
            <a:endParaRPr lang="en-US" altLang="zh-CN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Rectangle 7"/>
          <p:cNvSpPr txBox="1">
            <a:spLocks noChangeArrowheads="1"/>
          </p:cNvSpPr>
          <p:nvPr/>
        </p:nvSpPr>
        <p:spPr bwMode="auto">
          <a:xfrm>
            <a:off x="1640840" y="2399030"/>
            <a:ext cx="895731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照相机中的凸透镜成实像是利用了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u＞2f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f＜v＜2f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若要想得到更大的实像，就要利用“物近像远像变大，物远像近像变小”，即在凸透镜成实像时，随着物距减小，所成像变大，像距也跟着变大；反之随着物距增大，所成像变小，像距也跟着变小。因此我们要让照相机镜头靠近被照物体（缩小物距），同时加大镜头到底片的距离（增大像距）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391920" y="2371090"/>
            <a:ext cx="9367520" cy="353250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13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13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1350010" y="1448435"/>
            <a:ext cx="9408795" cy="394144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" name="图片 2" descr="A000220150321B92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3458" y="3943400"/>
            <a:ext cx="977900" cy="1446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701800" y="1692275"/>
            <a:ext cx="832421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E88800"/>
              </a:buClr>
              <a:buFont typeface="Wingdings" panose="05000000000000000000" charset="0"/>
              <a:buChar char="l"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.了解透镜在日常生活中的应用。能区分照相机、投影仪、放大镜的成像特点；经过制作简易模型照相机的过程,初步了解照相机的成像原理。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indent="-457200">
              <a:lnSpc>
                <a:spcPct val="150000"/>
              </a:lnSpc>
              <a:buClr>
                <a:srgbClr val="E88800"/>
              </a:buClr>
              <a:buFont typeface="Wingdings" panose="05000000000000000000" charset="0"/>
              <a:buChar char="l"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.能简单描述凸透镜所成实像和虚像的主要特征,能区分实像和虚像。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7"/>
          <p:cNvSpPr txBox="1">
            <a:spLocks noChangeArrowheads="1"/>
          </p:cNvSpPr>
          <p:nvPr/>
        </p:nvSpPr>
        <p:spPr bwMode="auto">
          <a:xfrm>
            <a:off x="1428115" y="1335405"/>
            <a:ext cx="551307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②如何让投影仪得到更大的实像？</a:t>
            </a:r>
            <a:endParaRPr lang="en-US" altLang="zh-CN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Rectangle 7"/>
          <p:cNvSpPr txBox="1">
            <a:spLocks noChangeArrowheads="1"/>
          </p:cNvSpPr>
          <p:nvPr/>
        </p:nvSpPr>
        <p:spPr bwMode="auto">
          <a:xfrm>
            <a:off x="2031365" y="2456815"/>
            <a:ext cx="839089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投影仪中的凸透镜成实像是利用了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f ＜u＜2f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v＞2f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，若要得到更大的实像，利用“物近像远像变大，物远相近像变小”的原理，就要让投影仪的凸透镜靠近投影片（缩小物距），同时加大镜头到屏幕的距离（增大像距）。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729740" y="2371090"/>
            <a:ext cx="8693150" cy="2517140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13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1409700" y="1372870"/>
            <a:ext cx="533019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③如何让放大镜得到更大的虚像</a:t>
            </a:r>
            <a:endParaRPr lang="en-US" altLang="zh-CN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1847215" y="2551430"/>
            <a:ext cx="846391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放大镜中的凸透镜成虚像是利用了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u＜f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，若要想得到更大的虚像，就要让放大镜远离物体（增大物距），同时物体的像也会远离放大镜（像距增大），但距离不能大于焦距，若物距大于焦距，则起不到放大镜的作用了。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654810" y="2446655"/>
            <a:ext cx="8919210" cy="2517140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3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13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 bwMode="auto">
          <a:xfrm>
            <a:off x="2463800" y="1989455"/>
            <a:ext cx="673862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下列有关成像的说法中，正确的是（　　）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sz="2400"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物体通过平面镜所成的像是实像 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sz="2400"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通过凸透镜所成的像一定是实像 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sz="2400"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小孔成像实验中，所成像是实像 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sz="2400"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实像都是缩小的，虚像都是放大的 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59596" y="2087885"/>
            <a:ext cx="407358" cy="4613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2486978" y="208756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931353" y="150685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5307" grpId="0"/>
      <p:bldP spid="10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584960" y="1853565"/>
            <a:ext cx="923925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如图所示的四个情景中，成实像的是（　　）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水面飞鸟的“倒影”          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照相机胶片上的像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船上人看到的水里的鱼        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通过放大镜看到的字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 descr="f6706068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623" y="2735031"/>
            <a:ext cx="1360286" cy="1088134"/>
          </a:xfrm>
          <a:prstGeom prst="rect">
            <a:avLst/>
          </a:prstGeom>
        </p:spPr>
      </p:pic>
      <p:pic>
        <p:nvPicPr>
          <p:cNvPr id="6" name="图片 5" descr="6aaa1088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615" y="2758368"/>
            <a:ext cx="2247636" cy="1059587"/>
          </a:xfrm>
          <a:prstGeom prst="rect">
            <a:avLst/>
          </a:prstGeom>
        </p:spPr>
      </p:pic>
      <p:pic>
        <p:nvPicPr>
          <p:cNvPr id="8" name="图片 7" descr="a765827a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9685" y="2756661"/>
            <a:ext cx="1110972" cy="963001"/>
          </a:xfrm>
          <a:prstGeom prst="rect">
            <a:avLst/>
          </a:prstGeom>
        </p:spPr>
      </p:pic>
      <p:pic>
        <p:nvPicPr>
          <p:cNvPr id="9" name="图片 8" descr="bed3b23b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8799" y="2658453"/>
            <a:ext cx="1159502" cy="115950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 flipH="1">
            <a:off x="7619365" y="2003425"/>
            <a:ext cx="3676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1630998" y="1926908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075373" y="134620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5307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 bwMode="auto">
          <a:xfrm>
            <a:off x="1567180" y="1451610"/>
            <a:ext cx="920432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小丽组在探究凸透镜成像的规律时，使用的透镜焦距为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10cm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，他们把蜡烛和凸透镜分别放在如图所示位置，然后调节光屏至合适的位置，则显示出一个倒立、________（选填“放大”或“缩小”）的像，像的位置在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60cm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刻度处的_____侧（选填“左”或“右”）。在照相机和投影仪中，成像情况与此类似的是________。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5603" name="Picture 2" descr="E:\R八物上\人八物导学案\加图47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665" y="4703445"/>
            <a:ext cx="4959350" cy="115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635240" y="4544060"/>
            <a:ext cx="1847850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30cm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&gt;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kumimoji="0" lang="en-US" altLang="zh-CN" sz="2800" b="1" i="1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62955" y="2652395"/>
            <a:ext cx="836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</a:rPr>
              <a:t>缩小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70930" y="3218815"/>
            <a:ext cx="520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00000"/>
              </a:lnSpc>
              <a:buClrTx/>
              <a:buSzTx/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11745" y="5591493"/>
            <a:ext cx="1857375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＜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</a:t>
            </a:r>
            <a:endParaRPr kumimoji="0" lang="en-US" altLang="zh-CN" sz="2800" b="1" i="1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43800" y="5066030"/>
            <a:ext cx="3209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</a:pPr>
            <a:r>
              <a:rPr lang="zh-CN" altLang="en-US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</a:rPr>
              <a:t>倒立、缩小的实像</a:t>
            </a:r>
            <a:endParaRPr lang="zh-CN" altLang="en-US" b="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7217410" y="5299393"/>
            <a:ext cx="317500" cy="1349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7193280" y="5816918"/>
            <a:ext cx="317500" cy="1349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26375" y="3754755"/>
            <a:ext cx="1162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00000"/>
              </a:lnSpc>
              <a:buClrTx/>
              <a:buSzTx/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照相机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1" name="组合 15"/>
          <p:cNvGrpSpPr/>
          <p:nvPr/>
        </p:nvGrpSpPr>
        <p:grpSpPr>
          <a:xfrm>
            <a:off x="1593533" y="1550988"/>
            <a:ext cx="582612" cy="458787"/>
            <a:chOff x="4812" y="1680"/>
            <a:chExt cx="918" cy="724"/>
          </a:xfrm>
        </p:grpSpPr>
        <p:grpSp>
          <p:nvGrpSpPr>
            <p:cNvPr id="12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15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文本框 1"/>
          <p:cNvSpPr txBox="1"/>
          <p:nvPr/>
        </p:nvSpPr>
        <p:spPr>
          <a:xfrm>
            <a:off x="1037908" y="97028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3" grpId="0"/>
      <p:bldP spid="24" grpId="0"/>
      <p:bldP spid="10" grpId="0"/>
      <p:bldP spid="26" grpId="0"/>
      <p:bldP spid="27" grpId="0"/>
      <p:bldP spid="28" grpId="0"/>
      <p:bldP spid="16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924243" y="1103630"/>
            <a:ext cx="4611688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凸透镜成像的</a:t>
            </a:r>
            <a:r>
              <a:rPr lang="en-US" altLang="zh-CN" noProof="0">
                <a:ln>
                  <a:noFill/>
                </a:ln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种光路图：</a:t>
            </a:r>
            <a:endParaRPr lang="en-US" altLang="zh-CN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5" name="Picture 18" descr="E:\R八物上\人八物导学案\TT5.tif"/>
          <p:cNvPicPr>
            <a:picLocks noChangeAspect="1"/>
          </p:cNvPicPr>
          <p:nvPr/>
        </p:nvPicPr>
        <p:blipFill>
          <a:blip r:embed="rId2"/>
          <a:srcRect l="2" r="345"/>
          <a:stretch>
            <a:fillRect/>
          </a:stretch>
        </p:blipFill>
        <p:spPr>
          <a:xfrm>
            <a:off x="2119630" y="2179955"/>
            <a:ext cx="7759065" cy="1445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17" descr="E:\R八物上\人八物导学案\TT7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305" y="4020820"/>
            <a:ext cx="3239135" cy="15601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19" descr="E:\R八物上\人八物导学案\TT6.tif"/>
          <p:cNvPicPr>
            <a:picLocks noChangeAspect="1"/>
          </p:cNvPicPr>
          <p:nvPr/>
        </p:nvPicPr>
        <p:blipFill>
          <a:blip r:embed="rId4"/>
          <a:srcRect r="55263"/>
          <a:stretch>
            <a:fillRect/>
          </a:stretch>
        </p:blipFill>
        <p:spPr>
          <a:xfrm>
            <a:off x="1184275" y="4088765"/>
            <a:ext cx="3190240" cy="1443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19" descr="E:\R八物上\人八物导学案\TT6.tif"/>
          <p:cNvPicPr>
            <a:picLocks noChangeAspect="1"/>
          </p:cNvPicPr>
          <p:nvPr/>
        </p:nvPicPr>
        <p:blipFill>
          <a:blip r:embed="rId4"/>
          <a:srcRect l="55579"/>
          <a:stretch>
            <a:fillRect/>
          </a:stretch>
        </p:blipFill>
        <p:spPr>
          <a:xfrm>
            <a:off x="4620895" y="4088765"/>
            <a:ext cx="3168650" cy="1443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567129" y="1198911"/>
            <a:ext cx="8452193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.常用温度计的刻度部分为三棱体，横截面如图所示，为了便于读数，其正面做成圆弧形，它的作用相当于_________，使我们能看到水银柱放大后的_____________像。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.亚运会游泳比赛的泳池中有一个可以移动的摄像机，它的镜头相当于一个________镜，它拍摄的游泳馆的顶棚比实际位置要________一些（选填“高”或“低”）。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2234" y="1862426"/>
            <a:ext cx="1106214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凸透镜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27725" y="2398395"/>
            <a:ext cx="14649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defTabSz="685165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正立的虚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175" y="2360295"/>
            <a:ext cx="1975485" cy="1701165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/>
        </p:nvSpPr>
        <p:spPr>
          <a:xfrm>
            <a:off x="4333240" y="4583430"/>
            <a:ext cx="8959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defTabSz="685165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凸透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40299" y="5119110"/>
            <a:ext cx="539529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defTabSz="685165">
              <a:buClrTx/>
              <a:buSzTx/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高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571347" y="1544430"/>
            <a:ext cx="8966757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.图甲、乙是相同焦距拍摄的同一小孩的照片，则拍摄时，物距、像距的比较情况是（　　）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甲的物距、像距都比乙大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甲的物距、像距都比乙小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甲的物距比乙大，甲的像距比乙小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甲的物距比乙小，甲的像距比乙大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54667" y="2151235"/>
            <a:ext cx="407358" cy="51055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lnSpc>
                <a:spcPts val="3625"/>
              </a:lnSpc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b387ba1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5" y="2284095"/>
            <a:ext cx="3709035" cy="15773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 bwMode="auto">
          <a:xfrm>
            <a:off x="690245" y="1057910"/>
            <a:ext cx="1066038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.【多选】如图所示，早期照相馆里摄影师取景时看到的像是倒立的，有几位同学对此现象展开了讨论，下述观点正确的是（　　 ）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将照相机靠近两位照相的人，可以看到两位照相人的全身像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调整相机和两位照相人之间的距离，人像变小时，应减小相机镜头和胶片之间的距离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要使人像更亮，必须在两位照相的人身后进行“补光”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现在的相机利用光学或电子技术，把倒立的像转变成正立的，便于观察 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69776" y="1667369"/>
            <a:ext cx="612668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lnSpc>
                <a:spcPts val="3625"/>
              </a:lnSpc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BD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455" y="4914900"/>
            <a:ext cx="3024505" cy="16852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534795" y="695325"/>
            <a:ext cx="9023985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你了解实像和虚像吗？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从学习光现象以来，我们分别学习了实像和虚像，对于这两种像的区别与联系掌握起来却有点儿麻烦。实像是由实际光线会聚的，而且是倒立的，并且能用光屏承接；虚像是由实际光线的反向延长线会聚的，因此不能用光屏承接，并且都是正立的；无论是实像还是虚像都能用眼睛看到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请根据上述信息回答以下问题：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）下列现象中，只能成虚像的是_______。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1" indent="0" algn="l">
              <a:lnSpc>
                <a:spcPct val="150000"/>
              </a:lnSpc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照相机照相                 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平面镜成像 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1" indent="0" algn="l">
              <a:lnSpc>
                <a:spcPct val="150000"/>
              </a:lnSpc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凸透镜成像                 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小孔成像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61249" y="4631223"/>
            <a:ext cx="389730" cy="4613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809824" y="1535588"/>
            <a:ext cx="8797851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如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图所示的是我们生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常见的照相机,通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过它我们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以捕捉到生活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中许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多美好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瞬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间,给我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们留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下许多难忘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忆。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你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知道照相机是怎样成像的吗?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715" y="1535430"/>
            <a:ext cx="4280535" cy="29102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 bwMode="auto">
          <a:xfrm>
            <a:off x="1216660" y="1551940"/>
            <a:ext cx="942022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）透过放大镜可以看到物体被放大的虚像，关于放大镜的说法中正确的是______。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1" indent="0" algn="l">
              <a:lnSpc>
                <a:spcPct val="150000"/>
              </a:lnSpc>
              <a:buClrTx/>
              <a:buSzTx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透过放大镜总能看到物体被放大的虚像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1" indent="0" algn="l">
              <a:lnSpc>
                <a:spcPct val="150000"/>
              </a:lnSpc>
              <a:buClrTx/>
              <a:buSzTx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透过放大镜看到放大物体的虚像与物体在放大镜的两侧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1" indent="0" algn="l">
              <a:lnSpc>
                <a:spcPct val="150000"/>
              </a:lnSpc>
              <a:buClrTx/>
              <a:buSzTx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物体距离放大镜越近成的虚像就越小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1" indent="0" algn="l">
              <a:lnSpc>
                <a:spcPct val="150000"/>
              </a:lnSpc>
              <a:buClrTx/>
              <a:buSzTx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放大镜其实就是凹透镜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0928" y="2230027"/>
            <a:ext cx="407358" cy="4613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 bwMode="auto">
          <a:xfrm>
            <a:off x="1892300" y="1724025"/>
            <a:ext cx="703643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）对实像和虚像的认识正确的是_______。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1" indent="0" algn="l">
              <a:lnSpc>
                <a:spcPct val="150000"/>
              </a:lnSpc>
              <a:buClrTx/>
              <a:buSzTx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 A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只有通过光的反射才可以成虚像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1" indent="0" algn="l">
              <a:lnSpc>
                <a:spcPct val="150000"/>
              </a:lnSpc>
              <a:buClrTx/>
              <a:buSzTx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只有通过光的折射才可以成虚像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1" indent="0" algn="l">
              <a:lnSpc>
                <a:spcPct val="150000"/>
              </a:lnSpc>
              <a:buClrTx/>
              <a:buSzTx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通过光的反射可以成实像，也可成虚像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1" indent="0" algn="l">
              <a:lnSpc>
                <a:spcPct val="150000"/>
              </a:lnSpc>
              <a:buClrTx/>
              <a:buSzTx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通过光的折射可以成实像，也可成虚像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85666" y="1823854"/>
            <a:ext cx="817410" cy="461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CD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Picture 4" descr="19-06-0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030" y="1303020"/>
            <a:ext cx="5095240" cy="4100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561330" y="903605"/>
            <a:ext cx="57042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09600" algn="l" eaLnBrk="1" hangingPunct="1">
              <a:lnSpc>
                <a:spcPct val="150000"/>
              </a:lnSpc>
            </a:pPr>
            <a:r>
              <a:rPr lang="zh-CN" altLang="en-US" sz="24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主要构造</a:t>
            </a:r>
            <a:endParaRPr lang="en-US" altLang="zh-CN" sz="240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609600" algn="l" eaLnBrk="1" hangingPunct="1">
              <a:lnSpc>
                <a:spcPct val="150000"/>
              </a:lnSpc>
            </a:pPr>
            <a:r>
              <a:rPr lang="en-US" altLang="zh-CN" sz="2400">
                <a:solidFill>
                  <a:srgbClr val="0D0D0D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镜头：</a:t>
            </a:r>
            <a:r>
              <a:rPr lang="zh-CN" altLang="en-US" sz="240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相当于一个凸透镜。</a:t>
            </a:r>
            <a:endParaRPr lang="en-US" altLang="zh-CN" sz="2400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609600" algn="l" eaLnBrk="1" hangingPunct="1">
              <a:lnSpc>
                <a:spcPct val="150000"/>
              </a:lnSpc>
            </a:pPr>
            <a:r>
              <a:rPr lang="en-US" altLang="zh-CN" sz="2400">
                <a:solidFill>
                  <a:srgbClr val="0D0D0D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40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胶片：</a:t>
            </a:r>
            <a:r>
              <a:rPr lang="zh-CN" altLang="en-US" sz="240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相当于光屏。</a:t>
            </a:r>
            <a:endParaRPr lang="en-US" altLang="zh-CN" sz="2400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609600" algn="l" eaLnBrk="1" hangingPunct="1">
              <a:lnSpc>
                <a:spcPct val="150000"/>
              </a:lnSpc>
            </a:pPr>
            <a:r>
              <a:rPr lang="en-US" altLang="zh-CN" sz="2400">
                <a:solidFill>
                  <a:srgbClr val="0D0D0D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altLang="zh-CN" sz="240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调节控制系统。</a:t>
            </a:r>
            <a:endParaRPr lang="zh-CN" altLang="en-US" sz="2400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609600" algn="l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①取景窗：</a:t>
            </a:r>
            <a:r>
              <a:rPr lang="zh-CN" altLang="en-US" sz="24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观察所拍景物；</a:t>
            </a:r>
            <a:endParaRPr lang="en-US" altLang="zh-CN" sz="240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609600" algn="l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②光圈环：</a:t>
            </a:r>
            <a:r>
              <a:rPr lang="zh-CN" altLang="en-US" sz="24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控制进入镜头的光的多少；</a:t>
            </a:r>
            <a:endParaRPr lang="en-US" altLang="zh-CN" sz="240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609600" algn="l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③调焦环：</a:t>
            </a:r>
            <a:r>
              <a:rPr lang="zh-CN" altLang="en-US" sz="24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调节镜头到胶片间的距离，即像距；</a:t>
            </a:r>
            <a:endParaRPr lang="en-US" altLang="zh-CN" sz="240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609600" algn="l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④快门：</a:t>
            </a:r>
            <a:r>
              <a:rPr lang="zh-CN" altLang="en-US" sz="24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控制曝光时间。</a:t>
            </a:r>
            <a:endParaRPr lang="zh-CN" altLang="en-US" sz="240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7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charRg st="57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7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charRg st="77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1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charRg st="101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7"/>
          <p:cNvSpPr txBox="1">
            <a:spLocks noChangeArrowheads="1"/>
          </p:cNvSpPr>
          <p:nvPr/>
        </p:nvSpPr>
        <p:spPr bwMode="auto">
          <a:xfrm>
            <a:off x="1731645" y="1069340"/>
            <a:ext cx="131254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投影仪</a:t>
            </a:r>
            <a:endParaRPr lang="en-US" altLang="zh-CN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Picture 9" descr="119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30140" y="1900555"/>
            <a:ext cx="4221480" cy="3590925"/>
          </a:xfrm>
          <a:prstGeom prst="roundRect">
            <a:avLst/>
          </a:prstGeom>
          <a:solidFill>
            <a:srgbClr val="FFFFFF">
              <a:shade val="85000"/>
            </a:srgbClr>
          </a:solidFill>
          <a:ln w="762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流程图: 可选过程 5"/>
          <p:cNvSpPr/>
          <p:nvPr/>
        </p:nvSpPr>
        <p:spPr>
          <a:xfrm>
            <a:off x="2503170" y="4039235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虚尾箭头 6"/>
          <p:cNvSpPr/>
          <p:nvPr/>
        </p:nvSpPr>
        <p:spPr>
          <a:xfrm>
            <a:off x="4336415" y="4345305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文本框 5"/>
          <p:cNvSpPr txBox="1"/>
          <p:nvPr/>
        </p:nvSpPr>
        <p:spPr>
          <a:xfrm>
            <a:off x="2673033" y="407670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1383665" y="1837055"/>
            <a:ext cx="454279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复习凸透镜的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种光路图：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73898" y="4364355"/>
            <a:ext cx="22764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经凸透镜折射后过焦点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70743" y="4364355"/>
            <a:ext cx="28225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经凸透镜折射后平行于主光轴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15275" y="4364355"/>
            <a:ext cx="25749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经凸透镜后传播方向不变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0" name="Picture 11" descr="E:\R八物上\人八物导学案\KO42-1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543" y="2941955"/>
            <a:ext cx="2225675" cy="1355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Picture 12" descr="E:\R八物上\人八物导学案\KO42-2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198" y="3008630"/>
            <a:ext cx="2219325" cy="1355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Picture 13" descr="E:\R八物上\人八物导学案\KO42-3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3205" y="3008630"/>
            <a:ext cx="2225675" cy="135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24"/>
          <p:cNvSpPr txBox="1"/>
          <p:nvPr/>
        </p:nvSpPr>
        <p:spPr>
          <a:xfrm>
            <a:off x="0" y="1050925"/>
            <a:ext cx="7252335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一、判断凸透镜成像时像的变化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6" grpId="0"/>
      <p:bldP spid="37" grpId="0"/>
      <p:bldP spid="3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819275" y="1871345"/>
            <a:ext cx="843280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0" marR="0" lvl="0" indent="60960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）当物体在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倍焦距以外时，成像光路图如图甲（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为二倍焦距处，后同）所示，成倒立、缩小的实像。（可应用于照相机）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1020445" y="1134110"/>
            <a:ext cx="455739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en-US" altLang="zh-CN" noProof="0">
                <a:ln>
                  <a:noFill/>
                </a:ln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.凸透镜成像的</a:t>
            </a:r>
            <a:r>
              <a:rPr lang="en-US" altLang="zh-CN" noProof="0">
                <a:ln>
                  <a:noFill/>
                </a:ln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en-US" altLang="zh-CN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种光路图：</a:t>
            </a:r>
            <a:endParaRPr lang="en-US" altLang="zh-CN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4354" name="Picture 18" descr="E:\R八物上\人八物导学案\TT5.tif"/>
          <p:cNvPicPr>
            <a:picLocks noChangeAspect="1"/>
          </p:cNvPicPr>
          <p:nvPr/>
        </p:nvPicPr>
        <p:blipFill>
          <a:blip r:embed="rId2"/>
          <a:srcRect r="54791"/>
          <a:stretch>
            <a:fillRect/>
          </a:stretch>
        </p:blipFill>
        <p:spPr>
          <a:xfrm>
            <a:off x="4010025" y="3888105"/>
            <a:ext cx="4051300" cy="1664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965960" y="1475105"/>
            <a:ext cx="780796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）当物体在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倍焦距时，成像光路图如图乙所示，成倒立、等大的实像。（可应用于确定焦距）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Picture 18" descr="E:\R八物上\人八物导学案\TT5.tif"/>
          <p:cNvPicPr>
            <a:picLocks noChangeAspect="1"/>
          </p:cNvPicPr>
          <p:nvPr/>
        </p:nvPicPr>
        <p:blipFill>
          <a:blip r:embed="rId2"/>
          <a:srcRect l="55585" r="-58"/>
          <a:stretch>
            <a:fillRect/>
          </a:stretch>
        </p:blipFill>
        <p:spPr>
          <a:xfrm>
            <a:off x="4034790" y="3216275"/>
            <a:ext cx="4122420" cy="1721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19" descr="E:\R八物上\人八物导学案\TT6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045" y="2742565"/>
            <a:ext cx="8157845" cy="1652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726565" y="1192530"/>
            <a:ext cx="821817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）当物体在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倍焦距和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倍焦距之间时，成像光路图如图丙所示，成倒立、放大的实像。（可应用于投影仪）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726565" y="4746625"/>
            <a:ext cx="800862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4）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当物体在焦点时，光路图如图丁所示，不成像。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17" descr="E:\R八物上\人八物导学案\TT7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930" y="3637915"/>
            <a:ext cx="4070350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691640" y="1169670"/>
            <a:ext cx="845693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indent="609600" algn="l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）当物体在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倍焦距以内时，成像光路图如图戊所示，折射光线不能在透镜后会聚成实像，只能是折射光线的反向延长线相交于一点，人眼透过凸透镜能看到正立、放大的虚像。（可应用于放大镜）</a:t>
            </a:r>
            <a:endParaRPr lang="zh-CN" altLang="en-US" sz="240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185</Paragraphs>
  <Slides>43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4" baseType="lpstr">
      <vt:lpstr>Arial</vt:lpstr>
      <vt:lpstr>微软雅黑</vt:lpstr>
      <vt:lpstr>宋体</vt:lpstr>
      <vt:lpstr>Calibri Light</vt:lpstr>
      <vt:lpstr>Calibri</vt:lpstr>
      <vt:lpstr>Wingdings</vt:lpstr>
      <vt:lpstr>Times New Roman</vt:lpstr>
      <vt:lpstr>楷体</vt:lpstr>
      <vt:lpstr>楷体_GB2312</vt:lpstr>
      <vt:lpstr>仿宋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20.1100</AppVersion>
  <TotalTime>0</TotalTime>
  <Application>Aspose.Slides for Java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2021-07-09T18:03:42Z</cp:lastPrinted>
  <dcterms:created xsi:type="dcterms:W3CDTF">2021-07-09T18:03:42Z</dcterms:created>
  <dcterms:modified xsi:type="dcterms:W3CDTF">2021-07-09T10:03:45Z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