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3"/>
  </p:handoutMasterIdLst>
  <p:sldIdLst>
    <p:sldId id="317" r:id="rId3"/>
    <p:sldId id="258" r:id="rId4"/>
    <p:sldId id="293" r:id="rId6"/>
    <p:sldId id="323" r:id="rId7"/>
    <p:sldId id="315" r:id="rId8"/>
    <p:sldId id="263" r:id="rId9"/>
    <p:sldId id="295" r:id="rId10"/>
    <p:sldId id="296" r:id="rId11"/>
    <p:sldId id="308" r:id="rId12"/>
    <p:sldId id="338" r:id="rId13"/>
    <p:sldId id="337" r:id="rId14"/>
    <p:sldId id="318" r:id="rId15"/>
    <p:sldId id="320" r:id="rId16"/>
    <p:sldId id="324" r:id="rId17"/>
    <p:sldId id="340" r:id="rId18"/>
    <p:sldId id="321" r:id="rId19"/>
    <p:sldId id="325" r:id="rId20"/>
    <p:sldId id="310" r:id="rId21"/>
    <p:sldId id="292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FF9900"/>
    <a:srgbClr val="177743"/>
    <a:srgbClr val="FF9B01"/>
    <a:srgbClr val="DE0023"/>
    <a:srgbClr val="1A804A"/>
    <a:srgbClr val="A7EA65"/>
    <a:srgbClr val="6DC01A"/>
    <a:srgbClr val="529013"/>
    <a:srgbClr val="147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14" autoAdjust="0"/>
  </p:normalViewPr>
  <p:slideViewPr>
    <p:cSldViewPr snapToGrid="0" showGuides="1">
      <p:cViewPr>
        <p:scale>
          <a:sx n="80" d="100"/>
          <a:sy n="80" d="100"/>
        </p:scale>
        <p:origin x="-408" y="-90"/>
      </p:cViewPr>
      <p:guideLst>
        <p:guide pos="354"/>
        <p:guide orient="horz" pos="2090"/>
        <p:guide orient="horz" pos="324"/>
        <p:guide pos="623"/>
        <p:guide pos="50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C37E846-C89D-4742-8455-2264ABF165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235642"/>
            <a:ext cx="449943" cy="75600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 userDrawn="1"/>
        </p:nvPicPr>
        <p:blipFill rotWithShape="1">
          <a:blip r:embed="rId3" cstate="screen"/>
          <a:srcRect l="-1" r="-801"/>
          <a:stretch>
            <a:fillRect/>
          </a:stretch>
        </p:blipFill>
        <p:spPr>
          <a:xfrm>
            <a:off x="-540774" y="5527839"/>
            <a:ext cx="12965003" cy="1330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2" Type="http://schemas.openxmlformats.org/officeDocument/2006/relationships/image" Target="../media/image6.wmf"/><Relationship Id="rId1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slide" Target="slide6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slide" Target="slide6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slide" Target="slide8.xml"/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image" Target="../media/image5.png"/><Relationship Id="rId4" Type="http://schemas.openxmlformats.org/officeDocument/2006/relationships/slide" Target="slide6.xml"/><Relationship Id="rId3" Type="http://schemas.openxmlformats.org/officeDocument/2006/relationships/image" Target="../media/image4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wmf"/><Relationship Id="rId1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6"/>
          <p:cNvGrpSpPr/>
          <p:nvPr/>
        </p:nvGrpSpPr>
        <p:grpSpPr>
          <a:xfrm>
            <a:off x="285710" y="1523987"/>
            <a:ext cx="5524525" cy="5022768"/>
            <a:chOff x="214282" y="1142990"/>
            <a:chExt cx="4143394" cy="3767076"/>
          </a:xfrm>
        </p:grpSpPr>
        <p:sp>
          <p:nvSpPr>
            <p:cNvPr id="6" name="Oval 33"/>
            <p:cNvSpPr/>
            <p:nvPr/>
          </p:nvSpPr>
          <p:spPr>
            <a:xfrm>
              <a:off x="214282" y="1142990"/>
              <a:ext cx="3767076" cy="37670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软雅黑" panose="020B0503020204020204" charset="-122"/>
              </a:endParaRPr>
            </a:p>
          </p:txBody>
        </p:sp>
        <p:grpSp>
          <p:nvGrpSpPr>
            <p:cNvPr id="7" name="Group 14"/>
            <p:cNvGrpSpPr/>
            <p:nvPr/>
          </p:nvGrpSpPr>
          <p:grpSpPr>
            <a:xfrm>
              <a:off x="1050011" y="1411003"/>
              <a:ext cx="2015686" cy="1660970"/>
              <a:chOff x="2606675" y="2208213"/>
              <a:chExt cx="1136651" cy="936626"/>
            </a:xfrm>
          </p:grpSpPr>
          <p:sp>
            <p:nvSpPr>
              <p:cNvPr id="22" name="Freeform 138"/>
              <p:cNvSpPr>
                <a:spLocks noEditPoints="1"/>
              </p:cNvSpPr>
              <p:nvPr/>
            </p:nvSpPr>
            <p:spPr bwMode="auto">
              <a:xfrm>
                <a:off x="2606675" y="2895601"/>
                <a:ext cx="561975" cy="249238"/>
              </a:xfrm>
              <a:custGeom>
                <a:avLst/>
                <a:gdLst/>
                <a:ahLst/>
                <a:cxnLst>
                  <a:cxn ang="0">
                    <a:pos x="354" y="97"/>
                  </a:cxn>
                  <a:cxn ang="0">
                    <a:pos x="353" y="97"/>
                  </a:cxn>
                  <a:cxn ang="0">
                    <a:pos x="339" y="97"/>
                  </a:cxn>
                  <a:cxn ang="0">
                    <a:pos x="341" y="53"/>
                  </a:cxn>
                  <a:cxn ang="0">
                    <a:pos x="341" y="53"/>
                  </a:cxn>
                  <a:cxn ang="0">
                    <a:pos x="341" y="52"/>
                  </a:cxn>
                  <a:cxn ang="0">
                    <a:pos x="343" y="48"/>
                  </a:cxn>
                  <a:cxn ang="0">
                    <a:pos x="347" y="45"/>
                  </a:cxn>
                  <a:cxn ang="0">
                    <a:pos x="349" y="45"/>
                  </a:cxn>
                  <a:cxn ang="0">
                    <a:pos x="353" y="44"/>
                  </a:cxn>
                  <a:cxn ang="0">
                    <a:pos x="353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3"/>
                  </a:cxn>
                  <a:cxn ang="0">
                    <a:pos x="144" y="1"/>
                  </a:cxn>
                  <a:cxn ang="0">
                    <a:pos x="144" y="1"/>
                  </a:cxn>
                  <a:cxn ang="0">
                    <a:pos x="2" y="0"/>
                  </a:cxn>
                  <a:cxn ang="0">
                    <a:pos x="0" y="157"/>
                  </a:cxn>
                  <a:cxn ang="0">
                    <a:pos x="353" y="157"/>
                  </a:cxn>
                  <a:cxn ang="0">
                    <a:pos x="354" y="97"/>
                  </a:cxn>
                  <a:cxn ang="0">
                    <a:pos x="59" y="117"/>
                  </a:cxn>
                  <a:cxn ang="0">
                    <a:pos x="34" y="116"/>
                  </a:cxn>
                  <a:cxn ang="0">
                    <a:pos x="34" y="82"/>
                  </a:cxn>
                  <a:cxn ang="0">
                    <a:pos x="60" y="82"/>
                  </a:cxn>
                  <a:cxn ang="0">
                    <a:pos x="59" y="117"/>
                  </a:cxn>
                  <a:cxn ang="0">
                    <a:pos x="60" y="62"/>
                  </a:cxn>
                  <a:cxn ang="0">
                    <a:pos x="34" y="62"/>
                  </a:cxn>
                  <a:cxn ang="0">
                    <a:pos x="36" y="28"/>
                  </a:cxn>
                  <a:cxn ang="0">
                    <a:pos x="60" y="28"/>
                  </a:cxn>
                  <a:cxn ang="0">
                    <a:pos x="60" y="62"/>
                  </a:cxn>
                  <a:cxn ang="0">
                    <a:pos x="111" y="117"/>
                  </a:cxn>
                  <a:cxn ang="0">
                    <a:pos x="87" y="117"/>
                  </a:cxn>
                  <a:cxn ang="0">
                    <a:pos x="87" y="82"/>
                  </a:cxn>
                  <a:cxn ang="0">
                    <a:pos x="112" y="82"/>
                  </a:cxn>
                  <a:cxn ang="0">
                    <a:pos x="111" y="117"/>
                  </a:cxn>
                  <a:cxn ang="0">
                    <a:pos x="112" y="63"/>
                  </a:cxn>
                  <a:cxn ang="0">
                    <a:pos x="87" y="63"/>
                  </a:cxn>
                  <a:cxn ang="0">
                    <a:pos x="88" y="28"/>
                  </a:cxn>
                  <a:cxn ang="0">
                    <a:pos x="112" y="28"/>
                  </a:cxn>
                  <a:cxn ang="0">
                    <a:pos x="112" y="63"/>
                  </a:cxn>
                  <a:cxn ang="0">
                    <a:pos x="191" y="96"/>
                  </a:cxn>
                  <a:cxn ang="0">
                    <a:pos x="167" y="94"/>
                  </a:cxn>
                  <a:cxn ang="0">
                    <a:pos x="168" y="11"/>
                  </a:cxn>
                  <a:cxn ang="0">
                    <a:pos x="191" y="11"/>
                  </a:cxn>
                  <a:cxn ang="0">
                    <a:pos x="191" y="96"/>
                  </a:cxn>
                  <a:cxn ang="0">
                    <a:pos x="235" y="96"/>
                  </a:cxn>
                  <a:cxn ang="0">
                    <a:pos x="212" y="96"/>
                  </a:cxn>
                  <a:cxn ang="0">
                    <a:pos x="213" y="12"/>
                  </a:cxn>
                  <a:cxn ang="0">
                    <a:pos x="236" y="12"/>
                  </a:cxn>
                  <a:cxn ang="0">
                    <a:pos x="235" y="96"/>
                  </a:cxn>
                  <a:cxn ang="0">
                    <a:pos x="280" y="97"/>
                  </a:cxn>
                  <a:cxn ang="0">
                    <a:pos x="256" y="96"/>
                  </a:cxn>
                  <a:cxn ang="0">
                    <a:pos x="257" y="12"/>
                  </a:cxn>
                  <a:cxn ang="0">
                    <a:pos x="280" y="12"/>
                  </a:cxn>
                  <a:cxn ang="0">
                    <a:pos x="280" y="97"/>
                  </a:cxn>
                  <a:cxn ang="0">
                    <a:pos x="324" y="97"/>
                  </a:cxn>
                  <a:cxn ang="0">
                    <a:pos x="301" y="97"/>
                  </a:cxn>
                  <a:cxn ang="0">
                    <a:pos x="302" y="13"/>
                  </a:cxn>
                  <a:cxn ang="0">
                    <a:pos x="325" y="13"/>
                  </a:cxn>
                  <a:cxn ang="0">
                    <a:pos x="324" y="97"/>
                  </a:cxn>
                </a:cxnLst>
                <a:rect l="0" t="0" r="r" b="b"/>
                <a:pathLst>
                  <a:path w="354" h="157">
                    <a:moveTo>
                      <a:pt x="354" y="97"/>
                    </a:moveTo>
                    <a:lnTo>
                      <a:pt x="353" y="97"/>
                    </a:lnTo>
                    <a:lnTo>
                      <a:pt x="339" y="97"/>
                    </a:lnTo>
                    <a:lnTo>
                      <a:pt x="341" y="53"/>
                    </a:lnTo>
                    <a:lnTo>
                      <a:pt x="341" y="53"/>
                    </a:lnTo>
                    <a:lnTo>
                      <a:pt x="341" y="52"/>
                    </a:lnTo>
                    <a:lnTo>
                      <a:pt x="343" y="48"/>
                    </a:lnTo>
                    <a:lnTo>
                      <a:pt x="347" y="45"/>
                    </a:lnTo>
                    <a:lnTo>
                      <a:pt x="349" y="45"/>
                    </a:lnTo>
                    <a:lnTo>
                      <a:pt x="353" y="44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3"/>
                    </a:lnTo>
                    <a:lnTo>
                      <a:pt x="144" y="1"/>
                    </a:lnTo>
                    <a:lnTo>
                      <a:pt x="144" y="1"/>
                    </a:lnTo>
                    <a:lnTo>
                      <a:pt x="2" y="0"/>
                    </a:lnTo>
                    <a:lnTo>
                      <a:pt x="0" y="157"/>
                    </a:lnTo>
                    <a:lnTo>
                      <a:pt x="353" y="157"/>
                    </a:lnTo>
                    <a:lnTo>
                      <a:pt x="354" y="97"/>
                    </a:lnTo>
                    <a:close/>
                    <a:moveTo>
                      <a:pt x="59" y="117"/>
                    </a:moveTo>
                    <a:lnTo>
                      <a:pt x="34" y="116"/>
                    </a:lnTo>
                    <a:lnTo>
                      <a:pt x="34" y="82"/>
                    </a:lnTo>
                    <a:lnTo>
                      <a:pt x="60" y="82"/>
                    </a:lnTo>
                    <a:lnTo>
                      <a:pt x="59" y="117"/>
                    </a:lnTo>
                    <a:close/>
                    <a:moveTo>
                      <a:pt x="60" y="62"/>
                    </a:moveTo>
                    <a:lnTo>
                      <a:pt x="34" y="62"/>
                    </a:lnTo>
                    <a:lnTo>
                      <a:pt x="36" y="28"/>
                    </a:lnTo>
                    <a:lnTo>
                      <a:pt x="60" y="28"/>
                    </a:lnTo>
                    <a:lnTo>
                      <a:pt x="60" y="62"/>
                    </a:lnTo>
                    <a:close/>
                    <a:moveTo>
                      <a:pt x="111" y="117"/>
                    </a:moveTo>
                    <a:lnTo>
                      <a:pt x="87" y="117"/>
                    </a:lnTo>
                    <a:lnTo>
                      <a:pt x="87" y="82"/>
                    </a:lnTo>
                    <a:lnTo>
                      <a:pt x="112" y="82"/>
                    </a:lnTo>
                    <a:lnTo>
                      <a:pt x="111" y="117"/>
                    </a:lnTo>
                    <a:close/>
                    <a:moveTo>
                      <a:pt x="112" y="63"/>
                    </a:moveTo>
                    <a:lnTo>
                      <a:pt x="87" y="63"/>
                    </a:lnTo>
                    <a:lnTo>
                      <a:pt x="88" y="28"/>
                    </a:lnTo>
                    <a:lnTo>
                      <a:pt x="112" y="28"/>
                    </a:lnTo>
                    <a:lnTo>
                      <a:pt x="112" y="63"/>
                    </a:lnTo>
                    <a:close/>
                    <a:moveTo>
                      <a:pt x="191" y="96"/>
                    </a:moveTo>
                    <a:lnTo>
                      <a:pt x="167" y="94"/>
                    </a:lnTo>
                    <a:lnTo>
                      <a:pt x="168" y="11"/>
                    </a:lnTo>
                    <a:lnTo>
                      <a:pt x="191" y="11"/>
                    </a:lnTo>
                    <a:lnTo>
                      <a:pt x="191" y="96"/>
                    </a:lnTo>
                    <a:close/>
                    <a:moveTo>
                      <a:pt x="235" y="96"/>
                    </a:moveTo>
                    <a:lnTo>
                      <a:pt x="212" y="96"/>
                    </a:lnTo>
                    <a:lnTo>
                      <a:pt x="213" y="12"/>
                    </a:lnTo>
                    <a:lnTo>
                      <a:pt x="236" y="12"/>
                    </a:lnTo>
                    <a:lnTo>
                      <a:pt x="235" y="96"/>
                    </a:lnTo>
                    <a:close/>
                    <a:moveTo>
                      <a:pt x="280" y="97"/>
                    </a:moveTo>
                    <a:lnTo>
                      <a:pt x="256" y="96"/>
                    </a:lnTo>
                    <a:lnTo>
                      <a:pt x="257" y="12"/>
                    </a:lnTo>
                    <a:lnTo>
                      <a:pt x="280" y="12"/>
                    </a:lnTo>
                    <a:lnTo>
                      <a:pt x="280" y="97"/>
                    </a:lnTo>
                    <a:close/>
                    <a:moveTo>
                      <a:pt x="324" y="97"/>
                    </a:moveTo>
                    <a:lnTo>
                      <a:pt x="301" y="97"/>
                    </a:lnTo>
                    <a:lnTo>
                      <a:pt x="302" y="13"/>
                    </a:lnTo>
                    <a:lnTo>
                      <a:pt x="325" y="13"/>
                    </a:lnTo>
                    <a:lnTo>
                      <a:pt x="324" y="9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3" name="Freeform 139"/>
              <p:cNvSpPr>
                <a:spLocks noEditPoints="1"/>
              </p:cNvSpPr>
              <p:nvPr/>
            </p:nvSpPr>
            <p:spPr bwMode="auto">
              <a:xfrm>
                <a:off x="2976563" y="2711451"/>
                <a:ext cx="193675" cy="112713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14" y="11"/>
                  </a:cxn>
                  <a:cxn ang="0">
                    <a:pos x="114" y="8"/>
                  </a:cxn>
                  <a:cxn ang="0">
                    <a:pos x="119" y="3"/>
                  </a:cxn>
                  <a:cxn ang="0">
                    <a:pos x="121" y="3"/>
                  </a:cxn>
                  <a:cxn ang="0">
                    <a:pos x="122" y="3"/>
                  </a:cxn>
                  <a:cxn ang="0">
                    <a:pos x="122" y="1"/>
                  </a:cxn>
                  <a:cxn ang="0">
                    <a:pos x="0" y="69"/>
                  </a:cxn>
                  <a:cxn ang="0">
                    <a:pos x="14" y="11"/>
                  </a:cxn>
                  <a:cxn ang="0">
                    <a:pos x="14" y="9"/>
                  </a:cxn>
                  <a:cxn ang="0">
                    <a:pos x="17" y="3"/>
                  </a:cxn>
                  <a:cxn ang="0">
                    <a:pos x="21" y="2"/>
                  </a:cxn>
                  <a:cxn ang="0">
                    <a:pos x="24" y="2"/>
                  </a:cxn>
                  <a:cxn ang="0">
                    <a:pos x="27" y="6"/>
                  </a:cxn>
                  <a:cxn ang="0">
                    <a:pos x="29" y="11"/>
                  </a:cxn>
                  <a:cxn ang="0">
                    <a:pos x="46" y="70"/>
                  </a:cxn>
                  <a:cxn ang="0">
                    <a:pos x="47" y="11"/>
                  </a:cxn>
                  <a:cxn ang="0">
                    <a:pos x="48" y="6"/>
                  </a:cxn>
                  <a:cxn ang="0">
                    <a:pos x="52" y="3"/>
                  </a:cxn>
                  <a:cxn ang="0">
                    <a:pos x="55" y="2"/>
                  </a:cxn>
                  <a:cxn ang="0">
                    <a:pos x="59" y="4"/>
                  </a:cxn>
                  <a:cxn ang="0">
                    <a:pos x="62" y="10"/>
                  </a:cxn>
                  <a:cxn ang="0">
                    <a:pos x="62" y="70"/>
                  </a:cxn>
                  <a:cxn ang="0">
                    <a:pos x="122" y="71"/>
                  </a:cxn>
                  <a:cxn ang="0">
                    <a:pos x="122" y="71"/>
                  </a:cxn>
                  <a:cxn ang="0">
                    <a:pos x="80" y="11"/>
                  </a:cxn>
                  <a:cxn ang="0">
                    <a:pos x="80" y="10"/>
                  </a:cxn>
                  <a:cxn ang="0">
                    <a:pos x="83" y="4"/>
                  </a:cxn>
                  <a:cxn ang="0">
                    <a:pos x="88" y="3"/>
                  </a:cxn>
                  <a:cxn ang="0">
                    <a:pos x="90" y="3"/>
                  </a:cxn>
                  <a:cxn ang="0">
                    <a:pos x="94" y="8"/>
                  </a:cxn>
                  <a:cxn ang="0">
                    <a:pos x="96" y="11"/>
                  </a:cxn>
                  <a:cxn ang="0">
                    <a:pos x="80" y="70"/>
                  </a:cxn>
                </a:cxnLst>
                <a:rect l="0" t="0" r="r" b="b"/>
                <a:pathLst>
                  <a:path w="122" h="71">
                    <a:moveTo>
                      <a:pt x="122" y="71"/>
                    </a:moveTo>
                    <a:lnTo>
                      <a:pt x="113" y="70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14" y="10"/>
                    </a:lnTo>
                    <a:lnTo>
                      <a:pt x="114" y="8"/>
                    </a:lnTo>
                    <a:lnTo>
                      <a:pt x="116" y="4"/>
                    </a:lnTo>
                    <a:lnTo>
                      <a:pt x="119" y="3"/>
                    </a:lnTo>
                    <a:lnTo>
                      <a:pt x="121" y="3"/>
                    </a:lnTo>
                    <a:lnTo>
                      <a:pt x="121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69"/>
                    </a:lnTo>
                    <a:lnTo>
                      <a:pt x="13" y="69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70"/>
                    </a:lnTo>
                    <a:lnTo>
                      <a:pt x="46" y="7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6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3"/>
                    </a:lnTo>
                    <a:lnTo>
                      <a:pt x="59" y="4"/>
                    </a:lnTo>
                    <a:lnTo>
                      <a:pt x="62" y="6"/>
                    </a:lnTo>
                    <a:lnTo>
                      <a:pt x="62" y="10"/>
                    </a:lnTo>
                    <a:lnTo>
                      <a:pt x="62" y="11"/>
                    </a:lnTo>
                    <a:lnTo>
                      <a:pt x="62" y="70"/>
                    </a:lnTo>
                    <a:lnTo>
                      <a:pt x="54" y="70"/>
                    </a:lnTo>
                    <a:lnTo>
                      <a:pt x="122" y="71"/>
                    </a:lnTo>
                    <a:lnTo>
                      <a:pt x="122" y="71"/>
                    </a:lnTo>
                    <a:lnTo>
                      <a:pt x="122" y="71"/>
                    </a:lnTo>
                    <a:close/>
                    <a:moveTo>
                      <a:pt x="80" y="70"/>
                    </a:moveTo>
                    <a:lnTo>
                      <a:pt x="80" y="11"/>
                    </a:lnTo>
                    <a:lnTo>
                      <a:pt x="80" y="11"/>
                    </a:lnTo>
                    <a:lnTo>
                      <a:pt x="80" y="10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88" y="3"/>
                    </a:lnTo>
                    <a:lnTo>
                      <a:pt x="90" y="3"/>
                    </a:lnTo>
                    <a:lnTo>
                      <a:pt x="92" y="4"/>
                    </a:lnTo>
                    <a:lnTo>
                      <a:pt x="94" y="8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4" y="70"/>
                    </a:lnTo>
                    <a:lnTo>
                      <a:pt x="80" y="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140"/>
              <p:cNvSpPr/>
              <p:nvPr/>
            </p:nvSpPr>
            <p:spPr bwMode="auto">
              <a:xfrm>
                <a:off x="3141663" y="2224088"/>
                <a:ext cx="33338" cy="180975"/>
              </a:xfrm>
              <a:custGeom>
                <a:avLst/>
                <a:gdLst/>
                <a:ahLst/>
                <a:cxnLst>
                  <a:cxn ang="0">
                    <a:pos x="20" y="114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7" y="60"/>
                  </a:cxn>
                  <a:cxn ang="0">
                    <a:pos x="17" y="60"/>
                  </a:cxn>
                  <a:cxn ang="0">
                    <a:pos x="11" y="62"/>
                  </a:cxn>
                  <a:cxn ang="0">
                    <a:pos x="8" y="66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4" y="76"/>
                  </a:cxn>
                  <a:cxn ang="0">
                    <a:pos x="2" y="114"/>
                  </a:cxn>
                  <a:cxn ang="0">
                    <a:pos x="20" y="114"/>
                  </a:cxn>
                </a:cxnLst>
                <a:rect l="0" t="0" r="r" b="b"/>
                <a:pathLst>
                  <a:path w="21" h="114">
                    <a:moveTo>
                      <a:pt x="20" y="114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1" y="62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4" y="76"/>
                    </a:lnTo>
                    <a:lnTo>
                      <a:pt x="2" y="114"/>
                    </a:lnTo>
                    <a:lnTo>
                      <a:pt x="20" y="114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141"/>
              <p:cNvSpPr>
                <a:spLocks noEditPoints="1"/>
              </p:cNvSpPr>
              <p:nvPr/>
            </p:nvSpPr>
            <p:spPr bwMode="auto">
              <a:xfrm>
                <a:off x="2978150" y="2438401"/>
                <a:ext cx="195263" cy="241300"/>
              </a:xfrm>
              <a:custGeom>
                <a:avLst/>
                <a:gdLst/>
                <a:ahLst/>
                <a:cxnLst>
                  <a:cxn ang="0">
                    <a:pos x="122" y="152"/>
                  </a:cxn>
                  <a:cxn ang="0">
                    <a:pos x="121" y="152"/>
                  </a:cxn>
                  <a:cxn ang="0">
                    <a:pos x="115" y="109"/>
                  </a:cxn>
                  <a:cxn ang="0">
                    <a:pos x="115" y="106"/>
                  </a:cxn>
                  <a:cxn ang="0">
                    <a:pos x="121" y="103"/>
                  </a:cxn>
                  <a:cxn ang="0">
                    <a:pos x="122" y="103"/>
                  </a:cxn>
                  <a:cxn ang="0">
                    <a:pos x="122" y="103"/>
                  </a:cxn>
                  <a:cxn ang="0">
                    <a:pos x="95" y="0"/>
                  </a:cxn>
                  <a:cxn ang="0">
                    <a:pos x="96" y="0"/>
                  </a:cxn>
                  <a:cxn ang="0">
                    <a:pos x="85" y="5"/>
                  </a:cxn>
                  <a:cxn ang="0">
                    <a:pos x="62" y="23"/>
                  </a:cxn>
                  <a:cxn ang="0">
                    <a:pos x="52" y="35"/>
                  </a:cxn>
                  <a:cxn ang="0">
                    <a:pos x="44" y="49"/>
                  </a:cxn>
                  <a:cxn ang="0">
                    <a:pos x="35" y="79"/>
                  </a:cxn>
                  <a:cxn ang="0">
                    <a:pos x="23" y="90"/>
                  </a:cxn>
                  <a:cxn ang="0">
                    <a:pos x="19" y="91"/>
                  </a:cxn>
                  <a:cxn ang="0">
                    <a:pos x="14" y="95"/>
                  </a:cxn>
                  <a:cxn ang="0">
                    <a:pos x="13" y="98"/>
                  </a:cxn>
                  <a:cxn ang="0">
                    <a:pos x="18" y="106"/>
                  </a:cxn>
                  <a:cxn ang="0">
                    <a:pos x="2" y="151"/>
                  </a:cxn>
                  <a:cxn ang="0">
                    <a:pos x="0" y="151"/>
                  </a:cxn>
                  <a:cxn ang="0">
                    <a:pos x="93" y="103"/>
                  </a:cxn>
                  <a:cxn ang="0">
                    <a:pos x="97" y="104"/>
                  </a:cxn>
                  <a:cxn ang="0">
                    <a:pos x="100" y="108"/>
                  </a:cxn>
                  <a:cxn ang="0">
                    <a:pos x="87" y="151"/>
                  </a:cxn>
                  <a:cxn ang="0">
                    <a:pos x="88" y="108"/>
                  </a:cxn>
                  <a:cxn ang="0">
                    <a:pos x="90" y="104"/>
                  </a:cxn>
                  <a:cxn ang="0">
                    <a:pos x="93" y="103"/>
                  </a:cxn>
                  <a:cxn ang="0">
                    <a:pos x="66" y="103"/>
                  </a:cxn>
                  <a:cxn ang="0">
                    <a:pos x="71" y="105"/>
                  </a:cxn>
                  <a:cxn ang="0">
                    <a:pos x="73" y="151"/>
                  </a:cxn>
                  <a:cxn ang="0">
                    <a:pos x="61" y="108"/>
                  </a:cxn>
                  <a:cxn ang="0">
                    <a:pos x="61" y="105"/>
                  </a:cxn>
                  <a:cxn ang="0">
                    <a:pos x="66" y="103"/>
                  </a:cxn>
                  <a:cxn ang="0">
                    <a:pos x="33" y="108"/>
                  </a:cxn>
                  <a:cxn ang="0">
                    <a:pos x="34" y="105"/>
                  </a:cxn>
                  <a:cxn ang="0">
                    <a:pos x="39" y="102"/>
                  </a:cxn>
                  <a:cxn ang="0">
                    <a:pos x="43" y="103"/>
                  </a:cxn>
                  <a:cxn ang="0">
                    <a:pos x="45" y="108"/>
                  </a:cxn>
                  <a:cxn ang="0">
                    <a:pos x="33" y="151"/>
                  </a:cxn>
                </a:cxnLst>
                <a:rect l="0" t="0" r="r" b="b"/>
                <a:pathLst>
                  <a:path w="123" h="152">
                    <a:moveTo>
                      <a:pt x="0" y="151"/>
                    </a:moveTo>
                    <a:lnTo>
                      <a:pt x="122" y="152"/>
                    </a:lnTo>
                    <a:lnTo>
                      <a:pt x="122" y="152"/>
                    </a:lnTo>
                    <a:lnTo>
                      <a:pt x="121" y="152"/>
                    </a:lnTo>
                    <a:lnTo>
                      <a:pt x="114" y="152"/>
                    </a:lnTo>
                    <a:lnTo>
                      <a:pt x="115" y="109"/>
                    </a:lnTo>
                    <a:lnTo>
                      <a:pt x="115" y="109"/>
                    </a:lnTo>
                    <a:lnTo>
                      <a:pt x="115" y="106"/>
                    </a:lnTo>
                    <a:lnTo>
                      <a:pt x="118" y="104"/>
                    </a:lnTo>
                    <a:lnTo>
                      <a:pt x="121" y="103"/>
                    </a:lnTo>
                    <a:lnTo>
                      <a:pt x="121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3" y="0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85" y="5"/>
                    </a:lnTo>
                    <a:lnTo>
                      <a:pt x="73" y="13"/>
                    </a:lnTo>
                    <a:lnTo>
                      <a:pt x="62" y="23"/>
                    </a:lnTo>
                    <a:lnTo>
                      <a:pt x="52" y="35"/>
                    </a:lnTo>
                    <a:lnTo>
                      <a:pt x="52" y="35"/>
                    </a:lnTo>
                    <a:lnTo>
                      <a:pt x="47" y="41"/>
                    </a:lnTo>
                    <a:lnTo>
                      <a:pt x="44" y="49"/>
                    </a:lnTo>
                    <a:lnTo>
                      <a:pt x="39" y="64"/>
                    </a:lnTo>
                    <a:lnTo>
                      <a:pt x="35" y="79"/>
                    </a:lnTo>
                    <a:lnTo>
                      <a:pt x="34" y="90"/>
                    </a:lnTo>
                    <a:lnTo>
                      <a:pt x="23" y="90"/>
                    </a:lnTo>
                    <a:lnTo>
                      <a:pt x="23" y="90"/>
                    </a:lnTo>
                    <a:lnTo>
                      <a:pt x="19" y="91"/>
                    </a:lnTo>
                    <a:lnTo>
                      <a:pt x="17" y="92"/>
                    </a:lnTo>
                    <a:lnTo>
                      <a:pt x="14" y="95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14" y="103"/>
                    </a:lnTo>
                    <a:lnTo>
                      <a:pt x="18" y="106"/>
                    </a:lnTo>
                    <a:lnTo>
                      <a:pt x="17" y="151"/>
                    </a:lnTo>
                    <a:lnTo>
                      <a:pt x="2" y="151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1"/>
                    </a:lnTo>
                    <a:close/>
                    <a:moveTo>
                      <a:pt x="93" y="103"/>
                    </a:moveTo>
                    <a:lnTo>
                      <a:pt x="93" y="103"/>
                    </a:lnTo>
                    <a:lnTo>
                      <a:pt x="97" y="104"/>
                    </a:lnTo>
                    <a:lnTo>
                      <a:pt x="99" y="106"/>
                    </a:lnTo>
                    <a:lnTo>
                      <a:pt x="100" y="108"/>
                    </a:lnTo>
                    <a:lnTo>
                      <a:pt x="99" y="152"/>
                    </a:lnTo>
                    <a:lnTo>
                      <a:pt x="87" y="151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8" y="106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3" y="103"/>
                    </a:lnTo>
                    <a:close/>
                    <a:moveTo>
                      <a:pt x="66" y="103"/>
                    </a:moveTo>
                    <a:lnTo>
                      <a:pt x="66" y="103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8"/>
                    </a:lnTo>
                    <a:lnTo>
                      <a:pt x="73" y="151"/>
                    </a:lnTo>
                    <a:lnTo>
                      <a:pt x="61" y="151"/>
                    </a:lnTo>
                    <a:lnTo>
                      <a:pt x="61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3" y="103"/>
                    </a:lnTo>
                    <a:lnTo>
                      <a:pt x="66" y="103"/>
                    </a:lnTo>
                    <a:lnTo>
                      <a:pt x="66" y="103"/>
                    </a:lnTo>
                    <a:close/>
                    <a:moveTo>
                      <a:pt x="33" y="108"/>
                    </a:moveTo>
                    <a:lnTo>
                      <a:pt x="33" y="108"/>
                    </a:lnTo>
                    <a:lnTo>
                      <a:pt x="34" y="105"/>
                    </a:lnTo>
                    <a:lnTo>
                      <a:pt x="35" y="103"/>
                    </a:lnTo>
                    <a:lnTo>
                      <a:pt x="39" y="102"/>
                    </a:lnTo>
                    <a:lnTo>
                      <a:pt x="39" y="102"/>
                    </a:lnTo>
                    <a:lnTo>
                      <a:pt x="43" y="103"/>
                    </a:lnTo>
                    <a:lnTo>
                      <a:pt x="44" y="105"/>
                    </a:lnTo>
                    <a:lnTo>
                      <a:pt x="45" y="108"/>
                    </a:lnTo>
                    <a:lnTo>
                      <a:pt x="45" y="151"/>
                    </a:lnTo>
                    <a:lnTo>
                      <a:pt x="33" y="151"/>
                    </a:lnTo>
                    <a:lnTo>
                      <a:pt x="33" y="10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142"/>
              <p:cNvSpPr/>
              <p:nvPr/>
            </p:nvSpPr>
            <p:spPr bwMode="auto">
              <a:xfrm>
                <a:off x="3125788" y="2405063"/>
                <a:ext cx="47625" cy="333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30" y="21"/>
                  </a:cxn>
                  <a:cxn ang="0">
                    <a:pos x="30" y="0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0" y="2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143"/>
              <p:cNvSpPr/>
              <p:nvPr/>
            </p:nvSpPr>
            <p:spPr bwMode="auto">
              <a:xfrm>
                <a:off x="3170238" y="2713038"/>
                <a:ext cx="193675" cy="111125"/>
              </a:xfrm>
              <a:custGeom>
                <a:avLst/>
                <a:gdLst/>
                <a:ahLst/>
                <a:cxnLst>
                  <a:cxn ang="0">
                    <a:pos x="106" y="12"/>
                  </a:cxn>
                  <a:cxn ang="0">
                    <a:pos x="106" y="70"/>
                  </a:cxn>
                  <a:cxn ang="0">
                    <a:pos x="119" y="70"/>
                  </a:cxn>
                  <a:cxn ang="0">
                    <a:pos x="121" y="2"/>
                  </a:cxn>
                  <a:cxn ang="0">
                    <a:pos x="121" y="2"/>
                  </a:cxn>
                  <a:cxn ang="0">
                    <a:pos x="12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4" y="4"/>
                  </a:cxn>
                  <a:cxn ang="0">
                    <a:pos x="6" y="7"/>
                  </a:cxn>
                  <a:cxn ang="0">
                    <a:pos x="6" y="11"/>
                  </a:cxn>
                  <a:cxn ang="0">
                    <a:pos x="6" y="70"/>
                  </a:cxn>
                  <a:cxn ang="0">
                    <a:pos x="25" y="70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5" y="10"/>
                  </a:cxn>
                  <a:cxn ang="0">
                    <a:pos x="26" y="7"/>
                  </a:cxn>
                  <a:cxn ang="0">
                    <a:pos x="28" y="3"/>
                  </a:cxn>
                  <a:cxn ang="0">
                    <a:pos x="29" y="3"/>
                  </a:cxn>
                  <a:cxn ang="0">
                    <a:pos x="33" y="2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7" y="4"/>
                  </a:cxn>
                  <a:cxn ang="0">
                    <a:pos x="39" y="7"/>
                  </a:cxn>
                  <a:cxn ang="0">
                    <a:pos x="39" y="10"/>
                  </a:cxn>
                  <a:cxn ang="0">
                    <a:pos x="40" y="11"/>
                  </a:cxn>
                  <a:cxn ang="0">
                    <a:pos x="39" y="70"/>
                  </a:cxn>
                  <a:cxn ang="0">
                    <a:pos x="58" y="70"/>
                  </a:cxn>
                  <a:cxn ang="0">
                    <a:pos x="58" y="11"/>
                  </a:cxn>
                  <a:cxn ang="0">
                    <a:pos x="58" y="11"/>
                  </a:cxn>
                  <a:cxn ang="0">
                    <a:pos x="59" y="10"/>
                  </a:cxn>
                  <a:cxn ang="0">
                    <a:pos x="59" y="7"/>
                  </a:cxn>
                  <a:cxn ang="0">
                    <a:pos x="61" y="4"/>
                  </a:cxn>
                  <a:cxn ang="0">
                    <a:pos x="64" y="3"/>
                  </a:cxn>
                  <a:cxn ang="0">
                    <a:pos x="66" y="3"/>
                  </a:cxn>
                  <a:cxn ang="0">
                    <a:pos x="66" y="3"/>
                  </a:cxn>
                  <a:cxn ang="0">
                    <a:pos x="68" y="3"/>
                  </a:cxn>
                  <a:cxn ang="0">
                    <a:pos x="70" y="4"/>
                  </a:cxn>
                  <a:cxn ang="0">
                    <a:pos x="72" y="7"/>
                  </a:cxn>
                  <a:cxn ang="0">
                    <a:pos x="73" y="10"/>
                  </a:cxn>
                  <a:cxn ang="0">
                    <a:pos x="73" y="11"/>
                  </a:cxn>
                  <a:cxn ang="0">
                    <a:pos x="72" y="70"/>
                  </a:cxn>
                  <a:cxn ang="0">
                    <a:pos x="91" y="70"/>
                  </a:cxn>
                  <a:cxn ang="0">
                    <a:pos x="92" y="11"/>
                  </a:cxn>
                  <a:cxn ang="0">
                    <a:pos x="92" y="11"/>
                  </a:cxn>
                  <a:cxn ang="0">
                    <a:pos x="92" y="10"/>
                  </a:cxn>
                  <a:cxn ang="0">
                    <a:pos x="93" y="8"/>
                  </a:cxn>
                  <a:cxn ang="0">
                    <a:pos x="94" y="4"/>
                  </a:cxn>
                  <a:cxn ang="0">
                    <a:pos x="96" y="3"/>
                  </a:cxn>
                  <a:cxn ang="0">
                    <a:pos x="99" y="3"/>
                  </a:cxn>
                  <a:cxn ang="0">
                    <a:pos x="99" y="3"/>
                  </a:cxn>
                  <a:cxn ang="0">
                    <a:pos x="102" y="3"/>
                  </a:cxn>
                  <a:cxn ang="0">
                    <a:pos x="104" y="4"/>
                  </a:cxn>
                  <a:cxn ang="0">
                    <a:pos x="106" y="8"/>
                  </a:cxn>
                  <a:cxn ang="0">
                    <a:pos x="106" y="10"/>
                  </a:cxn>
                  <a:cxn ang="0">
                    <a:pos x="106" y="12"/>
                  </a:cxn>
                  <a:cxn ang="0">
                    <a:pos x="106" y="12"/>
                  </a:cxn>
                </a:cxnLst>
                <a:rect l="0" t="0" r="r" b="b"/>
                <a:pathLst>
                  <a:path w="122" h="70">
                    <a:moveTo>
                      <a:pt x="106" y="12"/>
                    </a:moveTo>
                    <a:lnTo>
                      <a:pt x="106" y="70"/>
                    </a:lnTo>
                    <a:lnTo>
                      <a:pt x="119" y="70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6" y="11"/>
                    </a:lnTo>
                    <a:lnTo>
                      <a:pt x="6" y="70"/>
                    </a:lnTo>
                    <a:lnTo>
                      <a:pt x="25" y="70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5" y="3"/>
                    </a:lnTo>
                    <a:lnTo>
                      <a:pt x="37" y="4"/>
                    </a:lnTo>
                    <a:lnTo>
                      <a:pt x="39" y="7"/>
                    </a:lnTo>
                    <a:lnTo>
                      <a:pt x="39" y="10"/>
                    </a:lnTo>
                    <a:lnTo>
                      <a:pt x="40" y="11"/>
                    </a:lnTo>
                    <a:lnTo>
                      <a:pt x="39" y="70"/>
                    </a:lnTo>
                    <a:lnTo>
                      <a:pt x="58" y="70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7"/>
                    </a:lnTo>
                    <a:lnTo>
                      <a:pt x="61" y="4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0" y="4"/>
                    </a:lnTo>
                    <a:lnTo>
                      <a:pt x="72" y="7"/>
                    </a:lnTo>
                    <a:lnTo>
                      <a:pt x="73" y="10"/>
                    </a:lnTo>
                    <a:lnTo>
                      <a:pt x="73" y="11"/>
                    </a:lnTo>
                    <a:lnTo>
                      <a:pt x="72" y="70"/>
                    </a:lnTo>
                    <a:lnTo>
                      <a:pt x="91" y="70"/>
                    </a:lnTo>
                    <a:lnTo>
                      <a:pt x="92" y="11"/>
                    </a:lnTo>
                    <a:lnTo>
                      <a:pt x="92" y="11"/>
                    </a:lnTo>
                    <a:lnTo>
                      <a:pt x="92" y="10"/>
                    </a:lnTo>
                    <a:lnTo>
                      <a:pt x="93" y="8"/>
                    </a:lnTo>
                    <a:lnTo>
                      <a:pt x="94" y="4"/>
                    </a:lnTo>
                    <a:lnTo>
                      <a:pt x="96" y="3"/>
                    </a:lnTo>
                    <a:lnTo>
                      <a:pt x="99" y="3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4" y="4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2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144"/>
              <p:cNvSpPr/>
              <p:nvPr/>
            </p:nvSpPr>
            <p:spPr bwMode="auto">
              <a:xfrm>
                <a:off x="3173413" y="2224088"/>
                <a:ext cx="31750" cy="180975"/>
              </a:xfrm>
              <a:custGeom>
                <a:avLst/>
                <a:gdLst/>
                <a:ahLst/>
                <a:cxnLst>
                  <a:cxn ang="0">
                    <a:pos x="15" y="114"/>
                  </a:cxn>
                  <a:cxn ang="0">
                    <a:pos x="17" y="78"/>
                  </a:cxn>
                  <a:cxn ang="0">
                    <a:pos x="17" y="78"/>
                  </a:cxn>
                  <a:cxn ang="0">
                    <a:pos x="19" y="75"/>
                  </a:cxn>
                  <a:cxn ang="0">
                    <a:pos x="20" y="72"/>
                  </a:cxn>
                  <a:cxn ang="0">
                    <a:pos x="20" y="72"/>
                  </a:cxn>
                  <a:cxn ang="0">
                    <a:pos x="19" y="70"/>
                  </a:cxn>
                  <a:cxn ang="0">
                    <a:pos x="18" y="68"/>
                  </a:cxn>
                  <a:cxn ang="0">
                    <a:pos x="15" y="67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2" y="67"/>
                  </a:cxn>
                  <a:cxn ang="0">
                    <a:pos x="9" y="62"/>
                  </a:cxn>
                  <a:cxn ang="0">
                    <a:pos x="3" y="6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5" y="114"/>
                  </a:cxn>
                </a:cxnLst>
                <a:rect l="0" t="0" r="r" b="b"/>
                <a:pathLst>
                  <a:path w="20" h="114">
                    <a:moveTo>
                      <a:pt x="15" y="114"/>
                    </a:moveTo>
                    <a:lnTo>
                      <a:pt x="17" y="78"/>
                    </a:lnTo>
                    <a:lnTo>
                      <a:pt x="17" y="78"/>
                    </a:lnTo>
                    <a:lnTo>
                      <a:pt x="19" y="75"/>
                    </a:lnTo>
                    <a:lnTo>
                      <a:pt x="20" y="72"/>
                    </a:lnTo>
                    <a:lnTo>
                      <a:pt x="20" y="72"/>
                    </a:lnTo>
                    <a:lnTo>
                      <a:pt x="19" y="70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7"/>
                    </a:lnTo>
                    <a:lnTo>
                      <a:pt x="9" y="62"/>
                    </a:lnTo>
                    <a:lnTo>
                      <a:pt x="3" y="6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14"/>
                    </a:lnTo>
                    <a:lnTo>
                      <a:pt x="15" y="114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145"/>
              <p:cNvSpPr/>
              <p:nvPr/>
            </p:nvSpPr>
            <p:spPr bwMode="auto">
              <a:xfrm>
                <a:off x="3173413" y="2405063"/>
                <a:ext cx="42863" cy="33338"/>
              </a:xfrm>
              <a:custGeom>
                <a:avLst/>
                <a:gdLst/>
                <a:ahLst/>
                <a:cxnLst>
                  <a:cxn ang="0">
                    <a:pos x="27" y="16"/>
                  </a:cxn>
                  <a:cxn ang="0">
                    <a:pos x="27" y="16"/>
                  </a:cxn>
                  <a:cxn ang="0">
                    <a:pos x="27" y="14"/>
                  </a:cxn>
                  <a:cxn ang="0">
                    <a:pos x="26" y="11"/>
                  </a:cxn>
                  <a:cxn ang="0">
                    <a:pos x="24" y="10"/>
                  </a:cxn>
                  <a:cxn ang="0">
                    <a:pos x="22" y="9"/>
                  </a:cxn>
                  <a:cxn ang="0">
                    <a:pos x="22" y="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21"/>
                  </a:cxn>
                  <a:cxn ang="0">
                    <a:pos x="26" y="21"/>
                  </a:cxn>
                  <a:cxn ang="0">
                    <a:pos x="26" y="21"/>
                  </a:cxn>
                  <a:cxn ang="0">
                    <a:pos x="27" y="18"/>
                  </a:cxn>
                  <a:cxn ang="0">
                    <a:pos x="27" y="16"/>
                  </a:cxn>
                  <a:cxn ang="0">
                    <a:pos x="27" y="16"/>
                  </a:cxn>
                </a:cxnLst>
                <a:rect l="0" t="0" r="r" b="b"/>
                <a:pathLst>
                  <a:path w="27" h="21">
                    <a:moveTo>
                      <a:pt x="27" y="16"/>
                    </a:moveTo>
                    <a:lnTo>
                      <a:pt x="27" y="16"/>
                    </a:lnTo>
                    <a:lnTo>
                      <a:pt x="27" y="14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2" y="9"/>
                    </a:lnTo>
                    <a:lnTo>
                      <a:pt x="22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146"/>
              <p:cNvSpPr>
                <a:spLocks noEditPoints="1"/>
              </p:cNvSpPr>
              <p:nvPr/>
            </p:nvSpPr>
            <p:spPr bwMode="auto">
              <a:xfrm>
                <a:off x="3171825" y="2438401"/>
                <a:ext cx="168275" cy="242888"/>
              </a:xfrm>
              <a:custGeom>
                <a:avLst/>
                <a:gdLst/>
                <a:ahLst/>
                <a:cxnLst>
                  <a:cxn ang="0">
                    <a:pos x="87" y="152"/>
                  </a:cxn>
                  <a:cxn ang="0">
                    <a:pos x="103" y="108"/>
                  </a:cxn>
                  <a:cxn ang="0">
                    <a:pos x="105" y="105"/>
                  </a:cxn>
                  <a:cxn ang="0">
                    <a:pos x="106" y="101"/>
                  </a:cxn>
                  <a:cxn ang="0">
                    <a:pos x="104" y="94"/>
                  </a:cxn>
                  <a:cxn ang="0">
                    <a:pos x="98" y="92"/>
                  </a:cxn>
                  <a:cxn ang="0">
                    <a:pos x="87" y="92"/>
                  </a:cxn>
                  <a:cxn ang="0">
                    <a:pos x="82" y="65"/>
                  </a:cxn>
                  <a:cxn ang="0">
                    <a:pos x="73" y="42"/>
                  </a:cxn>
                  <a:cxn ang="0">
                    <a:pos x="70" y="36"/>
                  </a:cxn>
                  <a:cxn ang="0">
                    <a:pos x="49" y="14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103"/>
                  </a:cxn>
                  <a:cxn ang="0">
                    <a:pos x="3" y="104"/>
                  </a:cxn>
                  <a:cxn ang="0">
                    <a:pos x="5" y="109"/>
                  </a:cxn>
                  <a:cxn ang="0">
                    <a:pos x="0" y="152"/>
                  </a:cxn>
                  <a:cxn ang="0">
                    <a:pos x="47" y="152"/>
                  </a:cxn>
                  <a:cxn ang="0">
                    <a:pos x="47" y="109"/>
                  </a:cxn>
                  <a:cxn ang="0">
                    <a:pos x="50" y="104"/>
                  </a:cxn>
                  <a:cxn ang="0">
                    <a:pos x="54" y="104"/>
                  </a:cxn>
                  <a:cxn ang="0">
                    <a:pos x="59" y="106"/>
                  </a:cxn>
                  <a:cxn ang="0">
                    <a:pos x="59" y="152"/>
                  </a:cxn>
                  <a:cxn ang="0">
                    <a:pos x="75" y="109"/>
                  </a:cxn>
                  <a:cxn ang="0">
                    <a:pos x="76" y="107"/>
                  </a:cxn>
                  <a:cxn ang="0">
                    <a:pos x="81" y="104"/>
                  </a:cxn>
                  <a:cxn ang="0">
                    <a:pos x="84" y="105"/>
                  </a:cxn>
                  <a:cxn ang="0">
                    <a:pos x="87" y="109"/>
                  </a:cxn>
                  <a:cxn ang="0">
                    <a:pos x="32" y="152"/>
                  </a:cxn>
                  <a:cxn ang="0">
                    <a:pos x="21" y="109"/>
                  </a:cxn>
                  <a:cxn ang="0">
                    <a:pos x="21" y="106"/>
                  </a:cxn>
                  <a:cxn ang="0">
                    <a:pos x="26" y="103"/>
                  </a:cxn>
                  <a:cxn ang="0">
                    <a:pos x="30" y="104"/>
                  </a:cxn>
                  <a:cxn ang="0">
                    <a:pos x="33" y="109"/>
                  </a:cxn>
                </a:cxnLst>
                <a:rect l="0" t="0" r="r" b="b"/>
                <a:pathLst>
                  <a:path w="105" h="153">
                    <a:moveTo>
                      <a:pt x="87" y="109"/>
                    </a:moveTo>
                    <a:lnTo>
                      <a:pt x="87" y="152"/>
                    </a:lnTo>
                    <a:lnTo>
                      <a:pt x="102" y="153"/>
                    </a:lnTo>
                    <a:lnTo>
                      <a:pt x="103" y="108"/>
                    </a:lnTo>
                    <a:lnTo>
                      <a:pt x="103" y="108"/>
                    </a:lnTo>
                    <a:lnTo>
                      <a:pt x="105" y="105"/>
                    </a:lnTo>
                    <a:lnTo>
                      <a:pt x="106" y="101"/>
                    </a:lnTo>
                    <a:lnTo>
                      <a:pt x="106" y="101"/>
                    </a:lnTo>
                    <a:lnTo>
                      <a:pt x="106" y="97"/>
                    </a:lnTo>
                    <a:lnTo>
                      <a:pt x="104" y="94"/>
                    </a:lnTo>
                    <a:lnTo>
                      <a:pt x="101" y="93"/>
                    </a:lnTo>
                    <a:lnTo>
                      <a:pt x="98" y="92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4" y="80"/>
                    </a:lnTo>
                    <a:lnTo>
                      <a:pt x="82" y="65"/>
                    </a:lnTo>
                    <a:lnTo>
                      <a:pt x="77" y="50"/>
                    </a:lnTo>
                    <a:lnTo>
                      <a:pt x="73" y="42"/>
                    </a:lnTo>
                    <a:lnTo>
                      <a:pt x="70" y="36"/>
                    </a:lnTo>
                    <a:lnTo>
                      <a:pt x="70" y="36"/>
                    </a:lnTo>
                    <a:lnTo>
                      <a:pt x="60" y="24"/>
                    </a:lnTo>
                    <a:lnTo>
                      <a:pt x="49" y="14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" y="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3" y="104"/>
                    </a:lnTo>
                    <a:lnTo>
                      <a:pt x="4" y="106"/>
                    </a:lnTo>
                    <a:lnTo>
                      <a:pt x="5" y="109"/>
                    </a:lnTo>
                    <a:lnTo>
                      <a:pt x="4" y="152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47" y="152"/>
                    </a:lnTo>
                    <a:lnTo>
                      <a:pt x="47" y="109"/>
                    </a:lnTo>
                    <a:lnTo>
                      <a:pt x="47" y="109"/>
                    </a:lnTo>
                    <a:lnTo>
                      <a:pt x="48" y="106"/>
                    </a:lnTo>
                    <a:lnTo>
                      <a:pt x="50" y="104"/>
                    </a:lnTo>
                    <a:lnTo>
                      <a:pt x="54" y="104"/>
                    </a:lnTo>
                    <a:lnTo>
                      <a:pt x="54" y="104"/>
                    </a:lnTo>
                    <a:lnTo>
                      <a:pt x="57" y="105"/>
                    </a:lnTo>
                    <a:lnTo>
                      <a:pt x="59" y="106"/>
                    </a:lnTo>
                    <a:lnTo>
                      <a:pt x="59" y="109"/>
                    </a:lnTo>
                    <a:lnTo>
                      <a:pt x="59" y="152"/>
                    </a:lnTo>
                    <a:lnTo>
                      <a:pt x="75" y="152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76" y="107"/>
                    </a:lnTo>
                    <a:lnTo>
                      <a:pt x="77" y="105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4" y="105"/>
                    </a:lnTo>
                    <a:lnTo>
                      <a:pt x="87" y="107"/>
                    </a:lnTo>
                    <a:lnTo>
                      <a:pt x="87" y="109"/>
                    </a:lnTo>
                    <a:lnTo>
                      <a:pt x="87" y="109"/>
                    </a:lnTo>
                    <a:close/>
                    <a:moveTo>
                      <a:pt x="32" y="152"/>
                    </a:moveTo>
                    <a:lnTo>
                      <a:pt x="20" y="15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21" y="106"/>
                    </a:lnTo>
                    <a:lnTo>
                      <a:pt x="23" y="104"/>
                    </a:lnTo>
                    <a:lnTo>
                      <a:pt x="26" y="103"/>
                    </a:lnTo>
                    <a:lnTo>
                      <a:pt x="26" y="103"/>
                    </a:lnTo>
                    <a:lnTo>
                      <a:pt x="30" y="104"/>
                    </a:lnTo>
                    <a:lnTo>
                      <a:pt x="32" y="106"/>
                    </a:lnTo>
                    <a:lnTo>
                      <a:pt x="33" y="109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147"/>
              <p:cNvSpPr>
                <a:spLocks noEditPoints="1"/>
              </p:cNvSpPr>
              <p:nvPr/>
            </p:nvSpPr>
            <p:spPr bwMode="auto">
              <a:xfrm>
                <a:off x="3167063" y="2900363"/>
                <a:ext cx="558800" cy="244475"/>
              </a:xfrm>
              <a:custGeom>
                <a:avLst/>
                <a:gdLst/>
                <a:ahLst/>
                <a:cxnLst>
                  <a:cxn ang="0">
                    <a:pos x="352" y="5"/>
                  </a:cxn>
                  <a:cxn ang="0">
                    <a:pos x="1" y="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4" y="42"/>
                  </a:cxn>
                  <a:cxn ang="0">
                    <a:pos x="6" y="43"/>
                  </a:cxn>
                  <a:cxn ang="0">
                    <a:pos x="10" y="45"/>
                  </a:cxn>
                  <a:cxn ang="0">
                    <a:pos x="12" y="49"/>
                  </a:cxn>
                  <a:cxn ang="0">
                    <a:pos x="12" y="50"/>
                  </a:cxn>
                  <a:cxn ang="0">
                    <a:pos x="12" y="94"/>
                  </a:cxn>
                  <a:cxn ang="0">
                    <a:pos x="1" y="94"/>
                  </a:cxn>
                  <a:cxn ang="0">
                    <a:pos x="0" y="154"/>
                  </a:cxn>
                  <a:cxn ang="0">
                    <a:pos x="350" y="154"/>
                  </a:cxn>
                  <a:cxn ang="0">
                    <a:pos x="352" y="5"/>
                  </a:cxn>
                  <a:cxn ang="0">
                    <a:pos x="50" y="95"/>
                  </a:cxn>
                  <a:cxn ang="0">
                    <a:pos x="27" y="94"/>
                  </a:cxn>
                  <a:cxn ang="0">
                    <a:pos x="28" y="10"/>
                  </a:cxn>
                  <a:cxn ang="0">
                    <a:pos x="51" y="10"/>
                  </a:cxn>
                  <a:cxn ang="0">
                    <a:pos x="50" y="95"/>
                  </a:cxn>
                  <a:cxn ang="0">
                    <a:pos x="95" y="95"/>
                  </a:cxn>
                  <a:cxn ang="0">
                    <a:pos x="72" y="95"/>
                  </a:cxn>
                  <a:cxn ang="0">
                    <a:pos x="72" y="11"/>
                  </a:cxn>
                  <a:cxn ang="0">
                    <a:pos x="96" y="11"/>
                  </a:cxn>
                  <a:cxn ang="0">
                    <a:pos x="95" y="95"/>
                  </a:cxn>
                  <a:cxn ang="0">
                    <a:pos x="139" y="96"/>
                  </a:cxn>
                  <a:cxn ang="0">
                    <a:pos x="116" y="95"/>
                  </a:cxn>
                  <a:cxn ang="0">
                    <a:pos x="117" y="11"/>
                  </a:cxn>
                  <a:cxn ang="0">
                    <a:pos x="140" y="11"/>
                  </a:cxn>
                  <a:cxn ang="0">
                    <a:pos x="139" y="96"/>
                  </a:cxn>
                  <a:cxn ang="0">
                    <a:pos x="184" y="96"/>
                  </a:cxn>
                  <a:cxn ang="0">
                    <a:pos x="161" y="96"/>
                  </a:cxn>
                  <a:cxn ang="0">
                    <a:pos x="161" y="12"/>
                  </a:cxn>
                  <a:cxn ang="0">
                    <a:pos x="185" y="12"/>
                  </a:cxn>
                  <a:cxn ang="0">
                    <a:pos x="184" y="96"/>
                  </a:cxn>
                  <a:cxn ang="0">
                    <a:pos x="260" y="120"/>
                  </a:cxn>
                  <a:cxn ang="0">
                    <a:pos x="236" y="120"/>
                  </a:cxn>
                  <a:cxn ang="0">
                    <a:pos x="236" y="85"/>
                  </a:cxn>
                  <a:cxn ang="0">
                    <a:pos x="261" y="85"/>
                  </a:cxn>
                  <a:cxn ang="0">
                    <a:pos x="260" y="120"/>
                  </a:cxn>
                  <a:cxn ang="0">
                    <a:pos x="261" y="65"/>
                  </a:cxn>
                  <a:cxn ang="0">
                    <a:pos x="237" y="64"/>
                  </a:cxn>
                  <a:cxn ang="0">
                    <a:pos x="237" y="30"/>
                  </a:cxn>
                  <a:cxn ang="0">
                    <a:pos x="261" y="30"/>
                  </a:cxn>
                  <a:cxn ang="0">
                    <a:pos x="261" y="65"/>
                  </a:cxn>
                  <a:cxn ang="0">
                    <a:pos x="314" y="120"/>
                  </a:cxn>
                  <a:cxn ang="0">
                    <a:pos x="288" y="120"/>
                  </a:cxn>
                  <a:cxn ang="0">
                    <a:pos x="289" y="85"/>
                  </a:cxn>
                  <a:cxn ang="0">
                    <a:pos x="314" y="86"/>
                  </a:cxn>
                  <a:cxn ang="0">
                    <a:pos x="314" y="120"/>
                  </a:cxn>
                  <a:cxn ang="0">
                    <a:pos x="289" y="65"/>
                  </a:cxn>
                  <a:cxn ang="0">
                    <a:pos x="289" y="30"/>
                  </a:cxn>
                  <a:cxn ang="0">
                    <a:pos x="314" y="30"/>
                  </a:cxn>
                  <a:cxn ang="0">
                    <a:pos x="314" y="65"/>
                  </a:cxn>
                  <a:cxn ang="0">
                    <a:pos x="289" y="65"/>
                  </a:cxn>
                </a:cxnLst>
                <a:rect l="0" t="0" r="r" b="b"/>
                <a:pathLst>
                  <a:path w="352" h="154">
                    <a:moveTo>
                      <a:pt x="352" y="5"/>
                    </a:moveTo>
                    <a:lnTo>
                      <a:pt x="1" y="0"/>
                    </a:lnTo>
                    <a:lnTo>
                      <a:pt x="1" y="41"/>
                    </a:lnTo>
                    <a:lnTo>
                      <a:pt x="1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2" y="94"/>
                    </a:lnTo>
                    <a:lnTo>
                      <a:pt x="1" y="94"/>
                    </a:lnTo>
                    <a:lnTo>
                      <a:pt x="0" y="154"/>
                    </a:lnTo>
                    <a:lnTo>
                      <a:pt x="350" y="154"/>
                    </a:lnTo>
                    <a:lnTo>
                      <a:pt x="352" y="5"/>
                    </a:lnTo>
                    <a:close/>
                    <a:moveTo>
                      <a:pt x="50" y="95"/>
                    </a:moveTo>
                    <a:lnTo>
                      <a:pt x="27" y="94"/>
                    </a:lnTo>
                    <a:lnTo>
                      <a:pt x="28" y="10"/>
                    </a:lnTo>
                    <a:lnTo>
                      <a:pt x="51" y="10"/>
                    </a:lnTo>
                    <a:lnTo>
                      <a:pt x="50" y="95"/>
                    </a:lnTo>
                    <a:close/>
                    <a:moveTo>
                      <a:pt x="95" y="95"/>
                    </a:moveTo>
                    <a:lnTo>
                      <a:pt x="72" y="95"/>
                    </a:lnTo>
                    <a:lnTo>
                      <a:pt x="72" y="11"/>
                    </a:lnTo>
                    <a:lnTo>
                      <a:pt x="96" y="11"/>
                    </a:lnTo>
                    <a:lnTo>
                      <a:pt x="95" y="95"/>
                    </a:lnTo>
                    <a:close/>
                    <a:moveTo>
                      <a:pt x="139" y="96"/>
                    </a:moveTo>
                    <a:lnTo>
                      <a:pt x="116" y="95"/>
                    </a:lnTo>
                    <a:lnTo>
                      <a:pt x="117" y="11"/>
                    </a:lnTo>
                    <a:lnTo>
                      <a:pt x="140" y="11"/>
                    </a:lnTo>
                    <a:lnTo>
                      <a:pt x="139" y="96"/>
                    </a:lnTo>
                    <a:close/>
                    <a:moveTo>
                      <a:pt x="184" y="96"/>
                    </a:moveTo>
                    <a:lnTo>
                      <a:pt x="161" y="96"/>
                    </a:lnTo>
                    <a:lnTo>
                      <a:pt x="161" y="12"/>
                    </a:lnTo>
                    <a:lnTo>
                      <a:pt x="185" y="12"/>
                    </a:lnTo>
                    <a:lnTo>
                      <a:pt x="184" y="96"/>
                    </a:lnTo>
                    <a:close/>
                    <a:moveTo>
                      <a:pt x="260" y="120"/>
                    </a:moveTo>
                    <a:lnTo>
                      <a:pt x="236" y="120"/>
                    </a:lnTo>
                    <a:lnTo>
                      <a:pt x="236" y="85"/>
                    </a:lnTo>
                    <a:lnTo>
                      <a:pt x="261" y="85"/>
                    </a:lnTo>
                    <a:lnTo>
                      <a:pt x="260" y="120"/>
                    </a:lnTo>
                    <a:close/>
                    <a:moveTo>
                      <a:pt x="261" y="65"/>
                    </a:moveTo>
                    <a:lnTo>
                      <a:pt x="237" y="64"/>
                    </a:lnTo>
                    <a:lnTo>
                      <a:pt x="237" y="30"/>
                    </a:lnTo>
                    <a:lnTo>
                      <a:pt x="261" y="30"/>
                    </a:lnTo>
                    <a:lnTo>
                      <a:pt x="261" y="65"/>
                    </a:lnTo>
                    <a:close/>
                    <a:moveTo>
                      <a:pt x="314" y="120"/>
                    </a:moveTo>
                    <a:lnTo>
                      <a:pt x="288" y="120"/>
                    </a:lnTo>
                    <a:lnTo>
                      <a:pt x="289" y="85"/>
                    </a:lnTo>
                    <a:lnTo>
                      <a:pt x="314" y="86"/>
                    </a:lnTo>
                    <a:lnTo>
                      <a:pt x="314" y="120"/>
                    </a:lnTo>
                    <a:close/>
                    <a:moveTo>
                      <a:pt x="289" y="65"/>
                    </a:moveTo>
                    <a:lnTo>
                      <a:pt x="289" y="30"/>
                    </a:lnTo>
                    <a:lnTo>
                      <a:pt x="314" y="30"/>
                    </a:lnTo>
                    <a:lnTo>
                      <a:pt x="314" y="65"/>
                    </a:lnTo>
                    <a:lnTo>
                      <a:pt x="289" y="6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148"/>
              <p:cNvSpPr/>
              <p:nvPr/>
            </p:nvSpPr>
            <p:spPr bwMode="auto">
              <a:xfrm>
                <a:off x="3168650" y="2824163"/>
                <a:ext cx="557213" cy="84138"/>
              </a:xfrm>
              <a:custGeom>
                <a:avLst/>
                <a:gdLst/>
                <a:ahLst/>
                <a:cxnLst>
                  <a:cxn ang="0">
                    <a:pos x="351" y="52"/>
                  </a:cxn>
                  <a:cxn ang="0">
                    <a:pos x="208" y="51"/>
                  </a:cxn>
                  <a:cxn ang="0">
                    <a:pos x="209" y="21"/>
                  </a:cxn>
                  <a:cxn ang="0">
                    <a:pos x="142" y="20"/>
                  </a:cxn>
                  <a:cxn ang="0">
                    <a:pos x="144" y="1"/>
                  </a:cxn>
                  <a:cxn ang="0">
                    <a:pos x="120" y="1"/>
                  </a:cxn>
                  <a:cxn ang="0">
                    <a:pos x="120" y="0"/>
                  </a:cxn>
                  <a:cxn ang="0">
                    <a:pos x="107" y="0"/>
                  </a:cxn>
                  <a:cxn ang="0">
                    <a:pos x="107" y="1"/>
                  </a:cxn>
                  <a:cxn ang="0">
                    <a:pos x="92" y="0"/>
                  </a:cxn>
                  <a:cxn ang="0">
                    <a:pos x="92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59" y="0"/>
                  </a:cxn>
                  <a:cxn ang="0">
                    <a:pos x="59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48"/>
                  </a:cxn>
                  <a:cxn ang="0">
                    <a:pos x="351" y="53"/>
                  </a:cxn>
                  <a:cxn ang="0">
                    <a:pos x="351" y="52"/>
                  </a:cxn>
                </a:cxnLst>
                <a:rect l="0" t="0" r="r" b="b"/>
                <a:pathLst>
                  <a:path w="351" h="52">
                    <a:moveTo>
                      <a:pt x="351" y="52"/>
                    </a:moveTo>
                    <a:lnTo>
                      <a:pt x="208" y="51"/>
                    </a:lnTo>
                    <a:lnTo>
                      <a:pt x="209" y="21"/>
                    </a:lnTo>
                    <a:lnTo>
                      <a:pt x="142" y="20"/>
                    </a:lnTo>
                    <a:lnTo>
                      <a:pt x="144" y="1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07" y="0"/>
                    </a:lnTo>
                    <a:lnTo>
                      <a:pt x="10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48"/>
                    </a:lnTo>
                    <a:lnTo>
                      <a:pt x="351" y="53"/>
                    </a:lnTo>
                    <a:lnTo>
                      <a:pt x="351" y="52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149"/>
              <p:cNvSpPr/>
              <p:nvPr/>
            </p:nvSpPr>
            <p:spPr bwMode="auto">
              <a:xfrm>
                <a:off x="2835275" y="2820988"/>
                <a:ext cx="334963" cy="79375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143" y="1"/>
                  </a:cxn>
                  <a:cxn ang="0">
                    <a:pos x="136" y="1"/>
                  </a:cxn>
                  <a:cxn ang="0">
                    <a:pos x="136" y="1"/>
                  </a:cxn>
                  <a:cxn ang="0">
                    <a:pos x="118" y="0"/>
                  </a:cxn>
                  <a:cxn ang="0">
                    <a:pos x="118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0"/>
                  </a:cxn>
                  <a:cxn ang="0">
                    <a:pos x="89" y="1"/>
                  </a:cxn>
                  <a:cxn ang="0">
                    <a:pos x="66" y="0"/>
                  </a:cxn>
                  <a:cxn ang="0">
                    <a:pos x="66" y="19"/>
                  </a:cxn>
                  <a:cxn ang="0">
                    <a:pos x="0" y="19"/>
                  </a:cxn>
                  <a:cxn ang="0">
                    <a:pos x="0" y="47"/>
                  </a:cxn>
                  <a:cxn ang="0">
                    <a:pos x="211" y="50"/>
                  </a:cxn>
                  <a:cxn ang="0">
                    <a:pos x="211" y="1"/>
                  </a:cxn>
                </a:cxnLst>
                <a:rect l="0" t="0" r="r" b="b"/>
                <a:pathLst>
                  <a:path w="211" h="50">
                    <a:moveTo>
                      <a:pt x="211" y="1"/>
                    </a:moveTo>
                    <a:lnTo>
                      <a:pt x="143" y="1"/>
                    </a:lnTo>
                    <a:lnTo>
                      <a:pt x="136" y="1"/>
                    </a:lnTo>
                    <a:lnTo>
                      <a:pt x="136" y="1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66" y="0"/>
                    </a:lnTo>
                    <a:lnTo>
                      <a:pt x="66" y="19"/>
                    </a:lnTo>
                    <a:lnTo>
                      <a:pt x="0" y="19"/>
                    </a:lnTo>
                    <a:lnTo>
                      <a:pt x="0" y="47"/>
                    </a:lnTo>
                    <a:lnTo>
                      <a:pt x="211" y="50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150"/>
              <p:cNvSpPr/>
              <p:nvPr/>
            </p:nvSpPr>
            <p:spPr bwMode="auto">
              <a:xfrm>
                <a:off x="2963863" y="2676526"/>
                <a:ext cx="207963" cy="36513"/>
              </a:xfrm>
              <a:custGeom>
                <a:avLst/>
                <a:gdLst/>
                <a:ahLst/>
                <a:cxnLst>
                  <a:cxn ang="0">
                    <a:pos x="131" y="1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3" y="4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3" y="17"/>
                  </a:cxn>
                  <a:cxn ang="0">
                    <a:pos x="5" y="21"/>
                  </a:cxn>
                  <a:cxn ang="0">
                    <a:pos x="8" y="22"/>
                  </a:cxn>
                  <a:cxn ang="0">
                    <a:pos x="8" y="22"/>
                  </a:cxn>
                  <a:cxn ang="0">
                    <a:pos x="130" y="23"/>
                  </a:cxn>
                  <a:cxn ang="0">
                    <a:pos x="131" y="1"/>
                  </a:cxn>
                </a:cxnLst>
                <a:rect l="0" t="0" r="r" b="b"/>
                <a:pathLst>
                  <a:path w="131" h="23">
                    <a:moveTo>
                      <a:pt x="131" y="1"/>
                    </a:move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3" y="17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130" y="2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151"/>
              <p:cNvSpPr/>
              <p:nvPr/>
            </p:nvSpPr>
            <p:spPr bwMode="auto">
              <a:xfrm>
                <a:off x="3170238" y="2678113"/>
                <a:ext cx="203200" cy="36513"/>
              </a:xfrm>
              <a:custGeom>
                <a:avLst/>
                <a:gdLst/>
                <a:ahLst/>
                <a:cxnLst>
                  <a:cxn ang="0">
                    <a:pos x="128" y="13"/>
                  </a:cxn>
                  <a:cxn ang="0">
                    <a:pos x="128" y="13"/>
                  </a:cxn>
                  <a:cxn ang="0">
                    <a:pos x="128" y="9"/>
                  </a:cxn>
                  <a:cxn ang="0">
                    <a:pos x="126" y="5"/>
                  </a:cxn>
                  <a:cxn ang="0">
                    <a:pos x="122" y="3"/>
                  </a:cxn>
                  <a:cxn ang="0">
                    <a:pos x="118" y="2"/>
                  </a:cxn>
                  <a:cxn ang="0">
                    <a:pos x="103" y="2"/>
                  </a:cxn>
                  <a:cxn ang="0">
                    <a:pos x="103" y="2"/>
                  </a:cxn>
                  <a:cxn ang="0">
                    <a:pos x="88" y="1"/>
                  </a:cxn>
                  <a:cxn ang="0">
                    <a:pos x="88" y="2"/>
                  </a:cxn>
                  <a:cxn ang="0">
                    <a:pos x="76" y="1"/>
                  </a:cxn>
                  <a:cxn ang="0">
                    <a:pos x="76" y="1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48" y="1"/>
                  </a:cxn>
                  <a:cxn ang="0">
                    <a:pos x="48" y="1"/>
                  </a:cxn>
                  <a:cxn ang="0">
                    <a:pos x="0" y="0"/>
                  </a:cxn>
                  <a:cxn ang="0">
                    <a:pos x="0" y="22"/>
                  </a:cxn>
                  <a:cxn ang="0">
                    <a:pos x="122" y="23"/>
                  </a:cxn>
                  <a:cxn ang="0">
                    <a:pos x="122" y="23"/>
                  </a:cxn>
                  <a:cxn ang="0">
                    <a:pos x="124" y="22"/>
                  </a:cxn>
                  <a:cxn ang="0">
                    <a:pos x="127" y="20"/>
                  </a:cxn>
                  <a:cxn ang="0">
                    <a:pos x="128" y="16"/>
                  </a:cxn>
                  <a:cxn ang="0">
                    <a:pos x="128" y="13"/>
                  </a:cxn>
                  <a:cxn ang="0">
                    <a:pos x="128" y="13"/>
                  </a:cxn>
                </a:cxnLst>
                <a:rect l="0" t="0" r="r" b="b"/>
                <a:pathLst>
                  <a:path w="128" h="23">
                    <a:moveTo>
                      <a:pt x="128" y="13"/>
                    </a:moveTo>
                    <a:lnTo>
                      <a:pt x="128" y="13"/>
                    </a:lnTo>
                    <a:lnTo>
                      <a:pt x="128" y="9"/>
                    </a:lnTo>
                    <a:lnTo>
                      <a:pt x="126" y="5"/>
                    </a:lnTo>
                    <a:lnTo>
                      <a:pt x="122" y="3"/>
                    </a:lnTo>
                    <a:lnTo>
                      <a:pt x="118" y="2"/>
                    </a:lnTo>
                    <a:lnTo>
                      <a:pt x="103" y="2"/>
                    </a:lnTo>
                    <a:lnTo>
                      <a:pt x="103" y="2"/>
                    </a:lnTo>
                    <a:lnTo>
                      <a:pt x="88" y="1"/>
                    </a:lnTo>
                    <a:lnTo>
                      <a:pt x="88" y="2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60" y="1"/>
                    </a:lnTo>
                    <a:lnTo>
                      <a:pt x="60" y="1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122" y="23"/>
                    </a:lnTo>
                    <a:lnTo>
                      <a:pt x="122" y="23"/>
                    </a:lnTo>
                    <a:lnTo>
                      <a:pt x="124" y="22"/>
                    </a:lnTo>
                    <a:lnTo>
                      <a:pt x="127" y="20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8" y="13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16"/>
              <p:cNvSpPr/>
              <p:nvPr/>
            </p:nvSpPr>
            <p:spPr bwMode="auto">
              <a:xfrm>
                <a:off x="2654300" y="2501901"/>
                <a:ext cx="141288" cy="68263"/>
              </a:xfrm>
              <a:custGeom>
                <a:avLst/>
                <a:gdLst/>
                <a:ahLst/>
                <a:cxnLst>
                  <a:cxn ang="0">
                    <a:pos x="89" y="30"/>
                  </a:cxn>
                  <a:cxn ang="0">
                    <a:pos x="89" y="30"/>
                  </a:cxn>
                  <a:cxn ang="0">
                    <a:pos x="88" y="25"/>
                  </a:cxn>
                  <a:cxn ang="0">
                    <a:pos x="85" y="21"/>
                  </a:cxn>
                  <a:cxn ang="0">
                    <a:pos x="80" y="18"/>
                  </a:cxn>
                  <a:cxn ang="0">
                    <a:pos x="75" y="17"/>
                  </a:cxn>
                  <a:cxn ang="0">
                    <a:pos x="75" y="17"/>
                  </a:cxn>
                  <a:cxn ang="0">
                    <a:pos x="72" y="12"/>
                  </a:cxn>
                  <a:cxn ang="0">
                    <a:pos x="69" y="8"/>
                  </a:cxn>
                  <a:cxn ang="0">
                    <a:pos x="64" y="6"/>
                  </a:cxn>
                  <a:cxn ang="0">
                    <a:pos x="57" y="5"/>
                  </a:cxn>
                  <a:cxn ang="0">
                    <a:pos x="57" y="5"/>
                  </a:cxn>
                  <a:cxn ang="0">
                    <a:pos x="52" y="6"/>
                  </a:cxn>
                  <a:cxn ang="0">
                    <a:pos x="46" y="8"/>
                  </a:cxn>
                  <a:cxn ang="0">
                    <a:pos x="46" y="8"/>
                  </a:cxn>
                  <a:cxn ang="0">
                    <a:pos x="44" y="5"/>
                  </a:cxn>
                  <a:cxn ang="0">
                    <a:pos x="41" y="2"/>
                  </a:cxn>
                  <a:cxn ang="0">
                    <a:pos x="36" y="1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25" y="1"/>
                  </a:cxn>
                  <a:cxn ang="0">
                    <a:pos x="20" y="5"/>
                  </a:cxn>
                  <a:cxn ang="0">
                    <a:pos x="15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5" y="17"/>
                  </a:cxn>
                  <a:cxn ang="0">
                    <a:pos x="9" y="18"/>
                  </a:cxn>
                  <a:cxn ang="0">
                    <a:pos x="4" y="21"/>
                  </a:cxn>
                  <a:cxn ang="0">
                    <a:pos x="1" y="25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3" y="39"/>
                  </a:cxn>
                  <a:cxn ang="0">
                    <a:pos x="9" y="42"/>
                  </a:cxn>
                  <a:cxn ang="0">
                    <a:pos x="14" y="43"/>
                  </a:cxn>
                  <a:cxn ang="0">
                    <a:pos x="14" y="43"/>
                  </a:cxn>
                  <a:cxn ang="0">
                    <a:pos x="15" y="43"/>
                  </a:cxn>
                  <a:cxn ang="0">
                    <a:pos x="15" y="43"/>
                  </a:cxn>
                  <a:cxn ang="0">
                    <a:pos x="17" y="43"/>
                  </a:cxn>
                  <a:cxn ang="0">
                    <a:pos x="17" y="43"/>
                  </a:cxn>
                  <a:cxn ang="0">
                    <a:pos x="18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80" y="42"/>
                  </a:cxn>
                  <a:cxn ang="0">
                    <a:pos x="85" y="39"/>
                  </a:cxn>
                  <a:cxn ang="0">
                    <a:pos x="88" y="35"/>
                  </a:cxn>
                  <a:cxn ang="0">
                    <a:pos x="89" y="30"/>
                  </a:cxn>
                  <a:cxn ang="0">
                    <a:pos x="89" y="30"/>
                  </a:cxn>
                </a:cxnLst>
                <a:rect l="0" t="0" r="r" b="b"/>
                <a:pathLst>
                  <a:path w="89" h="43">
                    <a:moveTo>
                      <a:pt x="89" y="30"/>
                    </a:moveTo>
                    <a:lnTo>
                      <a:pt x="89" y="30"/>
                    </a:lnTo>
                    <a:lnTo>
                      <a:pt x="88" y="25"/>
                    </a:lnTo>
                    <a:lnTo>
                      <a:pt x="85" y="21"/>
                    </a:lnTo>
                    <a:lnTo>
                      <a:pt x="80" y="18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2" y="12"/>
                    </a:lnTo>
                    <a:lnTo>
                      <a:pt x="69" y="8"/>
                    </a:lnTo>
                    <a:lnTo>
                      <a:pt x="64" y="6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2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20" y="5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9" y="18"/>
                    </a:lnTo>
                    <a:lnTo>
                      <a:pt x="4" y="21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39"/>
                    </a:lnTo>
                    <a:lnTo>
                      <a:pt x="9" y="42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5" y="43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80" y="42"/>
                    </a:lnTo>
                    <a:lnTo>
                      <a:pt x="85" y="39"/>
                    </a:lnTo>
                    <a:lnTo>
                      <a:pt x="88" y="35"/>
                    </a:lnTo>
                    <a:lnTo>
                      <a:pt x="89" y="30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17"/>
              <p:cNvSpPr/>
              <p:nvPr/>
            </p:nvSpPr>
            <p:spPr bwMode="auto">
              <a:xfrm>
                <a:off x="3459163" y="2374901"/>
                <a:ext cx="284163" cy="136525"/>
              </a:xfrm>
              <a:custGeom>
                <a:avLst/>
                <a:gdLst/>
                <a:ahLst/>
                <a:cxnLst>
                  <a:cxn ang="0">
                    <a:pos x="179" y="59"/>
                  </a:cxn>
                  <a:cxn ang="0">
                    <a:pos x="177" y="49"/>
                  </a:cxn>
                  <a:cxn ang="0">
                    <a:pos x="170" y="42"/>
                  </a:cxn>
                  <a:cxn ang="0">
                    <a:pos x="160" y="36"/>
                  </a:cxn>
                  <a:cxn ang="0">
                    <a:pos x="148" y="33"/>
                  </a:cxn>
                  <a:cxn ang="0">
                    <a:pos x="147" y="29"/>
                  </a:cxn>
                  <a:cxn ang="0">
                    <a:pos x="143" y="20"/>
                  </a:cxn>
                  <a:cxn ang="0">
                    <a:pos x="133" y="13"/>
                  </a:cxn>
                  <a:cxn ang="0">
                    <a:pos x="122" y="9"/>
                  </a:cxn>
                  <a:cxn ang="0">
                    <a:pos x="115" y="9"/>
                  </a:cxn>
                  <a:cxn ang="0">
                    <a:pos x="103" y="10"/>
                  </a:cxn>
                  <a:cxn ang="0">
                    <a:pos x="93" y="14"/>
                  </a:cxn>
                  <a:cxn ang="0">
                    <a:pos x="88" y="9"/>
                  </a:cxn>
                  <a:cxn ang="0">
                    <a:pos x="72" y="1"/>
                  </a:cxn>
                  <a:cxn ang="0">
                    <a:pos x="64" y="0"/>
                  </a:cxn>
                  <a:cxn ang="0">
                    <a:pos x="51" y="2"/>
                  </a:cxn>
                  <a:cxn ang="0">
                    <a:pos x="40" y="8"/>
                  </a:cxn>
                  <a:cxn ang="0">
                    <a:pos x="33" y="17"/>
                  </a:cxn>
                  <a:cxn ang="0">
                    <a:pos x="30" y="26"/>
                  </a:cxn>
                  <a:cxn ang="0">
                    <a:pos x="31" y="33"/>
                  </a:cxn>
                  <a:cxn ang="0">
                    <a:pos x="24" y="34"/>
                  </a:cxn>
                  <a:cxn ang="0">
                    <a:pos x="13" y="39"/>
                  </a:cxn>
                  <a:cxn ang="0">
                    <a:pos x="6" y="45"/>
                  </a:cxn>
                  <a:cxn ang="0">
                    <a:pos x="1" y="54"/>
                  </a:cxn>
                  <a:cxn ang="0">
                    <a:pos x="0" y="59"/>
                  </a:cxn>
                  <a:cxn ang="0">
                    <a:pos x="2" y="69"/>
                  </a:cxn>
                  <a:cxn ang="0">
                    <a:pos x="9" y="77"/>
                  </a:cxn>
                  <a:cxn ang="0">
                    <a:pos x="19" y="82"/>
                  </a:cxn>
                  <a:cxn ang="0">
                    <a:pos x="30" y="86"/>
                  </a:cxn>
                  <a:cxn ang="0">
                    <a:pos x="32" y="86"/>
                  </a:cxn>
                  <a:cxn ang="0">
                    <a:pos x="34" y="86"/>
                  </a:cxn>
                  <a:cxn ang="0">
                    <a:pos x="35" y="86"/>
                  </a:cxn>
                  <a:cxn ang="0">
                    <a:pos x="147" y="86"/>
                  </a:cxn>
                  <a:cxn ang="0">
                    <a:pos x="154" y="85"/>
                  </a:cxn>
                  <a:cxn ang="0">
                    <a:pos x="165" y="80"/>
                  </a:cxn>
                  <a:cxn ang="0">
                    <a:pos x="173" y="74"/>
                  </a:cxn>
                  <a:cxn ang="0">
                    <a:pos x="178" y="65"/>
                  </a:cxn>
                  <a:cxn ang="0">
                    <a:pos x="179" y="59"/>
                  </a:cxn>
                </a:cxnLst>
                <a:rect l="0" t="0" r="r" b="b"/>
                <a:pathLst>
                  <a:path w="179" h="86">
                    <a:moveTo>
                      <a:pt x="179" y="59"/>
                    </a:moveTo>
                    <a:lnTo>
                      <a:pt x="179" y="59"/>
                    </a:lnTo>
                    <a:lnTo>
                      <a:pt x="178" y="54"/>
                    </a:lnTo>
                    <a:lnTo>
                      <a:pt x="177" y="49"/>
                    </a:lnTo>
                    <a:lnTo>
                      <a:pt x="173" y="45"/>
                    </a:lnTo>
                    <a:lnTo>
                      <a:pt x="170" y="42"/>
                    </a:lnTo>
                    <a:lnTo>
                      <a:pt x="166" y="39"/>
                    </a:lnTo>
                    <a:lnTo>
                      <a:pt x="160" y="36"/>
                    </a:lnTo>
                    <a:lnTo>
                      <a:pt x="155" y="34"/>
                    </a:lnTo>
                    <a:lnTo>
                      <a:pt x="148" y="33"/>
                    </a:lnTo>
                    <a:lnTo>
                      <a:pt x="148" y="33"/>
                    </a:lnTo>
                    <a:lnTo>
                      <a:pt x="147" y="29"/>
                    </a:lnTo>
                    <a:lnTo>
                      <a:pt x="145" y="23"/>
                    </a:lnTo>
                    <a:lnTo>
                      <a:pt x="143" y="20"/>
                    </a:lnTo>
                    <a:lnTo>
                      <a:pt x="138" y="15"/>
                    </a:lnTo>
                    <a:lnTo>
                      <a:pt x="133" y="13"/>
                    </a:lnTo>
                    <a:lnTo>
                      <a:pt x="127" y="10"/>
                    </a:lnTo>
                    <a:lnTo>
                      <a:pt x="122" y="9"/>
                    </a:lnTo>
                    <a:lnTo>
                      <a:pt x="115" y="9"/>
                    </a:lnTo>
                    <a:lnTo>
                      <a:pt x="115" y="9"/>
                    </a:lnTo>
                    <a:lnTo>
                      <a:pt x="109" y="9"/>
                    </a:lnTo>
                    <a:lnTo>
                      <a:pt x="103" y="10"/>
                    </a:lnTo>
                    <a:lnTo>
                      <a:pt x="98" y="12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88" y="9"/>
                    </a:lnTo>
                    <a:lnTo>
                      <a:pt x="81" y="5"/>
                    </a:lnTo>
                    <a:lnTo>
                      <a:pt x="72" y="1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57" y="1"/>
                    </a:lnTo>
                    <a:lnTo>
                      <a:pt x="51" y="2"/>
                    </a:lnTo>
                    <a:lnTo>
                      <a:pt x="45" y="5"/>
                    </a:lnTo>
                    <a:lnTo>
                      <a:pt x="40" y="8"/>
                    </a:lnTo>
                    <a:lnTo>
                      <a:pt x="35" y="12"/>
                    </a:lnTo>
                    <a:lnTo>
                      <a:pt x="33" y="17"/>
                    </a:lnTo>
                    <a:lnTo>
                      <a:pt x="31" y="21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24" y="34"/>
                    </a:lnTo>
                    <a:lnTo>
                      <a:pt x="19" y="36"/>
                    </a:lnTo>
                    <a:lnTo>
                      <a:pt x="13" y="39"/>
                    </a:lnTo>
                    <a:lnTo>
                      <a:pt x="9" y="42"/>
                    </a:lnTo>
                    <a:lnTo>
                      <a:pt x="6" y="45"/>
                    </a:lnTo>
                    <a:lnTo>
                      <a:pt x="2" y="49"/>
                    </a:lnTo>
                    <a:lnTo>
                      <a:pt x="1" y="54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5"/>
                    </a:lnTo>
                    <a:lnTo>
                      <a:pt x="2" y="69"/>
                    </a:lnTo>
                    <a:lnTo>
                      <a:pt x="6" y="74"/>
                    </a:lnTo>
                    <a:lnTo>
                      <a:pt x="9" y="77"/>
                    </a:lnTo>
                    <a:lnTo>
                      <a:pt x="13" y="80"/>
                    </a:lnTo>
                    <a:lnTo>
                      <a:pt x="19" y="82"/>
                    </a:lnTo>
                    <a:lnTo>
                      <a:pt x="24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5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54" y="85"/>
                    </a:lnTo>
                    <a:lnTo>
                      <a:pt x="160" y="82"/>
                    </a:lnTo>
                    <a:lnTo>
                      <a:pt x="165" y="80"/>
                    </a:lnTo>
                    <a:lnTo>
                      <a:pt x="170" y="77"/>
                    </a:lnTo>
                    <a:lnTo>
                      <a:pt x="173" y="74"/>
                    </a:lnTo>
                    <a:lnTo>
                      <a:pt x="177" y="69"/>
                    </a:lnTo>
                    <a:lnTo>
                      <a:pt x="178" y="65"/>
                    </a:lnTo>
                    <a:lnTo>
                      <a:pt x="179" y="59"/>
                    </a:lnTo>
                    <a:lnTo>
                      <a:pt x="179" y="5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18"/>
              <p:cNvSpPr/>
              <p:nvPr/>
            </p:nvSpPr>
            <p:spPr bwMode="auto">
              <a:xfrm>
                <a:off x="3227388" y="2208213"/>
                <a:ext cx="157163" cy="74613"/>
              </a:xfrm>
              <a:custGeom>
                <a:avLst/>
                <a:gdLst/>
                <a:ahLst/>
                <a:cxnLst>
                  <a:cxn ang="0">
                    <a:pos x="99" y="33"/>
                  </a:cxn>
                  <a:cxn ang="0">
                    <a:pos x="99" y="33"/>
                  </a:cxn>
                  <a:cxn ang="0">
                    <a:pos x="99" y="29"/>
                  </a:cxn>
                  <a:cxn ang="0">
                    <a:pos x="98" y="27"/>
                  </a:cxn>
                  <a:cxn ang="0">
                    <a:pos x="93" y="23"/>
                  </a:cxn>
                  <a:cxn ang="0">
                    <a:pos x="89" y="20"/>
                  </a:cxn>
                  <a:cxn ang="0">
                    <a:pos x="82" y="18"/>
                  </a:cxn>
                  <a:cxn ang="0">
                    <a:pos x="82" y="18"/>
                  </a:cxn>
                  <a:cxn ang="0">
                    <a:pos x="81" y="15"/>
                  </a:cxn>
                  <a:cxn ang="0">
                    <a:pos x="80" y="13"/>
                  </a:cxn>
                  <a:cxn ang="0">
                    <a:pos x="76" y="9"/>
                  </a:cxn>
                  <a:cxn ang="0">
                    <a:pos x="70" y="5"/>
                  </a:cxn>
                  <a:cxn ang="0">
                    <a:pos x="64" y="4"/>
                  </a:cxn>
                  <a:cxn ang="0">
                    <a:pos x="64" y="4"/>
                  </a:cxn>
                  <a:cxn ang="0">
                    <a:pos x="57" y="5"/>
                  </a:cxn>
                  <a:cxn ang="0">
                    <a:pos x="52" y="7"/>
                  </a:cxn>
                  <a:cxn ang="0">
                    <a:pos x="52" y="7"/>
                  </a:cxn>
                  <a:cxn ang="0">
                    <a:pos x="48" y="4"/>
                  </a:cxn>
                  <a:cxn ang="0">
                    <a:pos x="45" y="2"/>
                  </a:cxn>
                  <a:cxn ang="0">
                    <a:pos x="40" y="1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9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4"/>
                  </a:cxn>
                  <a:cxn ang="0">
                    <a:pos x="17" y="18"/>
                  </a:cxn>
                  <a:cxn ang="0">
                    <a:pos x="17" y="18"/>
                  </a:cxn>
                  <a:cxn ang="0">
                    <a:pos x="10" y="20"/>
                  </a:cxn>
                  <a:cxn ang="0">
                    <a:pos x="4" y="23"/>
                  </a:cxn>
                  <a:cxn ang="0">
                    <a:pos x="1" y="27"/>
                  </a:cxn>
                  <a:cxn ang="0">
                    <a:pos x="0" y="29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4" y="43"/>
                  </a:cxn>
                  <a:cxn ang="0">
                    <a:pos x="10" y="46"/>
                  </a:cxn>
                  <a:cxn ang="0">
                    <a:pos x="17" y="47"/>
                  </a:cxn>
                  <a:cxn ang="0">
                    <a:pos x="17" y="47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0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8" y="46"/>
                  </a:cxn>
                  <a:cxn ang="0">
                    <a:pos x="93" y="43"/>
                  </a:cxn>
                  <a:cxn ang="0">
                    <a:pos x="98" y="38"/>
                  </a:cxn>
                  <a:cxn ang="0">
                    <a:pos x="98" y="35"/>
                  </a:cxn>
                  <a:cxn ang="0">
                    <a:pos x="99" y="33"/>
                  </a:cxn>
                  <a:cxn ang="0">
                    <a:pos x="99" y="33"/>
                  </a:cxn>
                </a:cxnLst>
                <a:rect l="0" t="0" r="r" b="b"/>
                <a:pathLst>
                  <a:path w="99" h="47">
                    <a:moveTo>
                      <a:pt x="99" y="33"/>
                    </a:moveTo>
                    <a:lnTo>
                      <a:pt x="99" y="33"/>
                    </a:lnTo>
                    <a:lnTo>
                      <a:pt x="99" y="29"/>
                    </a:lnTo>
                    <a:lnTo>
                      <a:pt x="98" y="27"/>
                    </a:lnTo>
                    <a:lnTo>
                      <a:pt x="93" y="23"/>
                    </a:lnTo>
                    <a:lnTo>
                      <a:pt x="89" y="20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1" y="15"/>
                    </a:lnTo>
                    <a:lnTo>
                      <a:pt x="80" y="13"/>
                    </a:lnTo>
                    <a:lnTo>
                      <a:pt x="76" y="9"/>
                    </a:lnTo>
                    <a:lnTo>
                      <a:pt x="70" y="5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8" y="4"/>
                    </a:lnTo>
                    <a:lnTo>
                      <a:pt x="45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9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0" y="20"/>
                    </a:lnTo>
                    <a:lnTo>
                      <a:pt x="4" y="23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4" y="43"/>
                    </a:lnTo>
                    <a:lnTo>
                      <a:pt x="10" y="46"/>
                    </a:lnTo>
                    <a:lnTo>
                      <a:pt x="17" y="47"/>
                    </a:lnTo>
                    <a:lnTo>
                      <a:pt x="17" y="47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0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8" y="46"/>
                    </a:lnTo>
                    <a:lnTo>
                      <a:pt x="93" y="43"/>
                    </a:lnTo>
                    <a:lnTo>
                      <a:pt x="98" y="38"/>
                    </a:lnTo>
                    <a:lnTo>
                      <a:pt x="98" y="35"/>
                    </a:lnTo>
                    <a:lnTo>
                      <a:pt x="99" y="3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8" name="Group 97"/>
            <p:cNvGrpSpPr/>
            <p:nvPr/>
          </p:nvGrpSpPr>
          <p:grpSpPr>
            <a:xfrm>
              <a:off x="2857488" y="1285866"/>
              <a:ext cx="1500188" cy="439738"/>
              <a:chOff x="3000364" y="1000114"/>
              <a:chExt cx="1500188" cy="439738"/>
            </a:xfrm>
            <a:solidFill>
              <a:schemeClr val="accent4"/>
            </a:solidFill>
          </p:grpSpPr>
          <p:sp>
            <p:nvSpPr>
              <p:cNvPr id="9" name="Freeform 298"/>
              <p:cNvSpPr/>
              <p:nvPr/>
            </p:nvSpPr>
            <p:spPr bwMode="auto">
              <a:xfrm>
                <a:off x="4200514" y="1000114"/>
                <a:ext cx="300038" cy="266700"/>
              </a:xfrm>
              <a:custGeom>
                <a:avLst/>
                <a:gdLst/>
                <a:ahLst/>
                <a:cxnLst>
                  <a:cxn ang="0">
                    <a:pos x="186" y="97"/>
                  </a:cxn>
                  <a:cxn ang="0">
                    <a:pos x="186" y="97"/>
                  </a:cxn>
                  <a:cxn ang="0">
                    <a:pos x="183" y="94"/>
                  </a:cxn>
                  <a:cxn ang="0">
                    <a:pos x="178" y="92"/>
                  </a:cxn>
                  <a:cxn ang="0">
                    <a:pos x="161" y="88"/>
                  </a:cxn>
                  <a:cxn ang="0">
                    <a:pos x="130" y="81"/>
                  </a:cxn>
                  <a:cxn ang="0">
                    <a:pos x="90" y="4"/>
                  </a:cxn>
                  <a:cxn ang="0">
                    <a:pos x="75" y="0"/>
                  </a:cxn>
                  <a:cxn ang="0">
                    <a:pos x="83" y="72"/>
                  </a:cxn>
                  <a:cxn ang="0">
                    <a:pos x="43" y="64"/>
                  </a:cxn>
                  <a:cxn ang="0">
                    <a:pos x="26" y="32"/>
                  </a:cxn>
                  <a:cxn ang="0">
                    <a:pos x="18" y="31"/>
                  </a:cxn>
                  <a:cxn ang="0">
                    <a:pos x="18" y="34"/>
                  </a:cxn>
                  <a:cxn ang="0">
                    <a:pos x="16" y="33"/>
                  </a:cxn>
                  <a:cxn ang="0">
                    <a:pos x="19" y="69"/>
                  </a:cxn>
                  <a:cxn ang="0">
                    <a:pos x="19" y="75"/>
                  </a:cxn>
                  <a:cxn ang="0">
                    <a:pos x="17" y="80"/>
                  </a:cxn>
                  <a:cxn ang="0">
                    <a:pos x="0" y="111"/>
                  </a:cxn>
                  <a:cxn ang="0">
                    <a:pos x="2" y="112"/>
                  </a:cxn>
                  <a:cxn ang="0">
                    <a:pos x="0" y="114"/>
                  </a:cxn>
                  <a:cxn ang="0">
                    <a:pos x="9" y="117"/>
                  </a:cxn>
                  <a:cxn ang="0">
                    <a:pos x="38" y="95"/>
                  </a:cxn>
                  <a:cxn ang="0">
                    <a:pos x="77" y="102"/>
                  </a:cxn>
                  <a:cxn ang="0">
                    <a:pos x="41" y="165"/>
                  </a:cxn>
                  <a:cxn ang="0">
                    <a:pos x="57" y="168"/>
                  </a:cxn>
                  <a:cxn ang="0">
                    <a:pos x="124" y="111"/>
                  </a:cxn>
                  <a:cxn ang="0">
                    <a:pos x="155" y="118"/>
                  </a:cxn>
                  <a:cxn ang="0">
                    <a:pos x="173" y="121"/>
                  </a:cxn>
                  <a:cxn ang="0">
                    <a:pos x="173" y="121"/>
                  </a:cxn>
                  <a:cxn ang="0">
                    <a:pos x="177" y="121"/>
                  </a:cxn>
                  <a:cxn ang="0">
                    <a:pos x="181" y="119"/>
                  </a:cxn>
                  <a:cxn ang="0">
                    <a:pos x="181" y="119"/>
                  </a:cxn>
                  <a:cxn ang="0">
                    <a:pos x="186" y="115"/>
                  </a:cxn>
                  <a:cxn ang="0">
                    <a:pos x="188" y="112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6"/>
                  </a:cxn>
                  <a:cxn ang="0">
                    <a:pos x="189" y="102"/>
                  </a:cxn>
                  <a:cxn ang="0">
                    <a:pos x="186" y="97"/>
                  </a:cxn>
                  <a:cxn ang="0">
                    <a:pos x="186" y="97"/>
                  </a:cxn>
                </a:cxnLst>
                <a:rect l="0" t="0" r="r" b="b"/>
                <a:pathLst>
                  <a:path w="189" h="168">
                    <a:moveTo>
                      <a:pt x="186" y="97"/>
                    </a:moveTo>
                    <a:lnTo>
                      <a:pt x="186" y="97"/>
                    </a:lnTo>
                    <a:lnTo>
                      <a:pt x="183" y="94"/>
                    </a:lnTo>
                    <a:lnTo>
                      <a:pt x="178" y="92"/>
                    </a:lnTo>
                    <a:lnTo>
                      <a:pt x="161" y="88"/>
                    </a:lnTo>
                    <a:lnTo>
                      <a:pt x="130" y="81"/>
                    </a:lnTo>
                    <a:lnTo>
                      <a:pt x="90" y="4"/>
                    </a:lnTo>
                    <a:lnTo>
                      <a:pt x="75" y="0"/>
                    </a:lnTo>
                    <a:lnTo>
                      <a:pt x="83" y="72"/>
                    </a:lnTo>
                    <a:lnTo>
                      <a:pt x="43" y="64"/>
                    </a:lnTo>
                    <a:lnTo>
                      <a:pt x="26" y="32"/>
                    </a:lnTo>
                    <a:lnTo>
                      <a:pt x="18" y="31"/>
                    </a:lnTo>
                    <a:lnTo>
                      <a:pt x="18" y="34"/>
                    </a:lnTo>
                    <a:lnTo>
                      <a:pt x="16" y="33"/>
                    </a:lnTo>
                    <a:lnTo>
                      <a:pt x="19" y="69"/>
                    </a:lnTo>
                    <a:lnTo>
                      <a:pt x="19" y="75"/>
                    </a:lnTo>
                    <a:lnTo>
                      <a:pt x="17" y="80"/>
                    </a:lnTo>
                    <a:lnTo>
                      <a:pt x="0" y="111"/>
                    </a:lnTo>
                    <a:lnTo>
                      <a:pt x="2" y="112"/>
                    </a:lnTo>
                    <a:lnTo>
                      <a:pt x="0" y="114"/>
                    </a:lnTo>
                    <a:lnTo>
                      <a:pt x="9" y="117"/>
                    </a:lnTo>
                    <a:lnTo>
                      <a:pt x="38" y="95"/>
                    </a:lnTo>
                    <a:lnTo>
                      <a:pt x="77" y="102"/>
                    </a:lnTo>
                    <a:lnTo>
                      <a:pt x="41" y="165"/>
                    </a:lnTo>
                    <a:lnTo>
                      <a:pt x="57" y="168"/>
                    </a:lnTo>
                    <a:lnTo>
                      <a:pt x="124" y="111"/>
                    </a:lnTo>
                    <a:lnTo>
                      <a:pt x="155" y="118"/>
                    </a:lnTo>
                    <a:lnTo>
                      <a:pt x="173" y="121"/>
                    </a:lnTo>
                    <a:lnTo>
                      <a:pt x="173" y="121"/>
                    </a:lnTo>
                    <a:lnTo>
                      <a:pt x="177" y="121"/>
                    </a:lnTo>
                    <a:lnTo>
                      <a:pt x="181" y="119"/>
                    </a:lnTo>
                    <a:lnTo>
                      <a:pt x="181" y="119"/>
                    </a:lnTo>
                    <a:lnTo>
                      <a:pt x="186" y="115"/>
                    </a:lnTo>
                    <a:lnTo>
                      <a:pt x="188" y="112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6"/>
                    </a:lnTo>
                    <a:lnTo>
                      <a:pt x="189" y="102"/>
                    </a:lnTo>
                    <a:lnTo>
                      <a:pt x="186" y="97"/>
                    </a:lnTo>
                    <a:lnTo>
                      <a:pt x="186" y="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0" name="Freeform 299"/>
              <p:cNvSpPr/>
              <p:nvPr/>
            </p:nvSpPr>
            <p:spPr bwMode="auto">
              <a:xfrm>
                <a:off x="3376602" y="1177914"/>
                <a:ext cx="53975" cy="3016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4" y="7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4" h="19">
                    <a:moveTo>
                      <a:pt x="0" y="12"/>
                    </a:moveTo>
                    <a:lnTo>
                      <a:pt x="3" y="19"/>
                    </a:lnTo>
                    <a:lnTo>
                      <a:pt x="3" y="19"/>
                    </a:lnTo>
                    <a:lnTo>
                      <a:pt x="34" y="7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1" name="Freeform 300"/>
              <p:cNvSpPr/>
              <p:nvPr/>
            </p:nvSpPr>
            <p:spPr bwMode="auto">
              <a:xfrm>
                <a:off x="3276589" y="1220776"/>
                <a:ext cx="53975" cy="317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20"/>
                  </a:cxn>
                  <a:cxn ang="0">
                    <a:pos x="3" y="20"/>
                  </a:cxn>
                  <a:cxn ang="0">
                    <a:pos x="34" y="6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4" h="20">
                    <a:moveTo>
                      <a:pt x="0" y="15"/>
                    </a:moveTo>
                    <a:lnTo>
                      <a:pt x="3" y="20"/>
                    </a:lnTo>
                    <a:lnTo>
                      <a:pt x="3" y="20"/>
                    </a:lnTo>
                    <a:lnTo>
                      <a:pt x="34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2" name="Freeform 301"/>
              <p:cNvSpPr/>
              <p:nvPr/>
            </p:nvSpPr>
            <p:spPr bwMode="auto">
              <a:xfrm>
                <a:off x="3178164" y="1269989"/>
                <a:ext cx="53975" cy="3810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5" y="24"/>
                  </a:cxn>
                  <a:cxn ang="0">
                    <a:pos x="5" y="24"/>
                  </a:cxn>
                  <a:cxn ang="0">
                    <a:pos x="34" y="6"/>
                  </a:cxn>
                  <a:cxn ang="0">
                    <a:pos x="31" y="0"/>
                  </a:cxn>
                  <a:cxn ang="0">
                    <a:pos x="31" y="0"/>
                  </a:cxn>
                  <a:cxn ang="0">
                    <a:pos x="0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24">
                    <a:moveTo>
                      <a:pt x="0" y="18"/>
                    </a:moveTo>
                    <a:lnTo>
                      <a:pt x="5" y="24"/>
                    </a:lnTo>
                    <a:lnTo>
                      <a:pt x="5" y="24"/>
                    </a:lnTo>
                    <a:lnTo>
                      <a:pt x="34" y="6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3" name="Freeform 302"/>
              <p:cNvSpPr/>
              <p:nvPr/>
            </p:nvSpPr>
            <p:spPr bwMode="auto">
              <a:xfrm>
                <a:off x="3000364" y="1393814"/>
                <a:ext cx="49213" cy="46038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5" y="29"/>
                  </a:cxn>
                  <a:cxn ang="0">
                    <a:pos x="5" y="29"/>
                  </a:cxn>
                  <a:cxn ang="0">
                    <a:pos x="31" y="6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31" h="28">
                    <a:moveTo>
                      <a:pt x="0" y="23"/>
                    </a:moveTo>
                    <a:lnTo>
                      <a:pt x="5" y="29"/>
                    </a:lnTo>
                    <a:lnTo>
                      <a:pt x="5" y="29"/>
                    </a:lnTo>
                    <a:lnTo>
                      <a:pt x="31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0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4" name="Freeform 303"/>
              <p:cNvSpPr/>
              <p:nvPr/>
            </p:nvSpPr>
            <p:spPr bwMode="auto">
              <a:xfrm>
                <a:off x="3086089" y="1328726"/>
                <a:ext cx="50800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32" y="5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2" h="25">
                    <a:moveTo>
                      <a:pt x="0" y="19"/>
                    </a:moveTo>
                    <a:lnTo>
                      <a:pt x="4" y="25"/>
                    </a:lnTo>
                    <a:lnTo>
                      <a:pt x="4" y="25"/>
                    </a:lnTo>
                    <a:lnTo>
                      <a:pt x="32" y="5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5" name="Freeform 304"/>
              <p:cNvSpPr/>
              <p:nvPr/>
            </p:nvSpPr>
            <p:spPr bwMode="auto">
              <a:xfrm>
                <a:off x="3805227" y="1087426"/>
                <a:ext cx="55563" cy="1587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35" y="7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0" y="3"/>
                  </a:cxn>
                  <a:cxn ang="0">
                    <a:pos x="1" y="10"/>
                  </a:cxn>
                </a:cxnLst>
                <a:rect l="0" t="0" r="r" b="b"/>
                <a:pathLst>
                  <a:path w="35" h="10">
                    <a:moveTo>
                      <a:pt x="1" y="10"/>
                    </a:moveTo>
                    <a:lnTo>
                      <a:pt x="1" y="10"/>
                    </a:lnTo>
                    <a:lnTo>
                      <a:pt x="35" y="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0" y="3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6" name="Freeform 305"/>
              <p:cNvSpPr/>
              <p:nvPr/>
            </p:nvSpPr>
            <p:spPr bwMode="auto">
              <a:xfrm>
                <a:off x="4027477" y="1084251"/>
                <a:ext cx="55563" cy="1428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35" y="9"/>
                  </a:cxn>
                  <a:cxn ang="0">
                    <a:pos x="35" y="2"/>
                  </a:cxn>
                  <a:cxn ang="0">
                    <a:pos x="35" y="2"/>
                  </a:cxn>
                  <a:cxn ang="0">
                    <a:pos x="0" y="0"/>
                  </a:cxn>
                  <a:cxn ang="0">
                    <a:pos x="0" y="8"/>
                  </a:cxn>
                </a:cxnLst>
                <a:rect l="0" t="0" r="r" b="b"/>
                <a:pathLst>
                  <a:path w="35" h="9">
                    <a:moveTo>
                      <a:pt x="0" y="8"/>
                    </a:moveTo>
                    <a:lnTo>
                      <a:pt x="0" y="8"/>
                    </a:lnTo>
                    <a:lnTo>
                      <a:pt x="35" y="9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7" name="Freeform 306"/>
              <p:cNvSpPr/>
              <p:nvPr/>
            </p:nvSpPr>
            <p:spPr bwMode="auto">
              <a:xfrm>
                <a:off x="3914764" y="1084251"/>
                <a:ext cx="57150" cy="12700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8"/>
                  </a:cxn>
                  <a:cxn ang="0">
                    <a:pos x="36" y="7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0" y="0"/>
                  </a:cxn>
                  <a:cxn ang="0">
                    <a:pos x="2" y="8"/>
                  </a:cxn>
                </a:cxnLst>
                <a:rect l="0" t="0" r="r" b="b"/>
                <a:pathLst>
                  <a:path w="36" h="8">
                    <a:moveTo>
                      <a:pt x="2" y="8"/>
                    </a:moveTo>
                    <a:lnTo>
                      <a:pt x="2" y="8"/>
                    </a:lnTo>
                    <a:lnTo>
                      <a:pt x="36" y="7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8" name="Freeform 307"/>
              <p:cNvSpPr/>
              <p:nvPr/>
            </p:nvSpPr>
            <p:spPr bwMode="auto">
              <a:xfrm>
                <a:off x="4137014" y="1092189"/>
                <a:ext cx="55563" cy="20638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5" y="5"/>
                  </a:cxn>
                  <a:cxn ang="0">
                    <a:pos x="26" y="4"/>
                  </a:cxn>
                  <a:cxn ang="0">
                    <a:pos x="1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5" y="10"/>
                  </a:cxn>
                  <a:cxn ang="0">
                    <a:pos x="34" y="13"/>
                  </a:cxn>
                  <a:cxn ang="0">
                    <a:pos x="35" y="5"/>
                  </a:cxn>
                </a:cxnLst>
                <a:rect l="0" t="0" r="r" b="b"/>
                <a:pathLst>
                  <a:path w="35" h="13">
                    <a:moveTo>
                      <a:pt x="35" y="5"/>
                    </a:moveTo>
                    <a:lnTo>
                      <a:pt x="35" y="5"/>
                    </a:lnTo>
                    <a:lnTo>
                      <a:pt x="26" y="4"/>
                    </a:lnTo>
                    <a:lnTo>
                      <a:pt x="1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5" y="10"/>
                    </a:lnTo>
                    <a:lnTo>
                      <a:pt x="34" y="13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9" name="Freeform 308"/>
              <p:cNvSpPr/>
              <p:nvPr/>
            </p:nvSpPr>
            <p:spPr bwMode="auto">
              <a:xfrm>
                <a:off x="3695689" y="1098539"/>
                <a:ext cx="55563" cy="19050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1" y="12"/>
                  </a:cxn>
                  <a:cxn ang="0">
                    <a:pos x="35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5"/>
                  </a:cxn>
                  <a:cxn ang="0">
                    <a:pos x="1" y="12"/>
                  </a:cxn>
                </a:cxnLst>
                <a:rect l="0" t="0" r="r" b="b"/>
                <a:pathLst>
                  <a:path w="35" h="12">
                    <a:moveTo>
                      <a:pt x="1" y="12"/>
                    </a:moveTo>
                    <a:lnTo>
                      <a:pt x="1" y="12"/>
                    </a:lnTo>
                    <a:lnTo>
                      <a:pt x="35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5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0" name="Freeform 309"/>
              <p:cNvSpPr/>
              <p:nvPr/>
            </p:nvSpPr>
            <p:spPr bwMode="auto">
              <a:xfrm>
                <a:off x="3587739" y="1117589"/>
                <a:ext cx="55563" cy="222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35" y="6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5" h="14">
                    <a:moveTo>
                      <a:pt x="0" y="7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5" y="6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1" name="Freeform 310"/>
              <p:cNvSpPr/>
              <p:nvPr/>
            </p:nvSpPr>
            <p:spPr bwMode="auto">
              <a:xfrm>
                <a:off x="3479789" y="1142989"/>
                <a:ext cx="57150" cy="2698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36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10"/>
                  </a:cxn>
                  <a:cxn ang="0">
                    <a:pos x="0" y="10"/>
                  </a:cxn>
                </a:cxnLst>
                <a:rect l="0" t="0" r="r" b="b"/>
                <a:pathLst>
                  <a:path w="36" h="17">
                    <a:moveTo>
                      <a:pt x="0" y="10"/>
                    </a:moveTo>
                    <a:lnTo>
                      <a:pt x="2" y="17"/>
                    </a:lnTo>
                    <a:lnTo>
                      <a:pt x="2" y="17"/>
                    </a:lnTo>
                    <a:lnTo>
                      <a:pt x="36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</p:grpSp>
      <p:sp>
        <p:nvSpPr>
          <p:cNvPr id="39" name="Rectangle 32"/>
          <p:cNvSpPr/>
          <p:nvPr/>
        </p:nvSpPr>
        <p:spPr>
          <a:xfrm>
            <a:off x="0" y="4095755"/>
            <a:ext cx="12192000" cy="2762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11916" y="1642230"/>
            <a:ext cx="7098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kern="8000" spc="1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 理</a:t>
            </a:r>
            <a:endParaRPr lang="zh-CN" altLang="en-US" sz="11500" b="1" kern="8000" spc="1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22423" y="5311888"/>
            <a:ext cx="505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九年级（全一册）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家用电器的总功率对家庭电路的影响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62610" y="1116965"/>
            <a:ext cx="856471" cy="482770"/>
            <a:chOff x="1108" y="1827"/>
            <a:chExt cx="1871" cy="794"/>
          </a:xfrm>
        </p:grpSpPr>
        <p:sp>
          <p:nvSpPr>
            <p:cNvPr id="12" name="圆角矩形 11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例</a:t>
              </a:r>
              <a:r>
                <a:rPr lang="en-US" altLang="zh-CN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</a:t>
              </a:r>
              <a:endParaRPr lang="en-US" altLang="zh-CN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338580" y="1066800"/>
            <a:ext cx="10761980" cy="17710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炎炎夏日即将来临，明明家新购置了一台1kW的空调。已知他家原有用电器的总功率是5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600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W，电能表上标有“220V　10A”的字样。请你通过计算说明：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(1)使用这台空调时，通过它的电流是多少？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48005" y="3096260"/>
            <a:ext cx="548005" cy="482600"/>
            <a:chOff x="1108" y="1827"/>
            <a:chExt cx="1871" cy="794"/>
          </a:xfrm>
        </p:grpSpPr>
        <p:sp>
          <p:nvSpPr>
            <p:cNvPr id="10" name="圆角矩形 9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解</a:t>
              </a:r>
              <a:endParaRPr lang="zh-CN" altLang="en-US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326515" y="3041015"/>
            <a:ext cx="470789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据电功率和电流、电压的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  关系式P＝U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，可以得到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8" name="对象 7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174240" y="4216400"/>
          <a:ext cx="1360805" cy="1280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419100" imgH="393700" progId="Equation.KSEE3">
                  <p:embed/>
                </p:oleObj>
              </mc:Choice>
              <mc:Fallback>
                <p:oleObj name="" r:id="rId1" imgW="419100" imgH="3937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174240" y="4216400"/>
                        <a:ext cx="1360805" cy="12807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042660" y="3054985"/>
            <a:ext cx="4449445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家庭电路的电压是220V，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所以通过这台空调的电流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6047105" y="4235450"/>
          <a:ext cx="3942080" cy="1234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3" imgW="1257300" imgH="393700" progId="Equation.KSEE3">
                  <p:embed/>
                </p:oleObj>
              </mc:Choice>
              <mc:Fallback>
                <p:oleObj name="" r:id="rId3" imgW="1257300" imgH="3937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47105" y="4235450"/>
                        <a:ext cx="3942080" cy="1234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连接符 13"/>
          <p:cNvCxnSpPr/>
          <p:nvPr/>
        </p:nvCxnSpPr>
        <p:spPr>
          <a:xfrm>
            <a:off x="5864860" y="3067685"/>
            <a:ext cx="0" cy="2938780"/>
          </a:xfrm>
          <a:prstGeom prst="line">
            <a:avLst/>
          </a:prstGeom>
          <a:ln w="25400" cmpd="sng">
            <a:solidFill>
              <a:srgbClr val="E9711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0042525" y="4534535"/>
            <a:ext cx="1311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4.5A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  <p:bldP spid="19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家用电器的总功率对家庭电路的影响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51815" y="1228090"/>
            <a:ext cx="856471" cy="482770"/>
            <a:chOff x="1108" y="1827"/>
            <a:chExt cx="1871" cy="794"/>
          </a:xfrm>
        </p:grpSpPr>
        <p:sp>
          <p:nvSpPr>
            <p:cNvPr id="12" name="圆角矩形 11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例</a:t>
              </a:r>
              <a:r>
                <a:rPr lang="en-US" altLang="zh-CN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</a:t>
              </a:r>
              <a:endParaRPr lang="en-US" altLang="zh-CN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91820" y="1241425"/>
            <a:ext cx="856471" cy="482770"/>
            <a:chOff x="1108" y="1827"/>
            <a:chExt cx="1871" cy="794"/>
          </a:xfrm>
        </p:grpSpPr>
        <p:sp>
          <p:nvSpPr>
            <p:cNvPr id="17" name="圆角矩形 16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例</a:t>
              </a:r>
              <a:r>
                <a:rPr lang="en-US" altLang="zh-CN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</a:t>
              </a:r>
              <a:endParaRPr lang="en-US" altLang="zh-CN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407795" y="1252855"/>
            <a:ext cx="9869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)从安全用电的角度考虑，明明家的电路是否允许安装这样一台空调？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547370" y="2087245"/>
            <a:ext cx="548005" cy="482600"/>
            <a:chOff x="1108" y="1827"/>
            <a:chExt cx="1871" cy="794"/>
          </a:xfrm>
        </p:grpSpPr>
        <p:sp>
          <p:nvSpPr>
            <p:cNvPr id="26" name="圆角矩形 25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解</a:t>
              </a:r>
              <a:endParaRPr lang="zh-CN" altLang="en-US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1393190" y="2058670"/>
            <a:ext cx="898525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增加这台空调后，明明家的用电器总功率变为6600W，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  总电流为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0" name="对象 29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41805" y="3154045"/>
          <a:ext cx="5414010" cy="1062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" r:id="rId1" imgW="2005965" imgH="393700" progId="Equation.KSEE3">
                  <p:embed/>
                </p:oleObj>
              </mc:Choice>
              <mc:Fallback>
                <p:oleObj name="" r:id="rId1" imgW="2005965" imgH="393700" progId="Equation.KSEE3">
                  <p:embed/>
                  <p:pic>
                    <p:nvPicPr>
                      <p:cNvPr id="0" name="图片 307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41805" y="3154045"/>
                        <a:ext cx="5414010" cy="1062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" name="组合 31"/>
          <p:cNvGrpSpPr/>
          <p:nvPr/>
        </p:nvGrpSpPr>
        <p:grpSpPr>
          <a:xfrm>
            <a:off x="551815" y="4538345"/>
            <a:ext cx="548005" cy="482600"/>
            <a:chOff x="1108" y="1827"/>
            <a:chExt cx="1871" cy="794"/>
          </a:xfrm>
        </p:grpSpPr>
        <p:sp>
          <p:nvSpPr>
            <p:cNvPr id="33" name="圆角矩形 32"/>
            <p:cNvSpPr/>
            <p:nvPr/>
          </p:nvSpPr>
          <p:spPr>
            <a:xfrm>
              <a:off x="1108" y="1827"/>
              <a:ext cx="1685" cy="794"/>
            </a:xfrm>
            <a:prstGeom prst="roundRect">
              <a:avLst/>
            </a:prstGeom>
            <a:solidFill>
              <a:srgbClr val="E971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157" y="1846"/>
              <a:ext cx="1822" cy="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答</a:t>
              </a:r>
              <a:endParaRPr lang="zh-CN" altLang="en-US" sz="24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1439545" y="4537075"/>
            <a:ext cx="9851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所以，从电能表使用的角度考虑，可以安装这一样一台空调。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6" name="图片 3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087755"/>
            <a:ext cx="12192000" cy="3068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110040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4905" y="1087755"/>
            <a:ext cx="3032760" cy="304673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9944100" y="2747645"/>
            <a:ext cx="1487805" cy="355600"/>
          </a:xfrm>
          <a:prstGeom prst="roundRect">
            <a:avLst/>
          </a:prstGeom>
          <a:solidFill>
            <a:srgbClr val="E97117"/>
          </a:solidFill>
          <a:ln w="22225">
            <a:solidFill>
              <a:srgbClr val="E97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4231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（短路对家庭电路的影响）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943465" y="2734945"/>
            <a:ext cx="13766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绝缘皮破损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4340" y="2098675"/>
            <a:ext cx="7159625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改装电路时，使火线和零线直接连通；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indent="-15240">
              <a:lnSpc>
                <a:spcPct val="14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电线和用电器使用年限过长，绝缘片破损或老化，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indent="-15240"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会使火线和零线直接连通或电器进水造成短路。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1010" y="1523365"/>
            <a:ext cx="4191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家庭电路中的短路现象：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2610" y="4319270"/>
            <a:ext cx="1086929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家庭电路中的总功率过大和短路都会造成电路中的电流过大，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产生大量的热，导线的温度会急剧增高，很容易造成火灾。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（保险丝的作用）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80465" y="1493520"/>
            <a:ext cx="9960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图中是几种常见的保险丝，保险丝是如何</a:t>
            </a:r>
            <a:r>
              <a:rPr lang="en-US" altLang="zh-CN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保险</a:t>
            </a:r>
            <a:r>
              <a:rPr lang="en-US" altLang="zh-CN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的呢</a:t>
            </a:r>
            <a:r>
              <a:rPr lang="en-US" altLang="zh-CN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en-US" altLang="zh-CN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1234345454"/>
          <p:cNvPicPr>
            <a:picLocks noChangeAspect="1"/>
          </p:cNvPicPr>
          <p:nvPr/>
        </p:nvPicPr>
        <p:blipFill>
          <a:blip r:embed="rId1"/>
          <a:srcRect r="9514"/>
          <a:stretch>
            <a:fillRect/>
          </a:stretch>
        </p:blipFill>
        <p:spPr>
          <a:xfrm>
            <a:off x="840105" y="2380615"/>
            <a:ext cx="10772775" cy="3049905"/>
          </a:xfrm>
          <a:prstGeom prst="rect">
            <a:avLst/>
          </a:prstGeom>
          <a:ln w="3492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保险丝的作用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 descr="111040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55740" y="1715135"/>
            <a:ext cx="4724400" cy="29521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9105" y="1993900"/>
            <a:ext cx="7355205" cy="37077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保险丝的材料是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铅锑合金</a:t>
            </a:r>
            <a:r>
              <a:rPr lang="zh-CN" altLang="en-US" sz="28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保险丝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电阻比较大</a:t>
            </a:r>
            <a:r>
              <a:rPr lang="zh-CN" altLang="en-US" sz="28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熔点比较低</a:t>
            </a:r>
            <a:r>
              <a:rPr lang="zh-CN" altLang="en-US" sz="280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当通过它的电流过大时，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它由于温度升高而熔断，切断电路。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当通过的电流大于额定电流，达到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或超过它的熔断电流时，保险丝熔断。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5930" y="1269365"/>
            <a:ext cx="20535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实验结论：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62610" y="1895475"/>
            <a:ext cx="2373630" cy="0"/>
          </a:xfrm>
          <a:prstGeom prst="line">
            <a:avLst/>
          </a:prstGeom>
          <a:ln w="25400">
            <a:solidFill>
              <a:srgbClr val="E971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保险丝的作用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 descr="1ebf0c12053c9a0e7d8f2c8728d09479"/>
          <p:cNvPicPr>
            <a:picLocks noChangeAspect="1"/>
          </p:cNvPicPr>
          <p:nvPr/>
        </p:nvPicPr>
        <p:blipFill>
          <a:blip r:embed="rId1"/>
          <a:srcRect l="15278" t="20694" r="13939" b="19211"/>
          <a:stretch>
            <a:fillRect/>
          </a:stretch>
        </p:blipFill>
        <p:spPr>
          <a:xfrm>
            <a:off x="1269365" y="2573020"/>
            <a:ext cx="3378835" cy="2870835"/>
          </a:xfrm>
          <a:prstGeom prst="rect">
            <a:avLst/>
          </a:prstGeom>
        </p:spPr>
      </p:pic>
      <p:pic>
        <p:nvPicPr>
          <p:cNvPr id="9" name="图片 8" descr="70eb0c71a6c6ca017ae5bdea35d9c031"/>
          <p:cNvPicPr>
            <a:picLocks noChangeAspect="1"/>
          </p:cNvPicPr>
          <p:nvPr/>
        </p:nvPicPr>
        <p:blipFill>
          <a:blip r:embed="rId2"/>
          <a:srcRect l="14066" t="17978" r="12715" b="23620"/>
          <a:stretch>
            <a:fillRect/>
          </a:stretch>
        </p:blipFill>
        <p:spPr>
          <a:xfrm>
            <a:off x="5186680" y="2573020"/>
            <a:ext cx="5763895" cy="2870835"/>
          </a:xfrm>
          <a:prstGeom prst="rect">
            <a:avLst/>
          </a:prstGeom>
        </p:spPr>
      </p:pic>
      <p:pic>
        <p:nvPicPr>
          <p:cNvPr id="17" name="图片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843" y="5226011"/>
            <a:ext cx="1269841" cy="38095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647565" y="1152525"/>
            <a:ext cx="32537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空 气 开 关</a:t>
            </a:r>
            <a:endParaRPr lang="zh-CN" altLang="en-US" sz="44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051935" y="1125855"/>
            <a:ext cx="4013835" cy="0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060825" y="1960245"/>
            <a:ext cx="4013835" cy="0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40410" y="1189355"/>
            <a:ext cx="358013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家用电器的总功率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   对家庭电路的影响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1850" y="3616960"/>
            <a:ext cx="8921115" cy="27374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endParaRPr lang="zh-CN" altLang="en-US" sz="2400" b="1" i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材料：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特点：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作用：通过保险丝的电流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额定电流，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________________________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，保险丝熔断，切断电路。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40410" y="2648585"/>
            <a:ext cx="4095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短路对家庭电路的影响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18910" y="1638935"/>
            <a:ext cx="4483735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家庭电路中电流过大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容易造成火灾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8" name="直接箭头连接符 7"/>
          <p:cNvCxnSpPr>
            <a:stCxn id="2" idx="3"/>
          </p:cNvCxnSpPr>
          <p:nvPr/>
        </p:nvCxnSpPr>
        <p:spPr>
          <a:xfrm>
            <a:off x="4320540" y="1708785"/>
            <a:ext cx="1971040" cy="481330"/>
          </a:xfrm>
          <a:prstGeom prst="straightConnector1">
            <a:avLst/>
          </a:prstGeom>
          <a:ln w="28575"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4985385" y="2299335"/>
            <a:ext cx="1265555" cy="586740"/>
          </a:xfrm>
          <a:prstGeom prst="straightConnector1">
            <a:avLst/>
          </a:prstGeom>
          <a:ln w="28575">
            <a:solidFill>
              <a:srgbClr val="E9711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6671310" y="1558290"/>
            <a:ext cx="4069080" cy="1612265"/>
          </a:xfrm>
          <a:prstGeom prst="roundRect">
            <a:avLst/>
          </a:prstGeom>
          <a:noFill/>
          <a:ln w="2540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40410" y="3483610"/>
            <a:ext cx="2047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保险丝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81530" y="4125595"/>
            <a:ext cx="14395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铅锑合金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94865" y="4540250"/>
            <a:ext cx="26092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电阻大，熔点低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507230" y="4992370"/>
            <a:ext cx="1066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大于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042160" y="5434965"/>
            <a:ext cx="3515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达到或超过熔断电流时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13" grpId="0"/>
      <p:bldP spid="14" grpId="0"/>
      <p:bldP spid="15" grpId="0"/>
      <p:bldP spid="16" grpId="0"/>
      <p:bldP spid="1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8605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8320" y="1341120"/>
            <a:ext cx="10041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根据表中所提供的数据，可以确定适宜制作保险丝的是(　)。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608330" y="1983105"/>
          <a:ext cx="11009630" cy="2143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56400"/>
                <a:gridCol w="1136015"/>
                <a:gridCol w="1043940"/>
                <a:gridCol w="935990"/>
                <a:gridCol w="1137285"/>
              </a:tblGrid>
              <a:tr h="706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金属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铅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铜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铁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钨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长1m，横切面积1mm</a:t>
                      </a:r>
                      <a:r>
                        <a:rPr lang="en-US" sz="2400" b="0" baseline="30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的导线在20℃时的电阻Ω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0.206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0.017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0.096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0.053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在标准大气压的熔点/℃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328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1083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1535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3410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774700" y="4404995"/>
            <a:ext cx="111772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．铅　　　　　　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．铜　　　　　　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．铁　　　　　　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．钨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204960" y="1323975"/>
            <a:ext cx="560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297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17855" y="999490"/>
            <a:ext cx="11280140" cy="189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如图所示的电路中，保险丝AB和铜丝CD的长短和粗细均相同，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接通电源后，调节滑动变阻器，发现保险丝先熔断。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原因是保险丝的熔点较______，相同时间内产生的电热较_____。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-21474822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740" y="3170555"/>
            <a:ext cx="3923665" cy="2436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429760" y="2328545"/>
            <a:ext cx="560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低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18980" y="2350135"/>
            <a:ext cx="560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多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9337" y="45308"/>
            <a:ext cx="10213326" cy="6825439"/>
            <a:chOff x="989337" y="45308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45308"/>
              <a:ext cx="10213326" cy="682543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461729" y="2785626"/>
              <a:ext cx="77714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 b="1" spc="-15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谢谢</a:t>
              </a:r>
              <a:r>
                <a:rPr lang="zh-CN" altLang="en-US" sz="7200" b="1" spc="-15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观看</a:t>
              </a:r>
              <a:endParaRPr lang="zh-CN" altLang="en-US" sz="7200" b="1" spc="-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89337" y="314"/>
            <a:ext cx="10213326" cy="6825439"/>
            <a:chOff x="979812" y="32699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79812" y="32699"/>
              <a:ext cx="10213326" cy="682543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943675" y="2381176"/>
              <a:ext cx="6285186" cy="1476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第十九章 生活用电</a:t>
              </a:r>
              <a:endPara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00000"/>
                </a:lnSpc>
              </a:pP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277235" y="3318510"/>
            <a:ext cx="59518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00000"/>
              </a:lnSpc>
            </a:pPr>
            <a:r>
              <a:rPr lang="en-US" altLang="zh-CN" sz="32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家庭电路中</a:t>
            </a:r>
            <a:endParaRPr lang="zh-CN" altLang="en-US" sz="36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电流过大的原因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121150" y="3435985"/>
            <a:ext cx="153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节</a:t>
            </a:r>
            <a:r>
              <a:rPr lang="zh-CN" altLang="en-US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944506" y="2071797"/>
            <a:ext cx="652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72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628140" y="2378710"/>
            <a:ext cx="10563860" cy="310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1.通过演示实验和电路分析，使学生理解家庭电路中总电流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随家用电器功率的增大而增大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2.通过演示实验，使学生理解家庭电路中短路是造成电路中电流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过大的原因之一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3.通过演示保险丝被烧断的实验，加深学生对保险丝作用的理解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1064" y="1189850"/>
            <a:ext cx="243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207886" y="1573622"/>
            <a:ext cx="112493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学习重点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分析家庭电路电流过大的原因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88258" y="3473790"/>
            <a:ext cx="10132067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 smtClean="0"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难点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理论推导验证实验结论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49020" y="1071880"/>
            <a:ext cx="11134725" cy="2355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学习方法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组织学生讨论在家庭电路中那些情况容易造成短路或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用电器的总功率过大，并举出实例，然后讨论如何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marL="2635885" lvl="1" indent="-418465" defTabSz="914400">
              <a:lnSpc>
                <a:spcPct val="16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可以避免短路或总功率过大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49020" y="3587750"/>
            <a:ext cx="11113770" cy="2072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学具准备 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家庭电路示教板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块、交流电流表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只、60W和100W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台灯各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盏、500W电热器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台、不同规格的保险丝几根、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滑动变阻器、铜丝、学生电源。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18827" y="406299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教学内容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1639410" y="2056921"/>
            <a:ext cx="1250951" cy="1155700"/>
            <a:chOff x="990159" y="1862891"/>
            <a:chExt cx="1250951" cy="1155700"/>
          </a:xfrm>
        </p:grpSpPr>
        <p:sp>
          <p:nvSpPr>
            <p:cNvPr id="77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79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0" name="TextBox 50"/>
              <p:cNvSpPr txBox="1"/>
              <p:nvPr/>
            </p:nvSpPr>
            <p:spPr>
              <a:xfrm>
                <a:off x="1337363" y="1957671"/>
                <a:ext cx="55654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01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2" name="TextBox 43"/>
          <p:cNvSpPr txBox="1"/>
          <p:nvPr/>
        </p:nvSpPr>
        <p:spPr>
          <a:xfrm>
            <a:off x="3148357" y="2165447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spc="300" dirty="0" smtClean="0">
                <a:solidFill>
                  <a:schemeClr val="bg2">
                    <a:lumMod val="10000"/>
                  </a:schemeClr>
                </a:solidFill>
                <a:hlinkClick r:id="rId1" action="ppaction://hlinksldjump"/>
              </a:rPr>
              <a:t>导入新课</a:t>
            </a:r>
            <a:endParaRPr lang="zh-CN" altLang="en-US" sz="4000" spc="3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661445" y="3624464"/>
            <a:ext cx="1250951" cy="1155700"/>
            <a:chOff x="990159" y="3430434"/>
            <a:chExt cx="1250951" cy="1155700"/>
          </a:xfrm>
        </p:grpSpPr>
        <p:sp>
          <p:nvSpPr>
            <p:cNvPr id="84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86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TextBox 50"/>
              <p:cNvSpPr txBox="1"/>
              <p:nvPr/>
            </p:nvSpPr>
            <p:spPr>
              <a:xfrm>
                <a:off x="1337363" y="3529991"/>
                <a:ext cx="556544" cy="802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 smtClean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03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9" name="TextBox 43"/>
          <p:cNvSpPr txBox="1"/>
          <p:nvPr/>
        </p:nvSpPr>
        <p:spPr>
          <a:xfrm>
            <a:off x="3170392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2" action="ppaction://hlinksldjump"/>
              </a:rPr>
              <a:t>课堂小结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6618536" y="2056921"/>
            <a:ext cx="1250951" cy="1155700"/>
            <a:chOff x="6485268" y="1862891"/>
            <a:chExt cx="1250951" cy="1155700"/>
          </a:xfrm>
        </p:grpSpPr>
        <p:sp>
          <p:nvSpPr>
            <p:cNvPr id="91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TextBox 50"/>
            <p:cNvSpPr txBox="1"/>
            <p:nvPr/>
          </p:nvSpPr>
          <p:spPr>
            <a:xfrm>
              <a:off x="6828326" y="1949984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02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618536" y="3624464"/>
            <a:ext cx="1250951" cy="1155700"/>
            <a:chOff x="6485268" y="3430434"/>
            <a:chExt cx="1250951" cy="1155700"/>
          </a:xfrm>
        </p:grpSpPr>
        <p:sp>
          <p:nvSpPr>
            <p:cNvPr id="97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8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TextBox 50"/>
            <p:cNvSpPr txBox="1"/>
            <p:nvPr/>
          </p:nvSpPr>
          <p:spPr>
            <a:xfrm>
              <a:off x="6832471" y="3519459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04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01" name="TextBox 43"/>
          <p:cNvSpPr txBox="1"/>
          <p:nvPr/>
        </p:nvSpPr>
        <p:spPr>
          <a:xfrm>
            <a:off x="8080674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3" action="ppaction://hlinksldjump"/>
              </a:rPr>
              <a:t>课题练习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4892542" y="1535247"/>
            <a:ext cx="1285461" cy="57583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0372" y="1630569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点我喔</a:t>
            </a:r>
            <a:endParaRPr lang="zh-CN" altLang="en-US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1977" y="2166143"/>
            <a:ext cx="309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hlinkClick r:id="rId4" action="ppaction://hlinksldjump"/>
              </a:rPr>
              <a:t>讲授新课</a:t>
            </a:r>
            <a:endParaRPr lang="zh-CN" altLang="en-US" sz="40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048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3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导入新课</a:t>
            </a:r>
            <a:endParaRPr lang="zh-CN" altLang="en-US" sz="2800" b="1" spc="3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1892" y="3849135"/>
            <a:ext cx="6669681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 smtClean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51807" y="3203080"/>
            <a:ext cx="954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子</a:t>
            </a:r>
            <a:endParaRPr lang="zh-CN" altLang="en-US" sz="24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2" name="0001.搜狐视频-【安徽】一居民楼突发大火 现场浓烟滚滚消防驰援[超清版]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98930" y="912495"/>
            <a:ext cx="8652510" cy="48539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52395" y="4386580"/>
            <a:ext cx="680339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电器故障或电线短路可能是火灾原因，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如何避免类似悲剧的发生？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540" y="5226011"/>
            <a:ext cx="1269841" cy="380952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0641965" y="4641850"/>
            <a:ext cx="1148080" cy="459740"/>
            <a:chOff x="5223" y="592"/>
            <a:chExt cx="1808" cy="724"/>
          </a:xfrm>
        </p:grpSpPr>
        <p:sp>
          <p:nvSpPr>
            <p:cNvPr id="6" name="圆角矩形 5"/>
            <p:cNvSpPr/>
            <p:nvPr/>
          </p:nvSpPr>
          <p:spPr>
            <a:xfrm>
              <a:off x="5298" y="613"/>
              <a:ext cx="1650" cy="685"/>
            </a:xfrm>
            <a:prstGeom prst="roundRect">
              <a:avLst/>
            </a:prstGeom>
            <a:solidFill>
              <a:srgbClr val="177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223" y="592"/>
              <a:ext cx="180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</a:rPr>
                <a:t>下</a:t>
              </a: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hlinkClick r:id="rId6" action="ppaction://hlinksldjump"/>
                </a:rPr>
                <a:t>一</a:t>
              </a: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</a:rPr>
                <a:t>页</a:t>
              </a:r>
              <a:endParaRPr lang="zh-CN" altLang="en-US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9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485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（家用电器的总功率对家庭电路的影响）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28135" y="1989455"/>
            <a:ext cx="1322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P＝U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</a:t>
            </a:r>
            <a:endParaRPr lang="zh-CN" altLang="en-US" sz="2800" b="1" i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17930" y="1989455"/>
            <a:ext cx="3133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根据电功率公式：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50315" y="2708910"/>
            <a:ext cx="60439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家庭电路的电压是220V是一定的。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2220" y="3639185"/>
            <a:ext cx="8463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3.所以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电功率P越大，电路中的电流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I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越大。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8" name="对象 7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454910" y="3400425"/>
          <a:ext cx="1054100" cy="991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419100" imgH="393700" progId="Equation.KSEE3">
                  <p:embed/>
                </p:oleObj>
              </mc:Choice>
              <mc:Fallback>
                <p:oleObj name="" r:id="rId1" imgW="419100" imgH="3937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54910" y="3400425"/>
                        <a:ext cx="1054100" cy="991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家用电器的总功率对家庭电路的影响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6095" y="2418715"/>
            <a:ext cx="5051425" cy="26752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家庭用电器都是并联。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家里用电线路上的总电流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会随着用电器的增加而变大。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如果很多用电器同时使用，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电路中的总电流也可能超过安全值。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34635" y="2877185"/>
            <a:ext cx="6405880" cy="107632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ctr"/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用电器的总功率过大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是家庭电路中电流过大的原因之一</a:t>
            </a:r>
            <a:endParaRPr lang="en-US" altLang="zh-CN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 flipV="1">
            <a:off x="8301355" y="1974533"/>
            <a:ext cx="304800" cy="304800"/>
          </a:xfrm>
          <a:prstGeom prst="triangle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2080260" y="2279650"/>
            <a:ext cx="3038475" cy="635"/>
          </a:xfrm>
          <a:prstGeom prst="line">
            <a:avLst/>
          </a:prstGeom>
          <a:ln w="317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564515" y="2242185"/>
            <a:ext cx="1809115" cy="76200"/>
          </a:xfrm>
          <a:prstGeom prst="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84165" y="2642870"/>
            <a:ext cx="6405880" cy="1572260"/>
          </a:xfrm>
          <a:prstGeom prst="rect">
            <a:avLst/>
          </a:prstGeom>
          <a:noFill/>
          <a:ln w="25400">
            <a:solidFill>
              <a:srgbClr val="E9711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E97117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08610" y="2737485"/>
            <a:ext cx="107315" cy="9144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308610" y="3244850"/>
            <a:ext cx="107315" cy="9144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308610" y="4264025"/>
            <a:ext cx="107315" cy="9144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/>
      <p:bldP spid="4" grpId="0" animBg="1"/>
      <p:bldP spid="11" grpId="0" animBg="1"/>
      <p:bldP spid="14" grpId="0" animBg="1"/>
      <p:bldP spid="15" grpId="0" animBg="1"/>
      <p:bldP spid="9" grpId="0"/>
    </p:bldLst>
  </p:timing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DOC_GUID" val="{3e51ec63-fd45-43a2-b346-6037026548c4}"/>
</p:tagLst>
</file>

<file path=ppt/theme/theme1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59F18"/>
      </a:accent1>
      <a:accent2>
        <a:srgbClr val="6DC01A"/>
      </a:accent2>
      <a:accent3>
        <a:srgbClr val="5EB408"/>
      </a:accent3>
      <a:accent4>
        <a:srgbClr val="8BBD1D"/>
      </a:accent4>
      <a:accent5>
        <a:srgbClr val="8ABF13"/>
      </a:accent5>
      <a:accent6>
        <a:srgbClr val="ACEB0F"/>
      </a:accent6>
      <a:hlink>
        <a:srgbClr val="000000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1761</Words>
  <Application>WPS 演示</Application>
  <PresentationFormat>自定义</PresentationFormat>
  <Paragraphs>264</Paragraphs>
  <Slides>19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19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黑体</vt:lpstr>
      <vt:lpstr>Agency FB</vt:lpstr>
      <vt:lpstr>Malgun Gothic</vt:lpstr>
      <vt:lpstr>幼圆</vt:lpstr>
      <vt:lpstr>微软雅黑 Light</vt:lpstr>
      <vt:lpstr>Times New Roman</vt:lpstr>
      <vt:lpstr>Arial Unicode MS</vt:lpstr>
      <vt:lpstr>Office 主题​​</vt:lpstr>
      <vt:lpstr>Equation.KSEE3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1.10信息化教师说课05PPT</dc:title>
  <dc:creator>Administrator</dc:creator>
  <cp:lastModifiedBy>Administrator</cp:lastModifiedBy>
  <cp:revision>371</cp:revision>
  <dcterms:created xsi:type="dcterms:W3CDTF">2018-01-10T07:31:00Z</dcterms:created>
  <dcterms:modified xsi:type="dcterms:W3CDTF">2019-09-03T07:10:23Z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