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89"/>
  </p:handoutMasterIdLst>
  <p:sldIdLst>
    <p:sldId id="3963" r:id="rId3"/>
    <p:sldId id="3964" r:id="rId5"/>
    <p:sldId id="3965" r:id="rId6"/>
    <p:sldId id="3966" r:id="rId7"/>
    <p:sldId id="3967" r:id="rId8"/>
    <p:sldId id="3968" r:id="rId9"/>
    <p:sldId id="3969" r:id="rId10"/>
    <p:sldId id="3970" r:id="rId11"/>
    <p:sldId id="3971" r:id="rId12"/>
    <p:sldId id="3972" r:id="rId13"/>
    <p:sldId id="3973" r:id="rId14"/>
    <p:sldId id="3974" r:id="rId15"/>
    <p:sldId id="3975" r:id="rId16"/>
    <p:sldId id="3976" r:id="rId17"/>
    <p:sldId id="3977" r:id="rId18"/>
    <p:sldId id="3978" r:id="rId19"/>
    <p:sldId id="3979" r:id="rId20"/>
    <p:sldId id="3980" r:id="rId21"/>
    <p:sldId id="3981" r:id="rId22"/>
    <p:sldId id="3982" r:id="rId23"/>
    <p:sldId id="3983" r:id="rId24"/>
    <p:sldId id="3984" r:id="rId25"/>
    <p:sldId id="3985" r:id="rId26"/>
    <p:sldId id="3986" r:id="rId27"/>
    <p:sldId id="3987" r:id="rId28"/>
    <p:sldId id="3988" r:id="rId29"/>
    <p:sldId id="3989" r:id="rId30"/>
    <p:sldId id="3990" r:id="rId31"/>
    <p:sldId id="3991" r:id="rId32"/>
    <p:sldId id="3992" r:id="rId33"/>
    <p:sldId id="3993" r:id="rId34"/>
    <p:sldId id="3994" r:id="rId35"/>
    <p:sldId id="3995" r:id="rId36"/>
    <p:sldId id="3996" r:id="rId37"/>
    <p:sldId id="3997" r:id="rId38"/>
    <p:sldId id="3998" r:id="rId39"/>
    <p:sldId id="3999" r:id="rId40"/>
    <p:sldId id="4000" r:id="rId41"/>
    <p:sldId id="4001" r:id="rId42"/>
    <p:sldId id="4002" r:id="rId43"/>
    <p:sldId id="4003" r:id="rId44"/>
    <p:sldId id="4004" r:id="rId45"/>
    <p:sldId id="4005" r:id="rId46"/>
    <p:sldId id="4006" r:id="rId47"/>
    <p:sldId id="4007" r:id="rId48"/>
    <p:sldId id="4008" r:id="rId49"/>
    <p:sldId id="4009" r:id="rId50"/>
    <p:sldId id="4010" r:id="rId51"/>
    <p:sldId id="4011" r:id="rId52"/>
    <p:sldId id="4012" r:id="rId53"/>
    <p:sldId id="4013" r:id="rId54"/>
    <p:sldId id="4014" r:id="rId55"/>
    <p:sldId id="4015" r:id="rId56"/>
    <p:sldId id="4016" r:id="rId57"/>
    <p:sldId id="4017" r:id="rId58"/>
    <p:sldId id="4018" r:id="rId59"/>
    <p:sldId id="4019" r:id="rId60"/>
    <p:sldId id="4020" r:id="rId61"/>
    <p:sldId id="4021" r:id="rId62"/>
    <p:sldId id="4022" r:id="rId63"/>
    <p:sldId id="4023" r:id="rId64"/>
    <p:sldId id="4024" r:id="rId65"/>
    <p:sldId id="4025" r:id="rId66"/>
    <p:sldId id="4026" r:id="rId67"/>
    <p:sldId id="4027" r:id="rId68"/>
    <p:sldId id="4028" r:id="rId69"/>
    <p:sldId id="4029" r:id="rId70"/>
    <p:sldId id="4030" r:id="rId71"/>
    <p:sldId id="4031" r:id="rId72"/>
    <p:sldId id="4032" r:id="rId73"/>
    <p:sldId id="4033" r:id="rId74"/>
    <p:sldId id="4034" r:id="rId75"/>
    <p:sldId id="4035" r:id="rId76"/>
    <p:sldId id="4036" r:id="rId77"/>
    <p:sldId id="4037" r:id="rId78"/>
    <p:sldId id="4038" r:id="rId79"/>
    <p:sldId id="4039" r:id="rId80"/>
    <p:sldId id="4040" r:id="rId81"/>
    <p:sldId id="4041" r:id="rId82"/>
    <p:sldId id="4042" r:id="rId83"/>
    <p:sldId id="4043" r:id="rId84"/>
    <p:sldId id="4044" r:id="rId85"/>
    <p:sldId id="4045" r:id="rId86"/>
    <p:sldId id="4046" r:id="rId87"/>
    <p:sldId id="4047" r:id="rId88"/>
  </p:sldIdLst>
  <p:sldSz cx="9144000" cy="6858000" type="screen4x3"/>
  <p:notesSz cx="6858000" cy="9144000"/>
  <p:custDataLst>
    <p:tags r:id="rId93"/>
  </p:custDataLst>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1pPr>
    <a:lvl2pPr marL="640080" lvl="1" indent="-18288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2pPr>
    <a:lvl3pPr marL="1282700" lvl="2" indent="-36830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3pPr>
    <a:lvl4pPr marL="1925955" lvl="3" indent="-55435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4pPr>
    <a:lvl5pPr marL="2568575" lvl="4"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5pPr>
    <a:lvl6pPr marL="2286000" lvl="5"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6pPr>
    <a:lvl7pPr marL="2743200" lvl="6"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7pPr>
    <a:lvl8pPr marL="3200400" lvl="7"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8pPr>
    <a:lvl9pPr marL="3657600" lvl="8"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008C8A"/>
    <a:srgbClr val="AB0019"/>
    <a:srgbClr val="334859"/>
    <a:srgbClr val="005D40"/>
    <a:srgbClr val="F29548"/>
    <a:srgbClr val="F18D3B"/>
    <a:srgbClr val="EE7919"/>
    <a:srgbClr val="F8B566"/>
    <a:srgbClr val="EB6300"/>
    <a:srgbClr val="EA54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4294"/>
    <p:restoredTop sz="92986"/>
  </p:normalViewPr>
  <p:slideViewPr>
    <p:cSldViewPr showGuides="1">
      <p:cViewPr varScale="1">
        <p:scale>
          <a:sx n="108" d="100"/>
          <a:sy n="108" d="100"/>
        </p:scale>
        <p:origin x="-486" y="-96"/>
      </p:cViewPr>
      <p:guideLst>
        <p:guide orient="horz" pos="428"/>
        <p:guide orient="horz" pos="3792"/>
        <p:guide pos="2976"/>
        <p:guide pos="542"/>
        <p:guide pos="552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25" d="100"/>
        <a:sy n="25" d="100"/>
      </p:scale>
      <p:origin x="0" y="0"/>
    </p:cViewPr>
  </p:sorterViewPr>
  <p:gridSpacing cx="72005" cy="72005"/>
</p:viewPr>
</file>

<file path=ppt/_rels/presentation.xml.rels><?xml version="1.0" encoding="UTF-8" standalone="yes"?>
<Relationships xmlns="http://schemas.openxmlformats.org/package/2006/relationships"><Relationship Id="rId93" Type="http://schemas.openxmlformats.org/officeDocument/2006/relationships/tags" Target="tags/tag1.xml"/><Relationship Id="rId92" Type="http://schemas.openxmlformats.org/officeDocument/2006/relationships/tableStyles" Target="tableStyles.xml"/><Relationship Id="rId91" Type="http://schemas.openxmlformats.org/officeDocument/2006/relationships/viewProps" Target="viewProps.xml"/><Relationship Id="rId90" Type="http://schemas.openxmlformats.org/officeDocument/2006/relationships/presProps" Target="presProps.xml"/><Relationship Id="rId9" Type="http://schemas.openxmlformats.org/officeDocument/2006/relationships/slide" Target="slides/slide6.xml"/><Relationship Id="rId89" Type="http://schemas.openxmlformats.org/officeDocument/2006/relationships/handoutMaster" Target="handoutMasters/handoutMaster1.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fontAlgn="base">
              <a:defRPr/>
            </a:pPr>
            <a:endParaRPr lang="zh-CN" altLang="en-US" strike="noStrike" noProof="1"/>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fontAlgn="base">
              <a:defRPr/>
            </a:pPr>
            <a:fld id="{06024D97-E667-405D-B634-E583E2108D71}" type="datetimeFigureOut">
              <a:rPr lang="zh-CN" altLang="en-US" strike="noStrike" noProof="1">
                <a:latin typeface="Calibri" panose="020F0502020204030204" pitchFamily="34" charset="0"/>
                <a:ea typeface="宋体" panose="02010600030101010101" pitchFamily="2" charset="-122"/>
                <a:cs typeface="+mn-cs"/>
              </a:rPr>
            </a:fld>
            <a:endParaRPr lang="zh-CN" altLang="en-US" strike="noStrike" noProof="1"/>
          </a:p>
        </p:txBody>
      </p:sp>
      <p:sp>
        <p:nvSpPr>
          <p:cNvPr id="5124" name="幻灯片图像占位符 3"/>
          <p:cNvSpPr>
            <a:spLocks noGrp="1" noRot="1" noChangeAspect="1"/>
          </p:cNvSpPr>
          <p:nvPr>
            <p:ph type="sldImg"/>
          </p:nvPr>
        </p:nvSpPr>
        <p:spPr>
          <a:xfrm>
            <a:off x="1143000" y="685800"/>
            <a:ext cx="4572000" cy="3429000"/>
          </a:xfrm>
          <a:prstGeom prst="rect">
            <a:avLst/>
          </a:prstGeom>
          <a:noFill/>
          <a:ln w="12700" cap="flat" cmpd="sng">
            <a:solidFill>
              <a:srgbClr val="000000"/>
            </a:solidFill>
            <a:prstDash val="solid"/>
            <a:round/>
            <a:headEnd type="none" w="med" len="med"/>
            <a:tailEnd type="none" w="med" len="med"/>
          </a:ln>
        </p:spPr>
      </p:sp>
      <p:sp>
        <p:nvSpPr>
          <p:cNvPr id="5125" name="备注占位符 4"/>
          <p:cNvSpPr>
            <a:spLocks noGrp="1"/>
          </p:cNvSpPr>
          <p:nvPr>
            <p:ph type="body" sz="quarter"/>
          </p:nvPr>
        </p:nvSpPr>
        <p:spPr>
          <a:xfrm>
            <a:off x="685800" y="4343400"/>
            <a:ext cx="5486400" cy="4114800"/>
          </a:xfrm>
          <a:prstGeom prst="rect">
            <a:avLst/>
          </a:prstGeom>
          <a:noFill/>
          <a:ln w="9525">
            <a:noFill/>
          </a:ln>
        </p:spPr>
        <p:txBody>
          <a:bodyPr vert="horz" lIns="91440" tIns="45720" rIns="91440" bIns="45720" anchor="t"/>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fontAlgn="base">
              <a:defRPr/>
            </a:pPr>
            <a:endParaRPr lang="zh-CN" altLang="en-US" strike="noStrike" noProof="1"/>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pPr fontAlgn="base"/>
            <a:fld id="{418F03C3-53C1-4F10-8DAF-D1F318E96C6E}" type="slidenum">
              <a:rPr lang="zh-CN" altLang="en-US" strike="noStrike" noProof="1">
                <a:latin typeface="Calibri" panose="020F0502020204030204" pitchFamily="34" charset="0"/>
                <a:ea typeface="宋体" panose="02010600030101010101"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4400" rtl="0" eaLnBrk="1" latinLnBrk="0" hangingPunct="1">
      <a:defRPr sz="1300" kern="1200">
        <a:solidFill>
          <a:schemeClr val="tx1"/>
        </a:solidFill>
        <a:latin typeface="+mn-lt"/>
        <a:ea typeface="+mn-ea"/>
        <a:cs typeface="+mn-cs"/>
      </a:defRPr>
    </a:lvl6pPr>
    <a:lvl7pPr marL="2742565" algn="l" defTabSz="914400" rtl="0" eaLnBrk="1" latinLnBrk="0" hangingPunct="1">
      <a:defRPr sz="1300" kern="1200">
        <a:solidFill>
          <a:schemeClr val="tx1"/>
        </a:solidFill>
        <a:latin typeface="+mn-lt"/>
        <a:ea typeface="+mn-ea"/>
        <a:cs typeface="+mn-cs"/>
      </a:defRPr>
    </a:lvl7pPr>
    <a:lvl8pPr marL="3199765" algn="l" defTabSz="914400" rtl="0" eaLnBrk="1" latinLnBrk="0" hangingPunct="1">
      <a:defRPr sz="1300" kern="1200">
        <a:solidFill>
          <a:schemeClr val="tx1"/>
        </a:solidFill>
        <a:latin typeface="+mn-lt"/>
        <a:ea typeface="+mn-ea"/>
        <a:cs typeface="+mn-cs"/>
      </a:defRPr>
    </a:lvl8pPr>
    <a:lvl9pPr marL="3656965" algn="l" defTabSz="91440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幻灯片图像占位符 1"/>
          <p:cNvSpPr>
            <a:spLocks noGrp="1" noRot="1" noChangeAspect="1" noTextEdit="1"/>
          </p:cNvSpPr>
          <p:nvPr>
            <p:ph type="sldImg"/>
          </p:nvPr>
        </p:nvSpPr>
        <p:spPr>
          <a:ln>
            <a:miter lim="800000"/>
          </a:ln>
        </p:spPr>
      </p:sp>
      <p:sp>
        <p:nvSpPr>
          <p:cNvPr id="65539" name="备注占位符 2"/>
          <p:cNvSpPr>
            <a:spLocks noGrp="1"/>
          </p:cNvSpPr>
          <p:nvPr>
            <p:ph type="body"/>
          </p:nvPr>
        </p:nvSpPr>
        <p:spPr/>
        <p:txBody>
          <a:bodyPr wrap="square" lIns="91440" tIns="45720" rIns="91440" bIns="45720" anchor="t"/>
          <a:p>
            <a:pPr lvl="0"/>
            <a:endParaRPr lang="zh-CN" altLang="en-US" dirty="0"/>
          </a:p>
        </p:txBody>
      </p:sp>
      <p:sp>
        <p:nvSpPr>
          <p:cNvPr id="6554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幻灯片图像占位符 1"/>
          <p:cNvSpPr>
            <a:spLocks noGrp="1" noRot="1" noChangeAspect="1" noTextEdit="1"/>
          </p:cNvSpPr>
          <p:nvPr>
            <p:ph type="sldImg"/>
          </p:nvPr>
        </p:nvSpPr>
        <p:spPr>
          <a:ln>
            <a:miter lim="800000"/>
          </a:ln>
        </p:spPr>
      </p:sp>
      <p:sp>
        <p:nvSpPr>
          <p:cNvPr id="67587" name="备注占位符 2"/>
          <p:cNvSpPr>
            <a:spLocks noGrp="1"/>
          </p:cNvSpPr>
          <p:nvPr>
            <p:ph type="body"/>
          </p:nvPr>
        </p:nvSpPr>
        <p:spPr/>
        <p:txBody>
          <a:bodyPr wrap="square" lIns="91440" tIns="45720" rIns="91440" bIns="45720" anchor="t"/>
          <a:p>
            <a:pPr lvl="0"/>
            <a:endParaRPr lang="zh-CN" altLang="en-US" dirty="0"/>
          </a:p>
        </p:txBody>
      </p:sp>
      <p:sp>
        <p:nvSpPr>
          <p:cNvPr id="67588"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幻灯片图像占位符 1"/>
          <p:cNvSpPr>
            <a:spLocks noTextEdit="1"/>
          </p:cNvSpPr>
          <p:nvPr>
            <p:ph type="sldImg"/>
          </p:nvPr>
        </p:nvSpPr>
        <p:spPr>
          <a:ln>
            <a:miter lim="800000"/>
          </a:ln>
        </p:spPr>
      </p:sp>
      <p:sp>
        <p:nvSpPr>
          <p:cNvPr id="66563" name="文本占位符 2"/>
          <p:cNvSpPr/>
          <p:nvPr>
            <p:ph type="body"/>
          </p:nvPr>
        </p:nvSpPr>
        <p:spPr/>
        <p:txBody>
          <a:bodyPr wrap="square" lIns="91440" tIns="45720" rIns="91440" bIns="45720" anchor="t"/>
          <a:p>
            <a:pPr lvl="0"/>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0" name="Freeform 11"/>
          <p:cNvSpPr/>
          <p:nvPr userDrawn="1"/>
        </p:nvSpPr>
        <p:spPr>
          <a:xfrm>
            <a:off x="0" y="661988"/>
            <a:ext cx="9144000" cy="1649412"/>
          </a:xfrm>
          <a:custGeom>
            <a:avLst/>
            <a:gdLst/>
            <a:ahLst/>
            <a:cxnLst>
              <a:cxn ang="0">
                <a:pos x="11269684" y="0"/>
              </a:cxn>
              <a:cxn ang="0">
                <a:pos x="12057095" y="6765"/>
              </a:cxn>
              <a:cxn ang="0">
                <a:pos x="12858044" y="27063"/>
              </a:cxn>
              <a:cxn ang="0">
                <a:pos x="12858044" y="96976"/>
              </a:cxn>
              <a:cxn ang="0">
                <a:pos x="12011971" y="101487"/>
              </a:cxn>
              <a:cxn ang="0">
                <a:pos x="11188461" y="117274"/>
              </a:cxn>
              <a:cxn ang="0">
                <a:pos x="10383000" y="148847"/>
              </a:cxn>
              <a:cxn ang="0">
                <a:pos x="9597845" y="191697"/>
              </a:cxn>
              <a:cxn ang="0">
                <a:pos x="8826227" y="245824"/>
              </a:cxn>
              <a:cxn ang="0">
                <a:pos x="8077170" y="313482"/>
              </a:cxn>
              <a:cxn ang="0">
                <a:pos x="7346164" y="392417"/>
              </a:cxn>
              <a:cxn ang="0">
                <a:pos x="6630951" y="482627"/>
              </a:cxn>
              <a:cxn ang="0">
                <a:pos x="5936043" y="588625"/>
              </a:cxn>
              <a:cxn ang="0">
                <a:pos x="5259185" y="705899"/>
              </a:cxn>
              <a:cxn ang="0">
                <a:pos x="4600377" y="836705"/>
              </a:cxn>
              <a:cxn ang="0">
                <a:pos x="3964131" y="976531"/>
              </a:cxn>
              <a:cxn ang="0">
                <a:pos x="3339165" y="1129890"/>
              </a:cxn>
              <a:cxn ang="0">
                <a:pos x="2739018" y="1299035"/>
              </a:cxn>
              <a:cxn ang="0">
                <a:pos x="2152408" y="1474946"/>
              </a:cxn>
              <a:cxn ang="0">
                <a:pos x="1586103" y="1668899"/>
              </a:cxn>
              <a:cxn ang="0">
                <a:pos x="1040104" y="1871874"/>
              </a:cxn>
              <a:cxn ang="0">
                <a:pos x="509899" y="2088380"/>
              </a:cxn>
              <a:cxn ang="0">
                <a:pos x="0" y="2320673"/>
              </a:cxn>
              <a:cxn ang="0">
                <a:pos x="0" y="1876384"/>
              </a:cxn>
              <a:cxn ang="0">
                <a:pos x="482825" y="1671155"/>
              </a:cxn>
              <a:cxn ang="0">
                <a:pos x="985956" y="1479457"/>
              </a:cxn>
              <a:cxn ang="0">
                <a:pos x="1504880" y="1299035"/>
              </a:cxn>
              <a:cxn ang="0">
                <a:pos x="2039598" y="1129890"/>
              </a:cxn>
              <a:cxn ang="0">
                <a:pos x="2587853" y="974276"/>
              </a:cxn>
              <a:cxn ang="0">
                <a:pos x="3158670" y="827684"/>
              </a:cxn>
              <a:cxn ang="0">
                <a:pos x="3743024" y="694623"/>
              </a:cxn>
              <a:cxn ang="0">
                <a:pos x="4345427" y="572838"/>
              </a:cxn>
              <a:cxn ang="0">
                <a:pos x="4961368" y="462330"/>
              </a:cxn>
              <a:cxn ang="0">
                <a:pos x="5597614" y="365353"/>
              </a:cxn>
              <a:cxn ang="0">
                <a:pos x="6245142" y="277398"/>
              </a:cxn>
              <a:cxn ang="0">
                <a:pos x="6912975" y="202974"/>
              </a:cxn>
              <a:cxn ang="0">
                <a:pos x="7596601" y="139826"/>
              </a:cxn>
              <a:cxn ang="0">
                <a:pos x="8300534" y="90210"/>
              </a:cxn>
              <a:cxn ang="0">
                <a:pos x="9020259" y="47360"/>
              </a:cxn>
              <a:cxn ang="0">
                <a:pos x="9753522" y="18042"/>
              </a:cxn>
              <a:cxn ang="0">
                <a:pos x="10504834" y="4510"/>
              </a:cxn>
              <a:cxn ang="0">
                <a:pos x="11269684" y="0"/>
              </a:cxn>
            </a:cxnLst>
            <a:pathLst>
              <a:path w="5699" h="1029">
                <a:moveTo>
                  <a:pt x="4995" y="0"/>
                </a:moveTo>
                <a:lnTo>
                  <a:pt x="5344" y="3"/>
                </a:lnTo>
                <a:lnTo>
                  <a:pt x="5699" y="12"/>
                </a:lnTo>
                <a:lnTo>
                  <a:pt x="5699" y="43"/>
                </a:lnTo>
                <a:lnTo>
                  <a:pt x="5324" y="45"/>
                </a:lnTo>
                <a:lnTo>
                  <a:pt x="4959" y="52"/>
                </a:lnTo>
                <a:lnTo>
                  <a:pt x="4602" y="66"/>
                </a:lnTo>
                <a:lnTo>
                  <a:pt x="4254" y="85"/>
                </a:lnTo>
                <a:lnTo>
                  <a:pt x="3912" y="109"/>
                </a:lnTo>
                <a:lnTo>
                  <a:pt x="3580" y="139"/>
                </a:lnTo>
                <a:lnTo>
                  <a:pt x="3256" y="174"/>
                </a:lnTo>
                <a:lnTo>
                  <a:pt x="2939" y="214"/>
                </a:lnTo>
                <a:lnTo>
                  <a:pt x="2631" y="261"/>
                </a:lnTo>
                <a:lnTo>
                  <a:pt x="2331" y="313"/>
                </a:lnTo>
                <a:lnTo>
                  <a:pt x="2039" y="371"/>
                </a:lnTo>
                <a:lnTo>
                  <a:pt x="1757" y="433"/>
                </a:lnTo>
                <a:lnTo>
                  <a:pt x="1480" y="501"/>
                </a:lnTo>
                <a:lnTo>
                  <a:pt x="1214" y="576"/>
                </a:lnTo>
                <a:lnTo>
                  <a:pt x="954" y="654"/>
                </a:lnTo>
                <a:lnTo>
                  <a:pt x="703" y="740"/>
                </a:lnTo>
                <a:lnTo>
                  <a:pt x="461" y="830"/>
                </a:lnTo>
                <a:lnTo>
                  <a:pt x="226" y="926"/>
                </a:lnTo>
                <a:lnTo>
                  <a:pt x="0" y="1029"/>
                </a:lnTo>
                <a:lnTo>
                  <a:pt x="0" y="832"/>
                </a:lnTo>
                <a:lnTo>
                  <a:pt x="214" y="741"/>
                </a:lnTo>
                <a:lnTo>
                  <a:pt x="437" y="656"/>
                </a:lnTo>
                <a:lnTo>
                  <a:pt x="667" y="576"/>
                </a:lnTo>
                <a:lnTo>
                  <a:pt x="904" y="501"/>
                </a:lnTo>
                <a:lnTo>
                  <a:pt x="1147" y="432"/>
                </a:lnTo>
                <a:lnTo>
                  <a:pt x="1400" y="367"/>
                </a:lnTo>
                <a:lnTo>
                  <a:pt x="1659" y="308"/>
                </a:lnTo>
                <a:lnTo>
                  <a:pt x="1926" y="254"/>
                </a:lnTo>
                <a:lnTo>
                  <a:pt x="2199" y="205"/>
                </a:lnTo>
                <a:lnTo>
                  <a:pt x="2481" y="162"/>
                </a:lnTo>
                <a:lnTo>
                  <a:pt x="2768" y="123"/>
                </a:lnTo>
                <a:lnTo>
                  <a:pt x="3064" y="90"/>
                </a:lnTo>
                <a:lnTo>
                  <a:pt x="3367" y="62"/>
                </a:lnTo>
                <a:lnTo>
                  <a:pt x="3679" y="40"/>
                </a:lnTo>
                <a:lnTo>
                  <a:pt x="3998" y="21"/>
                </a:lnTo>
                <a:lnTo>
                  <a:pt x="4323" y="8"/>
                </a:lnTo>
                <a:lnTo>
                  <a:pt x="4656" y="2"/>
                </a:lnTo>
                <a:lnTo>
                  <a:pt x="4995" y="0"/>
                </a:lnTo>
                <a:close/>
              </a:path>
            </a:pathLst>
          </a:custGeom>
          <a:solidFill>
            <a:schemeClr val="accent2"/>
          </a:solidFill>
          <a:ln w="0">
            <a:noFill/>
          </a:ln>
        </p:spPr>
        <p:txBody>
          <a:bodyPr/>
          <a:p>
            <a:endParaRPr lang="zh-CN" altLang="en-US"/>
          </a:p>
        </p:txBody>
      </p:sp>
      <p:pic>
        <p:nvPicPr>
          <p:cNvPr id="2055" name="图片 1" descr="1"/>
          <p:cNvPicPr>
            <a:picLocks noChangeAspect="1"/>
          </p:cNvPicPr>
          <p:nvPr userDrawn="1"/>
        </p:nvPicPr>
        <p:blipFill>
          <a:blip r:embed="rId2"/>
          <a:stretch>
            <a:fillRect/>
          </a:stretch>
        </p:blipFill>
        <p:spPr>
          <a:xfrm>
            <a:off x="0" y="-3175"/>
            <a:ext cx="1371600" cy="1312863"/>
          </a:xfrm>
          <a:prstGeom prst="rect">
            <a:avLst/>
          </a:prstGeom>
          <a:noFill/>
          <a:ln w="9525">
            <a:noFill/>
          </a:ln>
        </p:spPr>
      </p:pic>
      <p:sp>
        <p:nvSpPr>
          <p:cNvPr id="19" name="Freeform 9"/>
          <p:cNvSpPr/>
          <p:nvPr userDrawn="1"/>
        </p:nvSpPr>
        <p:spPr>
          <a:xfrm>
            <a:off x="0" y="-3175"/>
            <a:ext cx="9144000" cy="1920875"/>
          </a:xfrm>
          <a:custGeom>
            <a:avLst/>
            <a:gdLst/>
            <a:ahLst/>
            <a:cxnLst>
              <a:cxn ang="0">
                <a:pos x="0" y="0"/>
              </a:cxn>
              <a:cxn ang="0">
                <a:pos x="12858044" y="0"/>
              </a:cxn>
              <a:cxn ang="0">
                <a:pos x="12858044" y="924660"/>
              </a:cxn>
              <a:cxn ang="0">
                <a:pos x="12057095" y="899852"/>
              </a:cxn>
              <a:cxn ang="0">
                <a:pos x="11269684" y="888576"/>
              </a:cxn>
              <a:cxn ang="0">
                <a:pos x="10504834" y="888576"/>
              </a:cxn>
              <a:cxn ang="0">
                <a:pos x="9753522" y="899852"/>
              </a:cxn>
              <a:cxn ang="0">
                <a:pos x="9020259" y="924660"/>
              </a:cxn>
              <a:cxn ang="0">
                <a:pos x="8300534" y="958489"/>
              </a:cxn>
              <a:cxn ang="0">
                <a:pos x="7596601" y="1005850"/>
              </a:cxn>
              <a:cxn ang="0">
                <a:pos x="6912975" y="1068997"/>
              </a:cxn>
              <a:cxn ang="0">
                <a:pos x="6245142" y="1138911"/>
              </a:cxn>
              <a:cxn ang="0">
                <a:pos x="5597614" y="1222356"/>
              </a:cxn>
              <a:cxn ang="0">
                <a:pos x="4961368" y="1317077"/>
              </a:cxn>
              <a:cxn ang="0">
                <a:pos x="4345427" y="1423075"/>
              </a:cxn>
              <a:cxn ang="0">
                <a:pos x="3743024" y="1540349"/>
              </a:cxn>
              <a:cxn ang="0">
                <a:pos x="3158670" y="1673410"/>
              </a:cxn>
              <a:cxn ang="0">
                <a:pos x="2587853" y="1815492"/>
              </a:cxn>
              <a:cxn ang="0">
                <a:pos x="2039598" y="1968850"/>
              </a:cxn>
              <a:cxn ang="0">
                <a:pos x="1504880" y="2133485"/>
              </a:cxn>
              <a:cxn ang="0">
                <a:pos x="985956" y="2309396"/>
              </a:cxn>
              <a:cxn ang="0">
                <a:pos x="482825" y="2501094"/>
              </a:cxn>
              <a:cxn ang="0">
                <a:pos x="0" y="2701813"/>
              </a:cxn>
              <a:cxn ang="0">
                <a:pos x="0" y="0"/>
              </a:cxn>
            </a:cxnLst>
            <a:pathLst>
              <a:path w="5699" h="1198">
                <a:moveTo>
                  <a:pt x="0" y="0"/>
                </a:moveTo>
                <a:lnTo>
                  <a:pt x="5699" y="0"/>
                </a:lnTo>
                <a:lnTo>
                  <a:pt x="5699" y="410"/>
                </a:lnTo>
                <a:lnTo>
                  <a:pt x="5344" y="399"/>
                </a:lnTo>
                <a:lnTo>
                  <a:pt x="4995" y="394"/>
                </a:lnTo>
                <a:lnTo>
                  <a:pt x="4656" y="394"/>
                </a:lnTo>
                <a:lnTo>
                  <a:pt x="4323" y="399"/>
                </a:lnTo>
                <a:lnTo>
                  <a:pt x="3998" y="410"/>
                </a:lnTo>
                <a:lnTo>
                  <a:pt x="3679" y="425"/>
                </a:lnTo>
                <a:lnTo>
                  <a:pt x="3367" y="446"/>
                </a:lnTo>
                <a:lnTo>
                  <a:pt x="3064" y="474"/>
                </a:lnTo>
                <a:lnTo>
                  <a:pt x="2768" y="505"/>
                </a:lnTo>
                <a:lnTo>
                  <a:pt x="2481" y="542"/>
                </a:lnTo>
                <a:lnTo>
                  <a:pt x="2199" y="584"/>
                </a:lnTo>
                <a:lnTo>
                  <a:pt x="1926" y="631"/>
                </a:lnTo>
                <a:lnTo>
                  <a:pt x="1659" y="683"/>
                </a:lnTo>
                <a:lnTo>
                  <a:pt x="1400" y="742"/>
                </a:lnTo>
                <a:lnTo>
                  <a:pt x="1147" y="805"/>
                </a:lnTo>
                <a:lnTo>
                  <a:pt x="904" y="873"/>
                </a:lnTo>
                <a:lnTo>
                  <a:pt x="667" y="946"/>
                </a:lnTo>
                <a:lnTo>
                  <a:pt x="437" y="1024"/>
                </a:lnTo>
                <a:lnTo>
                  <a:pt x="214" y="1109"/>
                </a:lnTo>
                <a:lnTo>
                  <a:pt x="0" y="1198"/>
                </a:lnTo>
                <a:lnTo>
                  <a:pt x="0" y="0"/>
                </a:lnTo>
                <a:close/>
              </a:path>
            </a:pathLst>
          </a:custGeom>
          <a:solidFill>
            <a:schemeClr val="accent1"/>
          </a:solidFill>
          <a:ln w="0">
            <a:noFill/>
          </a:ln>
        </p:spPr>
        <p:txBody>
          <a:bodyPr/>
          <a:p>
            <a:endParaRPr lang="zh-CN" altLang="en-US"/>
          </a:p>
        </p:txBody>
      </p:sp>
      <p:sp>
        <p:nvSpPr>
          <p:cNvPr id="18" name="Freeform 8"/>
          <p:cNvSpPr/>
          <p:nvPr userDrawn="1"/>
        </p:nvSpPr>
        <p:spPr>
          <a:xfrm>
            <a:off x="0" y="6089650"/>
            <a:ext cx="9144000" cy="781050"/>
          </a:xfrm>
          <a:custGeom>
            <a:avLst/>
            <a:gdLst/>
            <a:ahLst/>
            <a:cxnLst>
              <a:cxn ang="0">
                <a:pos x="12858044" y="0"/>
              </a:cxn>
              <a:cxn ang="0">
                <a:pos x="12858044" y="1098317"/>
              </a:cxn>
              <a:cxn ang="0">
                <a:pos x="0" y="1098317"/>
              </a:cxn>
              <a:cxn ang="0">
                <a:pos x="0" y="811897"/>
              </a:cxn>
              <a:cxn ang="0">
                <a:pos x="846072" y="859258"/>
              </a:cxn>
              <a:cxn ang="0">
                <a:pos x="1665070" y="897597"/>
              </a:cxn>
              <a:cxn ang="0">
                <a:pos x="2470531" y="924661"/>
              </a:cxn>
              <a:cxn ang="0">
                <a:pos x="3260198" y="944958"/>
              </a:cxn>
              <a:cxn ang="0">
                <a:pos x="4031816" y="953979"/>
              </a:cxn>
              <a:cxn ang="0">
                <a:pos x="4780873" y="949469"/>
              </a:cxn>
              <a:cxn ang="0">
                <a:pos x="5511879" y="938192"/>
              </a:cxn>
              <a:cxn ang="0">
                <a:pos x="6227092" y="913384"/>
              </a:cxn>
              <a:cxn ang="0">
                <a:pos x="6922000" y="881810"/>
              </a:cxn>
              <a:cxn ang="0">
                <a:pos x="7598858" y="838960"/>
              </a:cxn>
              <a:cxn ang="0">
                <a:pos x="8253154" y="784834"/>
              </a:cxn>
              <a:cxn ang="0">
                <a:pos x="8893912" y="721686"/>
              </a:cxn>
              <a:cxn ang="0">
                <a:pos x="9514365" y="651773"/>
              </a:cxn>
              <a:cxn ang="0">
                <a:pos x="10119025" y="563817"/>
              </a:cxn>
              <a:cxn ang="0">
                <a:pos x="10705635" y="473606"/>
              </a:cxn>
              <a:cxn ang="0">
                <a:pos x="11271940" y="367609"/>
              </a:cxn>
              <a:cxn ang="0">
                <a:pos x="11817939" y="254845"/>
              </a:cxn>
              <a:cxn ang="0">
                <a:pos x="12348144" y="133060"/>
              </a:cxn>
              <a:cxn ang="0">
                <a:pos x="12858044" y="0"/>
              </a:cxn>
            </a:cxnLst>
            <a:pathLst>
              <a:path w="5699" h="487">
                <a:moveTo>
                  <a:pt x="5699" y="0"/>
                </a:moveTo>
                <a:lnTo>
                  <a:pt x="5699" y="487"/>
                </a:lnTo>
                <a:lnTo>
                  <a:pt x="0" y="487"/>
                </a:lnTo>
                <a:lnTo>
                  <a:pt x="0" y="360"/>
                </a:lnTo>
                <a:lnTo>
                  <a:pt x="375" y="381"/>
                </a:lnTo>
                <a:lnTo>
                  <a:pt x="738" y="398"/>
                </a:lnTo>
                <a:lnTo>
                  <a:pt x="1095" y="410"/>
                </a:lnTo>
                <a:lnTo>
                  <a:pt x="1445" y="419"/>
                </a:lnTo>
                <a:lnTo>
                  <a:pt x="1787" y="423"/>
                </a:lnTo>
                <a:lnTo>
                  <a:pt x="2119" y="421"/>
                </a:lnTo>
                <a:lnTo>
                  <a:pt x="2443" y="416"/>
                </a:lnTo>
                <a:lnTo>
                  <a:pt x="2760" y="405"/>
                </a:lnTo>
                <a:lnTo>
                  <a:pt x="3068" y="391"/>
                </a:lnTo>
                <a:lnTo>
                  <a:pt x="3368" y="372"/>
                </a:lnTo>
                <a:lnTo>
                  <a:pt x="3658" y="348"/>
                </a:lnTo>
                <a:lnTo>
                  <a:pt x="3942" y="320"/>
                </a:lnTo>
                <a:lnTo>
                  <a:pt x="4217" y="289"/>
                </a:lnTo>
                <a:lnTo>
                  <a:pt x="4485" y="250"/>
                </a:lnTo>
                <a:lnTo>
                  <a:pt x="4745" y="210"/>
                </a:lnTo>
                <a:lnTo>
                  <a:pt x="4996" y="163"/>
                </a:lnTo>
                <a:lnTo>
                  <a:pt x="5238" y="113"/>
                </a:lnTo>
                <a:lnTo>
                  <a:pt x="5473" y="59"/>
                </a:lnTo>
                <a:lnTo>
                  <a:pt x="5699" y="0"/>
                </a:lnTo>
                <a:close/>
              </a:path>
            </a:pathLst>
          </a:custGeom>
          <a:solidFill>
            <a:schemeClr val="accent1"/>
          </a:solidFill>
          <a:ln w="0">
            <a:noFill/>
          </a:ln>
        </p:spPr>
        <p:txBody>
          <a:bodyPr/>
          <a:p>
            <a:endParaRPr lang="zh-CN" altLang="en-US"/>
          </a:p>
        </p:txBody>
      </p:sp>
      <p:sp>
        <p:nvSpPr>
          <p:cNvPr id="17" name="Freeform 6"/>
          <p:cNvSpPr/>
          <p:nvPr userDrawn="1"/>
        </p:nvSpPr>
        <p:spPr>
          <a:xfrm>
            <a:off x="0" y="5794375"/>
            <a:ext cx="9144000" cy="933450"/>
          </a:xfrm>
          <a:custGeom>
            <a:avLst/>
            <a:gdLst/>
            <a:ahLst/>
            <a:cxnLst>
              <a:cxn ang="0">
                <a:pos x="12858044" y="0"/>
              </a:cxn>
              <a:cxn ang="0">
                <a:pos x="12858044" y="317993"/>
              </a:cxn>
              <a:cxn ang="0">
                <a:pos x="12348144" y="455564"/>
              </a:cxn>
              <a:cxn ang="0">
                <a:pos x="11817939" y="581859"/>
              </a:cxn>
              <a:cxn ang="0">
                <a:pos x="11271940" y="699133"/>
              </a:cxn>
              <a:cxn ang="0">
                <a:pos x="10705635" y="805131"/>
              </a:cxn>
              <a:cxn ang="0">
                <a:pos x="10119025" y="899852"/>
              </a:cxn>
              <a:cxn ang="0">
                <a:pos x="9514365" y="985553"/>
              </a:cxn>
              <a:cxn ang="0">
                <a:pos x="8893912" y="1059977"/>
              </a:cxn>
              <a:cxn ang="0">
                <a:pos x="8253154" y="1127635"/>
              </a:cxn>
              <a:cxn ang="0">
                <a:pos x="7598858" y="1181761"/>
              </a:cxn>
              <a:cxn ang="0">
                <a:pos x="6922000" y="1229122"/>
              </a:cxn>
              <a:cxn ang="0">
                <a:pos x="6227092" y="1265206"/>
              </a:cxn>
              <a:cxn ang="0">
                <a:pos x="5511879" y="1287759"/>
              </a:cxn>
              <a:cxn ang="0">
                <a:pos x="4780873" y="1303546"/>
              </a:cxn>
              <a:cxn ang="0">
                <a:pos x="4031816" y="1310312"/>
              </a:cxn>
              <a:cxn ang="0">
                <a:pos x="3260198" y="1308056"/>
              </a:cxn>
              <a:cxn ang="0">
                <a:pos x="2470531" y="1292269"/>
              </a:cxn>
              <a:cxn ang="0">
                <a:pos x="1665070" y="1265206"/>
              </a:cxn>
              <a:cxn ang="0">
                <a:pos x="846072" y="1233632"/>
              </a:cxn>
              <a:cxn ang="0">
                <a:pos x="0" y="1186272"/>
              </a:cxn>
              <a:cxn ang="0">
                <a:pos x="0" y="1134400"/>
              </a:cxn>
              <a:cxn ang="0">
                <a:pos x="888940" y="1161464"/>
              </a:cxn>
              <a:cxn ang="0">
                <a:pos x="1757574" y="1181761"/>
              </a:cxn>
              <a:cxn ang="0">
                <a:pos x="2605902" y="1188527"/>
              </a:cxn>
              <a:cxn ang="0">
                <a:pos x="3433925" y="1186272"/>
              </a:cxn>
              <a:cxn ang="0">
                <a:pos x="4239386" y="1170485"/>
              </a:cxn>
              <a:cxn ang="0">
                <a:pos x="5024541" y="1143422"/>
              </a:cxn>
              <a:cxn ang="0">
                <a:pos x="5791647" y="1107337"/>
              </a:cxn>
              <a:cxn ang="0">
                <a:pos x="6538447" y="1059977"/>
              </a:cxn>
              <a:cxn ang="0">
                <a:pos x="7260429" y="1005850"/>
              </a:cxn>
              <a:cxn ang="0">
                <a:pos x="7964361" y="933681"/>
              </a:cxn>
              <a:cxn ang="0">
                <a:pos x="8645731" y="857002"/>
              </a:cxn>
              <a:cxn ang="0">
                <a:pos x="9311308" y="764536"/>
              </a:cxn>
              <a:cxn ang="0">
                <a:pos x="9954323" y="663049"/>
              </a:cxn>
              <a:cxn ang="0">
                <a:pos x="10574776" y="552541"/>
              </a:cxn>
              <a:cxn ang="0">
                <a:pos x="11177180" y="433011"/>
              </a:cxn>
              <a:cxn ang="0">
                <a:pos x="11757021" y="297695"/>
              </a:cxn>
              <a:cxn ang="0">
                <a:pos x="12316557" y="153358"/>
              </a:cxn>
              <a:cxn ang="0">
                <a:pos x="12858044" y="0"/>
              </a:cxn>
            </a:cxnLst>
            <a:pathLst>
              <a:path w="5699" h="581">
                <a:moveTo>
                  <a:pt x="5699" y="0"/>
                </a:moveTo>
                <a:lnTo>
                  <a:pt x="5699" y="141"/>
                </a:lnTo>
                <a:lnTo>
                  <a:pt x="5473" y="202"/>
                </a:lnTo>
                <a:lnTo>
                  <a:pt x="5238" y="258"/>
                </a:lnTo>
                <a:lnTo>
                  <a:pt x="4996" y="310"/>
                </a:lnTo>
                <a:lnTo>
                  <a:pt x="4745" y="357"/>
                </a:lnTo>
                <a:lnTo>
                  <a:pt x="4485" y="399"/>
                </a:lnTo>
                <a:lnTo>
                  <a:pt x="4217" y="437"/>
                </a:lnTo>
                <a:lnTo>
                  <a:pt x="3942" y="470"/>
                </a:lnTo>
                <a:lnTo>
                  <a:pt x="3658" y="500"/>
                </a:lnTo>
                <a:lnTo>
                  <a:pt x="3368" y="524"/>
                </a:lnTo>
                <a:lnTo>
                  <a:pt x="3068" y="545"/>
                </a:lnTo>
                <a:lnTo>
                  <a:pt x="2760" y="561"/>
                </a:lnTo>
                <a:lnTo>
                  <a:pt x="2443" y="571"/>
                </a:lnTo>
                <a:lnTo>
                  <a:pt x="2119" y="578"/>
                </a:lnTo>
                <a:lnTo>
                  <a:pt x="1787" y="581"/>
                </a:lnTo>
                <a:lnTo>
                  <a:pt x="1445" y="580"/>
                </a:lnTo>
                <a:lnTo>
                  <a:pt x="1095" y="573"/>
                </a:lnTo>
                <a:lnTo>
                  <a:pt x="738" y="561"/>
                </a:lnTo>
                <a:lnTo>
                  <a:pt x="375" y="547"/>
                </a:lnTo>
                <a:lnTo>
                  <a:pt x="0" y="526"/>
                </a:lnTo>
                <a:lnTo>
                  <a:pt x="0" y="503"/>
                </a:lnTo>
                <a:lnTo>
                  <a:pt x="394" y="515"/>
                </a:lnTo>
                <a:lnTo>
                  <a:pt x="779" y="524"/>
                </a:lnTo>
                <a:lnTo>
                  <a:pt x="1155" y="527"/>
                </a:lnTo>
                <a:lnTo>
                  <a:pt x="1522" y="526"/>
                </a:lnTo>
                <a:lnTo>
                  <a:pt x="1879" y="519"/>
                </a:lnTo>
                <a:lnTo>
                  <a:pt x="2227" y="507"/>
                </a:lnTo>
                <a:lnTo>
                  <a:pt x="2567" y="491"/>
                </a:lnTo>
                <a:lnTo>
                  <a:pt x="2898" y="470"/>
                </a:lnTo>
                <a:lnTo>
                  <a:pt x="3218" y="446"/>
                </a:lnTo>
                <a:lnTo>
                  <a:pt x="3530" y="414"/>
                </a:lnTo>
                <a:lnTo>
                  <a:pt x="3832" y="380"/>
                </a:lnTo>
                <a:lnTo>
                  <a:pt x="4127" y="339"/>
                </a:lnTo>
                <a:lnTo>
                  <a:pt x="4412" y="294"/>
                </a:lnTo>
                <a:lnTo>
                  <a:pt x="4687" y="245"/>
                </a:lnTo>
                <a:lnTo>
                  <a:pt x="4954" y="192"/>
                </a:lnTo>
                <a:lnTo>
                  <a:pt x="5211" y="132"/>
                </a:lnTo>
                <a:lnTo>
                  <a:pt x="5459" y="68"/>
                </a:lnTo>
                <a:lnTo>
                  <a:pt x="5699" y="0"/>
                </a:lnTo>
                <a:close/>
              </a:path>
            </a:pathLst>
          </a:custGeom>
          <a:solidFill>
            <a:schemeClr val="accent2"/>
          </a:solidFill>
          <a:ln w="0">
            <a:noFill/>
          </a:ln>
        </p:spPr>
        <p:txBody>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righ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20" grpId="0" bldLvl="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20" name="Freeform 11"/>
          <p:cNvSpPr/>
          <p:nvPr userDrawn="1"/>
        </p:nvSpPr>
        <p:spPr>
          <a:xfrm>
            <a:off x="0" y="661988"/>
            <a:ext cx="9144000" cy="1649412"/>
          </a:xfrm>
          <a:custGeom>
            <a:avLst/>
            <a:gdLst/>
            <a:ahLst/>
            <a:cxnLst>
              <a:cxn ang="0">
                <a:pos x="11269684" y="0"/>
              </a:cxn>
              <a:cxn ang="0">
                <a:pos x="12057095" y="6765"/>
              </a:cxn>
              <a:cxn ang="0">
                <a:pos x="12858044" y="27063"/>
              </a:cxn>
              <a:cxn ang="0">
                <a:pos x="12858044" y="96976"/>
              </a:cxn>
              <a:cxn ang="0">
                <a:pos x="12011971" y="101487"/>
              </a:cxn>
              <a:cxn ang="0">
                <a:pos x="11188461" y="117274"/>
              </a:cxn>
              <a:cxn ang="0">
                <a:pos x="10383000" y="148847"/>
              </a:cxn>
              <a:cxn ang="0">
                <a:pos x="9597845" y="191697"/>
              </a:cxn>
              <a:cxn ang="0">
                <a:pos x="8826227" y="245824"/>
              </a:cxn>
              <a:cxn ang="0">
                <a:pos x="8077170" y="313482"/>
              </a:cxn>
              <a:cxn ang="0">
                <a:pos x="7346164" y="392417"/>
              </a:cxn>
              <a:cxn ang="0">
                <a:pos x="6630951" y="482627"/>
              </a:cxn>
              <a:cxn ang="0">
                <a:pos x="5936043" y="588625"/>
              </a:cxn>
              <a:cxn ang="0">
                <a:pos x="5259185" y="705899"/>
              </a:cxn>
              <a:cxn ang="0">
                <a:pos x="4600377" y="836705"/>
              </a:cxn>
              <a:cxn ang="0">
                <a:pos x="3964131" y="976531"/>
              </a:cxn>
              <a:cxn ang="0">
                <a:pos x="3339165" y="1129890"/>
              </a:cxn>
              <a:cxn ang="0">
                <a:pos x="2739018" y="1299035"/>
              </a:cxn>
              <a:cxn ang="0">
                <a:pos x="2152408" y="1474946"/>
              </a:cxn>
              <a:cxn ang="0">
                <a:pos x="1586103" y="1668899"/>
              </a:cxn>
              <a:cxn ang="0">
                <a:pos x="1040104" y="1871874"/>
              </a:cxn>
              <a:cxn ang="0">
                <a:pos x="509899" y="2088380"/>
              </a:cxn>
              <a:cxn ang="0">
                <a:pos x="0" y="2320673"/>
              </a:cxn>
              <a:cxn ang="0">
                <a:pos x="0" y="1876384"/>
              </a:cxn>
              <a:cxn ang="0">
                <a:pos x="482825" y="1671155"/>
              </a:cxn>
              <a:cxn ang="0">
                <a:pos x="985956" y="1479457"/>
              </a:cxn>
              <a:cxn ang="0">
                <a:pos x="1504880" y="1299035"/>
              </a:cxn>
              <a:cxn ang="0">
                <a:pos x="2039598" y="1129890"/>
              </a:cxn>
              <a:cxn ang="0">
                <a:pos x="2587853" y="974276"/>
              </a:cxn>
              <a:cxn ang="0">
                <a:pos x="3158670" y="827684"/>
              </a:cxn>
              <a:cxn ang="0">
                <a:pos x="3743024" y="694623"/>
              </a:cxn>
              <a:cxn ang="0">
                <a:pos x="4345427" y="572838"/>
              </a:cxn>
              <a:cxn ang="0">
                <a:pos x="4961368" y="462330"/>
              </a:cxn>
              <a:cxn ang="0">
                <a:pos x="5597614" y="365353"/>
              </a:cxn>
              <a:cxn ang="0">
                <a:pos x="6245142" y="277398"/>
              </a:cxn>
              <a:cxn ang="0">
                <a:pos x="6912975" y="202974"/>
              </a:cxn>
              <a:cxn ang="0">
                <a:pos x="7596601" y="139826"/>
              </a:cxn>
              <a:cxn ang="0">
                <a:pos x="8300534" y="90210"/>
              </a:cxn>
              <a:cxn ang="0">
                <a:pos x="9020259" y="47360"/>
              </a:cxn>
              <a:cxn ang="0">
                <a:pos x="9753522" y="18042"/>
              </a:cxn>
              <a:cxn ang="0">
                <a:pos x="10504834" y="4510"/>
              </a:cxn>
              <a:cxn ang="0">
                <a:pos x="11269684" y="0"/>
              </a:cxn>
            </a:cxnLst>
            <a:pathLst>
              <a:path w="5699" h="1029">
                <a:moveTo>
                  <a:pt x="4995" y="0"/>
                </a:moveTo>
                <a:lnTo>
                  <a:pt x="5344" y="3"/>
                </a:lnTo>
                <a:lnTo>
                  <a:pt x="5699" y="12"/>
                </a:lnTo>
                <a:lnTo>
                  <a:pt x="5699" y="43"/>
                </a:lnTo>
                <a:lnTo>
                  <a:pt x="5324" y="45"/>
                </a:lnTo>
                <a:lnTo>
                  <a:pt x="4959" y="52"/>
                </a:lnTo>
                <a:lnTo>
                  <a:pt x="4602" y="66"/>
                </a:lnTo>
                <a:lnTo>
                  <a:pt x="4254" y="85"/>
                </a:lnTo>
                <a:lnTo>
                  <a:pt x="3912" y="109"/>
                </a:lnTo>
                <a:lnTo>
                  <a:pt x="3580" y="139"/>
                </a:lnTo>
                <a:lnTo>
                  <a:pt x="3256" y="174"/>
                </a:lnTo>
                <a:lnTo>
                  <a:pt x="2939" y="214"/>
                </a:lnTo>
                <a:lnTo>
                  <a:pt x="2631" y="261"/>
                </a:lnTo>
                <a:lnTo>
                  <a:pt x="2331" y="313"/>
                </a:lnTo>
                <a:lnTo>
                  <a:pt x="2039" y="371"/>
                </a:lnTo>
                <a:lnTo>
                  <a:pt x="1757" y="433"/>
                </a:lnTo>
                <a:lnTo>
                  <a:pt x="1480" y="501"/>
                </a:lnTo>
                <a:lnTo>
                  <a:pt x="1214" y="576"/>
                </a:lnTo>
                <a:lnTo>
                  <a:pt x="954" y="654"/>
                </a:lnTo>
                <a:lnTo>
                  <a:pt x="703" y="740"/>
                </a:lnTo>
                <a:lnTo>
                  <a:pt x="461" y="830"/>
                </a:lnTo>
                <a:lnTo>
                  <a:pt x="226" y="926"/>
                </a:lnTo>
                <a:lnTo>
                  <a:pt x="0" y="1029"/>
                </a:lnTo>
                <a:lnTo>
                  <a:pt x="0" y="832"/>
                </a:lnTo>
                <a:lnTo>
                  <a:pt x="214" y="741"/>
                </a:lnTo>
                <a:lnTo>
                  <a:pt x="437" y="656"/>
                </a:lnTo>
                <a:lnTo>
                  <a:pt x="667" y="576"/>
                </a:lnTo>
                <a:lnTo>
                  <a:pt x="904" y="501"/>
                </a:lnTo>
                <a:lnTo>
                  <a:pt x="1147" y="432"/>
                </a:lnTo>
                <a:lnTo>
                  <a:pt x="1400" y="367"/>
                </a:lnTo>
                <a:lnTo>
                  <a:pt x="1659" y="308"/>
                </a:lnTo>
                <a:lnTo>
                  <a:pt x="1926" y="254"/>
                </a:lnTo>
                <a:lnTo>
                  <a:pt x="2199" y="205"/>
                </a:lnTo>
                <a:lnTo>
                  <a:pt x="2481" y="162"/>
                </a:lnTo>
                <a:lnTo>
                  <a:pt x="2768" y="123"/>
                </a:lnTo>
                <a:lnTo>
                  <a:pt x="3064" y="90"/>
                </a:lnTo>
                <a:lnTo>
                  <a:pt x="3367" y="62"/>
                </a:lnTo>
                <a:lnTo>
                  <a:pt x="3679" y="40"/>
                </a:lnTo>
                <a:lnTo>
                  <a:pt x="3998" y="21"/>
                </a:lnTo>
                <a:lnTo>
                  <a:pt x="4323" y="8"/>
                </a:lnTo>
                <a:lnTo>
                  <a:pt x="4656" y="2"/>
                </a:lnTo>
                <a:lnTo>
                  <a:pt x="4995" y="0"/>
                </a:lnTo>
                <a:close/>
              </a:path>
            </a:pathLst>
          </a:custGeom>
          <a:solidFill>
            <a:schemeClr val="accent2"/>
          </a:solidFill>
          <a:ln w="0">
            <a:noFill/>
          </a:ln>
        </p:spPr>
        <p:txBody>
          <a:bodyPr/>
          <a:p>
            <a:endParaRPr lang="zh-CN" altLang="en-US"/>
          </a:p>
        </p:txBody>
      </p:sp>
      <p:sp>
        <p:nvSpPr>
          <p:cNvPr id="21" name="矩形 259"/>
          <p:cNvSpPr>
            <a:spLocks noChangeArrowheads="1"/>
          </p:cNvSpPr>
          <p:nvPr userDrawn="1"/>
        </p:nvSpPr>
        <p:spPr bwMode="auto">
          <a:xfrm>
            <a:off x="2352675" y="2930525"/>
            <a:ext cx="4438650" cy="150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fontAlgn="base">
              <a:buNone/>
            </a:pPr>
            <a:r>
              <a:rPr lang="zh-CN" altLang="en-US" sz="9815" b="1" strike="noStrike" cap="all" noProof="1"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rPr>
              <a:t>谢   谢</a:t>
            </a:r>
            <a:endParaRPr lang="zh-CN" altLang="en-US" sz="9815" b="1" strike="noStrike" cap="all" noProof="1" dirty="0">
              <a:solidFill>
                <a:schemeClr val="bg1">
                  <a:lumMod val="50000"/>
                </a:schemeClr>
              </a:solidFill>
              <a:latin typeface="Arial" panose="020B0604020202020204" pitchFamily="34" charset="0"/>
              <a:cs typeface="Arial" panose="020B0604020202020204" pitchFamily="34" charset="0"/>
            </a:endParaRPr>
          </a:p>
        </p:txBody>
      </p:sp>
      <p:pic>
        <p:nvPicPr>
          <p:cNvPr id="4104" name="图片 1" descr="1"/>
          <p:cNvPicPr>
            <a:picLocks noChangeAspect="1"/>
          </p:cNvPicPr>
          <p:nvPr userDrawn="1"/>
        </p:nvPicPr>
        <p:blipFill>
          <a:blip r:embed="rId2"/>
          <a:stretch>
            <a:fillRect/>
          </a:stretch>
        </p:blipFill>
        <p:spPr>
          <a:xfrm>
            <a:off x="0" y="-3175"/>
            <a:ext cx="1371600" cy="1312863"/>
          </a:xfrm>
          <a:prstGeom prst="rect">
            <a:avLst/>
          </a:prstGeom>
          <a:noFill/>
          <a:ln w="9525">
            <a:noFill/>
          </a:ln>
        </p:spPr>
      </p:pic>
      <p:sp>
        <p:nvSpPr>
          <p:cNvPr id="19" name="Freeform 9"/>
          <p:cNvSpPr/>
          <p:nvPr userDrawn="1"/>
        </p:nvSpPr>
        <p:spPr>
          <a:xfrm>
            <a:off x="0" y="-3175"/>
            <a:ext cx="9144000" cy="1920875"/>
          </a:xfrm>
          <a:custGeom>
            <a:avLst/>
            <a:gdLst/>
            <a:ahLst/>
            <a:cxnLst>
              <a:cxn ang="0">
                <a:pos x="0" y="0"/>
              </a:cxn>
              <a:cxn ang="0">
                <a:pos x="12858044" y="0"/>
              </a:cxn>
              <a:cxn ang="0">
                <a:pos x="12858044" y="924660"/>
              </a:cxn>
              <a:cxn ang="0">
                <a:pos x="12057095" y="899852"/>
              </a:cxn>
              <a:cxn ang="0">
                <a:pos x="11269684" y="888576"/>
              </a:cxn>
              <a:cxn ang="0">
                <a:pos x="10504834" y="888576"/>
              </a:cxn>
              <a:cxn ang="0">
                <a:pos x="9753522" y="899852"/>
              </a:cxn>
              <a:cxn ang="0">
                <a:pos x="9020259" y="924660"/>
              </a:cxn>
              <a:cxn ang="0">
                <a:pos x="8300534" y="958489"/>
              </a:cxn>
              <a:cxn ang="0">
                <a:pos x="7596601" y="1005850"/>
              </a:cxn>
              <a:cxn ang="0">
                <a:pos x="6912975" y="1068997"/>
              </a:cxn>
              <a:cxn ang="0">
                <a:pos x="6245142" y="1138911"/>
              </a:cxn>
              <a:cxn ang="0">
                <a:pos x="5597614" y="1222356"/>
              </a:cxn>
              <a:cxn ang="0">
                <a:pos x="4961368" y="1317077"/>
              </a:cxn>
              <a:cxn ang="0">
                <a:pos x="4345427" y="1423075"/>
              </a:cxn>
              <a:cxn ang="0">
                <a:pos x="3743024" y="1540349"/>
              </a:cxn>
              <a:cxn ang="0">
                <a:pos x="3158670" y="1673410"/>
              </a:cxn>
              <a:cxn ang="0">
                <a:pos x="2587853" y="1815492"/>
              </a:cxn>
              <a:cxn ang="0">
                <a:pos x="2039598" y="1968850"/>
              </a:cxn>
              <a:cxn ang="0">
                <a:pos x="1504880" y="2133485"/>
              </a:cxn>
              <a:cxn ang="0">
                <a:pos x="985956" y="2309396"/>
              </a:cxn>
              <a:cxn ang="0">
                <a:pos x="482825" y="2501094"/>
              </a:cxn>
              <a:cxn ang="0">
                <a:pos x="0" y="2701813"/>
              </a:cxn>
              <a:cxn ang="0">
                <a:pos x="0" y="0"/>
              </a:cxn>
            </a:cxnLst>
            <a:pathLst>
              <a:path w="5699" h="1198">
                <a:moveTo>
                  <a:pt x="0" y="0"/>
                </a:moveTo>
                <a:lnTo>
                  <a:pt x="5699" y="0"/>
                </a:lnTo>
                <a:lnTo>
                  <a:pt x="5699" y="410"/>
                </a:lnTo>
                <a:lnTo>
                  <a:pt x="5344" y="399"/>
                </a:lnTo>
                <a:lnTo>
                  <a:pt x="4995" y="394"/>
                </a:lnTo>
                <a:lnTo>
                  <a:pt x="4656" y="394"/>
                </a:lnTo>
                <a:lnTo>
                  <a:pt x="4323" y="399"/>
                </a:lnTo>
                <a:lnTo>
                  <a:pt x="3998" y="410"/>
                </a:lnTo>
                <a:lnTo>
                  <a:pt x="3679" y="425"/>
                </a:lnTo>
                <a:lnTo>
                  <a:pt x="3367" y="446"/>
                </a:lnTo>
                <a:lnTo>
                  <a:pt x="3064" y="474"/>
                </a:lnTo>
                <a:lnTo>
                  <a:pt x="2768" y="505"/>
                </a:lnTo>
                <a:lnTo>
                  <a:pt x="2481" y="542"/>
                </a:lnTo>
                <a:lnTo>
                  <a:pt x="2199" y="584"/>
                </a:lnTo>
                <a:lnTo>
                  <a:pt x="1926" y="631"/>
                </a:lnTo>
                <a:lnTo>
                  <a:pt x="1659" y="683"/>
                </a:lnTo>
                <a:lnTo>
                  <a:pt x="1400" y="742"/>
                </a:lnTo>
                <a:lnTo>
                  <a:pt x="1147" y="805"/>
                </a:lnTo>
                <a:lnTo>
                  <a:pt x="904" y="873"/>
                </a:lnTo>
                <a:lnTo>
                  <a:pt x="667" y="946"/>
                </a:lnTo>
                <a:lnTo>
                  <a:pt x="437" y="1024"/>
                </a:lnTo>
                <a:lnTo>
                  <a:pt x="214" y="1109"/>
                </a:lnTo>
                <a:lnTo>
                  <a:pt x="0" y="1198"/>
                </a:lnTo>
                <a:lnTo>
                  <a:pt x="0" y="0"/>
                </a:lnTo>
                <a:close/>
              </a:path>
            </a:pathLst>
          </a:custGeom>
          <a:solidFill>
            <a:schemeClr val="accent1"/>
          </a:solidFill>
          <a:ln w="0">
            <a:noFill/>
          </a:ln>
        </p:spPr>
        <p:txBody>
          <a:bodyPr/>
          <a:p>
            <a:endParaRPr lang="zh-CN" altLang="en-US"/>
          </a:p>
        </p:txBody>
      </p:sp>
      <p:sp>
        <p:nvSpPr>
          <p:cNvPr id="18" name="Freeform 8"/>
          <p:cNvSpPr/>
          <p:nvPr userDrawn="1"/>
        </p:nvSpPr>
        <p:spPr>
          <a:xfrm>
            <a:off x="0" y="6080125"/>
            <a:ext cx="9144000" cy="781050"/>
          </a:xfrm>
          <a:custGeom>
            <a:avLst/>
            <a:gdLst/>
            <a:ahLst/>
            <a:cxnLst>
              <a:cxn ang="0">
                <a:pos x="12858044" y="0"/>
              </a:cxn>
              <a:cxn ang="0">
                <a:pos x="12858044" y="1098317"/>
              </a:cxn>
              <a:cxn ang="0">
                <a:pos x="0" y="1098317"/>
              </a:cxn>
              <a:cxn ang="0">
                <a:pos x="0" y="811897"/>
              </a:cxn>
              <a:cxn ang="0">
                <a:pos x="846072" y="859258"/>
              </a:cxn>
              <a:cxn ang="0">
                <a:pos x="1665070" y="897597"/>
              </a:cxn>
              <a:cxn ang="0">
                <a:pos x="2470531" y="924661"/>
              </a:cxn>
              <a:cxn ang="0">
                <a:pos x="3260198" y="944958"/>
              </a:cxn>
              <a:cxn ang="0">
                <a:pos x="4031816" y="953979"/>
              </a:cxn>
              <a:cxn ang="0">
                <a:pos x="4780873" y="949469"/>
              </a:cxn>
              <a:cxn ang="0">
                <a:pos x="5511879" y="938192"/>
              </a:cxn>
              <a:cxn ang="0">
                <a:pos x="6227092" y="913384"/>
              </a:cxn>
              <a:cxn ang="0">
                <a:pos x="6922000" y="881810"/>
              </a:cxn>
              <a:cxn ang="0">
                <a:pos x="7598858" y="838960"/>
              </a:cxn>
              <a:cxn ang="0">
                <a:pos x="8253154" y="784834"/>
              </a:cxn>
              <a:cxn ang="0">
                <a:pos x="8893912" y="721686"/>
              </a:cxn>
              <a:cxn ang="0">
                <a:pos x="9514365" y="651773"/>
              </a:cxn>
              <a:cxn ang="0">
                <a:pos x="10119025" y="563817"/>
              </a:cxn>
              <a:cxn ang="0">
                <a:pos x="10705635" y="473606"/>
              </a:cxn>
              <a:cxn ang="0">
                <a:pos x="11271940" y="367609"/>
              </a:cxn>
              <a:cxn ang="0">
                <a:pos x="11817939" y="254845"/>
              </a:cxn>
              <a:cxn ang="0">
                <a:pos x="12348144" y="133060"/>
              </a:cxn>
              <a:cxn ang="0">
                <a:pos x="12858044" y="0"/>
              </a:cxn>
            </a:cxnLst>
            <a:pathLst>
              <a:path w="5699" h="487">
                <a:moveTo>
                  <a:pt x="5699" y="0"/>
                </a:moveTo>
                <a:lnTo>
                  <a:pt x="5699" y="487"/>
                </a:lnTo>
                <a:lnTo>
                  <a:pt x="0" y="487"/>
                </a:lnTo>
                <a:lnTo>
                  <a:pt x="0" y="360"/>
                </a:lnTo>
                <a:lnTo>
                  <a:pt x="375" y="381"/>
                </a:lnTo>
                <a:lnTo>
                  <a:pt x="738" y="398"/>
                </a:lnTo>
                <a:lnTo>
                  <a:pt x="1095" y="410"/>
                </a:lnTo>
                <a:lnTo>
                  <a:pt x="1445" y="419"/>
                </a:lnTo>
                <a:lnTo>
                  <a:pt x="1787" y="423"/>
                </a:lnTo>
                <a:lnTo>
                  <a:pt x="2119" y="421"/>
                </a:lnTo>
                <a:lnTo>
                  <a:pt x="2443" y="416"/>
                </a:lnTo>
                <a:lnTo>
                  <a:pt x="2760" y="405"/>
                </a:lnTo>
                <a:lnTo>
                  <a:pt x="3068" y="391"/>
                </a:lnTo>
                <a:lnTo>
                  <a:pt x="3368" y="372"/>
                </a:lnTo>
                <a:lnTo>
                  <a:pt x="3658" y="348"/>
                </a:lnTo>
                <a:lnTo>
                  <a:pt x="3942" y="320"/>
                </a:lnTo>
                <a:lnTo>
                  <a:pt x="4217" y="289"/>
                </a:lnTo>
                <a:lnTo>
                  <a:pt x="4485" y="250"/>
                </a:lnTo>
                <a:lnTo>
                  <a:pt x="4745" y="210"/>
                </a:lnTo>
                <a:lnTo>
                  <a:pt x="4996" y="163"/>
                </a:lnTo>
                <a:lnTo>
                  <a:pt x="5238" y="113"/>
                </a:lnTo>
                <a:lnTo>
                  <a:pt x="5473" y="59"/>
                </a:lnTo>
                <a:lnTo>
                  <a:pt x="5699" y="0"/>
                </a:lnTo>
                <a:close/>
              </a:path>
            </a:pathLst>
          </a:custGeom>
          <a:solidFill>
            <a:schemeClr val="accent1"/>
          </a:solidFill>
          <a:ln w="0">
            <a:noFill/>
          </a:ln>
        </p:spPr>
        <p:txBody>
          <a:bodyPr/>
          <a:p>
            <a:endParaRPr lang="zh-CN" altLang="en-US"/>
          </a:p>
        </p:txBody>
      </p:sp>
      <p:sp>
        <p:nvSpPr>
          <p:cNvPr id="17" name="Freeform 6"/>
          <p:cNvSpPr/>
          <p:nvPr userDrawn="1"/>
        </p:nvSpPr>
        <p:spPr>
          <a:xfrm>
            <a:off x="0" y="5794375"/>
            <a:ext cx="9144000" cy="933450"/>
          </a:xfrm>
          <a:custGeom>
            <a:avLst/>
            <a:gdLst/>
            <a:ahLst/>
            <a:cxnLst>
              <a:cxn ang="0">
                <a:pos x="12858044" y="0"/>
              </a:cxn>
              <a:cxn ang="0">
                <a:pos x="12858044" y="317993"/>
              </a:cxn>
              <a:cxn ang="0">
                <a:pos x="12348144" y="455564"/>
              </a:cxn>
              <a:cxn ang="0">
                <a:pos x="11817939" y="581859"/>
              </a:cxn>
              <a:cxn ang="0">
                <a:pos x="11271940" y="699133"/>
              </a:cxn>
              <a:cxn ang="0">
                <a:pos x="10705635" y="805131"/>
              </a:cxn>
              <a:cxn ang="0">
                <a:pos x="10119025" y="899852"/>
              </a:cxn>
              <a:cxn ang="0">
                <a:pos x="9514365" y="985553"/>
              </a:cxn>
              <a:cxn ang="0">
                <a:pos x="8893912" y="1059977"/>
              </a:cxn>
              <a:cxn ang="0">
                <a:pos x="8253154" y="1127635"/>
              </a:cxn>
              <a:cxn ang="0">
                <a:pos x="7598858" y="1181761"/>
              </a:cxn>
              <a:cxn ang="0">
                <a:pos x="6922000" y="1229122"/>
              </a:cxn>
              <a:cxn ang="0">
                <a:pos x="6227092" y="1265206"/>
              </a:cxn>
              <a:cxn ang="0">
                <a:pos x="5511879" y="1287759"/>
              </a:cxn>
              <a:cxn ang="0">
                <a:pos x="4780873" y="1303546"/>
              </a:cxn>
              <a:cxn ang="0">
                <a:pos x="4031816" y="1310312"/>
              </a:cxn>
              <a:cxn ang="0">
                <a:pos x="3260198" y="1308056"/>
              </a:cxn>
              <a:cxn ang="0">
                <a:pos x="2470531" y="1292269"/>
              </a:cxn>
              <a:cxn ang="0">
                <a:pos x="1665070" y="1265206"/>
              </a:cxn>
              <a:cxn ang="0">
                <a:pos x="846072" y="1233632"/>
              </a:cxn>
              <a:cxn ang="0">
                <a:pos x="0" y="1186272"/>
              </a:cxn>
              <a:cxn ang="0">
                <a:pos x="0" y="1134400"/>
              </a:cxn>
              <a:cxn ang="0">
                <a:pos x="888940" y="1161464"/>
              </a:cxn>
              <a:cxn ang="0">
                <a:pos x="1757574" y="1181761"/>
              </a:cxn>
              <a:cxn ang="0">
                <a:pos x="2605902" y="1188527"/>
              </a:cxn>
              <a:cxn ang="0">
                <a:pos x="3433925" y="1186272"/>
              </a:cxn>
              <a:cxn ang="0">
                <a:pos x="4239386" y="1170485"/>
              </a:cxn>
              <a:cxn ang="0">
                <a:pos x="5024541" y="1143422"/>
              </a:cxn>
              <a:cxn ang="0">
                <a:pos x="5791647" y="1107337"/>
              </a:cxn>
              <a:cxn ang="0">
                <a:pos x="6538447" y="1059977"/>
              </a:cxn>
              <a:cxn ang="0">
                <a:pos x="7260429" y="1005850"/>
              </a:cxn>
              <a:cxn ang="0">
                <a:pos x="7964361" y="933681"/>
              </a:cxn>
              <a:cxn ang="0">
                <a:pos x="8645731" y="857002"/>
              </a:cxn>
              <a:cxn ang="0">
                <a:pos x="9311308" y="764536"/>
              </a:cxn>
              <a:cxn ang="0">
                <a:pos x="9954323" y="663049"/>
              </a:cxn>
              <a:cxn ang="0">
                <a:pos x="10574776" y="552541"/>
              </a:cxn>
              <a:cxn ang="0">
                <a:pos x="11177180" y="433011"/>
              </a:cxn>
              <a:cxn ang="0">
                <a:pos x="11757021" y="297695"/>
              </a:cxn>
              <a:cxn ang="0">
                <a:pos x="12316557" y="153358"/>
              </a:cxn>
              <a:cxn ang="0">
                <a:pos x="12858044" y="0"/>
              </a:cxn>
            </a:cxnLst>
            <a:pathLst>
              <a:path w="5699" h="581">
                <a:moveTo>
                  <a:pt x="5699" y="0"/>
                </a:moveTo>
                <a:lnTo>
                  <a:pt x="5699" y="141"/>
                </a:lnTo>
                <a:lnTo>
                  <a:pt x="5473" y="202"/>
                </a:lnTo>
                <a:lnTo>
                  <a:pt x="5238" y="258"/>
                </a:lnTo>
                <a:lnTo>
                  <a:pt x="4996" y="310"/>
                </a:lnTo>
                <a:lnTo>
                  <a:pt x="4745" y="357"/>
                </a:lnTo>
                <a:lnTo>
                  <a:pt x="4485" y="399"/>
                </a:lnTo>
                <a:lnTo>
                  <a:pt x="4217" y="437"/>
                </a:lnTo>
                <a:lnTo>
                  <a:pt x="3942" y="470"/>
                </a:lnTo>
                <a:lnTo>
                  <a:pt x="3658" y="500"/>
                </a:lnTo>
                <a:lnTo>
                  <a:pt x="3368" y="524"/>
                </a:lnTo>
                <a:lnTo>
                  <a:pt x="3068" y="545"/>
                </a:lnTo>
                <a:lnTo>
                  <a:pt x="2760" y="561"/>
                </a:lnTo>
                <a:lnTo>
                  <a:pt x="2443" y="571"/>
                </a:lnTo>
                <a:lnTo>
                  <a:pt x="2119" y="578"/>
                </a:lnTo>
                <a:lnTo>
                  <a:pt x="1787" y="581"/>
                </a:lnTo>
                <a:lnTo>
                  <a:pt x="1445" y="580"/>
                </a:lnTo>
                <a:lnTo>
                  <a:pt x="1095" y="573"/>
                </a:lnTo>
                <a:lnTo>
                  <a:pt x="738" y="561"/>
                </a:lnTo>
                <a:lnTo>
                  <a:pt x="375" y="547"/>
                </a:lnTo>
                <a:lnTo>
                  <a:pt x="0" y="526"/>
                </a:lnTo>
                <a:lnTo>
                  <a:pt x="0" y="503"/>
                </a:lnTo>
                <a:lnTo>
                  <a:pt x="394" y="515"/>
                </a:lnTo>
                <a:lnTo>
                  <a:pt x="779" y="524"/>
                </a:lnTo>
                <a:lnTo>
                  <a:pt x="1155" y="527"/>
                </a:lnTo>
                <a:lnTo>
                  <a:pt x="1522" y="526"/>
                </a:lnTo>
                <a:lnTo>
                  <a:pt x="1879" y="519"/>
                </a:lnTo>
                <a:lnTo>
                  <a:pt x="2227" y="507"/>
                </a:lnTo>
                <a:lnTo>
                  <a:pt x="2567" y="491"/>
                </a:lnTo>
                <a:lnTo>
                  <a:pt x="2898" y="470"/>
                </a:lnTo>
                <a:lnTo>
                  <a:pt x="3218" y="446"/>
                </a:lnTo>
                <a:lnTo>
                  <a:pt x="3530" y="414"/>
                </a:lnTo>
                <a:lnTo>
                  <a:pt x="3832" y="380"/>
                </a:lnTo>
                <a:lnTo>
                  <a:pt x="4127" y="339"/>
                </a:lnTo>
                <a:lnTo>
                  <a:pt x="4412" y="294"/>
                </a:lnTo>
                <a:lnTo>
                  <a:pt x="4687" y="245"/>
                </a:lnTo>
                <a:lnTo>
                  <a:pt x="4954" y="192"/>
                </a:lnTo>
                <a:lnTo>
                  <a:pt x="5211" y="132"/>
                </a:lnTo>
                <a:lnTo>
                  <a:pt x="5459" y="68"/>
                </a:lnTo>
                <a:lnTo>
                  <a:pt x="5699" y="0"/>
                </a:lnTo>
                <a:close/>
              </a:path>
            </a:pathLst>
          </a:custGeom>
          <a:solidFill>
            <a:schemeClr val="accent2"/>
          </a:solidFill>
          <a:ln w="0">
            <a:noFill/>
          </a:ln>
        </p:spPr>
        <p:txBody>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righ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childTnLst>
                          </p:cTn>
                        </p:par>
                        <p:par>
                          <p:cTn id="20" fill="hold">
                            <p:stCondLst>
                              <p:cond delay="2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21"/>
                                        </p:tgtEl>
                                        <p:attrNameLst>
                                          <p:attrName>ppt_y</p:attrName>
                                        </p:attrNameLst>
                                      </p:cBhvr>
                                      <p:tavLst>
                                        <p:tav tm="0">
                                          <p:val>
                                            <p:strVal val="#ppt_y"/>
                                          </p:val>
                                        </p:tav>
                                        <p:tav tm="100000">
                                          <p:val>
                                            <p:strVal val="#ppt_y"/>
                                          </p:val>
                                        </p:tav>
                                      </p:tavLst>
                                    </p:anim>
                                    <p:anim calcmode="lin" valueType="num">
                                      <p:cBhvr>
                                        <p:cTn id="25"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21"/>
                                        </p:tgtEl>
                                      </p:cBhvr>
                                    </p:animEffect>
                                  </p:childTnLst>
                                </p:cTn>
                              </p:par>
                            </p:childTnLst>
                          </p:cTn>
                        </p:par>
                        <p:par>
                          <p:cTn id="28" fill="hold">
                            <p:stCondLst>
                              <p:cond delay="2700"/>
                            </p:stCondLst>
                            <p:childTnLst>
                              <p:par>
                                <p:cTn id="29" presetID="26" presetClass="emph" presetSubtype="0" fill="hold" grpId="1" nodeType="afterEffect">
                                  <p:stCondLst>
                                    <p:cond delay="0"/>
                                  </p:stCondLst>
                                  <p:iterate type="lt">
                                    <p:tmAbs val="0"/>
                                  </p:iterate>
                                  <p:childTnLst>
                                    <p:animEffect transition="out" filter="fade">
                                      <p:cBhvr>
                                        <p:cTn id="30" dur="500" tmFilter="0, 0; .2, .5; .8, .5; 1, 0"/>
                                        <p:tgtEl>
                                          <p:spTgt spid="21"/>
                                        </p:tgtEl>
                                      </p:cBhvr>
                                    </p:animEffect>
                                    <p:animScale>
                                      <p:cBhvr>
                                        <p:cTn id="31"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20" grpId="0" bldLvl="0" animBg="1"/>
      <p:bldP spid="21" grpId="0"/>
      <p:bldP spid="21" grpId="1"/>
    </p:bldLst>
  </p:timing>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hf sldNum="0" hdr="0" ftr="0" dt="0"/>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ct val="19000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ct val="95000"/>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ct val="95000"/>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5pPr>
      <a:lvl6pPr marL="238442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6pPr>
      <a:lvl7pPr marL="281813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8pPr>
      <a:lvl9pPr marL="368554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890"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8370" algn="l" defTabSz="866775" rtl="0" eaLnBrk="1" latinLnBrk="0" hangingPunct="1">
        <a:defRPr sz="170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image" Target="../media/image20.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3.png"/><Relationship Id="rId1" Type="http://schemas.openxmlformats.org/officeDocument/2006/relationships/image" Target="../media/image22.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8.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0.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1.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32.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3.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4.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5.pn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5.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6.pn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7.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8.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9.pn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0.png"/></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2.png"/></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3.png"/></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4.png"/></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5.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5.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6.png"/></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46.png"/></Relationships>
</file>

<file path=ppt/slides/_rels/slide8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6.png"/></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1638300" y="2919730"/>
            <a:ext cx="5857240" cy="1736725"/>
            <a:chOff x="2580" y="4598"/>
            <a:chExt cx="9224" cy="2735"/>
          </a:xfrm>
        </p:grpSpPr>
        <p:sp>
          <p:nvSpPr>
            <p:cNvPr id="21" name="矩形 259"/>
            <p:cNvSpPr>
              <a:spLocks noChangeArrowheads="1"/>
            </p:cNvSpPr>
            <p:nvPr/>
          </p:nvSpPr>
          <p:spPr bwMode="auto">
            <a:xfrm>
              <a:off x="2580" y="4598"/>
              <a:ext cx="9224" cy="1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4265" b="1" i="0" u="none" strike="noStrike" kern="1200" cap="all" spc="0" normalizeH="0" baseline="0" noProof="1">
                  <a:ln>
                    <a:noFill/>
                  </a:ln>
                  <a:solidFill>
                    <a:schemeClr val="bg1">
                      <a:lumMod val="50000"/>
                    </a:schemeClr>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第</a:t>
              </a:r>
              <a:r>
                <a:rPr kumimoji="0" lang="zh-CN" altLang="en-US" sz="4265" b="1" i="0" u="none" strike="noStrike" kern="1200" cap="all" spc="0" normalizeH="0" baseline="0" noProof="1" smtClean="0">
                  <a:ln>
                    <a:noFill/>
                  </a:ln>
                  <a:solidFill>
                    <a:schemeClr val="bg1">
                      <a:lumMod val="50000"/>
                    </a:schemeClr>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一部分  基础知识梳理</a:t>
              </a:r>
              <a:endParaRPr kumimoji="0" lang="zh-CN" altLang="en-US" sz="4265" b="1" i="0" u="none" strike="noStrike" kern="1200" cap="all" spc="0" normalizeH="0" baseline="0" noProof="1" smtClean="0">
                <a:ln>
                  <a:noFill/>
                </a:ln>
                <a:solidFill>
                  <a:schemeClr val="bg1">
                    <a:lumMod val="50000"/>
                  </a:schemeClr>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sp>
          <p:nvSpPr>
            <p:cNvPr id="22" name="矩形 259"/>
            <p:cNvSpPr>
              <a:spLocks noChangeArrowheads="1"/>
            </p:cNvSpPr>
            <p:nvPr/>
          </p:nvSpPr>
          <p:spPr bwMode="auto">
            <a:xfrm>
              <a:off x="2580" y="6505"/>
              <a:ext cx="9224" cy="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3415" b="0" i="0" u="none" strike="noStrike" kern="1200" cap="all" spc="0" normalizeH="0" baseline="0" noProof="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第十章  浮力</a:t>
              </a:r>
              <a:endParaRPr kumimoji="0" lang="zh-CN" altLang="en-US" sz="3415" b="0" i="0" u="none" strike="noStrike" kern="1200" cap="all" spc="0" normalizeH="0" baseline="0" noProof="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endParaRPr>
            </a:p>
          </p:txBody>
        </p:sp>
      </p:grpSp>
    </p:spTree>
  </p:cSld>
  <p:clrMapOvr>
    <a:masterClrMapping/>
  </p:clrMapOvr>
  <p:transition advTm="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4051935" y="4757420"/>
            <a:ext cx="4215765" cy="1346200"/>
          </a:xfrm>
          <a:prstGeom prst="rect">
            <a:avLst/>
          </a:prstGeom>
        </p:spPr>
      </p:pic>
      <p:sp>
        <p:nvSpPr>
          <p:cNvPr id="14" name="文本框 13"/>
          <p:cNvSpPr txBox="1"/>
          <p:nvPr/>
        </p:nvSpPr>
        <p:spPr>
          <a:xfrm>
            <a:off x="624840" y="2237105"/>
            <a:ext cx="7895590" cy="319214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1</a:t>
            </a:r>
            <a:r>
              <a:rPr lang="zh-CN" altLang="en-US" sz="2800" b="1">
                <a:solidFill>
                  <a:srgbClr val="FF0000"/>
                </a:solidFill>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在探究“浮力的大小与什么因素有关”的实验中，班级的“物理小博士”小东为同学们做了如图3所示的一系列实验，实验中的铜块与铝块体积相同.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（1）根据实验数据，可知铝块浸没在水中所受的浮力为</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N．</a:t>
            </a:r>
            <a:endParaRPr lang="zh-CN" altLang="en-US" sz="2800">
              <a:latin typeface="宋体" panose="02010600030101010101" pitchFamily="2" charset="-122"/>
              <a:cs typeface="宋体" panose="02010600030101010101" pitchFamily="2" charset="-122"/>
              <a:sym typeface="+mn-ea"/>
            </a:endParaRPr>
          </a:p>
        </p:txBody>
      </p:sp>
      <p:sp>
        <p:nvSpPr>
          <p:cNvPr id="8194" name="TextBox 1"/>
          <p:cNvSpPr txBox="1"/>
          <p:nvPr/>
        </p:nvSpPr>
        <p:spPr>
          <a:xfrm>
            <a:off x="1150938" y="784543"/>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剖析重点实验</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1"/>
          <p:cNvSpPr txBox="1"/>
          <p:nvPr/>
        </p:nvSpPr>
        <p:spPr>
          <a:xfrm>
            <a:off x="1150938" y="1510983"/>
            <a:ext cx="6842125" cy="521970"/>
          </a:xfrm>
          <a:prstGeom prst="rect">
            <a:avLst/>
          </a:prstGeom>
          <a:noFill/>
          <a:ln w="9525">
            <a:noFill/>
          </a:ln>
        </p:spPr>
        <p:txBody>
          <a:bodyPr>
            <a:spAutoFit/>
          </a:bodyPr>
          <a:p>
            <a:pPr marL="0" lvl="1" indent="-182880" algn="ctr" eaLnBrk="1" hangingPunct="1"/>
            <a:r>
              <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实验一：探究浮力的大小与哪些因素有关</a:t>
            </a:r>
            <a:endPar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2717167" y="4757420"/>
            <a:ext cx="3606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1</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304290"/>
            <a:ext cx="7895590" cy="5303520"/>
          </a:xfrm>
          <a:prstGeom prst="rect">
            <a:avLst/>
          </a:prstGeom>
          <a:noFill/>
        </p:spPr>
        <p:txBody>
          <a:bodyPr wrap="square" rtlCol="0" anchor="t">
            <a:spAutoFit/>
          </a:bodyPr>
          <a:p>
            <a:pPr marL="421640" indent="-421640" algn="just">
              <a:lnSpc>
                <a:spcPct val="110000"/>
              </a:lnSpc>
            </a:pPr>
            <a:r>
              <a:rPr sz="2800">
                <a:latin typeface="宋体" panose="02010600030101010101" pitchFamily="2" charset="-122"/>
                <a:cs typeface="宋体" panose="02010600030101010101" pitchFamily="2" charset="-122"/>
                <a:sym typeface="+mn-ea"/>
              </a:rPr>
              <a:t>（2）做①③④三次实验是为了探究浮力的大小与　　   　            　　 　　的关系，可得到的结论是</a:t>
            </a:r>
            <a:r>
              <a:rPr sz="2800" u="sng">
                <a:latin typeface="宋体" panose="02010600030101010101" pitchFamily="2" charset="-122"/>
                <a:cs typeface="宋体" panose="02010600030101010101" pitchFamily="2" charset="-122"/>
                <a:sym typeface="+mn-ea"/>
              </a:rPr>
              <a:t>　     　　        </a:t>
            </a:r>
            <a:r>
              <a:rPr lang="en-US" sz="2800">
                <a:solidFill>
                  <a:schemeClr val="bg1"/>
                </a:solidFill>
                <a:latin typeface="宋体" panose="02010600030101010101" pitchFamily="2" charset="-122"/>
                <a:cs typeface="宋体" panose="02010600030101010101" pitchFamily="2" charset="-122"/>
                <a:sym typeface="+mn-ea"/>
              </a:rPr>
              <a:t>.</a:t>
            </a:r>
            <a:endParaRPr sz="2800">
              <a:solidFill>
                <a:schemeClr val="bg1"/>
              </a:solidFill>
              <a:latin typeface="宋体" panose="02010600030101010101" pitchFamily="2" charset="-122"/>
              <a:cs typeface="宋体" panose="02010600030101010101" pitchFamily="2" charset="-122"/>
              <a:sym typeface="+mn-ea"/>
            </a:endParaRPr>
          </a:p>
          <a:p>
            <a:pPr marL="421640" indent="-421640" algn="just">
              <a:lnSpc>
                <a:spcPct val="110000"/>
              </a:lnSpc>
            </a:pPr>
            <a:r>
              <a:rPr sz="2800">
                <a:latin typeface="宋体" panose="02010600030101010101" pitchFamily="2" charset="-122"/>
                <a:cs typeface="宋体" panose="02010600030101010101" pitchFamily="2" charset="-122"/>
                <a:sym typeface="+mn-ea"/>
              </a:rPr>
              <a:t>  </a:t>
            </a:r>
            <a:r>
              <a:rPr sz="2800" u="sng">
                <a:latin typeface="宋体" panose="02010600030101010101" pitchFamily="2" charset="-122"/>
                <a:cs typeface="宋体" panose="02010600030101010101" pitchFamily="2" charset="-122"/>
                <a:sym typeface="+mn-ea"/>
              </a:rPr>
              <a:t>  </a:t>
            </a:r>
            <a:r>
              <a:rPr sz="2800" u="sng">
                <a:latin typeface="宋体" panose="02010600030101010101" pitchFamily="2" charset="-122"/>
                <a:cs typeface="宋体" panose="02010600030101010101" pitchFamily="2" charset="-122"/>
                <a:sym typeface="+mn-ea"/>
              </a:rPr>
              <a:t>                                       </a:t>
            </a:r>
            <a:r>
              <a:rPr lang="en-US" sz="2800">
                <a:latin typeface="宋体" panose="02010600030101010101" pitchFamily="2" charset="-122"/>
                <a:cs typeface="宋体" panose="02010600030101010101" pitchFamily="2" charset="-122"/>
                <a:sym typeface="+mn-ea"/>
              </a:rPr>
              <a:t>.</a:t>
            </a:r>
            <a:endParaRPr lang="en-US" sz="2800">
              <a:latin typeface="宋体" panose="02010600030101010101" pitchFamily="2" charset="-122"/>
              <a:cs typeface="宋体" panose="02010600030101010101" pitchFamily="2" charset="-122"/>
              <a:sym typeface="+mn-ea"/>
            </a:endParaRPr>
          </a:p>
          <a:p>
            <a:pPr marL="421640" indent="-421640" algn="just">
              <a:lnSpc>
                <a:spcPct val="110000"/>
              </a:lnSpc>
            </a:pPr>
            <a:r>
              <a:rPr lang="en-US" sz="2800">
                <a:latin typeface="宋体" panose="02010600030101010101" pitchFamily="2" charset="-122"/>
                <a:cs typeface="宋体" panose="02010600030101010101" pitchFamily="2" charset="-122"/>
                <a:sym typeface="+mn-ea"/>
              </a:rPr>
              <a:t>  </a:t>
            </a:r>
            <a:r>
              <a:rPr lang="en-US" sz="2800" u="sng">
                <a:latin typeface="宋体" panose="02010600030101010101" pitchFamily="2" charset="-122"/>
                <a:cs typeface="宋体" panose="02010600030101010101" pitchFamily="2" charset="-122"/>
                <a:sym typeface="+mn-ea"/>
              </a:rPr>
              <a:t>                                 </a:t>
            </a:r>
            <a:r>
              <a:rPr lang="en-US" sz="2800">
                <a:latin typeface="宋体" panose="02010600030101010101" pitchFamily="2" charset="-122"/>
                <a:cs typeface="宋体" panose="02010600030101010101" pitchFamily="2" charset="-122"/>
                <a:sym typeface="+mn-ea"/>
              </a:rPr>
              <a:t>.</a:t>
            </a:r>
            <a:endParaRPr lang="en-US" sz="2800">
              <a:latin typeface="宋体" panose="02010600030101010101" pitchFamily="2" charset="-122"/>
              <a:cs typeface="宋体" panose="02010600030101010101" pitchFamily="2" charset="-122"/>
              <a:sym typeface="+mn-ea"/>
            </a:endParaRPr>
          </a:p>
          <a:p>
            <a:pPr marL="421640" indent="-421640" algn="just">
              <a:lnSpc>
                <a:spcPct val="110000"/>
              </a:lnSpc>
            </a:pPr>
            <a:r>
              <a:rPr sz="2800">
                <a:latin typeface="宋体" panose="02010600030101010101" pitchFamily="2" charset="-122"/>
                <a:cs typeface="宋体" panose="02010600030101010101" pitchFamily="2" charset="-122"/>
                <a:sym typeface="+mn-ea"/>
              </a:rPr>
              <a:t>（3）分析①④⑤三次的实验数据，可知浮力的大小与</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．方向为</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a:t>
            </a:r>
            <a:endParaRPr sz="2800">
              <a:latin typeface="宋体" panose="02010600030101010101" pitchFamily="2" charset="-122"/>
              <a:cs typeface="宋体" panose="02010600030101010101" pitchFamily="2" charset="-122"/>
              <a:sym typeface="+mn-ea"/>
            </a:endParaRPr>
          </a:p>
          <a:p>
            <a:pPr marL="421640" indent="-421640" algn="just">
              <a:lnSpc>
                <a:spcPct val="110000"/>
              </a:lnSpc>
            </a:pPr>
            <a:r>
              <a:rPr sz="2800">
                <a:latin typeface="宋体" panose="02010600030101010101" pitchFamily="2" charset="-122"/>
                <a:cs typeface="宋体" panose="02010600030101010101" pitchFamily="2" charset="-122"/>
                <a:sym typeface="+mn-ea"/>
              </a:rPr>
              <a:t>（4）做</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四次实验是为了探究浮力的大小与物重的关系．</a:t>
            </a:r>
            <a:endParaRPr sz="2800">
              <a:latin typeface="宋体" panose="02010600030101010101" pitchFamily="2" charset="-122"/>
              <a:cs typeface="宋体" panose="02010600030101010101" pitchFamily="2" charset="-122"/>
              <a:sym typeface="+mn-ea"/>
            </a:endParaRPr>
          </a:p>
          <a:p>
            <a:pPr marL="421640" indent="-421640" algn="just">
              <a:lnSpc>
                <a:spcPct val="110000"/>
              </a:lnSpc>
            </a:pPr>
            <a:r>
              <a:rPr sz="2800">
                <a:latin typeface="宋体" panose="02010600030101010101" pitchFamily="2" charset="-122"/>
                <a:cs typeface="宋体" panose="02010600030101010101" pitchFamily="2" charset="-122"/>
                <a:sym typeface="+mn-ea"/>
              </a:rPr>
              <a:t>（5）做</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三次实验可探究浮力的大小与液体密度的关系．</a:t>
            </a:r>
            <a:endParaRPr sz="2800">
              <a:latin typeface="宋体" panose="02010600030101010101" pitchFamily="2" charset="-122"/>
              <a:cs typeface="宋体" panose="02010600030101010101" pitchFamily="2" charset="-122"/>
              <a:sym typeface="+mn-ea"/>
            </a:endParaRPr>
          </a:p>
        </p:txBody>
      </p:sp>
      <p:sp>
        <p:nvSpPr>
          <p:cNvPr id="5" name="文本框 4"/>
          <p:cNvSpPr txBox="1"/>
          <p:nvPr/>
        </p:nvSpPr>
        <p:spPr>
          <a:xfrm>
            <a:off x="1082040" y="1772920"/>
            <a:ext cx="7437755" cy="1512570"/>
          </a:xfrm>
          <a:prstGeom prst="rect">
            <a:avLst/>
          </a:prstGeom>
          <a:noFill/>
        </p:spPr>
        <p:txBody>
          <a:bodyPr wrap="square" rtlCol="0" anchor="t">
            <a:spAutoFit/>
          </a:bodyPr>
          <a:p>
            <a:pPr algn="l">
              <a:lnSpc>
                <a:spcPct val="110000"/>
              </a:lnSpc>
            </a:pPr>
            <a:r>
              <a:rPr lang="en-US" sz="2800" b="1" dirty="0">
                <a:solidFill>
                  <a:srgbClr val="FF0000"/>
                </a:solidFill>
                <a:latin typeface="Times New Roman" panose="02020603050405020304" pitchFamily="18" charset="0"/>
                <a:sym typeface="+mn-ea"/>
              </a:rPr>
              <a:t>                                             </a:t>
            </a:r>
            <a:r>
              <a:rPr sz="2800" b="1" dirty="0">
                <a:solidFill>
                  <a:srgbClr val="FF0000"/>
                </a:solidFill>
                <a:latin typeface="Times New Roman" panose="02020603050405020304" pitchFamily="18" charset="0"/>
                <a:sym typeface="+mn-ea"/>
              </a:rPr>
              <a:t>物体排开液体的体积   在液体密度相同时，物体排开液体体积越大，物体受到的浮力越大</a:t>
            </a:r>
            <a:endParaRPr sz="2800" b="1" dirty="0">
              <a:solidFill>
                <a:srgbClr val="FF0000"/>
              </a:solidFill>
              <a:latin typeface="Times New Roman" panose="02020603050405020304" pitchFamily="18" charset="0"/>
              <a:sym typeface="+mn-ea"/>
            </a:endParaRPr>
          </a:p>
        </p:txBody>
      </p:sp>
      <p:sp>
        <p:nvSpPr>
          <p:cNvPr id="3" name="文本框 2"/>
          <p:cNvSpPr txBox="1"/>
          <p:nvPr/>
        </p:nvSpPr>
        <p:spPr>
          <a:xfrm>
            <a:off x="2010413" y="3658235"/>
            <a:ext cx="447294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物体浸没液体内的深度无关</a:t>
            </a:r>
            <a:endParaRPr sz="2800" b="1" dirty="0">
              <a:solidFill>
                <a:srgbClr val="FF0000"/>
              </a:solidFill>
              <a:latin typeface="Times New Roman" panose="02020603050405020304" pitchFamily="18" charset="0"/>
              <a:sym typeface="+mn-ea"/>
            </a:endParaRPr>
          </a:p>
        </p:txBody>
      </p:sp>
      <p:sp>
        <p:nvSpPr>
          <p:cNvPr id="4" name="文本框 3"/>
          <p:cNvSpPr txBox="1"/>
          <p:nvPr/>
        </p:nvSpPr>
        <p:spPr>
          <a:xfrm>
            <a:off x="1492253" y="4105910"/>
            <a:ext cx="161290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竖直向上</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6" name="文本框 5"/>
          <p:cNvSpPr txBox="1"/>
          <p:nvPr/>
        </p:nvSpPr>
        <p:spPr>
          <a:xfrm>
            <a:off x="2440308" y="4612640"/>
            <a:ext cx="161290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①②④⑥</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7" name="文本框 6"/>
          <p:cNvSpPr txBox="1"/>
          <p:nvPr/>
        </p:nvSpPr>
        <p:spPr>
          <a:xfrm>
            <a:off x="2540955" y="5507990"/>
            <a:ext cx="125539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①④⑦</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3" grpId="0"/>
      <p:bldP spid="3" grpId="1"/>
      <p:bldP spid="4" grpId="0"/>
      <p:bldP spid="4" grpId="1"/>
      <p:bldP spid="6" grpId="0"/>
      <p:bldP spid="6" grpId="1"/>
      <p:bldP spid="7" grpId="0"/>
      <p:bldP spid="7"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786130" y="3246120"/>
            <a:ext cx="7571740" cy="1226820"/>
          </a:xfrm>
          <a:prstGeom prst="rect">
            <a:avLst/>
          </a:prstGeom>
        </p:spPr>
      </p:pic>
      <p:sp>
        <p:nvSpPr>
          <p:cNvPr id="14" name="文本框 13"/>
          <p:cNvSpPr txBox="1"/>
          <p:nvPr/>
        </p:nvSpPr>
        <p:spPr>
          <a:xfrm>
            <a:off x="624205" y="1447800"/>
            <a:ext cx="7895590" cy="4225925"/>
          </a:xfrm>
          <a:prstGeom prst="rect">
            <a:avLst/>
          </a:prstGeom>
          <a:noFill/>
        </p:spPr>
        <p:txBody>
          <a:bodyPr wrap="square" rtlCol="0" anchor="t">
            <a:spAutoFit/>
          </a:bodyPr>
          <a:p>
            <a:pPr marL="421640" indent="-421640" algn="just">
              <a:lnSpc>
                <a:spcPct val="120000"/>
              </a:lnSpc>
            </a:pPr>
            <a:r>
              <a:rPr sz="2800">
                <a:latin typeface="宋体" panose="02010600030101010101" pitchFamily="2" charset="-122"/>
                <a:cs typeface="宋体" panose="02010600030101010101" pitchFamily="2" charset="-122"/>
                <a:sym typeface="+mn-ea"/>
              </a:rPr>
              <a:t>（6）实验中采用了</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的研究方法．</a:t>
            </a:r>
            <a:endParaRPr sz="2800">
              <a:latin typeface="宋体" panose="02010600030101010101" pitchFamily="2" charset="-122"/>
              <a:cs typeface="宋体" panose="02010600030101010101" pitchFamily="2" charset="-122"/>
              <a:sym typeface="+mn-ea"/>
            </a:endParaRPr>
          </a:p>
          <a:p>
            <a:pPr marL="421640" indent="-421640" algn="just">
              <a:lnSpc>
                <a:spcPct val="120000"/>
              </a:lnSpc>
            </a:pPr>
            <a:r>
              <a:rPr sz="2800">
                <a:latin typeface="宋体" panose="02010600030101010101" pitchFamily="2" charset="-122"/>
                <a:cs typeface="宋体" panose="02010600030101010101" pitchFamily="2" charset="-122"/>
                <a:sym typeface="+mn-ea"/>
              </a:rPr>
              <a:t>（7）根据测得的实验数据，作出的浮力F与铜块下表面在水中所处深度h的关系图像是（     ）</a:t>
            </a:r>
            <a:endParaRPr sz="2800">
              <a:latin typeface="宋体" panose="02010600030101010101" pitchFamily="2" charset="-122"/>
              <a:cs typeface="宋体" panose="02010600030101010101" pitchFamily="2" charset="-122"/>
              <a:sym typeface="+mn-ea"/>
            </a:endParaRPr>
          </a:p>
          <a:p>
            <a:pPr marL="421640" indent="-421640" algn="just">
              <a:lnSpc>
                <a:spcPct val="120000"/>
              </a:lnSpc>
            </a:pPr>
            <a:r>
              <a:rPr sz="2800">
                <a:latin typeface="宋体" panose="02010600030101010101" pitchFamily="2" charset="-122"/>
                <a:cs typeface="宋体" panose="02010600030101010101" pitchFamily="2" charset="-122"/>
                <a:sym typeface="+mn-ea"/>
              </a:rPr>
              <a:t>     </a:t>
            </a:r>
            <a:endParaRPr sz="2800">
              <a:latin typeface="宋体" panose="02010600030101010101" pitchFamily="2" charset="-122"/>
              <a:cs typeface="宋体" panose="02010600030101010101" pitchFamily="2" charset="-122"/>
              <a:sym typeface="+mn-ea"/>
            </a:endParaRPr>
          </a:p>
          <a:p>
            <a:pPr marL="421640" indent="-421640" algn="just">
              <a:lnSpc>
                <a:spcPct val="120000"/>
              </a:lnSpc>
            </a:pPr>
            <a:endParaRPr sz="2800">
              <a:latin typeface="宋体" panose="02010600030101010101" pitchFamily="2" charset="-122"/>
              <a:cs typeface="宋体" panose="02010600030101010101" pitchFamily="2" charset="-122"/>
              <a:sym typeface="+mn-ea"/>
            </a:endParaRPr>
          </a:p>
          <a:p>
            <a:pPr marL="421640" indent="-421640" algn="just">
              <a:lnSpc>
                <a:spcPct val="120000"/>
              </a:lnSpc>
            </a:pPr>
            <a:endParaRPr sz="2800">
              <a:latin typeface="宋体" panose="02010600030101010101" pitchFamily="2" charset="-122"/>
              <a:cs typeface="宋体" panose="02010600030101010101" pitchFamily="2" charset="-122"/>
              <a:sym typeface="+mn-ea"/>
            </a:endParaRPr>
          </a:p>
          <a:p>
            <a:pPr marL="421640" indent="-421640" algn="just">
              <a:lnSpc>
                <a:spcPct val="120000"/>
              </a:lnSpc>
            </a:pPr>
            <a:r>
              <a:rPr sz="2800">
                <a:latin typeface="宋体" panose="02010600030101010101" pitchFamily="2" charset="-122"/>
                <a:cs typeface="宋体" panose="02010600030101010101" pitchFamily="2" charset="-122"/>
                <a:sym typeface="+mn-ea"/>
              </a:rPr>
              <a:t>（8）根据有关实验数据，可以计算出铜块的密度为</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kg/m</a:t>
            </a:r>
            <a:r>
              <a:rPr sz="2800" baseline="30000">
                <a:latin typeface="宋体" panose="02010600030101010101" pitchFamily="2" charset="-122"/>
                <a:cs typeface="宋体" panose="02010600030101010101" pitchFamily="2" charset="-122"/>
                <a:sym typeface="+mn-ea"/>
              </a:rPr>
              <a:t>3</a:t>
            </a:r>
            <a:r>
              <a:rPr sz="2800">
                <a:latin typeface="宋体" panose="02010600030101010101" pitchFamily="2" charset="-122"/>
                <a:cs typeface="宋体" panose="02010600030101010101" pitchFamily="2" charset="-122"/>
                <a:sym typeface="+mn-ea"/>
              </a:rPr>
              <a:t>；盐水的密度为</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kg/m</a:t>
            </a:r>
            <a:r>
              <a:rPr sz="2800" baseline="30000">
                <a:latin typeface="宋体" panose="02010600030101010101" pitchFamily="2" charset="-122"/>
                <a:cs typeface="宋体" panose="02010600030101010101" pitchFamily="2" charset="-122"/>
                <a:sym typeface="+mn-ea"/>
              </a:rPr>
              <a:t>3</a:t>
            </a:r>
            <a:r>
              <a:rPr lang="en-US" sz="2800">
                <a:latin typeface="宋体" panose="02010600030101010101" pitchFamily="2" charset="-122"/>
                <a:cs typeface="宋体" panose="02010600030101010101" pitchFamily="2" charset="-122"/>
                <a:sym typeface="+mn-ea"/>
              </a:rPr>
              <a:t>.</a:t>
            </a:r>
            <a:endParaRPr lang="en-US" sz="2800">
              <a:latin typeface="宋体" panose="02010600030101010101" pitchFamily="2" charset="-122"/>
              <a:cs typeface="宋体" panose="02010600030101010101" pitchFamily="2" charset="-122"/>
              <a:sym typeface="+mn-ea"/>
            </a:endParaRPr>
          </a:p>
        </p:txBody>
      </p:sp>
      <p:sp>
        <p:nvSpPr>
          <p:cNvPr id="5" name="文本框 4"/>
          <p:cNvSpPr txBox="1"/>
          <p:nvPr/>
        </p:nvSpPr>
        <p:spPr>
          <a:xfrm>
            <a:off x="3962720" y="1447800"/>
            <a:ext cx="197040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控制变量法</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3" name="文本框 2"/>
          <p:cNvSpPr txBox="1"/>
          <p:nvPr/>
        </p:nvSpPr>
        <p:spPr>
          <a:xfrm>
            <a:off x="7533643" y="2532380"/>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D</a:t>
            </a:r>
            <a:endParaRPr lang="en-US" sz="2800" b="1" dirty="0">
              <a:solidFill>
                <a:srgbClr val="FF0000"/>
              </a:solidFill>
              <a:latin typeface="Times New Roman" panose="02020603050405020304" pitchFamily="18" charset="0"/>
              <a:sym typeface="+mn-ea"/>
            </a:endParaRPr>
          </a:p>
        </p:txBody>
      </p:sp>
      <p:sp>
        <p:nvSpPr>
          <p:cNvPr id="4" name="文本框 3"/>
          <p:cNvSpPr txBox="1"/>
          <p:nvPr/>
        </p:nvSpPr>
        <p:spPr>
          <a:xfrm>
            <a:off x="1581470" y="5035550"/>
            <a:ext cx="118935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9×10</a:t>
            </a:r>
            <a:r>
              <a:rPr sz="2800" b="1" baseline="30000" dirty="0">
                <a:solidFill>
                  <a:srgbClr val="FF0000"/>
                </a:solidFill>
                <a:latin typeface="Times New Roman" panose="02020603050405020304" pitchFamily="18" charset="0"/>
                <a:sym typeface="+mn-ea"/>
              </a:rPr>
              <a:t>3</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6" name="文本框 5"/>
          <p:cNvSpPr txBox="1"/>
          <p:nvPr/>
        </p:nvSpPr>
        <p:spPr>
          <a:xfrm>
            <a:off x="6048060" y="5048885"/>
            <a:ext cx="145605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1.2×10</a:t>
            </a:r>
            <a:r>
              <a:rPr sz="2800" b="1" baseline="30000" dirty="0">
                <a:solidFill>
                  <a:srgbClr val="FF0000"/>
                </a:solidFill>
                <a:latin typeface="Times New Roman" panose="02020603050405020304" pitchFamily="18" charset="0"/>
                <a:sym typeface="+mn-ea"/>
              </a:rPr>
              <a:t>3</a:t>
            </a:r>
            <a:endParaRPr sz="2800" b="1" baseline="30000"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3" grpId="0"/>
      <p:bldP spid="3" grpId="1"/>
      <p:bldP spid="4" grpId="0"/>
      <p:bldP spid="4" grpId="1"/>
      <p:bldP spid="6" grpId="0"/>
      <p:bldP spid="6"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24205" y="1663065"/>
            <a:ext cx="7895590" cy="3709035"/>
          </a:xfrm>
          <a:prstGeom prst="rect">
            <a:avLst/>
          </a:prstGeom>
          <a:noFill/>
        </p:spPr>
        <p:txBody>
          <a:bodyPr wrap="square" rtlCol="0" anchor="t">
            <a:spAutoFit/>
          </a:bodyPr>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（9）小东还想探究浮力大小与物体形状是否有关，他找来一小团橡皮泥、烧杯和水进行实验，实验步骤如下：</a:t>
            </a:r>
            <a:endParaRPr lang="zh-CN" altLang="en-US" sz="2800">
              <a:latin typeface="宋体" panose="02010600030101010101" pitchFamily="2" charset="-122"/>
              <a:cs typeface="宋体" panose="02010600030101010101" pitchFamily="2" charset="-122"/>
              <a:sym typeface="+mn-ea"/>
            </a:endParaRPr>
          </a:p>
          <a:p>
            <a:pPr marL="421640" indent="-6985" algn="just">
              <a:lnSpc>
                <a:spcPct val="120000"/>
              </a:lnSpc>
            </a:pPr>
            <a:r>
              <a:rPr lang="zh-CN" altLang="en-US" sz="2800" b="1">
                <a:latin typeface="宋体" panose="02010600030101010101" pitchFamily="2" charset="-122"/>
                <a:cs typeface="宋体" panose="02010600030101010101" pitchFamily="2" charset="-122"/>
                <a:sym typeface="+mn-ea"/>
              </a:rPr>
              <a:t>步骤一</a:t>
            </a:r>
            <a:r>
              <a:rPr lang="zh-CN" altLang="en-US" sz="2800">
                <a:latin typeface="宋体" panose="02010600030101010101" pitchFamily="2" charset="-122"/>
                <a:cs typeface="宋体" panose="02010600030101010101" pitchFamily="2" charset="-122"/>
                <a:sym typeface="+mn-ea"/>
              </a:rPr>
              <a:t>：将橡皮泥团放入盛有适量水的烧杯中，橡皮泥团下沉至杯底.</a:t>
            </a:r>
            <a:endParaRPr lang="zh-CN" altLang="en-US" sz="2800">
              <a:latin typeface="宋体" panose="02010600030101010101" pitchFamily="2" charset="-122"/>
              <a:cs typeface="宋体" panose="02010600030101010101" pitchFamily="2" charset="-122"/>
              <a:sym typeface="+mn-ea"/>
            </a:endParaRPr>
          </a:p>
          <a:p>
            <a:pPr marL="421640" indent="-19685" algn="just">
              <a:lnSpc>
                <a:spcPct val="120000"/>
              </a:lnSpc>
            </a:pPr>
            <a:r>
              <a:rPr lang="zh-CN" altLang="en-US" sz="2800" b="1">
                <a:latin typeface="宋体" panose="02010600030101010101" pitchFamily="2" charset="-122"/>
                <a:cs typeface="宋体" panose="02010600030101010101" pitchFamily="2" charset="-122"/>
                <a:sym typeface="+mn-ea"/>
              </a:rPr>
              <a:t>步骤二</a:t>
            </a:r>
            <a:r>
              <a:rPr lang="zh-CN" altLang="en-US" sz="2800">
                <a:latin typeface="宋体" panose="02010600030101010101" pitchFamily="2" charset="-122"/>
                <a:cs typeface="宋体" panose="02010600030101010101" pitchFamily="2" charset="-122"/>
                <a:sym typeface="+mn-ea"/>
              </a:rPr>
              <a:t>：将橡皮泥团捏成“碗状”再放入水中，它漂浮在水面上.</a:t>
            </a:r>
            <a:endParaRPr lang="zh-CN" altLang="en-US" sz="2800">
              <a:latin typeface="宋体" panose="02010600030101010101" pitchFamily="2" charset="-122"/>
              <a:cs typeface="宋体" panose="02010600030101010101" pitchFamily="2" charset="-122"/>
              <a:sym typeface="+mn-ea"/>
            </a:endParaRPr>
          </a:p>
        </p:txBody>
      </p:sp>
    </p:spTree>
  </p:cSld>
  <p:clrMapOvr>
    <a:masterClrMapping/>
  </p:clrMapOvr>
  <p:transition>
    <p:push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24205" y="1447800"/>
            <a:ext cx="7895590" cy="4225925"/>
          </a:xfrm>
          <a:prstGeom prst="rect">
            <a:avLst/>
          </a:prstGeom>
          <a:noFill/>
        </p:spPr>
        <p:txBody>
          <a:bodyPr wrap="square" rtlCol="0" anchor="t">
            <a:spAutoFit/>
          </a:bodyPr>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（a）小东通过分析得出结论：由于第一次橡皮泥团受到的浮力</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（选填“大于”“等于”或“小于”）第二次呈“碗状”时受到的浮力，所以物体受到的浮力与其形状有关.</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（b）同组的小红不同意小东得出的结论，她指出小东的实验有一处错误，所以才会得出错误的结论，错误的原因是：他只关注了橡皮泥形状的改变，没有控制</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 </a:t>
            </a:r>
            <a:endParaRPr lang="zh-CN" altLang="en-US" sz="2800">
              <a:latin typeface="宋体" panose="02010600030101010101" pitchFamily="2" charset="-122"/>
              <a:cs typeface="宋体" panose="02010600030101010101" pitchFamily="2" charset="-122"/>
              <a:sym typeface="+mn-ea"/>
            </a:endParaRPr>
          </a:p>
        </p:txBody>
      </p:sp>
      <p:sp>
        <p:nvSpPr>
          <p:cNvPr id="7" name="文本框 6"/>
          <p:cNvSpPr txBox="1"/>
          <p:nvPr/>
        </p:nvSpPr>
        <p:spPr>
          <a:xfrm>
            <a:off x="3395348" y="1968500"/>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小于</a:t>
            </a:r>
            <a:endParaRPr sz="2800" b="1" dirty="0">
              <a:solidFill>
                <a:srgbClr val="FF0000"/>
              </a:solidFill>
              <a:latin typeface="Times New Roman" panose="02020603050405020304" pitchFamily="18" charset="0"/>
              <a:sym typeface="+mn-ea"/>
            </a:endParaRPr>
          </a:p>
        </p:txBody>
      </p:sp>
      <p:sp>
        <p:nvSpPr>
          <p:cNvPr id="4" name="文本框 3"/>
          <p:cNvSpPr txBox="1"/>
          <p:nvPr/>
        </p:nvSpPr>
        <p:spPr>
          <a:xfrm>
            <a:off x="3884615" y="5046980"/>
            <a:ext cx="340042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物体排开液体的体积</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4" grpId="0"/>
      <p:bldP spid="4"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508635" y="1950085"/>
            <a:ext cx="8126730" cy="1641475"/>
          </a:xfrm>
          <a:prstGeom prst="rect">
            <a:avLst/>
          </a:prstGeom>
          <a:noFill/>
        </p:spPr>
        <p:txBody>
          <a:bodyPr wrap="square" rtlCol="0" anchor="t">
            <a:spAutoFit/>
          </a:bodyPr>
          <a:p>
            <a:pPr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例2</a:t>
            </a:r>
            <a:r>
              <a:rPr lang="zh-CN" altLang="en-US" sz="2800">
                <a:latin typeface="宋体" panose="02010600030101010101" pitchFamily="2" charset="-122"/>
                <a:cs typeface="宋体" panose="02010600030101010101" pitchFamily="2" charset="-122"/>
                <a:sym typeface="+mn-ea"/>
              </a:rPr>
              <a:t> （原创）在探究“浮力大小跟排开液体所受重力的关系”的实验中，小辉按图4进行实验，具体操作步骤如下：</a:t>
            </a:r>
            <a:endParaRPr lang="zh-CN" altLang="en-US" sz="2800">
              <a:latin typeface="宋体" panose="02010600030101010101" pitchFamily="2" charset="-122"/>
              <a:cs typeface="宋体" panose="02010600030101010101" pitchFamily="2" charset="-122"/>
              <a:sym typeface="+mn-ea"/>
            </a:endParaRPr>
          </a:p>
        </p:txBody>
      </p:sp>
      <p:sp>
        <p:nvSpPr>
          <p:cNvPr id="8" name="TextBox 1"/>
          <p:cNvSpPr txBox="1"/>
          <p:nvPr/>
        </p:nvSpPr>
        <p:spPr>
          <a:xfrm>
            <a:off x="1150938" y="936943"/>
            <a:ext cx="6842125" cy="953135"/>
          </a:xfrm>
          <a:prstGeom prst="rect">
            <a:avLst/>
          </a:prstGeom>
          <a:noFill/>
          <a:ln w="9525">
            <a:noFill/>
          </a:ln>
        </p:spPr>
        <p:txBody>
          <a:bodyPr>
            <a:spAutoFit/>
          </a:bodyPr>
          <a:p>
            <a:pPr marL="0" lvl="1" indent="-182880" algn="ctr" eaLnBrk="1" hangingPunct="1"/>
            <a:r>
              <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实验二：探究浮力大小跟排开液体所受重力的关系</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1"/>
          <a:stretch>
            <a:fillRect/>
          </a:stretch>
        </p:blipFill>
        <p:spPr>
          <a:xfrm>
            <a:off x="968375" y="3695065"/>
            <a:ext cx="7207250" cy="2410460"/>
          </a:xfrm>
          <a:prstGeom prst="rect">
            <a:avLst/>
          </a:prstGeom>
        </p:spPr>
      </p:pic>
    </p:spTree>
  </p:cSld>
  <p:clrMapOvr>
    <a:masterClrMapping/>
  </p:clrMapOvr>
  <p:transition>
    <p:push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508635" y="1304290"/>
            <a:ext cx="8126730" cy="5259070"/>
          </a:xfrm>
          <a:prstGeom prst="rect">
            <a:avLst/>
          </a:prstGeom>
          <a:noFill/>
        </p:spPr>
        <p:txBody>
          <a:bodyPr wrap="square" rtlCol="0" anchor="t">
            <a:spAutoFit/>
          </a:bodyPr>
          <a:p>
            <a:pPr indent="-421640" algn="just">
              <a:lnSpc>
                <a:spcPct val="120000"/>
              </a:lnSpc>
            </a:pPr>
            <a:r>
              <a:rPr lang="zh-CN" altLang="en-US" sz="2800">
                <a:latin typeface="宋体" panose="02010600030101010101" pitchFamily="2" charset="-122"/>
                <a:cs typeface="宋体" panose="02010600030101010101" pitchFamily="2" charset="-122"/>
                <a:sym typeface="+mn-ea"/>
              </a:rPr>
              <a:t>A</a:t>
            </a:r>
            <a:r>
              <a:rPr lang="en-US" altLang="zh-CN" sz="2800">
                <a:latin typeface="宋体" panose="02010600030101010101" pitchFamily="2" charset="-122"/>
                <a:cs typeface="宋体" panose="02010600030101010101" pitchFamily="2" charset="-122"/>
                <a:sym typeface="+mn-ea"/>
              </a:rPr>
              <a:t>.</a:t>
            </a:r>
            <a:r>
              <a:rPr lang="zh-CN" altLang="en-US" sz="2800">
                <a:latin typeface="宋体" panose="02010600030101010101" pitchFamily="2" charset="-122"/>
                <a:cs typeface="宋体" panose="02010600030101010101" pitchFamily="2" charset="-122"/>
                <a:sym typeface="+mn-ea"/>
              </a:rPr>
              <a:t>将水倒入溢水杯中；</a:t>
            </a:r>
            <a:endParaRPr lang="zh-CN" altLang="en-US" sz="2800">
              <a:latin typeface="宋体" panose="02010600030101010101" pitchFamily="2" charset="-122"/>
              <a:cs typeface="宋体" panose="02010600030101010101" pitchFamily="2" charset="-122"/>
              <a:sym typeface="+mn-ea"/>
            </a:endParaRPr>
          </a:p>
          <a:p>
            <a:pPr indent="-421640" algn="just">
              <a:lnSpc>
                <a:spcPct val="120000"/>
              </a:lnSpc>
            </a:pPr>
            <a:r>
              <a:rPr lang="zh-CN" altLang="en-US" sz="2800">
                <a:latin typeface="宋体" panose="02010600030101010101" pitchFamily="2" charset="-122"/>
                <a:cs typeface="宋体" panose="02010600030101010101" pitchFamily="2" charset="-122"/>
                <a:sym typeface="+mn-ea"/>
              </a:rPr>
              <a:t>B</a:t>
            </a:r>
            <a:r>
              <a:rPr lang="en-US" altLang="zh-CN" sz="2800">
                <a:latin typeface="宋体" panose="02010600030101010101" pitchFamily="2" charset="-122"/>
                <a:cs typeface="宋体" panose="02010600030101010101" pitchFamily="2" charset="-122"/>
                <a:sym typeface="+mn-ea"/>
              </a:rPr>
              <a:t>.</a:t>
            </a:r>
            <a:r>
              <a:rPr lang="zh-CN" altLang="en-US" sz="2800">
                <a:latin typeface="宋体" panose="02010600030101010101" pitchFamily="2" charset="-122"/>
                <a:cs typeface="宋体" panose="02010600030101010101" pitchFamily="2" charset="-122"/>
                <a:sym typeface="+mn-ea"/>
              </a:rPr>
              <a:t>把石块挂在弹簧测力计下，测出石块的重力G</a:t>
            </a:r>
            <a:r>
              <a:rPr lang="zh-CN" altLang="en-US" sz="2800" baseline="-25000">
                <a:latin typeface="宋体" panose="02010600030101010101" pitchFamily="2" charset="-122"/>
                <a:cs typeface="宋体" panose="02010600030101010101" pitchFamily="2" charset="-122"/>
                <a:sym typeface="+mn-ea"/>
              </a:rPr>
              <a:t>1</a:t>
            </a:r>
            <a:r>
              <a:rPr lang="zh-CN" altLang="en-US" sz="2800">
                <a:latin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cs typeface="宋体" panose="02010600030101010101" pitchFamily="2" charset="-122"/>
              <a:sym typeface="+mn-ea"/>
            </a:endParaRPr>
          </a:p>
          <a:p>
            <a:pPr indent="-421640" algn="just">
              <a:lnSpc>
                <a:spcPct val="120000"/>
              </a:lnSpc>
            </a:pPr>
            <a:r>
              <a:rPr lang="zh-CN" altLang="en-US" sz="2800">
                <a:latin typeface="宋体" panose="02010600030101010101" pitchFamily="2" charset="-122"/>
                <a:cs typeface="宋体" panose="02010600030101010101" pitchFamily="2" charset="-122"/>
                <a:sym typeface="+mn-ea"/>
              </a:rPr>
              <a:t>C</a:t>
            </a:r>
            <a:r>
              <a:rPr lang="en-US" altLang="zh-CN" sz="2800">
                <a:latin typeface="宋体" panose="02010600030101010101" pitchFamily="2" charset="-122"/>
                <a:cs typeface="宋体" panose="02010600030101010101" pitchFamily="2" charset="-122"/>
                <a:sym typeface="+mn-ea"/>
              </a:rPr>
              <a:t>.</a:t>
            </a:r>
            <a:r>
              <a:rPr lang="zh-CN" altLang="en-US" sz="2800">
                <a:latin typeface="宋体" panose="02010600030101010101" pitchFamily="2" charset="-122"/>
                <a:cs typeface="宋体" panose="02010600030101010101" pitchFamily="2" charset="-122"/>
                <a:sym typeface="+mn-ea"/>
              </a:rPr>
              <a:t>把挂在弹簧测力计下的石块浸没在水中，让溢出的水全部流入小桶中，读出测力计示数F；</a:t>
            </a:r>
            <a:endParaRPr lang="zh-CN" altLang="en-US" sz="2800">
              <a:latin typeface="宋体" panose="02010600030101010101" pitchFamily="2" charset="-122"/>
              <a:cs typeface="宋体" panose="02010600030101010101" pitchFamily="2" charset="-122"/>
              <a:sym typeface="+mn-ea"/>
            </a:endParaRPr>
          </a:p>
          <a:p>
            <a:pPr indent="-421640" algn="just">
              <a:lnSpc>
                <a:spcPct val="120000"/>
              </a:lnSpc>
            </a:pPr>
            <a:r>
              <a:rPr lang="zh-CN" altLang="en-US" sz="2800">
                <a:latin typeface="宋体" panose="02010600030101010101" pitchFamily="2" charset="-122"/>
                <a:cs typeface="宋体" panose="02010600030101010101" pitchFamily="2" charset="-122"/>
                <a:sym typeface="+mn-ea"/>
              </a:rPr>
              <a:t>D</a:t>
            </a:r>
            <a:r>
              <a:rPr lang="en-US" altLang="zh-CN" sz="2800">
                <a:latin typeface="宋体" panose="02010600030101010101" pitchFamily="2" charset="-122"/>
                <a:cs typeface="宋体" panose="02010600030101010101" pitchFamily="2" charset="-122"/>
                <a:sym typeface="+mn-ea"/>
              </a:rPr>
              <a:t>.</a:t>
            </a:r>
            <a:r>
              <a:rPr lang="zh-CN" altLang="en-US" sz="2800">
                <a:latin typeface="宋体" panose="02010600030101010101" pitchFamily="2" charset="-122"/>
                <a:cs typeface="宋体" panose="02010600030101010101" pitchFamily="2" charset="-122"/>
                <a:sym typeface="+mn-ea"/>
              </a:rPr>
              <a:t>测出小桶和被排开水的总重G</a:t>
            </a:r>
            <a:r>
              <a:rPr lang="en-US" altLang="zh-CN" sz="2800" baseline="-25000">
                <a:latin typeface="宋体" panose="02010600030101010101" pitchFamily="2" charset="-122"/>
                <a:cs typeface="宋体" panose="02010600030101010101" pitchFamily="2" charset="-122"/>
                <a:sym typeface="+mn-ea"/>
              </a:rPr>
              <a:t>2</a:t>
            </a:r>
            <a:r>
              <a:rPr lang="zh-CN" altLang="en-US" sz="2800">
                <a:latin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cs typeface="宋体" panose="02010600030101010101" pitchFamily="2" charset="-122"/>
              <a:sym typeface="+mn-ea"/>
            </a:endParaRPr>
          </a:p>
          <a:p>
            <a:pPr indent="-421640" algn="just">
              <a:lnSpc>
                <a:spcPct val="120000"/>
              </a:lnSpc>
            </a:pPr>
            <a:r>
              <a:rPr lang="zh-CN" altLang="en-US" sz="2800">
                <a:latin typeface="宋体" panose="02010600030101010101" pitchFamily="2" charset="-122"/>
                <a:cs typeface="宋体" panose="02010600030101010101" pitchFamily="2" charset="-122"/>
                <a:sym typeface="+mn-ea"/>
              </a:rPr>
              <a:t>E</a:t>
            </a:r>
            <a:r>
              <a:rPr lang="en-US" altLang="zh-CN" sz="2800">
                <a:latin typeface="宋体" panose="02010600030101010101" pitchFamily="2" charset="-122"/>
                <a:cs typeface="宋体" panose="02010600030101010101" pitchFamily="2" charset="-122"/>
                <a:sym typeface="+mn-ea"/>
              </a:rPr>
              <a:t>.</a:t>
            </a:r>
            <a:r>
              <a:rPr lang="zh-CN" altLang="en-US" sz="2800">
                <a:latin typeface="宋体" panose="02010600030101010101" pitchFamily="2" charset="-122"/>
                <a:cs typeface="宋体" panose="02010600030101010101" pitchFamily="2" charset="-122"/>
                <a:sym typeface="+mn-ea"/>
              </a:rPr>
              <a:t>测出空桶的重量G</a:t>
            </a:r>
            <a:r>
              <a:rPr lang="en-US" altLang="zh-CN" sz="2800" baseline="-25000">
                <a:latin typeface="宋体" panose="02010600030101010101" pitchFamily="2" charset="-122"/>
                <a:cs typeface="宋体" panose="02010600030101010101" pitchFamily="2" charset="-122"/>
                <a:sym typeface="+mn-ea"/>
              </a:rPr>
              <a:t>3</a:t>
            </a:r>
            <a:r>
              <a:rPr lang="zh-CN" altLang="en-US" sz="2800">
                <a:latin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cs typeface="宋体" panose="02010600030101010101" pitchFamily="2" charset="-122"/>
              <a:sym typeface="+mn-ea"/>
            </a:endParaRPr>
          </a:p>
          <a:p>
            <a:pPr indent="-421640" algn="just">
              <a:lnSpc>
                <a:spcPct val="120000"/>
              </a:lnSpc>
            </a:pPr>
            <a:r>
              <a:rPr lang="zh-CN" altLang="en-US" sz="2800">
                <a:latin typeface="宋体" panose="02010600030101010101" pitchFamily="2" charset="-122"/>
                <a:cs typeface="宋体" panose="02010600030101010101" pitchFamily="2" charset="-122"/>
                <a:sym typeface="+mn-ea"/>
              </a:rPr>
              <a:t>F</a:t>
            </a:r>
            <a:r>
              <a:rPr lang="en-US" altLang="zh-CN" sz="2800">
                <a:latin typeface="宋体" panose="02010600030101010101" pitchFamily="2" charset="-122"/>
                <a:cs typeface="宋体" panose="02010600030101010101" pitchFamily="2" charset="-122"/>
                <a:sym typeface="+mn-ea"/>
              </a:rPr>
              <a:t>.</a:t>
            </a:r>
            <a:r>
              <a:rPr lang="zh-CN" altLang="en-US" sz="2800">
                <a:latin typeface="宋体" panose="02010600030101010101" pitchFamily="2" charset="-122"/>
                <a:cs typeface="宋体" panose="02010600030101010101" pitchFamily="2" charset="-122"/>
                <a:sym typeface="+mn-ea"/>
              </a:rPr>
              <a:t>记录分析数据，归纳总结实验结论，整理器材．</a:t>
            </a:r>
            <a:endParaRPr lang="zh-CN" altLang="en-US" sz="2800">
              <a:latin typeface="宋体" panose="02010600030101010101" pitchFamily="2" charset="-122"/>
              <a:cs typeface="宋体" panose="02010600030101010101" pitchFamily="2" charset="-122"/>
              <a:sym typeface="+mn-ea"/>
            </a:endParaRPr>
          </a:p>
          <a:p>
            <a:pPr indent="-421640" algn="just">
              <a:lnSpc>
                <a:spcPct val="120000"/>
              </a:lnSpc>
            </a:pPr>
            <a:r>
              <a:rPr lang="zh-CN" altLang="en-US" sz="2800">
                <a:latin typeface="宋体" panose="02010600030101010101" pitchFamily="2" charset="-122"/>
                <a:cs typeface="宋体" panose="02010600030101010101" pitchFamily="2" charset="-122"/>
                <a:sym typeface="+mn-ea"/>
              </a:rPr>
              <a:t>（1）分析评估上述实验，指出操作步骤中的一处错误</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，这样的操作会导致测出排开液体的重力会偏</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cs typeface="宋体" panose="02010600030101010101" pitchFamily="2" charset="-122"/>
              <a:sym typeface="+mn-ea"/>
            </a:endParaRPr>
          </a:p>
        </p:txBody>
      </p:sp>
      <p:sp>
        <p:nvSpPr>
          <p:cNvPr id="7" name="文本框 6"/>
          <p:cNvSpPr txBox="1"/>
          <p:nvPr/>
        </p:nvSpPr>
        <p:spPr>
          <a:xfrm>
            <a:off x="1461773" y="5410200"/>
            <a:ext cx="338836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A． 水没倒满溢水杯</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2" name="文本框 1"/>
          <p:cNvSpPr txBox="1"/>
          <p:nvPr/>
        </p:nvSpPr>
        <p:spPr>
          <a:xfrm>
            <a:off x="5834700" y="5942965"/>
            <a:ext cx="54038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小</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2" grpId="0"/>
      <p:bldP spid="2"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443230" y="1376045"/>
            <a:ext cx="8361680" cy="4742815"/>
          </a:xfrm>
          <a:prstGeom prst="rect">
            <a:avLst/>
          </a:prstGeom>
          <a:noFill/>
        </p:spPr>
        <p:txBody>
          <a:bodyPr wrap="square" rtlCol="0" anchor="t">
            <a:spAutoFit/>
          </a:bodyPr>
          <a:p>
            <a:pPr marL="421640" indent="-421640" algn="just">
              <a:lnSpc>
                <a:spcPct val="120000"/>
              </a:lnSpc>
            </a:pPr>
            <a:r>
              <a:rPr sz="2800">
                <a:latin typeface="宋体" panose="02010600030101010101" pitchFamily="2" charset="-122"/>
                <a:cs typeface="宋体" panose="02010600030101010101" pitchFamily="2" charset="-122"/>
                <a:sym typeface="+mn-ea"/>
              </a:rPr>
              <a:t>（2）上述实验中，</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两个步骤测出了浮力（选填代号即可）．</a:t>
            </a:r>
            <a:endParaRPr sz="2800">
              <a:latin typeface="宋体" panose="02010600030101010101" pitchFamily="2" charset="-122"/>
              <a:cs typeface="宋体" panose="02010600030101010101" pitchFamily="2" charset="-122"/>
              <a:sym typeface="+mn-ea"/>
            </a:endParaRPr>
          </a:p>
          <a:p>
            <a:pPr marL="421640" indent="-421640" algn="just">
              <a:lnSpc>
                <a:spcPct val="120000"/>
              </a:lnSpc>
            </a:pPr>
            <a:r>
              <a:rPr sz="2800">
                <a:latin typeface="宋体" panose="02010600030101010101" pitchFamily="2" charset="-122"/>
                <a:cs typeface="宋体" panose="02010600030101010101" pitchFamily="2" charset="-122"/>
                <a:sym typeface="+mn-ea"/>
              </a:rPr>
              <a:t>（3）在进行步骤C时看到的现象是</a:t>
            </a:r>
            <a:r>
              <a:rPr sz="2800" u="sng">
                <a:latin typeface="宋体" panose="02010600030101010101" pitchFamily="2" charset="-122"/>
                <a:cs typeface="宋体" panose="02010600030101010101" pitchFamily="2" charset="-122"/>
                <a:sym typeface="+mn-ea"/>
              </a:rPr>
              <a:t>　　　　        </a:t>
            </a:r>
            <a:r>
              <a:rPr lang="en-US" sz="2800">
                <a:solidFill>
                  <a:schemeClr val="bg1"/>
                </a:solidFill>
                <a:latin typeface="宋体" panose="02010600030101010101" pitchFamily="2" charset="-122"/>
                <a:cs typeface="宋体" panose="02010600030101010101" pitchFamily="2" charset="-122"/>
                <a:sym typeface="+mn-ea"/>
              </a:rPr>
              <a:t>.</a:t>
            </a:r>
            <a:endParaRPr 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en-US" sz="2800">
                <a:latin typeface="宋体" panose="02010600030101010101" pitchFamily="2" charset="-122"/>
                <a:cs typeface="宋体" panose="02010600030101010101" pitchFamily="2" charset="-122"/>
                <a:sym typeface="+mn-ea"/>
              </a:rPr>
              <a:t>   </a:t>
            </a:r>
            <a:r>
              <a:rPr lang="en-US" sz="2800" u="sng">
                <a:latin typeface="宋体" panose="02010600030101010101" pitchFamily="2" charset="-122"/>
                <a:cs typeface="宋体" panose="02010600030101010101" pitchFamily="2" charset="-122"/>
                <a:sym typeface="+mn-ea"/>
              </a:rPr>
              <a:t>                  </a:t>
            </a:r>
            <a:r>
              <a:rPr lang="en-US" sz="2800">
                <a:latin typeface="宋体" panose="02010600030101010101" pitchFamily="2" charset="-122"/>
                <a:cs typeface="宋体" panose="02010600030101010101" pitchFamily="2" charset="-122"/>
                <a:sym typeface="+mn-ea"/>
              </a:rPr>
              <a:t>.</a:t>
            </a:r>
            <a:endParaRPr lang="en-US" sz="2800">
              <a:latin typeface="宋体" panose="02010600030101010101" pitchFamily="2" charset="-122"/>
              <a:cs typeface="宋体" panose="02010600030101010101" pitchFamily="2" charset="-122"/>
              <a:sym typeface="+mn-ea"/>
            </a:endParaRPr>
          </a:p>
          <a:p>
            <a:pPr marL="421640" indent="-421640" algn="just">
              <a:lnSpc>
                <a:spcPct val="120000"/>
              </a:lnSpc>
            </a:pPr>
            <a:r>
              <a:rPr sz="2800">
                <a:latin typeface="宋体" panose="02010600030101010101" pitchFamily="2" charset="-122"/>
                <a:cs typeface="宋体" panose="02010600030101010101" pitchFamily="2" charset="-122"/>
                <a:sym typeface="+mn-ea"/>
              </a:rPr>
              <a:t>（4）改正实验操作后，根据上述实验数据，石块所受的浮力为</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，排开水的重力为</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，若等式</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成立，则可得到“浸入液体中的物体受到浮力的大小等于物体排开的液体受到的重力”的结论.</a:t>
            </a:r>
            <a:endParaRPr sz="2800">
              <a:latin typeface="宋体" panose="02010600030101010101" pitchFamily="2" charset="-122"/>
              <a:cs typeface="宋体" panose="02010600030101010101" pitchFamily="2" charset="-122"/>
              <a:sym typeface="+mn-ea"/>
            </a:endParaRPr>
          </a:p>
        </p:txBody>
      </p:sp>
      <p:sp>
        <p:nvSpPr>
          <p:cNvPr id="7" name="文本框 6"/>
          <p:cNvSpPr txBox="1"/>
          <p:nvPr/>
        </p:nvSpPr>
        <p:spPr>
          <a:xfrm>
            <a:off x="3645855" y="1447800"/>
            <a:ext cx="103441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B和C</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2" name="文本框 1"/>
          <p:cNvSpPr txBox="1"/>
          <p:nvPr/>
        </p:nvSpPr>
        <p:spPr>
          <a:xfrm>
            <a:off x="1070610" y="2430145"/>
            <a:ext cx="7944485" cy="1038860"/>
          </a:xfrm>
          <a:prstGeom prst="rect">
            <a:avLst/>
          </a:prstGeom>
          <a:noFill/>
        </p:spPr>
        <p:txBody>
          <a:bodyPr wrap="square" rtlCol="0" anchor="t">
            <a:spAutoFit/>
          </a:bodyPr>
          <a:p>
            <a:pPr algn="l">
              <a:lnSpc>
                <a:spcPct val="110000"/>
              </a:lnSpc>
            </a:pPr>
            <a:r>
              <a:rPr lang="en-US" sz="2800" b="1" dirty="0">
                <a:solidFill>
                  <a:srgbClr val="FF0000"/>
                </a:solidFill>
                <a:latin typeface="Times New Roman" panose="02020603050405020304" pitchFamily="18" charset="0"/>
                <a:sym typeface="+mn-ea"/>
              </a:rPr>
              <a:t>                                                     </a:t>
            </a:r>
            <a:r>
              <a:rPr sz="2800" b="1" dirty="0">
                <a:solidFill>
                  <a:srgbClr val="FF0000"/>
                </a:solidFill>
                <a:latin typeface="Times New Roman" panose="02020603050405020304" pitchFamily="18" charset="0"/>
                <a:sym typeface="+mn-ea"/>
              </a:rPr>
              <a:t>弹簧测力计的示数会减小</a:t>
            </a:r>
            <a:endParaRPr sz="2800" b="1" dirty="0">
              <a:solidFill>
                <a:srgbClr val="FF0000"/>
              </a:solidFill>
              <a:latin typeface="Times New Roman" panose="02020603050405020304" pitchFamily="18" charset="0"/>
              <a:sym typeface="+mn-ea"/>
            </a:endParaRPr>
          </a:p>
        </p:txBody>
      </p:sp>
      <p:sp>
        <p:nvSpPr>
          <p:cNvPr id="3" name="文本框 2"/>
          <p:cNvSpPr txBox="1"/>
          <p:nvPr/>
        </p:nvSpPr>
        <p:spPr>
          <a:xfrm>
            <a:off x="3018793" y="3964940"/>
            <a:ext cx="9105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G</a:t>
            </a:r>
            <a:r>
              <a:rPr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-F</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4" name="文本框 3"/>
          <p:cNvSpPr txBox="1"/>
          <p:nvPr/>
        </p:nvSpPr>
        <p:spPr>
          <a:xfrm>
            <a:off x="7067553" y="3951605"/>
            <a:ext cx="108585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G</a:t>
            </a:r>
            <a:r>
              <a:rPr sz="2800" b="1" baseline="-25000" dirty="0">
                <a:solidFill>
                  <a:srgbClr val="FF0000"/>
                </a:solidFill>
                <a:latin typeface="Times New Roman" panose="02020603050405020304" pitchFamily="18" charset="0"/>
                <a:sym typeface="+mn-ea"/>
              </a:rPr>
              <a:t>2</a:t>
            </a:r>
            <a:r>
              <a:rPr sz="2800" b="1" dirty="0">
                <a:solidFill>
                  <a:srgbClr val="FF0000"/>
                </a:solidFill>
                <a:latin typeface="Times New Roman" panose="02020603050405020304" pitchFamily="18" charset="0"/>
                <a:sym typeface="+mn-ea"/>
              </a:rPr>
              <a:t>-G</a:t>
            </a:r>
            <a:r>
              <a:rPr sz="2800" b="1" baseline="-25000" dirty="0">
                <a:solidFill>
                  <a:srgbClr val="FF0000"/>
                </a:solidFill>
                <a:latin typeface="Times New Roman" panose="02020603050405020304" pitchFamily="18" charset="0"/>
                <a:sym typeface="+mn-ea"/>
              </a:rPr>
              <a:t>3</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5" name="文本框 4"/>
          <p:cNvSpPr txBox="1"/>
          <p:nvPr/>
        </p:nvSpPr>
        <p:spPr>
          <a:xfrm>
            <a:off x="2306005" y="4486910"/>
            <a:ext cx="201612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G</a:t>
            </a:r>
            <a:r>
              <a:rPr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-F=G</a:t>
            </a:r>
            <a:r>
              <a:rPr sz="2800" b="1" baseline="-25000" dirty="0">
                <a:solidFill>
                  <a:srgbClr val="FF0000"/>
                </a:solidFill>
                <a:latin typeface="Times New Roman" panose="02020603050405020304" pitchFamily="18" charset="0"/>
                <a:sym typeface="+mn-ea"/>
              </a:rPr>
              <a:t>2</a:t>
            </a:r>
            <a:r>
              <a:rPr sz="2800" b="1" dirty="0">
                <a:solidFill>
                  <a:srgbClr val="FF0000"/>
                </a:solidFill>
                <a:latin typeface="Times New Roman" panose="02020603050405020304" pitchFamily="18" charset="0"/>
                <a:sym typeface="+mn-ea"/>
              </a:rPr>
              <a:t>-G</a:t>
            </a:r>
            <a:r>
              <a:rPr sz="2800" b="1" baseline="-25000" dirty="0">
                <a:solidFill>
                  <a:srgbClr val="FF0000"/>
                </a:solidFill>
                <a:latin typeface="Times New Roman" panose="02020603050405020304" pitchFamily="18" charset="0"/>
                <a:sym typeface="+mn-ea"/>
              </a:rPr>
              <a:t>3</a:t>
            </a:r>
            <a:endParaRPr sz="2800" b="1" baseline="-25000"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2" grpId="0"/>
      <p:bldP spid="2" grpId="1"/>
      <p:bldP spid="3" grpId="0"/>
      <p:bldP spid="3" grpId="1"/>
      <p:bldP spid="4" grpId="0"/>
      <p:bldP spid="4" grpId="1"/>
      <p:bldP spid="5" grpId="0"/>
      <p:bldP spid="5"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447800"/>
            <a:ext cx="7895590" cy="4742815"/>
          </a:xfrm>
          <a:prstGeom prst="rect">
            <a:avLst/>
          </a:prstGeom>
          <a:noFill/>
        </p:spPr>
        <p:txBody>
          <a:bodyPr wrap="square" rtlCol="0" anchor="t">
            <a:spAutoFit/>
          </a:bodyPr>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（5）如果要想更精确的得到（4）中的结论，你觉得上述的实验步骤应该是</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（6）如果实验中，小辉在C步骤中，石块碰到了容器底，则测出的浮力会偏</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（7）小明同学利用上面实验中的器材和木块，进一步探究了漂浮在水面上的物体所受浮力的大小是否遵循阿基米德原理． 但实验过程中有一个步骤与如图不同，这个步骤是</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（选填代号即可）．</a:t>
            </a:r>
            <a:endParaRPr lang="zh-CN" altLang="en-US" sz="2800">
              <a:latin typeface="宋体" panose="02010600030101010101" pitchFamily="2" charset="-122"/>
              <a:cs typeface="宋体" panose="02010600030101010101" pitchFamily="2" charset="-122"/>
              <a:sym typeface="+mn-ea"/>
            </a:endParaRPr>
          </a:p>
        </p:txBody>
      </p:sp>
      <p:sp>
        <p:nvSpPr>
          <p:cNvPr id="6" name="文本框 5"/>
          <p:cNvSpPr txBox="1"/>
          <p:nvPr/>
        </p:nvSpPr>
        <p:spPr>
          <a:xfrm>
            <a:off x="6001388" y="1968500"/>
            <a:ext cx="142748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EABCD</a:t>
            </a:r>
            <a:endParaRPr sz="2800" b="1" dirty="0">
              <a:solidFill>
                <a:srgbClr val="FF0000"/>
              </a:solidFill>
              <a:latin typeface="Times New Roman" panose="02020603050405020304" pitchFamily="18" charset="0"/>
              <a:sym typeface="+mn-ea"/>
            </a:endParaRPr>
          </a:p>
        </p:txBody>
      </p:sp>
      <p:sp>
        <p:nvSpPr>
          <p:cNvPr id="2" name="文本框 1"/>
          <p:cNvSpPr txBox="1"/>
          <p:nvPr/>
        </p:nvSpPr>
        <p:spPr>
          <a:xfrm>
            <a:off x="6444935" y="3007360"/>
            <a:ext cx="54038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大</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3" name="文本框 2"/>
          <p:cNvSpPr txBox="1"/>
          <p:nvPr/>
        </p:nvSpPr>
        <p:spPr>
          <a:xfrm>
            <a:off x="6755133" y="5072380"/>
            <a:ext cx="43942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C </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2" grpId="0"/>
      <p:bldP spid="2" grpId="1"/>
      <p:bldP spid="3" grpId="0"/>
      <p:bldP spid="3"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391160" y="3023870"/>
            <a:ext cx="8362950" cy="1823085"/>
          </a:xfrm>
          <a:prstGeom prst="rect">
            <a:avLst/>
          </a:prstGeom>
        </p:spPr>
      </p:pic>
      <p:sp>
        <p:nvSpPr>
          <p:cNvPr id="8194" name="TextBox 1"/>
          <p:cNvSpPr txBox="1"/>
          <p:nvPr/>
        </p:nvSpPr>
        <p:spPr>
          <a:xfrm>
            <a:off x="1150938" y="56927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重难点突破</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nvSpPr>
        <p:spPr>
          <a:xfrm>
            <a:off x="671195" y="1299210"/>
            <a:ext cx="4265930"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一、浮力及浮力的产生</a:t>
            </a:r>
            <a:endParaRPr lang="zh-CN" altLang="en-US" sz="3200" b="1">
              <a:solidFill>
                <a:srgbClr val="FF0000"/>
              </a:solidFill>
              <a:sym typeface="+mn-ea"/>
            </a:endParaRPr>
          </a:p>
        </p:txBody>
      </p:sp>
      <p:sp>
        <p:nvSpPr>
          <p:cNvPr id="14" name="文本框 13"/>
          <p:cNvSpPr txBox="1"/>
          <p:nvPr/>
        </p:nvSpPr>
        <p:spPr>
          <a:xfrm>
            <a:off x="624205" y="2237105"/>
            <a:ext cx="7895590" cy="60769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1 </a:t>
            </a:r>
            <a:r>
              <a:rPr lang="zh-CN" altLang="en-US" sz="2800">
                <a:latin typeface="宋体" panose="02010600030101010101" pitchFamily="2" charset="-122"/>
                <a:cs typeface="宋体" panose="02010600030101010101" pitchFamily="2" charset="-122"/>
                <a:sym typeface="+mn-ea"/>
              </a:rPr>
              <a:t>以下情景中没有受到浮力的物体是（　　 ）</a:t>
            </a:r>
            <a:endParaRPr lang="zh-CN" altLang="en-US" sz="2800">
              <a:latin typeface="宋体" panose="02010600030101010101" pitchFamily="2" charset="-122"/>
              <a:cs typeface="宋体" panose="02010600030101010101" pitchFamily="2" charset="-122"/>
              <a:sym typeface="+mn-ea"/>
            </a:endParaRPr>
          </a:p>
        </p:txBody>
      </p:sp>
      <p:sp>
        <p:nvSpPr>
          <p:cNvPr id="3" name="文本框 2"/>
          <p:cNvSpPr txBox="1"/>
          <p:nvPr/>
        </p:nvSpPr>
        <p:spPr>
          <a:xfrm>
            <a:off x="6449060" y="230886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D  </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文本框 4"/>
          <p:cNvSpPr txBox="1"/>
          <p:nvPr/>
        </p:nvSpPr>
        <p:spPr>
          <a:xfrm>
            <a:off x="635953" y="2971165"/>
            <a:ext cx="7872095" cy="1641475"/>
          </a:xfrm>
          <a:prstGeom prst="rect">
            <a:avLst/>
          </a:prstGeom>
          <a:noFill/>
          <a:ln w="9525">
            <a:noFill/>
          </a:ln>
        </p:spPr>
        <p:txBody>
          <a:bodyPr wrap="square" anchor="ctr" anchorCtr="0">
            <a:spAutoFit/>
          </a:bodyPr>
          <a:p>
            <a:pPr marL="1144905" indent="-1144905" algn="just">
              <a:lnSpc>
                <a:spcPct val="120000"/>
              </a:lnSpc>
            </a:pPr>
            <a:r>
              <a:rPr lang="zh-CN" altLang="en-US" sz="2800" dirty="0">
                <a:latin typeface="宋体" panose="02010600030101010101" pitchFamily="2" charset="-122"/>
                <a:cs typeface="宋体" panose="02010600030101010101" pitchFamily="2" charset="-122"/>
              </a:rPr>
              <a:t>考点</a:t>
            </a:r>
            <a:r>
              <a:rPr lang="en-US" altLang="zh-CN" sz="2800" dirty="0">
                <a:latin typeface="宋体" panose="02010600030101010101" pitchFamily="2" charset="-122"/>
                <a:cs typeface="宋体" panose="02010600030101010101" pitchFamily="2" charset="-122"/>
              </a:rPr>
              <a:t>1.</a:t>
            </a:r>
            <a:r>
              <a:rPr sz="2800" dirty="0">
                <a:latin typeface="宋体" panose="02010600030101010101" pitchFamily="2" charset="-122"/>
                <a:cs typeface="宋体" panose="02010600030101010101" pitchFamily="2" charset="-122"/>
              </a:rPr>
              <a:t>通过实验，认识浮力.</a:t>
            </a:r>
            <a:endParaRPr sz="2800" dirty="0">
              <a:latin typeface="宋体" panose="02010600030101010101" pitchFamily="2" charset="-122"/>
              <a:cs typeface="宋体" panose="02010600030101010101" pitchFamily="2" charset="-122"/>
            </a:endParaRPr>
          </a:p>
          <a:p>
            <a:pPr marL="1144905" indent="-1144905" algn="just">
              <a:lnSpc>
                <a:spcPct val="120000"/>
              </a:lnSpc>
            </a:pPr>
            <a:r>
              <a:rPr sz="2800" dirty="0">
                <a:latin typeface="宋体" panose="02010600030101010101" pitchFamily="2" charset="-122"/>
                <a:cs typeface="宋体" panose="02010600030101010101" pitchFamily="2" charset="-122"/>
              </a:rPr>
              <a:t>考点2.探究浮力大小与哪些因素有关.</a:t>
            </a:r>
            <a:endParaRPr sz="2800" dirty="0">
              <a:latin typeface="宋体" panose="02010600030101010101" pitchFamily="2" charset="-122"/>
              <a:cs typeface="宋体" panose="02010600030101010101" pitchFamily="2" charset="-122"/>
            </a:endParaRPr>
          </a:p>
          <a:p>
            <a:pPr marL="1144905" indent="-1144905" algn="just">
              <a:lnSpc>
                <a:spcPct val="120000"/>
              </a:lnSpc>
            </a:pPr>
            <a:r>
              <a:rPr sz="2800" dirty="0">
                <a:latin typeface="宋体" panose="02010600030101010101" pitchFamily="2" charset="-122"/>
                <a:cs typeface="宋体" panose="02010600030101010101" pitchFamily="2" charset="-122"/>
              </a:rPr>
              <a:t>考点3.知道阿基米德原理.</a:t>
            </a:r>
            <a:endParaRPr sz="2800" dirty="0">
              <a:latin typeface="宋体" panose="02010600030101010101" pitchFamily="2" charset="-122"/>
              <a:cs typeface="宋体" panose="02010600030101010101" pitchFamily="2" charset="-122"/>
            </a:endParaRPr>
          </a:p>
        </p:txBody>
      </p:sp>
      <p:sp>
        <p:nvSpPr>
          <p:cNvPr id="5123" name="TextBox 1"/>
          <p:cNvSpPr txBox="1"/>
          <p:nvPr/>
        </p:nvSpPr>
        <p:spPr>
          <a:xfrm>
            <a:off x="1150938" y="143033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中考导航</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TextBox 1"/>
          <p:cNvSpPr txBox="1"/>
          <p:nvPr/>
        </p:nvSpPr>
        <p:spPr>
          <a:xfrm>
            <a:off x="1150938" y="2060258"/>
            <a:ext cx="6842125" cy="521970"/>
          </a:xfrm>
          <a:prstGeom prst="rect">
            <a:avLst/>
          </a:prstGeom>
          <a:noFill/>
          <a:ln w="9525">
            <a:noFill/>
          </a:ln>
        </p:spPr>
        <p:txBody>
          <a:bodyPr>
            <a:spAutoFit/>
          </a:bodyPr>
          <a:p>
            <a:pPr marL="0" lvl="1" indent="-182880" algn="ctr" eaLnBrk="1" hangingPunct="1"/>
            <a:r>
              <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课程标准</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矩形 259"/>
          <p:cNvSpPr>
            <a:spLocks noChangeArrowheads="1"/>
          </p:cNvSpPr>
          <p:nvPr/>
        </p:nvSpPr>
        <p:spPr bwMode="auto">
          <a:xfrm>
            <a:off x="1643380" y="758190"/>
            <a:ext cx="5857240" cy="525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3415" i="0" u="none" strike="noStrike" kern="1200" cap="all"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第</a:t>
            </a:r>
            <a:r>
              <a:rPr kumimoji="0" lang="en-US" altLang="zh-CN" sz="3415" i="0" u="none" strike="noStrike" kern="1200" cap="all"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1</a:t>
            </a:r>
            <a:r>
              <a:rPr kumimoji="0" lang="zh-CN" altLang="en-US" sz="3415" i="0" u="none" strike="noStrike" kern="1200" cap="all"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课时 </a:t>
            </a:r>
            <a:r>
              <a:rPr kumimoji="0" lang="zh-CN" altLang="en-US" sz="3415" i="0" u="none" strike="noStrike" kern="1200" cap="all"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  浮力   阿基米德原理</a:t>
            </a:r>
            <a:endParaRPr kumimoji="0" lang="zh-CN" altLang="en-US" sz="3415" i="0" u="none" strike="noStrike" kern="1200" cap="all"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endParaRPr>
          </a:p>
        </p:txBody>
      </p:sp>
    </p:spTree>
  </p:cSld>
  <p:clrMapOvr>
    <a:masterClrMapping/>
  </p:clrMapOvr>
  <p:transition>
    <p:push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962150"/>
            <a:ext cx="7895590" cy="2158365"/>
          </a:xfrm>
          <a:prstGeom prst="rect">
            <a:avLst/>
          </a:prstGeom>
          <a:noFill/>
        </p:spPr>
        <p:txBody>
          <a:bodyPr wrap="square" rtlCol="0" anchor="t">
            <a:spAutoFit/>
          </a:bodyPr>
          <a:p>
            <a:pPr>
              <a:lnSpc>
                <a:spcPct val="120000"/>
              </a:lnSpc>
            </a:pPr>
            <a:r>
              <a:rPr lang="zh-CN" altLang="en-US" sz="2800">
                <a:solidFill>
                  <a:srgbClr val="FF0000"/>
                </a:solidFill>
                <a:latin typeface="宋体" panose="02010600030101010101" pitchFamily="2" charset="-122"/>
                <a:cs typeface="宋体" panose="02010600030101010101" pitchFamily="2" charset="-122"/>
              </a:rPr>
              <a:t>【点拨1】</a:t>
            </a:r>
            <a:endParaRPr lang="zh-CN" altLang="en-US" sz="2800">
              <a:solidFill>
                <a:srgbClr val="FF0000"/>
              </a:solidFill>
              <a:latin typeface="宋体" panose="02010600030101010101" pitchFamily="2" charset="-122"/>
              <a:cs typeface="宋体" panose="02010600030101010101" pitchFamily="2" charset="-122"/>
            </a:endParaRPr>
          </a:p>
          <a:p>
            <a:pPr>
              <a:lnSpc>
                <a:spcPct val="120000"/>
              </a:lnSpc>
            </a:pPr>
            <a:r>
              <a:rPr sz="2800">
                <a:latin typeface="宋体" panose="02010600030101010101" pitchFamily="2" charset="-122"/>
                <a:cs typeface="宋体" panose="02010600030101010101" pitchFamily="2" charset="-122"/>
              </a:rPr>
              <a:t>浮力产生的原因：浸没在液体中的物体，其上下表面受到液体对它的压力不同. 若物体的下表面没有受到液体对它的压力，则物体没有受到浮力. </a:t>
            </a:r>
            <a:endParaRPr sz="280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5652135" y="3686175"/>
            <a:ext cx="2463800" cy="2317750"/>
          </a:xfrm>
          <a:prstGeom prst="rect">
            <a:avLst/>
          </a:prstGeom>
        </p:spPr>
      </p:pic>
      <p:sp>
        <p:nvSpPr>
          <p:cNvPr id="7" name="文本框 6"/>
          <p:cNvSpPr txBox="1"/>
          <p:nvPr/>
        </p:nvSpPr>
        <p:spPr>
          <a:xfrm>
            <a:off x="624205" y="1890395"/>
            <a:ext cx="7895590" cy="1641475"/>
          </a:xfrm>
          <a:prstGeom prst="rect">
            <a:avLst/>
          </a:prstGeom>
          <a:noFill/>
        </p:spPr>
        <p:txBody>
          <a:bodyPr wrap="square" rtlCol="0" anchor="t">
            <a:spAutoFit/>
          </a:bodyPr>
          <a:p>
            <a:pPr algn="just">
              <a:lnSpc>
                <a:spcPct val="120000"/>
              </a:lnSpc>
            </a:pPr>
            <a:r>
              <a:rPr lang="zh-CN" altLang="en-US" sz="2800" b="1">
                <a:solidFill>
                  <a:srgbClr val="FF0000"/>
                </a:solidFill>
                <a:latin typeface="宋体" panose="02010600030101010101" pitchFamily="2" charset="-122"/>
                <a:cs typeface="宋体" panose="02010600030101010101" pitchFamily="2" charset="-122"/>
              </a:rPr>
              <a:t>变式拓展1</a:t>
            </a:r>
            <a:r>
              <a:rPr lang="zh-CN" altLang="en-US" sz="2800">
                <a:latin typeface="宋体" panose="02010600030101010101" pitchFamily="2" charset="-122"/>
                <a:cs typeface="宋体" panose="02010600030101010101" pitchFamily="2" charset="-122"/>
              </a:rPr>
              <a:t>：（1）（2019·广东节选）如图５所示，海底上有一块体积为100m3且底部与海底紧密相连的可燃冰A，其受到海水的浮力为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N.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7157723" y="2929255"/>
            <a:ext cx="3606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0</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624205" y="1172845"/>
            <a:ext cx="7895590" cy="5262245"/>
          </a:xfrm>
          <a:prstGeom prst="rect">
            <a:avLst/>
          </a:prstGeom>
          <a:noFill/>
        </p:spPr>
        <p:txBody>
          <a:bodyPr wrap="square" rtlCol="0" anchor="t">
            <a:spAutoFit/>
          </a:bodyPr>
          <a:p>
            <a:pPr algn="just">
              <a:lnSpc>
                <a:spcPct val="100000"/>
              </a:lnSpc>
            </a:pPr>
            <a:r>
              <a:rPr lang="zh-CN" altLang="en-US" sz="2800">
                <a:latin typeface="宋体" panose="02010600030101010101" pitchFamily="2" charset="-122"/>
                <a:cs typeface="宋体" panose="02010600030101010101" pitchFamily="2" charset="-122"/>
              </a:rPr>
              <a:t>（2）（原创）王老师用自制教具演示了如下实验：将一只去盖、去底的饮料瓶的瓶口朝下，把乒乓球放入瓶内并注水，看到有少量水从瓶口流出，此时乒乓球静止（如图6所示），然后用手堵住瓶口，一会儿乒乓球浮起来了. 以下分析正确的是（　 　）</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A.乒乓球在图中位置静止时受到重力和浮力作用</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B.乒乓球上浮过程中，受到的浮力始终不变</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C.乒乓球上浮过程中，受到的液体</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压强保持不变</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D.乒乓球在图中位置静止时，受到</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重力、压力和支持力的作用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1299213" y="3259455"/>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D</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pic>
        <p:nvPicPr>
          <p:cNvPr id="2" name="图片 1"/>
          <p:cNvPicPr>
            <a:picLocks noChangeAspect="1"/>
          </p:cNvPicPr>
          <p:nvPr/>
        </p:nvPicPr>
        <p:blipFill>
          <a:blip r:embed="rId1"/>
          <a:stretch>
            <a:fillRect/>
          </a:stretch>
        </p:blipFill>
        <p:spPr>
          <a:xfrm>
            <a:off x="7200265" y="4588510"/>
            <a:ext cx="1319530" cy="168910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71195" y="1299210"/>
            <a:ext cx="4674235"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二、影响浮力大小的因素</a:t>
            </a:r>
            <a:endParaRPr lang="zh-CN" altLang="en-US" sz="3200" b="1">
              <a:solidFill>
                <a:srgbClr val="FF0000"/>
              </a:solidFill>
              <a:sym typeface="+mn-ea"/>
            </a:endParaRPr>
          </a:p>
        </p:txBody>
      </p:sp>
      <p:sp>
        <p:nvSpPr>
          <p:cNvPr id="14" name="文本框 13"/>
          <p:cNvSpPr txBox="1"/>
          <p:nvPr/>
        </p:nvSpPr>
        <p:spPr>
          <a:xfrm>
            <a:off x="624205" y="2021840"/>
            <a:ext cx="7895590" cy="370903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2</a:t>
            </a:r>
            <a:r>
              <a:rPr lang="zh-CN" altLang="en-US" sz="2800" b="1">
                <a:solidFill>
                  <a:srgbClr val="FF0000"/>
                </a:solidFill>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（2018·内江）关于浸在水中的物体受到的浮力. 下列说法正确的是（　 　）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A.物体的密度越大，受到的浮力越大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B.物体没入水中越深，受到的浮力越大</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C.物体排开水的体积越大，受到的浮力越大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D.漂在水面上的物体比沉在水底的物体受到的浮力大 </a:t>
            </a:r>
            <a:endParaRPr lang="zh-CN" altLang="en-US" sz="2800">
              <a:latin typeface="宋体" panose="02010600030101010101" pitchFamily="2" charset="-122"/>
              <a:cs typeface="宋体" panose="02010600030101010101" pitchFamily="2" charset="-122"/>
              <a:sym typeface="+mn-ea"/>
            </a:endParaRPr>
          </a:p>
        </p:txBody>
      </p:sp>
      <p:sp>
        <p:nvSpPr>
          <p:cNvPr id="8" name="文本框 7"/>
          <p:cNvSpPr txBox="1"/>
          <p:nvPr/>
        </p:nvSpPr>
        <p:spPr>
          <a:xfrm>
            <a:off x="5676268" y="2592070"/>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C</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46088" y="1732598"/>
            <a:ext cx="8251825" cy="2675255"/>
          </a:xfrm>
          <a:prstGeom prst="rect">
            <a:avLst/>
          </a:prstGeom>
          <a:noFill/>
        </p:spPr>
        <p:txBody>
          <a:bodyPr wrap="square" rtlCol="0" anchor="t">
            <a:spAutoFit/>
          </a:bodyPr>
          <a:p>
            <a:pPr>
              <a:lnSpc>
                <a:spcPct val="120000"/>
              </a:lnSpc>
            </a:pPr>
            <a:r>
              <a:rPr lang="zh-CN" altLang="en-US" sz="2800">
                <a:solidFill>
                  <a:srgbClr val="FF0000"/>
                </a:solidFill>
                <a:latin typeface="宋体" panose="02010600030101010101" pitchFamily="2" charset="-122"/>
                <a:cs typeface="宋体" panose="02010600030101010101" pitchFamily="2" charset="-122"/>
              </a:rPr>
              <a:t>【点拨2】</a:t>
            </a:r>
            <a:endParaRPr lang="zh-CN" altLang="en-US" sz="2800">
              <a:solidFill>
                <a:srgbClr val="FF0000"/>
              </a:solidFill>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浮力的大小只与液体的密度、排开液体的体积有关，与体积、重力、形状、浸没的深度等等无关. “浸入”是物体只有一部分体积或全部体积在液体中， “浸没”是物体的全部体积都在液体中. </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603375"/>
            <a:ext cx="7996555" cy="3709035"/>
          </a:xfrm>
          <a:prstGeom prst="rect">
            <a:avLst/>
          </a:prstGeom>
          <a:noFill/>
        </p:spPr>
        <p:txBody>
          <a:bodyPr wrap="square" rtlCol="0" anchor="t">
            <a:spAutoFit/>
          </a:bodyPr>
          <a:p>
            <a:pPr algn="just">
              <a:lnSpc>
                <a:spcPct val="120000"/>
              </a:lnSpc>
            </a:pPr>
            <a:r>
              <a:rPr lang="zh-CN" altLang="en-US" sz="2800" b="1">
                <a:solidFill>
                  <a:srgbClr val="FF0000"/>
                </a:solidFill>
                <a:latin typeface="宋体" panose="02010600030101010101" pitchFamily="2" charset="-122"/>
                <a:cs typeface="宋体" panose="02010600030101010101" pitchFamily="2" charset="-122"/>
              </a:rPr>
              <a:t>变式拓展2</a:t>
            </a:r>
            <a:r>
              <a:rPr lang="zh-CN" altLang="en-US" sz="2800">
                <a:latin typeface="宋体" panose="02010600030101010101" pitchFamily="2" charset="-122"/>
                <a:cs typeface="宋体" panose="02010600030101010101" pitchFamily="2" charset="-122"/>
              </a:rPr>
              <a:t>：（2018·凉山）将一小木块和一大石块浸没在水中，松手后小木块上浮，大石块下沉，比较刚松手时两者所受的浮力大小（　　 ）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木块受到的浮力较大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石块受到的浮力较大</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两者受到的浮力一样大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条件不足无法比较</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6555743" y="2716530"/>
            <a:ext cx="42037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B</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71195" y="1514475"/>
            <a:ext cx="3133090"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三、 浮力的计算</a:t>
            </a:r>
            <a:endParaRPr lang="zh-CN" altLang="en-US" sz="3200" b="1">
              <a:solidFill>
                <a:srgbClr val="FF0000"/>
              </a:solidFill>
              <a:sym typeface="+mn-ea"/>
            </a:endParaRPr>
          </a:p>
        </p:txBody>
      </p:sp>
      <p:sp>
        <p:nvSpPr>
          <p:cNvPr id="14" name="文本框 13"/>
          <p:cNvSpPr txBox="1"/>
          <p:nvPr/>
        </p:nvSpPr>
        <p:spPr>
          <a:xfrm>
            <a:off x="624205" y="2308860"/>
            <a:ext cx="7895590" cy="267525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3</a:t>
            </a:r>
            <a:r>
              <a:rPr lang="zh-CN" altLang="en-US" sz="2800">
                <a:latin typeface="宋体" panose="02010600030101010101" pitchFamily="2" charset="-122"/>
                <a:cs typeface="宋体" panose="02010600030101010101" pitchFamily="2" charset="-122"/>
                <a:sym typeface="+mn-ea"/>
              </a:rPr>
              <a:t>（称重法）重为5N的正方体物块，用细线挂在弹簧测力计下浸没在水中时，测力计的示数为2N，则物块所受浮力的大小为</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N；增大物块浸没的深度，它所受浮力的大小将</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  </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（选填“变大”“变小”或“不变”）.  </a:t>
            </a:r>
            <a:endParaRPr lang="zh-CN" altLang="en-US" sz="2800">
              <a:latin typeface="宋体" panose="02010600030101010101" pitchFamily="2" charset="-122"/>
              <a:cs typeface="宋体" panose="02010600030101010101" pitchFamily="2" charset="-122"/>
              <a:sym typeface="+mn-ea"/>
            </a:endParaRPr>
          </a:p>
        </p:txBody>
      </p:sp>
      <p:sp>
        <p:nvSpPr>
          <p:cNvPr id="5" name="文本框 4"/>
          <p:cNvSpPr txBox="1"/>
          <p:nvPr/>
        </p:nvSpPr>
        <p:spPr>
          <a:xfrm>
            <a:off x="6651628" y="3325495"/>
            <a:ext cx="3606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3</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2" name="文本框 1"/>
          <p:cNvSpPr txBox="1"/>
          <p:nvPr/>
        </p:nvSpPr>
        <p:spPr>
          <a:xfrm>
            <a:off x="1298578" y="4370705"/>
            <a:ext cx="9867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 不变</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2" grpId="0"/>
      <p:bldP spid="2"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459865"/>
            <a:ext cx="7895590" cy="4356100"/>
          </a:xfrm>
          <a:prstGeom prst="rect">
            <a:avLst/>
          </a:prstGeom>
          <a:noFill/>
        </p:spPr>
        <p:txBody>
          <a:bodyPr wrap="square" rtlCol="0" anchor="t">
            <a:spAutoFit/>
          </a:bodyPr>
          <a:p>
            <a:pPr>
              <a:lnSpc>
                <a:spcPct val="110000"/>
              </a:lnSpc>
            </a:pPr>
            <a:r>
              <a:rPr lang="zh-CN" altLang="en-US" sz="2800">
                <a:solidFill>
                  <a:srgbClr val="FF0000"/>
                </a:solidFill>
                <a:latin typeface="宋体" panose="02010600030101010101" pitchFamily="2" charset="-122"/>
                <a:cs typeface="宋体" panose="02010600030101010101" pitchFamily="2" charset="-122"/>
              </a:rPr>
              <a:t>【点拨3】</a:t>
            </a:r>
            <a:endParaRPr lang="zh-CN" altLang="en-US" sz="2800">
              <a:solidFill>
                <a:srgbClr val="FF0000"/>
              </a:solidFill>
              <a:latin typeface="宋体" panose="02010600030101010101" pitchFamily="2" charset="-122"/>
              <a:cs typeface="宋体" panose="02010600030101010101" pitchFamily="2" charset="-122"/>
            </a:endParaRPr>
          </a:p>
          <a:p>
            <a:pPr>
              <a:lnSpc>
                <a:spcPct val="110000"/>
              </a:lnSpc>
            </a:pPr>
            <a:r>
              <a:rPr lang="zh-CN" altLang="en-US" sz="2800">
                <a:latin typeface="宋体" panose="02010600030101010101" pitchFamily="2" charset="-122"/>
                <a:cs typeface="宋体" panose="02010600030101010101" pitchFamily="2" charset="-122"/>
              </a:rPr>
              <a:t>计算浮力的方法：</a:t>
            </a:r>
            <a:endParaRPr lang="zh-CN" altLang="en-US" sz="2800">
              <a:latin typeface="宋体" panose="02010600030101010101" pitchFamily="2" charset="-122"/>
              <a:cs typeface="宋体" panose="02010600030101010101" pitchFamily="2" charset="-122"/>
            </a:endParaRPr>
          </a:p>
          <a:p>
            <a:pPr>
              <a:lnSpc>
                <a:spcPct val="110000"/>
              </a:lnSpc>
            </a:pPr>
            <a:r>
              <a:rPr lang="zh-CN" altLang="en-US" sz="2800">
                <a:latin typeface="宋体" panose="02010600030101010101" pitchFamily="2" charset="-122"/>
                <a:cs typeface="宋体" panose="02010600030101010101" pitchFamily="2" charset="-122"/>
              </a:rPr>
              <a:t>1. 称重法：F</a:t>
            </a:r>
            <a:r>
              <a:rPr lang="zh-CN" altLang="en-US" sz="2800" baseline="-25000">
                <a:latin typeface="宋体" panose="02010600030101010101" pitchFamily="2" charset="-122"/>
                <a:cs typeface="宋体" panose="02010600030101010101" pitchFamily="2" charset="-122"/>
              </a:rPr>
              <a:t>浮</a:t>
            </a:r>
            <a:r>
              <a:rPr lang="zh-CN" altLang="en-US" sz="2800">
                <a:latin typeface="宋体" panose="02010600030101010101" pitchFamily="2" charset="-122"/>
                <a:cs typeface="宋体" panose="02010600030101010101" pitchFamily="2" charset="-122"/>
              </a:rPr>
              <a:t>=G－F（用弹簧测力计测浮力）. </a:t>
            </a:r>
            <a:endParaRPr lang="zh-CN" altLang="en-US" sz="2800">
              <a:latin typeface="宋体" panose="02010600030101010101" pitchFamily="2" charset="-122"/>
              <a:cs typeface="宋体" panose="02010600030101010101" pitchFamily="2" charset="-122"/>
            </a:endParaRPr>
          </a:p>
          <a:p>
            <a:pPr>
              <a:lnSpc>
                <a:spcPct val="110000"/>
              </a:lnSpc>
            </a:pPr>
            <a:r>
              <a:rPr lang="zh-CN" altLang="en-US" sz="2800">
                <a:latin typeface="宋体" panose="02010600030101010101" pitchFamily="2" charset="-122"/>
                <a:cs typeface="宋体" panose="02010600030101010101" pitchFamily="2" charset="-122"/>
              </a:rPr>
              <a:t>2. 压力差法：F</a:t>
            </a:r>
            <a:r>
              <a:rPr lang="zh-CN" altLang="en-US" sz="2800" baseline="-25000">
                <a:latin typeface="宋体" panose="02010600030101010101" pitchFamily="2" charset="-122"/>
                <a:cs typeface="宋体" panose="02010600030101010101" pitchFamily="2" charset="-122"/>
              </a:rPr>
              <a:t>浮</a:t>
            </a:r>
            <a:r>
              <a:rPr lang="zh-CN" altLang="en-US" sz="2800">
                <a:latin typeface="宋体" panose="02010600030101010101" pitchFamily="2" charset="-122"/>
                <a:cs typeface="宋体" panose="02010600030101010101" pitchFamily="2" charset="-122"/>
              </a:rPr>
              <a:t>=F</a:t>
            </a:r>
            <a:r>
              <a:rPr lang="zh-CN" altLang="en-US" sz="2800" baseline="-25000">
                <a:latin typeface="宋体" panose="02010600030101010101" pitchFamily="2" charset="-122"/>
                <a:cs typeface="宋体" panose="02010600030101010101" pitchFamily="2" charset="-122"/>
              </a:rPr>
              <a:t>上</a:t>
            </a:r>
            <a:r>
              <a:rPr lang="zh-CN" altLang="en-US" sz="2800">
                <a:latin typeface="宋体" panose="02010600030101010101" pitchFamily="2" charset="-122"/>
                <a:cs typeface="宋体" panose="02010600030101010101" pitchFamily="2" charset="-122"/>
              </a:rPr>
              <a:t>－F</a:t>
            </a:r>
            <a:r>
              <a:rPr lang="zh-CN" altLang="en-US" sz="2800" baseline="-25000">
                <a:latin typeface="宋体" panose="02010600030101010101" pitchFamily="2" charset="-122"/>
                <a:cs typeface="宋体" panose="02010600030101010101" pitchFamily="2" charset="-122"/>
              </a:rPr>
              <a:t>下</a:t>
            </a:r>
            <a:r>
              <a:rPr lang="zh-CN" altLang="en-US" sz="2800">
                <a:latin typeface="宋体" panose="02010600030101010101" pitchFamily="2" charset="-122"/>
                <a:cs typeface="宋体" panose="02010600030101010101" pitchFamily="2" charset="-122"/>
              </a:rPr>
              <a:t>（知道液体对物体上下表面的压力时常用）. </a:t>
            </a:r>
            <a:endParaRPr lang="zh-CN" altLang="en-US" sz="2800">
              <a:latin typeface="宋体" panose="02010600030101010101" pitchFamily="2" charset="-122"/>
              <a:cs typeface="宋体" panose="02010600030101010101" pitchFamily="2" charset="-122"/>
            </a:endParaRPr>
          </a:p>
          <a:p>
            <a:pPr>
              <a:lnSpc>
                <a:spcPct val="110000"/>
              </a:lnSpc>
            </a:pPr>
            <a:r>
              <a:rPr lang="zh-CN" altLang="en-US" sz="2800">
                <a:latin typeface="宋体" panose="02010600030101010101" pitchFamily="2" charset="-122"/>
                <a:cs typeface="宋体" panose="02010600030101010101" pitchFamily="2" charset="-122"/>
              </a:rPr>
              <a:t>3. 平衡法：当物体漂浮、悬浮时，F</a:t>
            </a:r>
            <a:r>
              <a:rPr lang="zh-CN" altLang="en-US" sz="2800" baseline="-25000">
                <a:latin typeface="宋体" panose="02010600030101010101" pitchFamily="2" charset="-122"/>
                <a:cs typeface="宋体" panose="02010600030101010101" pitchFamily="2" charset="-122"/>
              </a:rPr>
              <a:t>浮</a:t>
            </a:r>
            <a:r>
              <a:rPr lang="zh-CN" altLang="en-US" sz="2800">
                <a:latin typeface="宋体" panose="02010600030101010101" pitchFamily="2" charset="-122"/>
                <a:cs typeface="宋体" panose="02010600030101010101" pitchFamily="2" charset="-122"/>
              </a:rPr>
              <a:t>=G</a:t>
            </a:r>
            <a:r>
              <a:rPr lang="zh-CN" altLang="en-US" sz="2800" baseline="-25000">
                <a:latin typeface="宋体" panose="02010600030101010101" pitchFamily="2" charset="-122"/>
                <a:cs typeface="宋体" panose="02010600030101010101" pitchFamily="2" charset="-122"/>
              </a:rPr>
              <a:t>物</a:t>
            </a:r>
            <a:r>
              <a:rPr lang="zh-CN" altLang="en-US" sz="2800">
                <a:latin typeface="宋体" panose="02010600030101010101" pitchFamily="2" charset="-122"/>
                <a:cs typeface="宋体" panose="02010600030101010101" pitchFamily="2" charset="-122"/>
              </a:rPr>
              <a:t>（仅仅物体在平衡状态时使用）. </a:t>
            </a:r>
            <a:endParaRPr lang="zh-CN" altLang="en-US" sz="2800">
              <a:latin typeface="宋体" panose="02010600030101010101" pitchFamily="2" charset="-122"/>
              <a:cs typeface="宋体" panose="02010600030101010101" pitchFamily="2" charset="-122"/>
            </a:endParaRPr>
          </a:p>
          <a:p>
            <a:pPr>
              <a:lnSpc>
                <a:spcPct val="110000"/>
              </a:lnSpc>
            </a:pPr>
            <a:r>
              <a:rPr lang="zh-CN" altLang="en-US" sz="2800">
                <a:latin typeface="宋体" panose="02010600030101010101" pitchFamily="2" charset="-122"/>
                <a:cs typeface="宋体" panose="02010600030101010101" pitchFamily="2" charset="-122"/>
              </a:rPr>
              <a:t>4. 阿基米德原理法：F</a:t>
            </a:r>
            <a:r>
              <a:rPr lang="zh-CN" altLang="en-US" sz="2800" baseline="-25000">
                <a:latin typeface="宋体" panose="02010600030101010101" pitchFamily="2" charset="-122"/>
                <a:cs typeface="宋体" panose="02010600030101010101" pitchFamily="2" charset="-122"/>
              </a:rPr>
              <a:t>浮</a:t>
            </a:r>
            <a:r>
              <a:rPr lang="zh-CN" altLang="en-US" sz="2800">
                <a:latin typeface="宋体" panose="02010600030101010101" pitchFamily="2" charset="-122"/>
                <a:cs typeface="宋体" panose="02010600030101010101" pitchFamily="2" charset="-122"/>
              </a:rPr>
              <a:t>=G</a:t>
            </a:r>
            <a:r>
              <a:rPr lang="zh-CN" altLang="en-US" sz="2800" baseline="-25000">
                <a:latin typeface="宋体" panose="02010600030101010101" pitchFamily="2" charset="-122"/>
                <a:cs typeface="宋体" panose="02010600030101010101" pitchFamily="2" charset="-122"/>
              </a:rPr>
              <a:t>排</a:t>
            </a:r>
            <a:r>
              <a:rPr lang="zh-CN" altLang="en-US" sz="2800">
                <a:latin typeface="宋体" panose="02010600030101010101" pitchFamily="2" charset="-122"/>
                <a:cs typeface="宋体" panose="02010600030101010101" pitchFamily="2" charset="-122"/>
              </a:rPr>
              <a:t>或F</a:t>
            </a:r>
            <a:r>
              <a:rPr lang="zh-CN" altLang="en-US" sz="2800" baseline="-25000">
                <a:latin typeface="宋体" panose="02010600030101010101" pitchFamily="2" charset="-122"/>
                <a:cs typeface="宋体" panose="02010600030101010101" pitchFamily="2" charset="-122"/>
              </a:rPr>
              <a:t>浮</a:t>
            </a:r>
            <a:r>
              <a:rPr lang="zh-CN" altLang="en-US" sz="2800">
                <a:latin typeface="宋体" panose="02010600030101010101" pitchFamily="2" charset="-122"/>
                <a:cs typeface="宋体" panose="02010600030101010101" pitchFamily="2" charset="-122"/>
              </a:rPr>
              <a:t>=ρ</a:t>
            </a:r>
            <a:r>
              <a:rPr lang="zh-CN" altLang="en-US" sz="2800" baseline="-25000">
                <a:latin typeface="宋体" panose="02010600030101010101" pitchFamily="2" charset="-122"/>
                <a:cs typeface="宋体" panose="02010600030101010101" pitchFamily="2" charset="-122"/>
              </a:rPr>
              <a:t>液</a:t>
            </a:r>
            <a:r>
              <a:rPr lang="zh-CN" altLang="en-US" sz="2800">
                <a:latin typeface="宋体" panose="02010600030101010101" pitchFamily="2" charset="-122"/>
                <a:cs typeface="宋体" panose="02010600030101010101" pitchFamily="2" charset="-122"/>
              </a:rPr>
              <a:t>V</a:t>
            </a:r>
            <a:r>
              <a:rPr lang="zh-CN" altLang="en-US" sz="2800" baseline="-25000">
                <a:latin typeface="宋体" panose="02010600030101010101" pitchFamily="2" charset="-122"/>
                <a:cs typeface="宋体" panose="02010600030101010101" pitchFamily="2" charset="-122"/>
              </a:rPr>
              <a:t>排</a:t>
            </a:r>
            <a:r>
              <a:rPr lang="zh-CN" altLang="en-US" sz="2800">
                <a:latin typeface="宋体" panose="02010600030101010101" pitchFamily="2" charset="-122"/>
                <a:cs typeface="宋体" panose="02010600030101010101" pitchFamily="2" charset="-122"/>
              </a:rPr>
              <a:t>g （知道物体排开液体的质量或体积时常用）. </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573723" y="1531620"/>
            <a:ext cx="7996555" cy="4225925"/>
          </a:xfrm>
          <a:prstGeom prst="rect">
            <a:avLst/>
          </a:prstGeom>
          <a:noFill/>
        </p:spPr>
        <p:txBody>
          <a:bodyPr wrap="square" rtlCol="0" anchor="t">
            <a:spAutoFit/>
          </a:bodyPr>
          <a:p>
            <a:pPr algn="just">
              <a:lnSpc>
                <a:spcPct val="120000"/>
              </a:lnSpc>
            </a:pPr>
            <a:r>
              <a:rPr lang="zh-CN" altLang="en-US" sz="2800" b="1">
                <a:solidFill>
                  <a:srgbClr val="FF0000"/>
                </a:solidFill>
                <a:latin typeface="宋体" panose="02010600030101010101" pitchFamily="2" charset="-122"/>
                <a:cs typeface="宋体" panose="02010600030101010101" pitchFamily="2" charset="-122"/>
              </a:rPr>
              <a:t>变式拓展</a:t>
            </a:r>
            <a:r>
              <a:rPr lang="en-US" altLang="zh-CN" sz="2800" b="1">
                <a:solidFill>
                  <a:srgbClr val="FF0000"/>
                </a:solidFill>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（1）（</a:t>
            </a:r>
            <a:r>
              <a:rPr lang="zh-CN" altLang="en-US" sz="2800" b="1">
                <a:latin typeface="宋体" panose="02010600030101010101" pitchFamily="2" charset="-122"/>
                <a:cs typeface="宋体" panose="02010600030101010101" pitchFamily="2" charset="-122"/>
              </a:rPr>
              <a:t>平衡法</a:t>
            </a:r>
            <a:r>
              <a:rPr lang="zh-CN" altLang="en-US" sz="2800">
                <a:latin typeface="宋体" panose="02010600030101010101" pitchFamily="2" charset="-122"/>
                <a:cs typeface="宋体" panose="02010600030101010101" pitchFamily="2" charset="-122"/>
              </a:rPr>
              <a:t>）（2019·内江）质量为8kg的木块漂浮在水面上，它受到的浮力大小为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N. 浮力的方向是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.（g＝10N/kg）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（2）（</a:t>
            </a:r>
            <a:r>
              <a:rPr lang="zh-CN" altLang="en-US" sz="2800" b="1">
                <a:latin typeface="宋体" panose="02010600030101010101" pitchFamily="2" charset="-122"/>
                <a:cs typeface="宋体" panose="02010600030101010101" pitchFamily="2" charset="-122"/>
              </a:rPr>
              <a:t>阿基米德原理法</a:t>
            </a:r>
            <a:r>
              <a:rPr lang="zh-CN" altLang="en-US" sz="2800">
                <a:latin typeface="宋体" panose="02010600030101010101" pitchFamily="2" charset="-122"/>
                <a:cs typeface="宋体" panose="02010600030101010101" pitchFamily="2" charset="-122"/>
              </a:rPr>
              <a:t>）（2019·湘西）一个体积为1×10</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m</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的铁球全部浸没在水中，它受到水对它的浮力为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N.（水的密度为1×10</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kg/m</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，g=10N/kg）</a:t>
            </a:r>
            <a:endParaRPr lang="zh-CN" altLang="en-US" sz="2800">
              <a:latin typeface="宋体" panose="02010600030101010101" pitchFamily="2" charset="-122"/>
              <a:cs typeface="宋体" panose="02010600030101010101" pitchFamily="2" charset="-122"/>
            </a:endParaRPr>
          </a:p>
        </p:txBody>
      </p:sp>
      <p:sp>
        <p:nvSpPr>
          <p:cNvPr id="2" name="文本框 1"/>
          <p:cNvSpPr txBox="1"/>
          <p:nvPr/>
        </p:nvSpPr>
        <p:spPr>
          <a:xfrm>
            <a:off x="7107558" y="2552700"/>
            <a:ext cx="5384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80</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4" name="文本框 3"/>
          <p:cNvSpPr txBox="1"/>
          <p:nvPr/>
        </p:nvSpPr>
        <p:spPr>
          <a:xfrm>
            <a:off x="3089278" y="3085465"/>
            <a:ext cx="161290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竖直向上 </a:t>
            </a:r>
            <a:endParaRPr sz="2800" b="1" dirty="0">
              <a:solidFill>
                <a:srgbClr val="FF0000"/>
              </a:solidFill>
              <a:latin typeface="Times New Roman" panose="02020603050405020304" pitchFamily="18" charset="0"/>
              <a:sym typeface="+mn-ea"/>
            </a:endParaRPr>
          </a:p>
        </p:txBody>
      </p:sp>
      <p:sp>
        <p:nvSpPr>
          <p:cNvPr id="5" name="文本框 4"/>
          <p:cNvSpPr txBox="1"/>
          <p:nvPr/>
        </p:nvSpPr>
        <p:spPr>
          <a:xfrm>
            <a:off x="3107058" y="4631055"/>
            <a:ext cx="5384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10</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p:bldP spid="4" grpId="1"/>
      <p:bldP spid="5" grpId="0"/>
      <p:bldP spid="5"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573723" y="1746885"/>
            <a:ext cx="7996555" cy="267525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（3）（</a:t>
            </a:r>
            <a:r>
              <a:rPr lang="zh-CN" altLang="en-US" sz="2800" b="1">
                <a:latin typeface="宋体" panose="02010600030101010101" pitchFamily="2" charset="-122"/>
                <a:cs typeface="宋体" panose="02010600030101010101" pitchFamily="2" charset="-122"/>
              </a:rPr>
              <a:t>压力差法</a:t>
            </a:r>
            <a:r>
              <a:rPr lang="zh-CN" altLang="en-US" sz="2800">
                <a:latin typeface="宋体" panose="02010600030101010101" pitchFamily="2" charset="-122"/>
                <a:cs typeface="宋体" panose="02010600030101010101" pitchFamily="2" charset="-122"/>
              </a:rPr>
              <a:t>）一长方体物块浸没在水中，受到的浮力是98N，已知物块上表面受到水的压力是50N，则下表面受到水的压力是（ 　　）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  A. 48N   			B. 50N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  C. 98N    			D. 148N</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5962653" y="2823210"/>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D</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文本框 4"/>
          <p:cNvSpPr txBox="1"/>
          <p:nvPr/>
        </p:nvSpPr>
        <p:spPr>
          <a:xfrm>
            <a:off x="628968" y="2425700"/>
            <a:ext cx="7886065" cy="1641475"/>
          </a:xfrm>
          <a:prstGeom prst="rect">
            <a:avLst/>
          </a:prstGeom>
          <a:noFill/>
          <a:ln w="9525">
            <a:noFill/>
          </a:ln>
        </p:spPr>
        <p:txBody>
          <a:bodyPr wrap="square">
            <a:spAutoFit/>
          </a:bodyPr>
          <a:p>
            <a:pPr indent="741045" algn="just">
              <a:lnSpc>
                <a:spcPct val="120000"/>
              </a:lnSpc>
            </a:pPr>
            <a:r>
              <a:rPr sz="2800" dirty="0">
                <a:latin typeface="宋体" panose="02010600030101010101" pitchFamily="2" charset="-122"/>
                <a:cs typeface="宋体" panose="02010600030101010101" pitchFamily="2" charset="-122"/>
              </a:rPr>
              <a:t>中考对考查阿基米德原理，浮力大小的简单计算，常见题型有选择题、填空题、实验题、计算题，综合能力题，中考中所占分值较大.</a:t>
            </a:r>
            <a:endParaRPr sz="2800" dirty="0">
              <a:latin typeface="宋体" panose="02010600030101010101" pitchFamily="2" charset="-122"/>
              <a:cs typeface="宋体" panose="02010600030101010101" pitchFamily="2" charset="-122"/>
            </a:endParaRPr>
          </a:p>
        </p:txBody>
      </p:sp>
      <p:sp>
        <p:nvSpPr>
          <p:cNvPr id="3" name="TextBox 1"/>
          <p:cNvSpPr txBox="1"/>
          <p:nvPr/>
        </p:nvSpPr>
        <p:spPr>
          <a:xfrm>
            <a:off x="1150938" y="1383348"/>
            <a:ext cx="6842125" cy="521970"/>
          </a:xfrm>
          <a:prstGeom prst="rect">
            <a:avLst/>
          </a:prstGeom>
          <a:noFill/>
          <a:ln w="9525">
            <a:noFill/>
          </a:ln>
        </p:spPr>
        <p:txBody>
          <a:bodyPr>
            <a:spAutoFit/>
          </a:bodyPr>
          <a:p>
            <a:pPr marL="0" lvl="1" indent="-182880" algn="ctr" eaLnBrk="1" hangingPunct="1">
              <a:buClrTx/>
              <a:buSzTx/>
              <a:buFontTx/>
            </a:pP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 考情分析</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p:push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3" name="TextBox 1"/>
          <p:cNvSpPr txBox="1"/>
          <p:nvPr/>
        </p:nvSpPr>
        <p:spPr>
          <a:xfrm>
            <a:off x="1150303" y="71278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回归课本</a:t>
            </a:r>
            <a:endParaRPr lang="en-US" altLang="zh-CN"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573723" y="1388110"/>
            <a:ext cx="7996555" cy="474281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1.爱动脑筋的小明同学喜欢用家中的器具探究物理问题. 有一天，他将一只盛满水的烧杯放在水平地面上，手拿一个密封的空易拉罐，慢慢浸入盛满水的烧杯中，如图7所示. 在易拉罐浸没水中以前，下列分析正确的是（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A.易拉罐受到水的浮力逐渐增大</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B.水平地面受到杯的压力逐渐减小</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C.烧杯内的水对杯底的压强逐渐增大</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D.手对易拉罐向下的压力逐渐减小</a:t>
            </a:r>
            <a:endParaRPr lang="zh-CN" altLang="en-US" sz="2800">
              <a:latin typeface="宋体" panose="02010600030101010101" pitchFamily="2" charset="-122"/>
              <a:cs typeface="宋体" panose="02010600030101010101" pitchFamily="2" charset="-122"/>
            </a:endParaRPr>
          </a:p>
        </p:txBody>
      </p:sp>
      <p:sp>
        <p:nvSpPr>
          <p:cNvPr id="4" name="文本框 3"/>
          <p:cNvSpPr txBox="1"/>
          <p:nvPr/>
        </p:nvSpPr>
        <p:spPr>
          <a:xfrm>
            <a:off x="5042535" y="3498850"/>
            <a:ext cx="9804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A</a:t>
            </a:r>
            <a:endParaRPr lang="en-US" altLang="zh-CN" sz="2800" b="1" dirty="0">
              <a:solidFill>
                <a:srgbClr val="FF0000"/>
              </a:solidFill>
              <a:latin typeface="Times New Roman" panose="02020603050405020304" pitchFamily="18" charset="0"/>
            </a:endParaRPr>
          </a:p>
        </p:txBody>
      </p:sp>
      <p:pic>
        <p:nvPicPr>
          <p:cNvPr id="3" name="图片 2"/>
          <p:cNvPicPr>
            <a:picLocks noChangeAspect="1"/>
          </p:cNvPicPr>
          <p:nvPr/>
        </p:nvPicPr>
        <p:blipFill>
          <a:blip r:embed="rId1"/>
          <a:stretch>
            <a:fillRect/>
          </a:stretch>
        </p:blipFill>
        <p:spPr>
          <a:xfrm>
            <a:off x="6704330" y="3792855"/>
            <a:ext cx="2073910" cy="2077085"/>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675130"/>
            <a:ext cx="7996555" cy="215836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2.</a:t>
            </a:r>
            <a:r>
              <a:rPr sz="2800">
                <a:latin typeface="宋体" panose="02010600030101010101" pitchFamily="2" charset="-122"/>
                <a:cs typeface="宋体" panose="02010600030101010101" pitchFamily="2" charset="-122"/>
              </a:rPr>
              <a:t>一重为630N的人漂浮在死海上（如图8），则该人受到海水的浮力是</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N，他浸入海水中的体积是</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m</a:t>
            </a:r>
            <a:r>
              <a:rPr sz="2800" baseline="30000">
                <a:latin typeface="宋体" panose="02010600030101010101" pitchFamily="2" charset="-122"/>
                <a:cs typeface="宋体" panose="02010600030101010101" pitchFamily="2" charset="-122"/>
              </a:rPr>
              <a:t>3</a:t>
            </a:r>
            <a:r>
              <a:rPr sz="2800">
                <a:latin typeface="宋体" panose="02010600030101010101" pitchFamily="2" charset="-122"/>
                <a:cs typeface="宋体" panose="02010600030101010101" pitchFamily="2" charset="-122"/>
              </a:rPr>
              <a:t>（海水密度取1.05×10</a:t>
            </a:r>
            <a:r>
              <a:rPr sz="2800" baseline="30000">
                <a:latin typeface="宋体" panose="02010600030101010101" pitchFamily="2" charset="-122"/>
                <a:cs typeface="宋体" panose="02010600030101010101" pitchFamily="2" charset="-122"/>
              </a:rPr>
              <a:t>3</a:t>
            </a:r>
            <a:r>
              <a:rPr sz="2800">
                <a:latin typeface="宋体" panose="02010600030101010101" pitchFamily="2" charset="-122"/>
                <a:cs typeface="宋体" panose="02010600030101010101" pitchFamily="2" charset="-122"/>
              </a:rPr>
              <a:t>kg/m</a:t>
            </a:r>
            <a:r>
              <a:rPr sz="2800" baseline="30000">
                <a:latin typeface="宋体" panose="02010600030101010101" pitchFamily="2" charset="-122"/>
                <a:cs typeface="宋体" panose="02010600030101010101" pitchFamily="2" charset="-122"/>
              </a:rPr>
              <a:t>3</a:t>
            </a:r>
            <a:r>
              <a:rPr sz="2800">
                <a:latin typeface="宋体" panose="02010600030101010101" pitchFamily="2" charset="-122"/>
                <a:cs typeface="宋体" panose="02010600030101010101" pitchFamily="2" charset="-122"/>
              </a:rPr>
              <a:t>，g取10N/kg）. </a:t>
            </a:r>
            <a:endParaRPr sz="2800">
              <a:latin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6336030" y="3833495"/>
            <a:ext cx="1875155" cy="1493520"/>
          </a:xfrm>
          <a:prstGeom prst="rect">
            <a:avLst/>
          </a:prstGeom>
        </p:spPr>
      </p:pic>
      <p:sp>
        <p:nvSpPr>
          <p:cNvPr id="4" name="文本框 3"/>
          <p:cNvSpPr txBox="1"/>
          <p:nvPr/>
        </p:nvSpPr>
        <p:spPr>
          <a:xfrm>
            <a:off x="4343403" y="2201545"/>
            <a:ext cx="7162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630</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5" name="文本框 4"/>
          <p:cNvSpPr txBox="1"/>
          <p:nvPr/>
        </p:nvSpPr>
        <p:spPr>
          <a:xfrm>
            <a:off x="1960883" y="2734310"/>
            <a:ext cx="8051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0.06</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3" name="TextBox 1"/>
          <p:cNvSpPr txBox="1"/>
          <p:nvPr/>
        </p:nvSpPr>
        <p:spPr>
          <a:xfrm>
            <a:off x="1150303" y="71278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课堂精练</a:t>
            </a:r>
            <a:endParaRPr lang="en-US" altLang="zh-CN"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 name="组合 2"/>
          <p:cNvGrpSpPr/>
          <p:nvPr/>
        </p:nvGrpSpPr>
        <p:grpSpPr>
          <a:xfrm>
            <a:off x="718503" y="1383030"/>
            <a:ext cx="7706995" cy="4410710"/>
            <a:chOff x="210" y="803"/>
            <a:chExt cx="12594" cy="6946"/>
          </a:xfrm>
        </p:grpSpPr>
        <p:sp>
          <p:nvSpPr>
            <p:cNvPr id="2" name="文本框 1"/>
            <p:cNvSpPr txBox="1"/>
            <p:nvPr/>
          </p:nvSpPr>
          <p:spPr>
            <a:xfrm>
              <a:off x="211" y="1908"/>
              <a:ext cx="12593" cy="5841"/>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1.在如图9中，重为6N的金属块A静止在水面下，弹簧测力计的示数为5N，金属块受到浮力的大小为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N，若它受到水对它向下的压力为2N，则水对它向上的压力大小为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N，当剪断连接金属块与测力计的细线时，金属</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块所受浮力将________（选填</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“变大”“不变”或“变小”）.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210" y="803"/>
              <a:ext cx="8949" cy="957"/>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考点一 </a:t>
              </a:r>
              <a:r>
                <a:rPr lang="zh-CN" altLang="en-US" sz="2800" b="1">
                  <a:solidFill>
                    <a:schemeClr val="tx1"/>
                  </a:solidFill>
                  <a:sym typeface="+mn-ea"/>
                </a:rPr>
                <a:t>浮力及产生的原因</a:t>
              </a:r>
              <a:endParaRPr lang="zh-CN" altLang="en-US" sz="2800" b="1">
                <a:solidFill>
                  <a:schemeClr val="tx1"/>
                </a:solidFill>
                <a:sym typeface="+mn-ea"/>
              </a:endParaRPr>
            </a:p>
          </p:txBody>
        </p:sp>
      </p:grpSp>
      <p:sp>
        <p:nvSpPr>
          <p:cNvPr id="4" name="文本框 3"/>
          <p:cNvSpPr txBox="1"/>
          <p:nvPr/>
        </p:nvSpPr>
        <p:spPr>
          <a:xfrm>
            <a:off x="1377953" y="3168015"/>
            <a:ext cx="3606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1</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6" name="文本框 5"/>
          <p:cNvSpPr txBox="1"/>
          <p:nvPr/>
        </p:nvSpPr>
        <p:spPr>
          <a:xfrm>
            <a:off x="5157473" y="3622675"/>
            <a:ext cx="3606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3</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7" name="文本框 6"/>
          <p:cNvSpPr txBox="1"/>
          <p:nvPr/>
        </p:nvSpPr>
        <p:spPr>
          <a:xfrm>
            <a:off x="3190243" y="4661535"/>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不变</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pic>
        <p:nvPicPr>
          <p:cNvPr id="8" name="图片 7"/>
          <p:cNvPicPr>
            <a:picLocks noChangeAspect="1"/>
          </p:cNvPicPr>
          <p:nvPr/>
        </p:nvPicPr>
        <p:blipFill>
          <a:blip r:embed="rId1"/>
          <a:stretch>
            <a:fillRect/>
          </a:stretch>
        </p:blipFill>
        <p:spPr>
          <a:xfrm>
            <a:off x="6318250" y="4144645"/>
            <a:ext cx="1185545" cy="2176145"/>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6" grpId="0"/>
      <p:bldP spid="6" grpId="1"/>
      <p:bldP spid="7" grpId="0"/>
      <p:bldP spid="7"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62000" y="1531620"/>
            <a:ext cx="7620000" cy="267525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2.弹簧秤下吊着重为14.7N的正方形金属块，当它完全浸没在水中时，弹簧秤的示数为9.8N，则金属块排开水的重力为________N. 若金属块上表面所受水的压力为19.6N，则金属块下表面所受水的压力为________N.  </a:t>
            </a:r>
            <a:endParaRPr lang="zh-CN" altLang="en-US" sz="2800">
              <a:latin typeface="宋体" panose="02010600030101010101" pitchFamily="2" charset="-122"/>
              <a:cs typeface="宋体" panose="02010600030101010101" pitchFamily="2" charset="-122"/>
            </a:endParaRPr>
          </a:p>
        </p:txBody>
      </p:sp>
      <p:sp>
        <p:nvSpPr>
          <p:cNvPr id="6" name="文本框 5"/>
          <p:cNvSpPr txBox="1"/>
          <p:nvPr/>
        </p:nvSpPr>
        <p:spPr>
          <a:xfrm>
            <a:off x="5244468" y="2607945"/>
            <a:ext cx="62738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4.9</a:t>
            </a:r>
            <a:endParaRPr sz="2800" b="1" dirty="0">
              <a:solidFill>
                <a:srgbClr val="FF0000"/>
              </a:solidFill>
              <a:latin typeface="Times New Roman" panose="02020603050405020304" pitchFamily="18" charset="0"/>
              <a:sym typeface="+mn-ea"/>
            </a:endParaRPr>
          </a:p>
        </p:txBody>
      </p:sp>
      <p:sp>
        <p:nvSpPr>
          <p:cNvPr id="4" name="文本框 3"/>
          <p:cNvSpPr txBox="1"/>
          <p:nvPr/>
        </p:nvSpPr>
        <p:spPr>
          <a:xfrm>
            <a:off x="3583943" y="3582035"/>
            <a:ext cx="80518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24.5</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4" grpId="0"/>
      <p:bldP spid="4"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2888615" y="1817370"/>
            <a:ext cx="3367405" cy="2237740"/>
          </a:xfrm>
          <a:prstGeom prst="rect">
            <a:avLst/>
          </a:prstGeom>
        </p:spPr>
      </p:pic>
      <p:sp>
        <p:nvSpPr>
          <p:cNvPr id="2" name="文本框 1"/>
          <p:cNvSpPr txBox="1"/>
          <p:nvPr/>
        </p:nvSpPr>
        <p:spPr>
          <a:xfrm>
            <a:off x="573723" y="1172845"/>
            <a:ext cx="7996555" cy="5128895"/>
          </a:xfrm>
          <a:prstGeom prst="rect">
            <a:avLst/>
          </a:prstGeom>
          <a:noFill/>
        </p:spPr>
        <p:txBody>
          <a:bodyPr wrap="square" rtlCol="0" anchor="t">
            <a:spAutoFit/>
          </a:bodyPr>
          <a:p>
            <a:pPr algn="just">
              <a:lnSpc>
                <a:spcPct val="130000"/>
              </a:lnSpc>
            </a:pPr>
            <a:r>
              <a:rPr lang="zh-CN" altLang="en-US" sz="2800">
                <a:latin typeface="宋体" panose="02010600030101010101" pitchFamily="2" charset="-122"/>
                <a:cs typeface="宋体" panose="02010600030101010101" pitchFamily="2" charset="-122"/>
              </a:rPr>
              <a:t>3.如图10所示是认识浮力的探究实验. </a:t>
            </a:r>
            <a:endParaRPr lang="zh-CN" altLang="en-US" sz="2800">
              <a:latin typeface="宋体" panose="02010600030101010101" pitchFamily="2" charset="-122"/>
              <a:cs typeface="宋体" panose="02010600030101010101" pitchFamily="2" charset="-122"/>
            </a:endParaRPr>
          </a:p>
          <a:p>
            <a:pPr algn="just">
              <a:lnSpc>
                <a:spcPct val="130000"/>
              </a:lnSpc>
            </a:pPr>
            <a:endParaRPr lang="zh-CN" altLang="en-US" sz="2800">
              <a:latin typeface="宋体" panose="02010600030101010101" pitchFamily="2" charset="-122"/>
              <a:cs typeface="宋体" panose="02010600030101010101" pitchFamily="2" charset="-122"/>
            </a:endParaRPr>
          </a:p>
          <a:p>
            <a:pPr algn="just">
              <a:lnSpc>
                <a:spcPct val="130000"/>
              </a:lnSpc>
            </a:pPr>
            <a:endParaRPr lang="zh-CN" altLang="en-US" sz="2800">
              <a:latin typeface="宋体" panose="02010600030101010101" pitchFamily="2" charset="-122"/>
              <a:cs typeface="宋体" panose="02010600030101010101" pitchFamily="2" charset="-122"/>
            </a:endParaRPr>
          </a:p>
          <a:p>
            <a:pPr algn="just">
              <a:lnSpc>
                <a:spcPct val="130000"/>
              </a:lnSpc>
            </a:pPr>
            <a:endParaRPr lang="zh-CN" altLang="en-US" sz="2800">
              <a:latin typeface="宋体" panose="02010600030101010101" pitchFamily="2" charset="-122"/>
              <a:cs typeface="宋体" panose="02010600030101010101" pitchFamily="2" charset="-122"/>
            </a:endParaRPr>
          </a:p>
          <a:p>
            <a:pPr algn="just">
              <a:lnSpc>
                <a:spcPct val="130000"/>
              </a:lnSpc>
            </a:pPr>
            <a:endParaRPr lang="zh-CN" altLang="en-US" sz="2800">
              <a:latin typeface="宋体" panose="02010600030101010101" pitchFamily="2" charset="-122"/>
              <a:cs typeface="宋体" panose="02010600030101010101" pitchFamily="2" charset="-122"/>
            </a:endParaRPr>
          </a:p>
          <a:p>
            <a:pPr algn="just">
              <a:lnSpc>
                <a:spcPct val="130000"/>
              </a:lnSpc>
            </a:pPr>
            <a:r>
              <a:rPr lang="zh-CN" altLang="en-US" sz="2800">
                <a:latin typeface="宋体" panose="02010600030101010101" pitchFamily="2" charset="-122"/>
                <a:cs typeface="宋体" panose="02010600030101010101" pitchFamily="2" charset="-122"/>
              </a:rPr>
              <a:t>（1）将物体悬挂在弹簧测力计下端，如图10甲所示，物重G=</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N. </a:t>
            </a:r>
            <a:endParaRPr lang="zh-CN" altLang="en-US" sz="2800">
              <a:latin typeface="宋体" panose="02010600030101010101" pitchFamily="2" charset="-122"/>
              <a:cs typeface="宋体" panose="02010600030101010101" pitchFamily="2" charset="-122"/>
            </a:endParaRPr>
          </a:p>
          <a:p>
            <a:pPr algn="just">
              <a:lnSpc>
                <a:spcPct val="130000"/>
              </a:lnSpc>
            </a:pPr>
            <a:r>
              <a:rPr lang="zh-CN" altLang="en-US" sz="2800">
                <a:latin typeface="宋体" panose="02010600030101010101" pitchFamily="2" charset="-122"/>
                <a:cs typeface="宋体" panose="02010600030101010101" pitchFamily="2" charset="-122"/>
              </a:rPr>
              <a:t>（2）当用手向上托物体时，如图10乙所示，手对物体向上的托力F=</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N.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3429638" y="4540250"/>
            <a:ext cx="3606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5</a:t>
            </a:r>
            <a:endParaRPr lang="en-US" sz="2800" b="1" dirty="0">
              <a:solidFill>
                <a:srgbClr val="FF0000"/>
              </a:solidFill>
              <a:latin typeface="Times New Roman" panose="02020603050405020304" pitchFamily="18" charset="0"/>
              <a:sym typeface="+mn-ea"/>
            </a:endParaRPr>
          </a:p>
        </p:txBody>
      </p:sp>
      <p:sp>
        <p:nvSpPr>
          <p:cNvPr id="4" name="文本框 3"/>
          <p:cNvSpPr txBox="1"/>
          <p:nvPr/>
        </p:nvSpPr>
        <p:spPr>
          <a:xfrm>
            <a:off x="4520568" y="5657215"/>
            <a:ext cx="3606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3</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4" grpId="0"/>
      <p:bldP spid="4"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316355"/>
            <a:ext cx="7996555" cy="267525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（3）当物体浸入水后，如图10丙所示. 将图丙与图甲、乙对照，说明水对物体也有向上的托力，即浮力. 水对物体的浮力F</a:t>
            </a:r>
            <a:r>
              <a:rPr lang="zh-CN" altLang="en-US" sz="2800" baseline="-25000">
                <a:latin typeface="宋体" panose="02010600030101010101" pitchFamily="2" charset="-122"/>
                <a:cs typeface="宋体" panose="02010600030101010101" pitchFamily="2" charset="-122"/>
              </a:rPr>
              <a:t>浮</a:t>
            </a:r>
            <a:r>
              <a:rPr lang="zh-CN" altLang="en-US" sz="2800">
                <a:latin typeface="宋体" panose="02010600030101010101" pitchFamily="2" charset="-122"/>
                <a:cs typeface="宋体" panose="02010600030101010101" pitchFamily="2" charset="-122"/>
              </a:rPr>
              <a:t>=</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N.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（4）该实验是通过</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（填物理方法），建立起浮力概念的.</a:t>
            </a:r>
            <a:endParaRPr lang="zh-CN" altLang="en-US" sz="2800">
              <a:latin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5911850" y="3381375"/>
            <a:ext cx="1473200" cy="2694940"/>
          </a:xfrm>
          <a:prstGeom prst="rect">
            <a:avLst/>
          </a:prstGeom>
        </p:spPr>
      </p:pic>
      <p:sp>
        <p:nvSpPr>
          <p:cNvPr id="6" name="文本框 5"/>
          <p:cNvSpPr txBox="1"/>
          <p:nvPr/>
        </p:nvSpPr>
        <p:spPr>
          <a:xfrm>
            <a:off x="6219193" y="2377440"/>
            <a:ext cx="3606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2</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5" name="文本框 4"/>
          <p:cNvSpPr txBox="1"/>
          <p:nvPr/>
        </p:nvSpPr>
        <p:spPr>
          <a:xfrm>
            <a:off x="4550730" y="2859405"/>
            <a:ext cx="125539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类比法</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5" grpId="0"/>
      <p:bldP spid="5"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2148205"/>
            <a:ext cx="7996555" cy="267525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4.物体在液体中受到的浮力大小（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A.与物体本身的重力大小有关</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B.与物体的体积大小有关</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C.与物体的密度大小有关</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D.与物体排开液体的体积大小有关</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574040" y="1370965"/>
            <a:ext cx="7486015" cy="607695"/>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考点二</a:t>
            </a:r>
            <a:r>
              <a:rPr lang="zh-CN" altLang="en-US" sz="2800" b="1">
                <a:sym typeface="+mn-ea"/>
              </a:rPr>
              <a:t> 影响浮力大小的因素</a:t>
            </a:r>
            <a:endParaRPr lang="zh-CN" altLang="en-US" sz="2800" b="1">
              <a:sym typeface="+mn-ea"/>
            </a:endParaRPr>
          </a:p>
        </p:txBody>
      </p:sp>
      <p:sp>
        <p:nvSpPr>
          <p:cNvPr id="3" name="文本框 2"/>
          <p:cNvSpPr txBox="1"/>
          <p:nvPr/>
        </p:nvSpPr>
        <p:spPr>
          <a:xfrm>
            <a:off x="6250308" y="2213610"/>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D</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2471738" y="3773805"/>
            <a:ext cx="4200525" cy="2680335"/>
          </a:xfrm>
          <a:prstGeom prst="rect">
            <a:avLst/>
          </a:prstGeom>
        </p:spPr>
      </p:pic>
      <p:sp>
        <p:nvSpPr>
          <p:cNvPr id="2" name="文本框 1"/>
          <p:cNvSpPr txBox="1"/>
          <p:nvPr/>
        </p:nvSpPr>
        <p:spPr>
          <a:xfrm>
            <a:off x="573723" y="1287145"/>
            <a:ext cx="7996555" cy="267525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5.（2018·武汉）如图</a:t>
            </a:r>
            <a:r>
              <a:rPr lang="en-US" altLang="zh-CN" sz="2800">
                <a:latin typeface="宋体" panose="02010600030101010101" pitchFamily="2" charset="-122"/>
                <a:cs typeface="宋体" panose="02010600030101010101" pitchFamily="2" charset="-122"/>
              </a:rPr>
              <a:t>11</a:t>
            </a:r>
            <a:r>
              <a:rPr lang="zh-CN" altLang="en-US" sz="2800">
                <a:latin typeface="宋体" panose="02010600030101010101" pitchFamily="2" charset="-122"/>
                <a:cs typeface="宋体" panose="02010600030101010101" pitchFamily="2" charset="-122"/>
              </a:rPr>
              <a:t>所示是“探究浮力的大小跟哪些因素有关”的几个实验情景. 实验甲、丙和丁中，弹簧测力计的示数分别为4.0N、2.8 N和2.5N.若盐水的密度为1.2×10</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kg/m</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，则下列结论正确的是（ 　　）</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574165"/>
            <a:ext cx="7996555" cy="215836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A.物体A的密度为3.2×10</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kg/m</a:t>
            </a:r>
            <a:r>
              <a:rPr lang="zh-CN" altLang="en-US" sz="2800" baseline="30000">
                <a:latin typeface="宋体" panose="02010600030101010101" pitchFamily="2" charset="-122"/>
                <a:cs typeface="宋体" panose="02010600030101010101" pitchFamily="2" charset="-122"/>
              </a:rPr>
              <a:t>3</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B.实验乙中，物体A受到的拉力为1.0N</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C.实验丙中，弹簧测力计的示数比乙中小0.5N</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D.实验丁中，容器底部受到的压力大于0.3N</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652148" y="4032250"/>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D</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7225030" y="3445510"/>
            <a:ext cx="1593215" cy="2648585"/>
          </a:xfrm>
          <a:prstGeom prst="rect">
            <a:avLst/>
          </a:prstGeom>
        </p:spPr>
      </p:pic>
      <p:pic>
        <p:nvPicPr>
          <p:cNvPr id="4" name="图片 3"/>
          <p:cNvPicPr>
            <a:picLocks noChangeAspect="1"/>
          </p:cNvPicPr>
          <p:nvPr/>
        </p:nvPicPr>
        <p:blipFill>
          <a:blip r:embed="rId2"/>
          <a:stretch>
            <a:fillRect/>
          </a:stretch>
        </p:blipFill>
        <p:spPr>
          <a:xfrm>
            <a:off x="2733040" y="3359785"/>
            <a:ext cx="3314700" cy="2919730"/>
          </a:xfrm>
          <a:prstGeom prst="rect">
            <a:avLst/>
          </a:prstGeom>
        </p:spPr>
      </p:pic>
      <p:sp>
        <p:nvSpPr>
          <p:cNvPr id="2" name="文本框 1"/>
          <p:cNvSpPr txBox="1"/>
          <p:nvPr/>
        </p:nvSpPr>
        <p:spPr>
          <a:xfrm>
            <a:off x="573723" y="1287145"/>
            <a:ext cx="7996555" cy="215836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6</a:t>
            </a:r>
            <a:r>
              <a:rPr lang="zh-CN" altLang="en-US" sz="2800">
                <a:latin typeface="宋体" panose="02010600030101010101" pitchFamily="2" charset="-122"/>
                <a:cs typeface="宋体" panose="02010600030101010101" pitchFamily="2" charset="-122"/>
              </a:rPr>
              <a:t>.</a:t>
            </a:r>
            <a:r>
              <a:rPr sz="2800">
                <a:latin typeface="宋体" panose="02010600030101010101" pitchFamily="2" charset="-122"/>
                <a:cs typeface="宋体" panose="02010600030101010101" pitchFamily="2" charset="-122"/>
              </a:rPr>
              <a:t>（2019·凉山）如图12所示，一块挂在弹簧测力计下的金属圆柱体缓慢浸入水中（水足够深），在圆柱体接触容器底之前，能正确反映弹簧测力计示数F和圆柱体下降的高度h关系的图像是（　 ）</a:t>
            </a:r>
            <a:endParaRPr sz="2800">
              <a:latin typeface="宋体" panose="02010600030101010101" pitchFamily="2" charset="-122"/>
              <a:cs typeface="宋体" panose="02010600030101010101" pitchFamily="2" charset="-122"/>
            </a:endParaRPr>
          </a:p>
        </p:txBody>
      </p:sp>
      <p:sp>
        <p:nvSpPr>
          <p:cNvPr id="5" name="文本框 4"/>
          <p:cNvSpPr txBox="1"/>
          <p:nvPr/>
        </p:nvSpPr>
        <p:spPr>
          <a:xfrm>
            <a:off x="7765418" y="2884170"/>
            <a:ext cx="42037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B</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1"/>
          <p:cNvSpPr txBox="1"/>
          <p:nvPr/>
        </p:nvSpPr>
        <p:spPr>
          <a:xfrm>
            <a:off x="1150938" y="1047433"/>
            <a:ext cx="6842125" cy="583565"/>
          </a:xfrm>
          <a:prstGeom prst="rect">
            <a:avLst/>
          </a:prstGeom>
          <a:noFill/>
          <a:ln w="9525">
            <a:noFill/>
          </a:ln>
        </p:spPr>
        <p:txBody>
          <a:bodyPr>
            <a:spAutoFit/>
          </a:bodyPr>
          <a:p>
            <a:pPr marL="0" lvl="1" indent="-182880" algn="ctr" eaLnBrk="1" hangingPunct="1">
              <a:buClrTx/>
              <a:buSzTx/>
              <a:buFontTx/>
            </a:pPr>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知识结构</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1"/>
          <a:stretch>
            <a:fillRect/>
          </a:stretch>
        </p:blipFill>
        <p:spPr>
          <a:xfrm>
            <a:off x="1696085" y="2116455"/>
            <a:ext cx="5751830" cy="3129280"/>
          </a:xfrm>
          <a:prstGeom prst="rect">
            <a:avLst/>
          </a:prstGeom>
        </p:spPr>
      </p:pic>
    </p:spTree>
  </p:cSld>
  <p:clrMapOvr>
    <a:masterClrMapping/>
  </p:clrMapOvr>
  <p:transition>
    <p:push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287145"/>
            <a:ext cx="7996555" cy="215836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7</a:t>
            </a:r>
            <a:r>
              <a:rPr lang="zh-CN" altLang="en-US" sz="2800">
                <a:latin typeface="宋体" panose="02010600030101010101" pitchFamily="2" charset="-122"/>
                <a:cs typeface="宋体" panose="02010600030101010101" pitchFamily="2" charset="-122"/>
              </a:rPr>
              <a:t>.</a:t>
            </a:r>
            <a:r>
              <a:rPr sz="2800">
                <a:latin typeface="宋体" panose="02010600030101010101" pitchFamily="2" charset="-122"/>
                <a:cs typeface="宋体" panose="02010600030101010101" pitchFamily="2" charset="-122"/>
              </a:rPr>
              <a:t>（2018·广东）如图13甲所示，实心物体被绳子拉着浸没在水中，此时它受到</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个力的作用；剪断绳子后该物体运动直至静止，请在图13乙中画出浮力F浮随时间t变化的大致图像. </a:t>
            </a:r>
            <a:endParaRPr sz="2800">
              <a:latin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2442845" y="3627120"/>
            <a:ext cx="4596130" cy="2521585"/>
          </a:xfrm>
          <a:prstGeom prst="rect">
            <a:avLst/>
          </a:prstGeom>
        </p:spPr>
      </p:pic>
      <p:sp>
        <p:nvSpPr>
          <p:cNvPr id="4" name="文本框 3"/>
          <p:cNvSpPr txBox="1"/>
          <p:nvPr/>
        </p:nvSpPr>
        <p:spPr>
          <a:xfrm>
            <a:off x="6222368" y="1825625"/>
            <a:ext cx="3606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3</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5" name="文本框 4"/>
          <p:cNvSpPr txBox="1"/>
          <p:nvPr/>
        </p:nvSpPr>
        <p:spPr>
          <a:xfrm>
            <a:off x="663895" y="3445510"/>
            <a:ext cx="197040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如图所示：</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pic>
        <p:nvPicPr>
          <p:cNvPr id="6" name="图片 5"/>
          <p:cNvPicPr>
            <a:picLocks noChangeAspect="1"/>
          </p:cNvPicPr>
          <p:nvPr/>
        </p:nvPicPr>
        <p:blipFill>
          <a:blip r:embed="rId2"/>
          <a:stretch>
            <a:fillRect/>
          </a:stretch>
        </p:blipFill>
        <p:spPr>
          <a:xfrm>
            <a:off x="4732655" y="3529330"/>
            <a:ext cx="2484755" cy="239649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2228850" y="2465070"/>
            <a:ext cx="4686300" cy="2789555"/>
          </a:xfrm>
          <a:prstGeom prst="rect">
            <a:avLst/>
          </a:prstGeom>
        </p:spPr>
      </p:pic>
      <p:sp>
        <p:nvSpPr>
          <p:cNvPr id="2" name="文本框 1"/>
          <p:cNvSpPr txBox="1"/>
          <p:nvPr/>
        </p:nvSpPr>
        <p:spPr>
          <a:xfrm>
            <a:off x="573723" y="1287145"/>
            <a:ext cx="7996555" cy="474281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8</a:t>
            </a:r>
            <a:r>
              <a:rPr lang="zh-CN" altLang="en-US" sz="2800">
                <a:latin typeface="宋体" panose="02010600030101010101" pitchFamily="2" charset="-122"/>
                <a:cs typeface="宋体" panose="02010600030101010101" pitchFamily="2" charset="-122"/>
              </a:rPr>
              <a:t>.</a:t>
            </a:r>
            <a:r>
              <a:rPr sz="2800">
                <a:latin typeface="宋体" panose="02010600030101010101" pitchFamily="2" charset="-122"/>
                <a:cs typeface="宋体" panose="02010600030101010101" pitchFamily="2" charset="-122"/>
              </a:rPr>
              <a:t>某物理兴趣小组做了如图14所示的实验来探究影响浮力大小的因素.</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  </a:t>
            </a:r>
            <a:endParaRPr sz="2800">
              <a:latin typeface="宋体" panose="02010600030101010101" pitchFamily="2" charset="-122"/>
              <a:cs typeface="宋体" panose="02010600030101010101" pitchFamily="2" charset="-122"/>
            </a:endParaRPr>
          </a:p>
          <a:p>
            <a:pPr algn="just">
              <a:lnSpc>
                <a:spcPct val="120000"/>
              </a:lnSpc>
            </a:pPr>
            <a:endParaRPr sz="2800">
              <a:latin typeface="宋体" panose="02010600030101010101" pitchFamily="2" charset="-122"/>
              <a:cs typeface="宋体" panose="02010600030101010101" pitchFamily="2" charset="-122"/>
            </a:endParaRPr>
          </a:p>
          <a:p>
            <a:pPr algn="just">
              <a:lnSpc>
                <a:spcPct val="120000"/>
              </a:lnSpc>
            </a:pPr>
            <a:endParaRPr sz="2800">
              <a:latin typeface="宋体" panose="02010600030101010101" pitchFamily="2" charset="-122"/>
              <a:cs typeface="宋体" panose="02010600030101010101" pitchFamily="2" charset="-122"/>
            </a:endParaRPr>
          </a:p>
          <a:p>
            <a:pPr algn="just">
              <a:lnSpc>
                <a:spcPct val="120000"/>
              </a:lnSpc>
            </a:pPr>
            <a:endParaRPr sz="2800">
              <a:latin typeface="宋体" panose="02010600030101010101" pitchFamily="2" charset="-122"/>
              <a:cs typeface="宋体" panose="02010600030101010101" pitchFamily="2" charset="-122"/>
            </a:endParaRPr>
          </a:p>
          <a:p>
            <a:pPr algn="just">
              <a:lnSpc>
                <a:spcPct val="120000"/>
              </a:lnSpc>
            </a:pPr>
            <a:endParaRPr sz="2800">
              <a:latin typeface="宋体" panose="02010600030101010101" pitchFamily="2" charset="-122"/>
              <a:cs typeface="宋体" panose="02010600030101010101" pitchFamily="2" charset="-122"/>
            </a:endParaRPr>
          </a:p>
          <a:p>
            <a:pPr algn="just">
              <a:lnSpc>
                <a:spcPct val="120000"/>
              </a:lnSpc>
            </a:pPr>
            <a:endParaRPr sz="2800">
              <a:latin typeface="宋体" panose="02010600030101010101" pitchFamily="2" charset="-122"/>
              <a:cs typeface="宋体" panose="02010600030101010101" pitchFamily="2" charset="-122"/>
            </a:endParaRPr>
          </a:p>
          <a:p>
            <a:pPr algn="just">
              <a:lnSpc>
                <a:spcPct val="120000"/>
              </a:lnSpc>
            </a:pPr>
            <a:endParaRPr sz="2800">
              <a:latin typeface="宋体" panose="02010600030101010101" pitchFamily="2" charset="-122"/>
              <a:cs typeface="宋体" panose="02010600030101010101" pitchFamily="2" charset="-122"/>
            </a:endParaRPr>
          </a:p>
        </p:txBody>
      </p:sp>
    </p:spTree>
  </p:cSld>
  <p:clrMapOvr>
    <a:masterClrMapping/>
  </p:clrMapOvr>
  <p:transition>
    <p:push dir="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789430"/>
            <a:ext cx="7996555" cy="4225925"/>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sym typeface="+mn-ea"/>
              </a:rPr>
              <a:t>（1）物体浸没在水中时受到的浮力是________N，方向为</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 </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（2）物体浸没在酒精中时排开酒精的重力是</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N.</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（3）比较</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两幅图可知，浸没在液体中的物体所受浮力的大小与液体的密度有关. </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（4）由A、B、C三个步骤可知，浮力大小与</a:t>
            </a:r>
            <a:r>
              <a:rPr sz="2800" u="sng">
                <a:latin typeface="宋体" panose="02010600030101010101" pitchFamily="2" charset="-122"/>
                <a:cs typeface="宋体" panose="02010600030101010101" pitchFamily="2" charset="-122"/>
              </a:rPr>
              <a:t>     </a:t>
            </a:r>
            <a:r>
              <a:rPr lang="en-US" sz="2800" u="sng">
                <a:solidFill>
                  <a:schemeClr val="bg1"/>
                </a:solidFill>
                <a:latin typeface="宋体" panose="02010600030101010101" pitchFamily="2" charset="-122"/>
                <a:cs typeface="宋体" panose="02010600030101010101" pitchFamily="2" charset="-122"/>
              </a:rPr>
              <a:t>.</a:t>
            </a:r>
            <a:endParaRPr lang="en-US" sz="2800">
              <a:solidFill>
                <a:schemeClr val="bg1"/>
              </a:solidFill>
              <a:latin typeface="宋体" panose="02010600030101010101" pitchFamily="2" charset="-122"/>
              <a:cs typeface="宋体" panose="02010600030101010101" pitchFamily="2" charset="-122"/>
            </a:endParaRPr>
          </a:p>
          <a:p>
            <a:pPr algn="just">
              <a:lnSpc>
                <a:spcPct val="120000"/>
              </a:lnSpc>
            </a:pP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有关. </a:t>
            </a:r>
            <a:endParaRPr sz="2800">
              <a:latin typeface="宋体" panose="02010600030101010101" pitchFamily="2" charset="-122"/>
              <a:cs typeface="宋体" panose="02010600030101010101" pitchFamily="2" charset="-122"/>
            </a:endParaRPr>
          </a:p>
          <a:p>
            <a:pPr algn="just">
              <a:lnSpc>
                <a:spcPct val="120000"/>
              </a:lnSpc>
            </a:pPr>
            <a:endParaRPr sz="2800">
              <a:latin typeface="宋体" panose="02010600030101010101" pitchFamily="2" charset="-122"/>
              <a:cs typeface="宋体" panose="02010600030101010101" pitchFamily="2" charset="-122"/>
            </a:endParaRPr>
          </a:p>
        </p:txBody>
      </p:sp>
      <p:sp>
        <p:nvSpPr>
          <p:cNvPr id="4" name="文本框 3"/>
          <p:cNvSpPr txBox="1"/>
          <p:nvPr/>
        </p:nvSpPr>
        <p:spPr>
          <a:xfrm>
            <a:off x="6697980" y="2865755"/>
            <a:ext cx="2243455" cy="521970"/>
          </a:xfrm>
          <a:prstGeom prst="rect">
            <a:avLst/>
          </a:prstGeom>
          <a:noFill/>
        </p:spPr>
        <p:txBody>
          <a:bodyPr wrap="square" rtlCol="0" anchor="t">
            <a:spAutoFit/>
          </a:bodyPr>
          <a:p>
            <a:pPr algn="ctr"/>
            <a:r>
              <a:rPr lang="en-US" sz="2800" b="1" dirty="0">
                <a:solidFill>
                  <a:srgbClr val="FF0000"/>
                </a:solidFill>
                <a:latin typeface="Times New Roman" panose="02020603050405020304" pitchFamily="18" charset="0"/>
                <a:sym typeface="+mn-ea"/>
              </a:rPr>
              <a:t>0.8</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3" name="文本框 2"/>
          <p:cNvSpPr txBox="1"/>
          <p:nvPr/>
        </p:nvSpPr>
        <p:spPr>
          <a:xfrm>
            <a:off x="2436495" y="3399790"/>
            <a:ext cx="2243455" cy="521970"/>
          </a:xfrm>
          <a:prstGeom prst="rect">
            <a:avLst/>
          </a:prstGeom>
          <a:noFill/>
        </p:spPr>
        <p:txBody>
          <a:bodyPr wrap="square" rtlCol="0" anchor="t">
            <a:spAutoFit/>
          </a:bodyPr>
          <a:p>
            <a:pPr algn="ctr"/>
            <a:r>
              <a:rPr lang="en-US" sz="2800" b="1" dirty="0">
                <a:solidFill>
                  <a:srgbClr val="FF0000"/>
                </a:solidFill>
                <a:latin typeface="Times New Roman" panose="02020603050405020304" pitchFamily="18" charset="0"/>
                <a:sym typeface="+mn-ea"/>
              </a:rPr>
              <a:t>C、E</a:t>
            </a:r>
            <a:endParaRPr lang="en-US" sz="2800" b="1" dirty="0">
              <a:solidFill>
                <a:srgbClr val="FF0000"/>
              </a:solidFill>
              <a:latin typeface="Times New Roman" panose="02020603050405020304" pitchFamily="18" charset="0"/>
              <a:sym typeface="+mn-ea"/>
            </a:endParaRPr>
          </a:p>
        </p:txBody>
      </p:sp>
      <p:sp>
        <p:nvSpPr>
          <p:cNvPr id="5" name="文本框 4"/>
          <p:cNvSpPr txBox="1"/>
          <p:nvPr/>
        </p:nvSpPr>
        <p:spPr>
          <a:xfrm>
            <a:off x="662305" y="4400550"/>
            <a:ext cx="7700645" cy="1038860"/>
          </a:xfrm>
          <a:prstGeom prst="rect">
            <a:avLst/>
          </a:prstGeom>
          <a:noFill/>
        </p:spPr>
        <p:txBody>
          <a:bodyPr wrap="square" rtlCol="0" anchor="t">
            <a:spAutoFit/>
          </a:bodyPr>
          <a:p>
            <a:pPr algn="l">
              <a:lnSpc>
                <a:spcPct val="110000"/>
              </a:lnSpc>
            </a:pPr>
            <a:r>
              <a:rPr lang="en-US" sz="2800" b="1" dirty="0">
                <a:solidFill>
                  <a:srgbClr val="FF0000"/>
                </a:solidFill>
                <a:latin typeface="Times New Roman" panose="02020603050405020304" pitchFamily="18" charset="0"/>
                <a:sym typeface="+mn-ea"/>
              </a:rPr>
              <a:t>                                                                           物体排开液体的体积 </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8" name="文本框 7"/>
          <p:cNvSpPr txBox="1"/>
          <p:nvPr/>
        </p:nvSpPr>
        <p:spPr>
          <a:xfrm>
            <a:off x="5871845" y="1848485"/>
            <a:ext cx="2438400" cy="521970"/>
          </a:xfrm>
          <a:prstGeom prst="rect">
            <a:avLst/>
          </a:prstGeom>
          <a:noFill/>
        </p:spPr>
        <p:txBody>
          <a:bodyPr wrap="square" rtlCol="0" anchor="t">
            <a:spAutoFit/>
          </a:bodyPr>
          <a:p>
            <a:pPr algn="ctr"/>
            <a:r>
              <a:rPr lang="en-US" sz="2800" b="1" dirty="0">
                <a:solidFill>
                  <a:srgbClr val="FF0000"/>
                </a:solidFill>
                <a:latin typeface="Times New Roman" panose="02020603050405020304" pitchFamily="18" charset="0"/>
                <a:sym typeface="+mn-ea"/>
              </a:rPr>
              <a:t>1</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9" name="文本框 8"/>
          <p:cNvSpPr txBox="1"/>
          <p:nvPr/>
        </p:nvSpPr>
        <p:spPr>
          <a:xfrm>
            <a:off x="1650365" y="2303145"/>
            <a:ext cx="2438400" cy="521970"/>
          </a:xfrm>
          <a:prstGeom prst="rect">
            <a:avLst/>
          </a:prstGeom>
          <a:noFill/>
        </p:spPr>
        <p:txBody>
          <a:bodyPr wrap="square" rtlCol="0" anchor="t">
            <a:spAutoFit/>
          </a:bodyPr>
          <a:p>
            <a:pPr algn="ctr"/>
            <a:r>
              <a:rPr lang="en-US" sz="2800" b="1" dirty="0">
                <a:solidFill>
                  <a:srgbClr val="FF0000"/>
                </a:solidFill>
                <a:latin typeface="Times New Roman" panose="02020603050405020304" pitchFamily="18" charset="0"/>
                <a:sym typeface="+mn-ea"/>
              </a:rPr>
              <a:t> 竖直向上</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3" grpId="0"/>
      <p:bldP spid="3" grpId="1"/>
      <p:bldP spid="5" grpId="0"/>
      <p:bldP spid="5" grpId="1"/>
      <p:bldP spid="8" grpId="0"/>
      <p:bldP spid="8" grpId="1"/>
      <p:bldP spid="9" grpId="0"/>
      <p:bldP spid="9"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574165"/>
            <a:ext cx="7996555" cy="3709035"/>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rPr>
              <a:t>（5）小明对A、B、C、D四个步骤进行了观察研究，发现浮力的大小有时与深度有关，有时与深度又无关. 对此正确的解释是浮力的大小随着排开水的体积的增大而_____，当物体完全浸没在水中后排开水的体积相同，浮力的大小与深度_____. </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（6）由上图中的数据，可以计算物体的密度为________kg/m</a:t>
            </a:r>
            <a:r>
              <a:rPr sz="2800" baseline="30000">
                <a:latin typeface="宋体" panose="02010600030101010101" pitchFamily="2" charset="-122"/>
                <a:cs typeface="宋体" panose="02010600030101010101" pitchFamily="2" charset="-122"/>
              </a:rPr>
              <a:t>3</a:t>
            </a:r>
            <a:r>
              <a:rPr sz="2800">
                <a:latin typeface="宋体" panose="02010600030101010101" pitchFamily="2" charset="-122"/>
                <a:cs typeface="宋体" panose="02010600030101010101" pitchFamily="2" charset="-122"/>
              </a:rPr>
              <a:t>，酒精的密度为________kg/m</a:t>
            </a:r>
            <a:r>
              <a:rPr sz="2800" baseline="30000">
                <a:latin typeface="宋体" panose="02010600030101010101" pitchFamily="2" charset="-122"/>
                <a:cs typeface="宋体" panose="02010600030101010101" pitchFamily="2" charset="-122"/>
              </a:rPr>
              <a:t>3</a:t>
            </a:r>
            <a:r>
              <a:rPr sz="2800">
                <a:latin typeface="宋体" panose="02010600030101010101" pitchFamily="2" charset="-122"/>
                <a:cs typeface="宋体" panose="02010600030101010101" pitchFamily="2" charset="-122"/>
              </a:rPr>
              <a:t>. 　</a:t>
            </a:r>
            <a:endParaRPr sz="2800">
              <a:latin typeface="宋体" panose="02010600030101010101" pitchFamily="2" charset="-122"/>
              <a:cs typeface="宋体" panose="02010600030101010101" pitchFamily="2" charset="-122"/>
            </a:endParaRPr>
          </a:p>
        </p:txBody>
      </p:sp>
      <p:sp>
        <p:nvSpPr>
          <p:cNvPr id="6" name="文本框 5"/>
          <p:cNvSpPr txBox="1"/>
          <p:nvPr/>
        </p:nvSpPr>
        <p:spPr>
          <a:xfrm>
            <a:off x="2543810" y="3185795"/>
            <a:ext cx="2243455" cy="521970"/>
          </a:xfrm>
          <a:prstGeom prst="rect">
            <a:avLst/>
          </a:prstGeom>
          <a:noFill/>
        </p:spPr>
        <p:txBody>
          <a:bodyPr wrap="square" rtlCol="0" anchor="t">
            <a:spAutoFit/>
          </a:bodyPr>
          <a:p>
            <a:pPr algn="ctr"/>
            <a:r>
              <a:rPr lang="en-US" sz="2800" b="1" dirty="0">
                <a:solidFill>
                  <a:srgbClr val="FF0000"/>
                </a:solidFill>
                <a:latin typeface="Times New Roman" panose="02020603050405020304" pitchFamily="18" charset="0"/>
                <a:sym typeface="+mn-ea"/>
              </a:rPr>
              <a:t>增大</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7" name="文本框 6"/>
          <p:cNvSpPr txBox="1"/>
          <p:nvPr/>
        </p:nvSpPr>
        <p:spPr>
          <a:xfrm>
            <a:off x="6134100" y="3692525"/>
            <a:ext cx="224345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无关</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4" name="文本框 3"/>
          <p:cNvSpPr txBox="1"/>
          <p:nvPr/>
        </p:nvSpPr>
        <p:spPr>
          <a:xfrm>
            <a:off x="300355" y="4653280"/>
            <a:ext cx="2243455"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4×10</a:t>
            </a:r>
            <a:r>
              <a:rPr sz="2800" b="1" baseline="30000" dirty="0">
                <a:solidFill>
                  <a:srgbClr val="FF0000"/>
                </a:solidFill>
                <a:latin typeface="Times New Roman" panose="02020603050405020304" pitchFamily="18" charset="0"/>
                <a:sym typeface="+mn-ea"/>
              </a:rPr>
              <a:t>3</a:t>
            </a:r>
            <a:endParaRPr sz="2800" b="1" baseline="30000" dirty="0">
              <a:solidFill>
                <a:srgbClr val="FF0000"/>
              </a:solidFill>
              <a:latin typeface="Times New Roman" panose="02020603050405020304" pitchFamily="18" charset="0"/>
              <a:sym typeface="+mn-ea"/>
            </a:endParaRPr>
          </a:p>
        </p:txBody>
      </p:sp>
      <p:sp>
        <p:nvSpPr>
          <p:cNvPr id="5" name="文本框 4"/>
          <p:cNvSpPr txBox="1"/>
          <p:nvPr/>
        </p:nvSpPr>
        <p:spPr>
          <a:xfrm>
            <a:off x="5015230" y="4665980"/>
            <a:ext cx="2243455"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 0.8×10</a:t>
            </a:r>
            <a:r>
              <a:rPr sz="2800" b="1" baseline="30000" dirty="0">
                <a:solidFill>
                  <a:srgbClr val="FF0000"/>
                </a:solidFill>
                <a:latin typeface="Times New Roman" panose="02020603050405020304" pitchFamily="18" charset="0"/>
                <a:sym typeface="+mn-ea"/>
              </a:rPr>
              <a:t>3</a:t>
            </a:r>
            <a:endParaRPr sz="2800" b="1" baseline="30000"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7" grpId="1"/>
      <p:bldP spid="4" grpId="0"/>
      <p:bldP spid="4" grpId="1"/>
      <p:bldP spid="5" grpId="0"/>
      <p:bldP spid="5"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2085340" y="3262630"/>
            <a:ext cx="4973320" cy="2338070"/>
          </a:xfrm>
          <a:prstGeom prst="rect">
            <a:avLst/>
          </a:prstGeom>
        </p:spPr>
      </p:pic>
      <p:sp>
        <p:nvSpPr>
          <p:cNvPr id="2" name="文本框 1"/>
          <p:cNvSpPr txBox="1"/>
          <p:nvPr/>
        </p:nvSpPr>
        <p:spPr>
          <a:xfrm>
            <a:off x="456565" y="1388110"/>
            <a:ext cx="8230870" cy="5303520"/>
          </a:xfrm>
          <a:prstGeom prst="rect">
            <a:avLst/>
          </a:prstGeom>
          <a:noFill/>
        </p:spPr>
        <p:txBody>
          <a:bodyPr wrap="square" rtlCol="0" anchor="t">
            <a:spAutoFit/>
          </a:bodyPr>
          <a:p>
            <a:pPr algn="just">
              <a:lnSpc>
                <a:spcPct val="110000"/>
              </a:lnSpc>
            </a:pPr>
            <a:r>
              <a:rPr lang="en-US" altLang="zh-CN" sz="2800">
                <a:latin typeface="宋体" panose="02010600030101010101" pitchFamily="2" charset="-122"/>
                <a:cs typeface="宋体" panose="02010600030101010101" pitchFamily="2" charset="-122"/>
              </a:rPr>
              <a:t>9</a:t>
            </a:r>
            <a:r>
              <a:rPr lang="zh-CN" altLang="en-US" sz="2800">
                <a:latin typeface="宋体" panose="02010600030101010101" pitchFamily="2" charset="-122"/>
                <a:cs typeface="宋体" panose="02010600030101010101" pitchFamily="2" charset="-122"/>
              </a:rPr>
              <a:t>.在“探究物体浮力的大小跟它排开液体的重力的关系”实验时，具体设计的实验操作步骤如图15甲、乙、丙和丁所示. 为方便操作和减小测量误差，最合理的操作步骤应该是（　 　）</a:t>
            </a:r>
            <a:endParaRPr lang="zh-CN" altLang="en-US" sz="2800">
              <a:latin typeface="宋体" panose="02010600030101010101" pitchFamily="2" charset="-122"/>
              <a:cs typeface="宋体" panose="02010600030101010101" pitchFamily="2" charset="-122"/>
            </a:endParaRPr>
          </a:p>
          <a:p>
            <a:pPr algn="just">
              <a:lnSpc>
                <a:spcPct val="110000"/>
              </a:lnSpc>
            </a:pPr>
            <a:endParaRPr lang="zh-CN" altLang="en-US" sz="2800">
              <a:latin typeface="宋体" panose="02010600030101010101" pitchFamily="2" charset="-122"/>
              <a:cs typeface="宋体" panose="02010600030101010101" pitchFamily="2" charset="-122"/>
            </a:endParaRPr>
          </a:p>
          <a:p>
            <a:pPr algn="just">
              <a:lnSpc>
                <a:spcPct val="110000"/>
              </a:lnSpc>
            </a:pPr>
            <a:endParaRPr lang="zh-CN" altLang="en-US" sz="2800">
              <a:latin typeface="宋体" panose="02010600030101010101" pitchFamily="2" charset="-122"/>
              <a:cs typeface="宋体" panose="02010600030101010101" pitchFamily="2" charset="-122"/>
            </a:endParaRPr>
          </a:p>
          <a:p>
            <a:pPr algn="just">
              <a:lnSpc>
                <a:spcPct val="110000"/>
              </a:lnSpc>
            </a:pPr>
            <a:endParaRPr lang="zh-CN" altLang="en-US" sz="2800">
              <a:latin typeface="宋体" panose="02010600030101010101" pitchFamily="2" charset="-122"/>
              <a:cs typeface="宋体" panose="02010600030101010101" pitchFamily="2" charset="-122"/>
            </a:endParaRPr>
          </a:p>
          <a:p>
            <a:pPr algn="just">
              <a:lnSpc>
                <a:spcPct val="110000"/>
              </a:lnSpc>
            </a:pPr>
            <a:endParaRPr lang="zh-CN" altLang="en-US" sz="2800">
              <a:latin typeface="宋体" panose="02010600030101010101" pitchFamily="2" charset="-122"/>
              <a:cs typeface="宋体" panose="02010600030101010101" pitchFamily="2" charset="-122"/>
            </a:endParaRPr>
          </a:p>
          <a:p>
            <a:pPr algn="just">
              <a:lnSpc>
                <a:spcPct val="110000"/>
              </a:lnSpc>
            </a:pP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A.甲、乙、丙、丁     	B.乙、甲、丙、丁</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C.乙、甲、丁、丙     	D.丁、甲、乙、丙</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1219835" y="796925"/>
            <a:ext cx="7564120" cy="607695"/>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考点三  </a:t>
            </a:r>
            <a:r>
              <a:rPr lang="zh-CN" altLang="en-US" sz="2800" b="1">
                <a:sym typeface="+mn-ea"/>
              </a:rPr>
              <a:t> 探究浮力大小与排开液体重力的关系</a:t>
            </a:r>
            <a:endParaRPr lang="zh-CN" altLang="en-US" sz="2800" b="1">
              <a:sym typeface="+mn-ea"/>
            </a:endParaRPr>
          </a:p>
        </p:txBody>
      </p:sp>
      <p:sp>
        <p:nvSpPr>
          <p:cNvPr id="4" name="文本框 3"/>
          <p:cNvSpPr txBox="1"/>
          <p:nvPr/>
        </p:nvSpPr>
        <p:spPr>
          <a:xfrm>
            <a:off x="4695828" y="2812415"/>
            <a:ext cx="43942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D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5772150" y="2261870"/>
            <a:ext cx="3097530" cy="3089910"/>
          </a:xfrm>
          <a:prstGeom prst="rect">
            <a:avLst/>
          </a:prstGeom>
        </p:spPr>
      </p:pic>
      <p:sp>
        <p:nvSpPr>
          <p:cNvPr id="2" name="文本框 1"/>
          <p:cNvSpPr txBox="1"/>
          <p:nvPr/>
        </p:nvSpPr>
        <p:spPr>
          <a:xfrm>
            <a:off x="573723" y="1172845"/>
            <a:ext cx="7996555" cy="474281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10.（2016·广东）如图16所示，A、B、C、D、E是“探究浮力大小跟排开液体所受重力的关系”实验的五个步骤.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（1）________两步骤可计算出</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圆柱体物块浸没在水中时受到的</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浮力F</a:t>
            </a:r>
            <a:r>
              <a:rPr lang="zh-CN" altLang="en-US" sz="2800" baseline="-25000">
                <a:latin typeface="宋体" panose="02010600030101010101" pitchFamily="2" charset="-122"/>
                <a:cs typeface="宋体" panose="02010600030101010101" pitchFamily="2" charset="-122"/>
              </a:rPr>
              <a:t>浮</a:t>
            </a:r>
            <a:r>
              <a:rPr lang="zh-CN" altLang="en-US" sz="2800">
                <a:latin typeface="宋体" panose="02010600030101010101" pitchFamily="2" charset="-122"/>
                <a:cs typeface="宋体" panose="02010600030101010101" pitchFamily="2" charset="-122"/>
              </a:rPr>
              <a:t>=________N. ________</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两步骤可得出物块排开水所受的</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重力G排. 比较F浮与G排可以得到</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浮力的大小跟物块排开水所受重力的关系. </a:t>
            </a:r>
            <a:endParaRPr lang="zh-CN" altLang="en-US" sz="2800">
              <a:latin typeface="宋体" panose="02010600030101010101" pitchFamily="2" charset="-122"/>
              <a:cs typeface="宋体" panose="02010600030101010101" pitchFamily="2" charset="-122"/>
            </a:endParaRPr>
          </a:p>
        </p:txBody>
      </p:sp>
      <p:sp>
        <p:nvSpPr>
          <p:cNvPr id="6" name="文本框 5"/>
          <p:cNvSpPr txBox="1"/>
          <p:nvPr/>
        </p:nvSpPr>
        <p:spPr>
          <a:xfrm>
            <a:off x="1705930" y="2745740"/>
            <a:ext cx="103441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B、D</a:t>
            </a:r>
            <a:endParaRPr sz="2800" b="1" dirty="0">
              <a:solidFill>
                <a:srgbClr val="FF0000"/>
              </a:solidFill>
              <a:latin typeface="Times New Roman" panose="02020603050405020304" pitchFamily="18" charset="0"/>
              <a:sym typeface="+mn-ea"/>
            </a:endParaRPr>
          </a:p>
        </p:txBody>
      </p:sp>
      <p:sp>
        <p:nvSpPr>
          <p:cNvPr id="4" name="文本框 3"/>
          <p:cNvSpPr txBox="1"/>
          <p:nvPr/>
        </p:nvSpPr>
        <p:spPr>
          <a:xfrm>
            <a:off x="2252983" y="3772535"/>
            <a:ext cx="62738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1.2</a:t>
            </a:r>
            <a:endParaRPr sz="2800" b="1" dirty="0">
              <a:solidFill>
                <a:srgbClr val="FF0000"/>
              </a:solidFill>
              <a:latin typeface="Times New Roman" panose="02020603050405020304" pitchFamily="18" charset="0"/>
              <a:sym typeface="+mn-ea"/>
            </a:endParaRPr>
          </a:p>
        </p:txBody>
      </p:sp>
      <p:sp>
        <p:nvSpPr>
          <p:cNvPr id="5" name="文本框 4"/>
          <p:cNvSpPr txBox="1"/>
          <p:nvPr/>
        </p:nvSpPr>
        <p:spPr>
          <a:xfrm>
            <a:off x="4054795" y="3812540"/>
            <a:ext cx="103441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A、E   </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4" grpId="0"/>
      <p:bldP spid="4" grpId="1"/>
      <p:bldP spid="5" grpId="0"/>
      <p:bldP spid="5"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5798185" y="4362450"/>
            <a:ext cx="2861310" cy="1958340"/>
          </a:xfrm>
          <a:prstGeom prst="rect">
            <a:avLst/>
          </a:prstGeom>
        </p:spPr>
      </p:pic>
      <p:sp>
        <p:nvSpPr>
          <p:cNvPr id="2" name="文本框 1"/>
          <p:cNvSpPr txBox="1"/>
          <p:nvPr/>
        </p:nvSpPr>
        <p:spPr>
          <a:xfrm>
            <a:off x="573723" y="1172845"/>
            <a:ext cx="7996555" cy="474281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（2）如图17所示是圆柱体物块从水面缓慢浸入水中时，根据实验数据描绘出弹簧测力计示数F随物块浸入深度h变化的关系图像. 分析图像可得：当物块没有浸没之前，h增大时，弹簧测力计示数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（选填“变大”“变小”或“不变”）. 当h＝4cm时，物块所受的浮力为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N. 浸没后，h继续增大时，弹簧测</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力计示数为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N，该圆柱</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体物块的高度是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cm.</a:t>
            </a:r>
            <a:endParaRPr lang="zh-CN" altLang="en-US" sz="2800">
              <a:latin typeface="宋体" panose="02010600030101010101" pitchFamily="2" charset="-122"/>
              <a:cs typeface="宋体" panose="02010600030101010101" pitchFamily="2" charset="-122"/>
            </a:endParaRPr>
          </a:p>
        </p:txBody>
      </p:sp>
      <p:sp>
        <p:nvSpPr>
          <p:cNvPr id="6" name="文本框 5"/>
          <p:cNvSpPr txBox="1"/>
          <p:nvPr/>
        </p:nvSpPr>
        <p:spPr>
          <a:xfrm>
            <a:off x="329565" y="3239770"/>
            <a:ext cx="1982470"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变小</a:t>
            </a:r>
            <a:endParaRPr sz="2800" b="1" dirty="0">
              <a:solidFill>
                <a:srgbClr val="FF0000"/>
              </a:solidFill>
              <a:latin typeface="Times New Roman" panose="02020603050405020304" pitchFamily="18" charset="0"/>
              <a:sym typeface="+mn-ea"/>
            </a:endParaRPr>
          </a:p>
        </p:txBody>
      </p:sp>
      <p:sp>
        <p:nvSpPr>
          <p:cNvPr id="4" name="文本框 3"/>
          <p:cNvSpPr txBox="1"/>
          <p:nvPr/>
        </p:nvSpPr>
        <p:spPr>
          <a:xfrm>
            <a:off x="5590540" y="3759200"/>
            <a:ext cx="1982470" cy="521970"/>
          </a:xfrm>
          <a:prstGeom prst="rect">
            <a:avLst/>
          </a:prstGeom>
          <a:noFill/>
        </p:spPr>
        <p:txBody>
          <a:bodyPr wrap="square" rtlCol="0" anchor="t">
            <a:spAutoFit/>
          </a:bodyPr>
          <a:p>
            <a:pPr algn="ctr"/>
            <a:r>
              <a:rPr lang="en-US" sz="2800" b="1" dirty="0">
                <a:solidFill>
                  <a:srgbClr val="FF0000"/>
                </a:solidFill>
                <a:latin typeface="Times New Roman" panose="02020603050405020304" pitchFamily="18" charset="0"/>
                <a:sym typeface="+mn-ea"/>
              </a:rPr>
              <a:t>0.8</a:t>
            </a:r>
            <a:endParaRPr lang="en-US" sz="2800" b="1" dirty="0">
              <a:solidFill>
                <a:srgbClr val="FF0000"/>
              </a:solidFill>
              <a:latin typeface="Times New Roman" panose="02020603050405020304" pitchFamily="18" charset="0"/>
              <a:sym typeface="+mn-ea"/>
            </a:endParaRPr>
          </a:p>
        </p:txBody>
      </p:sp>
      <p:sp>
        <p:nvSpPr>
          <p:cNvPr id="5" name="文本框 4"/>
          <p:cNvSpPr txBox="1"/>
          <p:nvPr/>
        </p:nvSpPr>
        <p:spPr>
          <a:xfrm>
            <a:off x="2109470" y="4759325"/>
            <a:ext cx="1982470" cy="521970"/>
          </a:xfrm>
          <a:prstGeom prst="rect">
            <a:avLst/>
          </a:prstGeom>
          <a:noFill/>
        </p:spPr>
        <p:txBody>
          <a:bodyPr wrap="square" rtlCol="0" anchor="t">
            <a:spAutoFit/>
          </a:bodyPr>
          <a:p>
            <a:pPr algn="ctr"/>
            <a:r>
              <a:rPr lang="en-US" sz="2800" b="1" dirty="0">
                <a:solidFill>
                  <a:srgbClr val="FF0000"/>
                </a:solidFill>
                <a:latin typeface="Times New Roman" panose="02020603050405020304" pitchFamily="18" charset="0"/>
                <a:sym typeface="+mn-ea"/>
              </a:rPr>
              <a:t>3</a:t>
            </a:r>
            <a:endParaRPr lang="en-US" sz="2800" b="1" dirty="0">
              <a:solidFill>
                <a:srgbClr val="FF0000"/>
              </a:solidFill>
              <a:latin typeface="Times New Roman" panose="02020603050405020304" pitchFamily="18" charset="0"/>
              <a:sym typeface="+mn-ea"/>
            </a:endParaRPr>
          </a:p>
        </p:txBody>
      </p:sp>
      <p:sp>
        <p:nvSpPr>
          <p:cNvPr id="7" name="文本框 6"/>
          <p:cNvSpPr txBox="1"/>
          <p:nvPr/>
        </p:nvSpPr>
        <p:spPr>
          <a:xfrm>
            <a:off x="2992755" y="5304790"/>
            <a:ext cx="1982470" cy="521970"/>
          </a:xfrm>
          <a:prstGeom prst="rect">
            <a:avLst/>
          </a:prstGeom>
          <a:noFill/>
        </p:spPr>
        <p:txBody>
          <a:bodyPr wrap="square" rtlCol="0" anchor="t">
            <a:spAutoFit/>
          </a:bodyPr>
          <a:p>
            <a:pPr algn="ctr"/>
            <a:r>
              <a:rPr lang="en-US" sz="2800" b="1" dirty="0">
                <a:solidFill>
                  <a:srgbClr val="FF0000"/>
                </a:solidFill>
                <a:latin typeface="Times New Roman" panose="02020603050405020304" pitchFamily="18" charset="0"/>
                <a:sym typeface="+mn-ea"/>
              </a:rPr>
              <a:t>6</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4" grpId="0"/>
      <p:bldP spid="4" grpId="1"/>
      <p:bldP spid="5" grpId="0"/>
      <p:bldP spid="5" grpId="1"/>
      <p:bldP spid="7" grpId="0"/>
      <p:bldP spid="7"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5060950" y="3826510"/>
            <a:ext cx="3407410" cy="1541780"/>
          </a:xfrm>
          <a:prstGeom prst="rect">
            <a:avLst/>
          </a:prstGeom>
        </p:spPr>
      </p:pic>
      <p:sp>
        <p:nvSpPr>
          <p:cNvPr id="2" name="文本框 1"/>
          <p:cNvSpPr txBox="1"/>
          <p:nvPr/>
        </p:nvSpPr>
        <p:spPr>
          <a:xfrm>
            <a:off x="573723" y="1818640"/>
            <a:ext cx="7996555" cy="4225925"/>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rPr>
              <a:t>11. （2019·广州）两个相同的烧杯中分别装满了两种不同的液体，把甲乙两球轻轻放入两杯液体，最后处于如图18所示状态. 甲、乙排开的液体的重力相等. 甲、乙所受浮力相比（ 　　）</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A.甲所受浮力更大</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B.乙所受浮力更大</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C.甲、乙所受浮力一样大</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D.不知道液体密度无法比较浮力大小</a:t>
            </a:r>
            <a:endParaRPr sz="2800">
              <a:latin typeface="宋体" panose="02010600030101010101" pitchFamily="2" charset="-122"/>
              <a:cs typeface="宋体" panose="02010600030101010101" pitchFamily="2" charset="-122"/>
            </a:endParaRPr>
          </a:p>
        </p:txBody>
      </p:sp>
      <p:sp>
        <p:nvSpPr>
          <p:cNvPr id="5" name="文本框 4"/>
          <p:cNvSpPr txBox="1"/>
          <p:nvPr/>
        </p:nvSpPr>
        <p:spPr>
          <a:xfrm>
            <a:off x="574040" y="1155700"/>
            <a:ext cx="4486910" cy="607695"/>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考点四  </a:t>
            </a:r>
            <a:r>
              <a:rPr lang="zh-CN" altLang="en-US" sz="2800" b="1">
                <a:sym typeface="+mn-ea"/>
              </a:rPr>
              <a:t> 阿基米德原理</a:t>
            </a:r>
            <a:endParaRPr lang="zh-CN" altLang="en-US" sz="2800" b="1">
              <a:sym typeface="+mn-ea"/>
            </a:endParaRPr>
          </a:p>
        </p:txBody>
      </p:sp>
      <p:sp>
        <p:nvSpPr>
          <p:cNvPr id="4" name="文本框 3"/>
          <p:cNvSpPr txBox="1"/>
          <p:nvPr/>
        </p:nvSpPr>
        <p:spPr>
          <a:xfrm>
            <a:off x="6405245" y="3381375"/>
            <a:ext cx="1503680" cy="521970"/>
          </a:xfrm>
          <a:prstGeom prst="rect">
            <a:avLst/>
          </a:prstGeom>
          <a:noFill/>
        </p:spPr>
        <p:txBody>
          <a:bodyPr wrap="square" rtlCol="0" anchor="t">
            <a:spAutoFit/>
          </a:bodyPr>
          <a:p>
            <a:pPr algn="ctr"/>
            <a:r>
              <a:rPr lang="en-US" sz="2800" b="1" dirty="0">
                <a:solidFill>
                  <a:srgbClr val="FF0000"/>
                </a:solidFill>
                <a:latin typeface="Times New Roman" panose="02020603050405020304" pitchFamily="18" charset="0"/>
                <a:sym typeface="+mn-ea"/>
              </a:rPr>
              <a:t>C</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5339715" y="3896360"/>
            <a:ext cx="3590925" cy="2393950"/>
          </a:xfrm>
          <a:prstGeom prst="rect">
            <a:avLst/>
          </a:prstGeom>
        </p:spPr>
      </p:pic>
      <p:sp>
        <p:nvSpPr>
          <p:cNvPr id="2" name="文本框 1"/>
          <p:cNvSpPr txBox="1"/>
          <p:nvPr/>
        </p:nvSpPr>
        <p:spPr>
          <a:xfrm>
            <a:off x="573723" y="1244600"/>
            <a:ext cx="7996555" cy="319214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12. （2019·天津）小明在学习“阿基米德原理”时，做了如图1９所示的实验. 由图可知物体A所受水对它的浮力为_________N；由阿基米德原理可知，丙图中弹簧测力计的示数应为__________N，物体的质量是__________kg，物体的体积是__________m</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 （g取10 N/kg）.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4391663" y="2278380"/>
            <a:ext cx="3606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1</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4" name="文本框 3"/>
          <p:cNvSpPr txBox="1"/>
          <p:nvPr/>
        </p:nvSpPr>
        <p:spPr>
          <a:xfrm>
            <a:off x="6966588" y="2811780"/>
            <a:ext cx="6273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1.5</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6" name="文本框 5"/>
          <p:cNvSpPr txBox="1"/>
          <p:nvPr/>
        </p:nvSpPr>
        <p:spPr>
          <a:xfrm>
            <a:off x="3817623" y="3292475"/>
            <a:ext cx="6273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0.2</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7" name="文本框 6"/>
          <p:cNvSpPr txBox="1"/>
          <p:nvPr/>
        </p:nvSpPr>
        <p:spPr>
          <a:xfrm>
            <a:off x="881382" y="3799205"/>
            <a:ext cx="13550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 1×10</a:t>
            </a:r>
            <a:r>
              <a:rPr sz="2800" b="1" baseline="30000" dirty="0">
                <a:solidFill>
                  <a:srgbClr val="FF0000"/>
                </a:solidFill>
                <a:latin typeface="Times New Roman" panose="02020603050405020304" pitchFamily="18" charset="0"/>
                <a:sym typeface="+mn-ea"/>
              </a:rPr>
              <a:t>-4</a:t>
            </a:r>
            <a:r>
              <a:rPr sz="2800" b="1" dirty="0">
                <a:solidFill>
                  <a:srgbClr val="FF0000"/>
                </a:solidFill>
                <a:latin typeface="Times New Roman" panose="02020603050405020304" pitchFamily="18" charset="0"/>
                <a:sym typeface="+mn-ea"/>
              </a:rPr>
              <a:t> </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4" grpId="0"/>
      <p:bldP spid="4" grpId="1"/>
      <p:bldP spid="6" grpId="0"/>
      <p:bldP spid="6" grpId="1"/>
      <p:bldP spid="7" grpId="0"/>
      <p:bldP spid="7" grpId="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4914900" y="4261485"/>
            <a:ext cx="3109595" cy="2096770"/>
          </a:xfrm>
          <a:prstGeom prst="rect">
            <a:avLst/>
          </a:prstGeom>
        </p:spPr>
      </p:pic>
      <p:sp>
        <p:nvSpPr>
          <p:cNvPr id="2" name="文本框 1"/>
          <p:cNvSpPr txBox="1"/>
          <p:nvPr/>
        </p:nvSpPr>
        <p:spPr>
          <a:xfrm>
            <a:off x="573723" y="1172845"/>
            <a:ext cx="7996555" cy="370903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13.（2019·广东）如图20所示，用弹簧测力计通过细线拉着正方体物块缓慢浸入某未知液体中，物块受到的拉力F与其下表面浸入液体中的深度h之间的关系图像如图20乙所示. 则物块受到的重力为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N，物块刚好浸没在液体中时其下表面浸入的深度为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cm，未知液体的密度为</a:t>
            </a:r>
            <a:r>
              <a:rPr lang="zh-CN" altLang="en-US" sz="2800" u="sng">
                <a:latin typeface="宋体" panose="02010600030101010101" pitchFamily="2" charset="-122"/>
                <a:cs typeface="宋体" panose="02010600030101010101" pitchFamily="2" charset="-122"/>
              </a:rPr>
              <a:t>        </a:t>
            </a:r>
            <a:r>
              <a:rPr lang="en-US" altLang="zh-CN" sz="2800">
                <a:solidFill>
                  <a:schemeClr val="bg1"/>
                </a:solidFill>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 kg/m</a:t>
            </a:r>
            <a:r>
              <a:rPr lang="zh-CN" altLang="en-US" sz="2800" baseline="30000">
                <a:latin typeface="宋体" panose="02010600030101010101" pitchFamily="2" charset="-122"/>
                <a:cs typeface="宋体" panose="02010600030101010101" pitchFamily="2" charset="-122"/>
              </a:rPr>
              <a:t>3</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（g取10N/kg）.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1496698" y="3239770"/>
            <a:ext cx="5384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15</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3" name="文本框 2"/>
          <p:cNvSpPr txBox="1"/>
          <p:nvPr/>
        </p:nvSpPr>
        <p:spPr>
          <a:xfrm>
            <a:off x="2679068" y="3739515"/>
            <a:ext cx="5384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10</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4" name="文本框 3"/>
          <p:cNvSpPr txBox="1"/>
          <p:nvPr/>
        </p:nvSpPr>
        <p:spPr>
          <a:xfrm>
            <a:off x="6778945" y="3761740"/>
            <a:ext cx="145605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0.9×10</a:t>
            </a:r>
            <a:r>
              <a:rPr sz="2800" b="1" baseline="30000" dirty="0">
                <a:solidFill>
                  <a:srgbClr val="FF0000"/>
                </a:solidFill>
                <a:latin typeface="Times New Roman" panose="02020603050405020304" pitchFamily="18" charset="0"/>
                <a:sym typeface="+mn-ea"/>
              </a:rPr>
              <a:t>3</a:t>
            </a:r>
            <a:endParaRPr sz="2800" b="1" baseline="30000"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3" grpId="0"/>
      <p:bldP spid="3" grpId="1"/>
      <p:bldP spid="4" grpId="0"/>
      <p:bldP spid="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nvPicPr>
        <p:blipFill>
          <a:blip r:embed="rId1"/>
          <a:stretch>
            <a:fillRect/>
          </a:stretch>
        </p:blipFill>
        <p:spPr>
          <a:xfrm>
            <a:off x="5876290" y="4363720"/>
            <a:ext cx="2008505" cy="2037080"/>
          </a:xfrm>
          <a:prstGeom prst="rect">
            <a:avLst/>
          </a:prstGeom>
        </p:spPr>
      </p:pic>
      <p:sp>
        <p:nvSpPr>
          <p:cNvPr id="8194" name="TextBox 1"/>
          <p:cNvSpPr txBox="1"/>
          <p:nvPr/>
        </p:nvSpPr>
        <p:spPr>
          <a:xfrm>
            <a:off x="1150938" y="928053"/>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考点梳理</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670560" y="2800985"/>
            <a:ext cx="7895590" cy="2158365"/>
          </a:xfrm>
          <a:prstGeom prst="rect">
            <a:avLst/>
          </a:prstGeom>
          <a:noFill/>
        </p:spPr>
        <p:txBody>
          <a:bodyPr wrap="square" rtlCol="0" anchor="t">
            <a:spAutoFit/>
          </a:bodyPr>
          <a:p>
            <a:pPr>
              <a:lnSpc>
                <a:spcPct val="120000"/>
              </a:lnSpc>
            </a:pPr>
            <a:r>
              <a:rPr lang="zh-CN" altLang="en-US" sz="2800" b="1">
                <a:latin typeface="宋体" panose="02010600030101010101" pitchFamily="2" charset="-122"/>
                <a:cs typeface="宋体" panose="02010600030101010101" pitchFamily="2" charset="-122"/>
              </a:rPr>
              <a:t>1.定义</a:t>
            </a:r>
            <a:r>
              <a:rPr lang="zh-CN" altLang="en-US" sz="2800">
                <a:latin typeface="宋体" panose="02010600030101010101" pitchFamily="2" charset="-122"/>
                <a:cs typeface="宋体" panose="02010600030101010101" pitchFamily="2" charset="-122"/>
              </a:rPr>
              <a:t>：浸在液体或气体里的物体受到</a:t>
            </a:r>
            <a:r>
              <a:rPr lang="zh-CN" altLang="en-US" sz="2800" u="sng">
                <a:latin typeface="宋体" panose="02010600030101010101" pitchFamily="2" charset="-122"/>
                <a:cs typeface="宋体" panose="02010600030101010101" pitchFamily="2" charset="-122"/>
              </a:rPr>
              <a:t>         </a:t>
            </a:r>
            <a:r>
              <a:rPr lang="en-US" altLang="zh-CN" sz="2800">
                <a:solidFill>
                  <a:schemeClr val="bg1"/>
                </a:solidFill>
                <a:latin typeface="宋体" panose="02010600030101010101" pitchFamily="2" charset="-122"/>
                <a:cs typeface="宋体" panose="02010600030101010101" pitchFamily="2" charset="-122"/>
              </a:rPr>
              <a:t>.</a:t>
            </a:r>
            <a:endParaRPr lang="en-US" altLang="zh-CN" sz="2800">
              <a:latin typeface="宋体" panose="02010600030101010101" pitchFamily="2" charset="-122"/>
              <a:cs typeface="宋体" panose="02010600030101010101" pitchFamily="2" charset="-122"/>
            </a:endParaRPr>
          </a:p>
          <a:p>
            <a:pPr>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的力，这个力叫做浮力. </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b="1">
                <a:latin typeface="宋体" panose="02010600030101010101" pitchFamily="2" charset="-122"/>
                <a:cs typeface="宋体" panose="02010600030101010101" pitchFamily="2" charset="-122"/>
              </a:rPr>
              <a:t>2.方向</a:t>
            </a:r>
            <a:r>
              <a:rPr lang="zh-CN" altLang="en-US" sz="2800">
                <a:latin typeface="宋体" panose="02010600030101010101" pitchFamily="2" charset="-122"/>
                <a:cs typeface="宋体" panose="02010600030101010101" pitchFamily="2" charset="-122"/>
              </a:rPr>
              <a:t>：</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，与</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的方向相反. </a:t>
            </a:r>
            <a:endParaRPr lang="zh-CN" altLang="en-US" sz="2800">
              <a:latin typeface="宋体" panose="02010600030101010101" pitchFamily="2" charset="-122"/>
              <a:cs typeface="宋体" panose="02010600030101010101" pitchFamily="2" charset="-122"/>
            </a:endParaRPr>
          </a:p>
          <a:p>
            <a:pPr>
              <a:lnSpc>
                <a:spcPct val="120000"/>
              </a:lnSpc>
            </a:pPr>
            <a:endParaRPr lang="zh-CN" altLang="en-US" sz="2800">
              <a:latin typeface="宋体" panose="02010600030101010101" pitchFamily="2" charset="-122"/>
              <a:cs typeface="宋体" panose="02010600030101010101" pitchFamily="2" charset="-122"/>
            </a:endParaRPr>
          </a:p>
        </p:txBody>
      </p:sp>
      <p:sp>
        <p:nvSpPr>
          <p:cNvPr id="8" name="文本框 7"/>
          <p:cNvSpPr txBox="1"/>
          <p:nvPr/>
        </p:nvSpPr>
        <p:spPr>
          <a:xfrm>
            <a:off x="782320" y="2800985"/>
            <a:ext cx="7836535" cy="1038860"/>
          </a:xfrm>
          <a:prstGeom prst="rect">
            <a:avLst/>
          </a:prstGeom>
          <a:noFill/>
        </p:spPr>
        <p:txBody>
          <a:bodyPr wrap="square" rtlCol="0">
            <a:spAutoFit/>
          </a:bodyPr>
          <a:p>
            <a:pPr algn="l">
              <a:lnSpc>
                <a:spcPct val="110000"/>
              </a:lnSpc>
            </a:pPr>
            <a:r>
              <a:rPr lang="en-US" altLang="zh-CN" sz="2800" b="1">
                <a:solidFill>
                  <a:srgbClr val="FF0000"/>
                </a:solidFill>
                <a:latin typeface="Times New Roman" panose="02020603050405020304" pitchFamily="18" charset="0"/>
                <a:cs typeface="Times New Roman" panose="02020603050405020304" pitchFamily="18" charset="0"/>
              </a:rPr>
              <a:t>                                                                    </a:t>
            </a:r>
            <a:r>
              <a:rPr lang="zh-CN" altLang="en-US" sz="2800" b="1">
                <a:solidFill>
                  <a:srgbClr val="FF0000"/>
                </a:solidFill>
                <a:latin typeface="Times New Roman" panose="02020603050405020304" pitchFamily="18" charset="0"/>
                <a:cs typeface="Times New Roman" panose="02020603050405020304" pitchFamily="18" charset="0"/>
              </a:rPr>
              <a:t>液体或气体向上托</a:t>
            </a:r>
            <a:endParaRPr lang="zh-CN" altLang="en-US" sz="2800" b="1">
              <a:solidFill>
                <a:srgbClr val="FF0000"/>
              </a:solidFill>
              <a:latin typeface="Times New Roman" panose="02020603050405020304" pitchFamily="18" charset="0"/>
              <a:cs typeface="Times New Roman" panose="02020603050405020304" pitchFamily="18" charset="0"/>
            </a:endParaRPr>
          </a:p>
        </p:txBody>
      </p:sp>
      <p:sp>
        <p:nvSpPr>
          <p:cNvPr id="5" name="文本框 4"/>
          <p:cNvSpPr txBox="1"/>
          <p:nvPr/>
        </p:nvSpPr>
        <p:spPr>
          <a:xfrm>
            <a:off x="671195" y="1586230"/>
            <a:ext cx="7947660" cy="1198245"/>
          </a:xfrm>
          <a:prstGeom prst="rect">
            <a:avLst/>
          </a:prstGeom>
          <a:noFill/>
        </p:spPr>
        <p:txBody>
          <a:bodyPr wrap="square" rtlCol="0" anchor="t">
            <a:spAutoFit/>
          </a:bodyPr>
          <a:p>
            <a:pPr algn="l">
              <a:lnSpc>
                <a:spcPct val="120000"/>
              </a:lnSpc>
            </a:pPr>
            <a:r>
              <a:rPr lang="zh-CN" altLang="en-US" sz="3200" b="1">
                <a:solidFill>
                  <a:srgbClr val="FF0000"/>
                </a:solidFill>
                <a:latin typeface="宋体" panose="02010600030101010101" pitchFamily="2" charset="-122"/>
                <a:cs typeface="宋体" panose="02010600030101010101" pitchFamily="2" charset="-122"/>
                <a:sym typeface="+mn-ea"/>
              </a:rPr>
              <a:t>一、  浮力</a:t>
            </a:r>
            <a:r>
              <a:rPr lang="zh-CN" altLang="en-US" sz="2800">
                <a:latin typeface="宋体" panose="02010600030101010101" pitchFamily="2" charset="-122"/>
                <a:cs typeface="宋体" panose="02010600030101010101" pitchFamily="2" charset="-122"/>
                <a:sym typeface="+mn-ea"/>
              </a:rPr>
              <a:t>（10年８考，２０１９、2018、2017、2016、2014、2013、2012、2010年考）</a:t>
            </a:r>
            <a:endParaRPr lang="zh-CN" altLang="en-US" sz="2800">
              <a:latin typeface="宋体" panose="02010600030101010101" pitchFamily="2" charset="-122"/>
              <a:cs typeface="宋体" panose="02010600030101010101" pitchFamily="2" charset="-122"/>
              <a:sym typeface="+mn-ea"/>
            </a:endParaRPr>
          </a:p>
        </p:txBody>
      </p:sp>
      <p:sp>
        <p:nvSpPr>
          <p:cNvPr id="3" name="文本框 2"/>
          <p:cNvSpPr txBox="1"/>
          <p:nvPr/>
        </p:nvSpPr>
        <p:spPr>
          <a:xfrm>
            <a:off x="1981835" y="3868420"/>
            <a:ext cx="224726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 </a:t>
            </a:r>
            <a:r>
              <a:rPr lang="zh-CN" altLang="en-US" sz="2800" b="1">
                <a:solidFill>
                  <a:srgbClr val="FF0000"/>
                </a:solidFill>
                <a:latin typeface="Times New Roman" panose="02020603050405020304" pitchFamily="18" charset="0"/>
                <a:cs typeface="Times New Roman" panose="02020603050405020304" pitchFamily="18" charset="0"/>
              </a:rPr>
              <a:t>竖直向上</a:t>
            </a:r>
            <a:r>
              <a:rPr lang="zh-CN" altLang="en-US" sz="2800" b="1">
                <a:solidFill>
                  <a:srgbClr val="FF0000"/>
                </a:solidFill>
                <a:latin typeface="Times New Roman" panose="02020603050405020304" pitchFamily="18" charset="0"/>
                <a:cs typeface="Times New Roman" panose="02020603050405020304" pitchFamily="18" charset="0"/>
              </a:rPr>
              <a:t> </a:t>
            </a:r>
            <a:endParaRPr lang="zh-CN" altLang="en-US" sz="2800" b="1">
              <a:solidFill>
                <a:srgbClr val="FF0000"/>
              </a:solidFill>
              <a:latin typeface="Times New Roman" panose="02020603050405020304" pitchFamily="18" charset="0"/>
              <a:cs typeface="Times New Roman" panose="02020603050405020304" pitchFamily="18" charset="0"/>
            </a:endParaRPr>
          </a:p>
        </p:txBody>
      </p:sp>
      <p:sp>
        <p:nvSpPr>
          <p:cNvPr id="4" name="文本框 3"/>
          <p:cNvSpPr txBox="1"/>
          <p:nvPr/>
        </p:nvSpPr>
        <p:spPr>
          <a:xfrm>
            <a:off x="4396740" y="3841750"/>
            <a:ext cx="224726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 </a:t>
            </a:r>
            <a:r>
              <a:rPr lang="zh-CN" altLang="en-US" sz="2800" b="1">
                <a:solidFill>
                  <a:srgbClr val="FF0000"/>
                </a:solidFill>
                <a:latin typeface="Times New Roman" panose="02020603050405020304" pitchFamily="18" charset="0"/>
                <a:cs typeface="Times New Roman" panose="02020603050405020304" pitchFamily="18" charset="0"/>
              </a:rPr>
              <a:t>重力</a:t>
            </a:r>
            <a:r>
              <a:rPr lang="zh-CN" altLang="en-US" sz="2800" b="1">
                <a:solidFill>
                  <a:srgbClr val="FF0000"/>
                </a:solidFill>
                <a:latin typeface="Times New Roman" panose="02020603050405020304" pitchFamily="18" charset="0"/>
                <a:cs typeface="Times New Roman" panose="02020603050405020304" pitchFamily="18" charset="0"/>
              </a:rPr>
              <a:t> </a:t>
            </a:r>
            <a:endParaRPr lang="zh-CN" altLang="en-US" sz="2800" b="1">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3" grpId="0"/>
      <p:bldP spid="3" grpId="1"/>
      <p:bldP spid="4" grpId="0"/>
      <p:bldP spid="4" grpId="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4902835" y="3968750"/>
            <a:ext cx="3060700" cy="2357755"/>
          </a:xfrm>
          <a:prstGeom prst="rect">
            <a:avLst/>
          </a:prstGeom>
        </p:spPr>
      </p:pic>
      <p:sp>
        <p:nvSpPr>
          <p:cNvPr id="2" name="文本框 1"/>
          <p:cNvSpPr txBox="1"/>
          <p:nvPr/>
        </p:nvSpPr>
        <p:spPr>
          <a:xfrm>
            <a:off x="573723" y="1172845"/>
            <a:ext cx="7996555" cy="5303520"/>
          </a:xfrm>
          <a:prstGeom prst="rect">
            <a:avLst/>
          </a:prstGeom>
          <a:noFill/>
        </p:spPr>
        <p:txBody>
          <a:bodyPr wrap="square" rtlCol="0" anchor="t">
            <a:spAutoFit/>
          </a:bodyPr>
          <a:p>
            <a:pPr algn="just">
              <a:lnSpc>
                <a:spcPct val="110000"/>
              </a:lnSpc>
            </a:pPr>
            <a:r>
              <a:rPr lang="zh-CN" altLang="en-US" sz="2800">
                <a:latin typeface="宋体" panose="02010600030101010101" pitchFamily="2" charset="-122"/>
                <a:cs typeface="宋体" panose="02010600030101010101" pitchFamily="2" charset="-122"/>
              </a:rPr>
              <a:t>14. （2018·泰安）用弹簧测力计悬挂一实心物块，物块下表面与水面刚好接触，如图21甲所示. 从此处匀速下放物块，直至浸没于水中并继续匀速下放（物块未与水底接触）. 物块下放过程中，弹簧测力计示数F与物块下表面浸入水的深度h的关系图像如图21乙所示. g取10N/kg，水的密度是1.0×10</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kg/m</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 求：</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（1）物块受到的重力；</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（2）物块完全浸没在水</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中受到的浮力；</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（3）物块的密度. </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54355" y="1275080"/>
            <a:ext cx="8251190" cy="5259070"/>
          </a:xfrm>
          <a:prstGeom prst="rect">
            <a:avLst/>
          </a:prstGeom>
          <a:noFill/>
        </p:spPr>
        <p:txBody>
          <a:bodyPr wrap="square" rtlCol="0" anchor="t">
            <a:spAutoFit/>
          </a:bodyPr>
          <a:p>
            <a:pPr algn="just">
              <a:lnSpc>
                <a:spcPct val="120000"/>
              </a:lnSpc>
            </a:pPr>
            <a:r>
              <a:rPr sz="2800" b="1" dirty="0">
                <a:solidFill>
                  <a:srgbClr val="FF0000"/>
                </a:solidFill>
                <a:latin typeface="Times New Roman" panose="02020603050405020304" pitchFamily="18" charset="0"/>
                <a:sym typeface="+mn-ea"/>
              </a:rPr>
              <a:t>解：（1）由图可知，物体浸入水中时测力计示数为18N，故物体的重力为G=18N.</a:t>
            </a:r>
            <a:endParaRPr sz="2800" b="1" dirty="0">
              <a:solidFill>
                <a:srgbClr val="FF0000"/>
              </a:solidFill>
              <a:latin typeface="Times New Roman" panose="02020603050405020304" pitchFamily="18" charset="0"/>
              <a:sym typeface="+mn-ea"/>
            </a:endParaRPr>
          </a:p>
          <a:p>
            <a:pPr algn="just">
              <a:lnSpc>
                <a:spcPct val="120000"/>
              </a:lnSpc>
            </a:pPr>
            <a:r>
              <a:rPr sz="2800" b="1" dirty="0">
                <a:solidFill>
                  <a:srgbClr val="FF0000"/>
                </a:solidFill>
                <a:latin typeface="Times New Roman" panose="02020603050405020304" pitchFamily="18" charset="0"/>
                <a:sym typeface="+mn-ea"/>
              </a:rPr>
              <a:t>（2）物体全部浸入水中时，测力计的示数为F=10N，则在水中受到的浮力为F</a:t>
            </a:r>
            <a:r>
              <a:rPr sz="2800" b="1" baseline="-25000" dirty="0">
                <a:solidFill>
                  <a:srgbClr val="FF0000"/>
                </a:solidFill>
                <a:latin typeface="Times New Roman" panose="02020603050405020304" pitchFamily="18" charset="0"/>
                <a:sym typeface="+mn-ea"/>
              </a:rPr>
              <a:t>浮</a:t>
            </a:r>
            <a:r>
              <a:rPr sz="2800" b="1" dirty="0">
                <a:solidFill>
                  <a:srgbClr val="FF0000"/>
                </a:solidFill>
                <a:latin typeface="Times New Roman" panose="02020603050405020304" pitchFamily="18" charset="0"/>
                <a:sym typeface="+mn-ea"/>
              </a:rPr>
              <a:t>=G-F=18N-10N=8N.</a:t>
            </a:r>
            <a:endParaRPr sz="2800" b="1" dirty="0">
              <a:solidFill>
                <a:srgbClr val="FF0000"/>
              </a:solidFill>
              <a:latin typeface="Times New Roman" panose="02020603050405020304" pitchFamily="18" charset="0"/>
              <a:sym typeface="+mn-ea"/>
            </a:endParaRPr>
          </a:p>
          <a:p>
            <a:pPr algn="just">
              <a:lnSpc>
                <a:spcPct val="120000"/>
              </a:lnSpc>
            </a:pPr>
            <a:r>
              <a:rPr sz="2800" b="1" dirty="0">
                <a:solidFill>
                  <a:srgbClr val="FF0000"/>
                </a:solidFill>
                <a:latin typeface="Times New Roman" panose="02020603050405020304" pitchFamily="18" charset="0"/>
                <a:sym typeface="+mn-ea"/>
              </a:rPr>
              <a:t>（3）由F</a:t>
            </a:r>
            <a:r>
              <a:rPr sz="2800" b="1" baseline="-25000" dirty="0">
                <a:solidFill>
                  <a:srgbClr val="FF0000"/>
                </a:solidFill>
                <a:latin typeface="Times New Roman" panose="02020603050405020304" pitchFamily="18" charset="0"/>
                <a:sym typeface="+mn-ea"/>
              </a:rPr>
              <a:t>浮</a:t>
            </a:r>
            <a:r>
              <a:rPr sz="2800" b="1" dirty="0">
                <a:solidFill>
                  <a:srgbClr val="FF0000"/>
                </a:solidFill>
                <a:latin typeface="Times New Roman" panose="02020603050405020304" pitchFamily="18" charset="0"/>
                <a:sym typeface="+mn-ea"/>
              </a:rPr>
              <a:t>=ρ</a:t>
            </a:r>
            <a:r>
              <a:rPr sz="2800" b="1" baseline="-25000" dirty="0">
                <a:solidFill>
                  <a:srgbClr val="FF0000"/>
                </a:solidFill>
                <a:latin typeface="Times New Roman" panose="02020603050405020304" pitchFamily="18" charset="0"/>
                <a:sym typeface="+mn-ea"/>
              </a:rPr>
              <a:t>液</a:t>
            </a:r>
            <a:r>
              <a:rPr sz="2800" b="1" dirty="0">
                <a:solidFill>
                  <a:srgbClr val="FF0000"/>
                </a:solidFill>
                <a:latin typeface="Times New Roman" panose="02020603050405020304" pitchFamily="18" charset="0"/>
                <a:sym typeface="+mn-ea"/>
              </a:rPr>
              <a:t>gV</a:t>
            </a:r>
            <a:r>
              <a:rPr sz="2800" b="1" baseline="-25000" dirty="0">
                <a:solidFill>
                  <a:srgbClr val="FF0000"/>
                </a:solidFill>
                <a:latin typeface="Times New Roman" panose="02020603050405020304" pitchFamily="18" charset="0"/>
                <a:sym typeface="+mn-ea"/>
              </a:rPr>
              <a:t>排</a:t>
            </a:r>
            <a:r>
              <a:rPr sz="2800" b="1" dirty="0">
                <a:solidFill>
                  <a:srgbClr val="FF0000"/>
                </a:solidFill>
                <a:latin typeface="Times New Roman" panose="02020603050405020304" pitchFamily="18" charset="0"/>
                <a:sym typeface="+mn-ea"/>
              </a:rPr>
              <a:t>得，物体的体积为：</a:t>
            </a:r>
            <a:endParaRPr sz="2800" b="1" dirty="0">
              <a:solidFill>
                <a:srgbClr val="FF0000"/>
              </a:solidFill>
              <a:latin typeface="Times New Roman" panose="02020603050405020304" pitchFamily="18" charset="0"/>
              <a:sym typeface="+mn-ea"/>
            </a:endParaRPr>
          </a:p>
          <a:p>
            <a:pPr algn="just">
              <a:lnSpc>
                <a:spcPct val="120000"/>
              </a:lnSpc>
            </a:pPr>
            <a:r>
              <a:rPr sz="2800" b="1" dirty="0">
                <a:solidFill>
                  <a:srgbClr val="FF0000"/>
                </a:solidFill>
                <a:latin typeface="Times New Roman" panose="02020603050405020304" pitchFamily="18" charset="0"/>
                <a:sym typeface="+mn-ea"/>
              </a:rPr>
              <a:t>V=V</a:t>
            </a:r>
            <a:r>
              <a:rPr sz="2800" b="1" baseline="-25000" dirty="0">
                <a:solidFill>
                  <a:srgbClr val="FF0000"/>
                </a:solidFill>
                <a:latin typeface="Times New Roman" panose="02020603050405020304" pitchFamily="18" charset="0"/>
                <a:sym typeface="+mn-ea"/>
              </a:rPr>
              <a:t>排</a:t>
            </a:r>
            <a:r>
              <a:rPr sz="2800" b="1" dirty="0">
                <a:solidFill>
                  <a:srgbClr val="FF0000"/>
                </a:solidFill>
                <a:latin typeface="Times New Roman" panose="02020603050405020304" pitchFamily="18" charset="0"/>
                <a:sym typeface="+mn-ea"/>
              </a:rPr>
              <a:t>=</a:t>
            </a:r>
            <a:r>
              <a:rPr sz="2800" b="1" dirty="0">
                <a:solidFill>
                  <a:srgbClr val="FF0000"/>
                </a:solidFill>
                <a:latin typeface="Times New Roman" panose="02020603050405020304" pitchFamily="18" charset="0"/>
                <a:sym typeface="+mn-ea"/>
              </a:rPr>
              <a:t>F</a:t>
            </a:r>
            <a:r>
              <a:rPr sz="2800" b="1" baseline="-25000" dirty="0">
                <a:solidFill>
                  <a:srgbClr val="FF0000"/>
                </a:solidFill>
                <a:latin typeface="Times New Roman" panose="02020603050405020304" pitchFamily="18" charset="0"/>
                <a:sym typeface="+mn-ea"/>
              </a:rPr>
              <a:t>浮</a:t>
            </a:r>
            <a:r>
              <a:rPr lang="en-US" sz="2800" b="1" dirty="0">
                <a:solidFill>
                  <a:srgbClr val="FF0000"/>
                </a:solidFill>
                <a:latin typeface="Times New Roman" panose="02020603050405020304" pitchFamily="18" charset="0"/>
                <a:sym typeface="+mn-ea"/>
              </a:rPr>
              <a:t>/</a:t>
            </a:r>
            <a:r>
              <a:rPr sz="2800" b="1" dirty="0">
                <a:solidFill>
                  <a:srgbClr val="FF0000"/>
                </a:solidFill>
                <a:latin typeface="Times New Roman" panose="02020603050405020304" pitchFamily="18" charset="0"/>
                <a:sym typeface="+mn-ea"/>
              </a:rPr>
              <a:t>ρ</a:t>
            </a:r>
            <a:r>
              <a:rPr sz="2800" b="1" baseline="-25000" dirty="0">
                <a:solidFill>
                  <a:srgbClr val="FF0000"/>
                </a:solidFill>
                <a:latin typeface="Times New Roman" panose="02020603050405020304" pitchFamily="18" charset="0"/>
                <a:sym typeface="+mn-ea"/>
              </a:rPr>
              <a:t>水</a:t>
            </a:r>
            <a:r>
              <a:rPr lang="en-US" sz="2800" b="1" dirty="0">
                <a:solidFill>
                  <a:srgbClr val="FF0000"/>
                </a:solidFill>
                <a:latin typeface="Times New Roman" panose="02020603050405020304" pitchFamily="18" charset="0"/>
                <a:sym typeface="+mn-ea"/>
              </a:rPr>
              <a:t>g</a:t>
            </a:r>
            <a:r>
              <a:rPr sz="2800" b="1" dirty="0">
                <a:solidFill>
                  <a:srgbClr val="FF0000"/>
                </a:solidFill>
                <a:latin typeface="Times New Roman" panose="02020603050405020304" pitchFamily="18" charset="0"/>
                <a:sym typeface="+mn-ea"/>
              </a:rPr>
              <a:t>，</a:t>
            </a:r>
            <a:endParaRPr sz="2800" b="1" dirty="0">
              <a:solidFill>
                <a:srgbClr val="FF0000"/>
              </a:solidFill>
              <a:latin typeface="Times New Roman" panose="02020603050405020304" pitchFamily="18" charset="0"/>
              <a:sym typeface="+mn-ea"/>
            </a:endParaRPr>
          </a:p>
          <a:p>
            <a:pPr algn="just">
              <a:lnSpc>
                <a:spcPct val="120000"/>
              </a:lnSpc>
            </a:pPr>
            <a:r>
              <a:rPr sz="2800" b="1" dirty="0">
                <a:solidFill>
                  <a:srgbClr val="FF0000"/>
                </a:solidFill>
                <a:latin typeface="Times New Roman" panose="02020603050405020304" pitchFamily="18" charset="0"/>
                <a:sym typeface="+mn-ea"/>
              </a:rPr>
              <a:t>物体的重力为G，质量为m=</a:t>
            </a:r>
            <a:r>
              <a:rPr lang="en-US" sz="2800" b="1" dirty="0">
                <a:solidFill>
                  <a:srgbClr val="FF0000"/>
                </a:solidFill>
                <a:latin typeface="Times New Roman" panose="02020603050405020304" pitchFamily="18" charset="0"/>
                <a:sym typeface="+mn-ea"/>
              </a:rPr>
              <a:t>G/g</a:t>
            </a:r>
            <a:r>
              <a:rPr sz="2800" b="1" dirty="0">
                <a:solidFill>
                  <a:srgbClr val="FF0000"/>
                </a:solidFill>
                <a:latin typeface="Times New Roman" panose="02020603050405020304" pitchFamily="18" charset="0"/>
                <a:sym typeface="+mn-ea"/>
              </a:rPr>
              <a:t>，</a:t>
            </a:r>
            <a:endParaRPr sz="2800" b="1" dirty="0">
              <a:solidFill>
                <a:srgbClr val="FF0000"/>
              </a:solidFill>
              <a:latin typeface="Times New Roman" panose="02020603050405020304" pitchFamily="18" charset="0"/>
              <a:sym typeface="+mn-ea"/>
            </a:endParaRPr>
          </a:p>
          <a:p>
            <a:pPr algn="just">
              <a:lnSpc>
                <a:spcPct val="120000"/>
              </a:lnSpc>
            </a:pPr>
            <a:r>
              <a:rPr sz="2800" b="1" dirty="0">
                <a:solidFill>
                  <a:srgbClr val="FF0000"/>
                </a:solidFill>
                <a:latin typeface="Times New Roman" panose="02020603050405020304" pitchFamily="18" charset="0"/>
                <a:sym typeface="+mn-ea"/>
              </a:rPr>
              <a:t>则物体的密度为：ρ=</a:t>
            </a:r>
            <a:r>
              <a:rPr lang="en-US" sz="2800" b="1" dirty="0">
                <a:solidFill>
                  <a:srgbClr val="FF0000"/>
                </a:solidFill>
                <a:latin typeface="Times New Roman" panose="02020603050405020304" pitchFamily="18" charset="0"/>
                <a:sym typeface="+mn-ea"/>
              </a:rPr>
              <a:t>m/V</a:t>
            </a:r>
            <a:r>
              <a:rPr sz="2800" b="1" dirty="0">
                <a:solidFill>
                  <a:srgbClr val="FF0000"/>
                </a:solidFill>
                <a:latin typeface="Times New Roman" panose="02020603050405020304" pitchFamily="18" charset="0"/>
                <a:sym typeface="+mn-ea"/>
              </a:rPr>
              <a:t>=</a:t>
            </a:r>
            <a:r>
              <a:rPr lang="en-US" sz="2800" b="1" dirty="0">
                <a:solidFill>
                  <a:srgbClr val="FF0000"/>
                </a:solidFill>
                <a:latin typeface="Times New Roman" panose="02020603050405020304" pitchFamily="18" charset="0"/>
                <a:sym typeface="+mn-ea"/>
              </a:rPr>
              <a:t>(</a:t>
            </a:r>
            <a:r>
              <a:rPr lang="en-US" sz="2800" b="1" dirty="0">
                <a:solidFill>
                  <a:srgbClr val="FF0000"/>
                </a:solidFill>
                <a:latin typeface="Times New Roman" panose="02020603050405020304" pitchFamily="18" charset="0"/>
                <a:sym typeface="+mn-ea"/>
              </a:rPr>
              <a:t>G/g)/(</a:t>
            </a:r>
            <a:r>
              <a:rPr sz="2800" b="1" dirty="0">
                <a:solidFill>
                  <a:srgbClr val="FF0000"/>
                </a:solidFill>
                <a:latin typeface="Times New Roman" panose="02020603050405020304" pitchFamily="18" charset="0"/>
                <a:sym typeface="+mn-ea"/>
              </a:rPr>
              <a:t>F</a:t>
            </a:r>
            <a:r>
              <a:rPr sz="2800" b="1" baseline="-25000" dirty="0">
                <a:solidFill>
                  <a:srgbClr val="FF0000"/>
                </a:solidFill>
                <a:latin typeface="Times New Roman" panose="02020603050405020304" pitchFamily="18" charset="0"/>
                <a:sym typeface="+mn-ea"/>
              </a:rPr>
              <a:t>浮</a:t>
            </a:r>
            <a:r>
              <a:rPr lang="en-US" sz="2800" b="1" dirty="0">
                <a:solidFill>
                  <a:srgbClr val="FF0000"/>
                </a:solidFill>
                <a:latin typeface="Times New Roman" panose="02020603050405020304" pitchFamily="18" charset="0"/>
                <a:sym typeface="+mn-ea"/>
              </a:rPr>
              <a:t>/</a:t>
            </a:r>
            <a:r>
              <a:rPr sz="2800" b="1" dirty="0">
                <a:solidFill>
                  <a:srgbClr val="FF0000"/>
                </a:solidFill>
                <a:latin typeface="Times New Roman" panose="02020603050405020304" pitchFamily="18" charset="0"/>
                <a:sym typeface="+mn-ea"/>
              </a:rPr>
              <a:t>ρ</a:t>
            </a:r>
            <a:r>
              <a:rPr sz="2800" b="1" baseline="-25000" dirty="0">
                <a:solidFill>
                  <a:srgbClr val="FF0000"/>
                </a:solidFill>
                <a:latin typeface="Times New Roman" panose="02020603050405020304" pitchFamily="18" charset="0"/>
                <a:sym typeface="+mn-ea"/>
              </a:rPr>
              <a:t>水</a:t>
            </a:r>
            <a:r>
              <a:rPr lang="en-US" sz="2800" b="1" dirty="0">
                <a:solidFill>
                  <a:srgbClr val="FF0000"/>
                </a:solidFill>
                <a:latin typeface="Times New Roman" panose="02020603050405020304" pitchFamily="18" charset="0"/>
                <a:sym typeface="+mn-ea"/>
              </a:rPr>
              <a:t>g)</a:t>
            </a:r>
            <a:endParaRPr lang="en-US" sz="2800" b="1" dirty="0">
              <a:solidFill>
                <a:srgbClr val="FF0000"/>
              </a:solidFill>
              <a:latin typeface="Times New Roman" panose="02020603050405020304" pitchFamily="18" charset="0"/>
              <a:sym typeface="+mn-ea"/>
            </a:endParaRPr>
          </a:p>
          <a:p>
            <a:pPr algn="just">
              <a:lnSpc>
                <a:spcPct val="120000"/>
              </a:lnSpc>
            </a:pPr>
            <a:r>
              <a:rPr sz="2800" b="1" dirty="0">
                <a:solidFill>
                  <a:srgbClr val="FF0000"/>
                </a:solidFill>
                <a:latin typeface="Times New Roman" panose="02020603050405020304" pitchFamily="18" charset="0"/>
                <a:sym typeface="+mn-ea"/>
              </a:rPr>
              <a:t>=</a:t>
            </a:r>
            <a:r>
              <a:rPr lang="zh-CN" sz="2800" b="1" dirty="0">
                <a:solidFill>
                  <a:srgbClr val="FF0000"/>
                </a:solidFill>
                <a:latin typeface="Times New Roman" panose="02020603050405020304" pitchFamily="18" charset="0"/>
                <a:sym typeface="+mn-ea"/>
              </a:rPr>
              <a:t>（</a:t>
            </a:r>
            <a:r>
              <a:rPr lang="en-US" sz="2800" b="1" dirty="0">
                <a:solidFill>
                  <a:srgbClr val="FF0000"/>
                </a:solidFill>
                <a:latin typeface="Times New Roman" panose="02020603050405020304" pitchFamily="18" charset="0"/>
                <a:sym typeface="+mn-ea"/>
              </a:rPr>
              <a:t>G/F</a:t>
            </a:r>
            <a:r>
              <a:rPr lang="zh-CN" altLang="en-US" sz="2800" b="1" baseline="-25000" dirty="0">
                <a:solidFill>
                  <a:srgbClr val="FF0000"/>
                </a:solidFill>
                <a:latin typeface="Times New Roman" panose="02020603050405020304" pitchFamily="18" charset="0"/>
                <a:sym typeface="+mn-ea"/>
              </a:rPr>
              <a:t>浮</a:t>
            </a:r>
            <a:r>
              <a:rPr lang="zh-CN" altLang="en-US" sz="2800" b="1" dirty="0">
                <a:solidFill>
                  <a:srgbClr val="FF0000"/>
                </a:solidFill>
                <a:latin typeface="Times New Roman" panose="02020603050405020304" pitchFamily="18" charset="0"/>
                <a:sym typeface="+mn-ea"/>
              </a:rPr>
              <a:t>）</a:t>
            </a:r>
            <a:r>
              <a:rPr sz="2800" b="1" dirty="0">
                <a:solidFill>
                  <a:srgbClr val="FF0000"/>
                </a:solidFill>
                <a:latin typeface="Times New Roman" panose="02020603050405020304" pitchFamily="18" charset="0"/>
                <a:sym typeface="+mn-ea"/>
              </a:rPr>
              <a:t>ρ</a:t>
            </a:r>
            <a:r>
              <a:rPr sz="2800" b="1" baseline="-25000" dirty="0">
                <a:solidFill>
                  <a:srgbClr val="FF0000"/>
                </a:solidFill>
                <a:latin typeface="Times New Roman" panose="02020603050405020304" pitchFamily="18" charset="0"/>
                <a:sym typeface="+mn-ea"/>
              </a:rPr>
              <a:t>水</a:t>
            </a:r>
            <a:r>
              <a:rPr sz="2800" b="1" dirty="0">
                <a:solidFill>
                  <a:srgbClr val="FF0000"/>
                </a:solidFill>
                <a:latin typeface="Times New Roman" panose="02020603050405020304" pitchFamily="18" charset="0"/>
                <a:sym typeface="+mn-ea"/>
              </a:rPr>
              <a:t>=</a:t>
            </a:r>
            <a:r>
              <a:rPr lang="en-US" sz="2800" b="1" dirty="0">
                <a:solidFill>
                  <a:srgbClr val="FF0000"/>
                </a:solidFill>
                <a:latin typeface="Times New Roman" panose="02020603050405020304" pitchFamily="18" charset="0"/>
                <a:sym typeface="+mn-ea"/>
              </a:rPr>
              <a:t>18N/8N</a:t>
            </a:r>
            <a:r>
              <a:rPr sz="2800" b="1" dirty="0">
                <a:solidFill>
                  <a:srgbClr val="FF0000"/>
                </a:solidFill>
                <a:latin typeface="Times New Roman" panose="02020603050405020304" pitchFamily="18" charset="0"/>
                <a:sym typeface="+mn-ea"/>
              </a:rPr>
              <a:t>×1.0×10</a:t>
            </a:r>
            <a:r>
              <a:rPr sz="2800" b="1" baseline="30000" dirty="0">
                <a:solidFill>
                  <a:srgbClr val="FF0000"/>
                </a:solidFill>
                <a:latin typeface="Times New Roman" panose="02020603050405020304" pitchFamily="18" charset="0"/>
                <a:sym typeface="+mn-ea"/>
              </a:rPr>
              <a:t>3</a:t>
            </a:r>
            <a:r>
              <a:rPr sz="2800" b="1" dirty="0">
                <a:solidFill>
                  <a:srgbClr val="FF0000"/>
                </a:solidFill>
                <a:latin typeface="Times New Roman" panose="02020603050405020304" pitchFamily="18" charset="0"/>
                <a:sym typeface="+mn-ea"/>
              </a:rPr>
              <a:t>kg/m</a:t>
            </a:r>
            <a:r>
              <a:rPr sz="2800" b="1" baseline="30000" dirty="0">
                <a:solidFill>
                  <a:srgbClr val="FF0000"/>
                </a:solidFill>
                <a:latin typeface="Times New Roman" panose="02020603050405020304" pitchFamily="18" charset="0"/>
                <a:sym typeface="+mn-ea"/>
              </a:rPr>
              <a:t>3</a:t>
            </a:r>
            <a:endParaRPr sz="2800" b="1" baseline="30000" dirty="0">
              <a:solidFill>
                <a:srgbClr val="FF0000"/>
              </a:solidFill>
              <a:latin typeface="Times New Roman" panose="02020603050405020304" pitchFamily="18" charset="0"/>
              <a:sym typeface="+mn-ea"/>
            </a:endParaRPr>
          </a:p>
          <a:p>
            <a:pPr algn="just">
              <a:lnSpc>
                <a:spcPct val="120000"/>
              </a:lnSpc>
            </a:pPr>
            <a:r>
              <a:rPr sz="2800" b="1" dirty="0">
                <a:solidFill>
                  <a:srgbClr val="FF0000"/>
                </a:solidFill>
                <a:latin typeface="Times New Roman" panose="02020603050405020304" pitchFamily="18" charset="0"/>
                <a:sym typeface="+mn-ea"/>
              </a:rPr>
              <a:t>=2.25×10</a:t>
            </a:r>
            <a:r>
              <a:rPr sz="2800" b="1" baseline="30000" dirty="0">
                <a:solidFill>
                  <a:srgbClr val="FF0000"/>
                </a:solidFill>
                <a:latin typeface="Times New Roman" panose="02020603050405020304" pitchFamily="18" charset="0"/>
                <a:sym typeface="+mn-ea"/>
              </a:rPr>
              <a:t>3</a:t>
            </a:r>
            <a:r>
              <a:rPr sz="2800" b="1" dirty="0">
                <a:solidFill>
                  <a:srgbClr val="FF0000"/>
                </a:solidFill>
                <a:latin typeface="Times New Roman" panose="02020603050405020304" pitchFamily="18" charset="0"/>
                <a:sym typeface="+mn-ea"/>
              </a:rPr>
              <a:t>kg/m</a:t>
            </a:r>
            <a:r>
              <a:rPr sz="2800" b="1" baseline="30000" dirty="0">
                <a:solidFill>
                  <a:srgbClr val="FF0000"/>
                </a:solidFill>
                <a:latin typeface="Times New Roman" panose="02020603050405020304" pitchFamily="18" charset="0"/>
                <a:sym typeface="+mn-ea"/>
              </a:rPr>
              <a:t>3</a:t>
            </a:r>
            <a:r>
              <a:rPr sz="2800" b="1" dirty="0">
                <a:solidFill>
                  <a:srgbClr val="FF0000"/>
                </a:solidFill>
                <a:latin typeface="Times New Roman" panose="02020603050405020304" pitchFamily="18" charset="0"/>
                <a:sym typeface="+mn-ea"/>
              </a:rPr>
              <a:t>.</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54355" y="1418590"/>
            <a:ext cx="8251190" cy="2158365"/>
          </a:xfrm>
          <a:prstGeom prst="rect">
            <a:avLst/>
          </a:prstGeom>
          <a:noFill/>
        </p:spPr>
        <p:txBody>
          <a:bodyPr wrap="square" rtlCol="0" anchor="t">
            <a:spAutoFit/>
          </a:bodyPr>
          <a:p>
            <a:pPr algn="just">
              <a:lnSpc>
                <a:spcPct val="120000"/>
              </a:lnSpc>
            </a:pPr>
            <a:r>
              <a:rPr sz="2800" b="1" dirty="0">
                <a:solidFill>
                  <a:srgbClr val="FF0000"/>
                </a:solidFill>
                <a:latin typeface="Times New Roman" panose="02020603050405020304" pitchFamily="18" charset="0"/>
                <a:sym typeface="+mn-ea"/>
              </a:rPr>
              <a:t>答：</a:t>
            </a:r>
            <a:endParaRPr sz="2800" b="1" dirty="0">
              <a:solidFill>
                <a:srgbClr val="FF0000"/>
              </a:solidFill>
              <a:latin typeface="Times New Roman" panose="02020603050405020304" pitchFamily="18" charset="0"/>
              <a:sym typeface="+mn-ea"/>
            </a:endParaRPr>
          </a:p>
          <a:p>
            <a:pPr algn="just">
              <a:lnSpc>
                <a:spcPct val="120000"/>
              </a:lnSpc>
            </a:pPr>
            <a:r>
              <a:rPr sz="2800" b="1" dirty="0">
                <a:solidFill>
                  <a:srgbClr val="FF0000"/>
                </a:solidFill>
                <a:latin typeface="Times New Roman" panose="02020603050405020304" pitchFamily="18" charset="0"/>
                <a:sym typeface="+mn-ea"/>
              </a:rPr>
              <a:t>（1）物块受到的重力为18N；</a:t>
            </a:r>
            <a:endParaRPr sz="2800" b="1" dirty="0">
              <a:solidFill>
                <a:srgbClr val="FF0000"/>
              </a:solidFill>
              <a:latin typeface="Times New Roman" panose="02020603050405020304" pitchFamily="18" charset="0"/>
              <a:sym typeface="+mn-ea"/>
            </a:endParaRPr>
          </a:p>
          <a:p>
            <a:pPr algn="just">
              <a:lnSpc>
                <a:spcPct val="120000"/>
              </a:lnSpc>
            </a:pPr>
            <a:r>
              <a:rPr sz="2800" b="1" dirty="0">
                <a:solidFill>
                  <a:srgbClr val="FF0000"/>
                </a:solidFill>
                <a:latin typeface="Times New Roman" panose="02020603050405020304" pitchFamily="18" charset="0"/>
                <a:sym typeface="+mn-ea"/>
              </a:rPr>
              <a:t>（2）物块完全浸没在水中受到的浮力为8N；</a:t>
            </a:r>
            <a:endParaRPr sz="2800" b="1" dirty="0">
              <a:solidFill>
                <a:srgbClr val="FF0000"/>
              </a:solidFill>
              <a:latin typeface="Times New Roman" panose="02020603050405020304" pitchFamily="18" charset="0"/>
              <a:sym typeface="+mn-ea"/>
            </a:endParaRPr>
          </a:p>
          <a:p>
            <a:pPr algn="just">
              <a:lnSpc>
                <a:spcPct val="120000"/>
              </a:lnSpc>
            </a:pPr>
            <a:r>
              <a:rPr sz="2800" b="1" dirty="0">
                <a:solidFill>
                  <a:srgbClr val="FF0000"/>
                </a:solidFill>
                <a:latin typeface="Times New Roman" panose="02020603050405020304" pitchFamily="18" charset="0"/>
                <a:sym typeface="+mn-ea"/>
              </a:rPr>
              <a:t>（3）物块的密度为2.25×10</a:t>
            </a:r>
            <a:r>
              <a:rPr sz="2800" b="1" baseline="30000" dirty="0">
                <a:solidFill>
                  <a:srgbClr val="FF0000"/>
                </a:solidFill>
                <a:latin typeface="Times New Roman" panose="02020603050405020304" pitchFamily="18" charset="0"/>
                <a:sym typeface="+mn-ea"/>
              </a:rPr>
              <a:t>3</a:t>
            </a:r>
            <a:r>
              <a:rPr sz="2800" b="1" dirty="0">
                <a:solidFill>
                  <a:srgbClr val="FF0000"/>
                </a:solidFill>
                <a:latin typeface="Times New Roman" panose="02020603050405020304" pitchFamily="18" charset="0"/>
                <a:sym typeface="+mn-ea"/>
              </a:rPr>
              <a:t>kg/m</a:t>
            </a:r>
            <a:r>
              <a:rPr sz="2800" b="1" baseline="30000" dirty="0">
                <a:solidFill>
                  <a:srgbClr val="FF0000"/>
                </a:solidFill>
                <a:latin typeface="Times New Roman" panose="02020603050405020304" pitchFamily="18" charset="0"/>
                <a:sym typeface="+mn-ea"/>
              </a:rPr>
              <a:t>3</a:t>
            </a:r>
            <a:r>
              <a:rPr sz="2800" b="1" dirty="0">
                <a:solidFill>
                  <a:srgbClr val="FF0000"/>
                </a:solidFill>
                <a:latin typeface="Times New Roman" panose="02020603050405020304" pitchFamily="18" charset="0"/>
                <a:sym typeface="+mn-ea"/>
              </a:rPr>
              <a:t>.</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文本框 4"/>
          <p:cNvSpPr txBox="1"/>
          <p:nvPr/>
        </p:nvSpPr>
        <p:spPr>
          <a:xfrm>
            <a:off x="486568" y="3344228"/>
            <a:ext cx="8170863" cy="607695"/>
          </a:xfrm>
          <a:prstGeom prst="rect">
            <a:avLst/>
          </a:prstGeom>
          <a:noFill/>
          <a:ln w="9525">
            <a:noFill/>
          </a:ln>
        </p:spPr>
        <p:txBody>
          <a:bodyPr anchor="ctr" anchorCtr="0">
            <a:spAutoFit/>
          </a:bodyPr>
          <a:p>
            <a:pPr marL="1144905" indent="-1144905" algn="just">
              <a:lnSpc>
                <a:spcPct val="120000"/>
              </a:lnSpc>
            </a:pPr>
            <a:r>
              <a:rPr sz="2800" dirty="0">
                <a:latin typeface="宋体" panose="02010600030101010101" pitchFamily="2" charset="-122"/>
                <a:cs typeface="宋体" panose="02010600030101010101" pitchFamily="2" charset="-122"/>
              </a:rPr>
              <a:t>运用物体的浮沉条件说明生产、生活中的一些现象.</a:t>
            </a:r>
            <a:endParaRPr sz="2800" dirty="0">
              <a:latin typeface="宋体" panose="02010600030101010101" pitchFamily="2" charset="-122"/>
              <a:cs typeface="宋体" panose="02010600030101010101" pitchFamily="2" charset="-122"/>
            </a:endParaRPr>
          </a:p>
        </p:txBody>
      </p:sp>
      <p:sp>
        <p:nvSpPr>
          <p:cNvPr id="5123" name="TextBox 1"/>
          <p:cNvSpPr txBox="1"/>
          <p:nvPr/>
        </p:nvSpPr>
        <p:spPr>
          <a:xfrm>
            <a:off x="1150938" y="157384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中考导航</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TextBox 1"/>
          <p:cNvSpPr txBox="1"/>
          <p:nvPr/>
        </p:nvSpPr>
        <p:spPr>
          <a:xfrm>
            <a:off x="1150938" y="2203768"/>
            <a:ext cx="6842125" cy="521970"/>
          </a:xfrm>
          <a:prstGeom prst="rect">
            <a:avLst/>
          </a:prstGeom>
          <a:noFill/>
          <a:ln w="9525">
            <a:noFill/>
          </a:ln>
        </p:spPr>
        <p:txBody>
          <a:bodyPr>
            <a:spAutoFit/>
          </a:bodyPr>
          <a:p>
            <a:pPr marL="0" lvl="1" indent="-182880" algn="ctr" eaLnBrk="1" hangingPunct="1"/>
            <a:r>
              <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课程标准</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矩形 259"/>
          <p:cNvSpPr>
            <a:spLocks noChangeArrowheads="1"/>
          </p:cNvSpPr>
          <p:nvPr/>
        </p:nvSpPr>
        <p:spPr bwMode="auto">
          <a:xfrm>
            <a:off x="1638300" y="758190"/>
            <a:ext cx="6355080" cy="525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3415" i="0" u="none" strike="noStrike" kern="1200" cap="all"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第</a:t>
            </a:r>
            <a:r>
              <a:rPr kumimoji="0" lang="en-US" altLang="zh-CN" sz="3415" i="0" u="none" strike="noStrike" kern="1200" cap="all"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2</a:t>
            </a:r>
            <a:r>
              <a:rPr kumimoji="0" lang="zh-CN" altLang="en-US" sz="3415" i="0" u="none" strike="noStrike" kern="1200" cap="all"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课时 </a:t>
            </a:r>
            <a:r>
              <a:rPr kumimoji="0" lang="zh-CN" altLang="en-US" sz="3415" i="0" u="none" strike="noStrike" kern="1200" cap="all"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  物体的浮沉条件及应用</a:t>
            </a:r>
            <a:endParaRPr kumimoji="0" lang="zh-CN" altLang="en-US" sz="3415" i="0" u="none" strike="noStrike" kern="1200" cap="all"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endParaRPr>
          </a:p>
        </p:txBody>
      </p:sp>
    </p:spTree>
  </p:cSld>
  <p:clrMapOvr>
    <a:masterClrMapping/>
  </p:clrMapOvr>
  <p:transition>
    <p:push dir="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文本框 4"/>
          <p:cNvSpPr txBox="1"/>
          <p:nvPr/>
        </p:nvSpPr>
        <p:spPr>
          <a:xfrm>
            <a:off x="628968" y="2353945"/>
            <a:ext cx="7886065" cy="2158365"/>
          </a:xfrm>
          <a:prstGeom prst="rect">
            <a:avLst/>
          </a:prstGeom>
          <a:noFill/>
          <a:ln w="9525">
            <a:noFill/>
          </a:ln>
        </p:spPr>
        <p:txBody>
          <a:bodyPr wrap="square">
            <a:spAutoFit/>
          </a:bodyPr>
          <a:p>
            <a:pPr indent="741045" algn="just">
              <a:lnSpc>
                <a:spcPct val="120000"/>
              </a:lnSpc>
            </a:pPr>
            <a:r>
              <a:rPr sz="2800" dirty="0">
                <a:latin typeface="宋体" panose="02010600030101010101" pitchFamily="2" charset="-122"/>
                <a:cs typeface="宋体" panose="02010600030101010101" pitchFamily="2" charset="-122"/>
              </a:rPr>
              <a:t>近年来广东省试题主要考查浮力大小的简单计算，物体的浮沉条件及其应用. 常见题型有选择题、填空题、实验题、计算题、综合能力题，中考所占分值较大.</a:t>
            </a:r>
            <a:endParaRPr sz="2800" dirty="0">
              <a:latin typeface="宋体" panose="02010600030101010101" pitchFamily="2" charset="-122"/>
              <a:cs typeface="宋体" panose="02010600030101010101" pitchFamily="2" charset="-122"/>
            </a:endParaRPr>
          </a:p>
        </p:txBody>
      </p:sp>
      <p:sp>
        <p:nvSpPr>
          <p:cNvPr id="3" name="TextBox 1"/>
          <p:cNvSpPr txBox="1"/>
          <p:nvPr/>
        </p:nvSpPr>
        <p:spPr>
          <a:xfrm>
            <a:off x="1150938" y="1455103"/>
            <a:ext cx="6842125" cy="521970"/>
          </a:xfrm>
          <a:prstGeom prst="rect">
            <a:avLst/>
          </a:prstGeom>
          <a:noFill/>
          <a:ln w="9525">
            <a:noFill/>
          </a:ln>
        </p:spPr>
        <p:txBody>
          <a:bodyPr>
            <a:spAutoFit/>
          </a:bodyPr>
          <a:p>
            <a:pPr marL="0" lvl="1" indent="-182880" algn="ctr" eaLnBrk="1" hangingPunct="1">
              <a:buClrTx/>
              <a:buSzTx/>
              <a:buFontTx/>
            </a:pP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 考情分析</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p:push dir="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475615" y="3258185"/>
            <a:ext cx="8192770" cy="3105150"/>
          </a:xfrm>
          <a:prstGeom prst="rect">
            <a:avLst/>
          </a:prstGeom>
        </p:spPr>
      </p:pic>
      <p:sp>
        <p:nvSpPr>
          <p:cNvPr id="8194" name="TextBox 1"/>
          <p:cNvSpPr txBox="1"/>
          <p:nvPr/>
        </p:nvSpPr>
        <p:spPr>
          <a:xfrm>
            <a:off x="1150938" y="56927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考点梳理</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670560" y="2155190"/>
            <a:ext cx="7895590" cy="1124585"/>
          </a:xfrm>
          <a:prstGeom prst="rect">
            <a:avLst/>
          </a:prstGeom>
          <a:noFill/>
        </p:spPr>
        <p:txBody>
          <a:bodyPr wrap="square" rtlCol="0" anchor="t">
            <a:spAutoFit/>
          </a:bodyPr>
          <a:p>
            <a:pPr>
              <a:lnSpc>
                <a:spcPct val="120000"/>
              </a:lnSpc>
            </a:pPr>
            <a:r>
              <a:rPr lang="zh-CN" altLang="en-US" sz="2800" b="1">
                <a:latin typeface="宋体" panose="02010600030101010101" pitchFamily="2" charset="-122"/>
                <a:cs typeface="宋体" panose="02010600030101010101" pitchFamily="2" charset="-122"/>
              </a:rPr>
              <a:t>1.物体浮沉条件</a:t>
            </a:r>
            <a:r>
              <a:rPr lang="zh-CN" altLang="en-US" sz="2800">
                <a:latin typeface="宋体" panose="02010600030101010101" pitchFamily="2" charset="-122"/>
                <a:cs typeface="宋体" panose="02010600030101010101" pitchFamily="2" charset="-122"/>
              </a:rPr>
              <a:t>：物体的浮沉决定于它受到的</a:t>
            </a:r>
            <a:r>
              <a:rPr lang="zh-CN" altLang="en-US" sz="2800" u="sng">
                <a:latin typeface="宋体" panose="02010600030101010101" pitchFamily="2" charset="-122"/>
                <a:cs typeface="宋体" panose="02010600030101010101" pitchFamily="2" charset="-122"/>
              </a:rPr>
              <a:t>   </a:t>
            </a:r>
            <a:r>
              <a:rPr lang="en-US" altLang="zh-CN" sz="2800" u="sng">
                <a:solidFill>
                  <a:schemeClr val="bg1"/>
                </a:solidFill>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  和</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的大小. 如下表（假设物体为实心的）</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671195" y="1083945"/>
            <a:ext cx="7947660" cy="1198245"/>
          </a:xfrm>
          <a:prstGeom prst="rect">
            <a:avLst/>
          </a:prstGeom>
          <a:noFill/>
        </p:spPr>
        <p:txBody>
          <a:bodyPr wrap="square" rtlCol="0" anchor="t">
            <a:spAutoFit/>
          </a:bodyPr>
          <a:p>
            <a:pPr algn="l">
              <a:lnSpc>
                <a:spcPct val="120000"/>
              </a:lnSpc>
            </a:pPr>
            <a:r>
              <a:rPr lang="zh-CN" altLang="en-US" sz="3200" b="1">
                <a:solidFill>
                  <a:srgbClr val="FF0000"/>
                </a:solidFill>
                <a:latin typeface="宋体" panose="02010600030101010101" pitchFamily="2" charset="-122"/>
                <a:cs typeface="宋体" panose="02010600030101010101" pitchFamily="2" charset="-122"/>
                <a:sym typeface="+mn-ea"/>
              </a:rPr>
              <a:t>一、 物体的浮沉条件</a:t>
            </a:r>
            <a:r>
              <a:rPr lang="zh-CN" altLang="en-US" sz="2800">
                <a:latin typeface="宋体" panose="02010600030101010101" pitchFamily="2" charset="-122"/>
                <a:cs typeface="宋体" panose="02010600030101010101" pitchFamily="2" charset="-122"/>
                <a:sym typeface="+mn-ea"/>
              </a:rPr>
              <a:t>（10年4考，2019、2018、2017、2015年考）</a:t>
            </a:r>
            <a:endParaRPr lang="zh-CN" altLang="en-US" sz="2800">
              <a:latin typeface="宋体" panose="02010600030101010101" pitchFamily="2" charset="-122"/>
              <a:cs typeface="宋体" panose="02010600030101010101" pitchFamily="2" charset="-122"/>
              <a:sym typeface="+mn-ea"/>
            </a:endParaRPr>
          </a:p>
        </p:txBody>
      </p:sp>
      <p:sp>
        <p:nvSpPr>
          <p:cNvPr id="12" name="文本框 11"/>
          <p:cNvSpPr txBox="1"/>
          <p:nvPr/>
        </p:nvSpPr>
        <p:spPr>
          <a:xfrm>
            <a:off x="7733033" y="2155190"/>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浮力</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4" name="文本框 3"/>
          <p:cNvSpPr txBox="1"/>
          <p:nvPr/>
        </p:nvSpPr>
        <p:spPr>
          <a:xfrm>
            <a:off x="1289053" y="2693670"/>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重力</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6" name="文本框 5"/>
          <p:cNvSpPr txBox="1"/>
          <p:nvPr/>
        </p:nvSpPr>
        <p:spPr>
          <a:xfrm>
            <a:off x="1955168" y="4693285"/>
            <a:ext cx="488950" cy="460375"/>
          </a:xfrm>
          <a:prstGeom prst="rect">
            <a:avLst/>
          </a:prstGeom>
          <a:noFill/>
        </p:spPr>
        <p:txBody>
          <a:bodyPr wrap="none" rtlCol="0" anchor="t">
            <a:spAutoFit/>
          </a:bodyPr>
          <a:p>
            <a:pPr algn="ctr"/>
            <a:r>
              <a:rPr sz="2400" b="1" dirty="0">
                <a:solidFill>
                  <a:srgbClr val="FF0000"/>
                </a:solidFill>
                <a:latin typeface="Times New Roman" panose="02020603050405020304" pitchFamily="18" charset="0"/>
                <a:sym typeface="+mn-ea"/>
              </a:rPr>
              <a:t>＞</a:t>
            </a:r>
            <a:endParaRPr sz="2400" b="1" dirty="0">
              <a:solidFill>
                <a:srgbClr val="FF0000"/>
              </a:solidFill>
              <a:latin typeface="Times New Roman" panose="02020603050405020304" pitchFamily="18" charset="0"/>
              <a:sym typeface="+mn-ea"/>
            </a:endParaRPr>
          </a:p>
        </p:txBody>
      </p:sp>
      <p:sp>
        <p:nvSpPr>
          <p:cNvPr id="7" name="文本框 6"/>
          <p:cNvSpPr txBox="1"/>
          <p:nvPr/>
        </p:nvSpPr>
        <p:spPr>
          <a:xfrm>
            <a:off x="3347723" y="4693285"/>
            <a:ext cx="488950" cy="460375"/>
          </a:xfrm>
          <a:prstGeom prst="rect">
            <a:avLst/>
          </a:prstGeom>
          <a:noFill/>
        </p:spPr>
        <p:txBody>
          <a:bodyPr wrap="none" rtlCol="0" anchor="t">
            <a:spAutoFit/>
          </a:bodyPr>
          <a:p>
            <a:pPr algn="ctr"/>
            <a:r>
              <a:rPr sz="2400" b="1" dirty="0">
                <a:solidFill>
                  <a:srgbClr val="FF0000"/>
                </a:solidFill>
                <a:latin typeface="Times New Roman" panose="02020603050405020304" pitchFamily="18" charset="0"/>
                <a:sym typeface="+mn-ea"/>
              </a:rPr>
              <a:t>＜</a:t>
            </a:r>
            <a:r>
              <a:rPr lang="en-US" altLang="zh-CN" sz="2400" b="1" dirty="0">
                <a:solidFill>
                  <a:srgbClr val="FF0000"/>
                </a:solidFill>
                <a:latin typeface="Times New Roman" panose="02020603050405020304" pitchFamily="18" charset="0"/>
                <a:sym typeface="+mn-ea"/>
              </a:rPr>
              <a:t> </a:t>
            </a:r>
            <a:endParaRPr lang="en-US" altLang="zh-CN" sz="2400" b="1" dirty="0">
              <a:solidFill>
                <a:srgbClr val="FF0000"/>
              </a:solidFill>
              <a:latin typeface="Times New Roman" panose="02020603050405020304" pitchFamily="18" charset="0"/>
              <a:sym typeface="+mn-ea"/>
            </a:endParaRPr>
          </a:p>
        </p:txBody>
      </p:sp>
      <p:sp>
        <p:nvSpPr>
          <p:cNvPr id="8" name="文本框 7"/>
          <p:cNvSpPr txBox="1"/>
          <p:nvPr/>
        </p:nvSpPr>
        <p:spPr>
          <a:xfrm>
            <a:off x="4841878" y="4693285"/>
            <a:ext cx="356870" cy="460375"/>
          </a:xfrm>
          <a:prstGeom prst="rect">
            <a:avLst/>
          </a:prstGeom>
          <a:noFill/>
        </p:spPr>
        <p:txBody>
          <a:bodyPr wrap="none" rtlCol="0" anchor="t">
            <a:spAutoFit/>
          </a:bodyPr>
          <a:p>
            <a:pPr algn="ctr"/>
            <a:r>
              <a:rPr sz="2400" b="1" dirty="0">
                <a:solidFill>
                  <a:srgbClr val="FF0000"/>
                </a:solidFill>
                <a:latin typeface="Times New Roman" panose="02020603050405020304" pitchFamily="18" charset="0"/>
                <a:sym typeface="+mn-ea"/>
              </a:rPr>
              <a:t>=</a:t>
            </a:r>
            <a:r>
              <a:rPr lang="en-US" altLang="zh-CN" sz="2400" b="1" dirty="0">
                <a:solidFill>
                  <a:srgbClr val="FF0000"/>
                </a:solidFill>
                <a:latin typeface="Times New Roman" panose="02020603050405020304" pitchFamily="18" charset="0"/>
                <a:sym typeface="+mn-ea"/>
              </a:rPr>
              <a:t> </a:t>
            </a:r>
            <a:endParaRPr lang="en-US" altLang="zh-CN" sz="2400" b="1" dirty="0">
              <a:solidFill>
                <a:srgbClr val="FF0000"/>
              </a:solidFill>
              <a:latin typeface="Times New Roman" panose="02020603050405020304" pitchFamily="18" charset="0"/>
              <a:sym typeface="+mn-ea"/>
            </a:endParaRPr>
          </a:p>
        </p:txBody>
      </p:sp>
      <p:sp>
        <p:nvSpPr>
          <p:cNvPr id="9" name="文本框 8"/>
          <p:cNvSpPr txBox="1"/>
          <p:nvPr/>
        </p:nvSpPr>
        <p:spPr>
          <a:xfrm>
            <a:off x="6306188" y="4693285"/>
            <a:ext cx="356870" cy="460375"/>
          </a:xfrm>
          <a:prstGeom prst="rect">
            <a:avLst/>
          </a:prstGeom>
          <a:noFill/>
        </p:spPr>
        <p:txBody>
          <a:bodyPr wrap="none" rtlCol="0" anchor="t">
            <a:spAutoFit/>
          </a:bodyPr>
          <a:p>
            <a:pPr algn="ctr"/>
            <a:r>
              <a:rPr sz="2400" b="1" dirty="0">
                <a:solidFill>
                  <a:srgbClr val="FF0000"/>
                </a:solidFill>
                <a:latin typeface="Times New Roman" panose="02020603050405020304" pitchFamily="18" charset="0"/>
                <a:sym typeface="+mn-ea"/>
              </a:rPr>
              <a:t>=</a:t>
            </a:r>
            <a:r>
              <a:rPr lang="en-US" altLang="zh-CN" sz="2400" b="1" dirty="0">
                <a:solidFill>
                  <a:srgbClr val="FF0000"/>
                </a:solidFill>
                <a:latin typeface="Times New Roman" panose="02020603050405020304" pitchFamily="18" charset="0"/>
                <a:sym typeface="+mn-ea"/>
              </a:rPr>
              <a:t> </a:t>
            </a:r>
            <a:endParaRPr lang="en-US" altLang="zh-CN" sz="2400" b="1" dirty="0">
              <a:solidFill>
                <a:srgbClr val="FF0000"/>
              </a:solidFill>
              <a:latin typeface="Times New Roman" panose="02020603050405020304" pitchFamily="18" charset="0"/>
              <a:sym typeface="+mn-ea"/>
            </a:endParaRPr>
          </a:p>
        </p:txBody>
      </p:sp>
      <p:sp>
        <p:nvSpPr>
          <p:cNvPr id="10" name="文本框 9"/>
          <p:cNvSpPr txBox="1"/>
          <p:nvPr/>
        </p:nvSpPr>
        <p:spPr>
          <a:xfrm>
            <a:off x="7725413" y="4693285"/>
            <a:ext cx="488950" cy="460375"/>
          </a:xfrm>
          <a:prstGeom prst="rect">
            <a:avLst/>
          </a:prstGeom>
          <a:noFill/>
        </p:spPr>
        <p:txBody>
          <a:bodyPr wrap="none" rtlCol="0" anchor="t">
            <a:spAutoFit/>
          </a:bodyPr>
          <a:p>
            <a:pPr algn="ctr"/>
            <a:r>
              <a:rPr sz="2400" b="1" dirty="0">
                <a:solidFill>
                  <a:srgbClr val="FF0000"/>
                </a:solidFill>
                <a:latin typeface="Times New Roman" panose="02020603050405020304" pitchFamily="18" charset="0"/>
                <a:sym typeface="+mn-ea"/>
              </a:rPr>
              <a:t>＜</a:t>
            </a:r>
            <a:endParaRPr sz="2400" b="1" dirty="0">
              <a:solidFill>
                <a:srgbClr val="FF0000"/>
              </a:solidFill>
              <a:latin typeface="Times New Roman" panose="02020603050405020304" pitchFamily="18" charset="0"/>
              <a:sym typeface="+mn-ea"/>
            </a:endParaRPr>
          </a:p>
        </p:txBody>
      </p:sp>
      <p:sp>
        <p:nvSpPr>
          <p:cNvPr id="11" name="文本框 10"/>
          <p:cNvSpPr txBox="1"/>
          <p:nvPr/>
        </p:nvSpPr>
        <p:spPr>
          <a:xfrm>
            <a:off x="1891668" y="5013325"/>
            <a:ext cx="488950" cy="460375"/>
          </a:xfrm>
          <a:prstGeom prst="rect">
            <a:avLst/>
          </a:prstGeom>
          <a:noFill/>
        </p:spPr>
        <p:txBody>
          <a:bodyPr wrap="none" rtlCol="0" anchor="t">
            <a:spAutoFit/>
          </a:bodyPr>
          <a:p>
            <a:pPr algn="ctr"/>
            <a:r>
              <a:rPr sz="2400" b="1" dirty="0">
                <a:solidFill>
                  <a:srgbClr val="FF0000"/>
                </a:solidFill>
                <a:latin typeface="Times New Roman" panose="02020603050405020304" pitchFamily="18" charset="0"/>
                <a:sym typeface="+mn-ea"/>
              </a:rPr>
              <a:t>＞</a:t>
            </a:r>
            <a:endParaRPr sz="2400" b="1" dirty="0">
              <a:solidFill>
                <a:srgbClr val="FF0000"/>
              </a:solidFill>
              <a:latin typeface="Times New Roman" panose="02020603050405020304" pitchFamily="18" charset="0"/>
              <a:sym typeface="+mn-ea"/>
            </a:endParaRPr>
          </a:p>
        </p:txBody>
      </p:sp>
      <p:sp>
        <p:nvSpPr>
          <p:cNvPr id="13" name="文本框 12"/>
          <p:cNvSpPr txBox="1"/>
          <p:nvPr/>
        </p:nvSpPr>
        <p:spPr>
          <a:xfrm>
            <a:off x="3284223" y="5013325"/>
            <a:ext cx="488950" cy="460375"/>
          </a:xfrm>
          <a:prstGeom prst="rect">
            <a:avLst/>
          </a:prstGeom>
          <a:noFill/>
        </p:spPr>
        <p:txBody>
          <a:bodyPr wrap="none" rtlCol="0" anchor="t">
            <a:spAutoFit/>
          </a:bodyPr>
          <a:p>
            <a:pPr algn="ctr"/>
            <a:r>
              <a:rPr sz="2400" b="1" dirty="0">
                <a:solidFill>
                  <a:srgbClr val="FF0000"/>
                </a:solidFill>
                <a:latin typeface="Times New Roman" panose="02020603050405020304" pitchFamily="18" charset="0"/>
                <a:sym typeface="+mn-ea"/>
              </a:rPr>
              <a:t>＜</a:t>
            </a:r>
            <a:endParaRPr sz="2400" b="1" dirty="0">
              <a:solidFill>
                <a:srgbClr val="FF0000"/>
              </a:solidFill>
              <a:latin typeface="Times New Roman" panose="02020603050405020304" pitchFamily="18" charset="0"/>
              <a:sym typeface="+mn-ea"/>
            </a:endParaRPr>
          </a:p>
        </p:txBody>
      </p:sp>
      <p:sp>
        <p:nvSpPr>
          <p:cNvPr id="14" name="文本框 13"/>
          <p:cNvSpPr txBox="1"/>
          <p:nvPr/>
        </p:nvSpPr>
        <p:spPr>
          <a:xfrm>
            <a:off x="4809493" y="5013325"/>
            <a:ext cx="356870" cy="460375"/>
          </a:xfrm>
          <a:prstGeom prst="rect">
            <a:avLst/>
          </a:prstGeom>
          <a:noFill/>
        </p:spPr>
        <p:txBody>
          <a:bodyPr wrap="none" rtlCol="0" anchor="t">
            <a:spAutoFit/>
          </a:bodyPr>
          <a:p>
            <a:pPr algn="ctr"/>
            <a:r>
              <a:rPr lang="en-US" sz="2400" b="1" dirty="0">
                <a:solidFill>
                  <a:srgbClr val="FF0000"/>
                </a:solidFill>
                <a:latin typeface="Times New Roman" panose="02020603050405020304" pitchFamily="18" charset="0"/>
                <a:sym typeface="+mn-ea"/>
              </a:rPr>
              <a:t>=</a:t>
            </a:r>
            <a:endParaRPr lang="en-US" sz="2400" b="1" dirty="0">
              <a:solidFill>
                <a:srgbClr val="FF0000"/>
              </a:solidFill>
              <a:latin typeface="Times New Roman" panose="02020603050405020304" pitchFamily="18" charset="0"/>
              <a:sym typeface="+mn-ea"/>
            </a:endParaRPr>
          </a:p>
        </p:txBody>
      </p:sp>
      <p:sp>
        <p:nvSpPr>
          <p:cNvPr id="15" name="文本框 14"/>
          <p:cNvSpPr txBox="1"/>
          <p:nvPr/>
        </p:nvSpPr>
        <p:spPr>
          <a:xfrm>
            <a:off x="6234430" y="4994275"/>
            <a:ext cx="488950" cy="460375"/>
          </a:xfrm>
          <a:prstGeom prst="rect">
            <a:avLst/>
          </a:prstGeom>
          <a:noFill/>
        </p:spPr>
        <p:txBody>
          <a:bodyPr wrap="square" rtlCol="0" anchor="t">
            <a:spAutoFit/>
          </a:bodyPr>
          <a:p>
            <a:pPr algn="ctr"/>
            <a:r>
              <a:rPr sz="2400" b="1" dirty="0">
                <a:solidFill>
                  <a:srgbClr val="FF0000"/>
                </a:solidFill>
                <a:latin typeface="Times New Roman" panose="02020603050405020304" pitchFamily="18" charset="0"/>
                <a:sym typeface="+mn-ea"/>
              </a:rPr>
              <a:t>＞</a:t>
            </a:r>
            <a:endParaRPr sz="2400" b="1" dirty="0">
              <a:solidFill>
                <a:srgbClr val="FF0000"/>
              </a:solidFill>
              <a:latin typeface="Times New Roman" panose="02020603050405020304" pitchFamily="18" charset="0"/>
              <a:sym typeface="+mn-ea"/>
            </a:endParaRPr>
          </a:p>
        </p:txBody>
      </p:sp>
      <p:sp>
        <p:nvSpPr>
          <p:cNvPr id="16" name="文本框 15"/>
          <p:cNvSpPr txBox="1"/>
          <p:nvPr/>
        </p:nvSpPr>
        <p:spPr>
          <a:xfrm>
            <a:off x="7615558" y="5035550"/>
            <a:ext cx="488950" cy="460375"/>
          </a:xfrm>
          <a:prstGeom prst="rect">
            <a:avLst/>
          </a:prstGeom>
          <a:noFill/>
        </p:spPr>
        <p:txBody>
          <a:bodyPr wrap="none" rtlCol="0" anchor="t">
            <a:spAutoFit/>
          </a:bodyPr>
          <a:p>
            <a:pPr algn="ctr"/>
            <a:r>
              <a:rPr sz="2400" b="1" dirty="0">
                <a:solidFill>
                  <a:srgbClr val="FF0000"/>
                </a:solidFill>
                <a:latin typeface="Times New Roman" panose="02020603050405020304" pitchFamily="18" charset="0"/>
                <a:sym typeface="+mn-ea"/>
              </a:rPr>
              <a:t>＜</a:t>
            </a:r>
            <a:r>
              <a:rPr lang="en-US" altLang="zh-CN" sz="2400" b="1" dirty="0">
                <a:solidFill>
                  <a:srgbClr val="FF0000"/>
                </a:solidFill>
                <a:latin typeface="Times New Roman" panose="02020603050405020304" pitchFamily="18" charset="0"/>
                <a:sym typeface="+mn-ea"/>
              </a:rPr>
              <a:t> </a:t>
            </a:r>
            <a:endParaRPr lang="en-US" altLang="zh-CN" sz="24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ppt_x"/>
                                          </p:val>
                                        </p:tav>
                                        <p:tav tm="100000">
                                          <p:val>
                                            <p:strVal val="#ppt_x"/>
                                          </p:val>
                                        </p:tav>
                                      </p:tavLst>
                                    </p:anim>
                                    <p:anim calcmode="lin" valueType="num">
                                      <p:cBhvr additive="base">
                                        <p:cTn id="5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additive="base">
                                        <p:cTn id="61" dur="500" fill="hold"/>
                                        <p:tgtEl>
                                          <p:spTgt spid="14"/>
                                        </p:tgtEl>
                                        <p:attrNameLst>
                                          <p:attrName>ppt_x</p:attrName>
                                        </p:attrNameLst>
                                      </p:cBhvr>
                                      <p:tavLst>
                                        <p:tav tm="0">
                                          <p:val>
                                            <p:strVal val="#ppt_x"/>
                                          </p:val>
                                        </p:tav>
                                        <p:tav tm="100000">
                                          <p:val>
                                            <p:strVal val="#ppt_x"/>
                                          </p:val>
                                        </p:tav>
                                      </p:tavLst>
                                    </p:anim>
                                    <p:anim calcmode="lin" valueType="num">
                                      <p:cBhvr additive="base">
                                        <p:cTn id="6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additive="base">
                                        <p:cTn id="67" dur="500" fill="hold"/>
                                        <p:tgtEl>
                                          <p:spTgt spid="15"/>
                                        </p:tgtEl>
                                        <p:attrNameLst>
                                          <p:attrName>ppt_x</p:attrName>
                                        </p:attrNameLst>
                                      </p:cBhvr>
                                      <p:tavLst>
                                        <p:tav tm="0">
                                          <p:val>
                                            <p:strVal val="#ppt_x"/>
                                          </p:val>
                                        </p:tav>
                                        <p:tav tm="100000">
                                          <p:val>
                                            <p:strVal val="#ppt_x"/>
                                          </p:val>
                                        </p:tav>
                                      </p:tavLst>
                                    </p:anim>
                                    <p:anim calcmode="lin" valueType="num">
                                      <p:cBhvr additive="base">
                                        <p:cTn id="6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additive="base">
                                        <p:cTn id="73" dur="500" fill="hold"/>
                                        <p:tgtEl>
                                          <p:spTgt spid="16"/>
                                        </p:tgtEl>
                                        <p:attrNameLst>
                                          <p:attrName>ppt_x</p:attrName>
                                        </p:attrNameLst>
                                      </p:cBhvr>
                                      <p:tavLst>
                                        <p:tav tm="0">
                                          <p:val>
                                            <p:strVal val="#ppt_x"/>
                                          </p:val>
                                        </p:tav>
                                        <p:tav tm="100000">
                                          <p:val>
                                            <p:strVal val="#ppt_x"/>
                                          </p:val>
                                        </p:tav>
                                      </p:tavLst>
                                    </p:anim>
                                    <p:anim calcmode="lin" valueType="num">
                                      <p:cBhvr additive="base">
                                        <p:cTn id="7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4" grpId="0"/>
      <p:bldP spid="4" grpId="1"/>
      <p:bldP spid="6" grpId="0"/>
      <p:bldP spid="6" grpId="1"/>
      <p:bldP spid="7" grpId="0"/>
      <p:bldP spid="7" grpId="1"/>
      <p:bldP spid="8" grpId="0"/>
      <p:bldP spid="8" grpId="1"/>
      <p:bldP spid="9" grpId="0"/>
      <p:bldP spid="9" grpId="1"/>
      <p:bldP spid="10" grpId="0"/>
      <p:bldP spid="10" grpId="1"/>
      <p:bldP spid="11" grpId="0"/>
      <p:bldP spid="11" grpId="1"/>
      <p:bldP spid="13" grpId="0"/>
      <p:bldP spid="13" grpId="1"/>
      <p:bldP spid="14" grpId="0"/>
      <p:bldP spid="14" grpId="1"/>
      <p:bldP spid="15" grpId="0"/>
      <p:bldP spid="15" grpId="1"/>
      <p:bldP spid="16" grpId="0"/>
      <p:bldP spid="16" grpId="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625475" y="1686560"/>
            <a:ext cx="7894320" cy="4831080"/>
          </a:xfrm>
          <a:prstGeom prst="rect">
            <a:avLst/>
          </a:prstGeom>
          <a:noFill/>
        </p:spPr>
        <p:txBody>
          <a:bodyPr wrap="square" rtlCol="0" anchor="t">
            <a:spAutoFit/>
          </a:bodyPr>
          <a:p>
            <a:pPr algn="just">
              <a:lnSpc>
                <a:spcPct val="100000"/>
              </a:lnSpc>
            </a:pPr>
            <a:r>
              <a:rPr sz="2800" b="1">
                <a:latin typeface="宋体" panose="02010600030101010101" pitchFamily="2" charset="-122"/>
                <a:cs typeface="宋体" panose="02010600030101010101" pitchFamily="2" charset="-122"/>
              </a:rPr>
              <a:t>1.轮船</a:t>
            </a:r>
            <a:r>
              <a:rPr sz="2800">
                <a:latin typeface="宋体" panose="02010600030101010101" pitchFamily="2" charset="-122"/>
                <a:cs typeface="宋体" panose="02010600030101010101" pitchFamily="2" charset="-122"/>
              </a:rPr>
              <a:t>：用密度大于水的材料做成</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，使它能排开更多的水. 轮船的载重量大小用</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来表示.</a:t>
            </a:r>
            <a:r>
              <a:rPr sz="2800" b="1">
                <a:latin typeface="宋体" panose="02010600030101010101" pitchFamily="2" charset="-122"/>
                <a:cs typeface="宋体" panose="02010600030101010101" pitchFamily="2" charset="-122"/>
              </a:rPr>
              <a:t>轮船的排水量=轮船满载时货物的质量+船自身质量</a:t>
            </a:r>
            <a:r>
              <a:rPr sz="2800">
                <a:latin typeface="宋体" panose="02010600030101010101" pitchFamily="2" charset="-122"/>
                <a:cs typeface="宋体" panose="02010600030101010101" pitchFamily="2" charset="-122"/>
              </a:rPr>
              <a:t>. </a:t>
            </a:r>
            <a:endParaRPr sz="2800">
              <a:latin typeface="宋体" panose="02010600030101010101" pitchFamily="2" charset="-122"/>
              <a:cs typeface="宋体" panose="02010600030101010101" pitchFamily="2" charset="-122"/>
            </a:endParaRPr>
          </a:p>
          <a:p>
            <a:pPr algn="just">
              <a:lnSpc>
                <a:spcPct val="100000"/>
              </a:lnSpc>
            </a:pPr>
            <a:r>
              <a:rPr sz="2800" b="1">
                <a:latin typeface="宋体" panose="02010600030101010101" pitchFamily="2" charset="-122"/>
                <a:cs typeface="宋体" panose="02010600030101010101" pitchFamily="2" charset="-122"/>
              </a:rPr>
              <a:t>2.潜水艇</a:t>
            </a:r>
            <a:r>
              <a:rPr sz="2800">
                <a:latin typeface="宋体" panose="02010600030101010101" pitchFamily="2" charset="-122"/>
                <a:cs typeface="宋体" panose="02010600030101010101" pitchFamily="2" charset="-122"/>
              </a:rPr>
              <a:t>：通过向水舱中充水或排水来改变</a:t>
            </a:r>
            <a:r>
              <a:rPr sz="2800" u="sng">
                <a:latin typeface="宋体" panose="02010600030101010101" pitchFamily="2" charset="-122"/>
                <a:cs typeface="宋体" panose="02010600030101010101" pitchFamily="2" charset="-122"/>
              </a:rPr>
              <a:t>　   </a:t>
            </a:r>
            <a:r>
              <a:rPr lang="en-US" sz="2800">
                <a:solidFill>
                  <a:schemeClr val="bg1"/>
                </a:solidFill>
                <a:latin typeface="宋体" panose="02010600030101010101" pitchFamily="2" charset="-122"/>
                <a:cs typeface="宋体" panose="02010600030101010101" pitchFamily="2" charset="-122"/>
              </a:rPr>
              <a:t>.</a:t>
            </a:r>
            <a:endParaRPr lang="en-US" sz="2800">
              <a:latin typeface="宋体" panose="02010600030101010101" pitchFamily="2" charset="-122"/>
              <a:cs typeface="宋体" panose="02010600030101010101" pitchFamily="2" charset="-122"/>
            </a:endParaRPr>
          </a:p>
          <a:p>
            <a:pPr algn="just">
              <a:lnSpc>
                <a:spcPct val="100000"/>
              </a:lnSpc>
            </a:pP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，从而实现上浮、下潜或悬浮. 在下潜或上浮的过程浮力</a:t>
            </a:r>
            <a:r>
              <a:rPr sz="2800" i="1"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 </a:t>
            </a:r>
            <a:endParaRPr sz="2800">
              <a:latin typeface="宋体" panose="02010600030101010101" pitchFamily="2" charset="-122"/>
              <a:cs typeface="宋体" panose="02010600030101010101" pitchFamily="2" charset="-122"/>
            </a:endParaRPr>
          </a:p>
          <a:p>
            <a:pPr algn="just">
              <a:lnSpc>
                <a:spcPct val="100000"/>
              </a:lnSpc>
            </a:pPr>
            <a:r>
              <a:rPr sz="2800" b="1">
                <a:latin typeface="宋体" panose="02010600030101010101" pitchFamily="2" charset="-122"/>
                <a:cs typeface="宋体" panose="02010600030101010101" pitchFamily="2" charset="-122"/>
              </a:rPr>
              <a:t>3.气球和飞艇</a:t>
            </a:r>
            <a:r>
              <a:rPr sz="2800">
                <a:latin typeface="宋体" panose="02010600030101010101" pitchFamily="2" charset="-122"/>
                <a:cs typeface="宋体" panose="02010600030101010101" pitchFamily="2" charset="-122"/>
              </a:rPr>
              <a:t>：通过充入密度比空气</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的气体（如氦气、氢气）从而实现升空的. 可以通过改变气球中气体的体积来改变受到的浮力大小，从而实现升降. </a:t>
            </a:r>
            <a:endParaRPr sz="2800">
              <a:latin typeface="宋体" panose="02010600030101010101" pitchFamily="2" charset="-122"/>
              <a:cs typeface="宋体" panose="02010600030101010101" pitchFamily="2" charset="-122"/>
            </a:endParaRPr>
          </a:p>
        </p:txBody>
      </p:sp>
      <p:sp>
        <p:nvSpPr>
          <p:cNvPr id="5" name="文本框 4"/>
          <p:cNvSpPr txBox="1"/>
          <p:nvPr/>
        </p:nvSpPr>
        <p:spPr>
          <a:xfrm>
            <a:off x="671195" y="1083945"/>
            <a:ext cx="7947660" cy="681990"/>
          </a:xfrm>
          <a:prstGeom prst="rect">
            <a:avLst/>
          </a:prstGeom>
          <a:noFill/>
        </p:spPr>
        <p:txBody>
          <a:bodyPr wrap="square" rtlCol="0" anchor="t">
            <a:spAutoFit/>
          </a:bodyPr>
          <a:p>
            <a:pPr algn="l">
              <a:lnSpc>
                <a:spcPct val="120000"/>
              </a:lnSpc>
            </a:pPr>
            <a:r>
              <a:rPr lang="zh-CN" altLang="en-US" sz="3200" b="1">
                <a:solidFill>
                  <a:srgbClr val="FF0000"/>
                </a:solidFill>
                <a:latin typeface="宋体" panose="02010600030101010101" pitchFamily="2" charset="-122"/>
                <a:cs typeface="宋体" panose="02010600030101010101" pitchFamily="2" charset="-122"/>
                <a:sym typeface="+mn-ea"/>
              </a:rPr>
              <a:t>二、浮力的应用</a:t>
            </a:r>
            <a:endParaRPr lang="zh-CN" altLang="en-US" sz="2800">
              <a:latin typeface="宋体" panose="02010600030101010101" pitchFamily="2" charset="-122"/>
              <a:cs typeface="宋体" panose="02010600030101010101" pitchFamily="2" charset="-122"/>
              <a:sym typeface="+mn-ea"/>
            </a:endParaRPr>
          </a:p>
        </p:txBody>
      </p:sp>
      <p:sp>
        <p:nvSpPr>
          <p:cNvPr id="7" name="文本框 6"/>
          <p:cNvSpPr txBox="1"/>
          <p:nvPr/>
        </p:nvSpPr>
        <p:spPr>
          <a:xfrm>
            <a:off x="6284598" y="1614805"/>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空心</a:t>
            </a:r>
            <a:endParaRPr sz="2800" b="1" dirty="0">
              <a:solidFill>
                <a:srgbClr val="FF0000"/>
              </a:solidFill>
              <a:latin typeface="Times New Roman" panose="02020603050405020304" pitchFamily="18" charset="0"/>
              <a:sym typeface="+mn-ea"/>
            </a:endParaRPr>
          </a:p>
        </p:txBody>
      </p:sp>
      <p:sp>
        <p:nvSpPr>
          <p:cNvPr id="2" name="文本框 1"/>
          <p:cNvSpPr txBox="1"/>
          <p:nvPr/>
        </p:nvSpPr>
        <p:spPr>
          <a:xfrm>
            <a:off x="6794820" y="2056765"/>
            <a:ext cx="125539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排水量</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3" name="文本框 2"/>
          <p:cNvSpPr txBox="1"/>
          <p:nvPr/>
        </p:nvSpPr>
        <p:spPr>
          <a:xfrm>
            <a:off x="671195" y="3388360"/>
            <a:ext cx="7661275" cy="953135"/>
          </a:xfrm>
          <a:prstGeom prst="rect">
            <a:avLst/>
          </a:prstGeom>
          <a:noFill/>
        </p:spPr>
        <p:txBody>
          <a:bodyPr wrap="square" rtlCol="0" anchor="t">
            <a:spAutoFit/>
          </a:bodyPr>
          <a:p>
            <a:pPr algn="l"/>
            <a:r>
              <a:rPr lang="en-US" sz="2800" b="1" dirty="0">
                <a:solidFill>
                  <a:srgbClr val="FF0000"/>
                </a:solidFill>
                <a:latin typeface="Times New Roman" panose="02020603050405020304" pitchFamily="18" charset="0"/>
                <a:sym typeface="+mn-ea"/>
              </a:rPr>
              <a:t>                                                                            </a:t>
            </a:r>
            <a:r>
              <a:rPr sz="2800" b="1" dirty="0">
                <a:solidFill>
                  <a:srgbClr val="FF0000"/>
                </a:solidFill>
                <a:latin typeface="Times New Roman" panose="02020603050405020304" pitchFamily="18" charset="0"/>
                <a:sym typeface="+mn-ea"/>
              </a:rPr>
              <a:t>自身重力</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4" name="文本框 3"/>
          <p:cNvSpPr txBox="1"/>
          <p:nvPr/>
        </p:nvSpPr>
        <p:spPr>
          <a:xfrm>
            <a:off x="3167383" y="4232275"/>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不变</a:t>
            </a:r>
            <a:endParaRPr sz="2800" b="1" dirty="0">
              <a:solidFill>
                <a:srgbClr val="FF0000"/>
              </a:solidFill>
              <a:latin typeface="Times New Roman" panose="02020603050405020304" pitchFamily="18" charset="0"/>
              <a:sym typeface="+mn-ea"/>
            </a:endParaRPr>
          </a:p>
        </p:txBody>
      </p:sp>
      <p:sp>
        <p:nvSpPr>
          <p:cNvPr id="6" name="文本框 5"/>
          <p:cNvSpPr txBox="1"/>
          <p:nvPr/>
        </p:nvSpPr>
        <p:spPr>
          <a:xfrm>
            <a:off x="6645595" y="4615180"/>
            <a:ext cx="54038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小</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2" grpId="0"/>
      <p:bldP spid="2" grpId="1"/>
      <p:bldP spid="3" grpId="0"/>
      <p:bldP spid="3" grpId="1"/>
      <p:bldP spid="4" grpId="0"/>
      <p:bldP spid="4" grpId="1"/>
      <p:bldP spid="6" grpId="0"/>
      <p:bldP spid="6" grpId="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7159625" y="1365885"/>
            <a:ext cx="596265" cy="1311910"/>
          </a:xfrm>
          <a:prstGeom prst="rect">
            <a:avLst/>
          </a:prstGeom>
        </p:spPr>
      </p:pic>
      <p:sp>
        <p:nvSpPr>
          <p:cNvPr id="11" name="文本框 10"/>
          <p:cNvSpPr txBox="1"/>
          <p:nvPr/>
        </p:nvSpPr>
        <p:spPr>
          <a:xfrm>
            <a:off x="624840" y="2195830"/>
            <a:ext cx="7894320" cy="3192145"/>
          </a:xfrm>
          <a:prstGeom prst="rect">
            <a:avLst/>
          </a:prstGeom>
          <a:noFill/>
        </p:spPr>
        <p:txBody>
          <a:bodyPr wrap="square" rtlCol="0" anchor="t">
            <a:spAutoFit/>
          </a:bodyPr>
          <a:p>
            <a:pPr algn="just">
              <a:lnSpc>
                <a:spcPct val="120000"/>
              </a:lnSpc>
            </a:pPr>
            <a:r>
              <a:rPr lang="zh-CN" altLang="en-US" sz="2800" b="1">
                <a:latin typeface="宋体" panose="02010600030101010101" pitchFamily="2" charset="-122"/>
                <a:cs typeface="宋体" panose="02010600030101010101" pitchFamily="2" charset="-122"/>
              </a:rPr>
              <a:t>1.作用</a:t>
            </a:r>
            <a:r>
              <a:rPr lang="zh-CN" altLang="en-US" sz="2800">
                <a:latin typeface="宋体" panose="02010600030101010101" pitchFamily="2" charset="-122"/>
                <a:cs typeface="宋体" panose="02010600030101010101" pitchFamily="2" charset="-122"/>
              </a:rPr>
              <a:t>：用来测定液体密度的仪器.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b="1">
                <a:latin typeface="宋体" panose="02010600030101010101" pitchFamily="2" charset="-122"/>
                <a:cs typeface="宋体" panose="02010600030101010101" pitchFamily="2" charset="-122"/>
              </a:rPr>
              <a:t>2.原理</a:t>
            </a:r>
            <a:r>
              <a:rPr lang="zh-CN" altLang="en-US" sz="2800">
                <a:latin typeface="宋体" panose="02010600030101010101" pitchFamily="2" charset="-122"/>
                <a:cs typeface="宋体" panose="02010600030101010101" pitchFamily="2" charset="-122"/>
              </a:rPr>
              <a:t>：根据物体漂浮时受力平衡及阿基米德原理制成. 密度计在不同液体中都呈</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状态，所受的浮力大小总是等于</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根据浮力公式，液体的密度</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时，密度计露出液面的部分就多，反之就减少.  </a:t>
            </a:r>
            <a:endParaRPr lang="zh-CN" altLang="en-US" sz="2800">
              <a:latin typeface="宋体" panose="02010600030101010101" pitchFamily="2" charset="-122"/>
              <a:cs typeface="宋体" panose="02010600030101010101" pitchFamily="2" charset="-122"/>
            </a:endParaRPr>
          </a:p>
        </p:txBody>
      </p:sp>
      <p:sp>
        <p:nvSpPr>
          <p:cNvPr id="8" name="文本框 7"/>
          <p:cNvSpPr txBox="1"/>
          <p:nvPr/>
        </p:nvSpPr>
        <p:spPr>
          <a:xfrm>
            <a:off x="6395723" y="3239770"/>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漂浮</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5" name="文本框 4"/>
          <p:cNvSpPr txBox="1"/>
          <p:nvPr/>
        </p:nvSpPr>
        <p:spPr>
          <a:xfrm>
            <a:off x="661670" y="1207770"/>
            <a:ext cx="7947660" cy="681990"/>
          </a:xfrm>
          <a:prstGeom prst="rect">
            <a:avLst/>
          </a:prstGeom>
          <a:noFill/>
        </p:spPr>
        <p:txBody>
          <a:bodyPr wrap="square" rtlCol="0" anchor="t">
            <a:spAutoFit/>
          </a:bodyPr>
          <a:p>
            <a:pPr algn="l">
              <a:lnSpc>
                <a:spcPct val="120000"/>
              </a:lnSpc>
            </a:pPr>
            <a:r>
              <a:rPr lang="zh-CN" altLang="en-US" sz="3200" b="1">
                <a:solidFill>
                  <a:srgbClr val="FF0000"/>
                </a:solidFill>
                <a:latin typeface="宋体" panose="02010600030101010101" pitchFamily="2" charset="-122"/>
                <a:cs typeface="宋体" panose="02010600030101010101" pitchFamily="2" charset="-122"/>
                <a:sym typeface="+mn-ea"/>
              </a:rPr>
              <a:t>三、密度计</a:t>
            </a:r>
            <a:r>
              <a:rPr lang="zh-CN" altLang="en-US" sz="2800">
                <a:latin typeface="宋体" panose="02010600030101010101" pitchFamily="2" charset="-122"/>
                <a:cs typeface="宋体" panose="02010600030101010101" pitchFamily="2" charset="-122"/>
                <a:sym typeface="+mn-ea"/>
              </a:rPr>
              <a:t>（10年1考，2015年考）</a:t>
            </a:r>
            <a:endParaRPr lang="zh-CN" altLang="en-US" sz="2800" b="1">
              <a:solidFill>
                <a:srgbClr val="FF0000"/>
              </a:solidFill>
              <a:latin typeface="宋体" panose="02010600030101010101" pitchFamily="2" charset="-122"/>
              <a:cs typeface="宋体" panose="02010600030101010101" pitchFamily="2" charset="-122"/>
              <a:sym typeface="+mn-ea"/>
            </a:endParaRPr>
          </a:p>
        </p:txBody>
      </p:sp>
      <p:sp>
        <p:nvSpPr>
          <p:cNvPr id="2" name="文本框 1"/>
          <p:cNvSpPr txBox="1"/>
          <p:nvPr/>
        </p:nvSpPr>
        <p:spPr>
          <a:xfrm>
            <a:off x="4674238" y="3746500"/>
            <a:ext cx="161290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自身重力 </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3" name="文本框 2"/>
          <p:cNvSpPr txBox="1"/>
          <p:nvPr/>
        </p:nvSpPr>
        <p:spPr>
          <a:xfrm>
            <a:off x="3408048" y="4252595"/>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越大</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2" grpId="0"/>
      <p:bldP spid="2" grpId="1"/>
      <p:bldP spid="3" grpId="0"/>
      <p:bldP spid="3" grpId="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TextBox 1"/>
          <p:cNvSpPr txBox="1"/>
          <p:nvPr/>
        </p:nvSpPr>
        <p:spPr>
          <a:xfrm>
            <a:off x="1150938" y="56927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重难点突破</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nvSpPr>
        <p:spPr>
          <a:xfrm>
            <a:off x="671195" y="1442720"/>
            <a:ext cx="3949700"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一、 物体的浮沉条件</a:t>
            </a:r>
            <a:endParaRPr lang="zh-CN" altLang="en-US" sz="3200" b="1">
              <a:solidFill>
                <a:srgbClr val="FF0000"/>
              </a:solidFill>
              <a:sym typeface="+mn-ea"/>
            </a:endParaRPr>
          </a:p>
        </p:txBody>
      </p:sp>
      <p:sp>
        <p:nvSpPr>
          <p:cNvPr id="14" name="文本框 13"/>
          <p:cNvSpPr txBox="1"/>
          <p:nvPr/>
        </p:nvSpPr>
        <p:spPr>
          <a:xfrm>
            <a:off x="624205" y="2380615"/>
            <a:ext cx="7895590" cy="267525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1</a:t>
            </a:r>
            <a:r>
              <a:rPr lang="zh-CN" altLang="en-US" sz="2800" b="1">
                <a:solidFill>
                  <a:srgbClr val="FF0000"/>
                </a:solidFill>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一个小球受到的重力为4N，体积为5×10</a:t>
            </a:r>
            <a:r>
              <a:rPr lang="zh-CN" altLang="en-US" sz="2800" baseline="30000">
                <a:latin typeface="宋体" panose="02010600030101010101" pitchFamily="2" charset="-122"/>
                <a:cs typeface="宋体" panose="02010600030101010101" pitchFamily="2" charset="-122"/>
                <a:sym typeface="+mn-ea"/>
              </a:rPr>
              <a:t>-4</a:t>
            </a:r>
            <a:r>
              <a:rPr lang="zh-CN" altLang="en-US" sz="2800">
                <a:latin typeface="宋体" panose="02010600030101010101" pitchFamily="2" charset="-122"/>
                <a:cs typeface="宋体" panose="02010600030101010101" pitchFamily="2" charset="-122"/>
                <a:sym typeface="+mn-ea"/>
              </a:rPr>
              <a:t>m</a:t>
            </a:r>
            <a:r>
              <a:rPr lang="zh-CN" altLang="en-US" sz="2800" baseline="30000">
                <a:latin typeface="宋体" panose="02010600030101010101" pitchFamily="2" charset="-122"/>
                <a:cs typeface="宋体" panose="02010600030101010101" pitchFamily="2" charset="-122"/>
                <a:sym typeface="+mn-ea"/>
              </a:rPr>
              <a:t>3</a:t>
            </a:r>
            <a:r>
              <a:rPr lang="zh-CN" altLang="en-US" sz="2800">
                <a:latin typeface="宋体" panose="02010600030101010101" pitchFamily="2" charset="-122"/>
                <a:cs typeface="宋体" panose="02010600030101010101" pitchFamily="2" charset="-122"/>
                <a:sym typeface="+mn-ea"/>
              </a:rPr>
              <a:t>，当小球在水中浸没时，它受到的浮力大小为</a:t>
            </a:r>
            <a:r>
              <a:rPr lang="zh-CN" altLang="en-US" sz="2800" u="sng">
                <a:latin typeface="宋体" panose="02010600030101010101" pitchFamily="2" charset="-122"/>
                <a:cs typeface="宋体" panose="02010600030101010101" pitchFamily="2" charset="-122"/>
                <a:sym typeface="+mn-ea"/>
              </a:rPr>
              <a:t>   </a:t>
            </a:r>
            <a:r>
              <a:rPr lang="en-US" altLang="zh-CN" sz="2800" u="sng">
                <a:solidFill>
                  <a:schemeClr val="bg1"/>
                </a:solidFill>
                <a:latin typeface="宋体" panose="02010600030101010101" pitchFamily="2" charset="-122"/>
                <a:cs typeface="宋体" panose="02010600030101010101" pitchFamily="2" charset="-122"/>
                <a:sym typeface="+mn-ea"/>
              </a:rPr>
              <a:t>.</a:t>
            </a:r>
            <a:endParaRPr lang="en-US" altLang="zh-CN" sz="2800" u="sng">
              <a:solidFill>
                <a:schemeClr val="bg1"/>
              </a:solidFill>
              <a:latin typeface="宋体" panose="02010600030101010101" pitchFamily="2" charset="-122"/>
              <a:cs typeface="宋体" panose="02010600030101010101" pitchFamily="2" charset="-122"/>
              <a:sym typeface="+mn-ea"/>
            </a:endParaRPr>
          </a:p>
          <a:p>
            <a:pPr marL="445135" indent="-111760" algn="just" defTabSz="914400">
              <a:lnSpc>
                <a:spcPct val="120000"/>
              </a:lnSpc>
              <a:tabLst>
                <a:tab pos="268605" algn="l"/>
              </a:tabLst>
            </a:pPr>
            <a:r>
              <a:rPr lang="zh-CN" altLang="en-US" sz="2800">
                <a:latin typeface="宋体" panose="02010600030101010101" pitchFamily="2" charset="-122"/>
                <a:cs typeface="宋体" panose="02010600030101010101" pitchFamily="2" charset="-122"/>
                <a:sym typeface="+mn-ea"/>
              </a:rPr>
              <a:t> N，小球排开的水重是</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N，放开手后，小球将</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（选填“上浮”“悬浮”或“下沉”），小球静止时受到的浮力为</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N. </a:t>
            </a:r>
            <a:endParaRPr lang="zh-CN" altLang="en-US" sz="2800">
              <a:latin typeface="宋体" panose="02010600030101010101" pitchFamily="2" charset="-122"/>
              <a:cs typeface="宋体" panose="02010600030101010101" pitchFamily="2" charset="-122"/>
              <a:sym typeface="+mn-ea"/>
            </a:endParaRPr>
          </a:p>
        </p:txBody>
      </p:sp>
      <p:sp>
        <p:nvSpPr>
          <p:cNvPr id="3" name="文本框 2"/>
          <p:cNvSpPr txBox="1"/>
          <p:nvPr/>
        </p:nvSpPr>
        <p:spPr>
          <a:xfrm>
            <a:off x="7156450" y="292290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5</a:t>
            </a:r>
            <a:endParaRPr lang="en-US" altLang="zh-CN" sz="2800" b="1" dirty="0">
              <a:solidFill>
                <a:srgbClr val="FF0000"/>
              </a:solidFill>
              <a:latin typeface="Times New Roman" panose="02020603050405020304" pitchFamily="18" charset="0"/>
            </a:endParaRPr>
          </a:p>
        </p:txBody>
      </p:sp>
      <p:sp>
        <p:nvSpPr>
          <p:cNvPr id="2" name="文本框 1"/>
          <p:cNvSpPr txBox="1"/>
          <p:nvPr/>
        </p:nvSpPr>
        <p:spPr>
          <a:xfrm>
            <a:off x="4034790" y="344487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5</a:t>
            </a:r>
            <a:endParaRPr lang="en-US" altLang="zh-CN" sz="2800" b="1" dirty="0">
              <a:solidFill>
                <a:srgbClr val="FF0000"/>
              </a:solidFill>
              <a:latin typeface="Times New Roman" panose="02020603050405020304" pitchFamily="18" charset="0"/>
            </a:endParaRPr>
          </a:p>
        </p:txBody>
      </p:sp>
      <p:sp>
        <p:nvSpPr>
          <p:cNvPr id="4" name="文本框 3"/>
          <p:cNvSpPr txBox="1"/>
          <p:nvPr/>
        </p:nvSpPr>
        <p:spPr>
          <a:xfrm>
            <a:off x="1285875" y="394716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上浮</a:t>
            </a:r>
            <a:endParaRPr lang="zh-CN" altLang="en-US" sz="2800" b="1" dirty="0">
              <a:solidFill>
                <a:srgbClr val="FF0000"/>
              </a:solidFill>
              <a:latin typeface="Times New Roman" panose="02020603050405020304" pitchFamily="18" charset="0"/>
            </a:endParaRPr>
          </a:p>
        </p:txBody>
      </p:sp>
      <p:sp>
        <p:nvSpPr>
          <p:cNvPr id="6" name="文本框 5"/>
          <p:cNvSpPr txBox="1"/>
          <p:nvPr/>
        </p:nvSpPr>
        <p:spPr>
          <a:xfrm>
            <a:off x="5848985" y="448564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4</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 grpId="0"/>
      <p:bldP spid="2" grpId="1"/>
      <p:bldP spid="4" grpId="0"/>
      <p:bldP spid="4" grpId="1"/>
      <p:bldP spid="6" grpId="0"/>
      <p:bldP spid="6" grpId="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20065" y="1531620"/>
            <a:ext cx="8103870" cy="607695"/>
          </a:xfrm>
          <a:prstGeom prst="rect">
            <a:avLst/>
          </a:prstGeom>
          <a:noFill/>
        </p:spPr>
        <p:txBody>
          <a:bodyPr wrap="square" rtlCol="0" anchor="t">
            <a:spAutoFit/>
          </a:bodyPr>
          <a:p>
            <a:pPr>
              <a:lnSpc>
                <a:spcPct val="120000"/>
              </a:lnSpc>
            </a:pPr>
            <a:r>
              <a:rPr lang="zh-CN" altLang="en-US" sz="2800">
                <a:solidFill>
                  <a:srgbClr val="FF0000"/>
                </a:solidFill>
                <a:latin typeface="宋体" panose="02010600030101010101" pitchFamily="2" charset="-122"/>
                <a:cs typeface="宋体" panose="02010600030101010101" pitchFamily="2" charset="-122"/>
              </a:rPr>
              <a:t>【点拨1】</a:t>
            </a:r>
            <a:r>
              <a:rPr sz="2800">
                <a:latin typeface="宋体" panose="02010600030101010101" pitchFamily="2" charset="-122"/>
                <a:cs typeface="宋体" panose="02010600030101010101" pitchFamily="2" charset="-122"/>
              </a:rPr>
              <a:t>浸没物体浮沉状态的判断方法：</a:t>
            </a:r>
            <a:endParaRPr sz="2800">
              <a:latin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532130" y="2429510"/>
            <a:ext cx="8081010" cy="1711960"/>
          </a:xfrm>
          <a:prstGeom prst="rect">
            <a:avLst/>
          </a:prstGeom>
        </p:spPr>
      </p:pic>
      <p:sp>
        <p:nvSpPr>
          <p:cNvPr id="4" name="文本框 3"/>
          <p:cNvSpPr txBox="1"/>
          <p:nvPr/>
        </p:nvSpPr>
        <p:spPr>
          <a:xfrm>
            <a:off x="532130" y="4440555"/>
            <a:ext cx="8103870" cy="1641475"/>
          </a:xfrm>
          <a:prstGeom prst="rect">
            <a:avLst/>
          </a:prstGeom>
          <a:noFill/>
        </p:spPr>
        <p:txBody>
          <a:bodyPr wrap="square" rtlCol="0" anchor="t">
            <a:spAutoFit/>
          </a:bodyPr>
          <a:p>
            <a:pPr>
              <a:lnSpc>
                <a:spcPct val="120000"/>
              </a:lnSpc>
            </a:pPr>
            <a:r>
              <a:rPr sz="2800" b="1">
                <a:latin typeface="宋体" panose="02010600030101010101" pitchFamily="2" charset="-122"/>
                <a:cs typeface="宋体" panose="02010600030101010101" pitchFamily="2" charset="-122"/>
              </a:rPr>
              <a:t>注意</a:t>
            </a:r>
            <a:r>
              <a:rPr sz="2800">
                <a:latin typeface="宋体" panose="02010600030101010101" pitchFamily="2" charset="-122"/>
                <a:cs typeface="宋体" panose="02010600030101010101" pitchFamily="2" charset="-122"/>
              </a:rPr>
              <a:t>：若为空心物体，可先求出空心物体的平均密度，然后，通过比较平均密度与液体密度的大小来判断物体的浮沉. </a:t>
            </a:r>
            <a:endParaRPr sz="280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 name="图片 10"/>
          <p:cNvPicPr>
            <a:picLocks noChangeAspect="1"/>
          </p:cNvPicPr>
          <p:nvPr/>
        </p:nvPicPr>
        <p:blipFill>
          <a:blip r:embed="rId1"/>
          <a:stretch>
            <a:fillRect/>
          </a:stretch>
        </p:blipFill>
        <p:spPr>
          <a:xfrm>
            <a:off x="6438265" y="4789805"/>
            <a:ext cx="1515110" cy="1651000"/>
          </a:xfrm>
          <a:prstGeom prst="rect">
            <a:avLst/>
          </a:prstGeom>
        </p:spPr>
      </p:pic>
      <p:sp>
        <p:nvSpPr>
          <p:cNvPr id="2" name="文本框 1"/>
          <p:cNvSpPr txBox="1"/>
          <p:nvPr/>
        </p:nvSpPr>
        <p:spPr>
          <a:xfrm>
            <a:off x="670560" y="1150620"/>
            <a:ext cx="7895590" cy="4742815"/>
          </a:xfrm>
          <a:prstGeom prst="rect">
            <a:avLst/>
          </a:prstGeom>
          <a:noFill/>
        </p:spPr>
        <p:txBody>
          <a:bodyPr wrap="square" rtlCol="0" anchor="t">
            <a:spAutoFit/>
          </a:bodyPr>
          <a:p>
            <a:pPr>
              <a:lnSpc>
                <a:spcPct val="120000"/>
              </a:lnSpc>
            </a:pPr>
            <a:r>
              <a:rPr lang="zh-CN" altLang="en-US" sz="2800" b="1">
                <a:latin typeface="宋体" panose="02010600030101010101" pitchFamily="2" charset="-122"/>
                <a:cs typeface="宋体" panose="02010600030101010101" pitchFamily="2" charset="-122"/>
                <a:sym typeface="+mn-ea"/>
              </a:rPr>
              <a:t>3.产生原因</a:t>
            </a:r>
            <a:r>
              <a:rPr lang="zh-CN" altLang="en-US" sz="2800">
                <a:latin typeface="宋体" panose="02010600030101010101" pitchFamily="2" charset="-122"/>
                <a:cs typeface="宋体" panose="02010600030101010101" pitchFamily="2" charset="-122"/>
                <a:sym typeface="+mn-ea"/>
              </a:rPr>
              <a:t>：浸没在液体中的物体，其上下表面受到液体对它的</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不同. 即F</a:t>
            </a:r>
            <a:r>
              <a:rPr lang="zh-CN" altLang="en-US" sz="2800" baseline="-25000">
                <a:latin typeface="宋体" panose="02010600030101010101" pitchFamily="2" charset="-122"/>
                <a:cs typeface="宋体" panose="02010600030101010101" pitchFamily="2" charset="-122"/>
                <a:sym typeface="+mn-ea"/>
              </a:rPr>
              <a:t>浮</a:t>
            </a:r>
            <a:r>
              <a:rPr lang="zh-CN" altLang="en-US" sz="2800">
                <a:latin typeface="宋体" panose="02010600030101010101" pitchFamily="2" charset="-122"/>
                <a:cs typeface="宋体" panose="02010600030101010101" pitchFamily="2" charset="-122"/>
                <a:sym typeface="+mn-ea"/>
              </a:rPr>
              <a:t>＝</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 </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b="1">
                <a:latin typeface="宋体" panose="02010600030101010101" pitchFamily="2" charset="-122"/>
                <a:cs typeface="宋体" panose="02010600030101010101" pitchFamily="2" charset="-122"/>
                <a:sym typeface="+mn-ea"/>
              </a:rPr>
              <a:t>注意</a:t>
            </a:r>
            <a:r>
              <a:rPr lang="zh-CN" altLang="en-US" sz="2800">
                <a:latin typeface="宋体" panose="02010600030101010101" pitchFamily="2" charset="-122"/>
                <a:cs typeface="宋体" panose="02010600030101010101" pitchFamily="2" charset="-122"/>
                <a:sym typeface="+mn-ea"/>
              </a:rPr>
              <a:t>：浸入液体中的物体不一定受到浮力，如：桥墩. </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b="1">
                <a:latin typeface="宋体" panose="02010600030101010101" pitchFamily="2" charset="-122"/>
                <a:cs typeface="宋体" panose="02010600030101010101" pitchFamily="2" charset="-122"/>
              </a:rPr>
              <a:t>4.测量</a:t>
            </a:r>
            <a:r>
              <a:rPr lang="zh-CN" altLang="en-US" sz="2800">
                <a:latin typeface="宋体" panose="02010600030101010101" pitchFamily="2" charset="-122"/>
                <a:cs typeface="宋体" panose="02010600030101010101" pitchFamily="2" charset="-122"/>
              </a:rPr>
              <a:t>：先用</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测出物体在空气中所受的重力G，再将物体悬挂在弹簧测力计下浸没在液体中，读出弹簧测力计的示数为F拉，则物体所受的浮力F</a:t>
            </a:r>
            <a:r>
              <a:rPr lang="zh-CN" altLang="en-US" sz="2800" baseline="-25000">
                <a:latin typeface="宋体" panose="02010600030101010101" pitchFamily="2" charset="-122"/>
                <a:cs typeface="宋体" panose="02010600030101010101" pitchFamily="2" charset="-122"/>
              </a:rPr>
              <a:t>浮</a:t>
            </a:r>
            <a:r>
              <a:rPr lang="zh-CN" altLang="en-US" sz="2800">
                <a:latin typeface="宋体" panose="02010600030101010101" pitchFamily="2" charset="-122"/>
                <a:cs typeface="宋体" panose="02010600030101010101" pitchFamily="2" charset="-122"/>
              </a:rPr>
              <a:t>=</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（称重法）如图2，F</a:t>
            </a:r>
            <a:r>
              <a:rPr lang="zh-CN" altLang="en-US" sz="2800" baseline="-25000">
                <a:latin typeface="宋体" panose="02010600030101010101" pitchFamily="2" charset="-122"/>
                <a:cs typeface="宋体" panose="02010600030101010101" pitchFamily="2" charset="-122"/>
              </a:rPr>
              <a:t>浮</a:t>
            </a:r>
            <a:r>
              <a:rPr lang="zh-CN" altLang="en-US" sz="2800">
                <a:latin typeface="宋体" panose="02010600030101010101" pitchFamily="2" charset="-122"/>
                <a:cs typeface="宋体" panose="02010600030101010101" pitchFamily="2" charset="-122"/>
              </a:rPr>
              <a:t>=</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p:txBody>
      </p:sp>
      <p:sp>
        <p:nvSpPr>
          <p:cNvPr id="6" name="文本框 5"/>
          <p:cNvSpPr txBox="1"/>
          <p:nvPr/>
        </p:nvSpPr>
        <p:spPr>
          <a:xfrm>
            <a:off x="2612390" y="1711960"/>
            <a:ext cx="224726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 </a:t>
            </a:r>
            <a:r>
              <a:rPr lang="zh-CN" altLang="en-US" sz="2800" b="1">
                <a:solidFill>
                  <a:srgbClr val="FF0000"/>
                </a:solidFill>
                <a:latin typeface="Times New Roman" panose="02020603050405020304" pitchFamily="18" charset="0"/>
                <a:cs typeface="Times New Roman" panose="02020603050405020304" pitchFamily="18" charset="0"/>
              </a:rPr>
              <a:t> 压力</a:t>
            </a:r>
            <a:endParaRPr lang="zh-CN" altLang="en-US" sz="2800" b="1">
              <a:solidFill>
                <a:srgbClr val="FF0000"/>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6318885" y="1666875"/>
            <a:ext cx="224726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 </a:t>
            </a:r>
            <a:r>
              <a:rPr lang="zh-CN" altLang="en-US" sz="2800" b="1">
                <a:solidFill>
                  <a:srgbClr val="FF0000"/>
                </a:solidFill>
                <a:latin typeface="Times New Roman" panose="02020603050405020304" pitchFamily="18" charset="0"/>
                <a:cs typeface="Times New Roman" panose="02020603050405020304" pitchFamily="18" charset="0"/>
              </a:rPr>
              <a:t>F</a:t>
            </a:r>
            <a:r>
              <a:rPr lang="zh-CN" altLang="en-US" sz="2800" b="1" baseline="-25000">
                <a:solidFill>
                  <a:srgbClr val="FF0000"/>
                </a:solidFill>
                <a:latin typeface="Times New Roman" panose="02020603050405020304" pitchFamily="18" charset="0"/>
                <a:cs typeface="Times New Roman" panose="02020603050405020304" pitchFamily="18" charset="0"/>
              </a:rPr>
              <a:t>上</a:t>
            </a:r>
            <a:r>
              <a:rPr lang="zh-CN" altLang="en-US" sz="2800" b="1">
                <a:solidFill>
                  <a:srgbClr val="FF0000"/>
                </a:solidFill>
                <a:latin typeface="Times New Roman" panose="02020603050405020304" pitchFamily="18" charset="0"/>
                <a:cs typeface="Times New Roman" panose="02020603050405020304" pitchFamily="18" charset="0"/>
              </a:rPr>
              <a:t>-F</a:t>
            </a:r>
            <a:r>
              <a:rPr lang="zh-CN" altLang="en-US" sz="2800" b="1" baseline="-25000">
                <a:solidFill>
                  <a:srgbClr val="FF0000"/>
                </a:solidFill>
                <a:latin typeface="Times New Roman" panose="02020603050405020304" pitchFamily="18" charset="0"/>
                <a:cs typeface="Times New Roman" panose="02020603050405020304" pitchFamily="18" charset="0"/>
              </a:rPr>
              <a:t>下</a:t>
            </a:r>
            <a:r>
              <a:rPr lang="zh-CN" altLang="en-US" sz="2800" b="1">
                <a:solidFill>
                  <a:srgbClr val="FF0000"/>
                </a:solidFill>
                <a:latin typeface="Times New Roman" panose="02020603050405020304" pitchFamily="18" charset="0"/>
                <a:cs typeface="Times New Roman" panose="02020603050405020304" pitchFamily="18" charset="0"/>
              </a:rPr>
              <a:t> </a:t>
            </a:r>
            <a:r>
              <a:rPr lang="zh-CN" altLang="en-US" sz="2800" b="1">
                <a:solidFill>
                  <a:srgbClr val="FF0000"/>
                </a:solidFill>
                <a:latin typeface="Times New Roman" panose="02020603050405020304" pitchFamily="18" charset="0"/>
                <a:cs typeface="Times New Roman" panose="02020603050405020304" pitchFamily="18" charset="0"/>
              </a:rPr>
              <a:t> </a:t>
            </a:r>
            <a:endParaRPr lang="zh-CN" altLang="en-US" sz="2800" b="1">
              <a:solidFill>
                <a:srgbClr val="FF0000"/>
              </a:solidFill>
              <a:latin typeface="Times New Roman" panose="02020603050405020304" pitchFamily="18" charset="0"/>
              <a:cs typeface="Times New Roman" panose="02020603050405020304" pitchFamily="18" charset="0"/>
            </a:endParaRPr>
          </a:p>
        </p:txBody>
      </p:sp>
      <p:sp>
        <p:nvSpPr>
          <p:cNvPr id="4" name="文本框 3"/>
          <p:cNvSpPr txBox="1"/>
          <p:nvPr/>
        </p:nvSpPr>
        <p:spPr>
          <a:xfrm>
            <a:off x="2915920" y="3188970"/>
            <a:ext cx="224726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 </a:t>
            </a:r>
            <a:r>
              <a:rPr lang="zh-CN" altLang="en-US" sz="2800" b="1">
                <a:solidFill>
                  <a:srgbClr val="FF0000"/>
                </a:solidFill>
                <a:latin typeface="Times New Roman" panose="02020603050405020304" pitchFamily="18" charset="0"/>
                <a:cs typeface="Times New Roman" panose="02020603050405020304" pitchFamily="18" charset="0"/>
              </a:rPr>
              <a:t>弹簧测力计</a:t>
            </a:r>
            <a:endParaRPr lang="zh-CN" altLang="en-US" sz="2800" b="1">
              <a:solidFill>
                <a:srgbClr val="FF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2811780" y="4688840"/>
            <a:ext cx="224726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 </a:t>
            </a:r>
            <a:r>
              <a:rPr lang="zh-CN" altLang="en-US" sz="2800" b="1">
                <a:solidFill>
                  <a:srgbClr val="FF0000"/>
                </a:solidFill>
                <a:latin typeface="Times New Roman" panose="02020603050405020304" pitchFamily="18" charset="0"/>
                <a:cs typeface="Times New Roman" panose="02020603050405020304" pitchFamily="18" charset="0"/>
              </a:rPr>
              <a:t>G-F</a:t>
            </a:r>
            <a:r>
              <a:rPr lang="zh-CN" altLang="en-US" sz="2800" b="1" baseline="-25000">
                <a:solidFill>
                  <a:srgbClr val="FF0000"/>
                </a:solidFill>
                <a:latin typeface="Times New Roman" panose="02020603050405020304" pitchFamily="18" charset="0"/>
                <a:cs typeface="Times New Roman" panose="02020603050405020304" pitchFamily="18" charset="0"/>
              </a:rPr>
              <a:t>拉</a:t>
            </a:r>
            <a:endParaRPr lang="zh-CN" altLang="en-US" sz="2800" b="1" baseline="-25000">
              <a:solidFill>
                <a:srgbClr val="FF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3837940" y="5210810"/>
            <a:ext cx="224726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 </a:t>
            </a:r>
            <a:r>
              <a:rPr lang="zh-CN" altLang="en-US" sz="2800" b="1">
                <a:solidFill>
                  <a:srgbClr val="FF0000"/>
                </a:solidFill>
                <a:latin typeface="Times New Roman" panose="02020603050405020304" pitchFamily="18" charset="0"/>
                <a:cs typeface="Times New Roman" panose="02020603050405020304" pitchFamily="18" charset="0"/>
              </a:rPr>
              <a:t>10N</a:t>
            </a:r>
            <a:r>
              <a:rPr lang="zh-CN" altLang="en-US" sz="2800" b="1">
                <a:solidFill>
                  <a:srgbClr val="FF0000"/>
                </a:solidFill>
                <a:latin typeface="Times New Roman" panose="02020603050405020304" pitchFamily="18" charset="0"/>
                <a:cs typeface="Times New Roman" panose="02020603050405020304" pitchFamily="18" charset="0"/>
              </a:rPr>
              <a:t> </a:t>
            </a:r>
            <a:r>
              <a:rPr lang="zh-CN" altLang="en-US" sz="2800" b="1">
                <a:solidFill>
                  <a:srgbClr val="FF0000"/>
                </a:solidFill>
                <a:latin typeface="Times New Roman" panose="02020603050405020304" pitchFamily="18" charset="0"/>
                <a:cs typeface="Times New Roman" panose="02020603050405020304" pitchFamily="18" charset="0"/>
              </a:rPr>
              <a:t> </a:t>
            </a:r>
            <a:endParaRPr lang="zh-CN" altLang="en-US" sz="2800" b="1">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7" grpId="1"/>
      <p:bldP spid="4" grpId="0"/>
      <p:bldP spid="4" grpId="1"/>
      <p:bldP spid="9" grpId="0"/>
      <p:bldP spid="9" grpId="1"/>
      <p:bldP spid="10" grpId="0"/>
      <p:bldP spid="10" grpId="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624205" y="1459865"/>
            <a:ext cx="7895590" cy="4225925"/>
          </a:xfrm>
          <a:prstGeom prst="rect">
            <a:avLst/>
          </a:prstGeom>
          <a:noFill/>
        </p:spPr>
        <p:txBody>
          <a:bodyPr wrap="square" rtlCol="0" anchor="t">
            <a:spAutoFit/>
          </a:bodyPr>
          <a:p>
            <a:pPr algn="just">
              <a:lnSpc>
                <a:spcPct val="120000"/>
              </a:lnSpc>
            </a:pPr>
            <a:r>
              <a:rPr lang="zh-CN" altLang="en-US" sz="2800" b="1">
                <a:solidFill>
                  <a:srgbClr val="FF0000"/>
                </a:solidFill>
                <a:latin typeface="宋体" panose="02010600030101010101" pitchFamily="2" charset="-122"/>
                <a:cs typeface="宋体" panose="02010600030101010101" pitchFamily="2" charset="-122"/>
              </a:rPr>
              <a:t>变式拓展1</a:t>
            </a:r>
            <a:r>
              <a:rPr lang="zh-CN" altLang="en-US" sz="2800">
                <a:latin typeface="宋体" panose="02010600030101010101" pitchFamily="2" charset="-122"/>
                <a:cs typeface="宋体" panose="02010600030101010101" pitchFamily="2" charset="-122"/>
              </a:rPr>
              <a:t>：（1）将质量为100g的物体投入盛有100mL酒精的量筒中（ρ酒精=0.8×10</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kg/m</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），静止后，液面上升到200mL刻度处，则这个物体在量筒中的情况是（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A.物体沉入量筒底部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B.物体漂浮在酒精面上</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C.物体悬浮在酒精中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D.条件不足，无法确定</a:t>
            </a:r>
            <a:endParaRPr lang="zh-CN" altLang="en-US" sz="2800">
              <a:latin typeface="宋体" panose="02010600030101010101" pitchFamily="2" charset="-122"/>
              <a:cs typeface="宋体" panose="02010600030101010101" pitchFamily="2" charset="-122"/>
            </a:endParaRPr>
          </a:p>
        </p:txBody>
      </p:sp>
      <p:sp>
        <p:nvSpPr>
          <p:cNvPr id="4" name="文本框 3"/>
          <p:cNvSpPr txBox="1"/>
          <p:nvPr/>
        </p:nvSpPr>
        <p:spPr>
          <a:xfrm>
            <a:off x="3079750" y="308610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A</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624205" y="1818640"/>
            <a:ext cx="7895590" cy="267525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（2）把重为10N、密度为0.9×10</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kg/m</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的实心物体投入水中. 当物体静止时，物体处于</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（选填“漂浮”“悬浮”或“沉在水底”）状态，物体所受的浮力是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N，物体排开的水体积是</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m</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p:txBody>
      </p:sp>
      <p:sp>
        <p:nvSpPr>
          <p:cNvPr id="4" name="文本框 3"/>
          <p:cNvSpPr txBox="1"/>
          <p:nvPr/>
        </p:nvSpPr>
        <p:spPr>
          <a:xfrm>
            <a:off x="6231255" y="234632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漂浮</a:t>
            </a:r>
            <a:endParaRPr lang="en-US" altLang="zh-CN" sz="2800" b="1" dirty="0">
              <a:solidFill>
                <a:srgbClr val="FF0000"/>
              </a:solidFill>
              <a:latin typeface="Times New Roman" panose="02020603050405020304" pitchFamily="18" charset="0"/>
            </a:endParaRPr>
          </a:p>
        </p:txBody>
      </p:sp>
      <p:sp>
        <p:nvSpPr>
          <p:cNvPr id="2" name="文本框 1"/>
          <p:cNvSpPr txBox="1"/>
          <p:nvPr/>
        </p:nvSpPr>
        <p:spPr>
          <a:xfrm>
            <a:off x="2931795" y="343090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10</a:t>
            </a:r>
            <a:endParaRPr lang="en-US" altLang="zh-CN" sz="2800" b="1" dirty="0">
              <a:solidFill>
                <a:srgbClr val="FF0000"/>
              </a:solidFill>
              <a:latin typeface="Times New Roman" panose="02020603050405020304" pitchFamily="18" charset="0"/>
            </a:endParaRPr>
          </a:p>
        </p:txBody>
      </p:sp>
      <p:sp>
        <p:nvSpPr>
          <p:cNvPr id="3" name="文本框 2"/>
          <p:cNvSpPr txBox="1"/>
          <p:nvPr/>
        </p:nvSpPr>
        <p:spPr>
          <a:xfrm>
            <a:off x="490220" y="393763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10</a:t>
            </a:r>
            <a:r>
              <a:rPr lang="en-US" altLang="zh-CN" sz="2800" b="1" baseline="30000" dirty="0">
                <a:solidFill>
                  <a:srgbClr val="FF0000"/>
                </a:solidFill>
                <a:latin typeface="Times New Roman" panose="02020603050405020304" pitchFamily="18" charset="0"/>
              </a:rPr>
              <a:t>-3</a:t>
            </a:r>
            <a:endParaRPr lang="en-US" altLang="zh-CN" sz="2800" b="1" baseline="30000"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2" grpId="0"/>
      <p:bldP spid="2" grpId="1"/>
      <p:bldP spid="3" grpId="0"/>
      <p:bldP spid="3" grpId="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2418080" y="4754245"/>
            <a:ext cx="4307840" cy="1704340"/>
          </a:xfrm>
          <a:prstGeom prst="rect">
            <a:avLst/>
          </a:prstGeom>
        </p:spPr>
      </p:pic>
      <p:sp>
        <p:nvSpPr>
          <p:cNvPr id="3" name="文本框 2"/>
          <p:cNvSpPr txBox="1"/>
          <p:nvPr/>
        </p:nvSpPr>
        <p:spPr>
          <a:xfrm>
            <a:off x="671195" y="1155700"/>
            <a:ext cx="7848600" cy="1272540"/>
          </a:xfrm>
          <a:prstGeom prst="rect">
            <a:avLst/>
          </a:prstGeom>
          <a:noFill/>
        </p:spPr>
        <p:txBody>
          <a:bodyPr wrap="square" rtlCol="0" anchor="t">
            <a:spAutoFit/>
          </a:bodyPr>
          <a:p>
            <a:pPr algn="ctr">
              <a:lnSpc>
                <a:spcPct val="120000"/>
              </a:lnSpc>
            </a:pPr>
            <a:r>
              <a:rPr lang="zh-CN" altLang="en-US" sz="3200" b="1">
                <a:solidFill>
                  <a:srgbClr val="FF0000"/>
                </a:solidFill>
                <a:sym typeface="+mn-ea"/>
              </a:rPr>
              <a:t>二、 物体的浮沉状态与浮力、压强等的大小比较</a:t>
            </a:r>
            <a:endParaRPr lang="zh-CN" altLang="en-US" sz="3200" b="1">
              <a:solidFill>
                <a:srgbClr val="FF0000"/>
              </a:solidFill>
              <a:sym typeface="+mn-ea"/>
            </a:endParaRPr>
          </a:p>
        </p:txBody>
      </p:sp>
      <p:sp>
        <p:nvSpPr>
          <p:cNvPr id="7" name="文本框 6"/>
          <p:cNvSpPr txBox="1"/>
          <p:nvPr/>
        </p:nvSpPr>
        <p:spPr>
          <a:xfrm>
            <a:off x="6663055" y="217170"/>
            <a:ext cx="1903095" cy="521970"/>
          </a:xfrm>
          <a:prstGeom prst="rect">
            <a:avLst/>
          </a:prstGeom>
          <a:noFill/>
        </p:spPr>
        <p:txBody>
          <a:bodyPr wrap="square" rtlCol="0" anchor="t">
            <a:spAutoFit/>
          </a:bodyPr>
          <a:p>
            <a:r>
              <a:rPr lang="zh-CN" altLang="en-US" sz="2800" b="1" dirty="0">
                <a:solidFill>
                  <a:srgbClr val="FF0000"/>
                </a:solidFill>
                <a:latin typeface="Times New Roman" panose="02020603050405020304" pitchFamily="18" charset="0"/>
              </a:rPr>
              <a:t>一一一一</a:t>
            </a:r>
            <a:endParaRPr lang="zh-CN" altLang="en-US" sz="2800" b="1" dirty="0">
              <a:solidFill>
                <a:srgbClr val="FF0000"/>
              </a:solidFill>
              <a:latin typeface="Times New Roman" panose="02020603050405020304" pitchFamily="18" charset="0"/>
            </a:endParaRPr>
          </a:p>
        </p:txBody>
      </p:sp>
      <p:sp>
        <p:nvSpPr>
          <p:cNvPr id="14" name="文本框 13"/>
          <p:cNvSpPr txBox="1"/>
          <p:nvPr/>
        </p:nvSpPr>
        <p:spPr>
          <a:xfrm>
            <a:off x="624205" y="2524125"/>
            <a:ext cx="7895590" cy="215836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2</a:t>
            </a:r>
            <a:r>
              <a:rPr lang="zh-CN" altLang="en-US" sz="2800" b="1">
                <a:solidFill>
                  <a:srgbClr val="FF0000"/>
                </a:solidFill>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将同一个小球分别放在甲、乙、丙三种液体中，静止时，小球在甲溶液中漂浮，在乙溶液中悬浮，在丙溶液中沉底，如图2所示. 根据条件比较以下物理量的关系：</a:t>
            </a:r>
            <a:endParaRPr lang="zh-CN" altLang="en-US" sz="2800">
              <a:latin typeface="宋体" panose="02010600030101010101" pitchFamily="2" charset="-122"/>
              <a:cs typeface="宋体" panose="02010600030101010101" pitchFamily="2" charset="-122"/>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5259705" y="4970780"/>
            <a:ext cx="3125470" cy="1236980"/>
          </a:xfrm>
          <a:prstGeom prst="rect">
            <a:avLst/>
          </a:prstGeom>
        </p:spPr>
      </p:pic>
      <p:sp>
        <p:nvSpPr>
          <p:cNvPr id="14" name="文本框 13"/>
          <p:cNvSpPr txBox="1"/>
          <p:nvPr/>
        </p:nvSpPr>
        <p:spPr>
          <a:xfrm>
            <a:off x="624205" y="1376045"/>
            <a:ext cx="7895590" cy="4225925"/>
          </a:xfrm>
          <a:prstGeom prst="rect">
            <a:avLst/>
          </a:prstGeom>
          <a:noFill/>
        </p:spPr>
        <p:txBody>
          <a:bodyPr wrap="square" rtlCol="0" anchor="t">
            <a:spAutoFit/>
          </a:bodyPr>
          <a:p>
            <a:pPr marL="421640" indent="-421640" algn="just">
              <a:lnSpc>
                <a:spcPct val="120000"/>
              </a:lnSpc>
            </a:pPr>
            <a:r>
              <a:rPr sz="2800">
                <a:latin typeface="宋体" panose="02010600030101010101" pitchFamily="2" charset="-122"/>
                <a:cs typeface="宋体" panose="02010600030101010101" pitchFamily="2" charset="-122"/>
                <a:sym typeface="+mn-ea"/>
              </a:rPr>
              <a:t>（1）小球在三种液体中所受浮力的关系：</a:t>
            </a:r>
            <a:endParaRPr sz="2800">
              <a:latin typeface="宋体" panose="02010600030101010101" pitchFamily="2" charset="-122"/>
              <a:cs typeface="宋体" panose="02010600030101010101" pitchFamily="2" charset="-122"/>
              <a:sym typeface="+mn-ea"/>
            </a:endParaRPr>
          </a:p>
          <a:p>
            <a:pPr marL="421640" indent="-421640" algn="just">
              <a:lnSpc>
                <a:spcPct val="120000"/>
              </a:lnSpc>
            </a:pPr>
            <a:r>
              <a:rPr sz="2800">
                <a:latin typeface="宋体" panose="02010600030101010101" pitchFamily="2" charset="-122"/>
                <a:cs typeface="宋体" panose="02010600030101010101" pitchFamily="2" charset="-122"/>
                <a:sym typeface="+mn-ea"/>
              </a:rPr>
              <a:t>  ____</a:t>
            </a:r>
            <a:r>
              <a:rPr sz="2800">
                <a:latin typeface="宋体" panose="02010600030101010101" pitchFamily="2" charset="-122"/>
                <a:cs typeface="宋体" panose="02010600030101010101" pitchFamily="2" charset="-122"/>
                <a:sym typeface="+mn-ea"/>
              </a:rPr>
              <a:t>__</a:t>
            </a:r>
            <a:r>
              <a:rPr sz="2800">
                <a:latin typeface="宋体" panose="02010600030101010101" pitchFamily="2" charset="-122"/>
                <a:cs typeface="宋体" panose="02010600030101010101" pitchFamily="2" charset="-122"/>
                <a:sym typeface="+mn-ea"/>
              </a:rPr>
              <a:t>________；</a:t>
            </a:r>
            <a:endParaRPr sz="2800">
              <a:latin typeface="宋体" panose="02010600030101010101" pitchFamily="2" charset="-122"/>
              <a:cs typeface="宋体" panose="02010600030101010101" pitchFamily="2" charset="-122"/>
              <a:sym typeface="+mn-ea"/>
            </a:endParaRPr>
          </a:p>
          <a:p>
            <a:pPr marL="421640" indent="-421640" algn="just">
              <a:lnSpc>
                <a:spcPct val="120000"/>
              </a:lnSpc>
            </a:pPr>
            <a:r>
              <a:rPr sz="2800">
                <a:latin typeface="宋体" panose="02010600030101010101" pitchFamily="2" charset="-122"/>
                <a:cs typeface="宋体" panose="02010600030101010101" pitchFamily="2" charset="-122"/>
                <a:sym typeface="+mn-ea"/>
              </a:rPr>
              <a:t>（2）三种液体的密度关系：______________；</a:t>
            </a:r>
            <a:endParaRPr sz="2800">
              <a:latin typeface="宋体" panose="02010600030101010101" pitchFamily="2" charset="-122"/>
              <a:cs typeface="宋体" panose="02010600030101010101" pitchFamily="2" charset="-122"/>
              <a:sym typeface="+mn-ea"/>
            </a:endParaRPr>
          </a:p>
          <a:p>
            <a:pPr marL="421640" indent="-421640" algn="just">
              <a:lnSpc>
                <a:spcPct val="120000"/>
              </a:lnSpc>
            </a:pPr>
            <a:r>
              <a:rPr sz="2800">
                <a:latin typeface="宋体" panose="02010600030101010101" pitchFamily="2" charset="-122"/>
                <a:cs typeface="宋体" panose="02010600030101010101" pitchFamily="2" charset="-122"/>
                <a:sym typeface="+mn-ea"/>
              </a:rPr>
              <a:t>（3）小球排开液体质量的关系：______________；</a:t>
            </a:r>
            <a:endParaRPr sz="2800">
              <a:latin typeface="宋体" panose="02010600030101010101" pitchFamily="2" charset="-122"/>
              <a:cs typeface="宋体" panose="02010600030101010101" pitchFamily="2" charset="-122"/>
              <a:sym typeface="+mn-ea"/>
            </a:endParaRPr>
          </a:p>
          <a:p>
            <a:pPr marL="421640" indent="-421640" algn="just">
              <a:lnSpc>
                <a:spcPct val="120000"/>
              </a:lnSpc>
            </a:pPr>
            <a:r>
              <a:rPr sz="2800">
                <a:latin typeface="宋体" panose="02010600030101010101" pitchFamily="2" charset="-122"/>
                <a:cs typeface="宋体" panose="02010600030101010101" pitchFamily="2" charset="-122"/>
                <a:sym typeface="+mn-ea"/>
              </a:rPr>
              <a:t>（4）三种液体对容器底部的压强关系：           _____________；</a:t>
            </a:r>
            <a:endParaRPr sz="2800">
              <a:latin typeface="宋体" panose="02010600030101010101" pitchFamily="2" charset="-122"/>
              <a:cs typeface="宋体" panose="02010600030101010101" pitchFamily="2" charset="-122"/>
              <a:sym typeface="+mn-ea"/>
            </a:endParaRPr>
          </a:p>
          <a:p>
            <a:pPr marL="421640" indent="-421640" algn="just">
              <a:lnSpc>
                <a:spcPct val="120000"/>
              </a:lnSpc>
            </a:pPr>
            <a:r>
              <a:rPr sz="2800">
                <a:latin typeface="宋体" panose="02010600030101010101" pitchFamily="2" charset="-122"/>
                <a:cs typeface="宋体" panose="02010600030101010101" pitchFamily="2" charset="-122"/>
                <a:sym typeface="+mn-ea"/>
              </a:rPr>
              <a:t>（5）三个容器对水平面的压强关系：           ______________. </a:t>
            </a:r>
            <a:endParaRPr sz="2800">
              <a:latin typeface="宋体" panose="02010600030101010101" pitchFamily="2" charset="-122"/>
              <a:cs typeface="宋体" panose="02010600030101010101" pitchFamily="2" charset="-122"/>
              <a:sym typeface="+mn-ea"/>
            </a:endParaRPr>
          </a:p>
        </p:txBody>
      </p:sp>
      <p:sp>
        <p:nvSpPr>
          <p:cNvPr id="7" name="文本框 6"/>
          <p:cNvSpPr txBox="1"/>
          <p:nvPr/>
        </p:nvSpPr>
        <p:spPr>
          <a:xfrm>
            <a:off x="997585" y="1851025"/>
            <a:ext cx="250126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F</a:t>
            </a:r>
            <a:r>
              <a:rPr lang="zh-CN" altLang="en-US" sz="2800" b="1" baseline="-25000" dirty="0">
                <a:solidFill>
                  <a:srgbClr val="FF0000"/>
                </a:solidFill>
                <a:latin typeface="Times New Roman" panose="02020603050405020304" pitchFamily="18" charset="0"/>
              </a:rPr>
              <a:t>甲</a:t>
            </a:r>
            <a:r>
              <a:rPr lang="zh-CN" altLang="en-US" sz="2800" b="1" dirty="0">
                <a:solidFill>
                  <a:srgbClr val="FF0000"/>
                </a:solidFill>
                <a:latin typeface="Times New Roman" panose="02020603050405020304" pitchFamily="18" charset="0"/>
              </a:rPr>
              <a:t>=F</a:t>
            </a:r>
            <a:r>
              <a:rPr lang="zh-CN" altLang="en-US" sz="2800" b="1" baseline="-25000" dirty="0">
                <a:solidFill>
                  <a:srgbClr val="FF0000"/>
                </a:solidFill>
                <a:latin typeface="Times New Roman" panose="02020603050405020304" pitchFamily="18" charset="0"/>
              </a:rPr>
              <a:t>乙</a:t>
            </a:r>
            <a:r>
              <a:rPr lang="zh-CN" altLang="en-US" sz="2800" b="1" dirty="0">
                <a:solidFill>
                  <a:srgbClr val="FF0000"/>
                </a:solidFill>
                <a:latin typeface="Times New Roman" panose="02020603050405020304" pitchFamily="18" charset="0"/>
              </a:rPr>
              <a:t>＞F</a:t>
            </a:r>
            <a:r>
              <a:rPr lang="zh-CN" altLang="en-US" sz="2800" b="1" baseline="-25000" dirty="0">
                <a:solidFill>
                  <a:srgbClr val="FF0000"/>
                </a:solidFill>
                <a:latin typeface="Times New Roman" panose="02020603050405020304" pitchFamily="18" charset="0"/>
              </a:rPr>
              <a:t>丙</a:t>
            </a:r>
            <a:endParaRPr lang="zh-CN" altLang="en-US" sz="2800" b="1" baseline="-25000" dirty="0">
              <a:solidFill>
                <a:srgbClr val="FF0000"/>
              </a:solidFill>
              <a:latin typeface="Times New Roman" panose="02020603050405020304" pitchFamily="18" charset="0"/>
            </a:endParaRPr>
          </a:p>
        </p:txBody>
      </p:sp>
      <p:sp>
        <p:nvSpPr>
          <p:cNvPr id="2" name="文本框 1"/>
          <p:cNvSpPr txBox="1"/>
          <p:nvPr/>
        </p:nvSpPr>
        <p:spPr>
          <a:xfrm>
            <a:off x="5259705" y="2372995"/>
            <a:ext cx="230568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ρ</a:t>
            </a:r>
            <a:r>
              <a:rPr lang="zh-CN" altLang="en-US" sz="2800" b="1" baseline="-25000" dirty="0">
                <a:solidFill>
                  <a:srgbClr val="FF0000"/>
                </a:solidFill>
                <a:latin typeface="Times New Roman" panose="02020603050405020304" pitchFamily="18" charset="0"/>
              </a:rPr>
              <a:t>甲</a:t>
            </a:r>
            <a:r>
              <a:rPr lang="zh-CN" altLang="en-US" sz="2800" b="1" dirty="0">
                <a:solidFill>
                  <a:srgbClr val="FF0000"/>
                </a:solidFill>
                <a:latin typeface="Times New Roman" panose="02020603050405020304" pitchFamily="18" charset="0"/>
              </a:rPr>
              <a:t>＞ρ</a:t>
            </a:r>
            <a:r>
              <a:rPr lang="zh-CN" altLang="en-US" sz="2800" b="1" baseline="-25000" dirty="0">
                <a:solidFill>
                  <a:srgbClr val="FF0000"/>
                </a:solidFill>
                <a:latin typeface="Times New Roman" panose="02020603050405020304" pitchFamily="18" charset="0"/>
              </a:rPr>
              <a:t>乙</a:t>
            </a:r>
            <a:r>
              <a:rPr lang="zh-CN" altLang="en-US" sz="2800" b="1" dirty="0">
                <a:solidFill>
                  <a:srgbClr val="FF0000"/>
                </a:solidFill>
                <a:latin typeface="Times New Roman" panose="02020603050405020304" pitchFamily="18" charset="0"/>
              </a:rPr>
              <a:t>＞ρ</a:t>
            </a:r>
            <a:r>
              <a:rPr lang="zh-CN" altLang="en-US" sz="2800" b="1" baseline="-25000" dirty="0">
                <a:solidFill>
                  <a:srgbClr val="FF0000"/>
                </a:solidFill>
                <a:latin typeface="Times New Roman" panose="02020603050405020304" pitchFamily="18" charset="0"/>
              </a:rPr>
              <a:t>丙</a:t>
            </a:r>
            <a:r>
              <a:rPr lang="zh-CN" altLang="en-US" sz="2800" b="1" dirty="0">
                <a:solidFill>
                  <a:srgbClr val="FF0000"/>
                </a:solidFill>
                <a:latin typeface="Times New Roman" panose="02020603050405020304" pitchFamily="18" charset="0"/>
              </a:rPr>
              <a:t>  </a:t>
            </a:r>
            <a:endParaRPr lang="zh-CN" altLang="en-US" sz="2800" b="1" dirty="0">
              <a:solidFill>
                <a:srgbClr val="FF0000"/>
              </a:solidFill>
              <a:latin typeface="Times New Roman" panose="02020603050405020304" pitchFamily="18" charset="0"/>
            </a:endParaRPr>
          </a:p>
        </p:txBody>
      </p:sp>
      <p:sp>
        <p:nvSpPr>
          <p:cNvPr id="3" name="文本框 2"/>
          <p:cNvSpPr txBox="1"/>
          <p:nvPr/>
        </p:nvSpPr>
        <p:spPr>
          <a:xfrm>
            <a:off x="5818505" y="2905760"/>
            <a:ext cx="251396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m</a:t>
            </a:r>
            <a:r>
              <a:rPr lang="zh-CN" altLang="en-US" sz="2800" b="1" baseline="-25000" dirty="0">
                <a:solidFill>
                  <a:srgbClr val="FF0000"/>
                </a:solidFill>
                <a:latin typeface="Times New Roman" panose="02020603050405020304" pitchFamily="18" charset="0"/>
              </a:rPr>
              <a:t>甲</a:t>
            </a:r>
            <a:r>
              <a:rPr lang="zh-CN" altLang="en-US" sz="2800" b="1" dirty="0">
                <a:solidFill>
                  <a:srgbClr val="FF0000"/>
                </a:solidFill>
                <a:latin typeface="Times New Roman" panose="02020603050405020304" pitchFamily="18" charset="0"/>
              </a:rPr>
              <a:t>=m</a:t>
            </a:r>
            <a:r>
              <a:rPr lang="zh-CN" altLang="en-US" sz="2800" b="1" baseline="-25000" dirty="0">
                <a:solidFill>
                  <a:srgbClr val="FF0000"/>
                </a:solidFill>
                <a:latin typeface="Times New Roman" panose="02020603050405020304" pitchFamily="18" charset="0"/>
              </a:rPr>
              <a:t>乙</a:t>
            </a:r>
            <a:r>
              <a:rPr lang="zh-CN" altLang="en-US" sz="2800" b="1" dirty="0">
                <a:solidFill>
                  <a:srgbClr val="FF0000"/>
                </a:solidFill>
                <a:latin typeface="Times New Roman" panose="02020603050405020304" pitchFamily="18" charset="0"/>
              </a:rPr>
              <a:t>＞m</a:t>
            </a:r>
            <a:r>
              <a:rPr lang="zh-CN" altLang="en-US" sz="2800" b="1" baseline="-25000" dirty="0">
                <a:solidFill>
                  <a:srgbClr val="FF0000"/>
                </a:solidFill>
                <a:latin typeface="Times New Roman" panose="02020603050405020304" pitchFamily="18" charset="0"/>
              </a:rPr>
              <a:t>丙</a:t>
            </a:r>
            <a:endParaRPr lang="zh-CN" altLang="en-US" sz="2800" b="1" baseline="-25000" dirty="0">
              <a:solidFill>
                <a:srgbClr val="FF0000"/>
              </a:solidFill>
              <a:latin typeface="Times New Roman" panose="02020603050405020304" pitchFamily="18" charset="0"/>
            </a:endParaRPr>
          </a:p>
        </p:txBody>
      </p:sp>
      <p:sp>
        <p:nvSpPr>
          <p:cNvPr id="4" name="文本框 3"/>
          <p:cNvSpPr txBox="1"/>
          <p:nvPr/>
        </p:nvSpPr>
        <p:spPr>
          <a:xfrm>
            <a:off x="996950" y="3931920"/>
            <a:ext cx="250190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p</a:t>
            </a:r>
            <a:r>
              <a:rPr lang="zh-CN" altLang="en-US" sz="2800" b="1" baseline="-25000" dirty="0">
                <a:solidFill>
                  <a:srgbClr val="FF0000"/>
                </a:solidFill>
                <a:latin typeface="Times New Roman" panose="02020603050405020304" pitchFamily="18" charset="0"/>
              </a:rPr>
              <a:t>甲</a:t>
            </a:r>
            <a:r>
              <a:rPr lang="zh-CN" altLang="en-US" sz="2800" b="1" dirty="0">
                <a:solidFill>
                  <a:srgbClr val="FF0000"/>
                </a:solidFill>
                <a:latin typeface="Times New Roman" panose="02020603050405020304" pitchFamily="18" charset="0"/>
              </a:rPr>
              <a:t>＞p</a:t>
            </a:r>
            <a:r>
              <a:rPr lang="zh-CN" altLang="en-US" sz="2800" b="1" baseline="-25000" dirty="0">
                <a:solidFill>
                  <a:srgbClr val="FF0000"/>
                </a:solidFill>
                <a:latin typeface="Times New Roman" panose="02020603050405020304" pitchFamily="18" charset="0"/>
              </a:rPr>
              <a:t>乙</a:t>
            </a:r>
            <a:r>
              <a:rPr lang="zh-CN" altLang="en-US" sz="2800" b="1" dirty="0">
                <a:solidFill>
                  <a:srgbClr val="FF0000"/>
                </a:solidFill>
                <a:latin typeface="Times New Roman" panose="02020603050405020304" pitchFamily="18" charset="0"/>
              </a:rPr>
              <a:t>＞p</a:t>
            </a:r>
            <a:r>
              <a:rPr lang="zh-CN" altLang="en-US" sz="2800" b="1" baseline="-25000" dirty="0">
                <a:solidFill>
                  <a:srgbClr val="FF0000"/>
                </a:solidFill>
                <a:latin typeface="Times New Roman" panose="02020603050405020304" pitchFamily="18" charset="0"/>
              </a:rPr>
              <a:t>丙</a:t>
            </a:r>
            <a:endParaRPr lang="zh-CN" altLang="en-US" sz="2800" b="1" baseline="-25000" dirty="0">
              <a:solidFill>
                <a:srgbClr val="FF0000"/>
              </a:solidFill>
              <a:latin typeface="Times New Roman" panose="02020603050405020304" pitchFamily="18" charset="0"/>
            </a:endParaRPr>
          </a:p>
        </p:txBody>
      </p:sp>
      <p:sp>
        <p:nvSpPr>
          <p:cNvPr id="5" name="文本框 4"/>
          <p:cNvSpPr txBox="1"/>
          <p:nvPr/>
        </p:nvSpPr>
        <p:spPr>
          <a:xfrm>
            <a:off x="997585" y="4970780"/>
            <a:ext cx="250190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p′</a:t>
            </a:r>
            <a:r>
              <a:rPr lang="zh-CN" altLang="en-US" sz="2800" b="1" baseline="-25000" dirty="0">
                <a:solidFill>
                  <a:srgbClr val="FF0000"/>
                </a:solidFill>
                <a:latin typeface="Times New Roman" panose="02020603050405020304" pitchFamily="18" charset="0"/>
              </a:rPr>
              <a:t>甲</a:t>
            </a:r>
            <a:r>
              <a:rPr lang="zh-CN" altLang="en-US" sz="2800" b="1" dirty="0">
                <a:solidFill>
                  <a:srgbClr val="FF0000"/>
                </a:solidFill>
                <a:latin typeface="Times New Roman" panose="02020603050405020304" pitchFamily="18" charset="0"/>
              </a:rPr>
              <a:t>＞p′</a:t>
            </a:r>
            <a:r>
              <a:rPr lang="zh-CN" altLang="en-US" sz="2800" b="1" baseline="-25000" dirty="0">
                <a:solidFill>
                  <a:srgbClr val="FF0000"/>
                </a:solidFill>
                <a:latin typeface="Times New Roman" panose="02020603050405020304" pitchFamily="18" charset="0"/>
              </a:rPr>
              <a:t>乙</a:t>
            </a:r>
            <a:r>
              <a:rPr lang="zh-CN" altLang="en-US" sz="2800" b="1" dirty="0">
                <a:solidFill>
                  <a:srgbClr val="FF0000"/>
                </a:solidFill>
                <a:latin typeface="Times New Roman" panose="02020603050405020304" pitchFamily="18" charset="0"/>
              </a:rPr>
              <a:t>＞p′</a:t>
            </a:r>
            <a:r>
              <a:rPr lang="zh-CN" altLang="en-US" sz="2800" b="1" baseline="-25000" dirty="0">
                <a:solidFill>
                  <a:srgbClr val="FF0000"/>
                </a:solidFill>
                <a:latin typeface="Times New Roman" panose="02020603050405020304" pitchFamily="18" charset="0"/>
              </a:rPr>
              <a:t>丙</a:t>
            </a:r>
            <a:endParaRPr lang="zh-CN" altLang="en-US" sz="2800" b="1" baseline="-25000"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2" grpId="0"/>
      <p:bldP spid="2" grpId="1"/>
      <p:bldP spid="3" grpId="0"/>
      <p:bldP spid="3" grpId="1"/>
      <p:bldP spid="4" grpId="0"/>
      <p:bldP spid="4" grpId="1"/>
      <p:bldP spid="5" grpId="0"/>
      <p:bldP spid="5" grpId="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03860" y="1230313"/>
            <a:ext cx="8251825" cy="4742815"/>
          </a:xfrm>
          <a:prstGeom prst="rect">
            <a:avLst/>
          </a:prstGeom>
          <a:noFill/>
        </p:spPr>
        <p:txBody>
          <a:bodyPr wrap="square" rtlCol="0" anchor="t">
            <a:spAutoFit/>
          </a:bodyPr>
          <a:p>
            <a:pPr>
              <a:lnSpc>
                <a:spcPct val="120000"/>
              </a:lnSpc>
            </a:pPr>
            <a:r>
              <a:rPr lang="zh-CN" altLang="en-US" sz="2800">
                <a:solidFill>
                  <a:srgbClr val="FF0000"/>
                </a:solidFill>
                <a:latin typeface="宋体" panose="02010600030101010101" pitchFamily="2" charset="-122"/>
                <a:cs typeface="宋体" panose="02010600030101010101" pitchFamily="2" charset="-122"/>
              </a:rPr>
              <a:t>【点拨2】</a:t>
            </a:r>
            <a:endParaRPr lang="zh-CN" altLang="en-US" sz="2800">
              <a:solidFill>
                <a:srgbClr val="FF0000"/>
              </a:solidFill>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（1）浮力大小的比较方法：</a:t>
            </a:r>
            <a:endParaRPr lang="zh-CN" altLang="en-US" sz="2800">
              <a:latin typeface="宋体" panose="02010600030101010101" pitchFamily="2" charset="-122"/>
              <a:cs typeface="宋体" panose="02010600030101010101" pitchFamily="2" charset="-122"/>
            </a:endParaRPr>
          </a:p>
          <a:p>
            <a:pPr marL="448945" indent="-12700">
              <a:lnSpc>
                <a:spcPct val="120000"/>
              </a:lnSpc>
            </a:pPr>
            <a:r>
              <a:rPr lang="zh-CN" altLang="en-US" sz="2800">
                <a:latin typeface="宋体" panose="02010600030101010101" pitchFamily="2" charset="-122"/>
                <a:cs typeface="宋体" panose="02010600030101010101" pitchFamily="2" charset="-122"/>
              </a:rPr>
              <a:t>①若几个物体的质量相等（或同一物体）时，常用根据浮沉条件比较浮力大小. </a:t>
            </a:r>
            <a:endParaRPr lang="zh-CN" altLang="en-US" sz="2800">
              <a:latin typeface="宋体" panose="02010600030101010101" pitchFamily="2" charset="-122"/>
              <a:cs typeface="宋体" panose="02010600030101010101" pitchFamily="2" charset="-122"/>
            </a:endParaRPr>
          </a:p>
          <a:p>
            <a:pPr marL="448945" indent="-26035">
              <a:lnSpc>
                <a:spcPct val="120000"/>
              </a:lnSpc>
            </a:pPr>
            <a:r>
              <a:rPr lang="zh-CN" altLang="en-US" sz="2800">
                <a:latin typeface="宋体" panose="02010600030101010101" pitchFamily="2" charset="-122"/>
                <a:cs typeface="宋体" panose="02010600030101010101" pitchFamily="2" charset="-122"/>
              </a:rPr>
              <a:t>②若几个物体的体积相等，浸在同种液体中时，常用阿基米德原理比较浮力的大小. </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（2）压强大小的比较方法：先分清楚是固体压强还是液体压强，液体压强用p＝ρgh分析，固体压强用p＝F/S分析. </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5508625" y="4758055"/>
            <a:ext cx="3228340" cy="1456055"/>
          </a:xfrm>
          <a:prstGeom prst="rect">
            <a:avLst/>
          </a:prstGeom>
        </p:spPr>
      </p:pic>
      <p:sp>
        <p:nvSpPr>
          <p:cNvPr id="2" name="文本框 1"/>
          <p:cNvSpPr txBox="1"/>
          <p:nvPr/>
        </p:nvSpPr>
        <p:spPr>
          <a:xfrm>
            <a:off x="573723" y="1172845"/>
            <a:ext cx="7996555" cy="5303520"/>
          </a:xfrm>
          <a:prstGeom prst="rect">
            <a:avLst/>
          </a:prstGeom>
          <a:noFill/>
        </p:spPr>
        <p:txBody>
          <a:bodyPr wrap="square" rtlCol="0" anchor="t">
            <a:spAutoFit/>
          </a:bodyPr>
          <a:p>
            <a:pPr algn="just">
              <a:lnSpc>
                <a:spcPct val="110000"/>
              </a:lnSpc>
            </a:pPr>
            <a:r>
              <a:rPr lang="zh-CN" altLang="en-US" sz="2800" b="1">
                <a:solidFill>
                  <a:srgbClr val="FF0000"/>
                </a:solidFill>
                <a:latin typeface="宋体" panose="02010600030101010101" pitchFamily="2" charset="-122"/>
                <a:cs typeface="宋体" panose="02010600030101010101" pitchFamily="2" charset="-122"/>
              </a:rPr>
              <a:t>变式拓展2</a:t>
            </a:r>
            <a:r>
              <a:rPr lang="zh-CN" altLang="en-US" sz="2800">
                <a:latin typeface="宋体" panose="02010600030101010101" pitchFamily="2" charset="-122"/>
                <a:cs typeface="宋体" panose="02010600030101010101" pitchFamily="2" charset="-122"/>
              </a:rPr>
              <a:t>：（2017·广东）将体积相同材料不同的甲、乙、丙三个实心小球，分别轻轻放入三个装满水的相同烧杯中，甲球下沉至杯底，乙球漂浮和丙球悬浮，如图3所示，下列说法正确的是（　 ）</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A. 三个小球的质量大小关系是m</a:t>
            </a:r>
            <a:r>
              <a:rPr lang="zh-CN" altLang="en-US" sz="2800" baseline="-25000">
                <a:latin typeface="宋体" panose="02010600030101010101" pitchFamily="2" charset="-122"/>
                <a:cs typeface="宋体" panose="02010600030101010101" pitchFamily="2" charset="-122"/>
              </a:rPr>
              <a:t>甲</a:t>
            </a:r>
            <a:r>
              <a:rPr lang="zh-CN" altLang="en-US" sz="2800">
                <a:latin typeface="宋体" panose="02010600030101010101" pitchFamily="2" charset="-122"/>
                <a:cs typeface="宋体" panose="02010600030101010101" pitchFamily="2" charset="-122"/>
              </a:rPr>
              <a:t>&gt;m</a:t>
            </a:r>
            <a:r>
              <a:rPr lang="zh-CN" altLang="en-US" sz="2800" baseline="-25000">
                <a:latin typeface="宋体" panose="02010600030101010101" pitchFamily="2" charset="-122"/>
                <a:cs typeface="宋体" panose="02010600030101010101" pitchFamily="2" charset="-122"/>
              </a:rPr>
              <a:t>乙</a:t>
            </a:r>
            <a:r>
              <a:rPr lang="zh-CN" altLang="en-US" sz="2800">
                <a:latin typeface="宋体" panose="02010600030101010101" pitchFamily="2" charset="-122"/>
                <a:cs typeface="宋体" panose="02010600030101010101" pitchFamily="2" charset="-122"/>
              </a:rPr>
              <a:t>&gt;m</a:t>
            </a:r>
            <a:r>
              <a:rPr lang="zh-CN" altLang="en-US" sz="2800" baseline="-25000">
                <a:latin typeface="宋体" panose="02010600030101010101" pitchFamily="2" charset="-122"/>
                <a:cs typeface="宋体" panose="02010600030101010101" pitchFamily="2" charset="-122"/>
              </a:rPr>
              <a:t>丙</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B. 三个小球受到的浮力大小关系是F</a:t>
            </a:r>
            <a:r>
              <a:rPr lang="zh-CN" altLang="en-US" sz="2800" baseline="-25000">
                <a:latin typeface="宋体" panose="02010600030101010101" pitchFamily="2" charset="-122"/>
                <a:cs typeface="宋体" panose="02010600030101010101" pitchFamily="2" charset="-122"/>
              </a:rPr>
              <a:t>甲</a:t>
            </a:r>
            <a:r>
              <a:rPr lang="zh-CN" altLang="en-US" sz="2800">
                <a:latin typeface="宋体" panose="02010600030101010101" pitchFamily="2" charset="-122"/>
                <a:cs typeface="宋体" panose="02010600030101010101" pitchFamily="2" charset="-122"/>
              </a:rPr>
              <a:t>=F</a:t>
            </a:r>
            <a:r>
              <a:rPr lang="zh-CN" altLang="en-US" sz="2800" baseline="-25000">
                <a:latin typeface="宋体" panose="02010600030101010101" pitchFamily="2" charset="-122"/>
                <a:cs typeface="宋体" panose="02010600030101010101" pitchFamily="2" charset="-122"/>
              </a:rPr>
              <a:t>丙</a:t>
            </a:r>
            <a:r>
              <a:rPr lang="zh-CN" altLang="en-US" sz="2800">
                <a:latin typeface="宋体" panose="02010600030101010101" pitchFamily="2" charset="-122"/>
                <a:cs typeface="宋体" panose="02010600030101010101" pitchFamily="2" charset="-122"/>
              </a:rPr>
              <a:t>&lt;F</a:t>
            </a:r>
            <a:r>
              <a:rPr lang="zh-CN" altLang="en-US" sz="2800" baseline="-25000">
                <a:latin typeface="宋体" panose="02010600030101010101" pitchFamily="2" charset="-122"/>
                <a:cs typeface="宋体" panose="02010600030101010101" pitchFamily="2" charset="-122"/>
              </a:rPr>
              <a:t>乙</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C. 三个烧杯中的水对烧杯底部</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的压强大小关系是p</a:t>
            </a:r>
            <a:r>
              <a:rPr lang="zh-CN" altLang="en-US" sz="2800" baseline="-25000">
                <a:latin typeface="宋体" panose="02010600030101010101" pitchFamily="2" charset="-122"/>
                <a:cs typeface="宋体" panose="02010600030101010101" pitchFamily="2" charset="-122"/>
              </a:rPr>
              <a:t>甲</a:t>
            </a:r>
            <a:r>
              <a:rPr lang="zh-CN" altLang="en-US" sz="2800">
                <a:latin typeface="宋体" panose="02010600030101010101" pitchFamily="2" charset="-122"/>
                <a:cs typeface="宋体" panose="02010600030101010101" pitchFamily="2" charset="-122"/>
              </a:rPr>
              <a:t>&gt;p</a:t>
            </a:r>
            <a:r>
              <a:rPr lang="zh-CN" altLang="en-US" sz="2800" baseline="-25000">
                <a:latin typeface="宋体" panose="02010600030101010101" pitchFamily="2" charset="-122"/>
                <a:cs typeface="宋体" panose="02010600030101010101" pitchFamily="2" charset="-122"/>
              </a:rPr>
              <a:t>乙</a:t>
            </a:r>
            <a:r>
              <a:rPr lang="zh-CN" altLang="en-US" sz="2800">
                <a:latin typeface="宋体" panose="02010600030101010101" pitchFamily="2" charset="-122"/>
                <a:cs typeface="宋体" panose="02010600030101010101" pitchFamily="2" charset="-122"/>
              </a:rPr>
              <a:t>&gt;p</a:t>
            </a:r>
            <a:r>
              <a:rPr lang="zh-CN" altLang="en-US" sz="2800" baseline="-25000">
                <a:latin typeface="宋体" panose="02010600030101010101" pitchFamily="2" charset="-122"/>
                <a:cs typeface="宋体" panose="02010600030101010101" pitchFamily="2" charset="-122"/>
                <a:sym typeface="+mn-ea"/>
              </a:rPr>
              <a:t>丙</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D. 三个烧杯底部对桌面的压强</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大小关系是p′</a:t>
            </a:r>
            <a:r>
              <a:rPr lang="zh-CN" altLang="en-US" sz="2800" baseline="-25000">
                <a:latin typeface="宋体" panose="02010600030101010101" pitchFamily="2" charset="-122"/>
                <a:cs typeface="宋体" panose="02010600030101010101" pitchFamily="2" charset="-122"/>
              </a:rPr>
              <a:t>甲</a:t>
            </a:r>
            <a:r>
              <a:rPr lang="zh-CN" altLang="en-US" sz="2800">
                <a:latin typeface="宋体" panose="02010600030101010101" pitchFamily="2" charset="-122"/>
                <a:cs typeface="宋体" panose="02010600030101010101" pitchFamily="2" charset="-122"/>
              </a:rPr>
              <a:t>&gt;p′</a:t>
            </a:r>
            <a:r>
              <a:rPr lang="zh-CN" altLang="en-US" sz="2800" baseline="-25000">
                <a:latin typeface="宋体" panose="02010600030101010101" pitchFamily="2" charset="-122"/>
                <a:cs typeface="宋体" panose="02010600030101010101" pitchFamily="2" charset="-122"/>
              </a:rPr>
              <a:t>乙</a:t>
            </a:r>
            <a:r>
              <a:rPr lang="zh-CN" altLang="en-US" sz="2800">
                <a:latin typeface="宋体" panose="02010600030101010101" pitchFamily="2" charset="-122"/>
                <a:cs typeface="宋体" panose="02010600030101010101" pitchFamily="2" charset="-122"/>
              </a:rPr>
              <a:t>=p′</a:t>
            </a:r>
            <a:r>
              <a:rPr lang="zh-CN" altLang="en-US" sz="2800" baseline="-25000">
                <a:latin typeface="宋体" panose="02010600030101010101" pitchFamily="2" charset="-122"/>
                <a:cs typeface="宋体" panose="02010600030101010101" pitchFamily="2" charset="-122"/>
              </a:rPr>
              <a:t>丙</a:t>
            </a:r>
            <a:endParaRPr lang="zh-CN" altLang="en-US" sz="2800" baseline="-25000">
              <a:latin typeface="宋体" panose="02010600030101010101" pitchFamily="2" charset="-122"/>
              <a:cs typeface="宋体" panose="02010600030101010101" pitchFamily="2" charset="-122"/>
            </a:endParaRPr>
          </a:p>
        </p:txBody>
      </p:sp>
      <p:sp>
        <p:nvSpPr>
          <p:cNvPr id="4" name="文本框 3"/>
          <p:cNvSpPr txBox="1"/>
          <p:nvPr/>
        </p:nvSpPr>
        <p:spPr>
          <a:xfrm>
            <a:off x="348615" y="307213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D</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41020" y="3142615"/>
            <a:ext cx="8063230" cy="1864995"/>
          </a:xfrm>
          <a:prstGeom prst="rect">
            <a:avLst/>
          </a:prstGeom>
        </p:spPr>
      </p:pic>
      <p:sp>
        <p:nvSpPr>
          <p:cNvPr id="3" name="文本框 2"/>
          <p:cNvSpPr txBox="1"/>
          <p:nvPr/>
        </p:nvSpPr>
        <p:spPr>
          <a:xfrm>
            <a:off x="671195" y="1155700"/>
            <a:ext cx="7848600" cy="681990"/>
          </a:xfrm>
          <a:prstGeom prst="rect">
            <a:avLst/>
          </a:prstGeom>
          <a:noFill/>
        </p:spPr>
        <p:txBody>
          <a:bodyPr wrap="square" rtlCol="0" anchor="t">
            <a:spAutoFit/>
          </a:bodyPr>
          <a:p>
            <a:pPr algn="l">
              <a:lnSpc>
                <a:spcPct val="120000"/>
              </a:lnSpc>
            </a:pPr>
            <a:r>
              <a:rPr lang="zh-CN" altLang="en-US" sz="3200" b="1">
                <a:solidFill>
                  <a:srgbClr val="FF0000"/>
                </a:solidFill>
                <a:sym typeface="+mn-ea"/>
              </a:rPr>
              <a:t>三、 浮力的应用</a:t>
            </a:r>
            <a:endParaRPr lang="zh-CN" altLang="en-US" sz="3200" b="1">
              <a:solidFill>
                <a:srgbClr val="FF0000"/>
              </a:solidFill>
              <a:sym typeface="+mn-ea"/>
            </a:endParaRPr>
          </a:p>
        </p:txBody>
      </p:sp>
      <p:sp>
        <p:nvSpPr>
          <p:cNvPr id="14" name="文本框 13"/>
          <p:cNvSpPr txBox="1"/>
          <p:nvPr/>
        </p:nvSpPr>
        <p:spPr>
          <a:xfrm>
            <a:off x="624205" y="1806575"/>
            <a:ext cx="7895590" cy="164147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3</a:t>
            </a:r>
            <a:r>
              <a:rPr lang="zh-CN" altLang="en-US" sz="2800" b="1">
                <a:solidFill>
                  <a:srgbClr val="FF0000"/>
                </a:solidFill>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下图4是关于浮力知识的应用实例，其中说法正确的是（ 　　）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endParaRPr lang="zh-CN" altLang="en-US" sz="2800">
              <a:latin typeface="宋体" panose="02010600030101010101" pitchFamily="2" charset="-122"/>
              <a:cs typeface="宋体" panose="02010600030101010101" pitchFamily="2" charset="-122"/>
              <a:sym typeface="+mn-ea"/>
            </a:endParaRPr>
          </a:p>
        </p:txBody>
      </p:sp>
    </p:spTree>
  </p:cSld>
  <p:clrMapOvr>
    <a:masterClrMapping/>
  </p:clrMapOvr>
  <p:transition>
    <p:push dir="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304290"/>
            <a:ext cx="7895590" cy="4225925"/>
          </a:xfrm>
          <a:prstGeom prst="rect">
            <a:avLst/>
          </a:prstGeom>
          <a:noFill/>
        </p:spPr>
        <p:txBody>
          <a:bodyPr wrap="square" rtlCol="0" anchor="t">
            <a:spAutoFit/>
          </a:bodyPr>
          <a:p>
            <a:pPr marL="420370" indent="-420370" algn="just" defTabSz="914400">
              <a:lnSpc>
                <a:spcPct val="120000"/>
              </a:lnSpc>
              <a:tabLst>
                <a:tab pos="358140" algn="l"/>
              </a:tabLst>
            </a:pPr>
            <a:r>
              <a:rPr lang="zh-CN" altLang="en-US" sz="2800">
                <a:latin typeface="宋体" panose="02010600030101010101" pitchFamily="2" charset="-122"/>
                <a:cs typeface="宋体" panose="02010600030101010101" pitchFamily="2" charset="-122"/>
                <a:sym typeface="+mn-ea"/>
              </a:rPr>
              <a:t>A.图A中浸没在水中的潜水艇在下潜过程中所受浮力逐渐变大</a:t>
            </a:r>
            <a:endParaRPr lang="zh-CN" altLang="en-US" sz="2800">
              <a:latin typeface="宋体" panose="02010600030101010101" pitchFamily="2" charset="-122"/>
              <a:cs typeface="宋体" panose="02010600030101010101" pitchFamily="2" charset="-122"/>
              <a:sym typeface="+mn-ea"/>
            </a:endParaRPr>
          </a:p>
          <a:p>
            <a:pPr marL="407670" indent="-407670" algn="just">
              <a:lnSpc>
                <a:spcPct val="120000"/>
              </a:lnSpc>
            </a:pPr>
            <a:r>
              <a:rPr lang="zh-CN" altLang="en-US" sz="2800">
                <a:latin typeface="宋体" panose="02010600030101010101" pitchFamily="2" charset="-122"/>
                <a:cs typeface="宋体" panose="02010600030101010101" pitchFamily="2" charset="-122"/>
                <a:sym typeface="+mn-ea"/>
              </a:rPr>
              <a:t>B.图B中巨轮之所以能够浮在水面是因为用空心的办法增大了排开液体的体积</a:t>
            </a:r>
            <a:endParaRPr lang="zh-CN" altLang="en-US" sz="2800">
              <a:latin typeface="宋体" panose="02010600030101010101" pitchFamily="2" charset="-122"/>
              <a:cs typeface="宋体" panose="02010600030101010101" pitchFamily="2" charset="-122"/>
              <a:sym typeface="+mn-ea"/>
            </a:endParaRPr>
          </a:p>
          <a:p>
            <a:pPr marL="381635" indent="-381635" algn="just">
              <a:lnSpc>
                <a:spcPct val="120000"/>
              </a:lnSpc>
            </a:pPr>
            <a:r>
              <a:rPr lang="zh-CN" altLang="en-US" sz="2800">
                <a:latin typeface="宋体" panose="02010600030101010101" pitchFamily="2" charset="-122"/>
                <a:cs typeface="宋体" panose="02010600030101010101" pitchFamily="2" charset="-122"/>
                <a:sym typeface="+mn-ea"/>
              </a:rPr>
              <a:t>C.图C中液体的密度越大密度计漂浮时受到的浮力就越大</a:t>
            </a:r>
            <a:endParaRPr lang="zh-CN" altLang="en-US" sz="2800">
              <a:latin typeface="宋体" panose="02010600030101010101" pitchFamily="2" charset="-122"/>
              <a:cs typeface="宋体" panose="02010600030101010101" pitchFamily="2" charset="-122"/>
              <a:sym typeface="+mn-ea"/>
            </a:endParaRPr>
          </a:p>
          <a:p>
            <a:pPr marL="368300" indent="-368300" algn="just" defTabSz="914400">
              <a:lnSpc>
                <a:spcPct val="120000"/>
              </a:lnSpc>
              <a:tabLst>
                <a:tab pos="268605" algn="l"/>
              </a:tabLst>
            </a:pPr>
            <a:r>
              <a:rPr lang="zh-CN" altLang="en-US" sz="2800">
                <a:latin typeface="宋体" panose="02010600030101010101" pitchFamily="2" charset="-122"/>
                <a:cs typeface="宋体" panose="02010600030101010101" pitchFamily="2" charset="-122"/>
                <a:sym typeface="+mn-ea"/>
              </a:rPr>
              <a:t>D.图D中气球是利用填充气体密度大于空气密度的原理上浮</a:t>
            </a:r>
            <a:endParaRPr lang="zh-CN" altLang="en-US" sz="2800">
              <a:latin typeface="宋体" panose="02010600030101010101" pitchFamily="2" charset="-122"/>
              <a:cs typeface="宋体" panose="02010600030101010101" pitchFamily="2" charset="-122"/>
              <a:sym typeface="+mn-ea"/>
            </a:endParaRPr>
          </a:p>
        </p:txBody>
      </p:sp>
      <p:sp>
        <p:nvSpPr>
          <p:cNvPr id="7" name="文本框 6"/>
          <p:cNvSpPr txBox="1"/>
          <p:nvPr/>
        </p:nvSpPr>
        <p:spPr>
          <a:xfrm>
            <a:off x="792480" y="553021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B</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03860" y="1876108"/>
            <a:ext cx="8251825" cy="2158365"/>
          </a:xfrm>
          <a:prstGeom prst="rect">
            <a:avLst/>
          </a:prstGeom>
          <a:noFill/>
        </p:spPr>
        <p:txBody>
          <a:bodyPr wrap="square" rtlCol="0" anchor="t">
            <a:spAutoFit/>
          </a:bodyPr>
          <a:p>
            <a:pPr>
              <a:lnSpc>
                <a:spcPct val="120000"/>
              </a:lnSpc>
            </a:pPr>
            <a:r>
              <a:rPr lang="zh-CN" altLang="en-US" sz="2800">
                <a:solidFill>
                  <a:srgbClr val="FF0000"/>
                </a:solidFill>
                <a:latin typeface="宋体" panose="02010600030101010101" pitchFamily="2" charset="-122"/>
                <a:cs typeface="宋体" panose="02010600030101010101" pitchFamily="2" charset="-122"/>
              </a:rPr>
              <a:t>【点拨</a:t>
            </a:r>
            <a:r>
              <a:rPr lang="en-US" altLang="zh-CN" sz="2800">
                <a:solidFill>
                  <a:srgbClr val="FF0000"/>
                </a:solidFill>
                <a:latin typeface="宋体" panose="02010600030101010101" pitchFamily="2" charset="-122"/>
                <a:cs typeface="宋体" panose="02010600030101010101" pitchFamily="2" charset="-122"/>
              </a:rPr>
              <a:t>3</a:t>
            </a:r>
            <a:r>
              <a:rPr lang="zh-CN" altLang="en-US" sz="2800">
                <a:solidFill>
                  <a:srgbClr val="FF0000"/>
                </a:solidFill>
                <a:latin typeface="宋体" panose="02010600030101010101" pitchFamily="2" charset="-122"/>
                <a:cs typeface="宋体" panose="02010600030101010101" pitchFamily="2" charset="-122"/>
              </a:rPr>
              <a:t>】</a:t>
            </a:r>
            <a:endParaRPr lang="zh-CN" altLang="en-US" sz="2800">
              <a:solidFill>
                <a:srgbClr val="FF0000"/>
              </a:solidFill>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（1）同一物体漂浮在不同液体里，所受浮力相同；（2）同一物体漂浮在不同液体里，在密度大的液体里浸入的体积小.</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6457315" y="4041140"/>
            <a:ext cx="2026285" cy="2109470"/>
          </a:xfrm>
          <a:prstGeom prst="rect">
            <a:avLst/>
          </a:prstGeom>
        </p:spPr>
      </p:pic>
      <p:sp>
        <p:nvSpPr>
          <p:cNvPr id="2" name="文本框 1"/>
          <p:cNvSpPr txBox="1"/>
          <p:nvPr/>
        </p:nvSpPr>
        <p:spPr>
          <a:xfrm>
            <a:off x="573723" y="1459865"/>
            <a:ext cx="7996555" cy="3881755"/>
          </a:xfrm>
          <a:prstGeom prst="rect">
            <a:avLst/>
          </a:prstGeom>
          <a:noFill/>
        </p:spPr>
        <p:txBody>
          <a:bodyPr wrap="square" rtlCol="0" anchor="t">
            <a:spAutoFit/>
          </a:bodyPr>
          <a:p>
            <a:pPr algn="just">
              <a:lnSpc>
                <a:spcPct val="110000"/>
              </a:lnSpc>
            </a:pPr>
            <a:r>
              <a:rPr lang="zh-CN" altLang="en-US" sz="2800" b="1">
                <a:solidFill>
                  <a:srgbClr val="FF0000"/>
                </a:solidFill>
                <a:latin typeface="宋体" panose="02010600030101010101" pitchFamily="2" charset="-122"/>
                <a:cs typeface="宋体" panose="02010600030101010101" pitchFamily="2" charset="-122"/>
              </a:rPr>
              <a:t>变式拓展</a:t>
            </a:r>
            <a:r>
              <a:rPr lang="en-US" altLang="zh-CN" sz="2800" b="1">
                <a:solidFill>
                  <a:srgbClr val="FF0000"/>
                </a:solidFill>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：（2019·枣庄）在木棒的一端缠绕一些细铜丝制成简易的液体密度计，将其分别放入盛有甲、乙两种液体的烧杯中处于静止状态，如图5所示. 若密度计在甲、乙液体中受到的浮力分别是F甲、F乙，甲、乙两种液体的密度分别为ρ</a:t>
            </a:r>
            <a:r>
              <a:rPr lang="zh-CN" altLang="en-US" sz="2800" baseline="-25000">
                <a:latin typeface="宋体" panose="02010600030101010101" pitchFamily="2" charset="-122"/>
                <a:cs typeface="宋体" panose="02010600030101010101" pitchFamily="2" charset="-122"/>
              </a:rPr>
              <a:t>甲</a:t>
            </a:r>
            <a:r>
              <a:rPr lang="zh-CN" altLang="en-US" sz="2800">
                <a:latin typeface="宋体" panose="02010600030101010101" pitchFamily="2" charset="-122"/>
                <a:cs typeface="宋体" panose="02010600030101010101" pitchFamily="2" charset="-122"/>
              </a:rPr>
              <a:t>、ρ</a:t>
            </a:r>
            <a:r>
              <a:rPr lang="zh-CN" altLang="en-US" sz="2800" baseline="-25000">
                <a:latin typeface="宋体" panose="02010600030101010101" pitchFamily="2" charset="-122"/>
                <a:cs typeface="宋体" panose="02010600030101010101" pitchFamily="2" charset="-122"/>
              </a:rPr>
              <a:t>乙</a:t>
            </a:r>
            <a:r>
              <a:rPr lang="zh-CN" altLang="en-US" sz="2800">
                <a:latin typeface="宋体" panose="02010600030101010101" pitchFamily="2" charset="-122"/>
                <a:cs typeface="宋体" panose="02010600030101010101" pitchFamily="2" charset="-122"/>
              </a:rPr>
              <a:t>． 则（　 　） </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A．F</a:t>
            </a:r>
            <a:r>
              <a:rPr lang="zh-CN" altLang="en-US" sz="2800" baseline="-25000">
                <a:latin typeface="宋体" panose="02010600030101010101" pitchFamily="2" charset="-122"/>
                <a:cs typeface="宋体" panose="02010600030101010101" pitchFamily="2" charset="-122"/>
              </a:rPr>
              <a:t>甲</a:t>
            </a:r>
            <a:r>
              <a:rPr lang="zh-CN" altLang="en-US" sz="2800">
                <a:latin typeface="宋体" panose="02010600030101010101" pitchFamily="2" charset="-122"/>
                <a:cs typeface="宋体" panose="02010600030101010101" pitchFamily="2" charset="-122"/>
              </a:rPr>
              <a:t>＜F</a:t>
            </a:r>
            <a:r>
              <a:rPr lang="zh-CN" altLang="en-US" sz="2800" baseline="-25000">
                <a:latin typeface="宋体" panose="02010600030101010101" pitchFamily="2" charset="-122"/>
                <a:cs typeface="宋体" panose="02010600030101010101" pitchFamily="2" charset="-122"/>
              </a:rPr>
              <a:t>乙</a:t>
            </a:r>
            <a:r>
              <a:rPr lang="zh-CN" altLang="en-US" sz="2800">
                <a:latin typeface="宋体" panose="02010600030101010101" pitchFamily="2" charset="-122"/>
                <a:cs typeface="宋体" panose="02010600030101010101" pitchFamily="2" charset="-122"/>
              </a:rPr>
              <a:t>			B．F</a:t>
            </a:r>
            <a:r>
              <a:rPr lang="zh-CN" altLang="en-US" sz="2800" baseline="-25000">
                <a:latin typeface="宋体" panose="02010600030101010101" pitchFamily="2" charset="-122"/>
                <a:cs typeface="宋体" panose="02010600030101010101" pitchFamily="2" charset="-122"/>
              </a:rPr>
              <a:t>甲</a:t>
            </a:r>
            <a:r>
              <a:rPr lang="zh-CN" altLang="en-US" sz="2800">
                <a:latin typeface="宋体" panose="02010600030101010101" pitchFamily="2" charset="-122"/>
                <a:cs typeface="宋体" panose="02010600030101010101" pitchFamily="2" charset="-122"/>
              </a:rPr>
              <a:t>＞F</a:t>
            </a:r>
            <a:r>
              <a:rPr lang="zh-CN" altLang="en-US" sz="2800" baseline="-25000">
                <a:latin typeface="宋体" panose="02010600030101010101" pitchFamily="2" charset="-122"/>
                <a:cs typeface="宋体" panose="02010600030101010101" pitchFamily="2" charset="-122"/>
              </a:rPr>
              <a:t>乙</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C．ρ</a:t>
            </a:r>
            <a:r>
              <a:rPr lang="zh-CN" altLang="en-US" sz="2800" baseline="-25000">
                <a:latin typeface="宋体" panose="02010600030101010101" pitchFamily="2" charset="-122"/>
                <a:cs typeface="宋体" panose="02010600030101010101" pitchFamily="2" charset="-122"/>
              </a:rPr>
              <a:t>甲</a:t>
            </a:r>
            <a:r>
              <a:rPr lang="zh-CN" altLang="en-US" sz="2800">
                <a:latin typeface="宋体" panose="02010600030101010101" pitchFamily="2" charset="-122"/>
                <a:cs typeface="宋体" panose="02010600030101010101" pitchFamily="2" charset="-122"/>
              </a:rPr>
              <a:t>＞ρ</a:t>
            </a:r>
            <a:r>
              <a:rPr lang="zh-CN" altLang="en-US" sz="2800" baseline="-25000">
                <a:latin typeface="宋体" panose="02010600030101010101" pitchFamily="2" charset="-122"/>
                <a:cs typeface="宋体" panose="02010600030101010101" pitchFamily="2" charset="-122"/>
              </a:rPr>
              <a:t>乙</a:t>
            </a:r>
            <a:r>
              <a:rPr lang="zh-CN" altLang="en-US" sz="2800">
                <a:latin typeface="宋体" panose="02010600030101010101" pitchFamily="2" charset="-122"/>
                <a:cs typeface="宋体" panose="02010600030101010101" pitchFamily="2" charset="-122"/>
              </a:rPr>
              <a:t>		D．ρ</a:t>
            </a:r>
            <a:r>
              <a:rPr lang="zh-CN" altLang="en-US" sz="2800" baseline="-25000">
                <a:latin typeface="宋体" panose="02010600030101010101" pitchFamily="2" charset="-122"/>
                <a:cs typeface="宋体" panose="02010600030101010101" pitchFamily="2" charset="-122"/>
              </a:rPr>
              <a:t>甲</a:t>
            </a:r>
            <a:r>
              <a:rPr lang="zh-CN" altLang="en-US" sz="2800">
                <a:latin typeface="宋体" panose="02010600030101010101" pitchFamily="2" charset="-122"/>
                <a:cs typeface="宋体" panose="02010600030101010101" pitchFamily="2" charset="-122"/>
              </a:rPr>
              <a:t>＜ρ</a:t>
            </a:r>
            <a:r>
              <a:rPr lang="zh-CN" altLang="en-US" sz="2800" baseline="-25000">
                <a:latin typeface="宋体" panose="02010600030101010101" pitchFamily="2" charset="-122"/>
                <a:cs typeface="宋体" panose="02010600030101010101" pitchFamily="2" charset="-122"/>
                <a:sym typeface="+mn-ea"/>
              </a:rPr>
              <a:t>乙</a:t>
            </a:r>
            <a:endParaRPr lang="en-US" altLang="zh-CN" sz="2800">
              <a:latin typeface="宋体" panose="02010600030101010101" pitchFamily="2" charset="-122"/>
              <a:cs typeface="宋体" panose="02010600030101010101" pitchFamily="2" charset="-122"/>
            </a:endParaRPr>
          </a:p>
        </p:txBody>
      </p:sp>
      <p:sp>
        <p:nvSpPr>
          <p:cNvPr id="4" name="文本框 3"/>
          <p:cNvSpPr txBox="1"/>
          <p:nvPr/>
        </p:nvSpPr>
        <p:spPr>
          <a:xfrm>
            <a:off x="2024380" y="382079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D</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70560" y="1724660"/>
            <a:ext cx="7895590" cy="3709035"/>
          </a:xfrm>
          <a:prstGeom prst="rect">
            <a:avLst/>
          </a:prstGeom>
          <a:noFill/>
        </p:spPr>
        <p:txBody>
          <a:bodyPr wrap="square" rtlCol="0" anchor="t">
            <a:spAutoFit/>
          </a:bodyPr>
          <a:p>
            <a:pPr>
              <a:lnSpc>
                <a:spcPct val="120000"/>
              </a:lnSpc>
            </a:pPr>
            <a:r>
              <a:rPr lang="zh-CN" altLang="en-US" sz="2800" b="1">
                <a:latin typeface="宋体" panose="02010600030101010101" pitchFamily="2" charset="-122"/>
                <a:cs typeface="宋体" panose="02010600030101010101" pitchFamily="2" charset="-122"/>
              </a:rPr>
              <a:t>5.影响浮力大小的因素</a:t>
            </a:r>
            <a:r>
              <a:rPr lang="zh-CN" altLang="en-US" sz="2800">
                <a:latin typeface="宋体" panose="02010600030101010101" pitchFamily="2" charset="-122"/>
                <a:cs typeface="宋体" panose="02010600030101010101" pitchFamily="2" charset="-122"/>
              </a:rPr>
              <a:t>：物体所受浮力的大小，跟它浸在液体中的</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和液体的</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有关.物体浸入液体的体积越</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，液体的密度越大，浮力就越</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.（控制变量法）</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b="1">
                <a:latin typeface="宋体" panose="02010600030101010101" pitchFamily="2" charset="-122"/>
                <a:cs typeface="宋体" panose="02010600030101010101" pitchFamily="2" charset="-122"/>
              </a:rPr>
              <a:t>注意</a:t>
            </a:r>
            <a:r>
              <a:rPr lang="zh-CN" altLang="en-US" sz="2800">
                <a:latin typeface="宋体" panose="02010600030101010101" pitchFamily="2" charset="-122"/>
                <a:cs typeface="宋体" panose="02010600030101010101" pitchFamily="2" charset="-122"/>
              </a:rPr>
              <a:t>：浮力的大小与物体的重量、形状、密度、运动情况等都无关. 当物体浸没在液体中时，浮力大小与浸没的深度无关. </a:t>
            </a:r>
            <a:endParaRPr lang="zh-CN" altLang="en-US" sz="2800">
              <a:latin typeface="宋体" panose="02010600030101010101" pitchFamily="2" charset="-122"/>
              <a:cs typeface="宋体" panose="02010600030101010101" pitchFamily="2" charset="-122"/>
            </a:endParaRPr>
          </a:p>
        </p:txBody>
      </p:sp>
      <p:sp>
        <p:nvSpPr>
          <p:cNvPr id="4" name="文本框 3"/>
          <p:cNvSpPr txBox="1"/>
          <p:nvPr/>
        </p:nvSpPr>
        <p:spPr>
          <a:xfrm>
            <a:off x="3194685" y="219646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体积</a:t>
            </a:r>
            <a:endParaRPr lang="zh-CN" altLang="en-US" sz="2800" b="1" dirty="0">
              <a:solidFill>
                <a:srgbClr val="FF0000"/>
              </a:solidFill>
              <a:latin typeface="Times New Roman" panose="02020603050405020304" pitchFamily="18" charset="0"/>
            </a:endParaRPr>
          </a:p>
        </p:txBody>
      </p:sp>
      <p:sp>
        <p:nvSpPr>
          <p:cNvPr id="6" name="文本框 5"/>
          <p:cNvSpPr txBox="1"/>
          <p:nvPr/>
        </p:nvSpPr>
        <p:spPr>
          <a:xfrm>
            <a:off x="5675630" y="217043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密度</a:t>
            </a:r>
            <a:endParaRPr lang="zh-CN" altLang="en-US" sz="2800" b="1" dirty="0">
              <a:solidFill>
                <a:srgbClr val="FF0000"/>
              </a:solidFill>
              <a:latin typeface="Times New Roman" panose="02020603050405020304" pitchFamily="18" charset="0"/>
            </a:endParaRPr>
          </a:p>
        </p:txBody>
      </p:sp>
      <p:sp>
        <p:nvSpPr>
          <p:cNvPr id="7" name="文本框 6"/>
          <p:cNvSpPr txBox="1"/>
          <p:nvPr/>
        </p:nvSpPr>
        <p:spPr>
          <a:xfrm>
            <a:off x="3441065" y="267652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 大 </a:t>
            </a:r>
            <a:endParaRPr lang="zh-CN" altLang="en-US" sz="2800" b="1" dirty="0">
              <a:solidFill>
                <a:srgbClr val="FF0000"/>
              </a:solidFill>
              <a:latin typeface="Times New Roman" panose="02020603050405020304" pitchFamily="18" charset="0"/>
            </a:endParaRPr>
          </a:p>
        </p:txBody>
      </p:sp>
      <p:sp>
        <p:nvSpPr>
          <p:cNvPr id="8" name="文本框 7"/>
          <p:cNvSpPr txBox="1"/>
          <p:nvPr/>
        </p:nvSpPr>
        <p:spPr>
          <a:xfrm>
            <a:off x="1395730" y="320357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 大 </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6" grpId="0"/>
      <p:bldP spid="6" grpId="1"/>
      <p:bldP spid="7" grpId="0"/>
      <p:bldP spid="7" grpId="1"/>
      <p:bldP spid="8" grpId="0"/>
      <p:bldP spid="8" grpId="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5438775" y="4135120"/>
            <a:ext cx="2515870" cy="1480820"/>
          </a:xfrm>
          <a:prstGeom prst="rect">
            <a:avLst/>
          </a:prstGeom>
        </p:spPr>
      </p:pic>
      <p:sp>
        <p:nvSpPr>
          <p:cNvPr id="5123" name="TextBox 1"/>
          <p:cNvSpPr txBox="1"/>
          <p:nvPr/>
        </p:nvSpPr>
        <p:spPr>
          <a:xfrm>
            <a:off x="1150303" y="71278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回归课本</a:t>
            </a:r>
            <a:endParaRPr lang="en-US" altLang="zh-CN"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573723" y="1531620"/>
            <a:ext cx="7996555" cy="267525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1.（原创）成成同学课外实验时，把鸡蛋放入盛水的杯中，鸡蛋沉在杯底，如图6甲；向杯中加盐并搅拌，直到鸡蛋悬浮，如图6乙，此过程中，鸡蛋受到的浮力</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，由此可知物体受到浮力的大小与</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有关.</a:t>
            </a:r>
            <a:endParaRPr lang="zh-CN" altLang="en-US" sz="2800">
              <a:latin typeface="宋体" panose="02010600030101010101" pitchFamily="2" charset="-122"/>
              <a:cs typeface="宋体" panose="02010600030101010101" pitchFamily="2" charset="-122"/>
            </a:endParaRPr>
          </a:p>
        </p:txBody>
      </p:sp>
      <p:sp>
        <p:nvSpPr>
          <p:cNvPr id="4" name="文本框 3"/>
          <p:cNvSpPr txBox="1"/>
          <p:nvPr/>
        </p:nvSpPr>
        <p:spPr>
          <a:xfrm>
            <a:off x="3255645" y="3068955"/>
            <a:ext cx="9804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变大 </a:t>
            </a:r>
            <a:endParaRPr lang="en-US" altLang="zh-CN" sz="2800" b="1" dirty="0">
              <a:solidFill>
                <a:srgbClr val="FF0000"/>
              </a:solidFill>
              <a:latin typeface="Times New Roman" panose="02020603050405020304" pitchFamily="18" charset="0"/>
            </a:endParaRPr>
          </a:p>
        </p:txBody>
      </p:sp>
      <p:sp>
        <p:nvSpPr>
          <p:cNvPr id="5" name="文本框 4"/>
          <p:cNvSpPr txBox="1"/>
          <p:nvPr/>
        </p:nvSpPr>
        <p:spPr>
          <a:xfrm>
            <a:off x="2510790" y="3588385"/>
            <a:ext cx="17252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液体密度</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7346315" y="4467860"/>
            <a:ext cx="1224280" cy="1743075"/>
          </a:xfrm>
          <a:prstGeom prst="rect">
            <a:avLst/>
          </a:prstGeom>
        </p:spPr>
      </p:pic>
      <p:sp>
        <p:nvSpPr>
          <p:cNvPr id="2" name="文本框 1"/>
          <p:cNvSpPr txBox="1"/>
          <p:nvPr/>
        </p:nvSpPr>
        <p:spPr>
          <a:xfrm>
            <a:off x="573723" y="1172845"/>
            <a:ext cx="7996555" cy="4356100"/>
          </a:xfrm>
          <a:prstGeom prst="rect">
            <a:avLst/>
          </a:prstGeom>
          <a:noFill/>
        </p:spPr>
        <p:txBody>
          <a:bodyPr wrap="square" rtlCol="0" anchor="t">
            <a:spAutoFit/>
          </a:bodyPr>
          <a:p>
            <a:pPr algn="just">
              <a:lnSpc>
                <a:spcPct val="110000"/>
              </a:lnSpc>
            </a:pPr>
            <a:r>
              <a:rPr lang="en-US" altLang="zh-CN" sz="28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.（2017·徐州）如图7所示，小华制作了一个简易的密度计：她选择一根长16cm的饮料吸管，将一些铜丝从下端塞入并用石蜡封口，使吸管在液体中漂浮时能保持在</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方向. 密度计在液体中漂浮时，受到的浮力</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（选填“大于”“小于”或“等于”）重力. 把密度计放入水中，露出液面的长度是7.9cm，再将密度计放入某液体中，露出液面的长度是7cm，则此液体的密度为</a:t>
            </a:r>
            <a:r>
              <a:rPr lang="zh-CN" altLang="en-US" sz="2800" u="sng">
                <a:solidFill>
                  <a:schemeClr val="bg1"/>
                </a:solidFill>
                <a:latin typeface="宋体" panose="02010600030101010101" pitchFamily="2" charset="-122"/>
                <a:cs typeface="宋体" panose="02010600030101010101" pitchFamily="2" charset="-122"/>
              </a:rPr>
              <a:t>      </a:t>
            </a:r>
            <a:r>
              <a:rPr lang="en-US" altLang="zh-CN" sz="2800" u="sng">
                <a:solidFill>
                  <a:schemeClr val="bg1"/>
                </a:solidFill>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kg/m</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（ρ水=1.0×10</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kg/m</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p:txBody>
      </p:sp>
      <p:sp>
        <p:nvSpPr>
          <p:cNvPr id="4" name="文本框 3"/>
          <p:cNvSpPr txBox="1"/>
          <p:nvPr/>
        </p:nvSpPr>
        <p:spPr>
          <a:xfrm>
            <a:off x="4082415" y="2563495"/>
            <a:ext cx="9804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竖直</a:t>
            </a:r>
            <a:endParaRPr lang="en-US" altLang="zh-CN" sz="2800" b="1" dirty="0">
              <a:solidFill>
                <a:srgbClr val="FF0000"/>
              </a:solidFill>
              <a:latin typeface="Times New Roman" panose="02020603050405020304" pitchFamily="18" charset="0"/>
            </a:endParaRPr>
          </a:p>
        </p:txBody>
      </p:sp>
      <p:sp>
        <p:nvSpPr>
          <p:cNvPr id="3" name="文本框 2"/>
          <p:cNvSpPr txBox="1"/>
          <p:nvPr/>
        </p:nvSpPr>
        <p:spPr>
          <a:xfrm>
            <a:off x="4238625" y="3024505"/>
            <a:ext cx="9804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等于</a:t>
            </a:r>
            <a:endParaRPr lang="en-US" altLang="zh-CN" sz="2800" b="1" dirty="0">
              <a:solidFill>
                <a:srgbClr val="FF0000"/>
              </a:solidFill>
              <a:latin typeface="Times New Roman" panose="02020603050405020304" pitchFamily="18" charset="0"/>
            </a:endParaRPr>
          </a:p>
        </p:txBody>
      </p:sp>
      <p:sp>
        <p:nvSpPr>
          <p:cNvPr id="5" name="文本框 4"/>
          <p:cNvSpPr txBox="1"/>
          <p:nvPr/>
        </p:nvSpPr>
        <p:spPr>
          <a:xfrm>
            <a:off x="727710" y="4888230"/>
            <a:ext cx="152527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0.9×10</a:t>
            </a:r>
            <a:r>
              <a:rPr lang="en-US" altLang="zh-CN" sz="2800" b="1" baseline="30000" dirty="0">
                <a:solidFill>
                  <a:srgbClr val="FF0000"/>
                </a:solidFill>
                <a:latin typeface="Times New Roman" panose="02020603050405020304" pitchFamily="18" charset="0"/>
              </a:rPr>
              <a:t>3</a:t>
            </a:r>
            <a:endParaRPr lang="en-US" altLang="zh-CN" sz="2800" b="1" baseline="30000"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3" grpId="0"/>
      <p:bldP spid="3" grpId="1"/>
      <p:bldP spid="5" grpId="0"/>
      <p:bldP spid="5" grpId="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309870" y="3605530"/>
            <a:ext cx="2756535" cy="2409190"/>
          </a:xfrm>
          <a:prstGeom prst="rect">
            <a:avLst/>
          </a:prstGeom>
        </p:spPr>
      </p:pic>
      <p:sp>
        <p:nvSpPr>
          <p:cNvPr id="5123" name="TextBox 1"/>
          <p:cNvSpPr txBox="1"/>
          <p:nvPr/>
        </p:nvSpPr>
        <p:spPr>
          <a:xfrm>
            <a:off x="1150303" y="71278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课堂精练</a:t>
            </a:r>
            <a:endParaRPr lang="en-US" altLang="zh-CN"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 name="组合 2"/>
          <p:cNvGrpSpPr/>
          <p:nvPr/>
        </p:nvGrpSpPr>
        <p:grpSpPr>
          <a:xfrm>
            <a:off x="718503" y="1239520"/>
            <a:ext cx="7706995" cy="4338955"/>
            <a:chOff x="210" y="803"/>
            <a:chExt cx="12594" cy="6833"/>
          </a:xfrm>
        </p:grpSpPr>
        <p:sp>
          <p:nvSpPr>
            <p:cNvPr id="2" name="文本框 1"/>
            <p:cNvSpPr txBox="1"/>
            <p:nvPr/>
          </p:nvSpPr>
          <p:spPr>
            <a:xfrm>
              <a:off x="211" y="1795"/>
              <a:ext cx="12593" cy="5841"/>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 a、b两种物质的质量和体积的关系图像如图8所示，分别用a、b两种物质制成体积相等的甲、乙两实心物体，浸没在水中. 放手稳定后（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甲漂浮，甲受浮力大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乙漂浮，乙受浮力大</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甲漂浮，乙受浮力大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乙漂浮，甲受浮力大</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210" y="803"/>
              <a:ext cx="6467" cy="957"/>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考点一 </a:t>
              </a:r>
              <a:r>
                <a:rPr lang="zh-CN" altLang="en-US" sz="2800" b="1">
                  <a:solidFill>
                    <a:schemeClr val="tx1"/>
                  </a:solidFill>
                  <a:sym typeface="+mn-ea"/>
                </a:rPr>
                <a:t>物体的浮沉条件</a:t>
              </a:r>
              <a:endParaRPr lang="zh-CN" altLang="en-US" sz="2800" b="1">
                <a:solidFill>
                  <a:schemeClr val="tx1"/>
                </a:solidFill>
                <a:sym typeface="+mn-ea"/>
              </a:endParaRPr>
            </a:p>
          </p:txBody>
        </p:sp>
      </p:grpSp>
      <p:sp>
        <p:nvSpPr>
          <p:cNvPr id="7" name="文本框 6"/>
          <p:cNvSpPr txBox="1"/>
          <p:nvPr/>
        </p:nvSpPr>
        <p:spPr>
          <a:xfrm>
            <a:off x="6891655" y="297243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D</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62000" y="1603375"/>
            <a:ext cx="7620000" cy="267525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2.（2019·武汉模拟）把重为5N、密度为0.9×10</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kg／m</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的实心物体投入水中，当物体静止时，物体处于</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（选填“漂浮”“悬浮”或“沉在水底”）状态，物体所受的浮力是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N，物体排开的水重是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N.</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3523615" y="2656840"/>
            <a:ext cx="136017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漂浮</a:t>
            </a:r>
            <a:endParaRPr lang="en-US" altLang="zh-CN" sz="2800" b="1" dirty="0">
              <a:solidFill>
                <a:srgbClr val="FF0000"/>
              </a:solidFill>
              <a:latin typeface="Times New Roman" panose="02020603050405020304" pitchFamily="18" charset="0"/>
            </a:endParaRPr>
          </a:p>
        </p:txBody>
      </p:sp>
      <p:sp>
        <p:nvSpPr>
          <p:cNvPr id="3" name="文本框 2"/>
          <p:cNvSpPr txBox="1"/>
          <p:nvPr/>
        </p:nvSpPr>
        <p:spPr>
          <a:xfrm>
            <a:off x="1049655" y="3677285"/>
            <a:ext cx="136017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5</a:t>
            </a:r>
            <a:endParaRPr lang="en-US" altLang="zh-CN" sz="2800" b="1" dirty="0">
              <a:solidFill>
                <a:srgbClr val="FF0000"/>
              </a:solidFill>
              <a:latin typeface="Times New Roman" panose="02020603050405020304" pitchFamily="18" charset="0"/>
            </a:endParaRPr>
          </a:p>
        </p:txBody>
      </p:sp>
      <p:sp>
        <p:nvSpPr>
          <p:cNvPr id="4" name="文本框 3"/>
          <p:cNvSpPr txBox="1"/>
          <p:nvPr/>
        </p:nvSpPr>
        <p:spPr>
          <a:xfrm>
            <a:off x="5709285" y="3664585"/>
            <a:ext cx="136017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5</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3" grpId="0"/>
      <p:bldP spid="3" grpId="1"/>
      <p:bldP spid="4" grpId="0"/>
      <p:bldP spid="4" grpId="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62000" y="1172845"/>
            <a:ext cx="7620000" cy="5259070"/>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.（2017·菏泽）小美用手把一个重为0.4N，体积是2.7×10</a:t>
            </a:r>
            <a:r>
              <a:rPr lang="zh-CN" altLang="en-US" sz="2800" baseline="30000">
                <a:latin typeface="宋体" panose="02010600030101010101" pitchFamily="2" charset="-122"/>
                <a:cs typeface="宋体" panose="02010600030101010101" pitchFamily="2" charset="-122"/>
              </a:rPr>
              <a:t>-5</a:t>
            </a:r>
            <a:r>
              <a:rPr lang="zh-CN" altLang="en-US" sz="2800">
                <a:latin typeface="宋体" panose="02010600030101010101" pitchFamily="2" charset="-122"/>
                <a:cs typeface="宋体" panose="02010600030101010101" pitchFamily="2" charset="-122"/>
              </a:rPr>
              <a:t>m</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的玩具球完全浸没到水中，玩具球受到的浮力是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N，放手后玩具球将</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（选填“上浮”“下沉”或“悬浮”）.（g=10N/kg，ρ水=1.0×10</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kg/m</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4. 一个李子的体积约为60cm</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，质量约为66g，若把李子放入水中静止时将</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（选填“漂浮”“悬浮”或“沉底”）. 一个西瓜的体积为6×10</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cm</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，所受重力为55N，若把西瓜浸没在水中后放手，当西瓜静止时所受浮力为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N.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4334510" y="2249170"/>
            <a:ext cx="90233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0.27</a:t>
            </a:r>
            <a:endParaRPr lang="en-US" altLang="zh-CN" sz="2800" b="1" dirty="0">
              <a:solidFill>
                <a:srgbClr val="FF0000"/>
              </a:solidFill>
              <a:latin typeface="Times New Roman" panose="02020603050405020304" pitchFamily="18" charset="0"/>
            </a:endParaRPr>
          </a:p>
        </p:txBody>
      </p:sp>
      <p:sp>
        <p:nvSpPr>
          <p:cNvPr id="3" name="文本框 2"/>
          <p:cNvSpPr txBox="1"/>
          <p:nvPr/>
        </p:nvSpPr>
        <p:spPr>
          <a:xfrm>
            <a:off x="1756410" y="2778760"/>
            <a:ext cx="90233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下沉</a:t>
            </a:r>
            <a:endParaRPr lang="en-US" altLang="zh-CN" sz="2800" b="1" dirty="0">
              <a:solidFill>
                <a:srgbClr val="FF0000"/>
              </a:solidFill>
              <a:latin typeface="Times New Roman" panose="02020603050405020304" pitchFamily="18" charset="0"/>
            </a:endParaRPr>
          </a:p>
        </p:txBody>
      </p:sp>
      <p:sp>
        <p:nvSpPr>
          <p:cNvPr id="4" name="文本框 3"/>
          <p:cNvSpPr txBox="1"/>
          <p:nvPr/>
        </p:nvSpPr>
        <p:spPr>
          <a:xfrm>
            <a:off x="5394960" y="4244340"/>
            <a:ext cx="90233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沉底</a:t>
            </a:r>
            <a:endParaRPr lang="en-US" altLang="zh-CN" sz="2800" b="1" dirty="0">
              <a:solidFill>
                <a:srgbClr val="FF0000"/>
              </a:solidFill>
              <a:latin typeface="Times New Roman" panose="02020603050405020304" pitchFamily="18" charset="0"/>
            </a:endParaRPr>
          </a:p>
        </p:txBody>
      </p:sp>
      <p:sp>
        <p:nvSpPr>
          <p:cNvPr id="6" name="文本框 5"/>
          <p:cNvSpPr txBox="1"/>
          <p:nvPr/>
        </p:nvSpPr>
        <p:spPr>
          <a:xfrm>
            <a:off x="6913245" y="5788660"/>
            <a:ext cx="90233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55</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3" grpId="0"/>
      <p:bldP spid="3" grpId="1"/>
      <p:bldP spid="4" grpId="0"/>
      <p:bldP spid="4" grpId="1"/>
      <p:bldP spid="6" grpId="0"/>
      <p:bldP spid="6" grpId="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932940"/>
            <a:ext cx="7996555" cy="422592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5</a:t>
            </a:r>
            <a:r>
              <a:rPr lang="zh-CN" altLang="en-US" sz="2800">
                <a:latin typeface="宋体" panose="02010600030101010101" pitchFamily="2" charset="-122"/>
                <a:cs typeface="宋体" panose="02010600030101010101" pitchFamily="2" charset="-122"/>
              </a:rPr>
              <a:t>.（2019·邵阳）潜入海底观光是人们现代旅游休闲方式之一. 某潜水爱好者从水下2m深继续下潜的过程中，他受到的浮力和海水对他的压强变化的情况分别是（不考虑海水的密度变化）（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浮力逐渐变大，压强不变</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浮力逐渐变大，压强逐渐变大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浮力不变，压强逐渐变大</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浮力逐渐变小，压强逐渐变大</a:t>
            </a:r>
            <a:endParaRPr lang="zh-CN" altLang="en-US" sz="2800">
              <a:latin typeface="宋体" panose="02010600030101010101" pitchFamily="2" charset="-122"/>
              <a:cs typeface="宋体" panose="02010600030101010101" pitchFamily="2" charset="-122"/>
            </a:endParaRPr>
          </a:p>
        </p:txBody>
      </p:sp>
      <p:sp>
        <p:nvSpPr>
          <p:cNvPr id="6" name="文本框 5"/>
          <p:cNvSpPr txBox="1"/>
          <p:nvPr/>
        </p:nvSpPr>
        <p:spPr>
          <a:xfrm>
            <a:off x="7486650" y="3486785"/>
            <a:ext cx="9804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C </a:t>
            </a:r>
            <a:endParaRPr lang="en-US" altLang="zh-CN" sz="2800" b="1" dirty="0">
              <a:solidFill>
                <a:srgbClr val="FF0000"/>
              </a:solidFill>
              <a:latin typeface="Times New Roman" panose="02020603050405020304" pitchFamily="18" charset="0"/>
            </a:endParaRPr>
          </a:p>
        </p:txBody>
      </p:sp>
      <p:sp>
        <p:nvSpPr>
          <p:cNvPr id="5" name="文本框 4"/>
          <p:cNvSpPr txBox="1"/>
          <p:nvPr/>
        </p:nvSpPr>
        <p:spPr>
          <a:xfrm>
            <a:off x="574040" y="1227455"/>
            <a:ext cx="4695825" cy="607695"/>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考点二</a:t>
            </a:r>
            <a:r>
              <a:rPr lang="zh-CN" altLang="en-US" sz="2800" b="1">
                <a:sym typeface="+mn-ea"/>
              </a:rPr>
              <a:t> 浮力压强的定性分析</a:t>
            </a:r>
            <a:endParaRPr lang="zh-CN" altLang="en-US" sz="2800" b="1">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5486400" y="5000625"/>
            <a:ext cx="3084195" cy="1308100"/>
          </a:xfrm>
          <a:prstGeom prst="rect">
            <a:avLst/>
          </a:prstGeom>
        </p:spPr>
      </p:pic>
      <p:sp>
        <p:nvSpPr>
          <p:cNvPr id="2" name="文本框 1"/>
          <p:cNvSpPr txBox="1"/>
          <p:nvPr/>
        </p:nvSpPr>
        <p:spPr>
          <a:xfrm>
            <a:off x="573723" y="1287145"/>
            <a:ext cx="7996555" cy="5259070"/>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6</a:t>
            </a:r>
            <a:r>
              <a:rPr lang="zh-CN" altLang="en-US" sz="2800">
                <a:latin typeface="宋体" panose="02010600030101010101" pitchFamily="2" charset="-122"/>
                <a:cs typeface="宋体" panose="02010600030101010101" pitchFamily="2" charset="-122"/>
              </a:rPr>
              <a:t>.（2019·遂宁）如图9所示，水平桌面上三个完全相同的容器内装有适量的水，将A、B、C三个体积相同的小球分别放入容器内，待小球静止后，A漂浮、B悬浮、C沉底，此时三个容器内水面高度相同. 下列判断正确的是（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A.容器底部受到水的压强关系：p</a:t>
            </a:r>
            <a:r>
              <a:rPr lang="zh-CN" altLang="en-US" sz="2800" baseline="-25000">
                <a:latin typeface="宋体" panose="02010600030101010101" pitchFamily="2" charset="-122"/>
                <a:cs typeface="宋体" panose="02010600030101010101" pitchFamily="2" charset="-122"/>
              </a:rPr>
              <a:t>甲</a:t>
            </a:r>
            <a:r>
              <a:rPr lang="zh-CN" altLang="en-US" sz="2800">
                <a:latin typeface="宋体" panose="02010600030101010101" pitchFamily="2" charset="-122"/>
                <a:cs typeface="宋体" panose="02010600030101010101" pitchFamily="2" charset="-122"/>
              </a:rPr>
              <a:t>=p</a:t>
            </a:r>
            <a:r>
              <a:rPr lang="zh-CN" altLang="en-US" sz="2800" baseline="-25000">
                <a:latin typeface="宋体" panose="02010600030101010101" pitchFamily="2" charset="-122"/>
                <a:cs typeface="宋体" panose="02010600030101010101" pitchFamily="2" charset="-122"/>
              </a:rPr>
              <a:t>乙</a:t>
            </a:r>
            <a:r>
              <a:rPr lang="zh-CN" altLang="en-US" sz="2800">
                <a:latin typeface="宋体" panose="02010600030101010101" pitchFamily="2" charset="-122"/>
                <a:cs typeface="宋体" panose="02010600030101010101" pitchFamily="2" charset="-122"/>
              </a:rPr>
              <a:t>=p</a:t>
            </a:r>
            <a:r>
              <a:rPr lang="zh-CN" altLang="en-US" sz="2800" baseline="-25000">
                <a:latin typeface="宋体" panose="02010600030101010101" pitchFamily="2" charset="-122"/>
                <a:cs typeface="宋体" panose="02010600030101010101" pitchFamily="2" charset="-122"/>
              </a:rPr>
              <a:t>丙</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B.小球受到的浮力关系：F</a:t>
            </a:r>
            <a:r>
              <a:rPr lang="zh-CN" altLang="en-US" sz="2800" baseline="-25000">
                <a:latin typeface="宋体" panose="02010600030101010101" pitchFamily="2" charset="-122"/>
                <a:cs typeface="宋体" panose="02010600030101010101" pitchFamily="2" charset="-122"/>
              </a:rPr>
              <a:t>A</a:t>
            </a:r>
            <a:r>
              <a:rPr lang="zh-CN" altLang="en-US" sz="2800">
                <a:latin typeface="宋体" panose="02010600030101010101" pitchFamily="2" charset="-122"/>
                <a:cs typeface="宋体" panose="02010600030101010101" pitchFamily="2" charset="-122"/>
              </a:rPr>
              <a:t>&gt;F</a:t>
            </a:r>
            <a:r>
              <a:rPr lang="zh-CN" altLang="en-US" sz="2800" baseline="-25000">
                <a:latin typeface="宋体" panose="02010600030101010101" pitchFamily="2" charset="-122"/>
                <a:cs typeface="宋体" panose="02010600030101010101" pitchFamily="2" charset="-122"/>
              </a:rPr>
              <a:t>B</a:t>
            </a:r>
            <a:r>
              <a:rPr lang="zh-CN" altLang="en-US" sz="2800">
                <a:latin typeface="宋体" panose="02010600030101010101" pitchFamily="2" charset="-122"/>
                <a:cs typeface="宋体" panose="02010600030101010101" pitchFamily="2" charset="-122"/>
              </a:rPr>
              <a:t>&gt;F</a:t>
            </a:r>
            <a:r>
              <a:rPr lang="zh-CN" altLang="en-US" sz="2800" baseline="-25000">
                <a:latin typeface="宋体" panose="02010600030101010101" pitchFamily="2" charset="-122"/>
                <a:cs typeface="宋体" panose="02010600030101010101" pitchFamily="2" charset="-122"/>
              </a:rPr>
              <a:t>C</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C.容器对桌面的压力关系：</a:t>
            </a:r>
            <a:endParaRPr lang="zh-CN" altLang="en-US" sz="2800">
              <a:latin typeface="宋体" panose="02010600030101010101" pitchFamily="2" charset="-122"/>
              <a:cs typeface="宋体" panose="02010600030101010101" pitchFamily="2" charset="-122"/>
            </a:endParaRPr>
          </a:p>
          <a:p>
            <a:pPr marL="288925" indent="-288925" algn="just">
              <a:lnSpc>
                <a:spcPct val="120000"/>
              </a:lnSpc>
            </a:pPr>
            <a:r>
              <a:rPr lang="zh-CN" altLang="en-US" sz="2800">
                <a:latin typeface="宋体" panose="02010600030101010101" pitchFamily="2" charset="-122"/>
                <a:cs typeface="宋体" panose="02010600030101010101" pitchFamily="2" charset="-122"/>
              </a:rPr>
              <a:t>F</a:t>
            </a:r>
            <a:r>
              <a:rPr lang="zh-CN" altLang="en-US" sz="2800" baseline="-25000">
                <a:latin typeface="宋体" panose="02010600030101010101" pitchFamily="2" charset="-122"/>
                <a:cs typeface="宋体" panose="02010600030101010101" pitchFamily="2" charset="-122"/>
              </a:rPr>
              <a:t>甲</a:t>
            </a:r>
            <a:r>
              <a:rPr lang="zh-CN" altLang="en-US" sz="2800">
                <a:latin typeface="宋体" panose="02010600030101010101" pitchFamily="2" charset="-122"/>
                <a:cs typeface="宋体" panose="02010600030101010101" pitchFamily="2" charset="-122"/>
              </a:rPr>
              <a:t>&lt;F</a:t>
            </a:r>
            <a:r>
              <a:rPr lang="zh-CN" altLang="en-US" sz="2800" baseline="-25000">
                <a:latin typeface="宋体" panose="02010600030101010101" pitchFamily="2" charset="-122"/>
                <a:cs typeface="宋体" panose="02010600030101010101" pitchFamily="2" charset="-122"/>
              </a:rPr>
              <a:t>乙</a:t>
            </a:r>
            <a:r>
              <a:rPr lang="zh-CN" altLang="en-US" sz="2800">
                <a:latin typeface="宋体" panose="02010600030101010101" pitchFamily="2" charset="-122"/>
                <a:cs typeface="宋体" panose="02010600030101010101" pitchFamily="2" charset="-122"/>
              </a:rPr>
              <a:t>&lt;F</a:t>
            </a:r>
            <a:r>
              <a:rPr lang="zh-CN" altLang="en-US" sz="2800" baseline="-25000">
                <a:latin typeface="宋体" panose="02010600030101010101" pitchFamily="2" charset="-122"/>
                <a:cs typeface="宋体" panose="02010600030101010101" pitchFamily="2" charset="-122"/>
              </a:rPr>
              <a:t>丙</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D.小球的质量关系：m</a:t>
            </a:r>
            <a:r>
              <a:rPr lang="zh-CN" altLang="en-US" sz="2800" baseline="-25000">
                <a:latin typeface="宋体" panose="02010600030101010101" pitchFamily="2" charset="-122"/>
                <a:cs typeface="宋体" panose="02010600030101010101" pitchFamily="2" charset="-122"/>
              </a:rPr>
              <a:t>A</a:t>
            </a:r>
            <a:r>
              <a:rPr lang="zh-CN" altLang="en-US" sz="2800">
                <a:latin typeface="宋体" panose="02010600030101010101" pitchFamily="2" charset="-122"/>
                <a:cs typeface="宋体" panose="02010600030101010101" pitchFamily="2" charset="-122"/>
              </a:rPr>
              <a:t>=m</a:t>
            </a:r>
            <a:r>
              <a:rPr lang="zh-CN" altLang="en-US" sz="2800" baseline="-25000">
                <a:latin typeface="宋体" panose="02010600030101010101" pitchFamily="2" charset="-122"/>
                <a:cs typeface="宋体" panose="02010600030101010101" pitchFamily="2" charset="-122"/>
              </a:rPr>
              <a:t>B</a:t>
            </a:r>
            <a:r>
              <a:rPr lang="zh-CN" altLang="en-US" sz="2800">
                <a:latin typeface="宋体" panose="02010600030101010101" pitchFamily="2" charset="-122"/>
                <a:cs typeface="宋体" panose="02010600030101010101" pitchFamily="2" charset="-122"/>
              </a:rPr>
              <a:t>&lt;m</a:t>
            </a:r>
            <a:r>
              <a:rPr lang="zh-CN" altLang="en-US" sz="2800" baseline="-25000">
                <a:latin typeface="宋体" panose="02010600030101010101" pitchFamily="2" charset="-122"/>
                <a:cs typeface="宋体" panose="02010600030101010101" pitchFamily="2" charset="-122"/>
              </a:rPr>
              <a:t>C</a:t>
            </a:r>
            <a:endParaRPr lang="zh-CN" altLang="en-US" sz="2800" baseline="-25000">
              <a:latin typeface="宋体" panose="02010600030101010101" pitchFamily="2" charset="-122"/>
              <a:cs typeface="宋体" panose="02010600030101010101" pitchFamily="2" charset="-122"/>
            </a:endParaRPr>
          </a:p>
        </p:txBody>
      </p:sp>
      <p:sp>
        <p:nvSpPr>
          <p:cNvPr id="6" name="文本框 5"/>
          <p:cNvSpPr txBox="1"/>
          <p:nvPr/>
        </p:nvSpPr>
        <p:spPr>
          <a:xfrm>
            <a:off x="4895215" y="3375025"/>
            <a:ext cx="9804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A </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4747260" y="4251960"/>
            <a:ext cx="3578860" cy="1548130"/>
          </a:xfrm>
          <a:prstGeom prst="rect">
            <a:avLst/>
          </a:prstGeom>
        </p:spPr>
      </p:pic>
      <p:sp>
        <p:nvSpPr>
          <p:cNvPr id="2" name="文本框 1"/>
          <p:cNvSpPr txBox="1"/>
          <p:nvPr/>
        </p:nvSpPr>
        <p:spPr>
          <a:xfrm>
            <a:off x="573723" y="1459865"/>
            <a:ext cx="7996555" cy="319214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7</a:t>
            </a:r>
            <a:r>
              <a:rPr lang="zh-CN" altLang="en-US" sz="2800">
                <a:latin typeface="宋体" panose="02010600030101010101" pitchFamily="2" charset="-122"/>
                <a:cs typeface="宋体" panose="02010600030101010101" pitchFamily="2" charset="-122"/>
              </a:rPr>
              <a:t>.（2019·巴中）两个完全相同容器内分别盛满不同的液体，现将两个完全相同的小球轻轻放入容器中，小球静止后的状态如图10所示，则液体对容器底部的压强关系是p</a:t>
            </a:r>
            <a:r>
              <a:rPr lang="zh-CN" altLang="en-US" sz="2800" baseline="-25000">
                <a:latin typeface="宋体" panose="02010600030101010101" pitchFamily="2" charset="-122"/>
                <a:cs typeface="宋体" panose="02010600030101010101" pitchFamily="2" charset="-122"/>
              </a:rPr>
              <a:t>甲</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p</a:t>
            </a:r>
            <a:r>
              <a:rPr lang="zh-CN" altLang="en-US" sz="2800" baseline="-25000">
                <a:latin typeface="宋体" panose="02010600030101010101" pitchFamily="2" charset="-122"/>
                <a:cs typeface="宋体" panose="02010600030101010101" pitchFamily="2" charset="-122"/>
              </a:rPr>
              <a:t>乙</a:t>
            </a:r>
            <a:r>
              <a:rPr lang="zh-CN" altLang="en-US" sz="2800">
                <a:latin typeface="宋体" panose="02010600030101010101" pitchFamily="2" charset="-122"/>
                <a:cs typeface="宋体" panose="02010600030101010101" pitchFamily="2" charset="-122"/>
              </a:rPr>
              <a:t>；两小球所受的浮力关系是F</a:t>
            </a:r>
            <a:r>
              <a:rPr lang="zh-CN" altLang="en-US" sz="2800" baseline="-25000">
                <a:latin typeface="宋体" panose="02010600030101010101" pitchFamily="2" charset="-122"/>
                <a:cs typeface="宋体" panose="02010600030101010101" pitchFamily="2" charset="-122"/>
              </a:rPr>
              <a:t>甲</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F</a:t>
            </a:r>
            <a:r>
              <a:rPr lang="zh-CN" altLang="en-US" sz="2800" baseline="-25000">
                <a:latin typeface="宋体" panose="02010600030101010101" pitchFamily="2" charset="-122"/>
                <a:cs typeface="宋体" panose="02010600030101010101" pitchFamily="2" charset="-122"/>
                <a:sym typeface="+mn-ea"/>
              </a:rPr>
              <a:t>乙</a:t>
            </a:r>
            <a:r>
              <a:rPr lang="zh-CN" altLang="en-US" sz="2800">
                <a:latin typeface="宋体" panose="02010600030101010101" pitchFamily="2" charset="-122"/>
                <a:cs typeface="宋体" panose="02010600030101010101" pitchFamily="2" charset="-122"/>
              </a:rPr>
              <a:t>. （均选填“＞”“＜”或“＝”）.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5083810" y="297942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a:t>
            </a:r>
            <a:endParaRPr lang="zh-CN" altLang="en-US" sz="2800" b="1" dirty="0">
              <a:solidFill>
                <a:srgbClr val="FF0000"/>
              </a:solidFill>
              <a:latin typeface="Times New Roman" panose="02020603050405020304" pitchFamily="18" charset="0"/>
            </a:endParaRPr>
          </a:p>
        </p:txBody>
      </p:sp>
      <p:sp>
        <p:nvSpPr>
          <p:cNvPr id="4" name="文本框 3"/>
          <p:cNvSpPr txBox="1"/>
          <p:nvPr/>
        </p:nvSpPr>
        <p:spPr>
          <a:xfrm>
            <a:off x="4363720" y="348932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4" grpId="0"/>
      <p:bldP spid="4" grpId="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653405" y="3277870"/>
            <a:ext cx="2759075" cy="1690370"/>
          </a:xfrm>
          <a:prstGeom prst="rect">
            <a:avLst/>
          </a:prstGeom>
        </p:spPr>
      </p:pic>
      <p:sp>
        <p:nvSpPr>
          <p:cNvPr id="2" name="文本框 1"/>
          <p:cNvSpPr txBox="1"/>
          <p:nvPr/>
        </p:nvSpPr>
        <p:spPr>
          <a:xfrm>
            <a:off x="573723" y="1746885"/>
            <a:ext cx="7996555" cy="370903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8</a:t>
            </a:r>
            <a:r>
              <a:rPr lang="zh-CN" altLang="en-US" sz="2800">
                <a:latin typeface="宋体" panose="02010600030101010101" pitchFamily="2" charset="-122"/>
                <a:cs typeface="宋体" panose="02010600030101010101" pitchFamily="2" charset="-122"/>
              </a:rPr>
              <a:t>.（2018·玉林）如图11所示，若“玉林号”导弹护卫舰从大海驶入珠江. 下列分析正确的是</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浮力变小，舰体上浮一些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浮力变大，舰体下沉一些</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浮力不变，舰体下沉一些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浮力不变，舰体上浮一些</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518160" y="282765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C</a:t>
            </a:r>
            <a:endParaRPr lang="en-US" altLang="zh-CN" sz="2800" b="1" dirty="0">
              <a:solidFill>
                <a:srgbClr val="FF0000"/>
              </a:solidFill>
              <a:latin typeface="Times New Roman" panose="02020603050405020304" pitchFamily="18" charset="0"/>
            </a:endParaRPr>
          </a:p>
        </p:txBody>
      </p:sp>
      <p:sp>
        <p:nvSpPr>
          <p:cNvPr id="3" name="文本框 2"/>
          <p:cNvSpPr txBox="1"/>
          <p:nvPr/>
        </p:nvSpPr>
        <p:spPr>
          <a:xfrm>
            <a:off x="574040" y="1227455"/>
            <a:ext cx="4486910" cy="607695"/>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考点三  </a:t>
            </a:r>
            <a:r>
              <a:rPr lang="zh-CN" altLang="en-US" sz="2800" b="1">
                <a:sym typeface="+mn-ea"/>
              </a:rPr>
              <a:t> 浮力的应用</a:t>
            </a:r>
            <a:endParaRPr lang="zh-CN" altLang="en-US" sz="2800" b="1">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6556375" y="4783455"/>
            <a:ext cx="2014220" cy="1414145"/>
          </a:xfrm>
          <a:prstGeom prst="rect">
            <a:avLst/>
          </a:prstGeom>
        </p:spPr>
      </p:pic>
      <p:sp>
        <p:nvSpPr>
          <p:cNvPr id="2" name="文本框 1"/>
          <p:cNvSpPr txBox="1"/>
          <p:nvPr/>
        </p:nvSpPr>
        <p:spPr>
          <a:xfrm>
            <a:off x="573723" y="1172845"/>
            <a:ext cx="7996555" cy="422592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9</a:t>
            </a:r>
            <a:r>
              <a:rPr lang="zh-CN" altLang="en-US" sz="2800">
                <a:latin typeface="宋体" panose="02010600030101010101" pitchFamily="2" charset="-122"/>
                <a:cs typeface="宋体" panose="02010600030101010101" pitchFamily="2" charset="-122"/>
              </a:rPr>
              <a:t>. （2015·广东）如图12所示为一种自制简易密度计，它是在木棒的一端缠绕一些铜丝做成的，用它来测量液体密度时，该密度计</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在被测液体中（选填“悬浮”“漂浮”或“下沉”）. 将其分别放入装有液体密度为ρ</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和ρ</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的两个烧杯中，可以判断：ρ</a:t>
            </a:r>
            <a:r>
              <a:rPr lang="zh-CN" altLang="en-US" sz="2800" baseline="-25000">
                <a:latin typeface="宋体" panose="02010600030101010101" pitchFamily="2" charset="-122"/>
                <a:cs typeface="宋体" panose="02010600030101010101" pitchFamily="2" charset="-122"/>
              </a:rPr>
              <a:t>1</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ρ</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 若该密度计两次测量中排开液体的质量分别为m</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、m</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，则m</a:t>
            </a:r>
            <a:r>
              <a:rPr lang="zh-CN" altLang="en-US" sz="2800" baseline="-25000">
                <a:latin typeface="宋体" panose="02010600030101010101" pitchFamily="2" charset="-122"/>
                <a:cs typeface="宋体" panose="02010600030101010101" pitchFamily="2" charset="-122"/>
              </a:rPr>
              <a:t>1</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m</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 （后两空均选填“&lt;”“=”或“&gt;”）</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5825490" y="219329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漂浮</a:t>
            </a:r>
            <a:endParaRPr lang="zh-CN" altLang="en-US" sz="2800" b="1" dirty="0">
              <a:solidFill>
                <a:srgbClr val="FF0000"/>
              </a:solidFill>
              <a:latin typeface="Times New Roman" panose="02020603050405020304" pitchFamily="18" charset="0"/>
            </a:endParaRPr>
          </a:p>
        </p:txBody>
      </p:sp>
      <p:sp>
        <p:nvSpPr>
          <p:cNvPr id="3" name="文本框 2"/>
          <p:cNvSpPr txBox="1"/>
          <p:nvPr/>
        </p:nvSpPr>
        <p:spPr>
          <a:xfrm>
            <a:off x="3312160" y="375094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&lt;</a:t>
            </a:r>
            <a:endParaRPr lang="zh-CN" altLang="en-US" sz="2800" b="1" dirty="0">
              <a:solidFill>
                <a:srgbClr val="FF0000"/>
              </a:solidFill>
              <a:latin typeface="Times New Roman" panose="02020603050405020304" pitchFamily="18" charset="0"/>
            </a:endParaRPr>
          </a:p>
        </p:txBody>
      </p:sp>
      <p:sp>
        <p:nvSpPr>
          <p:cNvPr id="4" name="文本框 3"/>
          <p:cNvSpPr txBox="1"/>
          <p:nvPr/>
        </p:nvSpPr>
        <p:spPr>
          <a:xfrm>
            <a:off x="6544310" y="426148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3" grpId="0"/>
      <p:bldP spid="3" grpId="1"/>
      <p:bldP spid="4" grpId="0"/>
      <p:bldP spid="4"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70560" y="1796415"/>
            <a:ext cx="7895590" cy="4356100"/>
          </a:xfrm>
          <a:prstGeom prst="rect">
            <a:avLst/>
          </a:prstGeom>
          <a:noFill/>
        </p:spPr>
        <p:txBody>
          <a:bodyPr wrap="square" rtlCol="0" anchor="t">
            <a:spAutoFit/>
          </a:bodyPr>
          <a:p>
            <a:pPr>
              <a:lnSpc>
                <a:spcPct val="110000"/>
              </a:lnSpc>
            </a:pPr>
            <a:r>
              <a:rPr lang="zh-CN" altLang="en-US" sz="2800" b="1">
                <a:latin typeface="宋体" panose="02010600030101010101" pitchFamily="2" charset="-122"/>
                <a:cs typeface="宋体" panose="02010600030101010101" pitchFamily="2" charset="-122"/>
              </a:rPr>
              <a:t>1.内容：</a:t>
            </a:r>
            <a:r>
              <a:rPr lang="zh-CN" altLang="en-US" sz="2800">
                <a:latin typeface="宋体" panose="02010600030101010101" pitchFamily="2" charset="-122"/>
                <a:cs typeface="宋体" panose="02010600030101010101" pitchFamily="2" charset="-122"/>
              </a:rPr>
              <a:t>浸在液体中的物体受到向上的浮力，浮力的大小等于</a:t>
            </a:r>
            <a:r>
              <a:rPr lang="zh-CN" altLang="en-US" sz="2800" u="sng">
                <a:latin typeface="宋体" panose="02010600030101010101" pitchFamily="2" charset="-122"/>
                <a:cs typeface="宋体" panose="02010600030101010101" pitchFamily="2" charset="-122"/>
              </a:rPr>
              <a:t>                            </a:t>
            </a:r>
            <a:r>
              <a:rPr lang="en-US" altLang="zh-CN" sz="2800">
                <a:latin typeface="宋体" panose="02010600030101010101" pitchFamily="2" charset="-122"/>
                <a:cs typeface="宋体" panose="02010600030101010101" pitchFamily="2" charset="-122"/>
              </a:rPr>
              <a:t>.</a:t>
            </a:r>
            <a:endParaRPr lang="en-US" altLang="zh-CN" sz="2800">
              <a:latin typeface="宋体" panose="02010600030101010101" pitchFamily="2" charset="-122"/>
              <a:cs typeface="宋体" panose="02010600030101010101" pitchFamily="2" charset="-122"/>
            </a:endParaRPr>
          </a:p>
          <a:p>
            <a:pPr>
              <a:lnSpc>
                <a:spcPct val="110000"/>
              </a:lnSpc>
            </a:pPr>
            <a:r>
              <a:rPr lang="zh-CN" altLang="en-US" sz="2800" b="1">
                <a:latin typeface="宋体" panose="02010600030101010101" pitchFamily="2" charset="-122"/>
                <a:cs typeface="宋体" panose="02010600030101010101" pitchFamily="2" charset="-122"/>
              </a:rPr>
              <a:t>2.公式：</a:t>
            </a:r>
            <a:r>
              <a:rPr lang="zh-CN" altLang="en-US" sz="2800">
                <a:latin typeface="宋体" panose="02010600030101010101" pitchFamily="2" charset="-122"/>
                <a:cs typeface="宋体" panose="02010600030101010101" pitchFamily="2" charset="-122"/>
              </a:rPr>
              <a:t>F</a:t>
            </a:r>
            <a:r>
              <a:rPr lang="zh-CN" altLang="en-US" sz="2800" baseline="-25000">
                <a:latin typeface="宋体" panose="02010600030101010101" pitchFamily="2" charset="-122"/>
                <a:cs typeface="宋体" panose="02010600030101010101" pitchFamily="2" charset="-122"/>
              </a:rPr>
              <a:t>浮</a:t>
            </a:r>
            <a:r>
              <a:rPr lang="zh-CN" altLang="en-US" sz="2800">
                <a:latin typeface="宋体" panose="02010600030101010101" pitchFamily="2" charset="-122"/>
                <a:cs typeface="宋体" panose="02010600030101010101" pitchFamily="2" charset="-122"/>
              </a:rPr>
              <a:t>＝</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nSpc>
                <a:spcPct val="110000"/>
              </a:lnSpc>
            </a:pPr>
            <a:r>
              <a:rPr lang="zh-CN" altLang="en-US" sz="2800">
                <a:latin typeface="宋体" panose="02010600030101010101" pitchFamily="2" charset="-122"/>
                <a:cs typeface="宋体" panose="02010600030101010101" pitchFamily="2" charset="-122"/>
              </a:rPr>
              <a:t>ρ</a:t>
            </a:r>
            <a:r>
              <a:rPr lang="zh-CN" altLang="en-US" sz="2800" baseline="-25000">
                <a:latin typeface="宋体" panose="02010600030101010101" pitchFamily="2" charset="-122"/>
                <a:cs typeface="宋体" panose="02010600030101010101" pitchFamily="2" charset="-122"/>
              </a:rPr>
              <a:t>液</a:t>
            </a:r>
            <a:r>
              <a:rPr lang="zh-CN" altLang="en-US" sz="2800">
                <a:latin typeface="宋体" panose="02010600030101010101" pitchFamily="2" charset="-122"/>
                <a:cs typeface="宋体" panose="02010600030101010101" pitchFamily="2" charset="-122"/>
              </a:rPr>
              <a:t>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的密度而非物体的密度，单位是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，Ｖ</a:t>
            </a:r>
            <a:r>
              <a:rPr lang="zh-CN" altLang="en-US" sz="2800" baseline="-25000">
                <a:latin typeface="宋体" panose="02010600030101010101" pitchFamily="2" charset="-122"/>
                <a:cs typeface="宋体" panose="02010600030101010101" pitchFamily="2" charset="-122"/>
              </a:rPr>
              <a:t>排</a:t>
            </a:r>
            <a:r>
              <a:rPr lang="zh-CN" altLang="en-US" sz="2800">
                <a:latin typeface="宋体" panose="02010600030101010101" pitchFamily="2" charset="-122"/>
                <a:cs typeface="宋体" panose="02010600030101010101" pitchFamily="2" charset="-122"/>
              </a:rPr>
              <a:t>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的体积，而非物体的体积，单位是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nSpc>
                <a:spcPct val="110000"/>
              </a:lnSpc>
            </a:pPr>
            <a:r>
              <a:rPr lang="zh-CN" altLang="en-US" sz="2800">
                <a:latin typeface="宋体" panose="02010600030101010101" pitchFamily="2" charset="-122"/>
                <a:cs typeface="宋体" panose="02010600030101010101" pitchFamily="2" charset="-122"/>
              </a:rPr>
              <a:t>公式变形：</a:t>
            </a:r>
            <a:endParaRPr lang="zh-CN" altLang="en-US" sz="2800">
              <a:latin typeface="宋体" panose="02010600030101010101" pitchFamily="2" charset="-122"/>
              <a:cs typeface="宋体" panose="02010600030101010101" pitchFamily="2" charset="-122"/>
            </a:endParaRPr>
          </a:p>
          <a:p>
            <a:pPr>
              <a:lnSpc>
                <a:spcPct val="110000"/>
              </a:lnSpc>
            </a:pPr>
            <a:r>
              <a:rPr lang="zh-CN" altLang="en-US" sz="2800">
                <a:latin typeface="宋体" panose="02010600030101010101" pitchFamily="2" charset="-122"/>
                <a:cs typeface="宋体" panose="02010600030101010101" pitchFamily="2" charset="-122"/>
              </a:rPr>
              <a:t>（1）求排开液体的体积：V</a:t>
            </a:r>
            <a:r>
              <a:rPr lang="zh-CN" altLang="en-US" sz="2800" baseline="-25000">
                <a:latin typeface="宋体" panose="02010600030101010101" pitchFamily="2" charset="-122"/>
                <a:cs typeface="宋体" panose="02010600030101010101" pitchFamily="2" charset="-122"/>
              </a:rPr>
              <a:t>排</a:t>
            </a:r>
            <a:r>
              <a:rPr lang="zh-CN" altLang="en-US" sz="2800">
                <a:latin typeface="宋体" panose="02010600030101010101" pitchFamily="2" charset="-122"/>
                <a:cs typeface="宋体" panose="02010600030101010101" pitchFamily="2" charset="-122"/>
              </a:rPr>
              <a:t>=</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，（2）求液体密度：ρ</a:t>
            </a:r>
            <a:r>
              <a:rPr lang="zh-CN" altLang="en-US" sz="2800" baseline="-25000">
                <a:latin typeface="宋体" panose="02010600030101010101" pitchFamily="2" charset="-122"/>
                <a:cs typeface="宋体" panose="02010600030101010101" pitchFamily="2" charset="-122"/>
              </a:rPr>
              <a:t>液</a:t>
            </a:r>
            <a:r>
              <a:rPr lang="zh-CN" altLang="en-US" sz="2800">
                <a:latin typeface="宋体" panose="02010600030101010101" pitchFamily="2" charset="-122"/>
                <a:cs typeface="宋体" panose="02010600030101010101" pitchFamily="2" charset="-122"/>
              </a:rPr>
              <a:t>=</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671195" y="1155700"/>
            <a:ext cx="7947660" cy="681990"/>
          </a:xfrm>
          <a:prstGeom prst="rect">
            <a:avLst/>
          </a:prstGeom>
          <a:noFill/>
        </p:spPr>
        <p:txBody>
          <a:bodyPr wrap="square" rtlCol="0" anchor="t">
            <a:spAutoFit/>
          </a:bodyPr>
          <a:p>
            <a:pPr algn="l">
              <a:lnSpc>
                <a:spcPct val="120000"/>
              </a:lnSpc>
            </a:pPr>
            <a:r>
              <a:rPr lang="zh-CN" altLang="en-US" sz="3200" b="1">
                <a:solidFill>
                  <a:srgbClr val="FF0000"/>
                </a:solidFill>
                <a:latin typeface="宋体" panose="02010600030101010101" pitchFamily="2" charset="-122"/>
                <a:cs typeface="宋体" panose="02010600030101010101" pitchFamily="2" charset="-122"/>
                <a:sym typeface="+mn-ea"/>
              </a:rPr>
              <a:t>二、阿基米德原理</a:t>
            </a:r>
            <a:r>
              <a:rPr lang="zh-CN" altLang="en-US" sz="2800">
                <a:latin typeface="宋体" panose="02010600030101010101" pitchFamily="2" charset="-122"/>
                <a:cs typeface="宋体" panose="02010600030101010101" pitchFamily="2" charset="-122"/>
                <a:sym typeface="+mn-ea"/>
              </a:rPr>
              <a:t>（10年10考）</a:t>
            </a:r>
            <a:endParaRPr lang="zh-CN" altLang="en-US" sz="2800">
              <a:latin typeface="宋体" panose="02010600030101010101" pitchFamily="2" charset="-122"/>
              <a:cs typeface="宋体" panose="02010600030101010101" pitchFamily="2" charset="-122"/>
              <a:sym typeface="+mn-ea"/>
            </a:endParaRPr>
          </a:p>
        </p:txBody>
      </p:sp>
      <p:sp>
        <p:nvSpPr>
          <p:cNvPr id="7" name="文本框 6"/>
          <p:cNvSpPr txBox="1"/>
          <p:nvPr/>
        </p:nvSpPr>
        <p:spPr>
          <a:xfrm>
            <a:off x="3053080" y="2232025"/>
            <a:ext cx="465709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它排开的液体所受的重力</a:t>
            </a:r>
            <a:endParaRPr lang="zh-CN" altLang="en-US" sz="2800" b="1" dirty="0">
              <a:solidFill>
                <a:srgbClr val="FF0000"/>
              </a:solidFill>
              <a:latin typeface="Times New Roman" panose="02020603050405020304" pitchFamily="18" charset="0"/>
              <a:sym typeface="+mn-ea"/>
            </a:endParaRPr>
          </a:p>
        </p:txBody>
      </p:sp>
      <p:sp>
        <p:nvSpPr>
          <p:cNvPr id="2" name="文本框 1"/>
          <p:cNvSpPr txBox="1"/>
          <p:nvPr/>
        </p:nvSpPr>
        <p:spPr>
          <a:xfrm>
            <a:off x="2935605" y="2699385"/>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G</a:t>
            </a:r>
            <a:r>
              <a:rPr lang="zh-CN" altLang="en-US" sz="2800" b="1" baseline="-25000" dirty="0">
                <a:solidFill>
                  <a:srgbClr val="FF0000"/>
                </a:solidFill>
                <a:latin typeface="Times New Roman" panose="02020603050405020304" pitchFamily="18" charset="0"/>
                <a:sym typeface="+mn-ea"/>
              </a:rPr>
              <a:t>排</a:t>
            </a:r>
            <a:endParaRPr lang="zh-CN" altLang="en-US" sz="2800" b="1" baseline="-25000" dirty="0">
              <a:solidFill>
                <a:srgbClr val="FF0000"/>
              </a:solidFill>
              <a:latin typeface="Times New Roman" panose="02020603050405020304" pitchFamily="18" charset="0"/>
              <a:sym typeface="+mn-ea"/>
            </a:endParaRPr>
          </a:p>
        </p:txBody>
      </p:sp>
      <p:sp>
        <p:nvSpPr>
          <p:cNvPr id="4" name="文本框 3"/>
          <p:cNvSpPr txBox="1"/>
          <p:nvPr/>
        </p:nvSpPr>
        <p:spPr>
          <a:xfrm>
            <a:off x="4488815" y="2656840"/>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ρ</a:t>
            </a:r>
            <a:r>
              <a:rPr lang="zh-CN" altLang="en-US" sz="2800" b="1" baseline="-25000" dirty="0">
                <a:solidFill>
                  <a:srgbClr val="FF0000"/>
                </a:solidFill>
                <a:latin typeface="Times New Roman" panose="02020603050405020304" pitchFamily="18" charset="0"/>
                <a:sym typeface="+mn-ea"/>
              </a:rPr>
              <a:t>液</a:t>
            </a:r>
            <a:r>
              <a:rPr lang="zh-CN" altLang="en-US" sz="2800" b="1" dirty="0">
                <a:solidFill>
                  <a:srgbClr val="FF0000"/>
                </a:solidFill>
                <a:latin typeface="Times New Roman" panose="02020603050405020304" pitchFamily="18" charset="0"/>
                <a:sym typeface="+mn-ea"/>
              </a:rPr>
              <a:t>gV</a:t>
            </a:r>
            <a:r>
              <a:rPr lang="zh-CN" altLang="en-US" sz="2800" b="1" baseline="-25000" dirty="0">
                <a:solidFill>
                  <a:srgbClr val="FF0000"/>
                </a:solidFill>
                <a:latin typeface="Times New Roman" panose="02020603050405020304" pitchFamily="18" charset="0"/>
                <a:sym typeface="+mn-ea"/>
              </a:rPr>
              <a:t>排</a:t>
            </a:r>
            <a:endParaRPr lang="zh-CN" altLang="en-US" sz="2800" b="1" baseline="-25000" dirty="0">
              <a:solidFill>
                <a:srgbClr val="FF0000"/>
              </a:solidFill>
              <a:latin typeface="Times New Roman" panose="02020603050405020304" pitchFamily="18" charset="0"/>
              <a:sym typeface="+mn-ea"/>
            </a:endParaRPr>
          </a:p>
        </p:txBody>
      </p:sp>
      <p:sp>
        <p:nvSpPr>
          <p:cNvPr id="6" name="文本框 5"/>
          <p:cNvSpPr txBox="1"/>
          <p:nvPr/>
        </p:nvSpPr>
        <p:spPr>
          <a:xfrm>
            <a:off x="1714500" y="3239770"/>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液体</a:t>
            </a:r>
            <a:endParaRPr lang="zh-CN" altLang="en-US" sz="2800" b="1" dirty="0">
              <a:solidFill>
                <a:srgbClr val="FF0000"/>
              </a:solidFill>
              <a:latin typeface="Times New Roman" panose="02020603050405020304" pitchFamily="18" charset="0"/>
              <a:sym typeface="+mn-ea"/>
            </a:endParaRPr>
          </a:p>
        </p:txBody>
      </p:sp>
      <p:sp>
        <p:nvSpPr>
          <p:cNvPr id="8" name="文本框 7"/>
          <p:cNvSpPr txBox="1"/>
          <p:nvPr/>
        </p:nvSpPr>
        <p:spPr>
          <a:xfrm>
            <a:off x="670560" y="3649980"/>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kg/m</a:t>
            </a:r>
            <a:r>
              <a:rPr lang="zh-CN" altLang="en-US" sz="2800" b="1" baseline="30000" dirty="0">
                <a:solidFill>
                  <a:srgbClr val="FF0000"/>
                </a:solidFill>
                <a:latin typeface="Times New Roman" panose="02020603050405020304" pitchFamily="18" charset="0"/>
                <a:sym typeface="+mn-ea"/>
              </a:rPr>
              <a:t>3</a:t>
            </a:r>
            <a:endParaRPr lang="zh-CN" altLang="en-US" sz="2800" b="1" baseline="30000" dirty="0">
              <a:solidFill>
                <a:srgbClr val="FF0000"/>
              </a:solidFill>
              <a:latin typeface="Times New Roman" panose="02020603050405020304" pitchFamily="18" charset="0"/>
              <a:sym typeface="+mn-ea"/>
            </a:endParaRPr>
          </a:p>
        </p:txBody>
      </p:sp>
      <p:sp>
        <p:nvSpPr>
          <p:cNvPr id="9" name="文本框 8"/>
          <p:cNvSpPr txBox="1"/>
          <p:nvPr/>
        </p:nvSpPr>
        <p:spPr>
          <a:xfrm>
            <a:off x="3561080" y="3689985"/>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排开液体</a:t>
            </a:r>
            <a:endParaRPr lang="zh-CN" altLang="en-US" sz="2800" b="1" dirty="0">
              <a:solidFill>
                <a:srgbClr val="FF0000"/>
              </a:solidFill>
              <a:latin typeface="Times New Roman" panose="02020603050405020304" pitchFamily="18" charset="0"/>
              <a:sym typeface="+mn-ea"/>
            </a:endParaRPr>
          </a:p>
        </p:txBody>
      </p:sp>
      <p:sp>
        <p:nvSpPr>
          <p:cNvPr id="10" name="文本框 9"/>
          <p:cNvSpPr txBox="1"/>
          <p:nvPr/>
        </p:nvSpPr>
        <p:spPr>
          <a:xfrm>
            <a:off x="2696845" y="4092575"/>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m</a:t>
            </a:r>
            <a:r>
              <a:rPr lang="zh-CN" altLang="en-US" sz="2800" b="1" baseline="30000" dirty="0">
                <a:solidFill>
                  <a:srgbClr val="FF0000"/>
                </a:solidFill>
                <a:latin typeface="Times New Roman" panose="02020603050405020304" pitchFamily="18" charset="0"/>
                <a:sym typeface="+mn-ea"/>
              </a:rPr>
              <a:t>3</a:t>
            </a:r>
            <a:endParaRPr lang="zh-CN" altLang="en-US" sz="2800" b="1" baseline="30000" dirty="0">
              <a:solidFill>
                <a:srgbClr val="FF0000"/>
              </a:solidFill>
              <a:latin typeface="Times New Roman" panose="02020603050405020304" pitchFamily="18" charset="0"/>
              <a:sym typeface="+mn-ea"/>
            </a:endParaRPr>
          </a:p>
        </p:txBody>
      </p:sp>
      <p:pic>
        <p:nvPicPr>
          <p:cNvPr id="13" name="图片 12"/>
          <p:cNvPicPr>
            <a:picLocks noChangeAspect="1"/>
          </p:cNvPicPr>
          <p:nvPr/>
        </p:nvPicPr>
        <p:blipFill>
          <a:blip r:embed="rId1"/>
          <a:stretch>
            <a:fillRect/>
          </a:stretch>
        </p:blipFill>
        <p:spPr>
          <a:xfrm>
            <a:off x="6175375" y="4965700"/>
            <a:ext cx="637540" cy="555625"/>
          </a:xfrm>
          <a:prstGeom prst="rect">
            <a:avLst/>
          </a:prstGeom>
        </p:spPr>
      </p:pic>
      <p:pic>
        <p:nvPicPr>
          <p:cNvPr id="14" name="图片 13"/>
          <p:cNvPicPr>
            <a:picLocks noChangeAspect="1"/>
          </p:cNvPicPr>
          <p:nvPr/>
        </p:nvPicPr>
        <p:blipFill>
          <a:blip r:embed="rId2"/>
          <a:stretch>
            <a:fillRect/>
          </a:stretch>
        </p:blipFill>
        <p:spPr>
          <a:xfrm>
            <a:off x="5347970" y="5521325"/>
            <a:ext cx="640715" cy="49784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ppt_x"/>
                                          </p:val>
                                        </p:tav>
                                        <p:tav tm="100000">
                                          <p:val>
                                            <p:strVal val="#ppt_x"/>
                                          </p:val>
                                        </p:tav>
                                      </p:tavLst>
                                    </p:anim>
                                    <p:anim calcmode="lin" valueType="num">
                                      <p:cBhvr additive="base">
                                        <p:cTn id="5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2" grpId="0"/>
      <p:bldP spid="2" grpId="1"/>
      <p:bldP spid="4" grpId="0"/>
      <p:bldP spid="4" grpId="1"/>
      <p:bldP spid="6" grpId="0"/>
      <p:bldP spid="6" grpId="1"/>
      <p:bldP spid="8" grpId="0"/>
      <p:bldP spid="8" grpId="1"/>
      <p:bldP spid="9" grpId="0"/>
      <p:bldP spid="9" grpId="1"/>
      <p:bldP spid="10" grpId="0"/>
      <p:bldP spid="10" grpId="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531620"/>
            <a:ext cx="7996555" cy="267525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10</a:t>
            </a:r>
            <a:r>
              <a:rPr lang="zh-CN" altLang="en-US" sz="2800">
                <a:latin typeface="宋体" panose="02010600030101010101" pitchFamily="2" charset="-122"/>
                <a:cs typeface="宋体" panose="02010600030101010101" pitchFamily="2" charset="-122"/>
              </a:rPr>
              <a:t>.（2019·贵港）为庆祝中国海军建军70周年，我国举行了大型的海上阅兵活动. 某潜水艇在水面上航行时，相对于岸上观礼的人群是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（选填“运动”或“静止”）的. 潜水艇是靠改变</a:t>
            </a:r>
            <a:r>
              <a:rPr lang="zh-CN" altLang="en-US" sz="2800" u="sng">
                <a:latin typeface="宋体" panose="02010600030101010101" pitchFamily="2" charset="-122"/>
                <a:cs typeface="宋体" panose="02010600030101010101" pitchFamily="2" charset="-122"/>
              </a:rPr>
              <a:t>   </a:t>
            </a:r>
            <a:r>
              <a:rPr lang="en-US" altLang="zh-CN" sz="2800" u="sng">
                <a:solidFill>
                  <a:schemeClr val="bg1"/>
                </a:solidFill>
                <a:latin typeface="宋体" panose="02010600030101010101" pitchFamily="2" charset="-122"/>
                <a:cs typeface="宋体" panose="02010600030101010101" pitchFamily="2" charset="-122"/>
              </a:rPr>
              <a:t>.</a:t>
            </a:r>
            <a:endParaRPr lang="en-US" altLang="zh-CN" sz="2800">
              <a:solidFill>
                <a:schemeClr val="bg1"/>
              </a:solidFill>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来实现上浮或下沉的.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6440170" y="260858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运动</a:t>
            </a:r>
            <a:endParaRPr lang="zh-CN" altLang="en-US" sz="2800" b="1" dirty="0">
              <a:solidFill>
                <a:srgbClr val="FF0000"/>
              </a:solidFill>
              <a:latin typeface="Times New Roman" panose="02020603050405020304" pitchFamily="18" charset="0"/>
            </a:endParaRPr>
          </a:p>
        </p:txBody>
      </p:sp>
      <p:sp>
        <p:nvSpPr>
          <p:cNvPr id="3" name="文本框 2"/>
          <p:cNvSpPr txBox="1"/>
          <p:nvPr/>
        </p:nvSpPr>
        <p:spPr>
          <a:xfrm>
            <a:off x="878205" y="356362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自身重力</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3" grpId="0"/>
      <p:bldP spid="3" grpId="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402080"/>
            <a:ext cx="7996555" cy="422592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11</a:t>
            </a:r>
            <a:r>
              <a:rPr lang="zh-CN" altLang="en-US" sz="2800">
                <a:latin typeface="宋体" panose="02010600030101010101" pitchFamily="2" charset="-122"/>
                <a:cs typeface="宋体" panose="02010600030101010101" pitchFamily="2" charset="-122"/>
              </a:rPr>
              <a:t>.（2019·绵阳）我国自行设计和自主研制的“蛟龙号”载人潜水器，曾创造了下潜7062米的世界同类作业型潜水器最大下潜深度记录，其体积约为50m</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 “蛟龙号”某次在太平洋某海域下潜到上表面距海面2000m时，进行预定的悬停作业，此时上表面受海水压强是___________Pa，“蛟龙号”受到海水的浮力是__________N.（g取10N/kg，ρ</a:t>
            </a:r>
            <a:r>
              <a:rPr lang="zh-CN" altLang="en-US" sz="2800" baseline="-25000">
                <a:latin typeface="宋体" panose="02010600030101010101" pitchFamily="2" charset="-122"/>
                <a:cs typeface="宋体" panose="02010600030101010101" pitchFamily="2" charset="-122"/>
              </a:rPr>
              <a:t>海水</a:t>
            </a:r>
            <a:r>
              <a:rPr lang="zh-CN" altLang="en-US" sz="2800">
                <a:latin typeface="宋体" panose="02010600030101010101" pitchFamily="2" charset="-122"/>
                <a:cs typeface="宋体" panose="02010600030101010101" pitchFamily="2" charset="-122"/>
              </a:rPr>
              <a:t>=1.03×10</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kg/m</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4725670" y="399923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2.06×10</a:t>
            </a:r>
            <a:r>
              <a:rPr lang="zh-CN" altLang="en-US" sz="2800" b="1" baseline="30000" dirty="0">
                <a:solidFill>
                  <a:srgbClr val="FF0000"/>
                </a:solidFill>
                <a:latin typeface="Times New Roman" panose="02020603050405020304" pitchFamily="18" charset="0"/>
              </a:rPr>
              <a:t>7</a:t>
            </a:r>
            <a:endParaRPr lang="zh-CN" altLang="en-US" sz="2800" b="1" baseline="30000" dirty="0">
              <a:solidFill>
                <a:srgbClr val="FF0000"/>
              </a:solidFill>
              <a:latin typeface="Times New Roman" panose="02020603050405020304" pitchFamily="18" charset="0"/>
            </a:endParaRPr>
          </a:p>
        </p:txBody>
      </p:sp>
      <p:sp>
        <p:nvSpPr>
          <p:cNvPr id="4" name="文本框 3"/>
          <p:cNvSpPr txBox="1"/>
          <p:nvPr/>
        </p:nvSpPr>
        <p:spPr>
          <a:xfrm>
            <a:off x="4241800" y="453580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5.15×10</a:t>
            </a:r>
            <a:r>
              <a:rPr lang="zh-CN" altLang="en-US" sz="2800" b="1" baseline="30000" dirty="0">
                <a:solidFill>
                  <a:srgbClr val="FF0000"/>
                </a:solidFill>
                <a:latin typeface="Times New Roman" panose="02020603050405020304" pitchFamily="18" charset="0"/>
              </a:rPr>
              <a:t>5</a:t>
            </a:r>
            <a:endParaRPr lang="zh-CN" altLang="en-US" sz="2800" b="1" baseline="30000"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4" grpId="0"/>
      <p:bldP spid="4" grpId="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4567555" y="3990340"/>
            <a:ext cx="4218305" cy="1501775"/>
          </a:xfrm>
          <a:prstGeom prst="rect">
            <a:avLst/>
          </a:prstGeom>
        </p:spPr>
      </p:pic>
      <p:sp>
        <p:nvSpPr>
          <p:cNvPr id="2" name="文本框 1"/>
          <p:cNvSpPr txBox="1"/>
          <p:nvPr/>
        </p:nvSpPr>
        <p:spPr>
          <a:xfrm>
            <a:off x="573088" y="1245235"/>
            <a:ext cx="7996555" cy="5303520"/>
          </a:xfrm>
          <a:prstGeom prst="rect">
            <a:avLst/>
          </a:prstGeom>
          <a:noFill/>
        </p:spPr>
        <p:txBody>
          <a:bodyPr wrap="square" rtlCol="0" anchor="t">
            <a:spAutoFit/>
          </a:bodyPr>
          <a:p>
            <a:pPr algn="just">
              <a:lnSpc>
                <a:spcPct val="110000"/>
              </a:lnSpc>
            </a:pPr>
            <a:r>
              <a:rPr lang="en-US" altLang="zh-CN" sz="2800">
                <a:latin typeface="宋体" panose="02010600030101010101" pitchFamily="2" charset="-122"/>
                <a:cs typeface="宋体" panose="02010600030101010101" pitchFamily="2" charset="-122"/>
              </a:rPr>
              <a:t>12</a:t>
            </a:r>
            <a:r>
              <a:rPr lang="zh-CN" altLang="en-US" sz="2800">
                <a:latin typeface="宋体" panose="02010600030101010101" pitchFamily="2" charset="-122"/>
                <a:cs typeface="宋体" panose="02010600030101010101" pitchFamily="2" charset="-122"/>
              </a:rPr>
              <a:t>.（2014·广东）建设中的港珠澳大桥由桥梁和海底隧道组成，隧道由一节一节用钢筋混凝土做成的空心沉管连接而成，如图13所示，建造隧道时，先将沉管两端密封，如同一个巨大的长方体空心箱子，然后让其漂浮在海面上，再用船将密封沉管拖到预定海面上，向其内部灌水使之沉入海底. </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设某一节密封长方形沉</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管的长、宽、高分别是</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180m、35m、10m，总质量为6×10</a:t>
            </a:r>
            <a:r>
              <a:rPr lang="zh-CN" altLang="en-US" sz="2800" baseline="30000">
                <a:latin typeface="宋体" panose="02010600030101010101" pitchFamily="2" charset="-122"/>
                <a:cs typeface="宋体" panose="02010600030101010101" pitchFamily="2" charset="-122"/>
              </a:rPr>
              <a:t>7</a:t>
            </a:r>
            <a:r>
              <a:rPr lang="zh-CN" altLang="en-US" sz="2800">
                <a:latin typeface="宋体" panose="02010600030101010101" pitchFamily="2" charset="-122"/>
                <a:cs typeface="宋体" panose="02010600030101010101" pitchFamily="2" charset="-122"/>
              </a:rPr>
              <a:t>kg（海水密度取1.0×10</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kg/m</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），g取10N/kg）.</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p:cNvPicPr>
            <a:picLocks noChangeAspect="1"/>
          </p:cNvPicPr>
          <p:nvPr/>
        </p:nvPicPr>
        <p:blipFill>
          <a:blip r:embed="rId1"/>
          <a:stretch>
            <a:fillRect/>
          </a:stretch>
        </p:blipFill>
        <p:spPr>
          <a:xfrm>
            <a:off x="4424045" y="4636135"/>
            <a:ext cx="4218305" cy="1501775"/>
          </a:xfrm>
          <a:prstGeom prst="rect">
            <a:avLst/>
          </a:prstGeom>
        </p:spPr>
      </p:pic>
      <p:sp>
        <p:nvSpPr>
          <p:cNvPr id="2" name="文本框 1"/>
          <p:cNvSpPr txBox="1"/>
          <p:nvPr/>
        </p:nvSpPr>
        <p:spPr>
          <a:xfrm>
            <a:off x="573723" y="1402080"/>
            <a:ext cx="7996555" cy="3709035"/>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rPr>
              <a:t>（1）漂浮在海面上的密封沉管，在灌水前受到的浮力F</a:t>
            </a:r>
            <a:r>
              <a:rPr sz="2800" baseline="-25000">
                <a:latin typeface="宋体" panose="02010600030101010101" pitchFamily="2" charset="-122"/>
                <a:cs typeface="宋体" panose="02010600030101010101" pitchFamily="2" charset="-122"/>
              </a:rPr>
              <a:t>浮</a:t>
            </a:r>
            <a:r>
              <a:rPr sz="2800">
                <a:latin typeface="宋体" panose="02010600030101010101" pitchFamily="2" charset="-122"/>
                <a:cs typeface="宋体" panose="02010600030101010101" pitchFamily="2" charset="-122"/>
              </a:rPr>
              <a:t>=</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N. </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（2）在对密封沉管灌水使其下沉过程中，其下表面受到海水的压强大小将_________. 当密封沉管上表面刚好水平浸没在海水中时，注入的海水至少为__________kg，此时其下表面受到海水的压力等于_________N. </a:t>
            </a:r>
            <a:endParaRPr sz="2800">
              <a:latin typeface="宋体" panose="02010600030101010101" pitchFamily="2" charset="-122"/>
              <a:cs typeface="宋体" panose="02010600030101010101" pitchFamily="2" charset="-122"/>
            </a:endParaRPr>
          </a:p>
        </p:txBody>
      </p:sp>
      <p:sp>
        <p:nvSpPr>
          <p:cNvPr id="5" name="文本框 4"/>
          <p:cNvSpPr txBox="1"/>
          <p:nvPr/>
        </p:nvSpPr>
        <p:spPr>
          <a:xfrm>
            <a:off x="2291715" y="191897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6×10</a:t>
            </a:r>
            <a:r>
              <a:rPr lang="zh-CN" altLang="en-US" sz="2800" b="1" baseline="30000" dirty="0">
                <a:solidFill>
                  <a:srgbClr val="FF0000"/>
                </a:solidFill>
                <a:latin typeface="Times New Roman" panose="02020603050405020304" pitchFamily="18" charset="0"/>
              </a:rPr>
              <a:t>8</a:t>
            </a:r>
            <a:endParaRPr lang="zh-CN" altLang="en-US" sz="2800" b="1" baseline="30000" dirty="0">
              <a:solidFill>
                <a:srgbClr val="FF0000"/>
              </a:solidFill>
              <a:latin typeface="Times New Roman" panose="02020603050405020304" pitchFamily="18" charset="0"/>
            </a:endParaRPr>
          </a:p>
        </p:txBody>
      </p:sp>
      <p:sp>
        <p:nvSpPr>
          <p:cNvPr id="3" name="文本框 2"/>
          <p:cNvSpPr txBox="1"/>
          <p:nvPr/>
        </p:nvSpPr>
        <p:spPr>
          <a:xfrm>
            <a:off x="4464685" y="291401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变大</a:t>
            </a:r>
            <a:endParaRPr lang="zh-CN" altLang="en-US" sz="2800" b="1" dirty="0">
              <a:solidFill>
                <a:srgbClr val="FF0000"/>
              </a:solidFill>
              <a:latin typeface="Times New Roman" panose="02020603050405020304" pitchFamily="18" charset="0"/>
            </a:endParaRPr>
          </a:p>
        </p:txBody>
      </p:sp>
      <p:sp>
        <p:nvSpPr>
          <p:cNvPr id="4" name="文本框 3"/>
          <p:cNvSpPr txBox="1"/>
          <p:nvPr/>
        </p:nvSpPr>
        <p:spPr>
          <a:xfrm>
            <a:off x="1485900" y="397954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3×10</a:t>
            </a:r>
            <a:r>
              <a:rPr lang="zh-CN" altLang="en-US" sz="2800" b="1" baseline="30000" dirty="0">
                <a:solidFill>
                  <a:srgbClr val="FF0000"/>
                </a:solidFill>
                <a:latin typeface="Times New Roman" panose="02020603050405020304" pitchFamily="18" charset="0"/>
              </a:rPr>
              <a:t>6</a:t>
            </a:r>
            <a:endParaRPr lang="zh-CN" altLang="en-US" sz="2800" b="1" baseline="30000" dirty="0">
              <a:solidFill>
                <a:srgbClr val="FF0000"/>
              </a:solidFill>
              <a:latin typeface="Times New Roman" panose="02020603050405020304" pitchFamily="18" charset="0"/>
            </a:endParaRPr>
          </a:p>
        </p:txBody>
      </p:sp>
      <p:sp>
        <p:nvSpPr>
          <p:cNvPr id="6" name="文本框 5"/>
          <p:cNvSpPr txBox="1"/>
          <p:nvPr/>
        </p:nvSpPr>
        <p:spPr>
          <a:xfrm>
            <a:off x="1564005" y="450278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6.3×10</a:t>
            </a:r>
            <a:r>
              <a:rPr lang="zh-CN" altLang="en-US" sz="2800" b="1" baseline="30000" dirty="0">
                <a:solidFill>
                  <a:srgbClr val="FF0000"/>
                </a:solidFill>
                <a:latin typeface="Times New Roman" panose="02020603050405020304" pitchFamily="18" charset="0"/>
              </a:rPr>
              <a:t>8</a:t>
            </a:r>
            <a:r>
              <a:rPr lang="zh-CN" altLang="en-US" sz="2800" b="1" dirty="0">
                <a:solidFill>
                  <a:srgbClr val="FF0000"/>
                </a:solidFill>
                <a:latin typeface="Times New Roman" panose="02020603050405020304" pitchFamily="18" charset="0"/>
              </a:rPr>
              <a:t> </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3" grpId="0"/>
      <p:bldP spid="3" grpId="1"/>
      <p:bldP spid="4" grpId="0"/>
      <p:bldP spid="4" grpId="1"/>
      <p:bldP spid="6" grpId="0"/>
      <p:bldP spid="6" grpId="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388110"/>
            <a:ext cx="7996555" cy="3192145"/>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rPr>
              <a:t>（3）当密封沉管灌水下沉到海底后，将其下半部分埋入海底的泥沙中，再将灌入其中的海水全部抽出，此时空心密封沉管不会再上浮，请用浮力的知识来解释其原因. </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答：</a:t>
            </a:r>
            <a:r>
              <a:rPr sz="2800" u="sng">
                <a:latin typeface="宋体" panose="02010600030101010101" pitchFamily="2" charset="-122"/>
                <a:cs typeface="宋体" panose="02010600030101010101" pitchFamily="2" charset="-122"/>
              </a:rPr>
              <a:t>                                       </a:t>
            </a:r>
            <a:r>
              <a:rPr lang="en-US" sz="2800" u="sng">
                <a:solidFill>
                  <a:schemeClr val="bg1"/>
                </a:solidFill>
                <a:latin typeface="宋体" panose="02010600030101010101" pitchFamily="2" charset="-122"/>
                <a:cs typeface="宋体" panose="02010600030101010101" pitchFamily="2" charset="-122"/>
              </a:rPr>
              <a:t>.</a:t>
            </a:r>
            <a:endParaRPr lang="en-US" sz="2800" u="sng">
              <a:solidFill>
                <a:schemeClr val="bg1"/>
              </a:solidFill>
              <a:latin typeface="宋体" panose="02010600030101010101" pitchFamily="2" charset="-122"/>
              <a:cs typeface="宋体" panose="02010600030101010101" pitchFamily="2" charset="-122"/>
            </a:endParaRPr>
          </a:p>
          <a:p>
            <a:pPr algn="just">
              <a:lnSpc>
                <a:spcPct val="120000"/>
              </a:lnSpc>
            </a:pPr>
            <a:r>
              <a:rPr lang="en-US" sz="2800" u="sng">
                <a:latin typeface="宋体" panose="02010600030101010101" pitchFamily="2" charset="-122"/>
                <a:cs typeface="宋体" panose="02010600030101010101" pitchFamily="2" charset="-122"/>
              </a:rPr>
              <a:t>                                           .</a:t>
            </a:r>
            <a:endParaRPr lang="en-US" sz="2800" u="sng">
              <a:latin typeface="宋体" panose="02010600030101010101" pitchFamily="2" charset="-122"/>
              <a:cs typeface="宋体" panose="02010600030101010101" pitchFamily="2" charset="-122"/>
            </a:endParaRPr>
          </a:p>
        </p:txBody>
      </p:sp>
      <p:sp>
        <p:nvSpPr>
          <p:cNvPr id="7" name="文本框 6"/>
          <p:cNvSpPr txBox="1"/>
          <p:nvPr/>
        </p:nvSpPr>
        <p:spPr>
          <a:xfrm>
            <a:off x="704850" y="3474720"/>
            <a:ext cx="7865110" cy="1038860"/>
          </a:xfrm>
          <a:prstGeom prst="rect">
            <a:avLst/>
          </a:prstGeom>
          <a:noFill/>
        </p:spPr>
        <p:txBody>
          <a:bodyPr wrap="square" rtlCol="0" anchor="t">
            <a:spAutoFit/>
          </a:bodyPr>
          <a:p>
            <a:pPr algn="l">
              <a:lnSpc>
                <a:spcPct val="110000"/>
              </a:lnSpc>
            </a:pPr>
            <a:r>
              <a:rPr lang="en-US" altLang="zh-CN" sz="2800" b="1" dirty="0">
                <a:solidFill>
                  <a:srgbClr val="FF0000"/>
                </a:solidFill>
                <a:latin typeface="Times New Roman" panose="02020603050405020304" pitchFamily="18" charset="0"/>
              </a:rPr>
              <a:t>       </a:t>
            </a:r>
            <a:r>
              <a:rPr lang="zh-CN" altLang="en-US" sz="2800" b="1" dirty="0">
                <a:solidFill>
                  <a:srgbClr val="FF0000"/>
                </a:solidFill>
                <a:latin typeface="Times New Roman" panose="02020603050405020304" pitchFamily="18" charset="0"/>
              </a:rPr>
              <a:t>下表面不受海水的压力，根据浮力的产生原因，沉管不再受海水的浮力 </a:t>
            </a:r>
            <a:endParaRPr lang="zh-CN" altLang="en-US" sz="2800" b="1" dirty="0">
              <a:solidFill>
                <a:srgbClr val="FF0000"/>
              </a:solidFill>
              <a:latin typeface="Times New Roman" panose="02020603050405020304" pitchFamily="18" charset="0"/>
            </a:endParaRPr>
          </a:p>
        </p:txBody>
      </p:sp>
      <p:pic>
        <p:nvPicPr>
          <p:cNvPr id="4" name="图片 3"/>
          <p:cNvPicPr>
            <a:picLocks noChangeAspect="1"/>
          </p:cNvPicPr>
          <p:nvPr/>
        </p:nvPicPr>
        <p:blipFill>
          <a:blip r:embed="rId1"/>
          <a:stretch>
            <a:fillRect/>
          </a:stretch>
        </p:blipFill>
        <p:spPr>
          <a:xfrm>
            <a:off x="5467985" y="4657090"/>
            <a:ext cx="3332480" cy="1186815"/>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transition>
    <p:push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625475" y="1256030"/>
            <a:ext cx="7894320" cy="2460625"/>
          </a:xfrm>
          <a:prstGeom prst="rect">
            <a:avLst/>
          </a:prstGeom>
          <a:noFill/>
        </p:spPr>
        <p:txBody>
          <a:bodyPr wrap="square" rtlCol="0" anchor="t">
            <a:spAutoFit/>
          </a:bodyPr>
          <a:p>
            <a:pPr algn="just">
              <a:lnSpc>
                <a:spcPct val="110000"/>
              </a:lnSpc>
            </a:pPr>
            <a:r>
              <a:rPr sz="2800" b="1">
                <a:latin typeface="宋体" panose="02010600030101010101" pitchFamily="2" charset="-122"/>
                <a:cs typeface="宋体" panose="02010600030101010101" pitchFamily="2" charset="-122"/>
              </a:rPr>
              <a:t>注意</a:t>
            </a:r>
            <a:r>
              <a:rPr sz="2800">
                <a:latin typeface="宋体" panose="02010600030101010101" pitchFamily="2" charset="-122"/>
                <a:cs typeface="宋体" panose="02010600030101010101" pitchFamily="2" charset="-122"/>
              </a:rPr>
              <a:t>：当物体全部浸入液体（或气体）中时，排出液体（或气体）的体积就等于物体的体积（V</a:t>
            </a:r>
            <a:r>
              <a:rPr sz="2800" baseline="-25000">
                <a:latin typeface="宋体" panose="02010600030101010101" pitchFamily="2" charset="-122"/>
                <a:cs typeface="宋体" panose="02010600030101010101" pitchFamily="2" charset="-122"/>
              </a:rPr>
              <a:t>排</a:t>
            </a:r>
            <a:r>
              <a:rPr sz="2800">
                <a:latin typeface="宋体" panose="02010600030101010101" pitchFamily="2" charset="-122"/>
                <a:cs typeface="宋体" panose="02010600030101010101" pitchFamily="2" charset="-122"/>
              </a:rPr>
              <a:t>=V</a:t>
            </a:r>
            <a:r>
              <a:rPr sz="2800" baseline="-25000">
                <a:latin typeface="宋体" panose="02010600030101010101" pitchFamily="2" charset="-122"/>
                <a:cs typeface="宋体" panose="02010600030101010101" pitchFamily="2" charset="-122"/>
              </a:rPr>
              <a:t>物</a:t>
            </a:r>
            <a:r>
              <a:rPr sz="2800">
                <a:latin typeface="宋体" panose="02010600030101010101" pitchFamily="2" charset="-122"/>
                <a:cs typeface="宋体" panose="02010600030101010101" pitchFamily="2" charset="-122"/>
              </a:rPr>
              <a:t>）；若物体只有部分浸入液体（或气体）中时，排出液体（或气体）的体积就等于液体（或气体）中那部分的体积（V</a:t>
            </a:r>
            <a:r>
              <a:rPr sz="2800" baseline="-25000">
                <a:latin typeface="宋体" panose="02010600030101010101" pitchFamily="2" charset="-122"/>
                <a:cs typeface="宋体" panose="02010600030101010101" pitchFamily="2" charset="-122"/>
              </a:rPr>
              <a:t>排</a:t>
            </a:r>
            <a:r>
              <a:rPr sz="2800">
                <a:latin typeface="宋体" panose="02010600030101010101" pitchFamily="2" charset="-122"/>
                <a:cs typeface="宋体" panose="02010600030101010101" pitchFamily="2" charset="-122"/>
              </a:rPr>
              <a:t>&lt;V</a:t>
            </a:r>
            <a:r>
              <a:rPr sz="2800" baseline="-25000">
                <a:latin typeface="宋体" panose="02010600030101010101" pitchFamily="2" charset="-122"/>
                <a:cs typeface="宋体" panose="02010600030101010101" pitchFamily="2" charset="-122"/>
              </a:rPr>
              <a:t>物</a:t>
            </a:r>
            <a:r>
              <a:rPr sz="2800">
                <a:latin typeface="宋体" panose="02010600030101010101" pitchFamily="2" charset="-122"/>
                <a:cs typeface="宋体" panose="02010600030101010101" pitchFamily="2" charset="-122"/>
              </a:rPr>
              <a:t>）.</a:t>
            </a:r>
            <a:endParaRPr sz="2800">
              <a:latin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391795" y="3758565"/>
            <a:ext cx="8361680" cy="2160270"/>
          </a:xfrm>
          <a:prstGeom prst="rect">
            <a:avLst/>
          </a:prstGeom>
        </p:spPr>
      </p:pic>
      <p:sp>
        <p:nvSpPr>
          <p:cNvPr id="2" name="文本框 3"/>
          <p:cNvSpPr txBox="1"/>
          <p:nvPr/>
        </p:nvSpPr>
        <p:spPr>
          <a:xfrm>
            <a:off x="2247900" y="4006215"/>
            <a:ext cx="1776730" cy="534035"/>
          </a:xfrm>
          <a:prstGeom prst="rect">
            <a:avLst/>
          </a:prstGeom>
          <a:noFill/>
          <a:ln w="9525">
            <a:noFill/>
          </a:ln>
        </p:spPr>
        <p:txBody>
          <a:bodyPr wrap="square">
            <a:spAutoFit/>
          </a:bodyPr>
          <a:p>
            <a:pPr algn="ctr">
              <a:lnSpc>
                <a:spcPct val="120000"/>
              </a:lnSpc>
            </a:pPr>
            <a:r>
              <a:rPr lang="zh-CN" altLang="en-US" sz="2400" b="1" dirty="0">
                <a:solidFill>
                  <a:srgbClr val="FF0000"/>
                </a:solidFill>
                <a:latin typeface="Times New Roman" panose="02020603050405020304" pitchFamily="18" charset="0"/>
              </a:rPr>
              <a:t>G-F</a:t>
            </a:r>
            <a:r>
              <a:rPr lang="zh-CN" altLang="en-US" sz="2400" b="1" baseline="-25000" dirty="0">
                <a:solidFill>
                  <a:srgbClr val="FF0000"/>
                </a:solidFill>
                <a:latin typeface="Times New Roman" panose="02020603050405020304" pitchFamily="18" charset="0"/>
              </a:rPr>
              <a:t>拉</a:t>
            </a:r>
            <a:endParaRPr lang="zh-CN" altLang="en-US" sz="2400" b="1" baseline="-25000" dirty="0">
              <a:solidFill>
                <a:srgbClr val="FF0000"/>
              </a:solidFill>
              <a:latin typeface="Times New Roman" panose="02020603050405020304" pitchFamily="18" charset="0"/>
            </a:endParaRPr>
          </a:p>
        </p:txBody>
      </p:sp>
      <p:sp>
        <p:nvSpPr>
          <p:cNvPr id="4" name="文本框 3"/>
          <p:cNvSpPr txBox="1"/>
          <p:nvPr/>
        </p:nvSpPr>
        <p:spPr>
          <a:xfrm>
            <a:off x="2078990" y="4486910"/>
            <a:ext cx="1776730" cy="534035"/>
          </a:xfrm>
          <a:prstGeom prst="rect">
            <a:avLst/>
          </a:prstGeom>
          <a:noFill/>
          <a:ln w="9525">
            <a:noFill/>
          </a:ln>
        </p:spPr>
        <p:txBody>
          <a:bodyPr wrap="square">
            <a:spAutoFit/>
          </a:bodyPr>
          <a:p>
            <a:pPr algn="ctr">
              <a:lnSpc>
                <a:spcPct val="120000"/>
              </a:lnSpc>
            </a:pPr>
            <a:r>
              <a:rPr lang="zh-CN" altLang="en-US" sz="2400" b="1" dirty="0">
                <a:solidFill>
                  <a:srgbClr val="FF0000"/>
                </a:solidFill>
                <a:latin typeface="Times New Roman" panose="02020603050405020304" pitchFamily="18" charset="0"/>
              </a:rPr>
              <a:t>ρ</a:t>
            </a:r>
            <a:r>
              <a:rPr lang="zh-CN" altLang="en-US" sz="2400" b="1" baseline="-25000" dirty="0">
                <a:solidFill>
                  <a:srgbClr val="FF0000"/>
                </a:solidFill>
                <a:latin typeface="Times New Roman" panose="02020603050405020304" pitchFamily="18" charset="0"/>
              </a:rPr>
              <a:t>液</a:t>
            </a:r>
            <a:r>
              <a:rPr lang="zh-CN" altLang="en-US" sz="2400" b="1" dirty="0">
                <a:solidFill>
                  <a:srgbClr val="FF0000"/>
                </a:solidFill>
                <a:latin typeface="Times New Roman" panose="02020603050405020304" pitchFamily="18" charset="0"/>
              </a:rPr>
              <a:t>gV</a:t>
            </a:r>
            <a:r>
              <a:rPr lang="zh-CN" altLang="en-US" sz="2400" b="1" baseline="-25000" dirty="0">
                <a:solidFill>
                  <a:srgbClr val="FF0000"/>
                </a:solidFill>
                <a:latin typeface="Times New Roman" panose="02020603050405020304" pitchFamily="18" charset="0"/>
              </a:rPr>
              <a:t>排</a:t>
            </a:r>
            <a:r>
              <a:rPr lang="zh-CN" altLang="en-US" sz="2400" b="1" dirty="0">
                <a:solidFill>
                  <a:srgbClr val="FF0000"/>
                </a:solidFill>
                <a:latin typeface="Times New Roman" panose="02020603050405020304" pitchFamily="18" charset="0"/>
              </a:rPr>
              <a:t> </a:t>
            </a:r>
            <a:endParaRPr lang="zh-CN" altLang="en-US" sz="2400" b="1" dirty="0">
              <a:solidFill>
                <a:srgbClr val="FF0000"/>
              </a:solidFill>
              <a:latin typeface="Times New Roman" panose="02020603050405020304" pitchFamily="18" charset="0"/>
            </a:endParaRPr>
          </a:p>
        </p:txBody>
      </p:sp>
      <p:sp>
        <p:nvSpPr>
          <p:cNvPr id="5" name="文本框 4"/>
          <p:cNvSpPr txBox="1"/>
          <p:nvPr/>
        </p:nvSpPr>
        <p:spPr>
          <a:xfrm>
            <a:off x="2403475" y="4928870"/>
            <a:ext cx="1776730" cy="534035"/>
          </a:xfrm>
          <a:prstGeom prst="rect">
            <a:avLst/>
          </a:prstGeom>
          <a:noFill/>
          <a:ln w="9525">
            <a:noFill/>
          </a:ln>
        </p:spPr>
        <p:txBody>
          <a:bodyPr wrap="square">
            <a:spAutoFit/>
          </a:bodyPr>
          <a:p>
            <a:pPr algn="ctr">
              <a:lnSpc>
                <a:spcPct val="120000"/>
              </a:lnSpc>
            </a:pPr>
            <a:r>
              <a:rPr lang="zh-CN" altLang="en-US" sz="2400" b="1" dirty="0">
                <a:solidFill>
                  <a:srgbClr val="FF0000"/>
                </a:solidFill>
                <a:latin typeface="Times New Roman" panose="02020603050405020304" pitchFamily="18" charset="0"/>
              </a:rPr>
              <a:t>F</a:t>
            </a:r>
            <a:r>
              <a:rPr lang="zh-CN" altLang="en-US" sz="2400" b="1" baseline="-25000" dirty="0">
                <a:solidFill>
                  <a:srgbClr val="FF0000"/>
                </a:solidFill>
                <a:latin typeface="Times New Roman" panose="02020603050405020304" pitchFamily="18" charset="0"/>
              </a:rPr>
              <a:t>上</a:t>
            </a:r>
            <a:r>
              <a:rPr lang="zh-CN" altLang="en-US" sz="2400" b="1" dirty="0">
                <a:solidFill>
                  <a:srgbClr val="FF0000"/>
                </a:solidFill>
                <a:latin typeface="Times New Roman" panose="02020603050405020304" pitchFamily="18" charset="0"/>
              </a:rPr>
              <a:t>-F</a:t>
            </a:r>
            <a:r>
              <a:rPr lang="zh-CN" altLang="en-US" sz="2400" b="1" baseline="-25000" dirty="0">
                <a:solidFill>
                  <a:srgbClr val="FF0000"/>
                </a:solidFill>
                <a:latin typeface="Times New Roman" panose="02020603050405020304" pitchFamily="18" charset="0"/>
              </a:rPr>
              <a:t>下</a:t>
            </a:r>
            <a:endParaRPr lang="zh-CN" altLang="en-US" sz="2400" b="1" baseline="-25000" dirty="0">
              <a:solidFill>
                <a:srgbClr val="FF0000"/>
              </a:solidFill>
              <a:latin typeface="Times New Roman" panose="02020603050405020304" pitchFamily="18" charset="0"/>
            </a:endParaRPr>
          </a:p>
        </p:txBody>
      </p:sp>
      <p:sp>
        <p:nvSpPr>
          <p:cNvPr id="6" name="文本框 5"/>
          <p:cNvSpPr txBox="1"/>
          <p:nvPr/>
        </p:nvSpPr>
        <p:spPr>
          <a:xfrm>
            <a:off x="2078990" y="5384800"/>
            <a:ext cx="1776730" cy="534035"/>
          </a:xfrm>
          <a:prstGeom prst="rect">
            <a:avLst/>
          </a:prstGeom>
          <a:noFill/>
          <a:ln w="9525">
            <a:noFill/>
          </a:ln>
        </p:spPr>
        <p:txBody>
          <a:bodyPr wrap="square">
            <a:spAutoFit/>
          </a:bodyPr>
          <a:p>
            <a:pPr algn="ctr">
              <a:lnSpc>
                <a:spcPct val="120000"/>
              </a:lnSpc>
            </a:pPr>
            <a:r>
              <a:rPr lang="zh-CN" altLang="en-US" sz="2400" b="1" dirty="0">
                <a:solidFill>
                  <a:srgbClr val="FF0000"/>
                </a:solidFill>
                <a:latin typeface="Times New Roman" panose="02020603050405020304" pitchFamily="18" charset="0"/>
              </a:rPr>
              <a:t>G</a:t>
            </a:r>
            <a:endParaRPr lang="zh-CN" altLang="en-US" sz="2400" b="1" dirty="0">
              <a:solidFill>
                <a:srgbClr val="FF0000"/>
              </a:solidFill>
              <a:latin typeface="Times New Roman" panose="02020603050405020304" pitchFamily="18" charset="0"/>
            </a:endParaRPr>
          </a:p>
        </p:txBody>
      </p:sp>
      <p:sp>
        <p:nvSpPr>
          <p:cNvPr id="7" name="文本框 6"/>
          <p:cNvSpPr txBox="1"/>
          <p:nvPr/>
        </p:nvSpPr>
        <p:spPr>
          <a:xfrm>
            <a:off x="5300345" y="5384800"/>
            <a:ext cx="1776730" cy="534035"/>
          </a:xfrm>
          <a:prstGeom prst="rect">
            <a:avLst/>
          </a:prstGeom>
          <a:noFill/>
          <a:ln w="9525">
            <a:noFill/>
          </a:ln>
        </p:spPr>
        <p:txBody>
          <a:bodyPr wrap="square">
            <a:spAutoFit/>
          </a:bodyPr>
          <a:p>
            <a:pPr algn="ctr">
              <a:lnSpc>
                <a:spcPct val="120000"/>
              </a:lnSpc>
            </a:pPr>
            <a:r>
              <a:rPr lang="zh-CN" altLang="en-US" sz="2400" b="1" dirty="0">
                <a:solidFill>
                  <a:srgbClr val="FF0000"/>
                </a:solidFill>
                <a:latin typeface="Times New Roman" panose="02020603050405020304" pitchFamily="18" charset="0"/>
              </a:rPr>
              <a:t>悬浮</a:t>
            </a:r>
            <a:endParaRPr lang="zh-CN" altLang="en-US" sz="24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p:bldP spid="4" grpId="1"/>
      <p:bldP spid="5" grpId="0"/>
      <p:bldP spid="5" grpId="1"/>
      <p:bldP spid="6" grpId="0"/>
      <p:bldP spid="6" grpId="1"/>
      <p:bldP spid="7" grpId="0"/>
      <p:bldP spid="7" grpId="1"/>
    </p:bldLst>
  </p:timing>
</p:sld>
</file>

<file path=ppt/tags/tag1.xml><?xml version="1.0" encoding="utf-8"?>
<p:tagLst xmlns:p="http://schemas.openxmlformats.org/presentationml/2006/main">
  <p:tag name="ISPRING_PRESENTATION_TITLE" val="bt021.pptx"/>
</p:tagLst>
</file>

<file path=ppt/theme/theme1.xml><?xml version="1.0" encoding="utf-8"?>
<a:theme xmlns:a="http://schemas.openxmlformats.org/drawingml/2006/main" name="自定义设计方案">
  <a:themeElements>
    <a:clrScheme name="自定义 24">
      <a:dk1>
        <a:sysClr val="windowText" lastClr="000000"/>
      </a:dk1>
      <a:lt1>
        <a:sysClr val="window" lastClr="FFFFFF"/>
      </a:lt1>
      <a:dk2>
        <a:srgbClr val="44546A"/>
      </a:dk2>
      <a:lt2>
        <a:srgbClr val="E7E6E6"/>
      </a:lt2>
      <a:accent1>
        <a:srgbClr val="AB0019"/>
      </a:accent1>
      <a:accent2>
        <a:srgbClr val="A5A5A5"/>
      </a:accent2>
      <a:accent3>
        <a:srgbClr val="AB0019"/>
      </a:accent3>
      <a:accent4>
        <a:srgbClr val="A5A5A5"/>
      </a:accent4>
      <a:accent5>
        <a:srgbClr val="AB0019"/>
      </a:accent5>
      <a:accent6>
        <a:srgbClr val="A5A5A5"/>
      </a:accent6>
      <a:hlink>
        <a:srgbClr val="AB0019"/>
      </a:hlink>
      <a:folHlink>
        <a:srgbClr val="A5A5A5"/>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12351</Words>
  <Application>WPS 演示</Application>
  <PresentationFormat>自定义</PresentationFormat>
  <Paragraphs>768</Paragraphs>
  <Slides>85</Slides>
  <Notes>31</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85</vt:i4>
      </vt:variant>
    </vt:vector>
  </HeadingPairs>
  <TitlesOfParts>
    <vt:vector size="100" baseType="lpstr">
      <vt:lpstr>Arial</vt:lpstr>
      <vt:lpstr>宋体</vt:lpstr>
      <vt:lpstr>Wingdings</vt:lpstr>
      <vt:lpstr>Calibri</vt:lpstr>
      <vt:lpstr>微软雅黑</vt:lpstr>
      <vt:lpstr>方正北魏楷书_GBK</vt:lpstr>
      <vt:lpstr>方正书宋繁体</vt:lpstr>
      <vt:lpstr>Times New Roman</vt:lpstr>
      <vt:lpstr>方正楷体_GBK</vt:lpstr>
      <vt:lpstr>Arial Unicode MS</vt:lpstr>
      <vt:lpstr>方正黑体_GBK</vt:lpstr>
      <vt:lpstr>方正正中黑简体</vt:lpstr>
      <vt:lpstr>黑体</vt:lpstr>
      <vt:lpstr>Times New Roman</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CCAV1234</cp:lastModifiedBy>
  <cp:revision>115</cp:revision>
  <dcterms:created xsi:type="dcterms:W3CDTF">2019-05-24T02:19:00Z</dcterms:created>
  <dcterms:modified xsi:type="dcterms:W3CDTF">2020-01-14T10:18:40Z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