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57.xml"/><Relationship Id="rId7" Type="http://schemas.openxmlformats.org/officeDocument/2006/relationships/tags" Target="../tags/tag4.xml"/><Relationship Id="rId6" Type="http://schemas.openxmlformats.org/officeDocument/2006/relationships/slide" Target="slide51.xml"/><Relationship Id="rId5" Type="http://schemas.openxmlformats.org/officeDocument/2006/relationships/tags" Target="../tags/tag3.xml"/><Relationship Id="rId4" Type="http://schemas.openxmlformats.org/officeDocument/2006/relationships/slide" Target="slide3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6.xml"/><Relationship Id="rId10" Type="http://schemas.openxmlformats.org/officeDocument/2006/relationships/slide" Target="slide2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file:///C:\Documents and Settings\Administrator\&#26700;&#38754;\&#29289;&#29702;&#65288;&#23665;&#35199;&#65289;\&#23665;&#35199;&#29289;&#29702;\X62.TIF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3.tif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file:///C:\Documents and Settings\Administrator\&#26700;&#38754;\&#29289;&#29702;&#65288;&#23665;&#35199;&#65289;\&#23665;&#35199;&#29289;&#29702;\X64.TIF" TargetMode="Externa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26.xml"/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9289;&#29702;&#65288;&#23665;&#35199;&#65289;\&#23665;&#35199;&#29289;&#29702;\X66.TIF" TargetMode="Externa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file:///C:\Documents and Settings\Administrator\&#26700;&#38754;\&#29289;&#29702;&#65288;&#23665;&#35199;&#65289;\&#23665;&#35199;&#29289;&#29702;\X67.TIF" TargetMode="Externa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6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.xml"/><Relationship Id="rId4" Type="http://schemas.openxmlformats.org/officeDocument/2006/relationships/image" Target="file:///C:\Documents and Settings\Administrator\&#26700;&#38754;\&#29289;&#29702;&#65288;&#23665;&#35199;&#65289;\&#23665;&#35199;&#29289;&#29702;\X68.TIF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2" Type="http://schemas.openxmlformats.org/officeDocument/2006/relationships/image" Target="../media/image5.tiff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file:///C:\Documents and Settings\Administrator\&#26700;&#38754;\&#29289;&#29702;&#65288;&#23665;&#35199;&#65289;\&#23665;&#35199;&#29289;&#29702;\X69.TIF" TargetMode="External"/><Relationship Id="rId1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file:///C:\Documents and Settings\Administrator\&#26700;&#38754;\&#29289;&#29702;&#65288;&#23665;&#35199;&#65289;\&#23665;&#35199;&#29289;&#29702;\X70.TIF" TargetMode="External"/><Relationship Id="rId1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3" Type="http://schemas.openxmlformats.org/officeDocument/2006/relationships/image" Target="../media/image5.tiff"/><Relationship Id="rId2" Type="http://schemas.openxmlformats.org/officeDocument/2006/relationships/image" Target="file:///C:\Documents and Settings\Administrator\&#26700;&#38754;\&#29289;&#29702;&#65288;&#23665;&#35199;&#65289;\&#23665;&#35199;&#29289;&#29702;\X71.TIF" TargetMode="External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9289;&#29702;&#65288;&#23665;&#35199;&#65289;\&#23665;&#35199;&#29289;&#29702;\X72.TIF" TargetMode="External"/><Relationship Id="rId2" Type="http://schemas.openxmlformats.org/officeDocument/2006/relationships/image" Target="../media/image17.png"/><Relationship Id="rId1" Type="http://schemas.openxmlformats.org/officeDocument/2006/relationships/image" Target="../media/image6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9289;&#29702;&#65288;&#23665;&#35199;&#65289;\&#23665;&#35199;&#29289;&#29702;\X73.TIF" TargetMode="External"/><Relationship Id="rId1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../media/image19.png"/><Relationship Id="rId1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5.xml"/><Relationship Id="rId3" Type="http://schemas.openxmlformats.org/officeDocument/2006/relationships/image" Target="file:///C:\Documents and Settings\Administrator\&#26700;&#38754;\&#29289;&#29702;&#65288;&#23665;&#35199;&#65289;\&#23665;&#35199;&#29289;&#29702;\X75.TIF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7.xml"/><Relationship Id="rId3" Type="http://schemas.openxmlformats.org/officeDocument/2006/relationships/image" Target="file:///C:\Documents and Settings\Administrator\&#26700;&#38754;\&#29289;&#29702;&#65288;&#23665;&#35199;&#65289;\&#23665;&#35199;&#29289;&#29702;\x76.TIF" TargetMode="External"/><Relationship Id="rId2" Type="http://schemas.openxmlformats.org/officeDocument/2006/relationships/image" Target="../media/image22.png"/><Relationship Id="rId1" Type="http://schemas.openxmlformats.org/officeDocument/2006/relationships/image" Target="../media/image6.tiff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image" Target="../media/image8.tiff"/><Relationship Id="rId1" Type="http://schemas.openxmlformats.org/officeDocument/2006/relationships/image" Target="../media/image2.tiff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image" Target="../media/image8.tiff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0.xml"/><Relationship Id="rId2" Type="http://schemas.openxmlformats.org/officeDocument/2006/relationships/image" Target="file:///C:\Documents and Settings\Administrator\&#26700;&#38754;\&#29289;&#29702;&#65288;&#23665;&#35199;&#65289;\&#23665;&#35199;&#29289;&#29702;\X77.TIF" TargetMode="Externa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tags" Target="../tags/tag11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370965" y="2599055"/>
            <a:ext cx="960882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第十三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内能 内能的利用</a:t>
            </a:r>
            <a:endParaRPr kumimoji="0" lang="en-US" altLang="zh-CN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2330" y="1423035"/>
            <a:ext cx="103936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分子势能：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由分子之间存在类似弹簧形变时的相互作用力，所以分子也具有势能，这种势能叫做分子势能．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影响因素：物体的内能与温度、质量、种类、状态有关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．一切物体，不论温度高低，都具有内能．同一个物体，在相同物态下，温度越高，分子热运动越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，内能越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；温度降低时，内能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．同种物质，相同温度，质量越大，内能越大．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说明：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内能是不同于机械能的另一种形式的能，两者之间可以相互转化．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3690" y="3701415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剧烈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31610" y="3701415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45395" y="3701415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21470" y="55378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8325" y="14366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改变物体内能的方式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84200" y="2072005"/>
          <a:ext cx="11045825" cy="3890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945"/>
                <a:gridCol w="5118735"/>
                <a:gridCol w="4970145"/>
              </a:tblGrid>
              <a:tr h="7366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热传递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366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能量的转化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内能的转移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2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外界对物体做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功或物体对外界做功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存在温度差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02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对物体做功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物体的内能________；物体对外做功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物体的内能________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由______物体转移到______物体或从物体的_____部分转移到____部分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61280" y="4590415"/>
            <a:ext cx="935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04815" y="5154295"/>
            <a:ext cx="802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减少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39305" y="4590415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高温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35465" y="4583430"/>
            <a:ext cx="826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低温</a:t>
            </a:r>
            <a:endParaRPr lang="en-US" altLang="zh-CN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72425" y="5154295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高温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118090" y="5154295"/>
            <a:ext cx="814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低温　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95485" y="11938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49605" y="685800"/>
          <a:ext cx="1104582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945"/>
                <a:gridCol w="4895850"/>
                <a:gridCol w="5193030"/>
              </a:tblGrid>
              <a:tr h="5175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热传递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518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a.钻木取火；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用锯条锯木板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锯条、木板均发热；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陨石坠入地球大气层成为流星等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a.用热水袋取暖；b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广场上的石凳被晒得发烫；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烧水水变热；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烤火御寒等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9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做功和热传递对改变物体的内能是等效的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一个物体温度升高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有可能是对物体做了功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也有可能是发生了热传递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68325" y="3850005"/>
            <a:ext cx="110464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热量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在热传递过程中，传递能量的多少叫做热量，用字母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________(J)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与内能的关系：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物体吸收热量时内能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，放出热量时内能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，物体吸收或放出的热量越多，它的内能变化越大．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20595" y="5050155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55665" y="5582920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增加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7360" y="5582920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减少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787255" y="49491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72" name="组合 14"/>
          <p:cNvGrpSpPr/>
          <p:nvPr/>
        </p:nvGrpSpPr>
        <p:grpSpPr>
          <a:xfrm>
            <a:off x="804545" y="1551305"/>
            <a:ext cx="1645920" cy="475583"/>
            <a:chOff x="6264" y="1551"/>
            <a:chExt cx="2810" cy="882"/>
          </a:xfrm>
        </p:grpSpPr>
        <p:pic>
          <p:nvPicPr>
            <p:cNvPr id="39973" name="图片 15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64" y="1551"/>
              <a:ext cx="2810" cy="8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4" name="文本框 16"/>
            <p:cNvSpPr txBox="1"/>
            <p:nvPr/>
          </p:nvSpPr>
          <p:spPr>
            <a:xfrm>
              <a:off x="6380" y="1579"/>
              <a:ext cx="2578" cy="8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失分警示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1835" y="1883410"/>
            <a:ext cx="111131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判断正误并说明理由．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物体内能增大，一定从外界吸收了热量．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热传递中温度总是从热的物体传递到冷的物体．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9580" y="2635885"/>
            <a:ext cx="441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93850" y="3055620"/>
            <a:ext cx="9921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物体内能增大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可能是吸收了热量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也可能是外界对物体做了功．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43825" y="3754120"/>
            <a:ext cx="485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8980" y="4015740"/>
            <a:ext cx="109131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热传递中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热量总是从温度高的物体传递给温度低的物体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传递的不是温度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而是热量</a:t>
            </a: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80550" y="52146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2315" y="1746250"/>
            <a:ext cx="10706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质量越大的物体，内能一定越大．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物体温度升高，它的内能一定增加．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物体的温度越高，含有的热量越多．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2170" y="1914525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88770" y="2374900"/>
            <a:ext cx="9356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内能与物体的温度、状态和质量有关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质量大的物体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内能不一定大</a:t>
            </a: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9665" y="3060065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43955" y="4107180"/>
            <a:ext cx="486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03070" y="4567555"/>
            <a:ext cx="6591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描述热量只能用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含有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”.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414510" y="53809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7065" y="1315720"/>
            <a:ext cx="10909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物体吸收了热量，它的温度一定会升高．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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物体内能增加，温度一定升高．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在相同状态下，同一物体温度降低，它的内能会减少．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5920" y="146812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5815" y="1746250"/>
            <a:ext cx="106883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晶体在熔化过程中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吸收热量但温度不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变，因此物体吸收热量，温度不一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定升高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4025" y="316865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97660" y="3623945"/>
            <a:ext cx="818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晶体在熔化过程中，吸收热量，内能增加，但温度保持不变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81390" y="4241800"/>
            <a:ext cx="163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82760" y="54114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0560" y="2008505"/>
            <a:ext cx="10944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的冰没有内能．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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热量总是从内能大的物体向内能小的物体传递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理由：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7240" y="2150745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60195" y="2638425"/>
            <a:ext cx="8783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任何物体在任何温度下都有内能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的冰也有内能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61910" y="3341370"/>
            <a:ext cx="495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0880" y="3601085"/>
            <a:ext cx="10960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发生热传递的条件是存在温度差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热量总是从温度高的物体向温度低的物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体传递</a:t>
            </a: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419590" y="48698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79145" y="142176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比热容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6年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19760" y="1887220"/>
            <a:ext cx="111620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比热容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一定质量的某种物质，在温度升高时所吸收的热量与它的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和升高的温度乘积之比，叫做这种物质的比热容．用符号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特性：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热容是反映物质自身性质的物理量．对某种确定的物质来讲，比热容是一个确定的数值，跟物体质量的大小，温度改变的多少，物体的形状、体积、位置等无关，它仅与物质的种类和状态有关．不同的物质，比热容一般不同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2350" y="2585720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41335" y="3117850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73275" y="3626485"/>
            <a:ext cx="247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焦每千克摄氏度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56275" y="3626485"/>
            <a:ext cx="1355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J/(kg·℃)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68765" y="14662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9640" y="101631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水的比热容较大的应用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(2014.15C)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59180" y="1644015"/>
          <a:ext cx="10095865" cy="3787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8650"/>
                <a:gridCol w="8197215"/>
              </a:tblGrid>
              <a:tr h="5556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83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冷却和取暖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a.北方冬天用热水袋取暖；b.初春傍晚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在秧田里灌水可防止秧苗冻坏；c.给发动机降温的水箱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采用水作冷却剂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调节气候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夏季沿海地区的温度要比内陆温度低；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b.修建人工湖减缓热岛效应等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20505" y="57302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1710" y="711200"/>
            <a:ext cx="10372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利用比热容计算热量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公式：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 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c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表示质量，单位是kg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Δt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，单位是℃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注意单位的对应性．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吸热公式：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末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放热公式：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特别提醒：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在热传递过程中，如果没有热量损失，则高温物体降温放出的热量就等于低温物体升温所吸收的热量，即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放．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3370" y="1379220"/>
            <a:ext cx="1456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80660" y="1379220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80660" y="1935480"/>
            <a:ext cx="1409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99985" y="1935480"/>
            <a:ext cx="4269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J/(kg·℃)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75910" y="300831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温度的变化量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59875" y="41871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13652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304165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33725" y="392938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3"/>
          <p:cNvGrpSpPr/>
          <p:nvPr/>
        </p:nvGrpSpPr>
        <p:grpSpPr>
          <a:xfrm>
            <a:off x="3193415" y="4865370"/>
            <a:ext cx="6338887" cy="822325"/>
            <a:chOff x="3671" y="4200"/>
            <a:chExt cx="9982" cy="1296"/>
          </a:xfrm>
        </p:grpSpPr>
        <p:sp>
          <p:nvSpPr>
            <p:cNvPr id="6" name="文本框 104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0" action="ppaction://hlinksldjump"/>
          </p:cNvPr>
          <p:cNvSpPr/>
          <p:nvPr/>
        </p:nvSpPr>
        <p:spPr>
          <a:xfrm>
            <a:off x="6362700" y="230822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703955" y="230822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06145" y="165608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热机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[2014.31(1)]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06145" y="2346325"/>
            <a:ext cx="10464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热机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做功的机械叫做热机．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145" y="4057015"/>
            <a:ext cx="104641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分类：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蒸汽机、内燃机、汽轮机、喷气发动机等．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内燃机：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燃料直接在发动机汽缸内燃烧产生动力的热机，分为汽油机和柴油机，汽油机汽缸顶部有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，柴油机汽缸顶部有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0390" y="2921000"/>
            <a:ext cx="945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49775" y="5217160"/>
            <a:ext cx="2028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火花塞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738235" y="521716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喷油嘴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13765" y="3601720"/>
            <a:ext cx="19862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(2)</a:t>
            </a:r>
            <a:r>
              <a:rPr lang="zh-CN" sz="2400">
                <a:ea typeface="黑体" panose="02010609060101010101" pitchFamily="49" charset="-122"/>
                <a:sym typeface="+mn-ea"/>
              </a:rPr>
              <a:t>能量转化</a:t>
            </a:r>
            <a:r>
              <a:rPr lang="zh-CN">
                <a:ea typeface="黑体" panose="02010609060101010101" pitchFamily="49" charset="-122"/>
                <a:sym typeface="+mn-ea"/>
              </a:rPr>
              <a:t>：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1" name="ECB019B1-382A-4266-B25C-5B523AA43C14-1" descr="qt_te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1565" y="3020060"/>
            <a:ext cx="4940935" cy="1628140"/>
          </a:xfrm>
          <a:prstGeom prst="rect">
            <a:avLst/>
          </a:prstGeom>
        </p:spPr>
      </p:pic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474710" y="21450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3585" y="138080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汽油机的四冲程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35025" y="1950085"/>
          <a:ext cx="10478770" cy="3173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7175"/>
                <a:gridCol w="2237740"/>
                <a:gridCol w="2237740"/>
                <a:gridCol w="2238375"/>
                <a:gridCol w="2237740"/>
              </a:tblGrid>
              <a:tr h="7550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11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5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进气门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832100" y="2163445"/>
            <a:ext cx="134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31435" y="2163445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压缩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5035" y="2163445"/>
            <a:ext cx="1075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00235" y="2163445"/>
            <a:ext cx="1035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排气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1655" y="4548505"/>
            <a:ext cx="1249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打开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87975" y="454850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5715" y="454850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pic>
        <p:nvPicPr>
          <p:cNvPr id="3" name="图片 -2147482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2835910"/>
            <a:ext cx="846455" cy="1559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4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865" y="2835910"/>
            <a:ext cx="846000" cy="1558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770" y="2835910"/>
            <a:ext cx="846000" cy="1558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4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880" y="2836545"/>
            <a:ext cx="846278" cy="155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9372600" y="56254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82625" y="1360805"/>
          <a:ext cx="10934700" cy="3983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3105"/>
                <a:gridCol w="2237740"/>
                <a:gridCol w="2237740"/>
                <a:gridCol w="2238375"/>
                <a:gridCol w="2237740"/>
              </a:tblGrid>
              <a:tr h="9620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排气门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火花塞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活塞运动方向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91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能量转化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______能转化为______能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______能转化为______能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653405" y="1596390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19085" y="1596390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113010" y="159639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打开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19085" y="2541905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点火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53405" y="3503295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向上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934960" y="350329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向下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20310" y="4279265"/>
            <a:ext cx="995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31155" y="4826000"/>
            <a:ext cx="677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398385" y="4279265"/>
            <a:ext cx="677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566025" y="4826000"/>
            <a:ext cx="995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82785" y="57238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93800" y="123952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热机的效率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49655" y="1727200"/>
            <a:ext cx="105905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燃料的热值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某种燃料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放出的热量与其质量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热值在数值上等于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某种燃料完全燃烧放出的热量．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与燃料的形状、体积、质量以及是否完全燃烧无关，只与燃料的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3020" y="2386965"/>
            <a:ext cx="1472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完全燃烧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33105" y="2386965"/>
            <a:ext cx="1313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之比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22095" y="291115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70810" y="353949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焦每千克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34685" y="3539490"/>
            <a:ext cx="1154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J/kg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74030" y="3999865"/>
            <a:ext cx="409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16990" y="5114290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种类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92565" y="54889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59100" y="1664970"/>
            <a:ext cx="61753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利用热值计算热量：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qV</a:t>
            </a:r>
            <a:endParaRPr lang="en-US" sz="2400" i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表示质量，单位是kg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表示体积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35120" y="288353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23360" y="3455670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热值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76670" y="345567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J/kg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36180" y="3455670"/>
            <a:ext cx="1218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J/m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665210" y="50800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3242310"/>
            <a:ext cx="5288280" cy="15925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29335" y="932180"/>
            <a:ext cx="102527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3. 热机的效率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(1)定义：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热机工作时，用来做_______的那部分能量与_______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___放出的能量之比．用</a:t>
            </a: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η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提高燃料利用率的措施：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让燃料燃烧的更充分；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．在设计和制造过程中，不断改进和创新，以减少各种能量损失；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设法利用废气中的能量．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6195" y="1583055"/>
            <a:ext cx="1108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有用功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85480" y="154432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燃料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完全燃烧</a:t>
            </a:r>
            <a:endParaRPr lang="zh-CN" altLang="en-US" sz="2400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47505" y="31019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03630" y="182245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能量的转化和守恒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74090" y="2344420"/>
            <a:ext cx="104679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能量的转化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在一定条件下，各种形式的能量是可以相互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能量守恒定律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：能量既不会凭空产生，也不会凭空消失，它只会从一种形式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为其他形式，或者从一个物体转移到其他物体，而在转化和转移的过程中，能量的总量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1200" y="2983865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22730" y="4136390"/>
            <a:ext cx="1790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48150" y="4596765"/>
            <a:ext cx="1655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79890" y="52057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53440" y="92837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953500" y="5779770"/>
            <a:ext cx="26327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P3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13.1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7" descr="C:\Documents and Settings\Administrator\桌面\物理（山西）\山西物理\X6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410575" y="3283585"/>
            <a:ext cx="2878455" cy="2357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09930" y="1527175"/>
            <a:ext cx="10579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命题点：扩散现象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如图所示，在装着红棕色二氧化氮气体的瓶子上面，倒扣一个空瓶子，使两个瓶口相对，之间用一块玻璃板隔开，抽掉玻璃板后，可看到两瓶里的气体颜色变得均匀．实验现象说明分子在不停地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气温高的夏天比气温低的冬天做实验时能更快看到气体颜色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变得均匀，是因为温度越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，气体扩散越快．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1410" y="3283585"/>
            <a:ext cx="219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做无规则运动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45940" y="4364355"/>
            <a:ext cx="51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36295" y="1144270"/>
            <a:ext cx="10701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命题点：分子间的作用力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如图所示，用力将两个铅块压在一起，它们就会结合起来，甚至能挂上一个钩码，此现象说明了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，而如果不把它们压紧直接靠近却不能结合，说明了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6" descr="C:\Documents and Settings\Administrator\桌面\物理（山西）\山西物理\X6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35390" y="2950210"/>
            <a:ext cx="1123315" cy="2576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977505" y="5526405"/>
            <a:ext cx="2839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P4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13.1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35730" y="2332990"/>
            <a:ext cx="230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分子间有引力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25470" y="2840355"/>
            <a:ext cx="4032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的大小与分子间的距离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6310" y="817880"/>
            <a:ext cx="10595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命题点：改变物体内能的方式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如图所示，在一个配有活塞的厚玻璃筒里放一小团硝化棉，迅速压下活塞，发现硝化棉燃烧．压下活塞的过程中，玻璃筒内空气的内能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的方式改变物体内能．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7110" y="5742940"/>
            <a:ext cx="25533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甲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830" y="3100705"/>
            <a:ext cx="1180465" cy="2602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37980" y="2018030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25340" y="255016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39520" y="3100705"/>
            <a:ext cx="954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526088" y="3127375"/>
            <a:ext cx="1343025" cy="84518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内能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74148" y="4593590"/>
            <a:ext cx="2571750" cy="1393825"/>
            <a:chOff x="6257" y="7799"/>
            <a:chExt cx="4050" cy="2195"/>
          </a:xfrm>
        </p:grpSpPr>
        <p:sp>
          <p:nvSpPr>
            <p:cNvPr id="103" name="MMConnector"/>
            <p:cNvSpPr/>
            <p:nvPr/>
          </p:nvSpPr>
          <p:spPr>
            <a:xfrm>
              <a:off x="8874" y="7799"/>
              <a:ext cx="1433" cy="2195"/>
            </a:xfrm>
            <a:custGeom>
              <a:avLst/>
              <a:gdLst/>
              <a:ahLst/>
              <a:cxnLst/>
              <a:pathLst>
                <a:path w="893366" h="1014110">
                  <a:moveTo>
                    <a:pt x="272811" y="-386787"/>
                  </a:moveTo>
                  <a:cubicBezTo>
                    <a:pt x="284655" y="-401837"/>
                    <a:pt x="283181" y="-419262"/>
                    <a:pt x="271694" y="-428322"/>
                  </a:cubicBezTo>
                  <a:cubicBezTo>
                    <a:pt x="260208" y="-437383"/>
                    <a:pt x="242396" y="-435157"/>
                    <a:pt x="231041" y="-419734"/>
                  </a:cubicBezTo>
                  <a:cubicBezTo>
                    <a:pt x="220225" y="-405044"/>
                    <a:pt x="209408" y="-390353"/>
                    <a:pt x="199124" y="-375378"/>
                  </a:cubicBezTo>
                  <a:cubicBezTo>
                    <a:pt x="188839" y="-360402"/>
                    <a:pt x="179087" y="-345140"/>
                    <a:pt x="169628" y="-329749"/>
                  </a:cubicBezTo>
                  <a:cubicBezTo>
                    <a:pt x="160170" y="-314357"/>
                    <a:pt x="151005" y="-298836"/>
                    <a:pt x="142113" y="-283201"/>
                  </a:cubicBezTo>
                  <a:cubicBezTo>
                    <a:pt x="133220" y="-267566"/>
                    <a:pt x="124600" y="-251818"/>
                    <a:pt x="116181" y="-235996"/>
                  </a:cubicBezTo>
                  <a:cubicBezTo>
                    <a:pt x="107763" y="-220175"/>
                    <a:pt x="99546" y="-204280"/>
                    <a:pt x="91482" y="-188336"/>
                  </a:cubicBezTo>
                  <a:cubicBezTo>
                    <a:pt x="83418" y="-172393"/>
                    <a:pt x="75506" y="-156400"/>
                    <a:pt x="67700" y="-140380"/>
                  </a:cubicBezTo>
                  <a:cubicBezTo>
                    <a:pt x="59893" y="-124360"/>
                    <a:pt x="52191" y="-108312"/>
                    <a:pt x="44550" y="-92257"/>
                  </a:cubicBezTo>
                  <a:cubicBezTo>
                    <a:pt x="36909" y="-76201"/>
                    <a:pt x="29329" y="-60137"/>
                    <a:pt x="21770" y="-44081"/>
                  </a:cubicBezTo>
                  <a:cubicBezTo>
                    <a:pt x="14210" y="-28026"/>
                    <a:pt x="6670" y="-11979"/>
                    <a:pt x="-889" y="4042"/>
                  </a:cubicBezTo>
                  <a:cubicBezTo>
                    <a:pt x="-8449" y="20062"/>
                    <a:pt x="-16028" y="36057"/>
                    <a:pt x="-23667" y="52009"/>
                  </a:cubicBezTo>
                  <a:cubicBezTo>
                    <a:pt x="-31306" y="67960"/>
                    <a:pt x="-39004" y="83867"/>
                    <a:pt x="-46802" y="99711"/>
                  </a:cubicBezTo>
                  <a:cubicBezTo>
                    <a:pt x="-54600" y="115555"/>
                    <a:pt x="-62498" y="131335"/>
                    <a:pt x="-70537" y="147029"/>
                  </a:cubicBezTo>
                  <a:cubicBezTo>
                    <a:pt x="-78576" y="162722"/>
                    <a:pt x="-86757" y="178330"/>
                    <a:pt x="-95123" y="193823"/>
                  </a:cubicBezTo>
                  <a:cubicBezTo>
                    <a:pt x="-103489" y="209316"/>
                    <a:pt x="-112040" y="224695"/>
                    <a:pt x="-120823" y="239926"/>
                  </a:cubicBezTo>
                  <a:cubicBezTo>
                    <a:pt x="-129606" y="255158"/>
                    <a:pt x="-138622" y="270241"/>
                    <a:pt x="-147918" y="285135"/>
                  </a:cubicBezTo>
                  <a:cubicBezTo>
                    <a:pt x="-157215" y="300028"/>
                    <a:pt x="-166794" y="314732"/>
                    <a:pt x="-176706" y="329192"/>
                  </a:cubicBezTo>
                  <a:cubicBezTo>
                    <a:pt x="-186618" y="343653"/>
                    <a:pt x="-196864" y="357871"/>
                    <a:pt x="-207496" y="371780"/>
                  </a:cubicBezTo>
                  <a:cubicBezTo>
                    <a:pt x="-218128" y="385688"/>
                    <a:pt x="-229147" y="399288"/>
                    <a:pt x="-240602" y="412496"/>
                  </a:cubicBezTo>
                  <a:cubicBezTo>
                    <a:pt x="-252057" y="425705"/>
                    <a:pt x="-263948" y="438523"/>
                    <a:pt x="-276317" y="450852"/>
                  </a:cubicBezTo>
                  <a:cubicBezTo>
                    <a:pt x="-288686" y="463181"/>
                    <a:pt x="-301533" y="475022"/>
                    <a:pt x="-314879" y="486264"/>
                  </a:cubicBezTo>
                  <a:cubicBezTo>
                    <a:pt x="-328225" y="497507"/>
                    <a:pt x="-342071" y="508151"/>
                    <a:pt x="-356418" y="518084"/>
                  </a:cubicBezTo>
                  <a:cubicBezTo>
                    <a:pt x="-370765" y="528018"/>
                    <a:pt x="-385613" y="537241"/>
                    <a:pt x="-400900" y="545652"/>
                  </a:cubicBezTo>
                  <a:cubicBezTo>
                    <a:pt x="-416187" y="554064"/>
                    <a:pt x="-431914" y="561664"/>
                    <a:pt x="-448086" y="568391"/>
                  </a:cubicBezTo>
                  <a:cubicBezTo>
                    <a:pt x="-464258" y="575117"/>
                    <a:pt x="-480876" y="580970"/>
                    <a:pt x="-497542" y="585908"/>
                  </a:cubicBezTo>
                  <a:cubicBezTo>
                    <a:pt x="-514208" y="590847"/>
                    <a:pt x="-530922" y="594870"/>
                    <a:pt x="-548698" y="598076"/>
                  </a:cubicBezTo>
                  <a:cubicBezTo>
                    <a:pt x="-566475" y="601282"/>
                    <a:pt x="-585314" y="603672"/>
                    <a:pt x="-600948" y="605032"/>
                  </a:cubicBezTo>
                  <a:cubicBezTo>
                    <a:pt x="-616582" y="606392"/>
                    <a:pt x="-629011" y="606721"/>
                    <a:pt x="-641440" y="607050"/>
                  </a:cubicBezTo>
                  <a:cubicBezTo>
                    <a:pt x="-644175" y="607122"/>
                    <a:pt x="-646000" y="608760"/>
                    <a:pt x="-646000" y="610850"/>
                  </a:cubicBezTo>
                  <a:cubicBezTo>
                    <a:pt x="-646000" y="612940"/>
                    <a:pt x="-644176" y="614635"/>
                    <a:pt x="-641440" y="614650"/>
                  </a:cubicBezTo>
                  <a:cubicBezTo>
                    <a:pt x="-628848" y="614720"/>
                    <a:pt x="-616257" y="614791"/>
                    <a:pt x="-600340" y="613919"/>
                  </a:cubicBezTo>
                  <a:cubicBezTo>
                    <a:pt x="-584423" y="613046"/>
                    <a:pt x="-565182" y="611231"/>
                    <a:pt x="-546950" y="608542"/>
                  </a:cubicBezTo>
                  <a:cubicBezTo>
                    <a:pt x="-528717" y="605853"/>
                    <a:pt x="-511495" y="602289"/>
                    <a:pt x="-494256" y="597776"/>
                  </a:cubicBezTo>
                  <a:cubicBezTo>
                    <a:pt x="-477017" y="593264"/>
                    <a:pt x="-459761" y="587802"/>
                    <a:pt x="-442905" y="581416"/>
                  </a:cubicBezTo>
                  <a:cubicBezTo>
                    <a:pt x="-426049" y="575030"/>
                    <a:pt x="-409593" y="567719"/>
                    <a:pt x="-393549" y="559550"/>
                  </a:cubicBezTo>
                  <a:cubicBezTo>
                    <a:pt x="-377505" y="551380"/>
                    <a:pt x="-361873" y="542350"/>
                    <a:pt x="-346732" y="532569"/>
                  </a:cubicBezTo>
                  <a:cubicBezTo>
                    <a:pt x="-331591" y="522788"/>
                    <a:pt x="-316942" y="512255"/>
                    <a:pt x="-302795" y="501093"/>
                  </a:cubicBezTo>
                  <a:cubicBezTo>
                    <a:pt x="-288649" y="489931"/>
                    <a:pt x="-275006" y="478141"/>
                    <a:pt x="-261852" y="465843"/>
                  </a:cubicBezTo>
                  <a:cubicBezTo>
                    <a:pt x="-248697" y="453545"/>
                    <a:pt x="-236032" y="440741"/>
                    <a:pt x="-223818" y="427536"/>
                  </a:cubicBezTo>
                  <a:cubicBezTo>
                    <a:pt x="-211604" y="414331"/>
                    <a:pt x="-199841" y="400726"/>
                    <a:pt x="-188480" y="386811"/>
                  </a:cubicBezTo>
                  <a:cubicBezTo>
                    <a:pt x="-177118" y="372896"/>
                    <a:pt x="-166159" y="358669"/>
                    <a:pt x="-155548" y="344205"/>
                  </a:cubicBezTo>
                  <a:cubicBezTo>
                    <a:pt x="-144936" y="329740"/>
                    <a:pt x="-134673" y="315036"/>
                    <a:pt x="-124706" y="300151"/>
                  </a:cubicBezTo>
                  <a:cubicBezTo>
                    <a:pt x="-114738" y="285266"/>
                    <a:pt x="-105066" y="270200"/>
                    <a:pt x="-95638" y="254997"/>
                  </a:cubicBezTo>
                  <a:cubicBezTo>
                    <a:pt x="-86210" y="239794"/>
                    <a:pt x="-77026" y="224455"/>
                    <a:pt x="-68040" y="209016"/>
                  </a:cubicBezTo>
                  <a:cubicBezTo>
                    <a:pt x="-59053" y="193577"/>
                    <a:pt x="-50264" y="178039"/>
                    <a:pt x="-41627" y="162431"/>
                  </a:cubicBezTo>
                  <a:cubicBezTo>
                    <a:pt x="-32990" y="146823"/>
                    <a:pt x="-24506" y="131145"/>
                    <a:pt x="-16132" y="115424"/>
                  </a:cubicBezTo>
                  <a:cubicBezTo>
                    <a:pt x="-7759" y="99702"/>
                    <a:pt x="504" y="83937"/>
                    <a:pt x="8695" y="68150"/>
                  </a:cubicBezTo>
                  <a:cubicBezTo>
                    <a:pt x="16887" y="52364"/>
                    <a:pt x="25007" y="36556"/>
                    <a:pt x="33094" y="20748"/>
                  </a:cubicBezTo>
                  <a:cubicBezTo>
                    <a:pt x="41182" y="4940"/>
                    <a:pt x="49237" y="-10867"/>
                    <a:pt x="57297" y="-26654"/>
                  </a:cubicBezTo>
                  <a:cubicBezTo>
                    <a:pt x="65357" y="-42440"/>
                    <a:pt x="73423" y="-58205"/>
                    <a:pt x="81532" y="-73927"/>
                  </a:cubicBezTo>
                  <a:cubicBezTo>
                    <a:pt x="89641" y="-89649"/>
                    <a:pt x="97794" y="-105328"/>
                    <a:pt x="106030" y="-120939"/>
                  </a:cubicBezTo>
                  <a:cubicBezTo>
                    <a:pt x="114266" y="-136550"/>
                    <a:pt x="122585" y="-152093"/>
                    <a:pt x="131029" y="-167540"/>
                  </a:cubicBezTo>
                  <a:cubicBezTo>
                    <a:pt x="139473" y="-182986"/>
                    <a:pt x="148043" y="-198336"/>
                    <a:pt x="156778" y="-213557"/>
                  </a:cubicBezTo>
                  <a:cubicBezTo>
                    <a:pt x="165514" y="-228778"/>
                    <a:pt x="174417" y="-243871"/>
                    <a:pt x="183542" y="-258784"/>
                  </a:cubicBezTo>
                  <a:cubicBezTo>
                    <a:pt x="192667" y="-273696"/>
                    <a:pt x="202015" y="-288428"/>
                    <a:pt x="211602" y="-302961"/>
                  </a:cubicBezTo>
                  <a:cubicBezTo>
                    <a:pt x="221188" y="-317494"/>
                    <a:pt x="231014" y="-331828"/>
                    <a:pt x="241255" y="-345766"/>
                  </a:cubicBezTo>
                  <a:cubicBezTo>
                    <a:pt x="251496" y="-359704"/>
                    <a:pt x="262154" y="-373245"/>
                    <a:pt x="272811" y="-38678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6257" y="8766"/>
              <a:ext cx="1608" cy="7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比热容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98628" y="1691005"/>
            <a:ext cx="1278255" cy="2169795"/>
            <a:chOff x="10705" y="3228"/>
            <a:chExt cx="2013" cy="3417"/>
          </a:xfrm>
        </p:grpSpPr>
        <p:sp>
          <p:nvSpPr>
            <p:cNvPr id="105" name="MMConnector"/>
            <p:cNvSpPr/>
            <p:nvPr/>
          </p:nvSpPr>
          <p:spPr>
            <a:xfrm>
              <a:off x="10705" y="4759"/>
              <a:ext cx="973" cy="1886"/>
            </a:xfrm>
            <a:custGeom>
              <a:avLst/>
              <a:gdLst/>
              <a:ahLst/>
              <a:cxnLst/>
              <a:pathLst>
                <a:path w="871865" h="775361">
                  <a:moveTo>
                    <a:pt x="-249522" y="275670"/>
                  </a:moveTo>
                  <a:cubicBezTo>
                    <a:pt x="-262891" y="289384"/>
                    <a:pt x="-263148" y="306919"/>
                    <a:pt x="-252645" y="317103"/>
                  </a:cubicBezTo>
                  <a:cubicBezTo>
                    <a:pt x="-242142" y="327287"/>
                    <a:pt x="-224173" y="326909"/>
                    <a:pt x="-211328" y="312703"/>
                  </a:cubicBezTo>
                  <a:cubicBezTo>
                    <a:pt x="-199112" y="299193"/>
                    <a:pt x="-186897" y="285684"/>
                    <a:pt x="-175153" y="271858"/>
                  </a:cubicBezTo>
                  <a:cubicBezTo>
                    <a:pt x="-163409" y="258032"/>
                    <a:pt x="-152138" y="243889"/>
                    <a:pt x="-141126" y="229601"/>
                  </a:cubicBezTo>
                  <a:cubicBezTo>
                    <a:pt x="-130115" y="215313"/>
                    <a:pt x="-119364" y="200880"/>
                    <a:pt x="-108848" y="186324"/>
                  </a:cubicBezTo>
                  <a:cubicBezTo>
                    <a:pt x="-98332" y="171768"/>
                    <a:pt x="-88051" y="157089"/>
                    <a:pt x="-77933" y="142338"/>
                  </a:cubicBezTo>
                  <a:cubicBezTo>
                    <a:pt x="-67816" y="127587"/>
                    <a:pt x="-57863" y="112763"/>
                    <a:pt x="-48019" y="97900"/>
                  </a:cubicBezTo>
                  <a:cubicBezTo>
                    <a:pt x="-38176" y="83037"/>
                    <a:pt x="-28442" y="68135"/>
                    <a:pt x="-18763" y="53227"/>
                  </a:cubicBezTo>
                  <a:cubicBezTo>
                    <a:pt x="-9084" y="38319"/>
                    <a:pt x="541" y="23404"/>
                    <a:pt x="10162" y="8514"/>
                  </a:cubicBezTo>
                  <a:cubicBezTo>
                    <a:pt x="19784" y="-6376"/>
                    <a:pt x="29402" y="-21241"/>
                    <a:pt x="39070" y="-36051"/>
                  </a:cubicBezTo>
                  <a:cubicBezTo>
                    <a:pt x="48737" y="-50861"/>
                    <a:pt x="58454" y="-65616"/>
                    <a:pt x="68270" y="-80281"/>
                  </a:cubicBezTo>
                  <a:cubicBezTo>
                    <a:pt x="78087" y="-94947"/>
                    <a:pt x="88003" y="-109523"/>
                    <a:pt x="98073" y="-123972"/>
                  </a:cubicBezTo>
                  <a:cubicBezTo>
                    <a:pt x="108142" y="-138422"/>
                    <a:pt x="118363" y="-152744"/>
                    <a:pt x="128790" y="-166895"/>
                  </a:cubicBezTo>
                  <a:cubicBezTo>
                    <a:pt x="139217" y="-181046"/>
                    <a:pt x="149849" y="-195026"/>
                    <a:pt x="160741" y="-208781"/>
                  </a:cubicBezTo>
                  <a:cubicBezTo>
                    <a:pt x="171633" y="-222536"/>
                    <a:pt x="182784" y="-236067"/>
                    <a:pt x="194248" y="-249310"/>
                  </a:cubicBezTo>
                  <a:cubicBezTo>
                    <a:pt x="205712" y="-262552"/>
                    <a:pt x="217489" y="-275507"/>
                    <a:pt x="229628" y="-288096"/>
                  </a:cubicBezTo>
                  <a:cubicBezTo>
                    <a:pt x="241766" y="-300685"/>
                    <a:pt x="254268" y="-312910"/>
                    <a:pt x="267173" y="-324680"/>
                  </a:cubicBezTo>
                  <a:cubicBezTo>
                    <a:pt x="280078" y="-336450"/>
                    <a:pt x="293386" y="-347766"/>
                    <a:pt x="307124" y="-358528"/>
                  </a:cubicBezTo>
                  <a:cubicBezTo>
                    <a:pt x="320862" y="-369290"/>
                    <a:pt x="335029" y="-379498"/>
                    <a:pt x="349630" y="-389051"/>
                  </a:cubicBezTo>
                  <a:cubicBezTo>
                    <a:pt x="364231" y="-398605"/>
                    <a:pt x="379266" y="-407503"/>
                    <a:pt x="394698" y="-415653"/>
                  </a:cubicBezTo>
                  <a:cubicBezTo>
                    <a:pt x="410129" y="-423804"/>
                    <a:pt x="425957" y="-431206"/>
                    <a:pt x="442164" y="-437800"/>
                  </a:cubicBezTo>
                  <a:cubicBezTo>
                    <a:pt x="458372" y="-444394"/>
                    <a:pt x="474959" y="-450179"/>
                    <a:pt x="491692" y="-455108"/>
                  </a:cubicBezTo>
                  <a:cubicBezTo>
                    <a:pt x="508424" y="-460036"/>
                    <a:pt x="525303" y="-464108"/>
                    <a:pt x="542812" y="-467409"/>
                  </a:cubicBezTo>
                  <a:cubicBezTo>
                    <a:pt x="560321" y="-470710"/>
                    <a:pt x="578461" y="-473240"/>
                    <a:pt x="595004" y="-474772"/>
                  </a:cubicBezTo>
                  <a:cubicBezTo>
                    <a:pt x="611547" y="-476304"/>
                    <a:pt x="626494" y="-476840"/>
                    <a:pt x="641440" y="-477375"/>
                  </a:cubicBezTo>
                  <a:cubicBezTo>
                    <a:pt x="644174" y="-477473"/>
                    <a:pt x="646000" y="-479085"/>
                    <a:pt x="646000" y="-481175"/>
                  </a:cubicBezTo>
                  <a:cubicBezTo>
                    <a:pt x="646000" y="-483265"/>
                    <a:pt x="644176" y="-484970"/>
                    <a:pt x="641440" y="-484975"/>
                  </a:cubicBezTo>
                  <a:cubicBezTo>
                    <a:pt x="626295" y="-485001"/>
                    <a:pt x="611149" y="-485027"/>
                    <a:pt x="594300" y="-484100"/>
                  </a:cubicBezTo>
                  <a:cubicBezTo>
                    <a:pt x="577450" y="-483173"/>
                    <a:pt x="558896" y="-481293"/>
                    <a:pt x="540911" y="-478596"/>
                  </a:cubicBezTo>
                  <a:cubicBezTo>
                    <a:pt x="522927" y="-475899"/>
                    <a:pt x="505511" y="-472384"/>
                    <a:pt x="488174" y="-467976"/>
                  </a:cubicBezTo>
                  <a:cubicBezTo>
                    <a:pt x="470837" y="-463568"/>
                    <a:pt x="453580" y="-458267"/>
                    <a:pt x="436653" y="-452109"/>
                  </a:cubicBezTo>
                  <a:cubicBezTo>
                    <a:pt x="419726" y="-445950"/>
                    <a:pt x="403131" y="-438935"/>
                    <a:pt x="386901" y="-431126"/>
                  </a:cubicBezTo>
                  <a:cubicBezTo>
                    <a:pt x="370670" y="-423317"/>
                    <a:pt x="354805" y="-414713"/>
                    <a:pt x="339361" y="-405416"/>
                  </a:cubicBezTo>
                  <a:cubicBezTo>
                    <a:pt x="323918" y="-396118"/>
                    <a:pt x="308895" y="-386126"/>
                    <a:pt x="294303" y="-375552"/>
                  </a:cubicBezTo>
                  <a:cubicBezTo>
                    <a:pt x="279710" y="-364978"/>
                    <a:pt x="265547" y="-353822"/>
                    <a:pt x="251798" y="-342194"/>
                  </a:cubicBezTo>
                  <a:cubicBezTo>
                    <a:pt x="238048" y="-330567"/>
                    <a:pt x="224712" y="-318468"/>
                    <a:pt x="211753" y="-305998"/>
                  </a:cubicBezTo>
                  <a:cubicBezTo>
                    <a:pt x="198793" y="-293529"/>
                    <a:pt x="186211" y="-280687"/>
                    <a:pt x="173957" y="-267560"/>
                  </a:cubicBezTo>
                  <a:cubicBezTo>
                    <a:pt x="161703" y="-254433"/>
                    <a:pt x="149779" y="-241020"/>
                    <a:pt x="138131" y="-227391"/>
                  </a:cubicBezTo>
                  <a:cubicBezTo>
                    <a:pt x="126484" y="-213763"/>
                    <a:pt x="115113" y="-199920"/>
                    <a:pt x="103965" y="-185921"/>
                  </a:cubicBezTo>
                  <a:cubicBezTo>
                    <a:pt x="92818" y="-171922"/>
                    <a:pt x="81893" y="-157767"/>
                    <a:pt x="71140" y="-143505"/>
                  </a:cubicBezTo>
                  <a:cubicBezTo>
                    <a:pt x="60386" y="-129244"/>
                    <a:pt x="49804" y="-114876"/>
                    <a:pt x="39340" y="-100445"/>
                  </a:cubicBezTo>
                  <a:cubicBezTo>
                    <a:pt x="28877" y="-86013"/>
                    <a:pt x="18534" y="-71518"/>
                    <a:pt x="8260" y="-56998"/>
                  </a:cubicBezTo>
                  <a:cubicBezTo>
                    <a:pt x="-2013" y="-42479"/>
                    <a:pt x="-12217" y="-27934"/>
                    <a:pt x="-22399" y="-13401"/>
                  </a:cubicBezTo>
                  <a:cubicBezTo>
                    <a:pt x="-32581" y="1132"/>
                    <a:pt x="-42741" y="15653"/>
                    <a:pt x="-52928" y="30126"/>
                  </a:cubicBezTo>
                  <a:cubicBezTo>
                    <a:pt x="-63115" y="44599"/>
                    <a:pt x="-73327" y="59023"/>
                    <a:pt x="-83615" y="73360"/>
                  </a:cubicBezTo>
                  <a:cubicBezTo>
                    <a:pt x="-93903" y="87697"/>
                    <a:pt x="-104265" y="101945"/>
                    <a:pt x="-114748" y="116065"/>
                  </a:cubicBezTo>
                  <a:cubicBezTo>
                    <a:pt x="-125231" y="130185"/>
                    <a:pt x="-135835" y="144176"/>
                    <a:pt x="-146616" y="157979"/>
                  </a:cubicBezTo>
                  <a:cubicBezTo>
                    <a:pt x="-157397" y="171782"/>
                    <a:pt x="-168355" y="185397"/>
                    <a:pt x="-179510" y="198800"/>
                  </a:cubicBezTo>
                  <a:cubicBezTo>
                    <a:pt x="-190666" y="212203"/>
                    <a:pt x="-202018" y="225395"/>
                    <a:pt x="-213720" y="238171"/>
                  </a:cubicBezTo>
                  <a:cubicBezTo>
                    <a:pt x="-225421" y="250948"/>
                    <a:pt x="-237471" y="263309"/>
                    <a:pt x="-249522" y="275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426" y="3228"/>
              <a:ext cx="1293" cy="7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热机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42138" y="3143250"/>
            <a:ext cx="1807210" cy="457200"/>
            <a:chOff x="10931" y="5515"/>
            <a:chExt cx="2846" cy="720"/>
          </a:xfrm>
        </p:grpSpPr>
        <p:sp>
          <p:nvSpPr>
            <p:cNvPr id="107" name="MMConnector"/>
            <p:cNvSpPr/>
            <p:nvPr/>
          </p:nvSpPr>
          <p:spPr>
            <a:xfrm>
              <a:off x="10931" y="6072"/>
              <a:ext cx="778" cy="120"/>
            </a:xfrm>
            <a:custGeom>
              <a:avLst/>
              <a:gdLst/>
              <a:ahLst/>
              <a:cxnLst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539" y="5515"/>
              <a:ext cx="2238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热机的效率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26873" y="4485640"/>
            <a:ext cx="1871980" cy="1198880"/>
            <a:chOff x="10592" y="7629"/>
            <a:chExt cx="2948" cy="1888"/>
          </a:xfrm>
        </p:grpSpPr>
        <p:sp>
          <p:nvSpPr>
            <p:cNvPr id="109" name="MMConnector"/>
            <p:cNvSpPr/>
            <p:nvPr/>
          </p:nvSpPr>
          <p:spPr>
            <a:xfrm>
              <a:off x="10592" y="7629"/>
              <a:ext cx="902" cy="1874"/>
            </a:xfrm>
            <a:custGeom>
              <a:avLst/>
              <a:gdLst/>
              <a:ahLst/>
              <a:cxnLst/>
              <a:pathLst>
                <a:path w="865540" h="713951">
                  <a:moveTo>
                    <a:pt x="-205638" y="-286125"/>
                  </a:moveTo>
                  <a:cubicBezTo>
                    <a:pt x="-218949" y="-299895"/>
                    <a:pt x="-236925" y="-299663"/>
                    <a:pt x="-247079" y="-289130"/>
                  </a:cubicBezTo>
                  <a:cubicBezTo>
                    <a:pt x="-257234" y="-278598"/>
                    <a:pt x="-256402" y="-261065"/>
                    <a:pt x="-242562" y="-247826"/>
                  </a:cubicBezTo>
                  <a:cubicBezTo>
                    <a:pt x="-230078" y="-235885"/>
                    <a:pt x="-217594" y="-223944"/>
                    <a:pt x="-205435" y="-211585"/>
                  </a:cubicBezTo>
                  <a:cubicBezTo>
                    <a:pt x="-193276" y="-199227"/>
                    <a:pt x="-181442" y="-186451"/>
                    <a:pt x="-169790" y="-173463"/>
                  </a:cubicBezTo>
                  <a:cubicBezTo>
                    <a:pt x="-158138" y="-160475"/>
                    <a:pt x="-146668" y="-147274"/>
                    <a:pt x="-135360" y="-133884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1"/>
                    <a:pt x="-79882" y="-65682"/>
                    <a:pt x="-69003" y="-51771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4"/>
                    <a:pt x="-14868" y="18263"/>
                    <a:pt x="-4020" y="32328"/>
                  </a:cubicBezTo>
                  <a:cubicBezTo>
                    <a:pt x="6828" y="46394"/>
                    <a:pt x="17718" y="60456"/>
                    <a:pt x="28701" y="74472"/>
                  </a:cubicBezTo>
                  <a:cubicBezTo>
                    <a:pt x="39685" y="88488"/>
                    <a:pt x="50761" y="102458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6"/>
                    <a:pt x="119461" y="184785"/>
                    <a:pt x="131474" y="198080"/>
                  </a:cubicBezTo>
                  <a:cubicBezTo>
                    <a:pt x="143488" y="211376"/>
                    <a:pt x="155754" y="224468"/>
                    <a:pt x="168323" y="237285"/>
                  </a:cubicBezTo>
                  <a:cubicBezTo>
                    <a:pt x="180892" y="250103"/>
                    <a:pt x="193764" y="262645"/>
                    <a:pt x="206986" y="274829"/>
                  </a:cubicBezTo>
                  <a:cubicBezTo>
                    <a:pt x="220209" y="287013"/>
                    <a:pt x="233782" y="298838"/>
                    <a:pt x="247741" y="310208"/>
                  </a:cubicBezTo>
                  <a:cubicBezTo>
                    <a:pt x="261700" y="321577"/>
                    <a:pt x="276046" y="332490"/>
                    <a:pt x="290796" y="342839"/>
                  </a:cubicBezTo>
                  <a:cubicBezTo>
                    <a:pt x="305545" y="353189"/>
                    <a:pt x="320698" y="362975"/>
                    <a:pt x="336248" y="372089"/>
                  </a:cubicBezTo>
                  <a:cubicBezTo>
                    <a:pt x="351798" y="381203"/>
                    <a:pt x="367744" y="389646"/>
                    <a:pt x="384039" y="397319"/>
                  </a:cubicBezTo>
                  <a:cubicBezTo>
                    <a:pt x="400334" y="404993"/>
                    <a:pt x="416979" y="411898"/>
                    <a:pt x="433927" y="417972"/>
                  </a:cubicBezTo>
                  <a:cubicBezTo>
                    <a:pt x="450876" y="424046"/>
                    <a:pt x="468128" y="429290"/>
                    <a:pt x="485503" y="433662"/>
                  </a:cubicBezTo>
                  <a:cubicBezTo>
                    <a:pt x="502878" y="438035"/>
                    <a:pt x="520376" y="441536"/>
                    <a:pt x="538250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5" y="441917"/>
                    <a:pt x="592380" y="440313"/>
                  </a:cubicBezTo>
                  <a:cubicBezTo>
                    <a:pt x="575435" y="438709"/>
                    <a:pt x="557602" y="436130"/>
                    <a:pt x="540209" y="432796"/>
                  </a:cubicBezTo>
                  <a:cubicBezTo>
                    <a:pt x="522816" y="429462"/>
                    <a:pt x="505862" y="425373"/>
                    <a:pt x="489097" y="420450"/>
                  </a:cubicBezTo>
                  <a:cubicBezTo>
                    <a:pt x="472333" y="415527"/>
                    <a:pt x="455758" y="409771"/>
                    <a:pt x="439535" y="403231"/>
                  </a:cubicBezTo>
                  <a:cubicBezTo>
                    <a:pt x="423312" y="396691"/>
                    <a:pt x="407442" y="389366"/>
                    <a:pt x="391953" y="381318"/>
                  </a:cubicBezTo>
                  <a:cubicBezTo>
                    <a:pt x="376464" y="373270"/>
                    <a:pt x="361355" y="364498"/>
                    <a:pt x="346656" y="355091"/>
                  </a:cubicBezTo>
                  <a:cubicBezTo>
                    <a:pt x="331957" y="345685"/>
                    <a:pt x="317668" y="335645"/>
                    <a:pt x="303782" y="325069"/>
                  </a:cubicBezTo>
                  <a:cubicBezTo>
                    <a:pt x="289897" y="314492"/>
                    <a:pt x="276415" y="303379"/>
                    <a:pt x="263310" y="291826"/>
                  </a:cubicBezTo>
                  <a:cubicBezTo>
                    <a:pt x="250206" y="280272"/>
                    <a:pt x="237478" y="268278"/>
                    <a:pt x="225087" y="255930"/>
                  </a:cubicBezTo>
                  <a:cubicBezTo>
                    <a:pt x="212695" y="243583"/>
                    <a:pt x="200639" y="230881"/>
                    <a:pt x="188870" y="217901"/>
                  </a:cubicBezTo>
                  <a:cubicBezTo>
                    <a:pt x="177100" y="204920"/>
                    <a:pt x="165616" y="191661"/>
                    <a:pt x="154365" y="178187"/>
                  </a:cubicBezTo>
                  <a:cubicBezTo>
                    <a:pt x="143114" y="164712"/>
                    <a:pt x="132096" y="151023"/>
                    <a:pt x="121256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9"/>
                    <a:pt x="68261" y="66804"/>
                    <a:pt x="57916" y="52483"/>
                  </a:cubicBezTo>
                  <a:cubicBezTo>
                    <a:pt x="47571" y="38162"/>
                    <a:pt x="37295" y="23765"/>
                    <a:pt x="27035" y="9329"/>
                  </a:cubicBezTo>
                  <a:cubicBezTo>
                    <a:pt x="16775" y="-5107"/>
                    <a:pt x="6531" y="-19582"/>
                    <a:pt x="-3752" y="-34061"/>
                  </a:cubicBezTo>
                  <a:cubicBezTo>
                    <a:pt x="-14035" y="-48540"/>
                    <a:pt x="-24357" y="-63023"/>
                    <a:pt x="-34775" y="-77473"/>
                  </a:cubicBezTo>
                  <a:cubicBezTo>
                    <a:pt x="-45192" y="-91923"/>
                    <a:pt x="-55705" y="-106339"/>
                    <a:pt x="-66368" y="-120686"/>
                  </a:cubicBezTo>
                  <a:cubicBezTo>
                    <a:pt x="-77032" y="-135032"/>
                    <a:pt x="-87846" y="-149308"/>
                    <a:pt x="-98881" y="-163460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2" y="-219402"/>
                    <a:pt x="-155935" y="-233134"/>
                    <a:pt x="-168136" y="-246544"/>
                  </a:cubicBezTo>
                  <a:cubicBezTo>
                    <a:pt x="-180337" y="-259953"/>
                    <a:pt x="-192987" y="-273039"/>
                    <a:pt x="-205638" y="-28612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275" y="7969"/>
              <a:ext cx="2265" cy="154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能量的转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化和守恒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53498" y="3442970"/>
            <a:ext cx="2160905" cy="457835"/>
            <a:chOff x="6067" y="5987"/>
            <a:chExt cx="3403" cy="721"/>
          </a:xfrm>
        </p:grpSpPr>
        <p:sp>
          <p:nvSpPr>
            <p:cNvPr id="115" name="MMConnector"/>
            <p:cNvSpPr/>
            <p:nvPr/>
          </p:nvSpPr>
          <p:spPr>
            <a:xfrm>
              <a:off x="8417" y="6264"/>
              <a:ext cx="1053" cy="238"/>
            </a:xfrm>
            <a:custGeom>
              <a:avLst/>
              <a:gdLst/>
              <a:ahLst/>
              <a:cxnLst/>
              <a:pathLst>
                <a:path w="804142" h="160580">
                  <a:moveTo>
                    <a:pt x="168719" y="-25419"/>
                  </a:moveTo>
                  <a:cubicBezTo>
                    <a:pt x="187468" y="-29325"/>
                    <a:pt x="197104" y="-44299"/>
                    <a:pt x="193795" y="-58550"/>
                  </a:cubicBezTo>
                  <a:cubicBezTo>
                    <a:pt x="190486" y="-72800"/>
                    <a:pt x="175190" y="-82179"/>
                    <a:pt x="156686" y="-77240"/>
                  </a:cubicBezTo>
                  <a:cubicBezTo>
                    <a:pt x="139403" y="-72628"/>
                    <a:pt x="122120" y="-68015"/>
                    <a:pt x="104905" y="-63242"/>
                  </a:cubicBezTo>
                  <a:cubicBezTo>
                    <a:pt x="87691" y="-58469"/>
                    <a:pt x="70545" y="-53534"/>
                    <a:pt x="53440" y="-48523"/>
                  </a:cubicBezTo>
                  <a:cubicBezTo>
                    <a:pt x="36335" y="-43513"/>
                    <a:pt x="19270" y="-38425"/>
                    <a:pt x="2241" y="-33285"/>
                  </a:cubicBezTo>
                  <a:cubicBezTo>
                    <a:pt x="-14788" y="-28144"/>
                    <a:pt x="-31782" y="-22950"/>
                    <a:pt x="-48755" y="-17744"/>
                  </a:cubicBezTo>
                  <a:cubicBezTo>
                    <a:pt x="-65728" y="-12539"/>
                    <a:pt x="-82680" y="-7323"/>
                    <a:pt x="-99625" y="-2135"/>
                  </a:cubicBezTo>
                  <a:cubicBezTo>
                    <a:pt x="-116570" y="3053"/>
                    <a:pt x="-133508" y="8211"/>
                    <a:pt x="-150453" y="13299"/>
                  </a:cubicBezTo>
                  <a:cubicBezTo>
                    <a:pt x="-167399" y="18386"/>
                    <a:pt x="-184352" y="23403"/>
                    <a:pt x="-201328" y="28305"/>
                  </a:cubicBezTo>
                  <a:cubicBezTo>
                    <a:pt x="-218303" y="33208"/>
                    <a:pt x="-235300" y="37996"/>
                    <a:pt x="-252332" y="42629"/>
                  </a:cubicBezTo>
                  <a:cubicBezTo>
                    <a:pt x="-269365" y="47261"/>
                    <a:pt x="-286433" y="51737"/>
                    <a:pt x="-303543" y="56016"/>
                  </a:cubicBezTo>
                  <a:cubicBezTo>
                    <a:pt x="-320653" y="60295"/>
                    <a:pt x="-337804" y="64377"/>
                    <a:pt x="-355018" y="68223"/>
                  </a:cubicBezTo>
                  <a:cubicBezTo>
                    <a:pt x="-372232" y="72070"/>
                    <a:pt x="-389508" y="75681"/>
                    <a:pt x="-406798" y="79022"/>
                  </a:cubicBezTo>
                  <a:cubicBezTo>
                    <a:pt x="-424088" y="82362"/>
                    <a:pt x="-441393" y="85432"/>
                    <a:pt x="-458897" y="88207"/>
                  </a:cubicBezTo>
                  <a:cubicBezTo>
                    <a:pt x="-476401" y="90982"/>
                    <a:pt x="-494104" y="93462"/>
                    <a:pt x="-511305" y="95605"/>
                  </a:cubicBezTo>
                  <a:cubicBezTo>
                    <a:pt x="-528506" y="97748"/>
                    <a:pt x="-545205" y="99554"/>
                    <a:pt x="-563987" y="101083"/>
                  </a:cubicBezTo>
                  <a:cubicBezTo>
                    <a:pt x="-582769" y="102611"/>
                    <a:pt x="-603633" y="103863"/>
                    <a:pt x="-616889" y="104545"/>
                  </a:cubicBezTo>
                  <a:cubicBezTo>
                    <a:pt x="-630145" y="105227"/>
                    <a:pt x="-635792" y="105338"/>
                    <a:pt x="-641440" y="105450"/>
                  </a:cubicBezTo>
                  <a:cubicBezTo>
                    <a:pt x="-644175" y="105504"/>
                    <a:pt x="-646000" y="107160"/>
                    <a:pt x="-646000" y="109250"/>
                  </a:cubicBezTo>
                  <a:cubicBezTo>
                    <a:pt x="-646000" y="111340"/>
                    <a:pt x="-644174" y="112952"/>
                    <a:pt x="-641440" y="113050"/>
                  </a:cubicBezTo>
                  <a:cubicBezTo>
                    <a:pt x="-635766" y="113252"/>
                    <a:pt x="-630091" y="113455"/>
                    <a:pt x="-616726" y="113509"/>
                  </a:cubicBezTo>
                  <a:cubicBezTo>
                    <a:pt x="-603362" y="113563"/>
                    <a:pt x="-582306" y="113468"/>
                    <a:pt x="-563310" y="112978"/>
                  </a:cubicBezTo>
                  <a:cubicBezTo>
                    <a:pt x="-544314" y="112488"/>
                    <a:pt x="-527376" y="111602"/>
                    <a:pt x="-509904" y="110403"/>
                  </a:cubicBezTo>
                  <a:cubicBezTo>
                    <a:pt x="-492431" y="109203"/>
                    <a:pt x="-474422" y="107691"/>
                    <a:pt x="-456588" y="105869"/>
                  </a:cubicBezTo>
                  <a:cubicBezTo>
                    <a:pt x="-438754" y="104047"/>
                    <a:pt x="-421096" y="101915"/>
                    <a:pt x="-403434" y="99509"/>
                  </a:cubicBezTo>
                  <a:cubicBezTo>
                    <a:pt x="-385772" y="97102"/>
                    <a:pt x="-368106" y="94420"/>
                    <a:pt x="-350493" y="91498"/>
                  </a:cubicBezTo>
                  <a:cubicBezTo>
                    <a:pt x="-332880" y="88575"/>
                    <a:pt x="-315319" y="85412"/>
                    <a:pt x="-297798" y="82049"/>
                  </a:cubicBezTo>
                  <a:cubicBezTo>
                    <a:pt x="-280278" y="78686"/>
                    <a:pt x="-262798" y="75123"/>
                    <a:pt x="-245360" y="71404"/>
                  </a:cubicBezTo>
                  <a:cubicBezTo>
                    <a:pt x="-227923" y="67685"/>
                    <a:pt x="-210527" y="63810"/>
                    <a:pt x="-193168" y="59823"/>
                  </a:cubicBezTo>
                  <a:cubicBezTo>
                    <a:pt x="-175809" y="55837"/>
                    <a:pt x="-158486" y="51739"/>
                    <a:pt x="-141192" y="47576"/>
                  </a:cubicBezTo>
                  <a:cubicBezTo>
                    <a:pt x="-123899" y="43413"/>
                    <a:pt x="-106635" y="39184"/>
                    <a:pt x="-89392" y="34934"/>
                  </a:cubicBezTo>
                  <a:cubicBezTo>
                    <a:pt x="-72149" y="30683"/>
                    <a:pt x="-54927" y="26412"/>
                    <a:pt x="-37717" y="22161"/>
                  </a:cubicBezTo>
                  <a:cubicBezTo>
                    <a:pt x="-20507" y="17910"/>
                    <a:pt x="-3309" y="13680"/>
                    <a:pt x="13885" y="9513"/>
                  </a:cubicBezTo>
                  <a:cubicBezTo>
                    <a:pt x="31079" y="5346"/>
                    <a:pt x="48270" y="1242"/>
                    <a:pt x="65464" y="-2775"/>
                  </a:cubicBezTo>
                  <a:cubicBezTo>
                    <a:pt x="82657" y="-6792"/>
                    <a:pt x="99853" y="-10724"/>
                    <a:pt x="117063" y="-14484"/>
                  </a:cubicBezTo>
                  <a:cubicBezTo>
                    <a:pt x="134273" y="-18244"/>
                    <a:pt x="151496" y="-21831"/>
                    <a:pt x="168719" y="-2541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6067" y="5987"/>
              <a:ext cx="1459" cy="721"/>
            </a:xfrm>
            <a:custGeom>
              <a:avLst/>
              <a:gdLst>
                <a:gd name="rtl" fmla="*/ 135280 w 668800"/>
                <a:gd name="rtt" fmla="*/ 71440 h 296400"/>
                <a:gd name="rtr" fmla="*/ 530480 w 668800"/>
                <a:gd name="rtb" fmla="*/ 238640 h 296400"/>
              </a:gdLst>
              <a:ahLst/>
              <a:cxnLst/>
              <a:rect l="rtl" t="rtt" r="rtr" b="rtb"/>
              <a:pathLst>
                <a:path w="668800" h="296400">
                  <a:moveTo>
                    <a:pt x="30400" y="0"/>
                  </a:moveTo>
                  <a:lnTo>
                    <a:pt x="638400" y="0"/>
                  </a:lnTo>
                  <a:cubicBezTo>
                    <a:pt x="655181" y="0"/>
                    <a:pt x="668800" y="13619"/>
                    <a:pt x="668800" y="30400"/>
                  </a:cubicBezTo>
                  <a:lnTo>
                    <a:pt x="668800" y="266000"/>
                  </a:lnTo>
                  <a:cubicBezTo>
                    <a:pt x="668800" y="282781"/>
                    <a:pt x="655181" y="296400"/>
                    <a:pt x="638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内能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 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02343" y="1771650"/>
            <a:ext cx="3018790" cy="1903730"/>
            <a:chOff x="5514" y="3355"/>
            <a:chExt cx="4754" cy="2998"/>
          </a:xfrm>
        </p:grpSpPr>
        <p:sp>
          <p:nvSpPr>
            <p:cNvPr id="117" name="MMConnector"/>
            <p:cNvSpPr/>
            <p:nvPr/>
          </p:nvSpPr>
          <p:spPr>
            <a:xfrm>
              <a:off x="9005" y="4759"/>
              <a:ext cx="1263" cy="1594"/>
            </a:xfrm>
            <a:custGeom>
              <a:avLst/>
              <a:gdLst/>
              <a:ahLst/>
              <a:cxnLst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514" y="3355"/>
              <a:ext cx="2589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51508" y="1611630"/>
            <a:ext cx="699135" cy="322580"/>
            <a:chOff x="12993" y="3103"/>
            <a:chExt cx="1101" cy="508"/>
          </a:xfrm>
        </p:grpSpPr>
        <p:sp>
          <p:nvSpPr>
            <p:cNvPr id="177" name="MMConnector"/>
            <p:cNvSpPr/>
            <p:nvPr/>
          </p:nvSpPr>
          <p:spPr>
            <a:xfrm>
              <a:off x="12993" y="3565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266" y="31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1508" y="2021205"/>
            <a:ext cx="3291205" cy="360045"/>
            <a:chOff x="12993" y="3748"/>
            <a:chExt cx="5183" cy="567"/>
          </a:xfrm>
        </p:grpSpPr>
        <p:sp>
          <p:nvSpPr>
            <p:cNvPr id="178" name="MMConnector"/>
            <p:cNvSpPr/>
            <p:nvPr/>
          </p:nvSpPr>
          <p:spPr>
            <a:xfrm>
              <a:off x="12993" y="3831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84" y="3748"/>
              <a:ext cx="4893" cy="370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四冲程汽油机的工作过程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23338" y="3135630"/>
            <a:ext cx="627380" cy="323215"/>
            <a:chOff x="14051" y="5503"/>
            <a:chExt cx="988" cy="509"/>
          </a:xfrm>
        </p:grpSpPr>
        <p:sp>
          <p:nvSpPr>
            <p:cNvPr id="201" name="MMConnector"/>
            <p:cNvSpPr/>
            <p:nvPr/>
          </p:nvSpPr>
          <p:spPr>
            <a:xfrm>
              <a:off x="14051" y="5966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4211" y="55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23338" y="3851275"/>
            <a:ext cx="2978785" cy="814070"/>
            <a:chOff x="14051" y="6630"/>
            <a:chExt cx="4691" cy="1282"/>
          </a:xfrm>
        </p:grpSpPr>
        <p:sp>
          <p:nvSpPr>
            <p:cNvPr id="202" name="MMConnector"/>
            <p:cNvSpPr/>
            <p:nvPr/>
          </p:nvSpPr>
          <p:spPr>
            <a:xfrm>
              <a:off x="14051" y="6630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-125400" y="-263625"/>
                  </a:moveTo>
                  <a:cubicBezTo>
                    <a:pt x="30216" y="-263625"/>
                    <a:pt x="-78864" y="263625"/>
                    <a:pt x="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318" y="6832"/>
              <a:ext cx="4425" cy="468"/>
            </a:xfrm>
            <a:custGeom>
              <a:avLst/>
              <a:gdLst>
                <a:gd name="rtl" fmla="*/ 54150 w 1352800"/>
                <a:gd name="rtt" fmla="*/ 26030 h 180500"/>
                <a:gd name="rtr" fmla="*/ 1300550 w 1352800"/>
                <a:gd name="rtb" fmla="*/ 162830 h 180500"/>
              </a:gdLst>
              <a:ahLst/>
              <a:cxnLst/>
              <a:rect l="rtl" t="rtt" r="rtr" b="rtb"/>
              <a:pathLst>
                <a:path w="1352800" h="180500" stroke="0">
                  <a:moveTo>
                    <a:pt x="0" y="0"/>
                  </a:moveTo>
                  <a:lnTo>
                    <a:pt x="1352800" y="0"/>
                  </a:lnTo>
                  <a:lnTo>
                    <a:pt x="1352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352800" h="180500" fill="none">
                  <a:moveTo>
                    <a:pt x="0" y="180500"/>
                  </a:moveTo>
                  <a:lnTo>
                    <a:pt x="1352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热效率计算公式的应用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36228" y="2752090"/>
            <a:ext cx="1189990" cy="1186815"/>
            <a:chOff x="4465" y="4899"/>
            <a:chExt cx="1874" cy="1869"/>
          </a:xfrm>
        </p:grpSpPr>
        <p:sp>
          <p:nvSpPr>
            <p:cNvPr id="297" name="MMConnector"/>
            <p:cNvSpPr/>
            <p:nvPr/>
          </p:nvSpPr>
          <p:spPr>
            <a:xfrm>
              <a:off x="5793" y="5926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4465" y="4899"/>
              <a:ext cx="1101" cy="60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6103" y="1144270"/>
            <a:ext cx="1838960" cy="1123315"/>
            <a:chOff x="2890" y="2367"/>
            <a:chExt cx="2896" cy="1769"/>
          </a:xfrm>
        </p:grpSpPr>
        <p:sp>
          <p:nvSpPr>
            <p:cNvPr id="321" name="MMConnector"/>
            <p:cNvSpPr/>
            <p:nvPr/>
          </p:nvSpPr>
          <p:spPr>
            <a:xfrm>
              <a:off x="5240" y="3294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0" y="2367"/>
              <a:ext cx="2225" cy="505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物质的构成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4348" y="1620520"/>
            <a:ext cx="1910715" cy="394335"/>
            <a:chOff x="2777" y="3117"/>
            <a:chExt cx="3009" cy="621"/>
          </a:xfrm>
        </p:grpSpPr>
        <p:sp>
          <p:nvSpPr>
            <p:cNvPr id="322" name="MMConnector"/>
            <p:cNvSpPr/>
            <p:nvPr/>
          </p:nvSpPr>
          <p:spPr>
            <a:xfrm>
              <a:off x="5240" y="3692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77" y="3117"/>
              <a:ext cx="2254" cy="53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10448" y="3123565"/>
            <a:ext cx="1715770" cy="647065"/>
            <a:chOff x="3637" y="5484"/>
            <a:chExt cx="2702" cy="1019"/>
          </a:xfrm>
        </p:grpSpPr>
        <p:sp>
          <p:nvSpPr>
            <p:cNvPr id="392" name="MMConnector"/>
            <p:cNvSpPr/>
            <p:nvPr/>
          </p:nvSpPr>
          <p:spPr>
            <a:xfrm>
              <a:off x="5793" y="6191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637" y="5484"/>
              <a:ext cx="1883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163" y="2198370"/>
            <a:ext cx="3263900" cy="608330"/>
            <a:chOff x="646" y="4027"/>
            <a:chExt cx="5140" cy="958"/>
          </a:xfrm>
        </p:grpSpPr>
        <p:sp>
          <p:nvSpPr>
            <p:cNvPr id="147" name="MMConnector"/>
            <p:cNvSpPr/>
            <p:nvPr/>
          </p:nvSpPr>
          <p:spPr>
            <a:xfrm>
              <a:off x="5228" y="4137"/>
              <a:ext cx="559" cy="849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646" y="4027"/>
              <a:ext cx="4309" cy="51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分子间的相互作用力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37653" y="3701415"/>
            <a:ext cx="2489200" cy="432435"/>
            <a:chOff x="2420" y="6394"/>
            <a:chExt cx="3920" cy="681"/>
          </a:xfrm>
        </p:grpSpPr>
        <p:sp>
          <p:nvSpPr>
            <p:cNvPr id="151" name="MMConnector"/>
            <p:cNvSpPr/>
            <p:nvPr/>
          </p:nvSpPr>
          <p:spPr>
            <a:xfrm>
              <a:off x="5793" y="6590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420" y="6394"/>
              <a:ext cx="3145" cy="43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改变内能的方式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653" y="3532505"/>
            <a:ext cx="1214755" cy="532130"/>
            <a:chOff x="820" y="6128"/>
            <a:chExt cx="1913" cy="838"/>
          </a:xfrm>
        </p:grpSpPr>
        <p:sp>
          <p:nvSpPr>
            <p:cNvPr id="158" name="MMConnector"/>
            <p:cNvSpPr/>
            <p:nvPr/>
          </p:nvSpPr>
          <p:spPr>
            <a:xfrm>
              <a:off x="2187" y="670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20" y="6128"/>
              <a:ext cx="1094" cy="43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热传递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1163" y="4013200"/>
            <a:ext cx="1336675" cy="371475"/>
            <a:chOff x="646" y="6885"/>
            <a:chExt cx="2105" cy="585"/>
          </a:xfrm>
        </p:grpSpPr>
        <p:sp>
          <p:nvSpPr>
            <p:cNvPr id="160" name="MMConnector"/>
            <p:cNvSpPr/>
            <p:nvPr/>
          </p:nvSpPr>
          <p:spPr>
            <a:xfrm>
              <a:off x="2187" y="7066"/>
              <a:ext cx="564" cy="405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46" y="6885"/>
              <a:ext cx="1268" cy="41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51493" y="4079240"/>
            <a:ext cx="974725" cy="814070"/>
            <a:chOff x="4804" y="6989"/>
            <a:chExt cx="1535" cy="1282"/>
          </a:xfrm>
        </p:grpSpPr>
        <p:sp>
          <p:nvSpPr>
            <p:cNvPr id="165" name="MMConnector"/>
            <p:cNvSpPr/>
            <p:nvPr/>
          </p:nvSpPr>
          <p:spPr>
            <a:xfrm>
              <a:off x="5793" y="6989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4804" y="7191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5123" y="4893945"/>
            <a:ext cx="1261745" cy="641350"/>
            <a:chOff x="4542" y="8272"/>
            <a:chExt cx="1987" cy="1010"/>
          </a:xfrm>
        </p:grpSpPr>
        <p:sp>
          <p:nvSpPr>
            <p:cNvPr id="167" name="MMConnector"/>
            <p:cNvSpPr/>
            <p:nvPr/>
          </p:nvSpPr>
          <p:spPr>
            <a:xfrm>
              <a:off x="5983" y="8970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4542" y="8272"/>
              <a:ext cx="1138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2378" y="5237480"/>
            <a:ext cx="1634490" cy="407035"/>
            <a:chOff x="3955" y="8813"/>
            <a:chExt cx="2574" cy="641"/>
          </a:xfrm>
        </p:grpSpPr>
        <p:sp>
          <p:nvSpPr>
            <p:cNvPr id="169" name="MMConnector"/>
            <p:cNvSpPr/>
            <p:nvPr/>
          </p:nvSpPr>
          <p:spPr>
            <a:xfrm>
              <a:off x="5983" y="9236"/>
              <a:ext cx="547" cy="219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3955" y="8813"/>
              <a:ext cx="1754" cy="533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98893" y="5644515"/>
            <a:ext cx="2847975" cy="506730"/>
            <a:chOff x="2044" y="9454"/>
            <a:chExt cx="4485" cy="798"/>
          </a:xfrm>
        </p:grpSpPr>
        <p:sp>
          <p:nvSpPr>
            <p:cNvPr id="171" name="MMConnector"/>
            <p:cNvSpPr/>
            <p:nvPr/>
          </p:nvSpPr>
          <p:spPr>
            <a:xfrm>
              <a:off x="5983" y="9502"/>
              <a:ext cx="547" cy="751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2044" y="9454"/>
              <a:ext cx="3779" cy="40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水比热容大的应用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24708" y="2629535"/>
            <a:ext cx="700405" cy="1037590"/>
            <a:chOff x="15313" y="4706"/>
            <a:chExt cx="1103" cy="1634"/>
          </a:xfrm>
        </p:grpSpPr>
        <p:sp>
          <p:nvSpPr>
            <p:cNvPr id="173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430" y="4706"/>
              <a:ext cx="98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724708" y="2895600"/>
            <a:ext cx="1179830" cy="603885"/>
            <a:chOff x="15313" y="5125"/>
            <a:chExt cx="1858" cy="951"/>
          </a:xfrm>
        </p:grpSpPr>
        <p:sp>
          <p:nvSpPr>
            <p:cNvPr id="175" name="MMConnector"/>
            <p:cNvSpPr/>
            <p:nvPr/>
          </p:nvSpPr>
          <p:spPr>
            <a:xfrm>
              <a:off x="15313" y="581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5511" y="5125"/>
              <a:ext cx="1661" cy="53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796463" y="3304540"/>
            <a:ext cx="699770" cy="363220"/>
            <a:chOff x="15426" y="5769"/>
            <a:chExt cx="1102" cy="572"/>
          </a:xfrm>
        </p:grpSpPr>
        <p:sp>
          <p:nvSpPr>
            <p:cNvPr id="179" name="MMConnector"/>
            <p:cNvSpPr/>
            <p:nvPr/>
          </p:nvSpPr>
          <p:spPr>
            <a:xfrm>
              <a:off x="15426" y="6075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700" y="5769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96463" y="3642360"/>
            <a:ext cx="1397000" cy="530860"/>
            <a:chOff x="15426" y="6301"/>
            <a:chExt cx="2200" cy="836"/>
          </a:xfrm>
        </p:grpSpPr>
        <p:sp>
          <p:nvSpPr>
            <p:cNvPr id="182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700" y="6301"/>
              <a:ext cx="1927" cy="43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热量计算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0528" y="1464945"/>
            <a:ext cx="1527175" cy="590550"/>
            <a:chOff x="645" y="2872"/>
            <a:chExt cx="2405" cy="930"/>
          </a:xfrm>
        </p:grpSpPr>
        <p:sp>
          <p:nvSpPr>
            <p:cNvPr id="184" name="MMConnector"/>
            <p:cNvSpPr/>
            <p:nvPr/>
          </p:nvSpPr>
          <p:spPr>
            <a:xfrm>
              <a:off x="2504" y="3536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645" y="2872"/>
              <a:ext cx="1609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扩散现象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0528" y="1789430"/>
            <a:ext cx="1527175" cy="434975"/>
            <a:chOff x="645" y="3383"/>
            <a:chExt cx="2405" cy="685"/>
          </a:xfrm>
        </p:grpSpPr>
        <p:sp>
          <p:nvSpPr>
            <p:cNvPr id="186" name="MMConnector"/>
            <p:cNvSpPr/>
            <p:nvPr/>
          </p:nvSpPr>
          <p:spPr>
            <a:xfrm>
              <a:off x="2504" y="3802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645" y="3383"/>
              <a:ext cx="1741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05228" y="4732020"/>
            <a:ext cx="1876425" cy="480695"/>
            <a:chOff x="13865" y="8017"/>
            <a:chExt cx="2955" cy="757"/>
          </a:xfrm>
        </p:grpSpPr>
        <p:sp>
          <p:nvSpPr>
            <p:cNvPr id="189" name="MMConnector"/>
            <p:cNvSpPr/>
            <p:nvPr/>
          </p:nvSpPr>
          <p:spPr>
            <a:xfrm>
              <a:off x="13865" y="8562"/>
              <a:ext cx="547" cy="213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-125400" y="43700"/>
                  </a:moveTo>
                  <a:cubicBezTo>
                    <a:pt x="-14816" y="43700"/>
                    <a:pt x="26210" y="-43700"/>
                    <a:pt x="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4092" y="8017"/>
              <a:ext cx="2728" cy="41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能量守恒定律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05228" y="5070475"/>
            <a:ext cx="2806065" cy="1290955"/>
            <a:chOff x="13865" y="8550"/>
            <a:chExt cx="4419" cy="2033"/>
          </a:xfrm>
        </p:grpSpPr>
        <p:sp>
          <p:nvSpPr>
            <p:cNvPr id="191" name="MMConnector"/>
            <p:cNvSpPr/>
            <p:nvPr/>
          </p:nvSpPr>
          <p:spPr>
            <a:xfrm>
              <a:off x="13865" y="9333"/>
              <a:ext cx="547" cy="1250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-125400" y="-133950"/>
                  </a:moveTo>
                  <a:cubicBezTo>
                    <a:pt x="5564" y="-133950"/>
                    <a:pt x="-21342" y="133950"/>
                    <a:pt x="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004" y="8550"/>
              <a:ext cx="4281" cy="1385"/>
            </a:xfrm>
            <a:custGeom>
              <a:avLst/>
              <a:gdLst>
                <a:gd name="rtl" fmla="*/ 54150 w 1109600"/>
                <a:gd name="rtt" fmla="*/ 26030 h 317300"/>
                <a:gd name="rtr" fmla="*/ 1057350 w 1109600"/>
                <a:gd name="rtb" fmla="*/ 299630 h 317300"/>
              </a:gdLst>
              <a:ahLst/>
              <a:cxnLst/>
              <a:rect l="rtl" t="rtt" r="rtr" b="rtb"/>
              <a:pathLst>
                <a:path w="1109600" h="3173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1109600" h="317300" fill="none">
                  <a:moveTo>
                    <a:pt x="0" y="317300"/>
                  </a:moveTo>
                  <a:lnTo>
                    <a:pt x="11096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能量的转化和转移具有一定方向性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37590" y="1058545"/>
            <a:ext cx="102577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命题点：物态变化、内能及其改变方式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如图所示，烧瓶内盛少量水，给瓶内打气，当瓶塞跳起时，可以看到瓶内出现白雾，这是水蒸气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形成的，在这个过程中，气体膨胀对外做功，温度降低，内能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的方式改变物体的内能的．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4" descr="C:\Documents and Settings\Administrator\桌面\物理（山西）\山西物理\X6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520305" y="3308985"/>
            <a:ext cx="2646045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432040" y="5553710"/>
            <a:ext cx="310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P9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13.2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05605" y="225679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08045" y="2776855"/>
            <a:ext cx="804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68340" y="2776855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7560" y="818515"/>
            <a:ext cx="106902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命题点：能量的转化及热机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如图所示，水沸腾后，盖在试管口上的塞子会受到水蒸气的压力而冲出，这说明了力可以改变物体的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；此过程中，水蒸气的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能转化为塞子的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能，其能量转化情况与四冲程汽油机的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冲程相似．在空中飞行过程中，塞子的惯性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3" descr="C:\Documents and Settings\Administrator\桌面\物理（山西）\山西物理\X67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1645" y="3013710"/>
            <a:ext cx="1967865" cy="2559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96325" y="5741670"/>
            <a:ext cx="2791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P17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14.1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3085" y="2019300"/>
            <a:ext cx="1418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28430" y="2018665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21205" y="2553335"/>
            <a:ext cx="854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416290" y="255333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07305" y="312674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9029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88695" y="1931670"/>
            <a:ext cx="7748270" cy="737235"/>
            <a:chOff x="1556" y="2929"/>
            <a:chExt cx="12202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5250" y="2929"/>
              <a:ext cx="850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分子热运动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56" y="3246"/>
              <a:ext cx="3418" cy="822"/>
              <a:chOff x="1556" y="3246"/>
              <a:chExt cx="3418" cy="822"/>
            </a:xfrm>
          </p:grpSpPr>
          <p:pic>
            <p:nvPicPr>
              <p:cNvPr id="6" name="图片 5" descr="考点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56" y="3275"/>
                <a:ext cx="3418" cy="761"/>
              </a:xfrm>
              <a:prstGeom prst="rect">
                <a:avLst/>
              </a:prstGeom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1629" y="3246"/>
                <a:ext cx="235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命题点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10800000" flipV="1">
                <a:off x="4111" y="3246"/>
                <a:ext cx="62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869950" y="2639060"/>
            <a:ext cx="93230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端午情浓，粽叶飘香．端午节那天，小明家里弥漫着粽子的清香．这一现象表明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分子间存在引力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分子间存在斥力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温度越高分子运动越慢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分子在不停地做无规则的运动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73420" y="33099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61085" y="1644650"/>
            <a:ext cx="10020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题节选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物理应用广泛，广告中也常蕴含着物理知识．例如：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你觉得美味，别人呢？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倡议人们不要在公交、地铁上用餐，因为食物气味会弥漫在整个车厢，这是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山西老陈醋已有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余年的历史，素有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天下第一醋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的盛誉，以色、香、醇、浓、酸五大特征著称于世．小明周末参观醋厂，远远就闻到了浓郁的醋香，这是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现象，这种现象说明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01970" y="2802255"/>
            <a:ext cx="938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扩散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22290" y="4480560"/>
            <a:ext cx="947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扩散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53160" y="4274820"/>
            <a:ext cx="9886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分子在不停地做无规则运动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96340" y="164147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36320" y="2106930"/>
            <a:ext cx="104057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咸宁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古诗词往往蕴含丰富的物理知识，在下列诗词中能体现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分子在不停息运动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水晶帘动微风起，满架蔷薇一院香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姑苏城外寒山寺，夜半钟声到客船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去年今日此门中，人面桃花相映红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两岸青山相对出，孤帆一片日边来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2990" y="2842260"/>
            <a:ext cx="598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83335" y="2346960"/>
            <a:ext cx="97840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遵义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端午节是我国的传统节日，这一天家家户户都要挂艾草、吃粽子．小美在家门口闻到艾草的香味，这是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现象；小美的妈妈在厨房煮粽子，她揭开锅盖，一股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扑面而来，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3025" y="2952115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35455" y="408114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1483360" y="835025"/>
            <a:ext cx="8595360" cy="737235"/>
            <a:chOff x="1079" y="1654"/>
            <a:chExt cx="13536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" y="2000"/>
              <a:ext cx="3418" cy="761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152" y="1654"/>
              <a:ext cx="13463" cy="1161"/>
              <a:chOff x="1152" y="1654"/>
              <a:chExt cx="13463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4773" y="1654"/>
                <a:ext cx="9842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改变内能的方式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 rot="0">
                <a:off x="1152" y="1971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1483360" y="17132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94460" y="2251075"/>
            <a:ext cx="9164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哈尔滨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下图事例中，利用热传递改变物体内能的是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-2147482537" descr="C:\Documents and Settings\Administrator\桌面\物理（山西）\山西物理\X6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519930" y="2768600"/>
            <a:ext cx="3648710" cy="3228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566275" y="2251075"/>
            <a:ext cx="56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276350" y="1835150"/>
            <a:ext cx="98151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让笔杆热起来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的探究活动中，小彤通过感受笔杆前后温度，判断笔杆内能变化，下列四种方法中不够科学的是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把笔杆放在火焰上方烤一烤，马上用手触摸感觉笔杆变热了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用手握住铅笔，来回摩擦，同时感觉到笔杆变热了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把笔杆放在烈日下晒一段时间，用手触摸感觉到笔杆变热了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把笔杆放在热水中泡一下，迅速用纸巾擦干并触摸感觉笔杆变热了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1435" y="2579370"/>
            <a:ext cx="424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77010" y="2094865"/>
            <a:ext cx="90843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一些重型汽车的轮胎上侧有一根细管子，从管子中滴水到轮胎上，这是因为汽车在高速行驶的过程中，通过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的方式增加了轮胎的内能，使轮胎的温度升高；水滴在轮胎上，通过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的方式及水的蒸发吸热，减少了轮胎的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能，降低轮胎的温度以确保行车安全．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350" y="2752090"/>
            <a:ext cx="1456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025890" y="3295650"/>
            <a:ext cx="1297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60260" y="3841750"/>
            <a:ext cx="180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2830" y="207200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63295" y="2517775"/>
            <a:ext cx="10664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郴州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现在流行一款鞋，穿上它走路时，鞋会发光，站着不动就不会发光．则这款鞋发光的原理，从能量转化的角度分析正确的是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机械能转化为电能，再转化为光能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电能转化为机械能，再转化为光能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机械能转化为光能，再转化为电能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光能转化为机械能，再转化为电能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61145" y="3198495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44575" y="1122045"/>
            <a:ext cx="9269730" cy="737235"/>
            <a:chOff x="1079" y="1654"/>
            <a:chExt cx="1459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9" y="2000"/>
              <a:ext cx="3418" cy="761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52" y="1654"/>
              <a:ext cx="14525" cy="1161"/>
              <a:chOff x="1152" y="1654"/>
              <a:chExt cx="1452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4773" y="1654"/>
                <a:ext cx="1090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能量的转化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 rot="0">
                <a:off x="1152" y="1971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7870" y="2850515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分子热运动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(6年5考)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79259" y="117856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1205" y="2003425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63575" y="3597275"/>
            <a:ext cx="88480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物质的构成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常见的物质是由极其微小的粒子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分子和原子构成的．人们通常以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为单位来度量分子．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33865" y="52635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34" descr="C:\Documents and Settings\Administrator\桌面\物理（山西）\山西物理\X6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67980" y="2806700"/>
            <a:ext cx="2418715" cy="2264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608060" y="5071110"/>
            <a:ext cx="158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2810" y="1763395"/>
            <a:ext cx="104971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工人使用冲击钻工作时，钻头在电动机的带动下不断地冲击墙壁，打出圆孔，如图所示，冲击钻在工作过程中，其能量转化关系是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内能转化为机械能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内能转化为电能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只有机械能和内能的转化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有电能、机械能和内能的转化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49665" y="2481580"/>
            <a:ext cx="882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38590" y="5142865"/>
            <a:ext cx="158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33" descr="C:\Documents and Settings\Administrator\桌面\物理（山西）\山西物理\X7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69885" y="2802890"/>
            <a:ext cx="2652395" cy="233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11580" y="1536065"/>
            <a:ext cx="99123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如图所示试管中装有水，用带玻璃管的胶塞塞住，在玻璃管口处放一个纸做的小叶轮，加热试管使水沸腾后，小叶轮转动，下列说法正确的是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小叶轮的转动是热传递的结果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小叶轮的转动是内能转化为机械能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小叶轮的转动是机械能转化为内能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内燃机中的压缩冲程与此相同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5475" y="2794635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87500" y="1864995"/>
            <a:ext cx="8909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下列情景对应的说法错误的是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31" descr="C:\Documents and Settings\Administrator\桌面\物理（山西）\山西物理\X7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70730" y="2456815"/>
            <a:ext cx="4761865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806180" y="1903730"/>
            <a:ext cx="75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56410" y="974725"/>
            <a:ext cx="9060180" cy="737235"/>
            <a:chOff x="1079" y="1654"/>
            <a:chExt cx="1426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9" y="2000"/>
              <a:ext cx="3418" cy="761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152" y="1654"/>
              <a:ext cx="14195" cy="1161"/>
              <a:chOff x="1152" y="1654"/>
              <a:chExt cx="1419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4773" y="1654"/>
                <a:ext cx="1057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热学综合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 rot="0">
                <a:off x="1152" y="1971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61085" y="1796415"/>
            <a:ext cx="10260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生活中的许多现象都与我们学过的物理知识有关，下列说法正确的是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尘土飞扬，说明分子在不停地做无规则运动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划燃火柴，利用做功来改变物体的内能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人工湖能调节气温，利用水的比热容小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夏天吃冰糕，看到冰糕周围冒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是汽化现象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5520" y="2543175"/>
            <a:ext cx="75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482725" y="1155700"/>
            <a:ext cx="1838960" cy="474345"/>
            <a:chOff x="1318" y="2359"/>
            <a:chExt cx="2896" cy="747"/>
          </a:xfrm>
        </p:grpSpPr>
        <p:pic>
          <p:nvPicPr>
            <p:cNvPr id="8" name="图片 7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39215" y="1629410"/>
            <a:ext cx="102063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对于下列图片中所描述的科学知识，分析正确的是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9" descr="C:\Documents and Settings\Administrator\桌面\物理（山西）\山西物理\X7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657090" y="2274570"/>
            <a:ext cx="4023995" cy="3773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8811260" y="1780540"/>
            <a:ext cx="75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28" descr="C:\Documents and Settings\Administrator\桌面\物理（山西）\山西物理\X7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706610" y="2578735"/>
            <a:ext cx="1222375" cy="2261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636760" y="4980305"/>
            <a:ext cx="1361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897255" y="1926590"/>
            <a:ext cx="10904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莱芜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如图是汽油机工作循环中的一个冲程，下列说法正确的是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该冲程是汽油机的压缩冲程，将机械能转化为内能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该冲程是汽油机的做功冲程，将内能转化为机械能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该汽油机工作时冒黑烟，说明汽油燃烧不充分，其热值变小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该汽油机的效率越高，在做相同功的情况下消耗的能量越多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12450" y="2129790"/>
            <a:ext cx="630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8855" y="2159635"/>
            <a:ext cx="10709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内江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在热现象中，下列说法正确的是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冰在熔化过程中，要不断吸收热量，温度同时升高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一个物体内能增加了，一定是吸收了热量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新型燃料汽车实现了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零排放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，其效率已达到了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100%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初春培育水稻秧苗时，为了不使秧苗受冻，应该早晨多排水，傍晚多灌水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64730" y="2332355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296035" y="1687195"/>
            <a:ext cx="8660130" cy="737235"/>
            <a:chOff x="1079" y="1654"/>
            <a:chExt cx="1363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" y="2000"/>
              <a:ext cx="3418" cy="761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152" y="1654"/>
              <a:ext cx="13565" cy="1161"/>
              <a:chOff x="1152" y="1654"/>
              <a:chExt cx="1356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4773" y="1654"/>
                <a:ext cx="994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热量、热效率的相关计算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 rot="0">
                <a:off x="1152" y="1971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1296035" y="2613025"/>
            <a:ext cx="1838960" cy="474345"/>
            <a:chOff x="1318" y="2359"/>
            <a:chExt cx="2896" cy="747"/>
          </a:xfrm>
        </p:grpSpPr>
        <p:pic>
          <p:nvPicPr>
            <p:cNvPr id="8" name="图片 7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98880" y="3066415"/>
            <a:ext cx="100107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赤峰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利用先进工艺和科学方法，可以使垃圾变废为宝．若从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吨垃圾中能提炼出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140 kg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燃料油，燃料油的热值为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，则这些燃料油完全燃烧时释放出的热量为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，这些热量可以使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水的比热容为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53075" y="4241165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6.3×10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398635" y="4241165"/>
            <a:ext cx="1148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1185" y="1310005"/>
            <a:ext cx="111613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十堰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太阳能热水器是通过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方式使水的内能增加．小红家的太阳能热水器内装有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的水，某天阳光照射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小时后，热水器内水温从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，则水吸收的太阳能为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；这些水若改用天然气加热升高同样的温度，天然气完全燃烧放出的热量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被水吸收，则需要消耗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的天然气．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·℃)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19.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玉林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太阳能热水器吸收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1.4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的能量能把质量为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，则水吸收的热量为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．热水器的热效率为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水的比热容为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9715" y="136969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79315" y="2461895"/>
            <a:ext cx="1510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1.26×10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938895" y="303403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0.45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14215" y="4681855"/>
            <a:ext cx="1327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621395" y="4681855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30%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829310" y="978535"/>
            <a:ext cx="8862695" cy="737235"/>
            <a:chOff x="1079" y="1654"/>
            <a:chExt cx="13957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" y="2000"/>
              <a:ext cx="3418" cy="761"/>
            </a:xfrm>
            <a:prstGeom prst="rect">
              <a:avLst/>
            </a:prstGeom>
          </p:spPr>
        </p:pic>
        <p:sp>
          <p:nvSpPr>
            <p:cNvPr id="20481" name="文本框 4"/>
            <p:cNvSpPr txBox="1"/>
            <p:nvPr/>
          </p:nvSpPr>
          <p:spPr>
            <a:xfrm>
              <a:off x="4773" y="1654"/>
              <a:ext cx="1026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探究不同材料的隔热性能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(2019.34)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 rot="0">
              <a:off x="1152" y="1971"/>
              <a:ext cx="3110" cy="822"/>
              <a:chOff x="6025" y="8865"/>
              <a:chExt cx="3310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025" y="8865"/>
                <a:ext cx="250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命题点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266045" y="5177790"/>
            <a:ext cx="1256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85800" y="1614170"/>
            <a:ext cx="109035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建筑节能保温，材料的选择是关键．小明选择钟表、烧杯、冷水、热水、温度计，还有用塑料、纸、泡沫制成相同的带盖子的杯子，探究不同材料的隔热性能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：在塑料杯盖上扎个小洞，向杯中倒入半杯冷水．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：将杯盖盖好，在盖子的小洞中插一支温度计，将塑料杯放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入烧杯中，再在烧杯中加入热水至塑料杯盖下方约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观察并记录水温上升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所用的时间．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：选择另外两个杯子重复上述步骤进行实验．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2855" y="2999105"/>
            <a:ext cx="1204595" cy="2000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7085" y="689610"/>
            <a:ext cx="113030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分子热运动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由于分子的运动跟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有关，所以这种无规则运动叫做分子的热运动．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，分子热运动越剧烈．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扩散现象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不同的物质在相互接触时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的现象，叫做扩散现象．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扩散现象说明：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分子间存在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．一切物质的分子都在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主要影响因素：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扩散现象的剧烈程度与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越高，扩散现象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举例：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酒香不怕巷子深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、嗅到花香、墙角放煤处日久变黑等．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1375" y="1337945"/>
            <a:ext cx="826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01670" y="1886585"/>
            <a:ext cx="683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11140" y="2997835"/>
            <a:ext cx="210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彼此进入对方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793365" y="4041775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间隙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32580" y="4618355"/>
            <a:ext cx="2967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不停地做无规则运动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0125" y="5177790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52385" y="5177790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549255" y="515048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明显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82760" y="58420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0" grpId="0"/>
      <p:bldP spid="3" grpId="0"/>
      <p:bldP spid="4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22300" y="572135"/>
            <a:ext cx="1108329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实验装置中，杯子可以代表建筑物的墙壁，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可代表外界大气，实验通过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反映材料隔热性能的优劣．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请你设计一个记录实验数据的表格．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分析实验方案，请你提出改进建议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温馨提示：至少两条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9285" y="711835"/>
            <a:ext cx="177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4570" y="1171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杯中冷水的温度上升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℃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所用的时间</a:t>
            </a:r>
            <a:endParaRPr lang="zh-CN" altLang="en-US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760095" y="2353310"/>
          <a:ext cx="9520555" cy="2327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5895"/>
                <a:gridCol w="5883910"/>
                <a:gridCol w="2190750"/>
              </a:tblGrid>
              <a:tr h="6813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材料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冷水温度上升5 </a:t>
                      </a: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℃</a:t>
                      </a: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所用时间/min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隔热性能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塑料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纸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泡沫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00075" y="4591685"/>
            <a:ext cx="10968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应控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制冷水的初温相同、倒入杯中冷水的质量相同、温度计的玻璃泡不要碰容器底部以及侧壁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开放性试题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答案合理即可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2234" y="118999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09965" y="342074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48080" y="184594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探究不同物质的吸热能力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48715" y="2541270"/>
            <a:ext cx="10731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实验器材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实验所需的测量仪器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秒表、天平、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温度计的使用及读数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选择相同的热源的目的是保证相同加热时间内释放的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3820" y="4295775"/>
            <a:ext cx="1168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温度计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03640" y="5395595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3590" y="1061720"/>
            <a:ext cx="109448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实验采用质量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的不同种类物质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转换法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通过观察温度变化的快慢来判断物质的吸热能力，温度变化快的物质吸热能力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通过观察升高相同的温度所需要的加热时间来判断吸热能力的强弱，加热时间长的物质吸热能力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设计实验表格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图像、表格数据的读取与分析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分析数据总结结论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3785" y="17052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08860" y="278606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弱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4570" y="3370580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325" y="1203960"/>
            <a:ext cx="10944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用规格相同的电加热器对不同物质进行加热的好处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与酒精灯相比，更容易控制相同时间内提供的热量相同；内部加热，热量损失少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测量值与真实值的差异是因为存在热量损失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物质吸收热量的计算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比热容在生活中的应用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相同的不同物质，升高相同的温度，比热容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的物质吸收的热量多．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9790" y="347662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67610" y="4573270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78035" y="4573270"/>
            <a:ext cx="711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66800" y="134112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33180" y="527177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519" descr="C:\Documents and Settings\Administrator\桌面\物理（山西）\山西物理\X7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222490" y="3246755"/>
            <a:ext cx="4318000" cy="1793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8825" y="2032635"/>
            <a:ext cx="1049909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泰州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探究不同物质吸热升温的现象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实验装置，小华用两个相同的容器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图中用虚线框表示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分别装入质量相等的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两种液体，用相同的装置加热．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从实验效果考虑，本实验选择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易拉罐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作为盛放液体的容器较好，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实验中使用玻璃棒的目的是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3020" y="3820160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易拉罐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33265" y="4883150"/>
            <a:ext cx="2393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使液体均匀受热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2325" y="1311910"/>
            <a:ext cx="105321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两种液体吸收热量的多少可通过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液体升高的温度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加热时间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比较．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根据实验数据绘制的温度与时间的关系图像如图乙所示，分析图像可知：质量相等的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两种液体，在升高相同温度时，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吸收的热量较多；质量相等的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两种液体，在吸收相同热量时，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升温较高．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冬天，小华想自制一个暖手袋，若只能从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中选一种液体装入暖手袋中作为供热物质，则应选择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4050" y="1428115"/>
            <a:ext cx="2012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加热时间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3325" y="3056890"/>
            <a:ext cx="742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170670" y="3629660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01515" y="5218430"/>
            <a:ext cx="742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37565" y="12109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94055" y="1685290"/>
            <a:ext cx="110166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实验后同组的小红同学对实验装置进行了改进，将分别装有两种液体的试管放在同一个烧杯中用水加热，如图丙所示，而不是用两个酒精灯分别加热，这样做的好处是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17" descr="C:\Documents and Settings\Administrator\桌面\物理（山西）\山西物理\x7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932545" y="2845435"/>
            <a:ext cx="1330325" cy="2452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124315" y="5495925"/>
            <a:ext cx="13773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例题图丙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1993900" y="2845435"/>
            <a:ext cx="5421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在相同时间内两种液体吸收的热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量相同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871220" y="1046480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470" y="1654175"/>
            <a:ext cx="9896475" cy="737235"/>
            <a:chOff x="1095" y="3735"/>
            <a:chExt cx="15585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278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探究“分子热运动与温度的关系”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288035" y="450456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67715" y="2240280"/>
            <a:ext cx="108877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学过分子动理论后，请你用生活中常见物品来探究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分子热运动与温度的关系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，写出你选择的实验器材、实验步骤、现象及得到的实验结论．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实验步骤以及可能发生的现象：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_______________________________________________________________________________________________________.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7490" y="3466465"/>
            <a:ext cx="596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红墨水、两个相同的杯子、热水、冷水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7090" y="3769995"/>
            <a:ext cx="10784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①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分别往两个杯子中倒入相同质量的冷水和热水；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同时往两个杯子中各滴入一滴红墨水；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观察红墨水在两杯水中的扩散速度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发现热水中红墨水扩散的快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7490" y="56683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温度越高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分子无规则运动得越快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82980" y="1008380"/>
            <a:ext cx="9896475" cy="737235"/>
            <a:chOff x="1095" y="3735"/>
            <a:chExt cx="15585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278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探究三种款式保温瓶的保温效果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431545" y="4002281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40105" y="1635760"/>
            <a:ext cx="10586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小明家的暖水瓶很不保温，他建议妈妈新买了一个保温效果好的．妈妈说：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保温效果好坏我也分不清，你有没有办法比较一下呢？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小明说：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我想想办法吧．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巧的是小明的叔叔开了家小超市，超市中就有如图所示的甲、乙、丙三种款式不同、容积相同的保温瓶．于是小明找到叔叔说明了来意，自己想利用所学的实验探究方法，解决这个生活中的问题．小明确定了实验目的：探究这三种款式保温瓶的保温效果．小明通过科学的探究方法，记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个小时实验数据得出结论，解决了这个问题，并受到了妈妈的表扬，小明也感受到了解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sym typeface="+mn-ea"/>
              </a:rPr>
              <a:t>决实际问题的成功与喜悦．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extBox 1"/>
          <p:cNvSpPr txBox="1"/>
          <p:nvPr/>
        </p:nvSpPr>
        <p:spPr>
          <a:xfrm>
            <a:off x="3288035" y="4576321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pic>
        <p:nvPicPr>
          <p:cNvPr id="2" name="图片 -2147482512" descr="C:\Documents and Settings\Administrator\桌面\物理（山西）\山西物理\X7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34400" y="2291080"/>
            <a:ext cx="2981325" cy="140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690735" y="3882390"/>
            <a:ext cx="1282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02640" y="1346200"/>
            <a:ext cx="107124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sym typeface="+mn-ea"/>
              </a:rPr>
              <a:t>请你利用相关的实验器材设计一个实验，并模仿小明的方法解决这个问题．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写出你选用的实验器材：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简述实验过程：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695" y="1819910"/>
            <a:ext cx="72205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三种保温瓶各选一个、三    支量程相同的水银温度计、开水、一块手表　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275" y="2974340"/>
            <a:ext cx="7832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①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从三种保温瓶中各选一个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并灌满开水．此时各用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一支温度计分别测出每个保温瓶中水的温度，记录数据后将瓶塞盖好；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每隔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个小时测量一次三个保温瓶中水的温度并记录；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根据记录数据对比得出结论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89860" y="5281295"/>
            <a:ext cx="584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初温相同时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末温高的保温瓶保温效果好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8340" y="1407160"/>
            <a:ext cx="11230610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分子间的作用力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分子之间存在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，如被紧压在一起的铅柱很难被分开．分子之间还存在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，如固体和液体很难被压缩．气体能被压缩，说明分子间有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(2)分子间力的特点分子间同时存在引力和斥力．当物体被压缩，分子间距变小，作用力表现为______；当物体被拉伸，分子间距变大，作用力表现为______；当分子间距离很大时，分子间的作用力变得十分微弱，可以忽略(如气体)．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14980" y="206248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2170" y="2666365"/>
            <a:ext cx="96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斥力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653905" y="259461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间隙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847070" y="3701415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斥力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81825" y="4206240"/>
            <a:ext cx="862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76385" y="53143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7645" y="2172335"/>
            <a:ext cx="11102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分子动理论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常见的物质是由大量的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物质内的分子在永不停息地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分子之间存在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0950" y="283718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分子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16345" y="2837180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85460" y="339375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做无规则运动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0180" y="3926205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85460" y="3926205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斥力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310880" y="50272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92480" y="796290"/>
            <a:ext cx="1653540" cy="460375"/>
            <a:chOff x="1586" y="2158"/>
            <a:chExt cx="2604" cy="725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0725" y="134651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ea typeface="黑体" panose="02010609060101010101" pitchFamily="49" charset="-122"/>
              </a:rPr>
              <a:t>分子热运动与机械运动的区别及举例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807720" y="1858645"/>
          <a:ext cx="10513695" cy="4610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3545"/>
                <a:gridCol w="4401820"/>
                <a:gridCol w="441833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分子热运动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156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研究对象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微观粒子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宏观物体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6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6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自发进行的分子无规则运动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外力作用下的运动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45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闻到鲜花的香味；红墨水滴入水中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整杯水变红；腌咸菜等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尘土飞扬；风吹草动；擦黑板时的粉笔灰；沙尘暴；雪花纷飞；柳絮纷飞等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82760" y="8909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50900" y="156527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内能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(6年2考)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50900" y="2054860"/>
            <a:ext cx="10574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物体的内能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构成物体的所有分子，其热运动的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的总和，叫做物体的内能．其单位是焦耳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(J)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分子动能：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构成物质的分子在不停地做热运动，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越高，分子无规则运动越剧烈，分子动能就越大．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9430" y="2696845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88960" y="2696845"/>
            <a:ext cx="1710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分子势能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29575" y="3800475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49715" y="52254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af9f75bc-532a-4767-b6b3-120007a59c86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UNIT_TABLE_BEAUTIFY" val="smartTable{bfaf182e-deba-46e9-8ffe-25cfa428f195}"/>
</p:tagLst>
</file>

<file path=ppt/tags/tag15.xml><?xml version="1.0" encoding="utf-8"?>
<p:tagLst xmlns:p="http://schemas.openxmlformats.org/presentationml/2006/main">
  <p:tag name="KSO_WM_UNIT_TABLE_BEAUTIFY" val="smartTable{bfaf182e-deba-46e9-8ffe-25cfa428f195}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0cc9d668-b26a-4c65-8fef-11234110a112}"/>
</p:tagLst>
</file>

<file path=ppt/tags/tag18.xml><?xml version="1.0" encoding="utf-8"?>
<p:tagLst xmlns:p="http://schemas.openxmlformats.org/presentationml/2006/main">
  <p:tag name="KSO_WM_UNIT_TABLE_BEAUTIFY" val="smartTable{b3870571-28fa-49bf-aeb4-f1cf915d5b52}"/>
</p:tagLst>
</file>

<file path=ppt/tags/tag19.xml><?xml version="1.0" encoding="utf-8"?>
<p:tagLst xmlns:p="http://schemas.openxmlformats.org/presentationml/2006/main">
  <p:tag name="KSO_WM_UNIT_TABLE_BEAUTIFY" val="smartTable{b3870571-28fa-49bf-aeb4-f1cf915d5b52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UNIT_TABLE_BEAUTIFY" val="smartTable{b455c816-450d-4d1f-a676-4f207567322c}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0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4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11533</Words>
  <Application>WPS 演示</Application>
  <PresentationFormat>宽屏</PresentationFormat>
  <Paragraphs>1053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MS Mincho</vt:lpstr>
      <vt:lpstr>仿宋_GB2312</vt:lpstr>
      <vt:lpstr>仿宋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