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0" r:id="rId3"/>
    <p:sldId id="295" r:id="rId4"/>
    <p:sldId id="338" r:id="rId5"/>
    <p:sldId id="305" r:id="rId6"/>
    <p:sldId id="339" r:id="rId7"/>
    <p:sldId id="340" r:id="rId8"/>
    <p:sldId id="307" r:id="rId9"/>
    <p:sldId id="306" r:id="rId10"/>
    <p:sldId id="341" r:id="rId11"/>
    <p:sldId id="303" r:id="rId12"/>
    <p:sldId id="304" r:id="rId13"/>
    <p:sldId id="351" r:id="rId14"/>
    <p:sldId id="342" r:id="rId15"/>
    <p:sldId id="310" r:id="rId16"/>
    <p:sldId id="318" r:id="rId17"/>
    <p:sldId id="343" r:id="rId18"/>
    <p:sldId id="352" r:id="rId19"/>
    <p:sldId id="344" r:id="rId20"/>
    <p:sldId id="311" r:id="rId21"/>
    <p:sldId id="313" r:id="rId22"/>
    <p:sldId id="345" r:id="rId23"/>
    <p:sldId id="312" r:id="rId24"/>
    <p:sldId id="314" r:id="rId25"/>
    <p:sldId id="319" r:id="rId26"/>
    <p:sldId id="322" r:id="rId27"/>
    <p:sldId id="323" r:id="rId28"/>
    <p:sldId id="325" r:id="rId29"/>
    <p:sldId id="328" r:id="rId30"/>
    <p:sldId id="326" r:id="rId31"/>
    <p:sldId id="346" r:id="rId32"/>
    <p:sldId id="347" r:id="rId33"/>
    <p:sldId id="348" r:id="rId34"/>
    <p:sldId id="349" r:id="rId35"/>
    <p:sldId id="350" r:id="rId36"/>
    <p:sldId id="353" r:id="rId37"/>
  </p:sldIdLst>
  <p:sldSz cx="9144000" cy="5143500" type="screen16x9"/>
  <p:notesSz cx="6760845" cy="994219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0FA096"/>
    <a:srgbClr val="006762"/>
    <a:srgbClr val="6FB52F"/>
    <a:srgbClr val="99CA6C"/>
    <a:srgbClr val="316A2C"/>
    <a:srgbClr val="5AB430"/>
    <a:srgbClr val="B18147"/>
    <a:srgbClr val="7F4E21"/>
    <a:srgbClr val="A271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9801" autoAdjust="0"/>
    <p:restoredTop sz="99112" autoAdjust="0"/>
  </p:normalViewPr>
  <p:slideViewPr>
    <p:cSldViewPr snapToGrid="0">
      <p:cViewPr varScale="1">
        <p:scale>
          <a:sx n="67" d="100"/>
          <a:sy n="67" d="100"/>
        </p:scale>
        <p:origin x="-108" y="-13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.jpeg"/><Relationship Id="rId2" Type="http://schemas.openxmlformats.org/officeDocument/2006/relationships/tags" Target="../tags/tag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image" Target="../media/image1.jpeg"/><Relationship Id="rId2" Type="http://schemas.openxmlformats.org/officeDocument/2006/relationships/tags" Target="../tags/tag61.xml"/><Relationship Id="rId12" Type="http://schemas.openxmlformats.org/officeDocument/2006/relationships/tags" Target="../tags/tag70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0" Type="http://schemas.openxmlformats.org/officeDocument/2006/relationships/tags" Target="../tags/tag24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87" b="34447"/>
          <a:stretch>
            <a:fillRect/>
          </a:stretch>
        </p:blipFill>
        <p:spPr>
          <a:xfrm>
            <a:off x="1" y="-1"/>
            <a:ext cx="9143999" cy="340671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0" y="4227910"/>
            <a:ext cx="9144000" cy="915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5"/>
            </p:custDataLst>
          </p:nvPr>
        </p:nvSpPr>
        <p:spPr>
          <a:xfrm rot="5400000" flipV="1">
            <a:off x="3140273" y="-860226"/>
            <a:ext cx="2863453" cy="9144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6"/>
            </p:custDataLst>
          </p:nvPr>
        </p:nvSpPr>
        <p:spPr>
          <a:xfrm>
            <a:off x="0" y="2715816"/>
            <a:ext cx="9144000" cy="2427684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7"/>
            </p:custDataLst>
          </p:nvPr>
        </p:nvSpPr>
        <p:spPr>
          <a:xfrm flipH="1">
            <a:off x="0" y="2286000"/>
            <a:ext cx="9144000" cy="2859881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5000625" y="3460763"/>
            <a:ext cx="4076700" cy="790186"/>
          </a:xfrm>
          <a:noFill/>
        </p:spPr>
        <p:txBody>
          <a:bodyPr anchor="b">
            <a:normAutofit/>
          </a:bodyPr>
          <a:lstStyle>
            <a:lvl1pPr algn="r">
              <a:defRPr sz="3600" b="1">
                <a:solidFill>
                  <a:srgbClr val="000000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9"/>
            </p:custDataLst>
          </p:nvPr>
        </p:nvSpPr>
        <p:spPr>
          <a:xfrm>
            <a:off x="5000625" y="4304997"/>
            <a:ext cx="4076700" cy="378000"/>
          </a:xfrm>
          <a:noFill/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rgbClr val="000000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1AA9239-D668-474B-AEC1-AED18A1262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3D5D4752-0CE7-4497-9789-8CD18D74C9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2"/>
            </p:custDataLst>
          </p:nvPr>
        </p:nvSpPr>
        <p:spPr>
          <a:xfrm>
            <a:off x="502448" y="714381"/>
            <a:ext cx="8139178" cy="404168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EBB0C-5A13-436A-8D2C-3DC1B1265DA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87" b="34447"/>
          <a:stretch>
            <a:fillRect/>
          </a:stretch>
        </p:blipFill>
        <p:spPr>
          <a:xfrm>
            <a:off x="1" y="-1"/>
            <a:ext cx="9143999" cy="340671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0" y="4227910"/>
            <a:ext cx="9144000" cy="915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5"/>
            </p:custDataLst>
          </p:nvPr>
        </p:nvSpPr>
        <p:spPr>
          <a:xfrm rot="5400000" flipV="1">
            <a:off x="3140273" y="-860226"/>
            <a:ext cx="2863453" cy="9144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6"/>
            </p:custDataLst>
          </p:nvPr>
        </p:nvSpPr>
        <p:spPr>
          <a:xfrm>
            <a:off x="0" y="2715816"/>
            <a:ext cx="9144000" cy="2427684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7"/>
            </p:custDataLst>
          </p:nvPr>
        </p:nvSpPr>
        <p:spPr>
          <a:xfrm flipH="1">
            <a:off x="0" y="2283619"/>
            <a:ext cx="9144000" cy="2859881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5572125" y="3217545"/>
            <a:ext cx="3319463" cy="881539"/>
          </a:xfrm>
        </p:spPr>
        <p:txBody>
          <a:bodyPr rIns="25400" rtlCol="0" anchor="b">
            <a:noAutofit/>
          </a:bodyPr>
          <a:lstStyle>
            <a:lvl1pPr marL="0" marR="0" algn="r" defTabSz="914400" rtl="0" eaLnBrk="1" fontAlgn="auto" latinLnBrk="0" hangingPunct="1">
              <a:lnSpc>
                <a:spcPct val="100000"/>
              </a:lnSpc>
              <a:buNone/>
              <a:defRPr kumimoji="0" lang="zh-CN" altLang="en-US" sz="4950" b="1" i="0" u="none" strike="noStrike" kern="1200" cap="none" spc="60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编辑标题</a:t>
            </a:r>
            <a:endParaRPr noProof="1">
              <a:sym typeface="+mn-ea"/>
            </a:endParaRP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4" hasCustomPrompt="1"/>
            <p:custDataLst>
              <p:tags r:id="rId9"/>
            </p:custDataLst>
          </p:nvPr>
        </p:nvSpPr>
        <p:spPr>
          <a:xfrm>
            <a:off x="5572124" y="4155524"/>
            <a:ext cx="3319358" cy="518510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rgbClr val="2747BE"/>
                </a:solidFill>
              </a:defRPr>
            </a:lvl1pPr>
            <a:lvl2pPr marL="3429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  <a:endParaRPr lang="zh-CN" altLang="en-US" noProof="1"/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15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16"/>
            <p:custDataLst>
              <p:tags r:id="rId1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17"/>
            <p:custDataLst>
              <p:tags r:id="rId1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38A87-77AC-48C7-9F0B-A360E0E0700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32426"/>
            <a:ext cx="8139178" cy="331473"/>
          </a:xfrm>
        </p:spPr>
        <p:txBody>
          <a:bodyPr rtlCol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2" y="714381"/>
            <a:ext cx="8139178" cy="4041680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1AA9239-D668-474B-AEC1-AED18A1262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3D5D4752-0CE7-4497-9789-8CD18D74C9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2909888"/>
            <a:ext cx="3744516" cy="2233613"/>
          </a:xfrm>
          <a:custGeom>
            <a:avLst/>
            <a:gdLst>
              <a:gd name="T0" fmla="*/ 0 w 2348"/>
              <a:gd name="T1" fmla="*/ 0 h 1407"/>
              <a:gd name="T2" fmla="*/ 2348 w 2348"/>
              <a:gd name="T3" fmla="*/ 1407 h 1407"/>
              <a:gd name="T4" fmla="*/ 0 w 2348"/>
              <a:gd name="T5" fmla="*/ 1407 h 1407"/>
              <a:gd name="T6" fmla="*/ 0 w 2348"/>
              <a:gd name="T7" fmla="*/ 0 h 1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48" h="1407">
                <a:moveTo>
                  <a:pt x="0" y="0"/>
                </a:moveTo>
                <a:lnTo>
                  <a:pt x="2348" y="1407"/>
                </a:lnTo>
                <a:lnTo>
                  <a:pt x="0" y="14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4" tIns="45717" rIns="91434" bIns="45717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350"/>
          </a:p>
        </p:txBody>
      </p:sp>
      <p:sp>
        <p:nvSpPr>
          <p:cNvPr id="6" name="Freeform 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122885" y="3300413"/>
            <a:ext cx="7021115" cy="1843088"/>
          </a:xfrm>
          <a:custGeom>
            <a:avLst/>
            <a:gdLst>
              <a:gd name="T0" fmla="*/ 4403 w 4403"/>
              <a:gd name="T1" fmla="*/ 0 h 1161"/>
              <a:gd name="T2" fmla="*/ 4403 w 4403"/>
              <a:gd name="T3" fmla="*/ 1161 h 1161"/>
              <a:gd name="T4" fmla="*/ 0 w 4403"/>
              <a:gd name="T5" fmla="*/ 1161 h 1161"/>
              <a:gd name="T6" fmla="*/ 4403 w 4403"/>
              <a:gd name="T7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03" h="1161">
                <a:moveTo>
                  <a:pt x="4403" y="0"/>
                </a:moveTo>
                <a:lnTo>
                  <a:pt x="4403" y="1161"/>
                </a:lnTo>
                <a:lnTo>
                  <a:pt x="0" y="1161"/>
                </a:lnTo>
                <a:lnTo>
                  <a:pt x="4403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4" tIns="45717" rIns="91434" bIns="45717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350"/>
          </a:p>
        </p:txBody>
      </p:sp>
      <p:sp>
        <p:nvSpPr>
          <p:cNvPr id="7" name="直接连接符 11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1440656" y="2093119"/>
            <a:ext cx="3914775" cy="1191"/>
          </a:xfrm>
          <a:prstGeom prst="line">
            <a:avLst/>
          </a:prstGeom>
          <a:noFill/>
          <a:ln w="6350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425">
              <a:solidFill>
                <a:schemeClr val="accent1"/>
              </a:solidFill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56801" y="2627710"/>
            <a:ext cx="4098630" cy="793806"/>
          </a:xfrm>
        </p:spPr>
        <p:txBody>
          <a:bodyPr rIns="63500">
            <a:noAutofit/>
          </a:bodyPr>
          <a:lstStyle>
            <a:lvl1pPr algn="r">
              <a:defRPr sz="3600" u="none" strike="noStrike" kern="1200" cap="none" spc="300" normalizeH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1256801" y="2142173"/>
            <a:ext cx="4098630" cy="440103"/>
          </a:xfrm>
        </p:spPr>
        <p:txBody>
          <a:bodyPr tIns="38100" rIns="76200" bIns="38100" anchor="ctr">
            <a:noAutofit/>
          </a:bodyPr>
          <a:lstStyle>
            <a:lvl1pPr marL="0" indent="0" algn="r" eaLnBrk="1" fontAlgn="base" latinLnBrk="0" hangingPunct="1">
              <a:buNone/>
              <a:defRPr kumimoji="0" lang="zh-CN" altLang="en-US" sz="2400" b="0" i="0" u="none" strike="noStrike" kern="1200" cap="none" spc="150" normalizeH="0" baseline="0" noProof="1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编辑文本</a:t>
            </a:r>
            <a:endParaRPr lang="zh-CN" altLang="en-US" noProof="1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 hasCustomPrompt="1"/>
            <p:custDataLst>
              <p:tags r:id="rId7"/>
            </p:custDataLst>
          </p:nvPr>
        </p:nvSpPr>
        <p:spPr>
          <a:xfrm>
            <a:off x="1256831" y="1787719"/>
            <a:ext cx="4098600" cy="267300"/>
          </a:xfrm>
        </p:spPr>
        <p:txBody>
          <a:bodyPr anchor="b"/>
          <a:lstStyle>
            <a:lvl1pPr marL="0" indent="0" algn="r">
              <a:buNone/>
              <a:defRPr>
                <a:solidFill>
                  <a:srgbClr val="000000"/>
                </a:solidFill>
              </a:defRPr>
            </a:lvl1pPr>
            <a:lvl2pPr marL="3429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  <a:endParaRPr lang="zh-CN" altLang="en-US" noProof="1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4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5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6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7DC10-9F80-47CA-9BB0-03FC4730FA4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32426"/>
            <a:ext cx="8139178" cy="331473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8" y="714381"/>
            <a:ext cx="3962432" cy="4041680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714381"/>
            <a:ext cx="3962432" cy="4041680"/>
          </a:xfrm>
        </p:spPr>
        <p:txBody>
          <a:bodyPr>
            <a:noAutofit/>
          </a:bodyPr>
          <a:lstStyle>
            <a:lvl1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EE2AC-368D-4ED2-A387-F07EC13D610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32426"/>
            <a:ext cx="8139178" cy="331473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02448" y="714381"/>
            <a:ext cx="3962432" cy="285752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1054894"/>
            <a:ext cx="3962400" cy="3701064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676813" y="714381"/>
            <a:ext cx="3962432" cy="285752"/>
          </a:xfrm>
        </p:spPr>
        <p:txBody>
          <a:bodyPr tIns="38100" rIns="76200" bIns="3810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054894"/>
            <a:ext cx="3962432" cy="3701064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27451-B61D-4EBD-9E20-9C423E26C62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B12C0-236C-47D9-B21E-53704C811C4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1EB70-7901-479E-AC6D-39092085774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8" y="332426"/>
            <a:ext cx="8139178" cy="331473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02448" y="714381"/>
            <a:ext cx="3962432" cy="4041680"/>
          </a:xfrm>
        </p:spPr>
        <p:txBody>
          <a:bodyPr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  <a:endParaRPr lang="zh-CN" altLang="en-US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679194" y="714381"/>
            <a:ext cx="3962432" cy="4041680"/>
          </a:xfrm>
        </p:spPr>
        <p:txBody>
          <a:bodyPr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445A4-C0BB-452B-A7F3-D7AA9591C7E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rtlCol="0" anchor="ctr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E868F-D697-40DF-890C-3E7AE3034B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76.xml"/><Relationship Id="rId16" Type="http://schemas.openxmlformats.org/officeDocument/2006/relationships/tags" Target="../tags/tag75.xml"/><Relationship Id="rId15" Type="http://schemas.openxmlformats.org/officeDocument/2006/relationships/tags" Target="../tags/tag74.xml"/><Relationship Id="rId14" Type="http://schemas.openxmlformats.org/officeDocument/2006/relationships/tags" Target="../tags/tag73.xml"/><Relationship Id="rId13" Type="http://schemas.openxmlformats.org/officeDocument/2006/relationships/tags" Target="../tags/tag72.xml"/><Relationship Id="rId12" Type="http://schemas.openxmlformats.org/officeDocument/2006/relationships/tags" Target="../tags/tag7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12"/>
            </p:custDataLst>
          </p:nvPr>
        </p:nvSpPr>
        <p:spPr bwMode="auto">
          <a:xfrm>
            <a:off x="502444" y="332185"/>
            <a:ext cx="8139113" cy="332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38100" rIns="76200" bIns="38100" numCol="1" anchor="t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13"/>
            </p:custDataLst>
          </p:nvPr>
        </p:nvSpPr>
        <p:spPr bwMode="auto">
          <a:xfrm>
            <a:off x="502444" y="714375"/>
            <a:ext cx="8139113" cy="4042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0" rIns="8255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59606" y="4762500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B1AA9239-D668-474B-AEC1-AED18A1262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291" y="4762500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457950" y="4762500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3D5D4752-0CE7-4497-9789-8CD18D74C975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1800" b="1" kern="1200" spc="20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171450" indent="-17145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kern="1200" spc="15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5143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rgbClr val="2747BE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8572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2001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rgbClr val="2747BE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15430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emf"/><Relationship Id="rId1" Type="http://schemas.openxmlformats.org/officeDocument/2006/relationships/package" Target="../embeddings/Document5.docx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emf"/><Relationship Id="rId1" Type="http://schemas.openxmlformats.org/officeDocument/2006/relationships/package" Target="../embeddings/Document6.docx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6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emf"/><Relationship Id="rId2" Type="http://schemas.openxmlformats.org/officeDocument/2006/relationships/package" Target="../embeddings/Document7.docx"/><Relationship Id="rId1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package" Target="../embeddings/Document2.docx"/><Relationship Id="rId3" Type="http://schemas.openxmlformats.org/officeDocument/2006/relationships/image" Target="../media/image3.emf"/><Relationship Id="rId2" Type="http://schemas.openxmlformats.org/officeDocument/2006/relationships/package" Target="../embeddings/Document1.docx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emf"/><Relationship Id="rId1" Type="http://schemas.openxmlformats.org/officeDocument/2006/relationships/package" Target="../embeddings/Document3.docx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package" Target="../embeddings/Document4.docx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1263377"/>
            <a:ext cx="9143999" cy="2555629"/>
          </a:xfrm>
          <a:prstGeom prst="rect">
            <a:avLst/>
          </a:prstGeom>
          <a:solidFill>
            <a:srgbClr val="0F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426527" y="1727983"/>
            <a:ext cx="8406064" cy="1477328"/>
            <a:chOff x="497304" y="2256383"/>
            <a:chExt cx="8406064" cy="1477328"/>
          </a:xfrm>
        </p:grpSpPr>
        <p:sp>
          <p:nvSpPr>
            <p:cNvPr id="5" name="文本框 5"/>
            <p:cNvSpPr txBox="1"/>
            <p:nvPr/>
          </p:nvSpPr>
          <p:spPr>
            <a:xfrm>
              <a:off x="497304" y="2256383"/>
              <a:ext cx="8406064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 </a:t>
              </a:r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 </a:t>
              </a:r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课时</a:t>
              </a:r>
              <a:endPara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压强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1191125" y="3029180"/>
              <a:ext cx="695024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本框 5"/>
          <p:cNvSpPr txBox="1"/>
          <p:nvPr/>
        </p:nvSpPr>
        <p:spPr>
          <a:xfrm>
            <a:off x="6903862" y="861797"/>
            <a:ext cx="19287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spc="100" dirty="0" smtClean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第一篇　教材复习</a:t>
            </a:r>
            <a:endParaRPr lang="zh-CN" altLang="en-US" sz="1600" spc="100" dirty="0">
              <a:solidFill>
                <a:schemeClr val="tx1">
                  <a:lumMod val="65000"/>
                  <a:lumOff val="35000"/>
                  <a:alpha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7"/>
          <p:cNvSpPr txBox="1">
            <a:spLocks noChangeArrowheads="1"/>
          </p:cNvSpPr>
          <p:nvPr/>
        </p:nvSpPr>
        <p:spPr bwMode="auto">
          <a:xfrm>
            <a:off x="823087" y="341542"/>
            <a:ext cx="1611586" cy="443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压强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2" name="矩形 11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25601" name="Object 1"/>
          <p:cNvGraphicFramePr>
            <a:graphicFrameLocks noChangeAspect="1"/>
          </p:cNvGraphicFramePr>
          <p:nvPr/>
        </p:nvGraphicFramePr>
        <p:xfrm>
          <a:off x="877888" y="796925"/>
          <a:ext cx="7850187" cy="302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文档" r:id="rId1" imgW="8012430" imgH="3089275" progId="Word.Document.12">
                  <p:embed/>
                </p:oleObj>
              </mc:Choice>
              <mc:Fallback>
                <p:oleObj name="文档" r:id="rId1" imgW="8012430" imgH="3089275" progId="Word.Document.12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77888" y="796925"/>
                        <a:ext cx="7850187" cy="30241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1867919" y="1790034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不变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4188526" y="1781094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变大</a:t>
            </a:r>
            <a:endParaRPr lang="zh-CN" altLang="en-US" dirty="0"/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16866" y="374073"/>
            <a:ext cx="7878247" cy="3812188"/>
            <a:chOff x="816866" y="374073"/>
            <a:chExt cx="7878247" cy="3812188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374073"/>
              <a:ext cx="7878247" cy="38121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7-3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甲所示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将一块重为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25 N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的砖平放、侧放、竖放在水平地面上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若砖块的长、宽、高分别为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20 cm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、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10 cm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、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5 cm,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则三种摆放方法中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砖块对地面产生的最大压强为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Pa;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若竖放时沿如图乙所示的虚线竖直切去一半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其余部分不动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这时它对地面的压强是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Pa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7-3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7" name="20JX41.EPS" descr="id:2147500895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84608" y="2139705"/>
              <a:ext cx="3665321" cy="1421643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2782588" y="1289804"/>
            <a:ext cx="7553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5000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417279" y="1692461"/>
            <a:ext cx="7553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5000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11"/>
          <p:cNvGrpSpPr/>
          <p:nvPr/>
        </p:nvGrpSpPr>
        <p:grpSpPr>
          <a:xfrm>
            <a:off x="840511" y="314037"/>
            <a:ext cx="7943272" cy="2446626"/>
            <a:chOff x="803564" y="1717965"/>
            <a:chExt cx="7943272" cy="2446626"/>
          </a:xfrm>
        </p:grpSpPr>
        <p:sp>
          <p:nvSpPr>
            <p:cNvPr id="16" name="矩形 15"/>
            <p:cNvSpPr/>
            <p:nvPr/>
          </p:nvSpPr>
          <p:spPr>
            <a:xfrm>
              <a:off x="803564" y="1717965"/>
              <a:ext cx="7943272" cy="238103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17" name="Object 2"/>
            <p:cNvGraphicFramePr>
              <a:graphicFrameLocks noChangeAspect="1"/>
            </p:cNvGraphicFramePr>
            <p:nvPr/>
          </p:nvGraphicFramePr>
          <p:xfrm>
            <a:off x="859991" y="1784928"/>
            <a:ext cx="7885112" cy="23796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1" name="文档" r:id="rId1" imgW="8133715" imgH="2458720" progId="Word.Document.12">
                    <p:embed/>
                  </p:oleObj>
                </mc:Choice>
                <mc:Fallback>
                  <p:oleObj name="文档" r:id="rId1" imgW="8133715" imgH="2458720" progId="Word.Document.12">
                    <p:embed/>
                    <p:pic>
                      <p:nvPicPr>
                        <p:cNvPr id="0" name="图片 5120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859991" y="1784928"/>
                          <a:ext cx="7885112" cy="2379663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6" y="374073"/>
            <a:ext cx="7878247" cy="20982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下列实例中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为了增大压强的是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	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endParaRPr lang="zh-CN" altLang="en-US" sz="105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书包带做得较宽</a:t>
            </a:r>
            <a:endParaRPr lang="zh-CN" altLang="en-US" sz="105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图钉帽做得面积较大</a:t>
            </a:r>
            <a:endParaRPr lang="zh-CN" altLang="en-US" sz="105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大型装载货车装有很多车轮</a:t>
            </a:r>
            <a:endParaRPr lang="zh-CN" altLang="en-US" sz="105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D.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石磨的磨盘做得很重</a:t>
            </a:r>
            <a:endParaRPr lang="zh-CN" sz="105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4618486" y="462031"/>
            <a:ext cx="3674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D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08553" y="760005"/>
            <a:ext cx="8037064" cy="25656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4.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7-4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是林红画的水中的鱼在吐气泡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仔细观察鱼儿吐出的气泡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          </a:t>
            </a:r>
            <a:endParaRPr lang="en-US" i="1" u="sng" dirty="0" smtClean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选填“符合”或“不符合”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物理规律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理由是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                                         </a:t>
            </a:r>
            <a:r>
              <a:rPr 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en-US" i="1" u="sng" dirty="0" smtClean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                                      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sz="105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7-4</a:t>
            </a:r>
            <a:endParaRPr lang="zh-CN" sz="105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24" name="文本框 17"/>
          <p:cNvSpPr txBox="1">
            <a:spLocks noChangeArrowheads="1"/>
          </p:cNvSpPr>
          <p:nvPr/>
        </p:nvSpPr>
        <p:spPr bwMode="auto">
          <a:xfrm>
            <a:off x="823087" y="341542"/>
            <a:ext cx="2381027" cy="443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液体的压强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2" name="矩形 11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9" name="18ZX452.EPS" descr="id:2147500909;FounderCES"/>
          <p:cNvPicPr/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13083" y="1845425"/>
            <a:ext cx="1518463" cy="963805"/>
          </a:xfrm>
          <a:prstGeom prst="rect">
            <a:avLst/>
          </a:prstGeom>
        </p:spPr>
      </p:pic>
      <p:sp>
        <p:nvSpPr>
          <p:cNvPr id="63489" name="Rectangle 1"/>
          <p:cNvSpPr>
            <a:spLocks noChangeArrowheads="1"/>
          </p:cNvSpPr>
          <p:nvPr/>
        </p:nvSpPr>
        <p:spPr bwMode="auto">
          <a:xfrm>
            <a:off x="5467150" y="1203158"/>
            <a:ext cx="3339966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1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气泡上升过程中所受水的压强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09609" y="79814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不符合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867078" y="1636313"/>
            <a:ext cx="25587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会减小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气泡体积应变大</a:t>
            </a:r>
            <a:endParaRPr lang="zh-CN" altLang="en-US" dirty="0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95150" y="3378467"/>
            <a:ext cx="7815714" cy="9037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解析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气泡在水中上升过程中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气泡所处的深度减小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根据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p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=</a:t>
            </a:r>
            <a:r>
              <a:rPr lang="en-US" i="1" dirty="0" err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ρgh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可知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气泡所受水的压强会减小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所以气泡在上升过程中体积应逐渐增大。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3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89" grpId="0"/>
      <p:bldP spid="11" grpId="0"/>
      <p:bldP spid="14" grpId="0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5401042" y="82643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变大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175685" y="1251036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变小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895150" y="2849978"/>
            <a:ext cx="7815714" cy="173469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解析</a:t>
            </a:r>
            <a:r>
              <a:rPr lang="en-US" altLang="zh-CN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矿泉水瓶正立放在桌面上时</a:t>
            </a:r>
            <a:r>
              <a:rPr lang="en-US" altLang="zh-CN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水深</a:t>
            </a:r>
            <a:r>
              <a:rPr lang="en-US" altLang="zh-CN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h,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则压强</a:t>
            </a:r>
            <a:r>
              <a:rPr lang="en-US" altLang="zh-CN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p=ρ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水</a:t>
            </a:r>
            <a:r>
              <a:rPr lang="en-US" altLang="zh-CN" dirty="0" err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gh</a:t>
            </a:r>
            <a:r>
              <a:rPr lang="en-US" altLang="zh-CN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压力</a:t>
            </a:r>
            <a:r>
              <a:rPr lang="en-US" altLang="zh-CN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F=</a:t>
            </a:r>
            <a:r>
              <a:rPr lang="en-US" altLang="zh-CN" dirty="0" err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pS</a:t>
            </a:r>
            <a:r>
              <a:rPr lang="en-US" altLang="zh-CN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=G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水</a:t>
            </a:r>
            <a:r>
              <a:rPr lang="en-US" altLang="zh-CN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矿泉水瓶倒立放在桌面上时</a:t>
            </a:r>
            <a:r>
              <a:rPr lang="en-US" altLang="zh-CN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水深</a:t>
            </a:r>
            <a:r>
              <a:rPr lang="en-US" altLang="zh-CN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h',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且</a:t>
            </a:r>
            <a:r>
              <a:rPr lang="en-US" altLang="zh-CN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h'&gt;h,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则压强</a:t>
            </a:r>
            <a:r>
              <a:rPr lang="en-US" altLang="zh-CN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p'=ρ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水</a:t>
            </a:r>
            <a:r>
              <a:rPr lang="en-US" altLang="zh-CN" dirty="0" err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gh</a:t>
            </a:r>
            <a:r>
              <a:rPr lang="en-US" altLang="zh-CN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'&gt;p,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压力</a:t>
            </a:r>
            <a:r>
              <a:rPr lang="en-US" altLang="zh-CN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F'=</a:t>
            </a:r>
            <a:r>
              <a:rPr lang="en-US" altLang="zh-CN" dirty="0" err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p'S</a:t>
            </a:r>
            <a:r>
              <a:rPr lang="en-US" altLang="zh-CN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',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此时容器底承受的压力只相当于面积为</a:t>
            </a:r>
            <a:r>
              <a:rPr lang="en-US" altLang="zh-CN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S'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的容器底上方那部分柱形水柱的重力</a:t>
            </a:r>
            <a:r>
              <a:rPr lang="en-US" altLang="zh-CN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所以</a:t>
            </a:r>
            <a:r>
              <a:rPr lang="en-US" altLang="zh-CN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F'&lt;G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水。</a:t>
            </a:r>
            <a:endParaRPr lang="zh-CN" altLang="en-US" dirty="0" smtClean="0">
              <a:solidFill>
                <a:srgbClr val="A5002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16866" y="359785"/>
            <a:ext cx="7878247" cy="2422306"/>
            <a:chOff x="816866" y="445513"/>
            <a:chExt cx="7878247" cy="2422306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445513"/>
              <a:ext cx="7878247" cy="12702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5.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7-5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一瓶未装满矿泉水的密闭矿泉水瓶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先正立放在桌面上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然后反过来倒立在桌面上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矿泉水对容器底的压强将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矿泉水对容器底的压力将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均选填“变大”“变小”或“不变”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3688660" y="1791614"/>
              <a:ext cx="2305336" cy="1076205"/>
              <a:chOff x="3688660" y="1791614"/>
              <a:chExt cx="2305336" cy="1076205"/>
            </a:xfrm>
          </p:grpSpPr>
          <p:pic>
            <p:nvPicPr>
              <p:cNvPr id="10" name="18ZX62.EPS" descr="id:2147500916;FounderCES"/>
              <p:cNvPicPr/>
              <p:nvPr/>
            </p:nvPicPr>
            <p:blipFill>
              <a:blip r:embed="rId1" cstate="print"/>
              <a:stretch>
                <a:fillRect/>
              </a:stretch>
            </p:blipFill>
            <p:spPr>
              <a:xfrm>
                <a:off x="3688660" y="1791614"/>
                <a:ext cx="1412729" cy="1076205"/>
              </a:xfrm>
              <a:prstGeom prst="rect">
                <a:avLst/>
              </a:prstGeom>
            </p:spPr>
          </p:pic>
          <p:sp>
            <p:nvSpPr>
              <p:cNvPr id="16" name="矩形 15"/>
              <p:cNvSpPr/>
              <p:nvPr/>
            </p:nvSpPr>
            <p:spPr>
              <a:xfrm>
                <a:off x="5209807" y="2375586"/>
                <a:ext cx="784189" cy="4589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en-US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/>
                  </a:rPr>
                  <a:t>图</a:t>
                </a:r>
                <a:r>
                  <a:rPr lang="en-US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/>
                  </a:rPr>
                  <a:t>7-5</a:t>
                </a:r>
                <a:endParaRPr lang="zh-CN" alt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6" y="374073"/>
            <a:ext cx="7878247" cy="21501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6.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7-6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平底茶壶的质量是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400 g,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底面积是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40 cm</a:t>
            </a:r>
            <a:r>
              <a:rPr lang="en-US" baseline="30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内盛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0.6 kg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的开水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水深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12 cm,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放置在面积为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 m</a:t>
            </a:r>
            <a:r>
              <a:rPr lang="en-US" baseline="30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的水平桌面中央。求：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g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取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10 N/kg, 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ρ</a:t>
            </a:r>
            <a:r>
              <a:rPr lang="zh-CN" alt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水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=1.0×</a:t>
            </a:r>
            <a:endParaRPr 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10</a:t>
            </a:r>
            <a:r>
              <a:rPr lang="en-US" baseline="30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kg/m</a:t>
            </a:r>
            <a:r>
              <a:rPr lang="en-US" baseline="30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(1)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水对茶壶底部的压力。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(2)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茶壶对桌面的压强。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581716" y="1329341"/>
            <a:ext cx="1232248" cy="1299615"/>
            <a:chOff x="6581716" y="1329341"/>
            <a:chExt cx="1232248" cy="1299615"/>
          </a:xfrm>
        </p:grpSpPr>
        <p:pic>
          <p:nvPicPr>
            <p:cNvPr id="8" name="18ZX64.EPS" descr="id:2147500923;FounderCES"/>
            <p:cNvPicPr/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6581716" y="1329341"/>
              <a:ext cx="1232248" cy="796181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6943541" y="2259624"/>
              <a:ext cx="78418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7-6</a:t>
              </a:r>
              <a:endParaRPr lang="zh-CN" altLang="en-US" dirty="0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856649" y="2800952"/>
            <a:ext cx="7863840" cy="173469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解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: (1)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茶壶内水的深度</a:t>
            </a:r>
            <a:r>
              <a:rPr lang="en-US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h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=12 cm=0.12 m,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水对壶底的压强</a:t>
            </a:r>
            <a:r>
              <a:rPr lang="en-US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p</a:t>
            </a:r>
            <a:r>
              <a:rPr lang="zh-CN" altLang="en-US" b="1" baseline="-25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水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=</a:t>
            </a:r>
            <a:r>
              <a:rPr lang="en-US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ρ</a:t>
            </a:r>
            <a:r>
              <a:rPr lang="zh-CN" altLang="en-US" b="1" baseline="-25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水</a:t>
            </a:r>
            <a:r>
              <a:rPr lang="en-US" b="1" i="1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gh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=1.0×10</a:t>
            </a:r>
            <a:r>
              <a:rPr lang="en-US" b="1" baseline="30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kg/m</a:t>
            </a:r>
            <a:r>
              <a:rPr lang="en-US" b="1" baseline="30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×10 N/kg×0.12 m=1.2×10</a:t>
            </a:r>
            <a:r>
              <a:rPr lang="en-US" b="1" baseline="30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Pa,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水对壶底的压力</a:t>
            </a:r>
            <a:r>
              <a:rPr lang="en-US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F</a:t>
            </a:r>
            <a:r>
              <a:rPr lang="zh-CN" altLang="en-US" b="1" baseline="-25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水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=</a:t>
            </a:r>
            <a:r>
              <a:rPr lang="en-US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p</a:t>
            </a:r>
            <a:r>
              <a:rPr lang="zh-CN" altLang="en-US" b="1" baseline="-25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水</a:t>
            </a:r>
            <a:r>
              <a:rPr lang="en-US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S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=1.2×10</a:t>
            </a:r>
            <a:r>
              <a:rPr lang="en-US" b="1" baseline="30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Pa×40×10</a:t>
            </a:r>
            <a:r>
              <a:rPr lang="en-US" b="1" baseline="30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-4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m</a:t>
            </a:r>
            <a:r>
              <a:rPr lang="en-US" b="1" baseline="30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=4.8 N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6" y="374073"/>
            <a:ext cx="7878247" cy="17346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6.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7-6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平底茶壶的质量是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400 g,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底面积是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40 cm</a:t>
            </a:r>
            <a:r>
              <a:rPr lang="en-US" baseline="30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内盛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0.6 kg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的开水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水深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12 cm,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放置在面积为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 m</a:t>
            </a:r>
            <a:r>
              <a:rPr lang="en-US" baseline="30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的水平桌面中央。求：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g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取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10 N/kg, 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ρ</a:t>
            </a:r>
            <a:r>
              <a:rPr lang="zh-CN" alt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水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=1.0×</a:t>
            </a:r>
            <a:endParaRPr 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10</a:t>
            </a:r>
            <a:r>
              <a:rPr lang="en-US" baseline="30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kg/m</a:t>
            </a:r>
            <a:r>
              <a:rPr lang="en-US" baseline="30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(2)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茶壶对桌面的压强。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11"/>
          <p:cNvGrpSpPr/>
          <p:nvPr/>
        </p:nvGrpSpPr>
        <p:grpSpPr>
          <a:xfrm>
            <a:off x="6581716" y="1329341"/>
            <a:ext cx="1232248" cy="1299615"/>
            <a:chOff x="6581716" y="1329341"/>
            <a:chExt cx="1232248" cy="1299615"/>
          </a:xfrm>
        </p:grpSpPr>
        <p:pic>
          <p:nvPicPr>
            <p:cNvPr id="8" name="18ZX64.EPS" descr="id:2147500923;FounderCES"/>
            <p:cNvPicPr/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6581716" y="1329341"/>
              <a:ext cx="1232248" cy="796181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6943541" y="2259624"/>
              <a:ext cx="78418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7-6</a:t>
              </a:r>
              <a:endParaRPr lang="zh-CN" altLang="en-US" dirty="0"/>
            </a:p>
          </p:txBody>
        </p:sp>
      </p:grpSp>
      <p:graphicFrame>
        <p:nvGraphicFramePr>
          <p:cNvPr id="67586" name="Object 2"/>
          <p:cNvGraphicFramePr>
            <a:graphicFrameLocks noChangeAspect="1"/>
          </p:cNvGraphicFramePr>
          <p:nvPr/>
        </p:nvGraphicFramePr>
        <p:xfrm>
          <a:off x="935539" y="2570079"/>
          <a:ext cx="7831137" cy="2290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文档" r:id="rId2" imgW="7835265" imgH="2292985" progId="Word.Document.12">
                  <p:embed/>
                </p:oleObj>
              </mc:Choice>
              <mc:Fallback>
                <p:oleObj name="文档" r:id="rId2" imgW="7835265" imgH="2292985" progId="Word.Document.12">
                  <p:embed/>
                  <p:pic>
                    <p:nvPicPr>
                      <p:cNvPr id="0" name="图片 6144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35539" y="2570079"/>
                        <a:ext cx="7831137" cy="229076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6" y="325946"/>
            <a:ext cx="7878247" cy="29322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7.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在装修房屋时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工人师傅常用一根灌有水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水中无气泡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且足够长的透明塑料软管的两端靠在墙面的不同地方并做出标记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7-7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所示。工人师傅这样做的目的是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	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把塑料水管当刻度尺用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把塑料水管当微小压强计用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为了找到两个相同高度的点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D.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为了测量两个点的水平距离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771811" y="1403174"/>
            <a:ext cx="1299845" cy="1660559"/>
            <a:chOff x="6771811" y="1403174"/>
            <a:chExt cx="1299845" cy="1660559"/>
          </a:xfrm>
        </p:grpSpPr>
        <p:pic>
          <p:nvPicPr>
            <p:cNvPr id="10" name="18ZX63.EPS" descr="id:2147500930;FounderCES"/>
            <p:cNvPicPr/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6771811" y="1403174"/>
              <a:ext cx="1299845" cy="1093456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7059515" y="2555902"/>
              <a:ext cx="784189" cy="5078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7-7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914400" y="3291840"/>
            <a:ext cx="7844589" cy="12702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答案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]C</a:t>
            </a:r>
            <a:r>
              <a:rPr lang="zh-CN" alt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endParaRPr lang="en-US" altLang="zh-CN" i="1" dirty="0" smtClean="0">
              <a:solidFill>
                <a:srgbClr val="A5002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解析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透明软管的两端开口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底部连通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符合连通器的特点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所以工人师傅这样做的目的是保证被标记的两点在同一等高线上。</a:t>
            </a:r>
            <a:endParaRPr lang="zh-CN" altLang="en-US" dirty="0">
              <a:solidFill>
                <a:srgbClr val="A5002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7"/>
          <p:cNvSpPr txBox="1">
            <a:spLocks noChangeArrowheads="1"/>
          </p:cNvSpPr>
          <p:nvPr/>
        </p:nvSpPr>
        <p:spPr bwMode="auto">
          <a:xfrm>
            <a:off x="823087" y="341542"/>
            <a:ext cx="2124547" cy="443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大气压强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2" name="矩形 11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16866" y="748145"/>
            <a:ext cx="7910039" cy="3812188"/>
            <a:chOff x="816866" y="748145"/>
            <a:chExt cx="7910039" cy="3812188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748145"/>
              <a:ext cx="7910039" cy="38121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8. </a:t>
              </a:r>
              <a:r>
                <a:rPr 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[2017</a:t>
              </a:r>
              <a:r>
                <a:rPr lang="en-US" altLang="zh-CN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·</a:t>
              </a:r>
              <a:r>
                <a:rPr lang="zh-CN" alt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江西</a:t>
              </a:r>
              <a:r>
                <a:rPr 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]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7-8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下列现象中不能说明大气压存在的是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	(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7-8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图甲：用抽气筒从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b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管向外抽气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瓶内气球会膨大起来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B.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图乙：用手指盖住上孔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水就停止流出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手指一松开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水又从下孔流出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C.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图丙：将带有玻璃管的空试管加热后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倒插入水中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水会进入试管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D.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图丁：往容器中注入水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水静止时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容器各部分中的水面保持相平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11" name="18WT78.EPS" descr="id:2147500944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83689" y="1232035"/>
              <a:ext cx="3407238" cy="1192260"/>
            </a:xfrm>
            <a:prstGeom prst="rect">
              <a:avLst/>
            </a:prstGeom>
          </p:spPr>
        </p:pic>
      </p:grpSp>
      <p:sp>
        <p:nvSpPr>
          <p:cNvPr id="14" name="矩形 13"/>
          <p:cNvSpPr/>
          <p:nvPr/>
        </p:nvSpPr>
        <p:spPr>
          <a:xfrm>
            <a:off x="7862200" y="827792"/>
            <a:ext cx="3674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D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1611586" cy="53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考点一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压强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16866" y="818195"/>
            <a:ext cx="7910039" cy="3812188"/>
            <a:chOff x="816866" y="818195"/>
            <a:chExt cx="7910039" cy="3812188"/>
          </a:xfrm>
        </p:grpSpPr>
        <p:sp>
          <p:nvSpPr>
            <p:cNvPr id="25" name="文本框 18"/>
            <p:cNvSpPr txBox="1">
              <a:spLocks noChangeArrowheads="1"/>
            </p:cNvSpPr>
            <p:nvPr/>
          </p:nvSpPr>
          <p:spPr bwMode="auto">
            <a:xfrm>
              <a:off x="816866" y="818195"/>
              <a:ext cx="7910039" cy="38121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1. </a:t>
              </a:r>
              <a:r>
                <a:rPr lang="zh-CN" alt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压力、压强概念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(1)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压力：垂直作用在物体表面的力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方向为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于受力物体表面指向被压物体。如图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7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-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7-1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(2)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压强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压力的作用效果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：物体单位面积上受到的压力。</a:t>
              </a: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计算公式为：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zh-CN" altLang="en-US" i="1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变形式为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=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F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=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注意：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为物体间接触面积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单位必须是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m</a:t>
              </a:r>
              <a:r>
                <a:rPr lang="en-US" baseline="30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 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9" name="20JX40a.EPS" descr="id:2147500824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12248" y="2106235"/>
              <a:ext cx="3105889" cy="803220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5235522" y="1278721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垂直</a:t>
            </a:r>
            <a:endParaRPr lang="zh-CN" altLang="en-US" dirty="0"/>
          </a:p>
        </p:txBody>
      </p:sp>
      <p:graphicFrame>
        <p:nvGraphicFramePr>
          <p:cNvPr id="31745" name="Object 1"/>
          <p:cNvGraphicFramePr>
            <a:graphicFrameLocks noChangeAspect="1"/>
          </p:cNvGraphicFramePr>
          <p:nvPr/>
        </p:nvGraphicFramePr>
        <p:xfrm>
          <a:off x="2555586" y="3570865"/>
          <a:ext cx="815975" cy="642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文档" r:id="rId2" imgW="824865" imgH="641350" progId="Word.Document.12">
                  <p:embed/>
                </p:oleObj>
              </mc:Choice>
              <mc:Fallback>
                <p:oleObj name="文档" r:id="rId2" imgW="824865" imgH="641350" progId="Word.Document.12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555586" y="3570865"/>
                        <a:ext cx="815975" cy="6429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4775782" y="3635520"/>
          <a:ext cx="582036" cy="43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文档" r:id="rId4" imgW="805815" imgH="591185" progId="Word.Document.12">
                  <p:embed/>
                </p:oleObj>
              </mc:Choice>
              <mc:Fallback>
                <p:oleObj name="文档" r:id="rId4" imgW="805815" imgH="591185" progId="Word.Document.12">
                  <p:embed/>
                  <p:pic>
                    <p:nvPicPr>
                      <p:cNvPr id="0" name="图片 1025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75782" y="3635520"/>
                        <a:ext cx="582036" cy="4301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6110724" y="3720438"/>
            <a:ext cx="4780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err="1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pS</a:t>
            </a:r>
            <a:endParaRPr lang="zh-CN" altLang="en-US" dirty="0"/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6" y="374073"/>
            <a:ext cx="7878247" cy="33966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9.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7-9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老师在做托里拆利实验时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当地气压为标准大气压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试管的顶端混入了部分空气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实验时测得管内水银柱的高度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选填“大于”“等于”或“小于”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)760 mm;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如果将试管顶端开一个孔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管内水银柱最终会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  　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 </a:t>
            </a:r>
            <a:endParaRPr lang="en-US" i="1" u="sng" dirty="0" smtClean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                           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7-9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8" name="20JX42.EPS" descr="id:2147500951;FounderCES"/>
          <p:cNvPicPr/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33942" y="2087957"/>
            <a:ext cx="495037" cy="109756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642091" y="826172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小于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469929" y="124097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下降至管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030518" y="1654162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内外液面相平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16866" y="374073"/>
            <a:ext cx="7878247" cy="3778116"/>
            <a:chOff x="816866" y="374073"/>
            <a:chExt cx="7878247" cy="3778116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374073"/>
              <a:ext cx="7878247" cy="21501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10.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7-10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林红用一个底面积为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2.5 cm</a:t>
              </a:r>
              <a:r>
                <a:rPr lang="en-US" baseline="30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的吸盘来测量大气压强的数值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先将吸盘按在光滑水平桌面上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挤出吸盘内部的空气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然后用弹簧测力计拉吸盘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当吸盘被拉脱落的瞬间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此时弹簧测力计的示数为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24 N,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则林红测得的大气压强为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      </a:t>
              </a:r>
              <a:r>
                <a:rPr lang="zh-CN" altLang="en-US" i="1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Pa,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此测量值比实际大气压强偏小的原因是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  　　　　　　</a:t>
              </a:r>
              <a:r>
                <a:rPr lang="en-US" i="1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i="1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         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endParaRPr lang="zh-CN" sz="105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4212359" y="2364465"/>
              <a:ext cx="1008033" cy="1787724"/>
              <a:chOff x="4212359" y="2152709"/>
              <a:chExt cx="1008033" cy="1787724"/>
            </a:xfrm>
          </p:grpSpPr>
          <p:pic>
            <p:nvPicPr>
              <p:cNvPr id="10" name="18ZX65.EPS" descr="id:2147500958;FounderCES"/>
              <p:cNvPicPr/>
              <p:nvPr/>
            </p:nvPicPr>
            <p:blipFill>
              <a:blip r:embed="rId1" cstate="print"/>
              <a:stretch>
                <a:fillRect/>
              </a:stretch>
            </p:blipFill>
            <p:spPr>
              <a:xfrm>
                <a:off x="4212359" y="2152709"/>
                <a:ext cx="1008033" cy="1174525"/>
              </a:xfrm>
              <a:prstGeom prst="rect">
                <a:avLst/>
              </a:prstGeom>
            </p:spPr>
          </p:pic>
          <p:sp>
            <p:nvSpPr>
              <p:cNvPr id="11" name="矩形 10"/>
              <p:cNvSpPr/>
              <p:nvPr/>
            </p:nvSpPr>
            <p:spPr>
              <a:xfrm>
                <a:off x="4247532" y="3571101"/>
                <a:ext cx="91884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/>
                  </a:rPr>
                  <a:t>图</a:t>
                </a:r>
                <a:r>
                  <a:rPr lang="en-US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/>
                  </a:rPr>
                  <a:t>7-10</a:t>
                </a:r>
                <a:endParaRPr lang="zh-CN" altLang="en-US" dirty="0"/>
              </a:p>
            </p:txBody>
          </p:sp>
        </p:grpSp>
      </p:grpSp>
      <p:sp>
        <p:nvSpPr>
          <p:cNvPr id="16" name="矩形 15"/>
          <p:cNvSpPr/>
          <p:nvPr/>
        </p:nvSpPr>
        <p:spPr>
          <a:xfrm>
            <a:off x="1096845" y="1682720"/>
            <a:ext cx="10919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9.6×10</a:t>
            </a:r>
            <a:r>
              <a:rPr lang="en-US" altLang="zh-CN" b="1" baseline="30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6562977" y="1650499"/>
            <a:ext cx="20323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吸盘内的空气没有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866675" y="2086964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排尽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4" y="756459"/>
            <a:ext cx="4332651" cy="3812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11.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7-11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打开自来水龙头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让自来水流过图中的玻璃管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在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三处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水的流速较大的是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处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三处对应竖直玻璃管中水位最低的是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处竖直玻璃管。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均选填“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”“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”或“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7-11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24" name="文本框 17"/>
          <p:cNvSpPr txBox="1">
            <a:spLocks noChangeArrowheads="1"/>
          </p:cNvSpPr>
          <p:nvPr/>
        </p:nvSpPr>
        <p:spPr bwMode="auto">
          <a:xfrm>
            <a:off x="823087" y="341542"/>
            <a:ext cx="3663430" cy="443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探究四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流体压强与流速的关系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2" name="矩形 11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1" name="20JX43.EPS" descr="id:2147500972;FounderCES"/>
          <p:cNvPicPr/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83203" y="3266736"/>
            <a:ext cx="2523773" cy="70456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313146" y="731519"/>
            <a:ext cx="3474720" cy="38125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解析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在相等的时间内通过粗管和细管的流量相同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由图可知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三处的管径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S</a:t>
            </a:r>
            <a:r>
              <a:rPr lang="en-US" i="1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&gt;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S</a:t>
            </a:r>
            <a:r>
              <a:rPr lang="en-US" i="1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&gt;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S</a:t>
            </a:r>
            <a:r>
              <a:rPr lang="en-US" i="1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则通过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三处的水的流速</a:t>
            </a:r>
            <a:r>
              <a:rPr lang="en-US" i="1" dirty="0" err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v</a:t>
            </a:r>
            <a:r>
              <a:rPr lang="en-US" i="1" baseline="-25000" dirty="0" err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&lt;</a:t>
            </a:r>
            <a:r>
              <a:rPr lang="en-US" i="1" dirty="0" err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v</a:t>
            </a:r>
            <a:r>
              <a:rPr lang="en-US" i="1" baseline="-25000" dirty="0" err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&lt;</a:t>
            </a:r>
            <a:r>
              <a:rPr lang="en-US" i="1" dirty="0" err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v</a:t>
            </a:r>
            <a:r>
              <a:rPr lang="en-US" i="1" baseline="-25000" dirty="0" err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。流体的流速越大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压强越小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通过细管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的流速最大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则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处的压强最小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由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p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=</a:t>
            </a:r>
            <a:r>
              <a:rPr lang="en-US" i="1" dirty="0" err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ρgh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可知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竖直玻璃管中水位最低的是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处竖直玻璃管。</a:t>
            </a:r>
            <a:endParaRPr lang="zh-CN" sz="105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51162" y="1634927"/>
            <a:ext cx="340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C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4081565" y="2048713"/>
            <a:ext cx="340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C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6" y="374073"/>
            <a:ext cx="7878247" cy="29811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12.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7-12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用细线悬挂着的轻质塑料汤勺靠近水流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汤勺和水流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会</a:t>
            </a:r>
            <a:r>
              <a:rPr 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        </a:t>
            </a:r>
            <a:endParaRPr lang="en-US" i="1" u="sng" dirty="0" smtClean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            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选填“靠拢”或“远离”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。这是因为汤勺和水流之间空气流速增大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压强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7-12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pic>
        <p:nvPicPr>
          <p:cNvPr id="10" name="4JXWL168.EPS" descr="id:2147500979;FounderCES"/>
          <p:cNvPicPr/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44480" y="1641161"/>
            <a:ext cx="824285" cy="115422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954119" y="845305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靠拢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406908" y="124119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减小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16866" y="374073"/>
            <a:ext cx="7878247" cy="3418390"/>
            <a:chOff x="816866" y="374073"/>
            <a:chExt cx="7878247" cy="3418390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374073"/>
              <a:ext cx="7878247" cy="17346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13. </a:t>
              </a:r>
              <a:r>
                <a:rPr 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[2018</a:t>
              </a:r>
              <a:r>
                <a:rPr lang="en-US" altLang="zh-CN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·</a:t>
              </a:r>
              <a:r>
                <a:rPr lang="zh-CN" alt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赣州模拟</a:t>
              </a:r>
              <a:r>
                <a:rPr 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]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7-13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所示是轿车车顶的外掀式天窗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若将天窗的前面关闭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后面微微向上打开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轿车行驶时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就能使车内污浊的空气被“抽出”。其原理是：天窗外空气流速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车内空气流速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天窗外空气压强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车内空气压强。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均选填“大于”或“小于”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 </a:t>
              </a:r>
              <a:endParaRPr lang="zh-CN" sz="105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3776284" y="2207085"/>
              <a:ext cx="1570993" cy="1585378"/>
              <a:chOff x="3776284" y="2207085"/>
              <a:chExt cx="1570993" cy="1585378"/>
            </a:xfrm>
          </p:grpSpPr>
          <p:pic>
            <p:nvPicPr>
              <p:cNvPr id="11" name="qwa192.jpg" descr="id:2147500986;FounderCES"/>
              <p:cNvPicPr/>
              <p:nvPr/>
            </p:nvPicPr>
            <p:blipFill>
              <a:blip r:embed="rId1" cstate="print"/>
              <a:stretch>
                <a:fillRect/>
              </a:stretch>
            </p:blipFill>
            <p:spPr>
              <a:xfrm>
                <a:off x="3776284" y="2207085"/>
                <a:ext cx="1570993" cy="943437"/>
              </a:xfrm>
              <a:prstGeom prst="rect">
                <a:avLst/>
              </a:prstGeom>
            </p:spPr>
          </p:pic>
          <p:sp>
            <p:nvSpPr>
              <p:cNvPr id="13" name="矩形 12"/>
              <p:cNvSpPr/>
              <p:nvPr/>
            </p:nvSpPr>
            <p:spPr>
              <a:xfrm>
                <a:off x="4116042" y="3423131"/>
                <a:ext cx="91884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/>
                  </a:rPr>
                  <a:t>图</a:t>
                </a:r>
                <a:r>
                  <a:rPr lang="en-US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/>
                  </a:rPr>
                  <a:t>7-13</a:t>
                </a:r>
                <a:endParaRPr lang="zh-CN" altLang="en-US" dirty="0"/>
              </a:p>
            </p:txBody>
          </p:sp>
        </p:grpSp>
      </p:grpSp>
      <p:sp>
        <p:nvSpPr>
          <p:cNvPr id="12" name="矩形 11"/>
          <p:cNvSpPr/>
          <p:nvPr/>
        </p:nvSpPr>
        <p:spPr>
          <a:xfrm>
            <a:off x="3273608" y="1269936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大于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228906" y="126995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小于</a:t>
            </a:r>
            <a:endParaRPr lang="zh-CN" altLang="en-US" dirty="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7" y="839585"/>
            <a:ext cx="7882646" cy="3911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【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设计和进行实验</a:t>
            </a: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】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1.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实验主要器材：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海绵、沙子或橡皮泥等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容易发生形变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的物体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不用木板：因为受力时不容易发生形变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不利于观察实验现象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2.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实验方法：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①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转换法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通过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海绵的凹陷程度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来比较压力的作用效果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②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控制变量法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探究压力的作用效果与压力大小的关系应控制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受力面积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不变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探究压力的作用效果与受力面积的关系应控制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压力大小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不变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通常采用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叠加法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【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实验结论</a:t>
            </a: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】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3.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压力的作用效果与压力的大小和接触面积大小有关。压力一定时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接触面积越小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压力的作用效果越明显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接触面积一定时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压力越大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压力的作用效果越明显。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10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4432871" cy="53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突破一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探究影响压力作用效果的因素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12466" y="332510"/>
            <a:ext cx="7878951" cy="3396690"/>
            <a:chOff x="812466" y="332510"/>
            <a:chExt cx="7878951" cy="3396690"/>
          </a:xfrm>
        </p:grpSpPr>
        <p:sp>
          <p:nvSpPr>
            <p:cNvPr id="9" name="文本框 14"/>
            <p:cNvSpPr txBox="1">
              <a:spLocks noChangeArrowheads="1"/>
            </p:cNvSpPr>
            <p:nvPr/>
          </p:nvSpPr>
          <p:spPr bwMode="auto">
            <a:xfrm>
              <a:off x="812466" y="332510"/>
              <a:ext cx="7878951" cy="33966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" tIns="36000" rIns="36000" bIns="360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例</a:t>
              </a: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利用小桌、海绵、砝码等探究“影响压力作用效果的因素”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7-14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所示。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7-14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(1)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图中压力的作用效果是通过海绵发生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    　</a:t>
              </a:r>
              <a:r>
                <a:rPr lang="zh-CN" altLang="en-US" i="1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选填“形变”或“运动状态改变”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来体现的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我们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  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选填“可以”或“不可以”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用沙子代替海绵来完成实验。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6" name="A61.EPS" descr="id:2147501028;FounderCES"/>
            <p:cNvPicPr/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3219682" y="1182255"/>
              <a:ext cx="3093302" cy="847897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4957436" y="2438606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形变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174386" y="2854531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可以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6" y="332510"/>
            <a:ext cx="7878951" cy="2150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(2)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通过比较图甲和图乙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说明受力面积一定时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压力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选填“越大”或“越小”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压力的作用效果越明显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通过比较图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填序号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和图丙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说明压力一定时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受力面积越小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压力的作用效果越明显。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(3)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实验中主要采用的研究方法是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 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选填“控制变量法”或“理想实验法”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72282" y="388567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越大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654455" y="822964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乙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194974" y="1626528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控制变量法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0" name="矩形 9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文本框 18"/>
          <p:cNvSpPr txBox="1">
            <a:spLocks noChangeArrowheads="1"/>
          </p:cNvSpPr>
          <p:nvPr/>
        </p:nvSpPr>
        <p:spPr bwMode="auto">
          <a:xfrm>
            <a:off x="816866" y="606829"/>
            <a:ext cx="7885975" cy="3812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(4)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此实验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   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选填“能”或“不能”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用石块代替海绵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原因是石块的</a:t>
            </a:r>
            <a:r>
              <a:rPr 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       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　　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sz="105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(5)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林红同学将小桌放在石块上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7-15Ⅰ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所示。与图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7-14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甲相比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小桌对石块和海绵的压力作用效果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选填“相同”或“不相同”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理由是</a:t>
            </a:r>
            <a:r>
              <a:rPr 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             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　　　　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sz="105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sz="105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sz="105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sz="105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7-15</a:t>
            </a:r>
            <a:endParaRPr lang="zh-CN" altLang="en-US" sz="105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89348" y="175364"/>
            <a:ext cx="7665929" cy="43927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实验拓展 </a:t>
            </a:r>
            <a:r>
              <a:rPr lang="en-US" altLang="zh-CN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A62.EPS" descr="id:2147501042;FounderCES"/>
          <p:cNvPicPr/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17741" y="2882267"/>
            <a:ext cx="2547941" cy="77533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918528" y="656709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不能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027411" y="1072347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形变效果不明显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3284644" y="1892422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相同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7750753" y="1893949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压力和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916142" y="2310308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受力面积都相同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16" grpId="0"/>
      <p:bldP spid="1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7" y="332510"/>
            <a:ext cx="7730284" cy="127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(6)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Ⅱ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林红先把一个木块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放在海绵上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然后把两个完全相同的木块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用图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Ⅲ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所示的方式紧靠在一起再放在海绵上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则两次对海绵的压力作用效果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选填“不相同”或“相同”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sz="105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2498" y="1208931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相同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8"/>
          <p:cNvSpPr txBox="1">
            <a:spLocks noChangeArrowheads="1"/>
          </p:cNvSpPr>
          <p:nvPr/>
        </p:nvSpPr>
        <p:spPr bwMode="auto">
          <a:xfrm>
            <a:off x="816866" y="1330036"/>
            <a:ext cx="7910039" cy="21917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增大、减小压强的方法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(1)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当压力一定时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通过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    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受力面积来减小压强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如书包带做得很宽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通过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    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受力面积来增大压强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如破窗锤尖端很尖。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(2)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当受力面积一定时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通过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    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压力来减小压强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如建筑中采用空心砖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通过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    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压力来增大压强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如压路机碾子的质量很大。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graphicFrame>
        <p:nvGraphicFramePr>
          <p:cNvPr id="30721" name="Object 1"/>
          <p:cNvGraphicFramePr>
            <a:graphicFrameLocks noChangeAspect="1"/>
          </p:cNvGraphicFramePr>
          <p:nvPr/>
        </p:nvGraphicFramePr>
        <p:xfrm>
          <a:off x="857250" y="414338"/>
          <a:ext cx="7615238" cy="957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文档" r:id="rId1" imgW="7818120" imgH="996950" progId="Word.Document.12">
                  <p:embed/>
                </p:oleObj>
              </mc:Choice>
              <mc:Fallback>
                <p:oleObj name="文档" r:id="rId1" imgW="7818120" imgH="996950" progId="Word.Document.12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57250" y="414338"/>
                        <a:ext cx="7615238" cy="9572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3238463" y="1792494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增大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124201" y="2207842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减小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3690900" y="263358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减小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262025" y="3021652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增大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12" grpId="0"/>
      <p:bldP spid="13" grpId="0"/>
      <p:bldP spid="1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7" y="839585"/>
            <a:ext cx="7882646" cy="3344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【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设计和进行实验</a:t>
            </a: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】</a:t>
            </a:r>
            <a:endParaRPr lang="zh-CN" altLang="en-US" sz="105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1.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实验主要器材：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U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形管压强计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实验前需检查装置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气密性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：用手指压橡皮膜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观察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U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形管两侧液面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是否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有高度差。若有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说明良好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若高度差几乎不变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说明装置漏气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要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重新组装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sz="105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2.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实验方法：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转换法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根据</a:t>
            </a:r>
            <a:r>
              <a:rPr 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U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形管两侧液面的高度差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来判断液体压强的大小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、控制变量法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(①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保持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探头在液体中深度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不变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改变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探头方向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探究液体压强与方向的关系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;②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改变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探头在液体中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深度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探究液体压强与深度的关系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;③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同一深度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换用不同的液体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探究液体压强与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液体密度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的关系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sz="105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10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3406949" cy="53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突破二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研究液体内部的压强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7" y="332510"/>
            <a:ext cx="7730284" cy="2098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【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数据处理和分析</a:t>
            </a: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】</a:t>
            </a:r>
            <a:endParaRPr lang="zh-CN" altLang="en-US" sz="105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3.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设计实验数据记录表格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如下表所示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分析表格数据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可得出液体内部压强的特点：液体内部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各个方向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都有压强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并且在液体内部的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同一深度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向各个方向的压强都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相等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深度越深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压强越大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液体内部压强的大小还跟液体的密度有关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在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深度相同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液体的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密度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越大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压强越大。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液体压强的计算式：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p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=</a:t>
            </a:r>
            <a:r>
              <a:rPr lang="en-US" i="1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ρgh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endParaRPr lang="zh-CN" sz="105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867295" y="2467841"/>
          <a:ext cx="7836131" cy="2029344"/>
        </p:xfrm>
        <a:graphic>
          <a:graphicData uri="http://schemas.openxmlformats.org/drawingml/2006/table">
            <a:tbl>
              <a:tblPr/>
              <a:tblGrid>
                <a:gridCol w="1239982"/>
                <a:gridCol w="1239982"/>
                <a:gridCol w="1239982"/>
                <a:gridCol w="1239982"/>
                <a:gridCol w="2876203"/>
              </a:tblGrid>
              <a:tr h="47486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序号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液体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深度</a:t>
                      </a:r>
                      <a:r>
                        <a:rPr lang="en-US" sz="1700" i="1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/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cm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探头方向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压强计左右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液面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高度差</a:t>
                      </a: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/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cm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3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…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7" y="332510"/>
            <a:ext cx="7730284" cy="381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例</a:t>
            </a: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在探究“影响液体内部压强的因素”的实验中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请你完成下列问题：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(1)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压强计是通过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U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形管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     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来显示橡皮膜所受压强大小的。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(2)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小华实验时的情形如图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7-16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四幅图中烧杯内的液面相平。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7-16</a:t>
            </a:r>
            <a:endParaRPr 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①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比较图甲和图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可以初步得出结论：在同种液体中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液体内部压强随深度的增加而增大。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sz="105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pic>
        <p:nvPicPr>
          <p:cNvPr id="6" name="QW34.EPS" descr="id:2147501071;FounderCES"/>
          <p:cNvPicPr/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73780" y="1659313"/>
            <a:ext cx="3668336" cy="113726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08180" y="807665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两侧液面的高度差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691667" y="3273775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乙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6" y="332510"/>
            <a:ext cx="7869715" cy="1734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②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保持金属盒在水中的深度不变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改变它的方向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如图乙、丙所示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根据实验现象可以初步得出结论：</a:t>
            </a:r>
            <a:r>
              <a:rPr 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                                                                          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③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比较图乙和图丁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能初步得出液体内部压强与液体密度有关的结论吗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?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理由是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                                                 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98919" y="795924"/>
            <a:ext cx="51274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同种液体内同一深度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液体向各个方向的压强相等</a:t>
            </a:r>
            <a:r>
              <a:rPr lang="zh-CN" altLang="en-US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endParaRPr lang="en-US" altLang="zh-CN" b="1" i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94457" y="1210604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不能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513897" y="1598287"/>
            <a:ext cx="37877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未控制金属盒在液体中的深度相同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0" name="矩形 9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文本框 18"/>
          <p:cNvSpPr txBox="1">
            <a:spLocks noChangeArrowheads="1"/>
          </p:cNvSpPr>
          <p:nvPr/>
        </p:nvSpPr>
        <p:spPr bwMode="auto">
          <a:xfrm>
            <a:off x="816866" y="573579"/>
            <a:ext cx="7885975" cy="21501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(3)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使用压强计前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发现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U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形管内液面已有高度差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这可以通过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的方法进行调节。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sz="105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从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U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形管内向外倒出适量液体</a:t>
            </a:r>
            <a:endParaRPr lang="zh-CN" altLang="en-US" sz="105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拆除软管重新安装</a:t>
            </a:r>
            <a:endParaRPr lang="zh-CN" altLang="en-US" sz="105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向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U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形管内添加适量液体</a:t>
            </a:r>
            <a:endParaRPr lang="zh-CN" altLang="en-US" sz="105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89348" y="175364"/>
            <a:ext cx="7665929" cy="43927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实验拓展 </a:t>
            </a:r>
            <a:r>
              <a:rPr lang="en-US" altLang="zh-CN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002599" y="630588"/>
            <a:ext cx="3417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0" name="矩形 9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文本框 18"/>
          <p:cNvSpPr txBox="1">
            <a:spLocks noChangeArrowheads="1"/>
          </p:cNvSpPr>
          <p:nvPr/>
        </p:nvSpPr>
        <p:spPr bwMode="auto">
          <a:xfrm>
            <a:off x="816866" y="323273"/>
            <a:ext cx="7885975" cy="13191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(4)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若图中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U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形管内的液体是酒精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且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U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形管左右两侧液面的高度差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h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=10 cm,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则橡皮管内气体压强与大气压之差为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Pa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ρ</a:t>
            </a:r>
            <a:r>
              <a:rPr lang="zh-CN" alt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酒精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=0.8×10</a:t>
            </a:r>
            <a:r>
              <a:rPr lang="en-US" baseline="30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kg/m</a:t>
            </a:r>
            <a:r>
              <a:rPr lang="en-US" baseline="30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g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取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10 N/kg) </a:t>
            </a:r>
            <a:endParaRPr lang="zh-CN" sz="105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19364" y="805212"/>
            <a:ext cx="6126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800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840509" y="1764145"/>
            <a:ext cx="7906327" cy="8547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解析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p</a:t>
            </a:r>
            <a:r>
              <a:rPr lang="zh-CN" alt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内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=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p</a:t>
            </a:r>
            <a:r>
              <a:rPr 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0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+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p</a:t>
            </a:r>
            <a:r>
              <a:rPr lang="zh-CN" alt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酒精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所以橡皮管内气体压强与大气压之差为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p</a:t>
            </a:r>
            <a:r>
              <a:rPr lang="zh-CN" alt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酒精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=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ρ</a:t>
            </a:r>
            <a:r>
              <a:rPr lang="zh-CN" alt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酒精</a:t>
            </a:r>
            <a:r>
              <a:rPr lang="en-US" i="1" dirty="0" err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gh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=0.8</a:t>
            </a:r>
            <a:endParaRPr lang="en-US" dirty="0" smtClean="0">
              <a:solidFill>
                <a:srgbClr val="A5002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×10</a:t>
            </a:r>
            <a:r>
              <a:rPr lang="en-US" baseline="30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kg/m</a:t>
            </a:r>
            <a:r>
              <a:rPr lang="en-US" baseline="30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×10 N/kg×0.1 m=800 Pa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2124547" cy="53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考点二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液体压强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8"/>
          <p:cNvSpPr txBox="1">
            <a:spLocks noChangeArrowheads="1"/>
          </p:cNvSpPr>
          <p:nvPr/>
        </p:nvSpPr>
        <p:spPr bwMode="auto">
          <a:xfrm>
            <a:off x="816866" y="818195"/>
            <a:ext cx="7910039" cy="25656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产生原因：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由于液体受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和具有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  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所以液体对容器底部和容器侧壁都有压强。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影响因素：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①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同种液体的压强随深度增加而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;②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在同一深度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液体向各个方向的压强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;③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相同深度的不同液体中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液体的密度越大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压强越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。液体内部压强计算公式为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    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。注意：这里的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h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是液体中某点到自由液面的竖直距离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单位必须是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m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25657" y="880402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重力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071920" y="852549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流动性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612640" y="1701717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增大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2573734" y="2126157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相等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842455" y="2533278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大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4166946" y="2514372"/>
            <a:ext cx="9717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=</a:t>
            </a:r>
            <a:r>
              <a:rPr lang="en-US" altLang="zh-CN" b="1" i="1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ρgh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57235" y="3346309"/>
            <a:ext cx="7900987" cy="92333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点拨</a:t>
            </a:r>
            <a:r>
              <a:rPr lang="en-US" altLang="zh-CN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(1)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计算液体对容器底的压力和压强问题的一般方法：先依据</a:t>
            </a:r>
            <a:r>
              <a:rPr lang="en-US" altLang="zh-CN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p</a:t>
            </a:r>
            <a:r>
              <a: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=</a:t>
            </a:r>
            <a:r>
              <a:rPr lang="en-US" altLang="zh-CN" i="1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ρgh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确定压强</a:t>
            </a:r>
            <a:r>
              <a: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再依据</a:t>
            </a:r>
            <a:r>
              <a:rPr lang="en-US" altLang="zh-CN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F</a:t>
            </a:r>
            <a:r>
              <a: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=</a:t>
            </a:r>
            <a:r>
              <a:rPr lang="en-US" altLang="zh-CN" i="1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pS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确定压力</a:t>
            </a:r>
            <a:r>
              <a: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特殊情况下如下表中图乙也可直接用</a:t>
            </a:r>
            <a:r>
              <a:rPr lang="en-US" altLang="zh-CN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F</a:t>
            </a:r>
            <a:r>
              <a: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=</a:t>
            </a:r>
            <a:r>
              <a:rPr lang="en-US" altLang="zh-CN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G</a:t>
            </a:r>
            <a:r>
              <a:rPr lang="zh-CN" alt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液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4" grpId="0"/>
      <p:bldP spid="15" grpId="0"/>
      <p:bldP spid="17" grpId="0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8"/>
          <p:cNvSpPr txBox="1">
            <a:spLocks noChangeArrowheads="1"/>
          </p:cNvSpPr>
          <p:nvPr/>
        </p:nvSpPr>
        <p:spPr bwMode="auto">
          <a:xfrm>
            <a:off x="845442" y="383686"/>
            <a:ext cx="7910039" cy="43927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cs typeface="Times New Roman" panose="02020603050405020304"/>
              </a:rPr>
              <a:t>(2)</a:t>
            </a:r>
            <a:r>
              <a:rPr lang="zh-CN" altLang="en-US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/>
              </a:rPr>
              <a:t>不同形状容器底所受压力、压强以及对支持面压力、压强的比较如下表所示。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889884" y="825295"/>
          <a:ext cx="7821854" cy="3563106"/>
        </p:xfrm>
        <a:graphic>
          <a:graphicData uri="http://schemas.openxmlformats.org/drawingml/2006/table">
            <a:tbl>
              <a:tblPr/>
              <a:tblGrid>
                <a:gridCol w="1954916"/>
                <a:gridCol w="1955646"/>
                <a:gridCol w="1955646"/>
                <a:gridCol w="1955646"/>
              </a:tblGrid>
              <a:tr h="104013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　　容器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关系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         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项目　　　　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5206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容器底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受到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的压强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700" i="1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p</a:t>
                      </a:r>
                      <a:r>
                        <a:rPr 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=</a:t>
                      </a:r>
                      <a:r>
                        <a:rPr lang="en-US" sz="1700" i="1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ρ</a:t>
                      </a:r>
                      <a:r>
                        <a:rPr lang="zh-CN" altLang="en-US" sz="1700" kern="100" baseline="-250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液</a:t>
                      </a:r>
                      <a:r>
                        <a:rPr lang="en-US" sz="1700" i="1" kern="100" dirty="0" err="1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gh</a:t>
                      </a:r>
                      <a:endParaRPr lang="zh-CN" altLang="en-US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700" i="1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p</a:t>
                      </a:r>
                      <a:r>
                        <a:rPr 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=</a:t>
                      </a:r>
                      <a:r>
                        <a:rPr lang="en-US" sz="1700" i="1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ρ</a:t>
                      </a:r>
                      <a:r>
                        <a:rPr lang="zh-CN" altLang="en-US" sz="1700" kern="100" baseline="-250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液</a:t>
                      </a:r>
                      <a:r>
                        <a:rPr lang="en-US" sz="1700" i="1" kern="100" dirty="0" err="1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gh</a:t>
                      </a:r>
                      <a:endParaRPr lang="zh-CN" altLang="en-US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700" i="1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p</a:t>
                      </a:r>
                      <a:r>
                        <a:rPr 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=</a:t>
                      </a:r>
                      <a:r>
                        <a:rPr lang="en-US" sz="1700" i="1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ρ</a:t>
                      </a:r>
                      <a:r>
                        <a:rPr lang="zh-CN" altLang="en-US" sz="1700" kern="100" baseline="-250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液</a:t>
                      </a:r>
                      <a:r>
                        <a:rPr lang="en-US" sz="1700" i="1" kern="100" dirty="0" err="1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gh</a:t>
                      </a:r>
                      <a:endParaRPr lang="zh-CN" altLang="en-US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88946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容器底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受到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的压力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F</a:t>
                      </a:r>
                      <a:r>
                        <a:rPr 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=</a:t>
                      </a:r>
                      <a:r>
                        <a:rPr lang="en-US" sz="1700" i="1" kern="100" dirty="0" err="1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pS</a:t>
                      </a:r>
                      <a:r>
                        <a:rPr lang="en-US" sz="1700" kern="100" dirty="0" err="1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en-US" sz="1700" i="1" kern="100" dirty="0" err="1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F</a:t>
                      </a:r>
                      <a:r>
                        <a:rPr lang="en-US" sz="1700" i="1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&gt;G</a:t>
                      </a:r>
                      <a:r>
                        <a:rPr lang="zh-CN" altLang="en-US" sz="1700" kern="100" baseline="-250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液</a:t>
                      </a:r>
                      <a:r>
                        <a:rPr 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endParaRPr lang="zh-CN" altLang="en-US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底大压力大</a:t>
                      </a:r>
                      <a:endParaRPr lang="zh-CN" altLang="en-US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F</a:t>
                      </a:r>
                      <a:r>
                        <a:rPr 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=</a:t>
                      </a:r>
                      <a:r>
                        <a:rPr lang="en-US" sz="1700" i="1" kern="100" dirty="0" err="1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pS</a:t>
                      </a:r>
                      <a:r>
                        <a:rPr 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endParaRPr lang="zh-CN" altLang="en-US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F</a:t>
                      </a:r>
                      <a:r>
                        <a:rPr 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=</a:t>
                      </a:r>
                      <a:r>
                        <a:rPr lang="en-US" sz="1700" i="1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G</a:t>
                      </a:r>
                      <a:r>
                        <a:rPr lang="zh-CN" altLang="en-US" sz="1700" kern="100" baseline="-250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液</a:t>
                      </a:r>
                      <a:endParaRPr lang="zh-CN" altLang="en-US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F</a:t>
                      </a:r>
                      <a:r>
                        <a:rPr 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=</a:t>
                      </a:r>
                      <a:r>
                        <a:rPr lang="en-US" sz="1700" i="1" kern="100" dirty="0" err="1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pS</a:t>
                      </a:r>
                      <a:r>
                        <a:rPr lang="en-US" sz="1700" kern="100" dirty="0" err="1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en-US" sz="1700" i="1" kern="100" dirty="0" err="1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F</a:t>
                      </a:r>
                      <a:r>
                        <a:rPr lang="en-US" sz="1700" i="1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&lt;G</a:t>
                      </a:r>
                      <a:r>
                        <a:rPr lang="zh-CN" altLang="en-US" sz="1700" kern="100" baseline="-250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液</a:t>
                      </a:r>
                      <a:r>
                        <a:rPr 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endParaRPr lang="zh-CN" altLang="en-US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底小压力小</a:t>
                      </a:r>
                      <a:endParaRPr lang="zh-CN" altLang="en-US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2394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对支持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面的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压力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F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'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=</a:t>
                      </a: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G</a:t>
                      </a:r>
                      <a:r>
                        <a:rPr lang="zh-CN" sz="1700" kern="100" baseline="-25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液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+</a:t>
                      </a: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G</a:t>
                      </a:r>
                      <a:r>
                        <a:rPr lang="zh-CN" sz="1700" kern="100" baseline="-25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容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cPr/>
                </a:tc>
                <a:tc hMerge="1"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176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对支持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面的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压强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cPr/>
                </a:tc>
                <a:tc hMerge="1"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17" name="组合 16"/>
          <p:cNvGrpSpPr/>
          <p:nvPr/>
        </p:nvGrpSpPr>
        <p:grpSpPr>
          <a:xfrm>
            <a:off x="3350029" y="990251"/>
            <a:ext cx="4858400" cy="823394"/>
            <a:chOff x="3350029" y="953626"/>
            <a:chExt cx="4858400" cy="823394"/>
          </a:xfrm>
        </p:grpSpPr>
        <p:pic>
          <p:nvPicPr>
            <p:cNvPr id="29702" name="20RJW-260.EPS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350029" y="967698"/>
              <a:ext cx="773084" cy="809322"/>
            </a:xfrm>
            <a:prstGeom prst="rect">
              <a:avLst/>
            </a:prstGeom>
            <a:noFill/>
          </p:spPr>
        </p:pic>
        <p:pic>
          <p:nvPicPr>
            <p:cNvPr id="29701" name="20RJW-261.EPS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361709" y="953626"/>
              <a:ext cx="761005" cy="797243"/>
            </a:xfrm>
            <a:prstGeom prst="rect">
              <a:avLst/>
            </a:prstGeom>
            <a:noFill/>
          </p:spPr>
        </p:pic>
        <p:pic>
          <p:nvPicPr>
            <p:cNvPr id="29700" name="20RJW-262.EPS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423266" y="959385"/>
              <a:ext cx="785163" cy="809322"/>
            </a:xfrm>
            <a:prstGeom prst="rect">
              <a:avLst/>
            </a:prstGeom>
            <a:noFill/>
          </p:spPr>
        </p:pic>
      </p:grpSp>
      <p:grpSp>
        <p:nvGrpSpPr>
          <p:cNvPr id="15" name="组合 14"/>
          <p:cNvGrpSpPr/>
          <p:nvPr/>
        </p:nvGrpSpPr>
        <p:grpSpPr>
          <a:xfrm>
            <a:off x="929121" y="826338"/>
            <a:ext cx="1925781" cy="1157748"/>
            <a:chOff x="900546" y="883488"/>
            <a:chExt cx="1925781" cy="1157748"/>
          </a:xfrm>
        </p:grpSpPr>
        <p:cxnSp>
          <p:nvCxnSpPr>
            <p:cNvPr id="20" name="直接连接符 19"/>
            <p:cNvCxnSpPr/>
            <p:nvPr/>
          </p:nvCxnSpPr>
          <p:spPr>
            <a:xfrm rot="16200000" flipH="1">
              <a:off x="1667253" y="910736"/>
              <a:ext cx="1152697" cy="1098201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900546" y="1357746"/>
              <a:ext cx="1925781" cy="68349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9703" name="Object 7"/>
          <p:cNvGraphicFramePr>
            <a:graphicFrameLocks noChangeAspect="1"/>
          </p:cNvGraphicFramePr>
          <p:nvPr/>
        </p:nvGraphicFramePr>
        <p:xfrm>
          <a:off x="5430663" y="3889835"/>
          <a:ext cx="860425" cy="51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文档" r:id="rId4" imgW="868680" imgH="516255" progId="Word.Document.12">
                  <p:embed/>
                </p:oleObj>
              </mc:Choice>
              <mc:Fallback>
                <p:oleObj name="文档" r:id="rId4" imgW="868680" imgH="516255" progId="Word.Document.12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30663" y="3889835"/>
                        <a:ext cx="860425" cy="5159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8"/>
          <p:cNvSpPr txBox="1">
            <a:spLocks noChangeArrowheads="1"/>
          </p:cNvSpPr>
          <p:nvPr/>
        </p:nvSpPr>
        <p:spPr bwMode="auto">
          <a:xfrm>
            <a:off x="881149" y="357448"/>
            <a:ext cx="7845756" cy="17346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连通器原理：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连通器里装有同种液体且液体不流动时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各容器的液面总保持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4.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连通器原理的应用：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茶壶、锅炉水位计、乳牛自动喂水器、船闸、排水管的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U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形反水弯等。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21591" y="822242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相平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2124547" cy="53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考点三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大气压强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18"/>
          <p:cNvSpPr txBox="1">
            <a:spLocks noChangeArrowheads="1"/>
          </p:cNvSpPr>
          <p:nvPr/>
        </p:nvSpPr>
        <p:spPr bwMode="auto">
          <a:xfrm>
            <a:off x="816866" y="818195"/>
            <a:ext cx="7910039" cy="29811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产生原因：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空气受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作用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且具有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  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所以空气朝各个方向都存在压强。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验证存在实验：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实验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历史上第一个证明大气压存在的实验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吸盘能吸在光滑的墙上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覆杯实验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吸管吸饮料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针管吸药液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塑料瓶变扁等。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测定大小实验：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实验。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4.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大小：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标准大气压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p</a:t>
            </a:r>
            <a:r>
              <a:rPr 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0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=1.013×10</a:t>
            </a:r>
            <a:r>
              <a:rPr lang="en-US" baseline="30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5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Pa,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相当于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  　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mm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水银柱产生的压强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相当于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   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m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水柱产生的压强。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98895" y="86957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重力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164860" y="841437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流动性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2754536" y="1690460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马德堡半球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2887702" y="2513941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托里拆利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5583723" y="2938669"/>
            <a:ext cx="6126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760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1612339" y="3372489"/>
            <a:ext cx="9637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10.336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  <p:bldP spid="15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7890959" cy="2101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5.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影响因素：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①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高度：海拔越高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大气压越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②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温度：温度越高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气压越低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温度越低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气压越高。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6.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与沸点的关系：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一切液体的沸点都遵循气压减小时沸点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气压增大时沸点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7.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应用：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高压锅、吸盘挂钩、抽水机、盆景自动供水装置等。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48056" y="416419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低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811858" y="124038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降低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659189" y="1635187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升高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3663430" cy="53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考点四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流体压强与流速的关系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18"/>
          <p:cNvSpPr txBox="1">
            <a:spLocks noChangeArrowheads="1"/>
          </p:cNvSpPr>
          <p:nvPr/>
        </p:nvSpPr>
        <p:spPr bwMode="auto">
          <a:xfrm>
            <a:off x="816866" y="818195"/>
            <a:ext cx="7910039" cy="3812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流体压强与流速的关系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对于流动的液体和气体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在流速大的地方压强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流速小的地方压强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例：并排航行的船只之间不能靠得太近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人要站在列车安全线以外候车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往纸条上方吹气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纸条会飘起来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撑伞在雨中行走时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雨伞被风“吸”起来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口吹硬币跳“栏杆”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喷雾器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“香蕉球”等。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飞机机翼的升力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机翼上凸下平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在相同时间内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气流经过上下表面的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不同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导致上下表面产生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                   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  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这就是产生升力的原因。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86676" y="1285793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小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175397" y="1692914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大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6324418" y="3734006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速度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823323" y="4150220"/>
            <a:ext cx="19800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压强差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或压力差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TYPE" val="i"/>
  <p:tag name="KSO_WM_UNIT_INDEX" val="1"/>
  <p:tag name="KSO_WM_UNIT_ID" val="_3*i*1"/>
  <p:tag name="KSO_WM_UNIT_LAYERLEVEL" val="1"/>
  <p:tag name="KSO_WM_TAG_VERSION" val="1.0"/>
  <p:tag name="KSO_WM_BEAUTIFY_FLAG" val="#wm#"/>
  <p:tag name="KSO_WM_UNIT_DIAGRAM_ISNUMVISUAL" val="0"/>
  <p:tag name="KSO_WM_UNIT_DIAGRAM_ISREFERUNIT" val="0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ID" val="_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ID" val="_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ID" val="_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ID" val="_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ID" val="_1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ID" val="_1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ID" val="_1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ID" val="_1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72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TAG_VERSION" val="1.0"/>
  <p:tag name="KSO_WM_BEAUTIFY_FLAG" val="#wm#"/>
  <p:tag name="KSO_WM_COMBINE_RELATE_SLIDE_ID" val="background20180947_1"/>
  <p:tag name="KSO_WM_TEMPLATE_CATEGORY" val="custom"/>
  <p:tag name="KSO_WM_TEMPLATE_INDEX" val="20196575"/>
  <p:tag name="KSO_WM_TEMPLATE_SUBCATEGORY" val="0"/>
  <p:tag name="KSO_WM_TEMPLATE_THUMBS_INDEX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1">
  <a:themeElements>
    <a:clrScheme name="自定义 2">
      <a:dk1>
        <a:srgbClr val="466424"/>
      </a:dk1>
      <a:lt1>
        <a:srgbClr val="FFFFFF"/>
      </a:lt1>
      <a:dk2>
        <a:srgbClr val="7A9858"/>
      </a:dk2>
      <a:lt2>
        <a:srgbClr val="FFFFFF"/>
      </a:lt2>
      <a:accent1>
        <a:srgbClr val="3B561D"/>
      </a:accent1>
      <a:accent2>
        <a:srgbClr val="98CC77"/>
      </a:accent2>
      <a:accent3>
        <a:srgbClr val="779989"/>
      </a:accent3>
      <a:accent4>
        <a:srgbClr val="354B1B"/>
      </a:accent4>
      <a:accent5>
        <a:srgbClr val="466424"/>
      </a:accent5>
      <a:accent6>
        <a:srgbClr val="BED7CB"/>
      </a:accent6>
      <a:hlink>
        <a:srgbClr val="98CC77"/>
      </a:hlink>
      <a:folHlink>
        <a:srgbClr val="AABBCB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6300</Words>
  <Application>WPS 演示</Application>
  <PresentationFormat>全屏显示(16:9)</PresentationFormat>
  <Paragraphs>522</Paragraphs>
  <Slides>35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7</vt:i4>
      </vt:variant>
      <vt:variant>
        <vt:lpstr>幻灯片标题</vt:lpstr>
      </vt:variant>
      <vt:variant>
        <vt:i4>35</vt:i4>
      </vt:variant>
    </vt:vector>
  </HeadingPairs>
  <TitlesOfParts>
    <vt:vector size="50" baseType="lpstr">
      <vt:lpstr>Arial</vt:lpstr>
      <vt:lpstr>宋体</vt:lpstr>
      <vt:lpstr>Wingdings</vt:lpstr>
      <vt:lpstr>微软雅黑</vt:lpstr>
      <vt:lpstr>Calibri</vt:lpstr>
      <vt:lpstr>Times New Roman</vt:lpstr>
      <vt:lpstr>Times New Roman</vt:lpstr>
      <vt:lpstr>11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2019-07-27T07:43:00Z</cp:lastPrinted>
  <dcterms:created xsi:type="dcterms:W3CDTF">2018-08-24T06:22:00Z</dcterms:created>
  <dcterms:modified xsi:type="dcterms:W3CDTF">2019-12-04T10:18:59Z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