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59C17-66AB-466A-A9F2-F2040DF80015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FA387-CE0E-483B-86AB-9267D29DA3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403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10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11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12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13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14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15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16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17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18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19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20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21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22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23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24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25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26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27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28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29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30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31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32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33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34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35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36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37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38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39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40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41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42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43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44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45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46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47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48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49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50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51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52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53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54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EC3A5-A7AC-402F-A0E0-61A54B182AFC}" type="slidenum">
              <a:rPr lang="zh-CN" altLang="en-US" smtClean="0"/>
              <a:pPr>
                <a:defRPr/>
              </a:pPr>
              <a:t>9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30EB78-FD3C-45D2-8176-057131C1B7D5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20B3E-0B70-4192-BF79-208596B0B3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30EB78-FD3C-45D2-8176-057131C1B7D5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20B3E-0B70-4192-BF79-208596B0B3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30EB78-FD3C-45D2-8176-057131C1B7D5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20B3E-0B70-4192-BF79-208596B0B3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>
            <a:grpSpLocks/>
          </p:cNvGrpSpPr>
          <p:nvPr/>
        </p:nvGrpSpPr>
        <p:grpSpPr bwMode="auto">
          <a:xfrm rot="-8149545">
            <a:off x="8278813" y="5341938"/>
            <a:ext cx="495300" cy="1681162"/>
            <a:chOff x="11762339" y="3746221"/>
            <a:chExt cx="406107" cy="1155987"/>
          </a:xfrm>
        </p:grpSpPr>
        <p:sp>
          <p:nvSpPr>
            <p:cNvPr id="3" name="Freeform 16"/>
            <p:cNvSpPr>
              <a:spLocks/>
            </p:cNvSpPr>
            <p:nvPr userDrawn="1"/>
          </p:nvSpPr>
          <p:spPr bwMode="auto">
            <a:xfrm flipV="1">
              <a:off x="11768025" y="3746390"/>
              <a:ext cx="395694" cy="564349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" name="Freeform 30"/>
            <p:cNvSpPr>
              <a:spLocks/>
            </p:cNvSpPr>
            <p:nvPr userDrawn="1"/>
          </p:nvSpPr>
          <p:spPr bwMode="auto">
            <a:xfrm rot="15296182">
              <a:off x="11832752" y="4195900"/>
              <a:ext cx="275079" cy="329311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" name="Freeform 12"/>
            <p:cNvSpPr>
              <a:spLocks/>
            </p:cNvSpPr>
            <p:nvPr userDrawn="1"/>
          </p:nvSpPr>
          <p:spPr bwMode="auto">
            <a:xfrm rot="7160246">
              <a:off x="11693167" y="4425323"/>
              <a:ext cx="546884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6" name="组合 11"/>
          <p:cNvGrpSpPr>
            <a:grpSpLocks/>
          </p:cNvGrpSpPr>
          <p:nvPr/>
        </p:nvGrpSpPr>
        <p:grpSpPr bwMode="auto">
          <a:xfrm rot="2731254">
            <a:off x="297656" y="38894"/>
            <a:ext cx="565150" cy="1208088"/>
            <a:chOff x="4454660" y="3810474"/>
            <a:chExt cx="406107" cy="1155987"/>
          </a:xfrm>
        </p:grpSpPr>
        <p:sp>
          <p:nvSpPr>
            <p:cNvPr id="7" name="Freeform 16"/>
            <p:cNvSpPr>
              <a:spLocks/>
            </p:cNvSpPr>
            <p:nvPr userDrawn="1"/>
          </p:nvSpPr>
          <p:spPr bwMode="auto">
            <a:xfrm flipV="1">
              <a:off x="4459212" y="3808919"/>
              <a:ext cx="396981" cy="565081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" name="Freeform 30"/>
            <p:cNvSpPr>
              <a:spLocks/>
            </p:cNvSpPr>
            <p:nvPr userDrawn="1"/>
          </p:nvSpPr>
          <p:spPr bwMode="auto">
            <a:xfrm rot="15296182">
              <a:off x="4521344" y="4260128"/>
              <a:ext cx="276465" cy="329676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" name="Freeform 12"/>
            <p:cNvSpPr>
              <a:spLocks/>
            </p:cNvSpPr>
            <p:nvPr userDrawn="1"/>
          </p:nvSpPr>
          <p:spPr bwMode="auto">
            <a:xfrm rot="7160246">
              <a:off x="4384343" y="4488864"/>
              <a:ext cx="546853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0" name="组合 15"/>
          <p:cNvGrpSpPr>
            <a:grpSpLocks/>
          </p:cNvGrpSpPr>
          <p:nvPr/>
        </p:nvGrpSpPr>
        <p:grpSpPr bwMode="auto">
          <a:xfrm rot="2280000" flipV="1">
            <a:off x="122238" y="1588"/>
            <a:ext cx="160337" cy="604837"/>
            <a:chOff x="4454660" y="3810474"/>
            <a:chExt cx="406107" cy="1155987"/>
          </a:xfrm>
        </p:grpSpPr>
        <p:sp>
          <p:nvSpPr>
            <p:cNvPr id="11" name="Freeform 16"/>
            <p:cNvSpPr>
              <a:spLocks/>
            </p:cNvSpPr>
            <p:nvPr userDrawn="1"/>
          </p:nvSpPr>
          <p:spPr bwMode="auto">
            <a:xfrm flipV="1">
              <a:off x="4457946" y="3811315"/>
              <a:ext cx="398068" cy="564341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2" name="Freeform 30"/>
            <p:cNvSpPr>
              <a:spLocks/>
            </p:cNvSpPr>
            <p:nvPr userDrawn="1"/>
          </p:nvSpPr>
          <p:spPr bwMode="auto">
            <a:xfrm rot="15296182">
              <a:off x="4518326" y="4259401"/>
              <a:ext cx="276101" cy="32971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rot="7160246">
              <a:off x="4384290" y="4491306"/>
              <a:ext cx="546136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4" name="组合 19"/>
          <p:cNvGrpSpPr>
            <a:grpSpLocks/>
          </p:cNvGrpSpPr>
          <p:nvPr/>
        </p:nvGrpSpPr>
        <p:grpSpPr bwMode="auto">
          <a:xfrm rot="2280000" flipV="1">
            <a:off x="8799513" y="6251575"/>
            <a:ext cx="158750" cy="604838"/>
            <a:chOff x="4454660" y="3810474"/>
            <a:chExt cx="406107" cy="1155987"/>
          </a:xfrm>
        </p:grpSpPr>
        <p:sp>
          <p:nvSpPr>
            <p:cNvPr id="15" name="Freeform 16"/>
            <p:cNvSpPr>
              <a:spLocks/>
            </p:cNvSpPr>
            <p:nvPr userDrawn="1"/>
          </p:nvSpPr>
          <p:spPr bwMode="auto">
            <a:xfrm flipV="1">
              <a:off x="4457978" y="3811316"/>
              <a:ext cx="397985" cy="564340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6" name="Freeform 30"/>
            <p:cNvSpPr>
              <a:spLocks/>
            </p:cNvSpPr>
            <p:nvPr userDrawn="1"/>
          </p:nvSpPr>
          <p:spPr bwMode="auto">
            <a:xfrm rot="15296182">
              <a:off x="4521162" y="4259522"/>
              <a:ext cx="276101" cy="328945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 rot="7160246">
              <a:off x="4384287" y="4491304"/>
              <a:ext cx="546135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30EB78-FD3C-45D2-8176-057131C1B7D5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20B3E-0B70-4192-BF79-208596B0B3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30EB78-FD3C-45D2-8176-057131C1B7D5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20B3E-0B70-4192-BF79-208596B0B3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30EB78-FD3C-45D2-8176-057131C1B7D5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20B3E-0B70-4192-BF79-208596B0B3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30EB78-FD3C-45D2-8176-057131C1B7D5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20B3E-0B70-4192-BF79-208596B0B3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30EB78-FD3C-45D2-8176-057131C1B7D5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20B3E-0B70-4192-BF79-208596B0B3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30EB78-FD3C-45D2-8176-057131C1B7D5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20B3E-0B70-4192-BF79-208596B0B3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30EB78-FD3C-45D2-8176-057131C1B7D5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20B3E-0B70-4192-BF79-208596B0B3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30EB78-FD3C-45D2-8176-057131C1B7D5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20B3E-0B70-4192-BF79-208596B0B3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19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fld id="{1230EB78-FD3C-45D2-8176-057131C1B7D5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fld id="{47220B3E-0B70-4192-BF79-208596B0B38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image" Target="../media/image27.wmf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9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png"/><Relationship Id="rId5" Type="http://schemas.openxmlformats.org/officeDocument/2006/relationships/image" Target="../media/image34.wmf"/><Relationship Id="rId4" Type="http://schemas.openxmlformats.org/officeDocument/2006/relationships/oleObject" Target="../embeddings/oleObject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41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38.wmf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40.wmf"/><Relationship Id="rId5" Type="http://schemas.openxmlformats.org/officeDocument/2006/relationships/image" Target="../media/image37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39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3.png"/><Relationship Id="rId11" Type="http://schemas.openxmlformats.org/officeDocument/2006/relationships/image" Target="../media/image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oleObject" Target="../embeddings/oleObject12.bin"/><Relationship Id="rId9" Type="http://schemas.openxmlformats.org/officeDocument/2006/relationships/image" Target="../media/image46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295275" y="2649538"/>
            <a:ext cx="8748713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第九章</a:t>
            </a:r>
            <a:r>
              <a:rPr lang="en-US" altLang="zh-CN" sz="44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压强 复习课件</a:t>
            </a:r>
          </a:p>
        </p:txBody>
      </p:sp>
    </p:spTree>
    <p:extLst>
      <p:ext uri="{BB962C8B-B14F-4D97-AF65-F5344CB8AC3E}">
        <p14:creationId xmlns:p14="http://schemas.microsoft.com/office/powerpoint/2010/main" val="300416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682625" y="511175"/>
            <a:ext cx="36369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 b="1">
                <a:latin typeface="Times New Roman" pitchFamily="18" charset="0"/>
              </a:rPr>
              <a:t>4</a:t>
            </a:r>
            <a:r>
              <a:rPr lang="zh-CN" altLang="en-US" sz="2800" b="1">
                <a:latin typeface="宋体" charset="-122"/>
              </a:rPr>
              <a:t>．增大、减小压强</a:t>
            </a:r>
          </a:p>
        </p:txBody>
      </p:sp>
      <p:pic>
        <p:nvPicPr>
          <p:cNvPr id="3" name="Picture 4" descr="u=1784808323,3885729410&amp;gp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412875"/>
            <a:ext cx="2879725" cy="1912938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2413" y="3284538"/>
            <a:ext cx="2232025" cy="1782762"/>
          </a:xfrm>
          <a:prstGeom prst="rect">
            <a:avLst/>
          </a:prstGeom>
          <a:noFill/>
          <a:ln w="19050">
            <a:solidFill>
              <a:srgbClr val="F7994B"/>
            </a:solidFill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5" descr="anima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088" y="5084763"/>
            <a:ext cx="2592387" cy="1728787"/>
          </a:xfrm>
          <a:prstGeom prst="rect">
            <a:avLst/>
          </a:prstGeom>
          <a:noFill/>
          <a:ln w="19050">
            <a:solidFill>
              <a:srgbClr val="F7994B"/>
            </a:solidFill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6" descr="u=3830192718,286430128&amp;gp=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6100" y="3213100"/>
            <a:ext cx="1836738" cy="187007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7" descr="DSCF010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35713" y="3205163"/>
            <a:ext cx="2592387" cy="184467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27" descr="u=3771973167,4147715726&amp;gp=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8038" y="5084763"/>
            <a:ext cx="2376487" cy="1736725"/>
          </a:xfrm>
          <a:prstGeom prst="rect">
            <a:avLst/>
          </a:prstGeom>
          <a:noFill/>
          <a:ln w="19050">
            <a:solidFill>
              <a:srgbClr val="F7994B"/>
            </a:solidFill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51" descr="u=168509950,515091030&amp;gp=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4525" y="5084763"/>
            <a:ext cx="2519363" cy="1733550"/>
          </a:xfrm>
          <a:prstGeom prst="rect">
            <a:avLst/>
          </a:prstGeom>
          <a:noFill/>
          <a:ln w="19050">
            <a:solidFill>
              <a:srgbClr val="F7994B"/>
            </a:solidFill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19469" name="Picture 13" descr="轮胎达216个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19475" y="1412875"/>
            <a:ext cx="2665413" cy="1804988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71" name="Picture 1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84888" y="1412875"/>
            <a:ext cx="2555875" cy="180022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72" name="Picture 1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484438" y="3249613"/>
            <a:ext cx="1835150" cy="1816100"/>
          </a:xfrm>
          <a:prstGeom prst="rect">
            <a:avLst/>
          </a:prstGeom>
          <a:noFill/>
          <a:ln w="9525">
            <a:solidFill>
              <a:srgbClr val="F7994B"/>
            </a:solidFill>
            <a:miter lim="800000"/>
            <a:headEnd/>
            <a:tailEnd/>
          </a:ln>
        </p:spPr>
      </p:pic>
      <p:pic>
        <p:nvPicPr>
          <p:cNvPr id="2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942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68313" y="900113"/>
            <a:ext cx="8604250" cy="368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FF0000"/>
                </a:solidFill>
                <a:latin typeface="Calibri" pitchFamily="34" charset="0"/>
              </a:rPr>
              <a:t>例</a:t>
            </a:r>
            <a:r>
              <a:rPr lang="zh-CN" altLang="en-US" sz="2800" b="1">
                <a:latin typeface="Calibri" pitchFamily="34" charset="0"/>
              </a:rPr>
              <a:t>　</a:t>
            </a:r>
            <a:r>
              <a:rPr lang="zh-CN" altLang="en-US" sz="2800" b="1">
                <a:latin typeface="Times New Roman" pitchFamily="18" charset="0"/>
              </a:rPr>
              <a:t>一块均匀的正方体木块，放在水平地面上，对地面的压强为</a:t>
            </a:r>
            <a:r>
              <a:rPr lang="en-US" altLang="zh-CN" sz="2800" b="1" i="1">
                <a:latin typeface="Times New Roman" pitchFamily="18" charset="0"/>
              </a:rPr>
              <a:t>p</a:t>
            </a:r>
            <a:r>
              <a:rPr lang="zh-CN" altLang="en-US" sz="2800" b="1">
                <a:latin typeface="Times New Roman" pitchFamily="18" charset="0"/>
              </a:rPr>
              <a:t>，若任意截去</a:t>
            </a:r>
            <a:r>
              <a:rPr lang="en-US" altLang="zh-CN" sz="2800" b="1">
                <a:latin typeface="Times New Roman" pitchFamily="18" charset="0"/>
              </a:rPr>
              <a:t>1/2</a:t>
            </a:r>
            <a:r>
              <a:rPr lang="zh-CN" altLang="en-US" sz="2800" b="1">
                <a:latin typeface="Times New Roman" pitchFamily="18" charset="0"/>
              </a:rPr>
              <a:t>；有三位同学对剩下的</a:t>
            </a:r>
            <a:r>
              <a:rPr lang="en-US" altLang="zh-CN" sz="2800" b="1">
                <a:latin typeface="Times New Roman" pitchFamily="18" charset="0"/>
              </a:rPr>
              <a:t>1/2</a:t>
            </a:r>
            <a:r>
              <a:rPr lang="zh-CN" altLang="en-US" sz="2800" b="1">
                <a:latin typeface="Times New Roman" pitchFamily="18" charset="0"/>
              </a:rPr>
              <a:t>木块对地面的压强做了如下判断：小红认为可能为</a:t>
            </a:r>
            <a:r>
              <a:rPr lang="en-US" altLang="zh-CN" sz="2800" b="1" i="1">
                <a:latin typeface="Times New Roman" pitchFamily="18" charset="0"/>
              </a:rPr>
              <a:t>p</a:t>
            </a:r>
            <a:r>
              <a:rPr lang="en-US" altLang="zh-CN" sz="2800" b="1">
                <a:latin typeface="Times New Roman" pitchFamily="18" charset="0"/>
              </a:rPr>
              <a:t>/2</a:t>
            </a:r>
            <a:r>
              <a:rPr lang="zh-CN" altLang="en-US" sz="2800" b="1">
                <a:latin typeface="Times New Roman" pitchFamily="18" charset="0"/>
              </a:rPr>
              <a:t>；小明认为可能为</a:t>
            </a:r>
            <a:r>
              <a:rPr lang="en-US" altLang="zh-CN" sz="2800" b="1" i="1">
                <a:latin typeface="Times New Roman" pitchFamily="18" charset="0"/>
              </a:rPr>
              <a:t>p</a:t>
            </a:r>
            <a:r>
              <a:rPr lang="zh-CN" altLang="en-US" sz="2800" b="1">
                <a:latin typeface="Times New Roman" pitchFamily="18" charset="0"/>
              </a:rPr>
              <a:t>；小刚认为可能为</a:t>
            </a:r>
            <a:r>
              <a:rPr lang="en-US" altLang="zh-CN" sz="2800" b="1">
                <a:latin typeface="Times New Roman" pitchFamily="18" charset="0"/>
              </a:rPr>
              <a:t>2</a:t>
            </a:r>
            <a:r>
              <a:rPr lang="en-US" altLang="zh-CN" sz="2800" b="1" i="1">
                <a:latin typeface="Times New Roman" pitchFamily="18" charset="0"/>
              </a:rPr>
              <a:t>p</a:t>
            </a:r>
            <a:r>
              <a:rPr lang="zh-CN" altLang="en-US" sz="2800" b="1">
                <a:latin typeface="Times New Roman" pitchFamily="18" charset="0"/>
              </a:rPr>
              <a:t>，则以上判断中（　）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latin typeface="Times New Roman" pitchFamily="18" charset="0"/>
              </a:rPr>
              <a:t>    A. </a:t>
            </a:r>
            <a:r>
              <a:rPr lang="zh-CN" altLang="en-US" sz="2800" b="1">
                <a:latin typeface="Times New Roman" pitchFamily="18" charset="0"/>
              </a:rPr>
              <a:t>只有小红正确            </a:t>
            </a:r>
            <a:r>
              <a:rPr lang="en-US" altLang="zh-CN" sz="2800" b="1">
                <a:latin typeface="Times New Roman" pitchFamily="18" charset="0"/>
              </a:rPr>
              <a:t>B. </a:t>
            </a:r>
            <a:r>
              <a:rPr lang="zh-CN" altLang="en-US" sz="2800" b="1">
                <a:latin typeface="Times New Roman" pitchFamily="18" charset="0"/>
              </a:rPr>
              <a:t>只有小明正确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latin typeface="Times New Roman" pitchFamily="18" charset="0"/>
              </a:rPr>
              <a:t>    C. </a:t>
            </a:r>
            <a:r>
              <a:rPr lang="zh-CN" altLang="en-US" sz="2800" b="1">
                <a:latin typeface="Times New Roman" pitchFamily="18" charset="0"/>
              </a:rPr>
              <a:t>小刚不正确                </a:t>
            </a:r>
            <a:r>
              <a:rPr lang="en-US" altLang="zh-CN" sz="2800" b="1">
                <a:latin typeface="Times New Roman" pitchFamily="18" charset="0"/>
              </a:rPr>
              <a:t>D. </a:t>
            </a:r>
            <a:r>
              <a:rPr lang="zh-CN" altLang="en-US" sz="2800" b="1">
                <a:latin typeface="Times New Roman" pitchFamily="18" charset="0"/>
              </a:rPr>
              <a:t>小红、小明、小刚都正确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79613" y="3033713"/>
            <a:ext cx="441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</a:rPr>
              <a:t>D</a:t>
            </a:r>
            <a:endParaRPr lang="zh-CN" altLang="en-US" sz="2800" b="1">
              <a:solidFill>
                <a:srgbClr val="CC0000"/>
              </a:solidFill>
              <a:latin typeface="Times New Roman" pitchFamily="18" charset="0"/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311525" y="5192713"/>
            <a:ext cx="936625" cy="790575"/>
            <a:chOff x="544" y="3680"/>
            <a:chExt cx="590" cy="498"/>
          </a:xfrm>
        </p:grpSpPr>
        <p:sp>
          <p:nvSpPr>
            <p:cNvPr id="20498" name="Rectangle 5"/>
            <p:cNvSpPr>
              <a:spLocks noChangeArrowheads="1"/>
            </p:cNvSpPr>
            <p:nvPr/>
          </p:nvSpPr>
          <p:spPr bwMode="auto">
            <a:xfrm>
              <a:off x="544" y="3680"/>
              <a:ext cx="590" cy="498"/>
            </a:xfrm>
            <a:prstGeom prst="rect">
              <a:avLst/>
            </a:prstGeom>
            <a:solidFill>
              <a:srgbClr val="FFDEBD"/>
            </a:solidFill>
            <a:ln w="28575">
              <a:solidFill>
                <a:srgbClr val="F7994B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0499" name="Rectangle 8" descr="浅色上对角线"/>
            <p:cNvSpPr>
              <a:spLocks noChangeArrowheads="1"/>
            </p:cNvSpPr>
            <p:nvPr/>
          </p:nvSpPr>
          <p:spPr bwMode="auto">
            <a:xfrm>
              <a:off x="544" y="3680"/>
              <a:ext cx="590" cy="249"/>
            </a:xfrm>
            <a:prstGeom prst="rect">
              <a:avLst/>
            </a:prstGeom>
            <a:pattFill prst="ltUpDiag">
              <a:fgClr>
                <a:schemeClr val="tx1"/>
              </a:fgClr>
              <a:bgClr>
                <a:srgbClr val="FFDEBD"/>
              </a:bgClr>
            </a:pattFill>
            <a:ln w="28575">
              <a:solidFill>
                <a:srgbClr val="F7994B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5075238" y="5192713"/>
            <a:ext cx="936625" cy="790575"/>
            <a:chOff x="1655" y="3680"/>
            <a:chExt cx="590" cy="498"/>
          </a:xfrm>
        </p:grpSpPr>
        <p:sp>
          <p:nvSpPr>
            <p:cNvPr id="20496" name="Rectangle 6"/>
            <p:cNvSpPr>
              <a:spLocks noChangeArrowheads="1"/>
            </p:cNvSpPr>
            <p:nvPr/>
          </p:nvSpPr>
          <p:spPr bwMode="auto">
            <a:xfrm>
              <a:off x="1655" y="3680"/>
              <a:ext cx="590" cy="498"/>
            </a:xfrm>
            <a:prstGeom prst="rect">
              <a:avLst/>
            </a:prstGeom>
            <a:solidFill>
              <a:srgbClr val="FFDEBD"/>
            </a:solidFill>
            <a:ln w="28575">
              <a:solidFill>
                <a:srgbClr val="F7994B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0497" name="Rectangle 9" descr="浅色上对角线"/>
            <p:cNvSpPr>
              <a:spLocks noChangeArrowheads="1"/>
            </p:cNvSpPr>
            <p:nvPr/>
          </p:nvSpPr>
          <p:spPr bwMode="auto">
            <a:xfrm>
              <a:off x="1950" y="3680"/>
              <a:ext cx="295" cy="498"/>
            </a:xfrm>
            <a:prstGeom prst="rect">
              <a:avLst/>
            </a:prstGeom>
            <a:pattFill prst="ltUpDiag">
              <a:fgClr>
                <a:schemeClr val="tx1"/>
              </a:fgClr>
              <a:bgClr>
                <a:srgbClr val="FFDEBD"/>
              </a:bgClr>
            </a:pattFill>
            <a:ln w="28575">
              <a:solidFill>
                <a:srgbClr val="F7994B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6840538" y="5194300"/>
            <a:ext cx="936625" cy="827088"/>
            <a:chOff x="4309" y="3272"/>
            <a:chExt cx="590" cy="521"/>
          </a:xfrm>
        </p:grpSpPr>
        <p:sp>
          <p:nvSpPr>
            <p:cNvPr id="20493" name="Rectangle 7" descr="浅色上对角线"/>
            <p:cNvSpPr>
              <a:spLocks noChangeArrowheads="1"/>
            </p:cNvSpPr>
            <p:nvPr/>
          </p:nvSpPr>
          <p:spPr bwMode="auto">
            <a:xfrm>
              <a:off x="4309" y="3272"/>
              <a:ext cx="590" cy="498"/>
            </a:xfrm>
            <a:prstGeom prst="rect">
              <a:avLst/>
            </a:prstGeom>
            <a:pattFill prst="ltUpDiag">
              <a:fgClr>
                <a:schemeClr val="tx1"/>
              </a:fgClr>
              <a:bgClr>
                <a:srgbClr val="FFDEBD"/>
              </a:bgClr>
            </a:pattFill>
            <a:ln w="28575">
              <a:solidFill>
                <a:srgbClr val="F7994B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0494" name="AutoShape 14"/>
            <p:cNvSpPr>
              <a:spLocks noChangeArrowheads="1"/>
            </p:cNvSpPr>
            <p:nvPr/>
          </p:nvSpPr>
          <p:spPr bwMode="auto">
            <a:xfrm>
              <a:off x="4354" y="3272"/>
              <a:ext cx="499" cy="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887 w 21600"/>
                <a:gd name="T13" fmla="*/ 5887 h 21600"/>
                <a:gd name="T14" fmla="*/ 15713 w 21600"/>
                <a:gd name="T15" fmla="*/ 1571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8181" y="21600"/>
                  </a:lnTo>
                  <a:lnTo>
                    <a:pt x="13419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EBD"/>
            </a:solidFill>
            <a:ln w="28575">
              <a:solidFill>
                <a:srgbClr val="F7994B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95" name="Line 15"/>
            <p:cNvSpPr>
              <a:spLocks noChangeShapeType="1"/>
            </p:cNvSpPr>
            <p:nvPr/>
          </p:nvSpPr>
          <p:spPr bwMode="auto">
            <a:xfrm>
              <a:off x="4603" y="3272"/>
              <a:ext cx="0" cy="5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0487" name="Group 26"/>
          <p:cNvGrpSpPr>
            <a:grpSpLocks/>
          </p:cNvGrpSpPr>
          <p:nvPr/>
        </p:nvGrpSpPr>
        <p:grpSpPr bwMode="auto">
          <a:xfrm>
            <a:off x="468313" y="5192713"/>
            <a:ext cx="8208962" cy="900112"/>
            <a:chOff x="295" y="3271"/>
            <a:chExt cx="5171" cy="567"/>
          </a:xfrm>
        </p:grpSpPr>
        <p:sp>
          <p:nvSpPr>
            <p:cNvPr id="20489" name="Rectangle 16"/>
            <p:cNvSpPr>
              <a:spLocks noChangeArrowheads="1"/>
            </p:cNvSpPr>
            <p:nvPr/>
          </p:nvSpPr>
          <p:spPr bwMode="auto">
            <a:xfrm>
              <a:off x="680" y="3271"/>
              <a:ext cx="590" cy="498"/>
            </a:xfrm>
            <a:prstGeom prst="rect">
              <a:avLst/>
            </a:prstGeom>
            <a:solidFill>
              <a:srgbClr val="FFDEBD"/>
            </a:solidFill>
            <a:ln w="28575">
              <a:solidFill>
                <a:srgbClr val="F7994B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grpSp>
          <p:nvGrpSpPr>
            <p:cNvPr id="20490" name="Group 22"/>
            <p:cNvGrpSpPr>
              <a:grpSpLocks/>
            </p:cNvGrpSpPr>
            <p:nvPr/>
          </p:nvGrpSpPr>
          <p:grpSpPr bwMode="auto">
            <a:xfrm>
              <a:off x="295" y="3793"/>
              <a:ext cx="5171" cy="45"/>
              <a:chOff x="249" y="3929"/>
              <a:chExt cx="5171" cy="68"/>
            </a:xfrm>
          </p:grpSpPr>
          <p:sp>
            <p:nvSpPr>
              <p:cNvPr id="20491" name="Rectangle 21" descr="宽上对角线"/>
              <p:cNvSpPr>
                <a:spLocks noChangeArrowheads="1"/>
              </p:cNvSpPr>
              <p:nvPr/>
            </p:nvSpPr>
            <p:spPr bwMode="auto">
              <a:xfrm>
                <a:off x="249" y="3929"/>
                <a:ext cx="5126" cy="68"/>
              </a:xfrm>
              <a:prstGeom prst="rect">
                <a:avLst/>
              </a:prstGeom>
              <a:pattFill prst="wdUpDiag">
                <a:fgClr>
                  <a:schemeClr val="tx1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/>
              </a:p>
            </p:txBody>
          </p:sp>
          <p:sp>
            <p:nvSpPr>
              <p:cNvPr id="20492" name="Line 20"/>
              <p:cNvSpPr>
                <a:spLocks noChangeShapeType="1"/>
              </p:cNvSpPr>
              <p:nvPr/>
            </p:nvSpPr>
            <p:spPr bwMode="auto">
              <a:xfrm>
                <a:off x="249" y="3929"/>
                <a:ext cx="517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20488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346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3963" y="2420938"/>
            <a:ext cx="1992312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611188" y="4760913"/>
            <a:ext cx="3743325" cy="544512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800" b="1">
                <a:solidFill>
                  <a:srgbClr val="0000CC"/>
                </a:solidFill>
                <a:latin typeface="华文隶书" pitchFamily="2" charset="-122"/>
              </a:rPr>
              <a:t>压强计的</a:t>
            </a:r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</a:rPr>
              <a:t>构造与使用</a:t>
            </a:r>
            <a:endParaRPr lang="zh-CN" altLang="en-US" sz="2800" b="1">
              <a:solidFill>
                <a:srgbClr val="0000CC"/>
              </a:solidFill>
              <a:latin typeface="华文隶书" pitchFamily="2" charset="-122"/>
            </a:endParaRPr>
          </a:p>
        </p:txBody>
      </p:sp>
      <p:sp>
        <p:nvSpPr>
          <p:cNvPr id="5" name="Text Box 5"/>
          <p:cNvSpPr>
            <a:spLocks noChangeArrowheads="1"/>
          </p:cNvSpPr>
          <p:nvPr/>
        </p:nvSpPr>
        <p:spPr bwMode="auto">
          <a:xfrm>
            <a:off x="431800" y="5551488"/>
            <a:ext cx="8424863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4BACC6"/>
            </a:solidFill>
            <a:round/>
            <a:headEnd/>
            <a:tailEnd/>
          </a:ln>
        </p:spPr>
        <p:txBody>
          <a:bodyPr lIns="18000" rIns="18000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D15B3"/>
                </a:solidFill>
                <a:latin typeface="Times New Roman" pitchFamily="18" charset="0"/>
              </a:rPr>
              <a:t>同种液体，同一深度内部向各个方向的压强</a:t>
            </a:r>
            <a:r>
              <a:rPr lang="en-US" altLang="zh-CN" sz="2800" b="1">
                <a:solidFill>
                  <a:srgbClr val="0D15B3"/>
                </a:solidFill>
                <a:latin typeface="Times New Roman" pitchFamily="18" charset="0"/>
              </a:rPr>
              <a:t>______</a:t>
            </a:r>
            <a:r>
              <a:rPr lang="zh-CN" altLang="en-US" sz="2800" b="1">
                <a:solidFill>
                  <a:srgbClr val="0D15B3"/>
                </a:solidFill>
                <a:latin typeface="Times New Roman" pitchFamily="18" charset="0"/>
              </a:rPr>
              <a:t>。</a:t>
            </a:r>
            <a:endParaRPr lang="en-US" altLang="zh-CN" sz="2800" b="1">
              <a:solidFill>
                <a:srgbClr val="0D15B3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380288" y="5610225"/>
            <a:ext cx="898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rgbClr val="CC0000"/>
                </a:solidFill>
                <a:latin typeface="Calibri" pitchFamily="34" charset="0"/>
              </a:rPr>
              <a:t>相等</a:t>
            </a:r>
          </a:p>
        </p:txBody>
      </p:sp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914400" y="541338"/>
            <a:ext cx="3609975" cy="8350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隶书" pitchFamily="49" charset="-122"/>
              </a:rPr>
              <a:t>二、液体压强</a:t>
            </a:r>
          </a:p>
        </p:txBody>
      </p:sp>
      <p:sp>
        <p:nvSpPr>
          <p:cNvPr id="21511" name="TextBox 2"/>
          <p:cNvSpPr txBox="1">
            <a:spLocks noChangeArrowheads="1"/>
          </p:cNvSpPr>
          <p:nvPr/>
        </p:nvSpPr>
        <p:spPr bwMode="auto">
          <a:xfrm>
            <a:off x="571500" y="1785938"/>
            <a:ext cx="35766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800" b="1">
                <a:latin typeface="Times New Roman" pitchFamily="18" charset="0"/>
              </a:rPr>
              <a:t>1</a:t>
            </a:r>
            <a:r>
              <a:rPr lang="zh-CN" altLang="en-US" sz="2800" b="1">
                <a:latin typeface="Calibri" pitchFamily="34" charset="0"/>
              </a:rPr>
              <a:t>．探究液体压强特点</a:t>
            </a:r>
          </a:p>
        </p:txBody>
      </p:sp>
      <p:pic>
        <p:nvPicPr>
          <p:cNvPr id="21512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24375" y="1970088"/>
            <a:ext cx="4286250" cy="333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565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9"/>
          <p:cNvGrpSpPr>
            <a:grpSpLocks/>
          </p:cNvGrpSpPr>
          <p:nvPr/>
        </p:nvGrpSpPr>
        <p:grpSpPr bwMode="auto">
          <a:xfrm>
            <a:off x="804863" y="815975"/>
            <a:ext cx="2233612" cy="2986088"/>
            <a:chOff x="158" y="522"/>
            <a:chExt cx="1681" cy="2247"/>
          </a:xfrm>
        </p:grpSpPr>
        <p:sp>
          <p:nvSpPr>
            <p:cNvPr id="22592" name="Rectangle 10"/>
            <p:cNvSpPr>
              <a:spLocks noChangeArrowheads="1"/>
            </p:cNvSpPr>
            <p:nvPr/>
          </p:nvSpPr>
          <p:spPr bwMode="auto">
            <a:xfrm>
              <a:off x="161" y="1602"/>
              <a:ext cx="636" cy="62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93" name="Rectangle 11"/>
            <p:cNvSpPr>
              <a:spLocks noChangeArrowheads="1"/>
            </p:cNvSpPr>
            <p:nvPr/>
          </p:nvSpPr>
          <p:spPr bwMode="auto">
            <a:xfrm>
              <a:off x="1253" y="855"/>
              <a:ext cx="308" cy="1348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94" name="Rectangle 12"/>
            <p:cNvSpPr>
              <a:spLocks noChangeArrowheads="1"/>
            </p:cNvSpPr>
            <p:nvPr/>
          </p:nvSpPr>
          <p:spPr bwMode="auto">
            <a:xfrm>
              <a:off x="1453" y="706"/>
              <a:ext cx="49" cy="54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95" name="Rectangle 13"/>
            <p:cNvSpPr>
              <a:spLocks noChangeArrowheads="1"/>
            </p:cNvSpPr>
            <p:nvPr/>
          </p:nvSpPr>
          <p:spPr bwMode="auto">
            <a:xfrm>
              <a:off x="1306" y="712"/>
              <a:ext cx="44" cy="7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96" name="Line 14"/>
            <p:cNvSpPr>
              <a:spLocks noChangeShapeType="1"/>
            </p:cNvSpPr>
            <p:nvPr/>
          </p:nvSpPr>
          <p:spPr bwMode="auto">
            <a:xfrm>
              <a:off x="1390" y="1024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97" name="Line 15"/>
            <p:cNvSpPr>
              <a:spLocks noChangeShapeType="1"/>
            </p:cNvSpPr>
            <p:nvPr/>
          </p:nvSpPr>
          <p:spPr bwMode="auto">
            <a:xfrm>
              <a:off x="1390" y="1124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98" name="Line 16"/>
            <p:cNvSpPr>
              <a:spLocks noChangeShapeType="1"/>
            </p:cNvSpPr>
            <p:nvPr/>
          </p:nvSpPr>
          <p:spPr bwMode="auto">
            <a:xfrm>
              <a:off x="1390" y="1223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99" name="Line 17"/>
            <p:cNvSpPr>
              <a:spLocks noChangeShapeType="1"/>
            </p:cNvSpPr>
            <p:nvPr/>
          </p:nvSpPr>
          <p:spPr bwMode="auto">
            <a:xfrm>
              <a:off x="1385" y="1324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600" name="Line 18"/>
            <p:cNvSpPr>
              <a:spLocks noChangeShapeType="1"/>
            </p:cNvSpPr>
            <p:nvPr/>
          </p:nvSpPr>
          <p:spPr bwMode="auto">
            <a:xfrm>
              <a:off x="1390" y="1424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601" name="Line 19"/>
            <p:cNvSpPr>
              <a:spLocks noChangeShapeType="1"/>
            </p:cNvSpPr>
            <p:nvPr/>
          </p:nvSpPr>
          <p:spPr bwMode="auto">
            <a:xfrm>
              <a:off x="1390" y="1523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602" name="Line 20"/>
            <p:cNvSpPr>
              <a:spLocks noChangeShapeType="1"/>
            </p:cNvSpPr>
            <p:nvPr/>
          </p:nvSpPr>
          <p:spPr bwMode="auto">
            <a:xfrm>
              <a:off x="1390" y="1623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603" name="Line 21"/>
            <p:cNvSpPr>
              <a:spLocks noChangeShapeType="1"/>
            </p:cNvSpPr>
            <p:nvPr/>
          </p:nvSpPr>
          <p:spPr bwMode="auto">
            <a:xfrm>
              <a:off x="1390" y="1722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604" name="Line 22"/>
            <p:cNvSpPr>
              <a:spLocks noChangeShapeType="1"/>
            </p:cNvSpPr>
            <p:nvPr/>
          </p:nvSpPr>
          <p:spPr bwMode="auto">
            <a:xfrm>
              <a:off x="1397" y="1823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605" name="Line 23"/>
            <p:cNvSpPr>
              <a:spLocks noChangeShapeType="1"/>
            </p:cNvSpPr>
            <p:nvPr/>
          </p:nvSpPr>
          <p:spPr bwMode="auto">
            <a:xfrm>
              <a:off x="1397" y="1923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606" name="Line 24"/>
            <p:cNvSpPr>
              <a:spLocks noChangeShapeType="1"/>
            </p:cNvSpPr>
            <p:nvPr/>
          </p:nvSpPr>
          <p:spPr bwMode="auto">
            <a:xfrm>
              <a:off x="1390" y="924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607" name="Freeform 25"/>
            <p:cNvSpPr>
              <a:spLocks/>
            </p:cNvSpPr>
            <p:nvPr/>
          </p:nvSpPr>
          <p:spPr bwMode="auto">
            <a:xfrm>
              <a:off x="981" y="2203"/>
              <a:ext cx="858" cy="183"/>
            </a:xfrm>
            <a:custGeom>
              <a:avLst/>
              <a:gdLst>
                <a:gd name="T0" fmla="*/ 0 w 1089"/>
                <a:gd name="T1" fmla="*/ 26 h 227"/>
                <a:gd name="T2" fmla="*/ 21 w 1089"/>
                <a:gd name="T3" fmla="*/ 0 h 227"/>
                <a:gd name="T4" fmla="*/ 80 w 1089"/>
                <a:gd name="T5" fmla="*/ 0 h 227"/>
                <a:gd name="T6" fmla="*/ 101 w 1089"/>
                <a:gd name="T7" fmla="*/ 26 h 227"/>
                <a:gd name="T8" fmla="*/ 82 w 1089"/>
                <a:gd name="T9" fmla="*/ 25 h 227"/>
                <a:gd name="T10" fmla="*/ 73 w 1089"/>
                <a:gd name="T11" fmla="*/ 10 h 227"/>
                <a:gd name="T12" fmla="*/ 28 w 1089"/>
                <a:gd name="T13" fmla="*/ 10 h 227"/>
                <a:gd name="T14" fmla="*/ 20 w 1089"/>
                <a:gd name="T15" fmla="*/ 26 h 227"/>
                <a:gd name="T16" fmla="*/ 0 w 1089"/>
                <a:gd name="T17" fmla="*/ 26 h 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89"/>
                <a:gd name="T28" fmla="*/ 0 h 227"/>
                <a:gd name="T29" fmla="*/ 1089 w 1089"/>
                <a:gd name="T30" fmla="*/ 227 h 2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89" h="227">
                  <a:moveTo>
                    <a:pt x="0" y="227"/>
                  </a:moveTo>
                  <a:lnTo>
                    <a:pt x="227" y="0"/>
                  </a:lnTo>
                  <a:lnTo>
                    <a:pt x="862" y="0"/>
                  </a:lnTo>
                  <a:lnTo>
                    <a:pt x="1089" y="227"/>
                  </a:lnTo>
                  <a:lnTo>
                    <a:pt x="888" y="218"/>
                  </a:lnTo>
                  <a:lnTo>
                    <a:pt x="797" y="90"/>
                  </a:lnTo>
                  <a:lnTo>
                    <a:pt x="312" y="90"/>
                  </a:lnTo>
                  <a:lnTo>
                    <a:pt x="212" y="227"/>
                  </a:lnTo>
                  <a:lnTo>
                    <a:pt x="0" y="227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608" name="AutoShape 26"/>
            <p:cNvSpPr>
              <a:spLocks noChangeArrowheads="1"/>
            </p:cNvSpPr>
            <p:nvPr/>
          </p:nvSpPr>
          <p:spPr bwMode="auto">
            <a:xfrm flipV="1">
              <a:off x="1306" y="1904"/>
              <a:ext cx="192" cy="1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70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lnTo>
                    <a:pt x="5400" y="1080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609" name="Rectangle 27"/>
            <p:cNvSpPr>
              <a:spLocks noChangeArrowheads="1"/>
            </p:cNvSpPr>
            <p:nvPr/>
          </p:nvSpPr>
          <p:spPr bwMode="auto">
            <a:xfrm>
              <a:off x="1453" y="1255"/>
              <a:ext cx="49" cy="748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610" name="Rectangle 28"/>
            <p:cNvSpPr>
              <a:spLocks noChangeArrowheads="1"/>
            </p:cNvSpPr>
            <p:nvPr/>
          </p:nvSpPr>
          <p:spPr bwMode="auto">
            <a:xfrm>
              <a:off x="1304" y="1391"/>
              <a:ext cx="45" cy="61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611" name="Rectangle 29"/>
            <p:cNvSpPr>
              <a:spLocks noChangeArrowheads="1"/>
            </p:cNvSpPr>
            <p:nvPr/>
          </p:nvSpPr>
          <p:spPr bwMode="auto">
            <a:xfrm>
              <a:off x="161" y="1346"/>
              <a:ext cx="636" cy="87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grpSp>
          <p:nvGrpSpPr>
            <p:cNvPr id="22612" name="Group 30"/>
            <p:cNvGrpSpPr>
              <a:grpSpLocks/>
            </p:cNvGrpSpPr>
            <p:nvPr/>
          </p:nvGrpSpPr>
          <p:grpSpPr bwMode="auto">
            <a:xfrm>
              <a:off x="415" y="1673"/>
              <a:ext cx="190" cy="220"/>
              <a:chOff x="2653" y="3067"/>
              <a:chExt cx="272" cy="272"/>
            </a:xfrm>
          </p:grpSpPr>
          <p:sp>
            <p:nvSpPr>
              <p:cNvPr id="22616" name="Oval 31"/>
              <p:cNvSpPr>
                <a:spLocks noChangeArrowheads="1"/>
              </p:cNvSpPr>
              <p:nvPr/>
            </p:nvSpPr>
            <p:spPr bwMode="auto">
              <a:xfrm>
                <a:off x="2653" y="3067"/>
                <a:ext cx="272" cy="272"/>
              </a:xfrm>
              <a:prstGeom prst="ellipse">
                <a:avLst/>
              </a:prstGeom>
              <a:solidFill>
                <a:srgbClr val="CC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zh-CN">
                  <a:latin typeface="Calibri" pitchFamily="34" charset="0"/>
                </a:endParaRPr>
              </a:p>
            </p:txBody>
          </p:sp>
          <p:sp>
            <p:nvSpPr>
              <p:cNvPr id="22617" name="Oval 32"/>
              <p:cNvSpPr>
                <a:spLocks noChangeArrowheads="1"/>
              </p:cNvSpPr>
              <p:nvPr/>
            </p:nvSpPr>
            <p:spPr bwMode="auto">
              <a:xfrm>
                <a:off x="2699" y="3113"/>
                <a:ext cx="182" cy="182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zh-CN">
                  <a:latin typeface="Calibri" pitchFamily="34" charset="0"/>
                </a:endParaRPr>
              </a:p>
            </p:txBody>
          </p:sp>
        </p:grpSp>
        <p:sp>
          <p:nvSpPr>
            <p:cNvPr id="22613" name="Text Box 33"/>
            <p:cNvSpPr txBox="1">
              <a:spLocks noChangeArrowheads="1"/>
            </p:cNvSpPr>
            <p:nvPr/>
          </p:nvSpPr>
          <p:spPr bwMode="auto">
            <a:xfrm>
              <a:off x="690" y="2378"/>
              <a:ext cx="272" cy="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en-US" altLang="zh-CN" sz="2800" b="1"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22614" name="Text Box 34"/>
            <p:cNvSpPr txBox="1">
              <a:spLocks noChangeArrowheads="1"/>
            </p:cNvSpPr>
            <p:nvPr/>
          </p:nvSpPr>
          <p:spPr bwMode="auto">
            <a:xfrm>
              <a:off x="158" y="1617"/>
              <a:ext cx="368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400">
                  <a:latin typeface="Tahoma" pitchFamily="34" charset="0"/>
                </a:rPr>
                <a:t>水</a:t>
              </a:r>
            </a:p>
          </p:txBody>
        </p:sp>
        <p:sp>
          <p:nvSpPr>
            <p:cNvPr id="22615" name="Freeform 35"/>
            <p:cNvSpPr>
              <a:spLocks/>
            </p:cNvSpPr>
            <p:nvPr/>
          </p:nvSpPr>
          <p:spPr bwMode="auto">
            <a:xfrm>
              <a:off x="521" y="522"/>
              <a:ext cx="808" cy="1142"/>
            </a:xfrm>
            <a:custGeom>
              <a:avLst/>
              <a:gdLst>
                <a:gd name="T0" fmla="*/ 808 w 808"/>
                <a:gd name="T1" fmla="*/ 187 h 1142"/>
                <a:gd name="T2" fmla="*/ 777 w 808"/>
                <a:gd name="T3" fmla="*/ 100 h 1142"/>
                <a:gd name="T4" fmla="*/ 686 w 808"/>
                <a:gd name="T5" fmla="*/ 45 h 1142"/>
                <a:gd name="T6" fmla="*/ 439 w 808"/>
                <a:gd name="T7" fmla="*/ 54 h 1142"/>
                <a:gd name="T8" fmla="*/ 173 w 808"/>
                <a:gd name="T9" fmla="*/ 368 h 1142"/>
                <a:gd name="T10" fmla="*/ 0 w 808"/>
                <a:gd name="T11" fmla="*/ 1142 h 11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08"/>
                <a:gd name="T19" fmla="*/ 0 h 1142"/>
                <a:gd name="T20" fmla="*/ 808 w 808"/>
                <a:gd name="T21" fmla="*/ 1142 h 11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08" h="1142">
                  <a:moveTo>
                    <a:pt x="808" y="187"/>
                  </a:moveTo>
                  <a:cubicBezTo>
                    <a:pt x="803" y="173"/>
                    <a:pt x="797" y="124"/>
                    <a:pt x="777" y="100"/>
                  </a:cubicBezTo>
                  <a:cubicBezTo>
                    <a:pt x="757" y="76"/>
                    <a:pt x="742" y="53"/>
                    <a:pt x="686" y="45"/>
                  </a:cubicBezTo>
                  <a:cubicBezTo>
                    <a:pt x="630" y="37"/>
                    <a:pt x="524" y="0"/>
                    <a:pt x="439" y="54"/>
                  </a:cubicBezTo>
                  <a:cubicBezTo>
                    <a:pt x="354" y="108"/>
                    <a:pt x="246" y="187"/>
                    <a:pt x="173" y="368"/>
                  </a:cubicBezTo>
                  <a:cubicBezTo>
                    <a:pt x="100" y="549"/>
                    <a:pt x="36" y="981"/>
                    <a:pt x="0" y="1142"/>
                  </a:cubicBezTo>
                </a:path>
              </a:pathLst>
            </a:custGeom>
            <a:noFill/>
            <a:ln w="76200">
              <a:solidFill>
                <a:srgbClr val="CC9900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10" name="Group 36"/>
          <p:cNvGrpSpPr>
            <a:grpSpLocks/>
          </p:cNvGrpSpPr>
          <p:nvPr/>
        </p:nvGrpSpPr>
        <p:grpSpPr bwMode="auto">
          <a:xfrm>
            <a:off x="3419475" y="836613"/>
            <a:ext cx="2305050" cy="3108325"/>
            <a:chOff x="2018" y="527"/>
            <a:chExt cx="1671" cy="2235"/>
          </a:xfrm>
        </p:grpSpPr>
        <p:sp>
          <p:nvSpPr>
            <p:cNvPr id="22566" name="Rectangle 37"/>
            <p:cNvSpPr>
              <a:spLocks noChangeArrowheads="1"/>
            </p:cNvSpPr>
            <p:nvPr/>
          </p:nvSpPr>
          <p:spPr bwMode="auto">
            <a:xfrm>
              <a:off x="2020" y="1605"/>
              <a:ext cx="636" cy="62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67" name="Rectangle 38"/>
            <p:cNvSpPr>
              <a:spLocks noChangeArrowheads="1"/>
            </p:cNvSpPr>
            <p:nvPr/>
          </p:nvSpPr>
          <p:spPr bwMode="auto">
            <a:xfrm>
              <a:off x="3103" y="858"/>
              <a:ext cx="308" cy="1348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68" name="Rectangle 39"/>
            <p:cNvSpPr>
              <a:spLocks noChangeArrowheads="1"/>
            </p:cNvSpPr>
            <p:nvPr/>
          </p:nvSpPr>
          <p:spPr bwMode="auto">
            <a:xfrm>
              <a:off x="3312" y="709"/>
              <a:ext cx="49" cy="54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69" name="Rectangle 40"/>
            <p:cNvSpPr>
              <a:spLocks noChangeArrowheads="1"/>
            </p:cNvSpPr>
            <p:nvPr/>
          </p:nvSpPr>
          <p:spPr bwMode="auto">
            <a:xfrm>
              <a:off x="3156" y="715"/>
              <a:ext cx="44" cy="81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70" name="Line 41"/>
            <p:cNvSpPr>
              <a:spLocks noChangeShapeType="1"/>
            </p:cNvSpPr>
            <p:nvPr/>
          </p:nvSpPr>
          <p:spPr bwMode="auto">
            <a:xfrm>
              <a:off x="3240" y="1027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71" name="Line 42"/>
            <p:cNvSpPr>
              <a:spLocks noChangeShapeType="1"/>
            </p:cNvSpPr>
            <p:nvPr/>
          </p:nvSpPr>
          <p:spPr bwMode="auto">
            <a:xfrm>
              <a:off x="3240" y="1127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72" name="Line 43"/>
            <p:cNvSpPr>
              <a:spLocks noChangeShapeType="1"/>
            </p:cNvSpPr>
            <p:nvPr/>
          </p:nvSpPr>
          <p:spPr bwMode="auto">
            <a:xfrm>
              <a:off x="3240" y="1226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73" name="Line 44"/>
            <p:cNvSpPr>
              <a:spLocks noChangeShapeType="1"/>
            </p:cNvSpPr>
            <p:nvPr/>
          </p:nvSpPr>
          <p:spPr bwMode="auto">
            <a:xfrm>
              <a:off x="3235" y="1327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74" name="Line 45"/>
            <p:cNvSpPr>
              <a:spLocks noChangeShapeType="1"/>
            </p:cNvSpPr>
            <p:nvPr/>
          </p:nvSpPr>
          <p:spPr bwMode="auto">
            <a:xfrm>
              <a:off x="3240" y="1427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75" name="Line 46"/>
            <p:cNvSpPr>
              <a:spLocks noChangeShapeType="1"/>
            </p:cNvSpPr>
            <p:nvPr/>
          </p:nvSpPr>
          <p:spPr bwMode="auto">
            <a:xfrm>
              <a:off x="3240" y="1526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76" name="Line 47"/>
            <p:cNvSpPr>
              <a:spLocks noChangeShapeType="1"/>
            </p:cNvSpPr>
            <p:nvPr/>
          </p:nvSpPr>
          <p:spPr bwMode="auto">
            <a:xfrm>
              <a:off x="3240" y="1626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77" name="Line 48"/>
            <p:cNvSpPr>
              <a:spLocks noChangeShapeType="1"/>
            </p:cNvSpPr>
            <p:nvPr/>
          </p:nvSpPr>
          <p:spPr bwMode="auto">
            <a:xfrm>
              <a:off x="3240" y="1725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78" name="Line 49"/>
            <p:cNvSpPr>
              <a:spLocks noChangeShapeType="1"/>
            </p:cNvSpPr>
            <p:nvPr/>
          </p:nvSpPr>
          <p:spPr bwMode="auto">
            <a:xfrm>
              <a:off x="3247" y="1826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79" name="Line 50"/>
            <p:cNvSpPr>
              <a:spLocks noChangeShapeType="1"/>
            </p:cNvSpPr>
            <p:nvPr/>
          </p:nvSpPr>
          <p:spPr bwMode="auto">
            <a:xfrm>
              <a:off x="3247" y="1926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80" name="Line 51"/>
            <p:cNvSpPr>
              <a:spLocks noChangeShapeType="1"/>
            </p:cNvSpPr>
            <p:nvPr/>
          </p:nvSpPr>
          <p:spPr bwMode="auto">
            <a:xfrm>
              <a:off x="3240" y="927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81" name="Freeform 52"/>
            <p:cNvSpPr>
              <a:spLocks/>
            </p:cNvSpPr>
            <p:nvPr/>
          </p:nvSpPr>
          <p:spPr bwMode="auto">
            <a:xfrm>
              <a:off x="2831" y="2206"/>
              <a:ext cx="858" cy="183"/>
            </a:xfrm>
            <a:custGeom>
              <a:avLst/>
              <a:gdLst>
                <a:gd name="T0" fmla="*/ 0 w 1089"/>
                <a:gd name="T1" fmla="*/ 26 h 227"/>
                <a:gd name="T2" fmla="*/ 21 w 1089"/>
                <a:gd name="T3" fmla="*/ 0 h 227"/>
                <a:gd name="T4" fmla="*/ 80 w 1089"/>
                <a:gd name="T5" fmla="*/ 0 h 227"/>
                <a:gd name="T6" fmla="*/ 101 w 1089"/>
                <a:gd name="T7" fmla="*/ 26 h 227"/>
                <a:gd name="T8" fmla="*/ 82 w 1089"/>
                <a:gd name="T9" fmla="*/ 25 h 227"/>
                <a:gd name="T10" fmla="*/ 73 w 1089"/>
                <a:gd name="T11" fmla="*/ 10 h 227"/>
                <a:gd name="T12" fmla="*/ 28 w 1089"/>
                <a:gd name="T13" fmla="*/ 10 h 227"/>
                <a:gd name="T14" fmla="*/ 20 w 1089"/>
                <a:gd name="T15" fmla="*/ 26 h 227"/>
                <a:gd name="T16" fmla="*/ 0 w 1089"/>
                <a:gd name="T17" fmla="*/ 26 h 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89"/>
                <a:gd name="T28" fmla="*/ 0 h 227"/>
                <a:gd name="T29" fmla="*/ 1089 w 1089"/>
                <a:gd name="T30" fmla="*/ 227 h 2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89" h="227">
                  <a:moveTo>
                    <a:pt x="0" y="227"/>
                  </a:moveTo>
                  <a:lnTo>
                    <a:pt x="227" y="0"/>
                  </a:lnTo>
                  <a:lnTo>
                    <a:pt x="862" y="0"/>
                  </a:lnTo>
                  <a:lnTo>
                    <a:pt x="1089" y="227"/>
                  </a:lnTo>
                  <a:lnTo>
                    <a:pt x="888" y="218"/>
                  </a:lnTo>
                  <a:lnTo>
                    <a:pt x="797" y="90"/>
                  </a:lnTo>
                  <a:lnTo>
                    <a:pt x="312" y="90"/>
                  </a:lnTo>
                  <a:lnTo>
                    <a:pt x="212" y="227"/>
                  </a:lnTo>
                  <a:lnTo>
                    <a:pt x="0" y="227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82" name="AutoShape 53"/>
            <p:cNvSpPr>
              <a:spLocks noChangeArrowheads="1"/>
            </p:cNvSpPr>
            <p:nvPr/>
          </p:nvSpPr>
          <p:spPr bwMode="auto">
            <a:xfrm flipV="1">
              <a:off x="3165" y="1907"/>
              <a:ext cx="192" cy="1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70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lnTo>
                    <a:pt x="5400" y="1080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583" name="Rectangle 54"/>
            <p:cNvSpPr>
              <a:spLocks noChangeArrowheads="1"/>
            </p:cNvSpPr>
            <p:nvPr/>
          </p:nvSpPr>
          <p:spPr bwMode="auto">
            <a:xfrm>
              <a:off x="3312" y="1209"/>
              <a:ext cx="44" cy="797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84" name="Rectangle 55"/>
            <p:cNvSpPr>
              <a:spLocks noChangeArrowheads="1"/>
            </p:cNvSpPr>
            <p:nvPr/>
          </p:nvSpPr>
          <p:spPr bwMode="auto">
            <a:xfrm>
              <a:off x="3161" y="1527"/>
              <a:ext cx="46" cy="479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grpSp>
          <p:nvGrpSpPr>
            <p:cNvPr id="22585" name="Group 56"/>
            <p:cNvGrpSpPr>
              <a:grpSpLocks/>
            </p:cNvGrpSpPr>
            <p:nvPr/>
          </p:nvGrpSpPr>
          <p:grpSpPr bwMode="auto">
            <a:xfrm>
              <a:off x="2211" y="1988"/>
              <a:ext cx="190" cy="220"/>
              <a:chOff x="2653" y="3067"/>
              <a:chExt cx="272" cy="272"/>
            </a:xfrm>
          </p:grpSpPr>
          <p:sp>
            <p:nvSpPr>
              <p:cNvPr id="22590" name="Oval 57"/>
              <p:cNvSpPr>
                <a:spLocks noChangeArrowheads="1"/>
              </p:cNvSpPr>
              <p:nvPr/>
            </p:nvSpPr>
            <p:spPr bwMode="auto">
              <a:xfrm>
                <a:off x="2653" y="3067"/>
                <a:ext cx="272" cy="272"/>
              </a:xfrm>
              <a:prstGeom prst="ellipse">
                <a:avLst/>
              </a:prstGeom>
              <a:solidFill>
                <a:srgbClr val="CC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zh-CN">
                  <a:latin typeface="Calibri" pitchFamily="34" charset="0"/>
                </a:endParaRPr>
              </a:p>
            </p:txBody>
          </p:sp>
          <p:sp>
            <p:nvSpPr>
              <p:cNvPr id="22591" name="Oval 58"/>
              <p:cNvSpPr>
                <a:spLocks noChangeArrowheads="1"/>
              </p:cNvSpPr>
              <p:nvPr/>
            </p:nvSpPr>
            <p:spPr bwMode="auto">
              <a:xfrm>
                <a:off x="2699" y="3113"/>
                <a:ext cx="182" cy="182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zh-CN">
                  <a:latin typeface="Calibri" pitchFamily="34" charset="0"/>
                </a:endParaRPr>
              </a:p>
            </p:txBody>
          </p:sp>
        </p:grpSp>
        <p:sp>
          <p:nvSpPr>
            <p:cNvPr id="22586" name="Rectangle 59"/>
            <p:cNvSpPr>
              <a:spLocks noChangeArrowheads="1"/>
            </p:cNvSpPr>
            <p:nvPr/>
          </p:nvSpPr>
          <p:spPr bwMode="auto">
            <a:xfrm>
              <a:off x="2020" y="1349"/>
              <a:ext cx="636" cy="87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87" name="Text Box 60"/>
            <p:cNvSpPr txBox="1">
              <a:spLocks noChangeArrowheads="1"/>
            </p:cNvSpPr>
            <p:nvPr/>
          </p:nvSpPr>
          <p:spPr bwMode="auto">
            <a:xfrm>
              <a:off x="2562" y="2389"/>
              <a:ext cx="278" cy="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en-US" altLang="zh-CN" sz="2800" b="1"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22588" name="Text Box 61"/>
            <p:cNvSpPr txBox="1">
              <a:spLocks noChangeArrowheads="1"/>
            </p:cNvSpPr>
            <p:nvPr/>
          </p:nvSpPr>
          <p:spPr bwMode="auto">
            <a:xfrm>
              <a:off x="2018" y="1617"/>
              <a:ext cx="354" cy="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400">
                  <a:latin typeface="Tahoma" pitchFamily="34" charset="0"/>
                </a:rPr>
                <a:t>水</a:t>
              </a:r>
            </a:p>
          </p:txBody>
        </p:sp>
        <p:sp>
          <p:nvSpPr>
            <p:cNvPr id="22589" name="Freeform 62"/>
            <p:cNvSpPr>
              <a:spLocks/>
            </p:cNvSpPr>
            <p:nvPr/>
          </p:nvSpPr>
          <p:spPr bwMode="auto">
            <a:xfrm>
              <a:off x="2313" y="527"/>
              <a:ext cx="867" cy="1466"/>
            </a:xfrm>
            <a:custGeom>
              <a:avLst/>
              <a:gdLst>
                <a:gd name="T0" fmla="*/ 867 w 867"/>
                <a:gd name="T1" fmla="*/ 187 h 1466"/>
                <a:gd name="T2" fmla="*/ 836 w 867"/>
                <a:gd name="T3" fmla="*/ 100 h 1466"/>
                <a:gd name="T4" fmla="*/ 745 w 867"/>
                <a:gd name="T5" fmla="*/ 45 h 1466"/>
                <a:gd name="T6" fmla="*/ 498 w 867"/>
                <a:gd name="T7" fmla="*/ 54 h 1466"/>
                <a:gd name="T8" fmla="*/ 232 w 867"/>
                <a:gd name="T9" fmla="*/ 368 h 1466"/>
                <a:gd name="T10" fmla="*/ 0 w 867"/>
                <a:gd name="T11" fmla="*/ 1466 h 14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7"/>
                <a:gd name="T19" fmla="*/ 0 h 1466"/>
                <a:gd name="T20" fmla="*/ 867 w 867"/>
                <a:gd name="T21" fmla="*/ 1466 h 14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7" h="1466">
                  <a:moveTo>
                    <a:pt x="867" y="187"/>
                  </a:moveTo>
                  <a:cubicBezTo>
                    <a:pt x="862" y="173"/>
                    <a:pt x="856" y="124"/>
                    <a:pt x="836" y="100"/>
                  </a:cubicBezTo>
                  <a:cubicBezTo>
                    <a:pt x="816" y="76"/>
                    <a:pt x="801" y="53"/>
                    <a:pt x="745" y="45"/>
                  </a:cubicBezTo>
                  <a:cubicBezTo>
                    <a:pt x="689" y="37"/>
                    <a:pt x="583" y="0"/>
                    <a:pt x="498" y="54"/>
                  </a:cubicBezTo>
                  <a:cubicBezTo>
                    <a:pt x="413" y="108"/>
                    <a:pt x="315" y="133"/>
                    <a:pt x="232" y="368"/>
                  </a:cubicBezTo>
                  <a:cubicBezTo>
                    <a:pt x="149" y="603"/>
                    <a:pt x="48" y="1237"/>
                    <a:pt x="0" y="1466"/>
                  </a:cubicBezTo>
                </a:path>
              </a:pathLst>
            </a:custGeom>
            <a:noFill/>
            <a:ln w="76200">
              <a:solidFill>
                <a:srgbClr val="CC9900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12" name="Group 63"/>
          <p:cNvGrpSpPr>
            <a:grpSpLocks/>
          </p:cNvGrpSpPr>
          <p:nvPr/>
        </p:nvGrpSpPr>
        <p:grpSpPr bwMode="auto">
          <a:xfrm>
            <a:off x="6229350" y="836613"/>
            <a:ext cx="2303463" cy="3052762"/>
            <a:chOff x="3833" y="518"/>
            <a:chExt cx="1669" cy="2255"/>
          </a:xfrm>
        </p:grpSpPr>
        <p:sp>
          <p:nvSpPr>
            <p:cNvPr id="22540" name="Rectangle 64"/>
            <p:cNvSpPr>
              <a:spLocks noChangeArrowheads="1"/>
            </p:cNvSpPr>
            <p:nvPr/>
          </p:nvSpPr>
          <p:spPr bwMode="auto">
            <a:xfrm>
              <a:off x="3833" y="1603"/>
              <a:ext cx="636" cy="623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41" name="Rectangle 65"/>
            <p:cNvSpPr>
              <a:spLocks noChangeArrowheads="1"/>
            </p:cNvSpPr>
            <p:nvPr/>
          </p:nvSpPr>
          <p:spPr bwMode="auto">
            <a:xfrm>
              <a:off x="4916" y="856"/>
              <a:ext cx="308" cy="1348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42" name="Rectangle 66"/>
            <p:cNvSpPr>
              <a:spLocks noChangeArrowheads="1"/>
            </p:cNvSpPr>
            <p:nvPr/>
          </p:nvSpPr>
          <p:spPr bwMode="auto">
            <a:xfrm>
              <a:off x="5125" y="707"/>
              <a:ext cx="49" cy="54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43" name="Rectangle 67"/>
            <p:cNvSpPr>
              <a:spLocks noChangeArrowheads="1"/>
            </p:cNvSpPr>
            <p:nvPr/>
          </p:nvSpPr>
          <p:spPr bwMode="auto">
            <a:xfrm>
              <a:off x="4967" y="713"/>
              <a:ext cx="45" cy="90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44" name="Line 68"/>
            <p:cNvSpPr>
              <a:spLocks noChangeShapeType="1"/>
            </p:cNvSpPr>
            <p:nvPr/>
          </p:nvSpPr>
          <p:spPr bwMode="auto">
            <a:xfrm>
              <a:off x="5053" y="1025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45" name="Line 69"/>
            <p:cNvSpPr>
              <a:spLocks noChangeShapeType="1"/>
            </p:cNvSpPr>
            <p:nvPr/>
          </p:nvSpPr>
          <p:spPr bwMode="auto">
            <a:xfrm>
              <a:off x="5053" y="1125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46" name="Line 70"/>
            <p:cNvSpPr>
              <a:spLocks noChangeShapeType="1"/>
            </p:cNvSpPr>
            <p:nvPr/>
          </p:nvSpPr>
          <p:spPr bwMode="auto">
            <a:xfrm>
              <a:off x="5053" y="1224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47" name="Line 71"/>
            <p:cNvSpPr>
              <a:spLocks noChangeShapeType="1"/>
            </p:cNvSpPr>
            <p:nvPr/>
          </p:nvSpPr>
          <p:spPr bwMode="auto">
            <a:xfrm>
              <a:off x="5048" y="1325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48" name="Line 72"/>
            <p:cNvSpPr>
              <a:spLocks noChangeShapeType="1"/>
            </p:cNvSpPr>
            <p:nvPr/>
          </p:nvSpPr>
          <p:spPr bwMode="auto">
            <a:xfrm>
              <a:off x="5053" y="1425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49" name="Line 73"/>
            <p:cNvSpPr>
              <a:spLocks noChangeShapeType="1"/>
            </p:cNvSpPr>
            <p:nvPr/>
          </p:nvSpPr>
          <p:spPr bwMode="auto">
            <a:xfrm>
              <a:off x="5053" y="1524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50" name="Line 74"/>
            <p:cNvSpPr>
              <a:spLocks noChangeShapeType="1"/>
            </p:cNvSpPr>
            <p:nvPr/>
          </p:nvSpPr>
          <p:spPr bwMode="auto">
            <a:xfrm>
              <a:off x="5053" y="1624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51" name="Line 75"/>
            <p:cNvSpPr>
              <a:spLocks noChangeShapeType="1"/>
            </p:cNvSpPr>
            <p:nvPr/>
          </p:nvSpPr>
          <p:spPr bwMode="auto">
            <a:xfrm>
              <a:off x="5053" y="1723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52" name="Line 76"/>
            <p:cNvSpPr>
              <a:spLocks noChangeShapeType="1"/>
            </p:cNvSpPr>
            <p:nvPr/>
          </p:nvSpPr>
          <p:spPr bwMode="auto">
            <a:xfrm>
              <a:off x="5060" y="1824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53" name="Line 77"/>
            <p:cNvSpPr>
              <a:spLocks noChangeShapeType="1"/>
            </p:cNvSpPr>
            <p:nvPr/>
          </p:nvSpPr>
          <p:spPr bwMode="auto">
            <a:xfrm>
              <a:off x="5060" y="1924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54" name="Line 78"/>
            <p:cNvSpPr>
              <a:spLocks noChangeShapeType="1"/>
            </p:cNvSpPr>
            <p:nvPr/>
          </p:nvSpPr>
          <p:spPr bwMode="auto">
            <a:xfrm>
              <a:off x="5053" y="925"/>
              <a:ext cx="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55" name="Freeform 79"/>
            <p:cNvSpPr>
              <a:spLocks/>
            </p:cNvSpPr>
            <p:nvPr/>
          </p:nvSpPr>
          <p:spPr bwMode="auto">
            <a:xfrm>
              <a:off x="4644" y="2204"/>
              <a:ext cx="858" cy="183"/>
            </a:xfrm>
            <a:custGeom>
              <a:avLst/>
              <a:gdLst>
                <a:gd name="T0" fmla="*/ 0 w 1089"/>
                <a:gd name="T1" fmla="*/ 26 h 227"/>
                <a:gd name="T2" fmla="*/ 21 w 1089"/>
                <a:gd name="T3" fmla="*/ 0 h 227"/>
                <a:gd name="T4" fmla="*/ 80 w 1089"/>
                <a:gd name="T5" fmla="*/ 0 h 227"/>
                <a:gd name="T6" fmla="*/ 101 w 1089"/>
                <a:gd name="T7" fmla="*/ 26 h 227"/>
                <a:gd name="T8" fmla="*/ 82 w 1089"/>
                <a:gd name="T9" fmla="*/ 25 h 227"/>
                <a:gd name="T10" fmla="*/ 73 w 1089"/>
                <a:gd name="T11" fmla="*/ 10 h 227"/>
                <a:gd name="T12" fmla="*/ 28 w 1089"/>
                <a:gd name="T13" fmla="*/ 10 h 227"/>
                <a:gd name="T14" fmla="*/ 20 w 1089"/>
                <a:gd name="T15" fmla="*/ 26 h 227"/>
                <a:gd name="T16" fmla="*/ 0 w 1089"/>
                <a:gd name="T17" fmla="*/ 26 h 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89"/>
                <a:gd name="T28" fmla="*/ 0 h 227"/>
                <a:gd name="T29" fmla="*/ 1089 w 1089"/>
                <a:gd name="T30" fmla="*/ 227 h 2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89" h="227">
                  <a:moveTo>
                    <a:pt x="0" y="227"/>
                  </a:moveTo>
                  <a:lnTo>
                    <a:pt x="227" y="0"/>
                  </a:lnTo>
                  <a:lnTo>
                    <a:pt x="862" y="0"/>
                  </a:lnTo>
                  <a:lnTo>
                    <a:pt x="1089" y="227"/>
                  </a:lnTo>
                  <a:lnTo>
                    <a:pt x="888" y="218"/>
                  </a:lnTo>
                  <a:lnTo>
                    <a:pt x="797" y="90"/>
                  </a:lnTo>
                  <a:lnTo>
                    <a:pt x="312" y="90"/>
                  </a:lnTo>
                  <a:lnTo>
                    <a:pt x="212" y="227"/>
                  </a:lnTo>
                  <a:lnTo>
                    <a:pt x="0" y="227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56" name="AutoShape 80"/>
            <p:cNvSpPr>
              <a:spLocks noChangeArrowheads="1"/>
            </p:cNvSpPr>
            <p:nvPr/>
          </p:nvSpPr>
          <p:spPr bwMode="auto">
            <a:xfrm flipV="1">
              <a:off x="4978" y="1896"/>
              <a:ext cx="192" cy="1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70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lnTo>
                    <a:pt x="5400" y="1080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557" name="Rectangle 81"/>
            <p:cNvSpPr>
              <a:spLocks noChangeArrowheads="1"/>
            </p:cNvSpPr>
            <p:nvPr/>
          </p:nvSpPr>
          <p:spPr bwMode="auto">
            <a:xfrm>
              <a:off x="5125" y="1207"/>
              <a:ext cx="44" cy="797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58" name="Rectangle 82"/>
            <p:cNvSpPr>
              <a:spLocks noChangeArrowheads="1"/>
            </p:cNvSpPr>
            <p:nvPr/>
          </p:nvSpPr>
          <p:spPr bwMode="auto">
            <a:xfrm>
              <a:off x="4969" y="1391"/>
              <a:ext cx="44" cy="61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grpSp>
          <p:nvGrpSpPr>
            <p:cNvPr id="22559" name="Group 83"/>
            <p:cNvGrpSpPr>
              <a:grpSpLocks/>
            </p:cNvGrpSpPr>
            <p:nvPr/>
          </p:nvGrpSpPr>
          <p:grpSpPr bwMode="auto">
            <a:xfrm>
              <a:off x="4024" y="1986"/>
              <a:ext cx="190" cy="220"/>
              <a:chOff x="2653" y="3067"/>
              <a:chExt cx="272" cy="272"/>
            </a:xfrm>
          </p:grpSpPr>
          <p:sp>
            <p:nvSpPr>
              <p:cNvPr id="22564" name="Oval 84"/>
              <p:cNvSpPr>
                <a:spLocks noChangeArrowheads="1"/>
              </p:cNvSpPr>
              <p:nvPr/>
            </p:nvSpPr>
            <p:spPr bwMode="auto">
              <a:xfrm>
                <a:off x="2653" y="3067"/>
                <a:ext cx="272" cy="272"/>
              </a:xfrm>
              <a:prstGeom prst="ellipse">
                <a:avLst/>
              </a:prstGeom>
              <a:solidFill>
                <a:srgbClr val="CC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zh-CN">
                  <a:latin typeface="Calibri" pitchFamily="34" charset="0"/>
                </a:endParaRPr>
              </a:p>
            </p:txBody>
          </p:sp>
          <p:sp>
            <p:nvSpPr>
              <p:cNvPr id="22565" name="Oval 85"/>
              <p:cNvSpPr>
                <a:spLocks noChangeArrowheads="1"/>
              </p:cNvSpPr>
              <p:nvPr/>
            </p:nvSpPr>
            <p:spPr bwMode="auto">
              <a:xfrm>
                <a:off x="2699" y="3113"/>
                <a:ext cx="182" cy="182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zh-CN">
                  <a:latin typeface="Calibri" pitchFamily="34" charset="0"/>
                </a:endParaRPr>
              </a:p>
            </p:txBody>
          </p:sp>
        </p:grpSp>
        <p:sp>
          <p:nvSpPr>
            <p:cNvPr id="22560" name="Rectangle 86"/>
            <p:cNvSpPr>
              <a:spLocks noChangeArrowheads="1"/>
            </p:cNvSpPr>
            <p:nvPr/>
          </p:nvSpPr>
          <p:spPr bwMode="auto">
            <a:xfrm>
              <a:off x="3833" y="1347"/>
              <a:ext cx="636" cy="87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22561" name="Text Box 87"/>
            <p:cNvSpPr txBox="1">
              <a:spLocks noChangeArrowheads="1"/>
            </p:cNvSpPr>
            <p:nvPr/>
          </p:nvSpPr>
          <p:spPr bwMode="auto">
            <a:xfrm>
              <a:off x="4468" y="2389"/>
              <a:ext cx="247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en-US" altLang="zh-CN" sz="2800" b="1"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22562" name="Text Box 88"/>
            <p:cNvSpPr txBox="1">
              <a:spLocks noChangeArrowheads="1"/>
            </p:cNvSpPr>
            <p:nvPr/>
          </p:nvSpPr>
          <p:spPr bwMode="auto">
            <a:xfrm>
              <a:off x="3842" y="1615"/>
              <a:ext cx="644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400">
                  <a:latin typeface="Tahoma" pitchFamily="34" charset="0"/>
                </a:rPr>
                <a:t>煤 油</a:t>
              </a:r>
            </a:p>
          </p:txBody>
        </p:sp>
        <p:sp>
          <p:nvSpPr>
            <p:cNvPr id="22563" name="Freeform 89"/>
            <p:cNvSpPr>
              <a:spLocks/>
            </p:cNvSpPr>
            <p:nvPr/>
          </p:nvSpPr>
          <p:spPr bwMode="auto">
            <a:xfrm>
              <a:off x="4123" y="518"/>
              <a:ext cx="867" cy="1466"/>
            </a:xfrm>
            <a:custGeom>
              <a:avLst/>
              <a:gdLst>
                <a:gd name="T0" fmla="*/ 867 w 867"/>
                <a:gd name="T1" fmla="*/ 187 h 1466"/>
                <a:gd name="T2" fmla="*/ 836 w 867"/>
                <a:gd name="T3" fmla="*/ 100 h 1466"/>
                <a:gd name="T4" fmla="*/ 745 w 867"/>
                <a:gd name="T5" fmla="*/ 45 h 1466"/>
                <a:gd name="T6" fmla="*/ 498 w 867"/>
                <a:gd name="T7" fmla="*/ 54 h 1466"/>
                <a:gd name="T8" fmla="*/ 232 w 867"/>
                <a:gd name="T9" fmla="*/ 368 h 1466"/>
                <a:gd name="T10" fmla="*/ 0 w 867"/>
                <a:gd name="T11" fmla="*/ 1466 h 14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7"/>
                <a:gd name="T19" fmla="*/ 0 h 1466"/>
                <a:gd name="T20" fmla="*/ 867 w 867"/>
                <a:gd name="T21" fmla="*/ 1466 h 14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7" h="1466">
                  <a:moveTo>
                    <a:pt x="867" y="187"/>
                  </a:moveTo>
                  <a:cubicBezTo>
                    <a:pt x="862" y="173"/>
                    <a:pt x="856" y="124"/>
                    <a:pt x="836" y="100"/>
                  </a:cubicBezTo>
                  <a:cubicBezTo>
                    <a:pt x="816" y="76"/>
                    <a:pt x="801" y="53"/>
                    <a:pt x="745" y="45"/>
                  </a:cubicBezTo>
                  <a:cubicBezTo>
                    <a:pt x="689" y="37"/>
                    <a:pt x="583" y="0"/>
                    <a:pt x="498" y="54"/>
                  </a:cubicBezTo>
                  <a:cubicBezTo>
                    <a:pt x="413" y="108"/>
                    <a:pt x="315" y="133"/>
                    <a:pt x="232" y="368"/>
                  </a:cubicBezTo>
                  <a:cubicBezTo>
                    <a:pt x="149" y="603"/>
                    <a:pt x="48" y="1237"/>
                    <a:pt x="0" y="1466"/>
                  </a:cubicBezTo>
                </a:path>
              </a:pathLst>
            </a:custGeom>
            <a:noFill/>
            <a:ln w="76200">
              <a:solidFill>
                <a:srgbClr val="CC9900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5" name="Text Box 5"/>
          <p:cNvSpPr>
            <a:spLocks noChangeArrowheads="1"/>
          </p:cNvSpPr>
          <p:nvPr/>
        </p:nvSpPr>
        <p:spPr bwMode="auto">
          <a:xfrm>
            <a:off x="404813" y="3975100"/>
            <a:ext cx="8480425" cy="12541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4BACC6"/>
            </a:solidFill>
            <a:round/>
            <a:headEnd/>
            <a:tailEnd/>
          </a:ln>
        </p:spPr>
        <p:txBody>
          <a:bodyPr lIns="18000" rIns="18000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kumimoji="1" lang="zh-CN" altLang="en-US" sz="2800" b="1">
                <a:latin typeface="Tahoma" pitchFamily="34" charset="0"/>
              </a:rPr>
              <a:t>同种液体内部的压强跟＿＿＿有关，深度增加，压强＿＿＿。</a:t>
            </a:r>
          </a:p>
        </p:txBody>
      </p:sp>
      <p:sp>
        <p:nvSpPr>
          <p:cNvPr id="2" name="Text Box 5"/>
          <p:cNvSpPr>
            <a:spLocks noChangeArrowheads="1"/>
          </p:cNvSpPr>
          <p:nvPr/>
        </p:nvSpPr>
        <p:spPr bwMode="auto">
          <a:xfrm>
            <a:off x="358775" y="5337175"/>
            <a:ext cx="8480425" cy="12541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4BACC6"/>
            </a:solidFill>
            <a:round/>
            <a:headEnd/>
            <a:tailEnd/>
          </a:ln>
        </p:spPr>
        <p:txBody>
          <a:bodyPr lIns="18000" rIns="18000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kumimoji="1" lang="zh-CN" altLang="en-US" sz="2800" b="1">
                <a:latin typeface="Tahoma" pitchFamily="34" charset="0"/>
              </a:rPr>
              <a:t>不同液体内部的压强跟液体的＿＿＿有关，密度越大，压强＿＿＿。</a:t>
            </a:r>
            <a:endParaRPr lang="en-US" altLang="zh-CN" sz="2800" b="1">
              <a:solidFill>
                <a:srgbClr val="0D15B3"/>
              </a:solidFill>
              <a:latin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140200" y="4041775"/>
            <a:ext cx="898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b="1">
                <a:solidFill>
                  <a:srgbClr val="CC0000"/>
                </a:solidFill>
                <a:latin typeface="Tahoma" pitchFamily="34" charset="0"/>
              </a:rPr>
              <a:t>深度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84213" y="4572000"/>
            <a:ext cx="8985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b="1">
                <a:solidFill>
                  <a:srgbClr val="CC0000"/>
                </a:solidFill>
                <a:latin typeface="Tahoma" pitchFamily="34" charset="0"/>
              </a:rPr>
              <a:t>增大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219700" y="5445125"/>
            <a:ext cx="898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b="1">
                <a:solidFill>
                  <a:srgbClr val="CC0000"/>
                </a:solidFill>
                <a:latin typeface="Tahoma" pitchFamily="34" charset="0"/>
              </a:rPr>
              <a:t>密度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322388" y="5970588"/>
            <a:ext cx="906462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b="1">
                <a:solidFill>
                  <a:srgbClr val="CC0000"/>
                </a:solidFill>
                <a:latin typeface="Tahoma" pitchFamily="34" charset="0"/>
              </a:rPr>
              <a:t>增大</a:t>
            </a:r>
          </a:p>
        </p:txBody>
      </p:sp>
      <p:pic>
        <p:nvPicPr>
          <p:cNvPr id="22539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442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3" grpId="0"/>
      <p:bldP spid="4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67"/>
          <p:cNvGrpSpPr>
            <a:grpSpLocks/>
          </p:cNvGrpSpPr>
          <p:nvPr/>
        </p:nvGrpSpPr>
        <p:grpSpPr bwMode="auto">
          <a:xfrm>
            <a:off x="323850" y="836613"/>
            <a:ext cx="8353425" cy="2844800"/>
            <a:chOff x="204" y="935"/>
            <a:chExt cx="5262" cy="1792"/>
          </a:xfrm>
        </p:grpSpPr>
        <p:grpSp>
          <p:nvGrpSpPr>
            <p:cNvPr id="23560" name="Group 66"/>
            <p:cNvGrpSpPr>
              <a:grpSpLocks/>
            </p:cNvGrpSpPr>
            <p:nvPr/>
          </p:nvGrpSpPr>
          <p:grpSpPr bwMode="auto">
            <a:xfrm>
              <a:off x="204" y="935"/>
              <a:ext cx="5262" cy="1792"/>
              <a:chOff x="204" y="935"/>
              <a:chExt cx="5262" cy="1792"/>
            </a:xfrm>
          </p:grpSpPr>
          <p:grpSp>
            <p:nvGrpSpPr>
              <p:cNvPr id="23562" name="Group 65"/>
              <p:cNvGrpSpPr>
                <a:grpSpLocks/>
              </p:cNvGrpSpPr>
              <p:nvPr/>
            </p:nvGrpSpPr>
            <p:grpSpPr bwMode="auto">
              <a:xfrm>
                <a:off x="204" y="935"/>
                <a:ext cx="5240" cy="1792"/>
                <a:chOff x="204" y="935"/>
                <a:chExt cx="5240" cy="1792"/>
              </a:xfrm>
            </p:grpSpPr>
            <p:sp>
              <p:nvSpPr>
                <p:cNvPr id="23573" name="Rectangle 6"/>
                <p:cNvSpPr>
                  <a:spLocks noChangeArrowheads="1"/>
                </p:cNvSpPr>
                <p:nvPr/>
              </p:nvSpPr>
              <p:spPr bwMode="auto">
                <a:xfrm>
                  <a:off x="3836" y="2469"/>
                  <a:ext cx="1273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8.5</a:t>
                  </a:r>
                </a:p>
              </p:txBody>
            </p:sp>
            <p:sp>
              <p:nvSpPr>
                <p:cNvPr id="23574" name="Rectangle 7"/>
                <p:cNvSpPr>
                  <a:spLocks noChangeArrowheads="1"/>
                </p:cNvSpPr>
                <p:nvPr/>
              </p:nvSpPr>
              <p:spPr bwMode="auto">
                <a:xfrm>
                  <a:off x="2792" y="2469"/>
                  <a:ext cx="746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朝下</a:t>
                  </a:r>
                </a:p>
              </p:txBody>
            </p:sp>
            <p:sp>
              <p:nvSpPr>
                <p:cNvPr id="23575" name="Rectangle 8"/>
                <p:cNvSpPr>
                  <a:spLocks noChangeArrowheads="1"/>
                </p:cNvSpPr>
                <p:nvPr/>
              </p:nvSpPr>
              <p:spPr bwMode="auto">
                <a:xfrm>
                  <a:off x="1886" y="2500"/>
                  <a:ext cx="690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9</a:t>
                  </a:r>
                </a:p>
              </p:txBody>
            </p:sp>
            <p:sp>
              <p:nvSpPr>
                <p:cNvPr id="23576" name="Rectangle 9"/>
                <p:cNvSpPr>
                  <a:spLocks noChangeArrowheads="1"/>
                </p:cNvSpPr>
                <p:nvPr/>
              </p:nvSpPr>
              <p:spPr bwMode="auto">
                <a:xfrm>
                  <a:off x="1196" y="2476"/>
                  <a:ext cx="517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盐水</a:t>
                  </a:r>
                </a:p>
              </p:txBody>
            </p:sp>
            <p:sp>
              <p:nvSpPr>
                <p:cNvPr id="23577" name="Rectangle 10"/>
                <p:cNvSpPr>
                  <a:spLocks noChangeArrowheads="1"/>
                </p:cNvSpPr>
                <p:nvPr/>
              </p:nvSpPr>
              <p:spPr bwMode="auto">
                <a:xfrm>
                  <a:off x="280" y="2469"/>
                  <a:ext cx="701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6</a:t>
                  </a:r>
                </a:p>
              </p:txBody>
            </p:sp>
            <p:sp>
              <p:nvSpPr>
                <p:cNvPr id="23578" name="Rectangle 11"/>
                <p:cNvSpPr>
                  <a:spLocks noChangeArrowheads="1"/>
                </p:cNvSpPr>
                <p:nvPr/>
              </p:nvSpPr>
              <p:spPr bwMode="auto">
                <a:xfrm>
                  <a:off x="3836" y="2241"/>
                  <a:ext cx="1273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8.2</a:t>
                  </a:r>
                </a:p>
              </p:txBody>
            </p:sp>
            <p:sp>
              <p:nvSpPr>
                <p:cNvPr id="23579" name="Rectangle 12"/>
                <p:cNvSpPr>
                  <a:spLocks noChangeArrowheads="1"/>
                </p:cNvSpPr>
                <p:nvPr/>
              </p:nvSpPr>
              <p:spPr bwMode="auto">
                <a:xfrm>
                  <a:off x="2792" y="2241"/>
                  <a:ext cx="746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朝上</a:t>
                  </a:r>
                </a:p>
              </p:txBody>
            </p:sp>
            <p:sp>
              <p:nvSpPr>
                <p:cNvPr id="23580" name="Rectangle 13"/>
                <p:cNvSpPr>
                  <a:spLocks noChangeArrowheads="1"/>
                </p:cNvSpPr>
                <p:nvPr/>
              </p:nvSpPr>
              <p:spPr bwMode="auto">
                <a:xfrm>
                  <a:off x="1886" y="2272"/>
                  <a:ext cx="690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9</a:t>
                  </a:r>
                </a:p>
              </p:txBody>
            </p:sp>
            <p:sp>
              <p:nvSpPr>
                <p:cNvPr id="23581" name="Rectangle 14"/>
                <p:cNvSpPr>
                  <a:spLocks noChangeArrowheads="1"/>
                </p:cNvSpPr>
                <p:nvPr/>
              </p:nvSpPr>
              <p:spPr bwMode="auto">
                <a:xfrm>
                  <a:off x="1196" y="2248"/>
                  <a:ext cx="517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水</a:t>
                  </a:r>
                </a:p>
              </p:txBody>
            </p:sp>
            <p:sp>
              <p:nvSpPr>
                <p:cNvPr id="23582" name="Rectangle 15"/>
                <p:cNvSpPr>
                  <a:spLocks noChangeArrowheads="1"/>
                </p:cNvSpPr>
                <p:nvPr/>
              </p:nvSpPr>
              <p:spPr bwMode="auto">
                <a:xfrm>
                  <a:off x="280" y="2241"/>
                  <a:ext cx="701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5</a:t>
                  </a:r>
                </a:p>
              </p:txBody>
            </p:sp>
            <p:sp>
              <p:nvSpPr>
                <p:cNvPr id="23583" name="Rectangle 16"/>
                <p:cNvSpPr>
                  <a:spLocks noChangeArrowheads="1"/>
                </p:cNvSpPr>
                <p:nvPr/>
              </p:nvSpPr>
              <p:spPr bwMode="auto">
                <a:xfrm>
                  <a:off x="3836" y="2014"/>
                  <a:ext cx="1273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5.4</a:t>
                  </a:r>
                </a:p>
              </p:txBody>
            </p:sp>
            <p:sp>
              <p:nvSpPr>
                <p:cNvPr id="23584" name="Rectangle 17"/>
                <p:cNvSpPr>
                  <a:spLocks noChangeArrowheads="1"/>
                </p:cNvSpPr>
                <p:nvPr/>
              </p:nvSpPr>
              <p:spPr bwMode="auto">
                <a:xfrm>
                  <a:off x="2792" y="2014"/>
                  <a:ext cx="746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朝上</a:t>
                  </a:r>
                </a:p>
              </p:txBody>
            </p:sp>
            <p:sp>
              <p:nvSpPr>
                <p:cNvPr id="23585" name="Rectangle 18"/>
                <p:cNvSpPr>
                  <a:spLocks noChangeArrowheads="1"/>
                </p:cNvSpPr>
                <p:nvPr/>
              </p:nvSpPr>
              <p:spPr bwMode="auto">
                <a:xfrm>
                  <a:off x="1886" y="2045"/>
                  <a:ext cx="690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6</a:t>
                  </a:r>
                </a:p>
              </p:txBody>
            </p:sp>
            <p:sp>
              <p:nvSpPr>
                <p:cNvPr id="23586" name="Rectangle 19"/>
                <p:cNvSpPr>
                  <a:spLocks noChangeArrowheads="1"/>
                </p:cNvSpPr>
                <p:nvPr/>
              </p:nvSpPr>
              <p:spPr bwMode="auto">
                <a:xfrm>
                  <a:off x="1196" y="2021"/>
                  <a:ext cx="517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水</a:t>
                  </a:r>
                </a:p>
              </p:txBody>
            </p:sp>
            <p:sp>
              <p:nvSpPr>
                <p:cNvPr id="23587" name="Rectangle 20"/>
                <p:cNvSpPr>
                  <a:spLocks noChangeArrowheads="1"/>
                </p:cNvSpPr>
                <p:nvPr/>
              </p:nvSpPr>
              <p:spPr bwMode="auto">
                <a:xfrm>
                  <a:off x="280" y="2014"/>
                  <a:ext cx="701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4</a:t>
                  </a:r>
                </a:p>
              </p:txBody>
            </p:sp>
            <p:sp>
              <p:nvSpPr>
                <p:cNvPr id="23588" name="Rectangle 21"/>
                <p:cNvSpPr>
                  <a:spLocks noChangeArrowheads="1"/>
                </p:cNvSpPr>
                <p:nvPr/>
              </p:nvSpPr>
              <p:spPr bwMode="auto">
                <a:xfrm>
                  <a:off x="3836" y="1786"/>
                  <a:ext cx="1273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2.6</a:t>
                  </a:r>
                </a:p>
              </p:txBody>
            </p:sp>
            <p:sp>
              <p:nvSpPr>
                <p:cNvPr id="23589" name="Rectangle 22"/>
                <p:cNvSpPr>
                  <a:spLocks noChangeArrowheads="1"/>
                </p:cNvSpPr>
                <p:nvPr/>
              </p:nvSpPr>
              <p:spPr bwMode="auto">
                <a:xfrm>
                  <a:off x="2792" y="1786"/>
                  <a:ext cx="746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侧面</a:t>
                  </a:r>
                </a:p>
              </p:txBody>
            </p:sp>
            <p:sp>
              <p:nvSpPr>
                <p:cNvPr id="23590" name="Rectangle 23"/>
                <p:cNvSpPr>
                  <a:spLocks noChangeArrowheads="1"/>
                </p:cNvSpPr>
                <p:nvPr/>
              </p:nvSpPr>
              <p:spPr bwMode="auto">
                <a:xfrm>
                  <a:off x="1886" y="1817"/>
                  <a:ext cx="690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3</a:t>
                  </a:r>
                </a:p>
              </p:txBody>
            </p:sp>
            <p:sp>
              <p:nvSpPr>
                <p:cNvPr id="23591" name="Rectangle 24"/>
                <p:cNvSpPr>
                  <a:spLocks noChangeArrowheads="1"/>
                </p:cNvSpPr>
                <p:nvPr/>
              </p:nvSpPr>
              <p:spPr bwMode="auto">
                <a:xfrm>
                  <a:off x="1196" y="1793"/>
                  <a:ext cx="517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水</a:t>
                  </a:r>
                </a:p>
              </p:txBody>
            </p:sp>
            <p:sp>
              <p:nvSpPr>
                <p:cNvPr id="23592" name="Rectangle 25"/>
                <p:cNvSpPr>
                  <a:spLocks noChangeArrowheads="1"/>
                </p:cNvSpPr>
                <p:nvPr/>
              </p:nvSpPr>
              <p:spPr bwMode="auto">
                <a:xfrm>
                  <a:off x="280" y="1786"/>
                  <a:ext cx="701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3</a:t>
                  </a:r>
                </a:p>
              </p:txBody>
            </p:sp>
            <p:sp>
              <p:nvSpPr>
                <p:cNvPr id="23593" name="Rectangle 26"/>
                <p:cNvSpPr>
                  <a:spLocks noChangeArrowheads="1"/>
                </p:cNvSpPr>
                <p:nvPr/>
              </p:nvSpPr>
              <p:spPr bwMode="auto">
                <a:xfrm>
                  <a:off x="3836" y="1559"/>
                  <a:ext cx="1273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2.6</a:t>
                  </a:r>
                </a:p>
              </p:txBody>
            </p:sp>
            <p:sp>
              <p:nvSpPr>
                <p:cNvPr id="23594" name="Rectangle 27"/>
                <p:cNvSpPr>
                  <a:spLocks noChangeArrowheads="1"/>
                </p:cNvSpPr>
                <p:nvPr/>
              </p:nvSpPr>
              <p:spPr bwMode="auto">
                <a:xfrm>
                  <a:off x="2792" y="1559"/>
                  <a:ext cx="746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朝下</a:t>
                  </a:r>
                </a:p>
              </p:txBody>
            </p:sp>
            <p:sp>
              <p:nvSpPr>
                <p:cNvPr id="23595" name="Rectangle 28"/>
                <p:cNvSpPr>
                  <a:spLocks noChangeArrowheads="1"/>
                </p:cNvSpPr>
                <p:nvPr/>
              </p:nvSpPr>
              <p:spPr bwMode="auto">
                <a:xfrm>
                  <a:off x="1886" y="1590"/>
                  <a:ext cx="690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3</a:t>
                  </a:r>
                </a:p>
              </p:txBody>
            </p:sp>
            <p:sp>
              <p:nvSpPr>
                <p:cNvPr id="23596" name="Rectangle 29"/>
                <p:cNvSpPr>
                  <a:spLocks noChangeArrowheads="1"/>
                </p:cNvSpPr>
                <p:nvPr/>
              </p:nvSpPr>
              <p:spPr bwMode="auto">
                <a:xfrm>
                  <a:off x="1196" y="1566"/>
                  <a:ext cx="517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水</a:t>
                  </a:r>
                </a:p>
              </p:txBody>
            </p:sp>
            <p:sp>
              <p:nvSpPr>
                <p:cNvPr id="23597" name="Rectangle 30"/>
                <p:cNvSpPr>
                  <a:spLocks noChangeArrowheads="1"/>
                </p:cNvSpPr>
                <p:nvPr/>
              </p:nvSpPr>
              <p:spPr bwMode="auto">
                <a:xfrm>
                  <a:off x="280" y="1559"/>
                  <a:ext cx="701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23598" name="Rectangle 31"/>
                <p:cNvSpPr>
                  <a:spLocks noChangeArrowheads="1"/>
                </p:cNvSpPr>
                <p:nvPr/>
              </p:nvSpPr>
              <p:spPr bwMode="auto">
                <a:xfrm>
                  <a:off x="3836" y="1331"/>
                  <a:ext cx="1273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2.6</a:t>
                  </a:r>
                </a:p>
              </p:txBody>
            </p:sp>
            <p:sp>
              <p:nvSpPr>
                <p:cNvPr id="23599" name="Rectangle 32"/>
                <p:cNvSpPr>
                  <a:spLocks noChangeArrowheads="1"/>
                </p:cNvSpPr>
                <p:nvPr/>
              </p:nvSpPr>
              <p:spPr bwMode="auto">
                <a:xfrm>
                  <a:off x="2792" y="1331"/>
                  <a:ext cx="746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朝上</a:t>
                  </a:r>
                </a:p>
              </p:txBody>
            </p:sp>
            <p:sp>
              <p:nvSpPr>
                <p:cNvPr id="23600" name="Rectangle 33"/>
                <p:cNvSpPr>
                  <a:spLocks noChangeArrowheads="1"/>
                </p:cNvSpPr>
                <p:nvPr/>
              </p:nvSpPr>
              <p:spPr bwMode="auto">
                <a:xfrm>
                  <a:off x="1886" y="1363"/>
                  <a:ext cx="690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3</a:t>
                  </a:r>
                </a:p>
              </p:txBody>
            </p:sp>
            <p:sp>
              <p:nvSpPr>
                <p:cNvPr id="23601" name="Rectangle 34"/>
                <p:cNvSpPr>
                  <a:spLocks noChangeArrowheads="1"/>
                </p:cNvSpPr>
                <p:nvPr/>
              </p:nvSpPr>
              <p:spPr bwMode="auto">
                <a:xfrm>
                  <a:off x="1196" y="1338"/>
                  <a:ext cx="517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水</a:t>
                  </a:r>
                </a:p>
              </p:txBody>
            </p:sp>
            <p:sp>
              <p:nvSpPr>
                <p:cNvPr id="23602" name="Rectangle 35"/>
                <p:cNvSpPr>
                  <a:spLocks noChangeArrowheads="1"/>
                </p:cNvSpPr>
                <p:nvPr/>
              </p:nvSpPr>
              <p:spPr bwMode="auto">
                <a:xfrm>
                  <a:off x="280" y="1331"/>
                  <a:ext cx="701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23603" name="Rectangle 36"/>
                <p:cNvSpPr>
                  <a:spLocks noChangeArrowheads="1"/>
                </p:cNvSpPr>
                <p:nvPr/>
              </p:nvSpPr>
              <p:spPr bwMode="auto">
                <a:xfrm>
                  <a:off x="3612" y="935"/>
                  <a:ext cx="1832" cy="4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18000" rIns="18000"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US" altLang="zh-CN" sz="2400" b="1">
                      <a:latin typeface="Times New Roman" pitchFamily="18" charset="0"/>
                    </a:rPr>
                    <a:t>U</a:t>
                  </a:r>
                  <a:r>
                    <a:rPr lang="zh-CN" altLang="en-US" sz="2400" b="1">
                      <a:latin typeface="Times New Roman" pitchFamily="18" charset="0"/>
                    </a:rPr>
                    <a:t>型管液面高度差</a:t>
                  </a:r>
                  <a:r>
                    <a:rPr lang="en-US" altLang="zh-CN" sz="2400" b="1">
                      <a:latin typeface="Times New Roman" pitchFamily="18" charset="0"/>
                    </a:rPr>
                    <a:t>/cm</a:t>
                  </a:r>
                </a:p>
              </p:txBody>
            </p:sp>
            <p:sp>
              <p:nvSpPr>
                <p:cNvPr id="23604" name="Rectangle 37"/>
                <p:cNvSpPr>
                  <a:spLocks noChangeArrowheads="1"/>
                </p:cNvSpPr>
                <p:nvPr/>
              </p:nvSpPr>
              <p:spPr bwMode="auto">
                <a:xfrm>
                  <a:off x="2748" y="975"/>
                  <a:ext cx="746" cy="3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方向</a:t>
                  </a:r>
                </a:p>
              </p:txBody>
            </p:sp>
            <p:sp>
              <p:nvSpPr>
                <p:cNvPr id="23605" name="Rectangle 38"/>
                <p:cNvSpPr>
                  <a:spLocks noChangeArrowheads="1"/>
                </p:cNvSpPr>
                <p:nvPr/>
              </p:nvSpPr>
              <p:spPr bwMode="auto">
                <a:xfrm>
                  <a:off x="1757" y="975"/>
                  <a:ext cx="992" cy="31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400" b="1">
                      <a:latin typeface="Times New Roman" pitchFamily="18" charset="0"/>
                    </a:rPr>
                    <a:t>深度</a:t>
                  </a:r>
                  <a:r>
                    <a:rPr lang="en-US" altLang="zh-CN" sz="2400" b="1">
                      <a:latin typeface="Times New Roman" pitchFamily="18" charset="0"/>
                    </a:rPr>
                    <a:t>/cm</a:t>
                  </a:r>
                  <a:endParaRPr lang="zh-CN" altLang="en-US" sz="2400" b="1">
                    <a:latin typeface="Times New Roman" pitchFamily="18" charset="0"/>
                  </a:endParaRPr>
                </a:p>
              </p:txBody>
            </p:sp>
            <p:sp>
              <p:nvSpPr>
                <p:cNvPr id="23606" name="Rectangle 39"/>
                <p:cNvSpPr>
                  <a:spLocks noChangeArrowheads="1"/>
                </p:cNvSpPr>
                <p:nvPr/>
              </p:nvSpPr>
              <p:spPr bwMode="auto">
                <a:xfrm>
                  <a:off x="981" y="940"/>
                  <a:ext cx="862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所用液体</a:t>
                  </a:r>
                </a:p>
              </p:txBody>
            </p:sp>
            <p:sp>
              <p:nvSpPr>
                <p:cNvPr id="23607" name="Rectangle 40"/>
                <p:cNvSpPr>
                  <a:spLocks noChangeArrowheads="1"/>
                </p:cNvSpPr>
                <p:nvPr/>
              </p:nvSpPr>
              <p:spPr bwMode="auto">
                <a:xfrm>
                  <a:off x="204" y="940"/>
                  <a:ext cx="873" cy="4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zh-CN" altLang="en-US" sz="2200" b="1">
                      <a:latin typeface="Calibri" pitchFamily="34" charset="0"/>
                    </a:rPr>
                    <a:t>实验次数</a:t>
                  </a:r>
                </a:p>
              </p:txBody>
            </p:sp>
          </p:grpSp>
          <p:sp>
            <p:nvSpPr>
              <p:cNvPr id="23563" name="Line 41"/>
              <p:cNvSpPr>
                <a:spLocks noChangeShapeType="1"/>
              </p:cNvSpPr>
              <p:nvPr/>
            </p:nvSpPr>
            <p:spPr bwMode="auto">
              <a:xfrm>
                <a:off x="280" y="1318"/>
                <a:ext cx="516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564" name="Line 42"/>
              <p:cNvSpPr>
                <a:spLocks noChangeShapeType="1"/>
              </p:cNvSpPr>
              <p:nvPr/>
            </p:nvSpPr>
            <p:spPr bwMode="auto">
              <a:xfrm>
                <a:off x="280" y="1555"/>
                <a:ext cx="516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565" name="Line 43"/>
              <p:cNvSpPr>
                <a:spLocks noChangeShapeType="1"/>
              </p:cNvSpPr>
              <p:nvPr/>
            </p:nvSpPr>
            <p:spPr bwMode="auto">
              <a:xfrm>
                <a:off x="302" y="1791"/>
                <a:ext cx="516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566" name="Line 44"/>
              <p:cNvSpPr>
                <a:spLocks noChangeShapeType="1"/>
              </p:cNvSpPr>
              <p:nvPr/>
            </p:nvSpPr>
            <p:spPr bwMode="auto">
              <a:xfrm>
                <a:off x="280" y="2028"/>
                <a:ext cx="516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567" name="Line 45"/>
              <p:cNvSpPr>
                <a:spLocks noChangeShapeType="1"/>
              </p:cNvSpPr>
              <p:nvPr/>
            </p:nvSpPr>
            <p:spPr bwMode="auto">
              <a:xfrm>
                <a:off x="280" y="2264"/>
                <a:ext cx="516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568" name="Line 46"/>
              <p:cNvSpPr>
                <a:spLocks noChangeShapeType="1"/>
              </p:cNvSpPr>
              <p:nvPr/>
            </p:nvSpPr>
            <p:spPr bwMode="auto">
              <a:xfrm>
                <a:off x="280" y="2502"/>
                <a:ext cx="516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569" name="Line 47"/>
              <p:cNvSpPr>
                <a:spLocks noChangeShapeType="1"/>
              </p:cNvSpPr>
              <p:nvPr/>
            </p:nvSpPr>
            <p:spPr bwMode="auto">
              <a:xfrm>
                <a:off x="1020" y="981"/>
                <a:ext cx="4" cy="172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570" name="Line 48"/>
              <p:cNvSpPr>
                <a:spLocks noChangeShapeType="1"/>
              </p:cNvSpPr>
              <p:nvPr/>
            </p:nvSpPr>
            <p:spPr bwMode="auto">
              <a:xfrm>
                <a:off x="1837" y="981"/>
                <a:ext cx="0" cy="172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571" name="Line 49"/>
              <p:cNvSpPr>
                <a:spLocks noChangeShapeType="1"/>
              </p:cNvSpPr>
              <p:nvPr/>
            </p:nvSpPr>
            <p:spPr bwMode="auto">
              <a:xfrm>
                <a:off x="2744" y="981"/>
                <a:ext cx="0" cy="172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572" name="Line 50"/>
              <p:cNvSpPr>
                <a:spLocks noChangeShapeType="1"/>
              </p:cNvSpPr>
              <p:nvPr/>
            </p:nvSpPr>
            <p:spPr bwMode="auto">
              <a:xfrm>
                <a:off x="3560" y="981"/>
                <a:ext cx="8" cy="172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3561" name="Rectangle 51"/>
            <p:cNvSpPr>
              <a:spLocks noChangeArrowheads="1"/>
            </p:cNvSpPr>
            <p:nvPr/>
          </p:nvSpPr>
          <p:spPr bwMode="auto">
            <a:xfrm>
              <a:off x="272" y="981"/>
              <a:ext cx="5194" cy="1723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alibri" pitchFamily="34" charset="0"/>
              </a:endParaRPr>
            </a:p>
          </p:txBody>
        </p:sp>
      </p:grpSp>
      <p:sp>
        <p:nvSpPr>
          <p:cNvPr id="23555" name="Text Box 52"/>
          <p:cNvSpPr txBox="1">
            <a:spLocks noChangeArrowheads="1"/>
          </p:cNvSpPr>
          <p:nvPr/>
        </p:nvSpPr>
        <p:spPr bwMode="auto">
          <a:xfrm>
            <a:off x="250825" y="4292600"/>
            <a:ext cx="86756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rIns="18000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itchFamily="18" charset="0"/>
              </a:rPr>
              <a:t>根据上表中的数据：比较＿＿＿＿＿组数据可得：液体的压强随深度增加而增大；比较＿＿＿＿组数据可得：在同一深度，液体向各个方向的压强相等；比较＿＿＿组数据可得：不同液体的压强还跟密度有关。</a:t>
            </a:r>
          </a:p>
        </p:txBody>
      </p:sp>
      <p:sp>
        <p:nvSpPr>
          <p:cNvPr id="35896" name="Text Box 56"/>
          <p:cNvSpPr txBox="1">
            <a:spLocks noChangeArrowheads="1"/>
          </p:cNvSpPr>
          <p:nvPr/>
        </p:nvSpPr>
        <p:spPr bwMode="auto">
          <a:xfrm>
            <a:off x="4356100" y="4365625"/>
            <a:ext cx="18716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</a:rPr>
              <a:t>1</a:t>
            </a: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</a:rPr>
              <a:t>、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</a:rPr>
              <a:t>4</a:t>
            </a: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</a:rPr>
              <a:t>、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35897" name="Text Box 57"/>
          <p:cNvSpPr txBox="1">
            <a:spLocks noChangeArrowheads="1"/>
          </p:cNvSpPr>
          <p:nvPr/>
        </p:nvSpPr>
        <p:spPr bwMode="auto">
          <a:xfrm>
            <a:off x="5183188" y="4868863"/>
            <a:ext cx="14763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</a:rPr>
              <a:t>1</a:t>
            </a: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</a:rPr>
              <a:t>、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</a:rPr>
              <a:t>2</a:t>
            </a: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</a:rPr>
              <a:t>、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35898" name="Text Box 58"/>
          <p:cNvSpPr txBox="1">
            <a:spLocks noChangeArrowheads="1"/>
          </p:cNvSpPr>
          <p:nvPr/>
        </p:nvSpPr>
        <p:spPr bwMode="auto">
          <a:xfrm>
            <a:off x="7812088" y="5430838"/>
            <a:ext cx="11525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</a:rPr>
              <a:t>3</a:t>
            </a: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</a:rPr>
              <a:t>、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</a:rPr>
              <a:t>6</a:t>
            </a:r>
          </a:p>
        </p:txBody>
      </p:sp>
      <p:pic>
        <p:nvPicPr>
          <p:cNvPr id="23559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190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96" grpId="0"/>
      <p:bldP spid="35897" grpId="0"/>
      <p:bldP spid="358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18" descr="横虚线"/>
          <p:cNvSpPr>
            <a:spLocks noChangeArrowheads="1"/>
          </p:cNvSpPr>
          <p:nvPr/>
        </p:nvSpPr>
        <p:spPr bwMode="auto">
          <a:xfrm>
            <a:off x="3203575" y="4149725"/>
            <a:ext cx="1260475" cy="1584325"/>
          </a:xfrm>
          <a:prstGeom prst="rect">
            <a:avLst/>
          </a:prstGeom>
          <a:pattFill prst="dashHorz">
            <a:fgClr>
              <a:schemeClr val="tx2"/>
            </a:fgClr>
            <a:bgClr>
              <a:srgbClr val="CCECFF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4101" name="Rectangle 17" descr="横虚线"/>
          <p:cNvSpPr>
            <a:spLocks noChangeArrowheads="1"/>
          </p:cNvSpPr>
          <p:nvPr/>
        </p:nvSpPr>
        <p:spPr bwMode="auto">
          <a:xfrm>
            <a:off x="684213" y="3429000"/>
            <a:ext cx="2519362" cy="2339975"/>
          </a:xfrm>
          <a:prstGeom prst="rect">
            <a:avLst/>
          </a:prstGeom>
          <a:pattFill prst="dashHorz">
            <a:fgClr>
              <a:schemeClr val="tx2"/>
            </a:fgClr>
            <a:bgClr>
              <a:srgbClr val="CCECFF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4102" name="Rectangle 2"/>
          <p:cNvSpPr>
            <a:spLocks noChangeArrowheads="1"/>
          </p:cNvSpPr>
          <p:nvPr/>
        </p:nvSpPr>
        <p:spPr bwMode="auto">
          <a:xfrm>
            <a:off x="571500" y="1011238"/>
            <a:ext cx="35766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zh-CN" sz="2800" b="1">
                <a:latin typeface="Times New Roman" pitchFamily="18" charset="0"/>
              </a:rPr>
              <a:t>2</a:t>
            </a:r>
            <a:r>
              <a:rPr lang="zh-CN" altLang="en-US" sz="2800" b="1">
                <a:latin typeface="Times New Roman" pitchFamily="18" charset="0"/>
              </a:rPr>
              <a:t>．液体压强计算式：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953000" y="3276600"/>
            <a:ext cx="3810000" cy="2684463"/>
          </a:xfrm>
          <a:prstGeom prst="rect">
            <a:avLst/>
          </a:prstGeom>
          <a:noFill/>
          <a:ln w="28575">
            <a:solidFill>
              <a:srgbClr val="F7994B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Calibri" pitchFamily="34" charset="0"/>
              </a:rPr>
              <a:t>         只需考虑液体密度和深度，不用考虑液体质量、形状等问题。其中</a:t>
            </a:r>
            <a:r>
              <a:rPr lang="zh-CN" altLang="en-US" sz="2800" b="1">
                <a:solidFill>
                  <a:srgbClr val="CC0000"/>
                </a:solidFill>
                <a:latin typeface="Calibri" pitchFamily="34" charset="0"/>
              </a:rPr>
              <a:t>深度</a:t>
            </a:r>
            <a:r>
              <a:rPr lang="zh-CN" altLang="en-US" sz="2800" b="1">
                <a:latin typeface="Calibri" pitchFamily="34" charset="0"/>
              </a:rPr>
              <a:t>是指所求点到自由液面的距离。</a:t>
            </a: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827088" y="1700213"/>
          <a:ext cx="7561262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4" imgW="2933700" imgH="419100" progId="">
                  <p:embed/>
                </p:oleObj>
              </mc:Choice>
              <mc:Fallback>
                <p:oleObj name="Equation" r:id="rId4" imgW="2933700" imgH="4191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700213"/>
                        <a:ext cx="7561262" cy="107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828800" y="3276600"/>
          <a:ext cx="865188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Flash Document" r:id="rId6" imgW="865440" imgH="1832760" progId="">
                  <p:embed/>
                </p:oleObj>
              </mc:Choice>
              <mc:Fallback>
                <p:oleObj name="Flash Document" r:id="rId6" imgW="865440" imgH="1832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276600"/>
                        <a:ext cx="865188" cy="183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2590800" y="4953000"/>
            <a:ext cx="1828800" cy="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 flipH="1">
            <a:off x="3024188" y="3465513"/>
            <a:ext cx="0" cy="1512887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 type="triangle" w="med" len="lg"/>
            <a:tailEnd type="triangle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106" name="Group 16"/>
          <p:cNvGrpSpPr>
            <a:grpSpLocks/>
          </p:cNvGrpSpPr>
          <p:nvPr/>
        </p:nvGrpSpPr>
        <p:grpSpPr bwMode="auto">
          <a:xfrm>
            <a:off x="647700" y="3068638"/>
            <a:ext cx="3852863" cy="2700337"/>
            <a:chOff x="408" y="1933"/>
            <a:chExt cx="2427" cy="1701"/>
          </a:xfrm>
        </p:grpSpPr>
        <p:sp>
          <p:nvSpPr>
            <p:cNvPr id="4109" name="Line 11"/>
            <p:cNvSpPr>
              <a:spLocks noChangeShapeType="1"/>
            </p:cNvSpPr>
            <p:nvPr/>
          </p:nvSpPr>
          <p:spPr bwMode="auto">
            <a:xfrm>
              <a:off x="408" y="1955"/>
              <a:ext cx="0" cy="167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10" name="Line 12"/>
            <p:cNvSpPr>
              <a:spLocks noChangeShapeType="1"/>
            </p:cNvSpPr>
            <p:nvPr/>
          </p:nvSpPr>
          <p:spPr bwMode="auto">
            <a:xfrm>
              <a:off x="2041" y="1933"/>
              <a:ext cx="0" cy="6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11" name="Line 13"/>
            <p:cNvSpPr>
              <a:spLocks noChangeShapeType="1"/>
            </p:cNvSpPr>
            <p:nvPr/>
          </p:nvSpPr>
          <p:spPr bwMode="auto">
            <a:xfrm>
              <a:off x="408" y="3634"/>
              <a:ext cx="24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12" name="Line 14"/>
            <p:cNvSpPr>
              <a:spLocks noChangeShapeType="1"/>
            </p:cNvSpPr>
            <p:nvPr/>
          </p:nvSpPr>
          <p:spPr bwMode="auto">
            <a:xfrm>
              <a:off x="2041" y="2591"/>
              <a:ext cx="7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13" name="Line 15"/>
            <p:cNvSpPr>
              <a:spLocks noChangeShapeType="1"/>
            </p:cNvSpPr>
            <p:nvPr/>
          </p:nvSpPr>
          <p:spPr bwMode="auto">
            <a:xfrm>
              <a:off x="2835" y="2591"/>
              <a:ext cx="0" cy="104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107" name="Line 19"/>
          <p:cNvSpPr>
            <a:spLocks noChangeShapeType="1"/>
          </p:cNvSpPr>
          <p:nvPr/>
        </p:nvSpPr>
        <p:spPr bwMode="auto">
          <a:xfrm>
            <a:off x="684213" y="3429000"/>
            <a:ext cx="2519362" cy="0"/>
          </a:xfrm>
          <a:prstGeom prst="line">
            <a:avLst/>
          </a:prstGeom>
          <a:noFill/>
          <a:ln w="28575">
            <a:solidFill>
              <a:schemeClr val="tx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108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509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3"/>
          <p:cNvSpPr>
            <a:spLocks noChangeArrowheads="1"/>
          </p:cNvSpPr>
          <p:nvPr/>
        </p:nvSpPr>
        <p:spPr bwMode="auto">
          <a:xfrm>
            <a:off x="468313" y="908050"/>
            <a:ext cx="828198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Calibri" pitchFamily="34" charset="0"/>
              </a:rPr>
              <a:t>          </a:t>
            </a:r>
            <a:r>
              <a:rPr lang="zh-CN" altLang="en-US" sz="2800" b="1">
                <a:latin typeface="Times New Roman" pitchFamily="18" charset="0"/>
              </a:rPr>
              <a:t>如下图，竖直放置的一容器，甲、乙端封闭。丙端开口向上，容器中注入水后如图。水中在同一水平线上的</a:t>
            </a:r>
            <a:r>
              <a:rPr lang="en-US" altLang="zh-CN" sz="2800" b="1" i="1">
                <a:latin typeface="Times New Roman" pitchFamily="18" charset="0"/>
              </a:rPr>
              <a:t>a</a:t>
            </a:r>
            <a:r>
              <a:rPr lang="zh-CN" altLang="en-US" sz="2800" b="1">
                <a:latin typeface="Times New Roman" pitchFamily="18" charset="0"/>
              </a:rPr>
              <a:t>、</a:t>
            </a:r>
            <a:r>
              <a:rPr lang="en-US" altLang="zh-CN" sz="2800" b="1" i="1">
                <a:latin typeface="Times New Roman" pitchFamily="18" charset="0"/>
              </a:rPr>
              <a:t>b</a:t>
            </a:r>
            <a:r>
              <a:rPr lang="zh-CN" altLang="en-US" sz="2800" b="1">
                <a:latin typeface="Times New Roman" pitchFamily="18" charset="0"/>
              </a:rPr>
              <a:t>、</a:t>
            </a:r>
            <a:r>
              <a:rPr lang="en-US" altLang="zh-CN" sz="2800" b="1" i="1">
                <a:latin typeface="Times New Roman" pitchFamily="18" charset="0"/>
              </a:rPr>
              <a:t>c</a:t>
            </a:r>
            <a:r>
              <a:rPr lang="zh-CN" altLang="en-US" sz="2800" b="1">
                <a:latin typeface="Times New Roman" pitchFamily="18" charset="0"/>
              </a:rPr>
              <a:t>三点的压强分别为</a:t>
            </a:r>
            <a:r>
              <a:rPr lang="en-US" altLang="zh-CN" sz="2800" b="1" i="1">
                <a:latin typeface="Times New Roman" pitchFamily="18" charset="0"/>
              </a:rPr>
              <a:t>p</a:t>
            </a:r>
            <a:r>
              <a:rPr lang="en-US" altLang="zh-CN" sz="2800" b="1" i="1" baseline="-25000">
                <a:latin typeface="Times New Roman" pitchFamily="18" charset="0"/>
              </a:rPr>
              <a:t>a</a:t>
            </a:r>
            <a:r>
              <a:rPr lang="zh-CN" altLang="en-US" sz="2800" b="1">
                <a:latin typeface="Times New Roman" pitchFamily="18" charset="0"/>
              </a:rPr>
              <a:t>、</a:t>
            </a:r>
            <a:r>
              <a:rPr lang="en-US" altLang="zh-CN" sz="2800" b="1" i="1">
                <a:latin typeface="Times New Roman" pitchFamily="18" charset="0"/>
              </a:rPr>
              <a:t>p</a:t>
            </a:r>
            <a:r>
              <a:rPr lang="en-US" altLang="zh-CN" sz="2800" b="1" i="1" baseline="-25000">
                <a:latin typeface="Times New Roman" pitchFamily="18" charset="0"/>
              </a:rPr>
              <a:t>b</a:t>
            </a:r>
            <a:r>
              <a:rPr lang="zh-CN" altLang="en-US" sz="2800" b="1">
                <a:latin typeface="Times New Roman" pitchFamily="18" charset="0"/>
              </a:rPr>
              <a:t>、</a:t>
            </a:r>
            <a:r>
              <a:rPr lang="en-US" altLang="zh-CN" sz="2800" b="1" i="1">
                <a:latin typeface="Times New Roman" pitchFamily="18" charset="0"/>
              </a:rPr>
              <a:t>p</a:t>
            </a:r>
            <a:r>
              <a:rPr lang="en-US" altLang="zh-CN" sz="2800" b="1" i="1" baseline="-25000">
                <a:latin typeface="Times New Roman" pitchFamily="18" charset="0"/>
              </a:rPr>
              <a:t>c</a:t>
            </a:r>
            <a:r>
              <a:rPr lang="zh-CN" altLang="en-US" sz="2800" b="1">
                <a:latin typeface="Times New Roman" pitchFamily="18" charset="0"/>
              </a:rPr>
              <a:t>，那么这三个压强的大小关系是</a:t>
            </a:r>
            <a:r>
              <a:rPr lang="en-US" altLang="zh-CN" sz="2800" b="1">
                <a:latin typeface="Times New Roman" pitchFamily="18" charset="0"/>
              </a:rPr>
              <a:t>_______</a:t>
            </a:r>
            <a:r>
              <a:rPr lang="zh-CN" altLang="en-US" sz="2800" b="1">
                <a:latin typeface="Times New Roman" pitchFamily="18" charset="0"/>
              </a:rPr>
              <a:t>。</a:t>
            </a:r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5183188" y="2478088"/>
            <a:ext cx="11509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CC0000"/>
                </a:solidFill>
                <a:latin typeface="Calibri" pitchFamily="34" charset="0"/>
              </a:rPr>
              <a:t>相等</a:t>
            </a:r>
          </a:p>
        </p:txBody>
      </p:sp>
      <p:pic>
        <p:nvPicPr>
          <p:cNvPr id="24580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1263" y="3233738"/>
            <a:ext cx="3852862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271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714375" y="857250"/>
            <a:ext cx="1790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800" b="1">
                <a:latin typeface="Times New Roman" pitchFamily="18" charset="0"/>
              </a:rPr>
              <a:t>3</a:t>
            </a:r>
            <a:r>
              <a:rPr lang="zh-CN" altLang="en-US" sz="2800" b="1">
                <a:latin typeface="Times New Roman" pitchFamily="18" charset="0"/>
              </a:rPr>
              <a:t>．连通器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57250" y="1476375"/>
            <a:ext cx="6859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latin typeface="Calibri" pitchFamily="34" charset="0"/>
              </a:rPr>
              <a:t>上端开口、下端连通的容器叫做连通器。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5038" y="2276475"/>
            <a:ext cx="1982787" cy="31638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455988" y="2490788"/>
            <a:ext cx="5219700" cy="1658937"/>
          </a:xfrm>
          <a:prstGeom prst="rect">
            <a:avLst/>
          </a:prstGeom>
          <a:noFill/>
          <a:ln w="28575">
            <a:solidFill>
              <a:srgbClr val="F7994B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Calibri" pitchFamily="34" charset="0"/>
              </a:rPr>
              <a:t>连通器的特点：连通器里装</a:t>
            </a:r>
            <a:r>
              <a:rPr lang="zh-CN" altLang="en-US" sz="2800" b="1">
                <a:solidFill>
                  <a:srgbClr val="CC0000"/>
                </a:solidFill>
                <a:latin typeface="Calibri" pitchFamily="34" charset="0"/>
              </a:rPr>
              <a:t>同种液体</a:t>
            </a:r>
            <a:r>
              <a:rPr lang="zh-CN" altLang="en-US" sz="2800" b="1">
                <a:latin typeface="Calibri" pitchFamily="34" charset="0"/>
              </a:rPr>
              <a:t>，当液体</a:t>
            </a:r>
            <a:r>
              <a:rPr lang="zh-CN" altLang="en-US" sz="2800" b="1">
                <a:solidFill>
                  <a:srgbClr val="CC0000"/>
                </a:solidFill>
                <a:latin typeface="Calibri" pitchFamily="34" charset="0"/>
              </a:rPr>
              <a:t>不流动时</a:t>
            </a:r>
            <a:r>
              <a:rPr lang="zh-CN" altLang="en-US" sz="2800" b="1">
                <a:latin typeface="Calibri" pitchFamily="34" charset="0"/>
              </a:rPr>
              <a:t>，连通器个部分中的液面总是相平的。</a:t>
            </a:r>
          </a:p>
        </p:txBody>
      </p:sp>
      <p:pic>
        <p:nvPicPr>
          <p:cNvPr id="25606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111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571500" y="1058863"/>
            <a:ext cx="23479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latin typeface="Calibri" pitchFamily="34" charset="0"/>
              </a:rPr>
              <a:t>连通器的应用</a:t>
            </a:r>
          </a:p>
        </p:txBody>
      </p:sp>
      <p:pic>
        <p:nvPicPr>
          <p:cNvPr id="5" name="Picture 13" descr="l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138" y="1773238"/>
            <a:ext cx="2578100" cy="2268537"/>
          </a:xfrm>
          <a:prstGeom prst="rect">
            <a:avLst/>
          </a:prstGeom>
          <a:noFill/>
          <a:ln w="28575">
            <a:solidFill>
              <a:srgbClr val="F7994B"/>
            </a:solidFill>
            <a:miter lim="800000"/>
            <a:headEnd/>
            <a:tailEnd/>
          </a:ln>
        </p:spPr>
      </p:pic>
      <p:pic>
        <p:nvPicPr>
          <p:cNvPr id="6" name="Picture 11" descr="2007012100152288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1628775"/>
            <a:ext cx="4716463" cy="23876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26629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09713" y="4143375"/>
            <a:ext cx="6157912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542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09600" y="1031875"/>
            <a:ext cx="8153400" cy="5287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zh-CN" sz="3200" b="1">
                <a:latin typeface="Calibri" pitchFamily="34" charset="0"/>
              </a:rPr>
              <a:t>        </a:t>
            </a:r>
            <a:r>
              <a:rPr lang="zh-CN" altLang="en-US" sz="2800" b="1">
                <a:latin typeface="Times New Roman" pitchFamily="18" charset="0"/>
              </a:rPr>
              <a:t>如图，一个重</a:t>
            </a:r>
            <a:r>
              <a:rPr lang="en-US" altLang="zh-CN" sz="2800" b="1">
                <a:latin typeface="Times New Roman" pitchFamily="18" charset="0"/>
              </a:rPr>
              <a:t>4 N</a:t>
            </a:r>
            <a:r>
              <a:rPr lang="zh-CN" altLang="en-US" sz="2800" b="1">
                <a:latin typeface="Times New Roman" pitchFamily="18" charset="0"/>
              </a:rPr>
              <a:t>，底面积为</a:t>
            </a:r>
            <a:r>
              <a:rPr lang="en-US" altLang="zh-CN" sz="2800" b="1">
                <a:latin typeface="Times New Roman" pitchFamily="18" charset="0"/>
              </a:rPr>
              <a:t>20 cm</a:t>
            </a:r>
            <a:r>
              <a:rPr lang="en-US" altLang="zh-CN" sz="2800" b="1" baseline="30000">
                <a:latin typeface="Times New Roman" pitchFamily="18" charset="0"/>
              </a:rPr>
              <a:t>2</a:t>
            </a:r>
            <a:r>
              <a:rPr lang="zh-CN" altLang="en-US" sz="2800" b="1">
                <a:latin typeface="Times New Roman" pitchFamily="18" charset="0"/>
              </a:rPr>
              <a:t>的薄壁玻璃杯放在水平桌面上，将重</a:t>
            </a:r>
            <a:r>
              <a:rPr lang="en-US" altLang="zh-CN" sz="2800" b="1">
                <a:latin typeface="Times New Roman" pitchFamily="18" charset="0"/>
              </a:rPr>
              <a:t>5 N</a:t>
            </a:r>
            <a:r>
              <a:rPr lang="zh-CN" altLang="en-US" sz="2800" b="1">
                <a:latin typeface="Times New Roman" pitchFamily="18" charset="0"/>
              </a:rPr>
              <a:t>的水倒入杯中，水面到杯底的距离为</a:t>
            </a:r>
            <a:r>
              <a:rPr lang="en-US" altLang="zh-CN" sz="2800" b="1">
                <a:latin typeface="Times New Roman" pitchFamily="18" charset="0"/>
              </a:rPr>
              <a:t>10 cm</a:t>
            </a:r>
            <a:r>
              <a:rPr lang="zh-CN" altLang="en-US" sz="2800" b="1">
                <a:latin typeface="Times New Roman" pitchFamily="18" charset="0"/>
              </a:rPr>
              <a:t>，若</a:t>
            </a:r>
            <a:r>
              <a:rPr lang="en-US" altLang="zh-CN" sz="2800" b="1" i="1">
                <a:latin typeface="Times New Roman" pitchFamily="18" charset="0"/>
              </a:rPr>
              <a:t>g</a:t>
            </a:r>
            <a:r>
              <a:rPr lang="en-US" altLang="zh-CN" sz="2800" b="1">
                <a:latin typeface="Times New Roman" pitchFamily="18" charset="0"/>
              </a:rPr>
              <a:t>=10 N/kg</a:t>
            </a:r>
            <a:r>
              <a:rPr lang="zh-CN" altLang="en-US" sz="2800" b="1">
                <a:latin typeface="Times New Roman" pitchFamily="18" charset="0"/>
              </a:rPr>
              <a:t>，则（   　 ）。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latin typeface="Times New Roman" pitchFamily="18" charset="0"/>
              </a:rPr>
              <a:t>      A</a:t>
            </a:r>
            <a:r>
              <a:rPr lang="zh-CN" altLang="en-US" sz="2800" b="1">
                <a:latin typeface="Times New Roman" pitchFamily="18" charset="0"/>
              </a:rPr>
              <a:t>．水对杯底的压强为</a:t>
            </a:r>
            <a:r>
              <a:rPr lang="en-US" altLang="zh-CN" sz="2800" b="1">
                <a:latin typeface="Times New Roman" pitchFamily="18" charset="0"/>
              </a:rPr>
              <a:t>2 500 Pa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latin typeface="Times New Roman" pitchFamily="18" charset="0"/>
              </a:rPr>
              <a:t>      B</a:t>
            </a:r>
            <a:r>
              <a:rPr lang="zh-CN" altLang="en-US" sz="2800" b="1">
                <a:latin typeface="Times New Roman" pitchFamily="18" charset="0"/>
              </a:rPr>
              <a:t>．水对杯底的压力为</a:t>
            </a:r>
            <a:r>
              <a:rPr lang="en-US" altLang="zh-CN" sz="2800" b="1">
                <a:latin typeface="Times New Roman" pitchFamily="18" charset="0"/>
              </a:rPr>
              <a:t>2 N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latin typeface="Times New Roman" pitchFamily="18" charset="0"/>
              </a:rPr>
              <a:t>      C</a:t>
            </a:r>
            <a:r>
              <a:rPr lang="zh-CN" altLang="en-US" sz="2800" b="1">
                <a:latin typeface="Times New Roman" pitchFamily="18" charset="0"/>
              </a:rPr>
              <a:t>．盛有水的玻璃杯对桌面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itchFamily="18" charset="0"/>
              </a:rPr>
              <a:t>             的压力为</a:t>
            </a:r>
            <a:r>
              <a:rPr lang="en-US" altLang="zh-CN" sz="2800" b="1">
                <a:latin typeface="Times New Roman" pitchFamily="18" charset="0"/>
              </a:rPr>
              <a:t>4 N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latin typeface="Times New Roman" pitchFamily="18" charset="0"/>
              </a:rPr>
              <a:t>      D</a:t>
            </a:r>
            <a:r>
              <a:rPr lang="zh-CN" altLang="en-US" sz="2800" b="1">
                <a:latin typeface="Times New Roman" pitchFamily="18" charset="0"/>
              </a:rPr>
              <a:t>．盛有水的玻璃杯对桌面的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itchFamily="18" charset="0"/>
              </a:rPr>
              <a:t>             压强为</a:t>
            </a:r>
            <a:r>
              <a:rPr lang="en-US" altLang="zh-CN" sz="2800" b="1">
                <a:latin typeface="Times New Roman" pitchFamily="18" charset="0"/>
              </a:rPr>
              <a:t>4 500 Pa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086475" y="3429000"/>
          <a:ext cx="2057400" cy="171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Flash Document" r:id="rId4" imgW="3660840" imgH="2164680" progId="">
                  <p:embed/>
                </p:oleObj>
              </mc:Choice>
              <mc:Fallback>
                <p:oleObj name="Flash Document" r:id="rId4" imgW="3660840" imgH="2164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6475" y="3429000"/>
                        <a:ext cx="2057400" cy="171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092200" y="2676525"/>
            <a:ext cx="682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</a:rPr>
              <a:t>BD</a:t>
            </a:r>
            <a:endParaRPr lang="zh-CN" altLang="en-US" sz="2800">
              <a:solidFill>
                <a:srgbClr val="CC0000"/>
              </a:solidFill>
              <a:latin typeface="Times New Roman" pitchFamily="18" charset="0"/>
            </a:endParaRPr>
          </a:p>
        </p:txBody>
      </p:sp>
      <p:pic>
        <p:nvPicPr>
          <p:cNvPr id="512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050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extBox 4"/>
          <p:cNvSpPr txBox="1">
            <a:spLocks noChangeArrowheads="1"/>
          </p:cNvSpPr>
          <p:nvPr/>
        </p:nvSpPr>
        <p:spPr bwMode="auto">
          <a:xfrm>
            <a:off x="476250" y="3043238"/>
            <a:ext cx="757238" cy="406400"/>
          </a:xfrm>
          <a:prstGeom prst="rect">
            <a:avLst/>
          </a:prstGeom>
          <a:solidFill>
            <a:srgbClr val="FFDEBD"/>
          </a:solidFill>
          <a:ln w="19050">
            <a:solidFill>
              <a:srgbClr val="F7994B"/>
            </a:solidFill>
            <a:miter lim="800000"/>
            <a:headEnd/>
            <a:tailEnd/>
          </a:ln>
        </p:spPr>
        <p:txBody>
          <a:bodyPr lIns="0" tIns="10800" rIns="0" bIns="10800">
            <a:spAutoFit/>
          </a:bodyPr>
          <a:lstStyle/>
          <a:p>
            <a:pPr algn="ctr" eaLnBrk="1" hangingPunct="1"/>
            <a:r>
              <a:rPr lang="zh-CN" altLang="en-US" sz="2400" b="1">
                <a:latin typeface="宋体" charset="-122"/>
              </a:rPr>
              <a:t>压力</a:t>
            </a:r>
          </a:p>
        </p:txBody>
      </p:sp>
      <p:sp>
        <p:nvSpPr>
          <p:cNvPr id="1029" name="TextBox 7"/>
          <p:cNvSpPr txBox="1">
            <a:spLocks noChangeArrowheads="1"/>
          </p:cNvSpPr>
          <p:nvPr/>
        </p:nvSpPr>
        <p:spPr bwMode="auto">
          <a:xfrm>
            <a:off x="1339850" y="2827338"/>
            <a:ext cx="674688" cy="8223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eaLnBrk="1" hangingPunct="1"/>
            <a:r>
              <a:rPr lang="zh-CN" altLang="en-US" sz="2400" b="1">
                <a:latin typeface="宋体" charset="-122"/>
              </a:rPr>
              <a:t>作用</a:t>
            </a:r>
            <a:endParaRPr lang="en-US" altLang="zh-CN" sz="2400" b="1">
              <a:latin typeface="宋体" charset="-122"/>
            </a:endParaRPr>
          </a:p>
          <a:p>
            <a:pPr eaLnBrk="1" hangingPunct="1"/>
            <a:r>
              <a:rPr lang="zh-CN" altLang="en-US" sz="2400" b="1">
                <a:latin typeface="宋体" charset="-122"/>
              </a:rPr>
              <a:t>效果</a:t>
            </a:r>
          </a:p>
        </p:txBody>
      </p:sp>
      <p:sp>
        <p:nvSpPr>
          <p:cNvPr id="1030" name="TextBox 8"/>
          <p:cNvSpPr txBox="1">
            <a:spLocks noChangeArrowheads="1"/>
          </p:cNvSpPr>
          <p:nvPr/>
        </p:nvSpPr>
        <p:spPr bwMode="auto">
          <a:xfrm>
            <a:off x="2132013" y="3043238"/>
            <a:ext cx="842962" cy="406400"/>
          </a:xfrm>
          <a:prstGeom prst="rect">
            <a:avLst/>
          </a:prstGeom>
          <a:solidFill>
            <a:srgbClr val="CCECFF"/>
          </a:solidFill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lIns="0" tIns="10800" rIns="0" bIns="10800">
            <a:spAutoFit/>
          </a:bodyPr>
          <a:lstStyle/>
          <a:p>
            <a:pPr algn="ctr" eaLnBrk="1" hangingPunct="1"/>
            <a:r>
              <a:rPr lang="zh-CN" altLang="en-US" sz="2400" b="1">
                <a:latin typeface="宋体" charset="-122"/>
              </a:rPr>
              <a:t>压强</a:t>
            </a:r>
          </a:p>
        </p:txBody>
      </p:sp>
      <p:cxnSp>
        <p:nvCxnSpPr>
          <p:cNvPr id="11" name="直接箭头连接符 10"/>
          <p:cNvCxnSpPr/>
          <p:nvPr/>
        </p:nvCxnSpPr>
        <p:spPr>
          <a:xfrm rot="5400000">
            <a:off x="694532" y="3690144"/>
            <a:ext cx="285750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rot="5400000">
            <a:off x="2350294" y="3717131"/>
            <a:ext cx="28575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TextBox 18"/>
          <p:cNvSpPr txBox="1">
            <a:spLocks noChangeArrowheads="1"/>
          </p:cNvSpPr>
          <p:nvPr/>
        </p:nvSpPr>
        <p:spPr bwMode="auto">
          <a:xfrm>
            <a:off x="3492500" y="1538288"/>
            <a:ext cx="979488" cy="4857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400" b="1">
                <a:latin typeface="宋体" charset="-122"/>
              </a:rPr>
              <a:t>压 强</a:t>
            </a:r>
          </a:p>
        </p:txBody>
      </p:sp>
      <p:sp>
        <p:nvSpPr>
          <p:cNvPr id="1034" name="TextBox 19"/>
          <p:cNvSpPr txBox="1">
            <a:spLocks noChangeArrowheads="1"/>
          </p:cNvSpPr>
          <p:nvPr/>
        </p:nvSpPr>
        <p:spPr bwMode="auto">
          <a:xfrm>
            <a:off x="3384550" y="3078163"/>
            <a:ext cx="1511300" cy="4619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 eaLnBrk="1" hangingPunct="1"/>
            <a:r>
              <a:rPr lang="zh-CN" altLang="en-US" sz="2400" b="1">
                <a:latin typeface="宋体" charset="-122"/>
              </a:rPr>
              <a:t>液体压强</a:t>
            </a:r>
          </a:p>
        </p:txBody>
      </p:sp>
      <p:sp>
        <p:nvSpPr>
          <p:cNvPr id="1035" name="TextBox 20"/>
          <p:cNvSpPr txBox="1">
            <a:spLocks noChangeArrowheads="1"/>
          </p:cNvSpPr>
          <p:nvPr/>
        </p:nvSpPr>
        <p:spPr bwMode="auto">
          <a:xfrm>
            <a:off x="3419475" y="5192713"/>
            <a:ext cx="1431925" cy="4857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>
                <a:latin typeface="宋体" charset="-122"/>
              </a:rPr>
              <a:t>大气压强</a:t>
            </a:r>
          </a:p>
        </p:txBody>
      </p:sp>
      <p:sp>
        <p:nvSpPr>
          <p:cNvPr id="1036" name="TextBox 23"/>
          <p:cNvSpPr txBox="1">
            <a:spLocks noChangeArrowheads="1"/>
          </p:cNvSpPr>
          <p:nvPr/>
        </p:nvSpPr>
        <p:spPr bwMode="auto">
          <a:xfrm>
            <a:off x="5003800" y="942975"/>
            <a:ext cx="3841750" cy="1625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400" b="1">
                <a:latin typeface="宋体" charset="-122"/>
              </a:rPr>
              <a:t>与压力作用效果有关的因素</a:t>
            </a:r>
            <a:endParaRPr lang="en-US" altLang="zh-CN" sz="2400" b="1">
              <a:latin typeface="宋体" charset="-122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400" b="1">
                <a:latin typeface="宋体" charset="-122"/>
              </a:rPr>
              <a:t>公式</a:t>
            </a:r>
            <a:endParaRPr lang="en-US" altLang="zh-CN" sz="2400" b="1">
              <a:latin typeface="宋体" charset="-122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400" b="1">
                <a:latin typeface="宋体" charset="-122"/>
              </a:rPr>
              <a:t>增大与减小压强</a:t>
            </a:r>
          </a:p>
        </p:txBody>
      </p:sp>
      <p:sp>
        <p:nvSpPr>
          <p:cNvPr id="25" name="左大括号 24"/>
          <p:cNvSpPr>
            <a:spLocks/>
          </p:cNvSpPr>
          <p:nvPr/>
        </p:nvSpPr>
        <p:spPr bwMode="auto">
          <a:xfrm>
            <a:off x="4895850" y="3005138"/>
            <a:ext cx="360363" cy="720725"/>
          </a:xfrm>
          <a:prstGeom prst="lef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000" b="1">
              <a:latin typeface="+mj-ea"/>
              <a:ea typeface="+mj-ea"/>
            </a:endParaRPr>
          </a:p>
        </p:txBody>
      </p:sp>
      <p:sp>
        <p:nvSpPr>
          <p:cNvPr id="1038" name="TextBox 25"/>
          <p:cNvSpPr txBox="1">
            <a:spLocks noChangeArrowheads="1"/>
          </p:cNvSpPr>
          <p:nvPr/>
        </p:nvSpPr>
        <p:spPr bwMode="auto">
          <a:xfrm>
            <a:off x="5291138" y="2717800"/>
            <a:ext cx="757237" cy="5302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lIns="18000" rIns="18000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宋体" charset="-122"/>
              </a:rPr>
              <a:t>特点</a:t>
            </a:r>
          </a:p>
        </p:txBody>
      </p:sp>
      <p:sp>
        <p:nvSpPr>
          <p:cNvPr id="1039" name="TextBox 27"/>
          <p:cNvSpPr txBox="1">
            <a:spLocks noChangeArrowheads="1"/>
          </p:cNvSpPr>
          <p:nvPr/>
        </p:nvSpPr>
        <p:spPr bwMode="auto">
          <a:xfrm>
            <a:off x="5219700" y="3981450"/>
            <a:ext cx="3851275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宋体" charset="-122"/>
              </a:rPr>
              <a:t>现象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宋体" charset="-122"/>
              </a:rPr>
              <a:t>测量：托里拆利实验 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宋体" charset="-122"/>
              </a:rPr>
              <a:t>      标准大气压</a:t>
            </a:r>
            <a:r>
              <a:rPr lang="en-US" altLang="zh-CN" sz="2400" b="1">
                <a:latin typeface="Times New Roman" pitchFamily="18" charset="0"/>
              </a:rPr>
              <a:t>10</a:t>
            </a:r>
            <a:r>
              <a:rPr lang="en-US" altLang="zh-CN" sz="2400" b="1" baseline="30000">
                <a:latin typeface="Times New Roman" pitchFamily="18" charset="0"/>
              </a:rPr>
              <a:t>5</a:t>
            </a:r>
            <a:r>
              <a:rPr lang="en-US" altLang="zh-CN" sz="2400" b="1">
                <a:latin typeface="Times New Roman" pitchFamily="18" charset="0"/>
              </a:rPr>
              <a:t>Pa</a:t>
            </a:r>
            <a:r>
              <a:rPr lang="zh-CN" altLang="en-US" sz="2400" b="1">
                <a:latin typeface="Times New Roman" pitchFamily="18" charset="0"/>
              </a:rPr>
              <a:t> </a:t>
            </a:r>
            <a:r>
              <a:rPr lang="zh-CN" altLang="en-US" sz="2400" b="1">
                <a:latin typeface="宋体" charset="-122"/>
              </a:rPr>
              <a:t> </a:t>
            </a:r>
            <a:endParaRPr lang="en-US" altLang="zh-CN" sz="2400" b="1">
              <a:latin typeface="宋体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宋体" charset="-122"/>
              </a:rPr>
              <a:t>特点：随高度的增加而 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宋体" charset="-122"/>
              </a:rPr>
              <a:t>      减小</a:t>
            </a:r>
            <a:endParaRPr lang="en-US" altLang="zh-CN" sz="2400" b="1">
              <a:latin typeface="宋体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宋体" charset="-122"/>
              </a:rPr>
              <a:t>应用：活塞式抽水机离心泵</a:t>
            </a:r>
            <a:endParaRPr lang="zh-CN" altLang="en-US" sz="2000" b="1">
              <a:latin typeface="宋体" charset="-122"/>
            </a:endParaRPr>
          </a:p>
        </p:txBody>
      </p:sp>
      <p:cxnSp>
        <p:nvCxnSpPr>
          <p:cNvPr id="1040" name="直接箭头连接符 36"/>
          <p:cNvCxnSpPr>
            <a:cxnSpLocks noChangeShapeType="1"/>
            <a:endCxn id="1030" idx="1"/>
          </p:cNvCxnSpPr>
          <p:nvPr/>
        </p:nvCxnSpPr>
        <p:spPr bwMode="auto">
          <a:xfrm flipV="1">
            <a:off x="1344613" y="3246438"/>
            <a:ext cx="777875" cy="79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041" name="TextBox 25"/>
          <p:cNvSpPr txBox="1">
            <a:spLocks noChangeArrowheads="1"/>
          </p:cNvSpPr>
          <p:nvPr/>
        </p:nvSpPr>
        <p:spPr bwMode="auto">
          <a:xfrm>
            <a:off x="5219700" y="3438525"/>
            <a:ext cx="2635250" cy="5302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宋体" charset="-122"/>
              </a:rPr>
              <a:t>连通器原理及应用</a:t>
            </a:r>
          </a:p>
        </p:txBody>
      </p:sp>
      <p:sp>
        <p:nvSpPr>
          <p:cNvPr id="4" name="左大括号 24"/>
          <p:cNvSpPr>
            <a:spLocks/>
          </p:cNvSpPr>
          <p:nvPr/>
        </p:nvSpPr>
        <p:spPr bwMode="auto">
          <a:xfrm>
            <a:off x="5940425" y="2790825"/>
            <a:ext cx="360363" cy="503238"/>
          </a:xfrm>
          <a:prstGeom prst="lef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000" b="1">
              <a:latin typeface="+mj-ea"/>
              <a:ea typeface="+mj-ea"/>
            </a:endParaRPr>
          </a:p>
        </p:txBody>
      </p:sp>
      <p:sp>
        <p:nvSpPr>
          <p:cNvPr id="1043" name="TextBox 25"/>
          <p:cNvSpPr txBox="1">
            <a:spLocks noChangeArrowheads="1"/>
          </p:cNvSpPr>
          <p:nvPr/>
        </p:nvSpPr>
        <p:spPr bwMode="auto">
          <a:xfrm>
            <a:off x="6372225" y="2573338"/>
            <a:ext cx="2159000" cy="9683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宋体" charset="-122"/>
              </a:rPr>
              <a:t>方向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宋体" charset="-122"/>
              </a:rPr>
              <a:t>大小</a:t>
            </a:r>
            <a:r>
              <a:rPr lang="en-US" altLang="zh-CN" sz="2400" b="1" i="1">
                <a:latin typeface="Times New Roman" pitchFamily="18" charset="0"/>
              </a:rPr>
              <a:t>p </a:t>
            </a:r>
            <a:r>
              <a:rPr lang="en-US" altLang="zh-CN" sz="2400" b="1">
                <a:latin typeface="宋体" charset="-122"/>
              </a:rPr>
              <a:t>=</a:t>
            </a:r>
            <a:r>
              <a:rPr lang="el-GR" altLang="zh-CN" sz="2400" b="1" i="1">
                <a:latin typeface="Symbol" pitchFamily="18" charset="2"/>
              </a:rPr>
              <a:t>r</a:t>
            </a:r>
            <a:r>
              <a:rPr lang="en-US" altLang="zh-CN" sz="2400" b="1" i="1">
                <a:latin typeface="宋体" charset="-122"/>
              </a:rPr>
              <a:t>gh</a:t>
            </a:r>
            <a:endParaRPr lang="zh-CN" altLang="en-US" sz="2400" b="1">
              <a:latin typeface="宋体" charset="-122"/>
            </a:endParaRPr>
          </a:p>
        </p:txBody>
      </p:sp>
      <p:graphicFrame>
        <p:nvGraphicFramePr>
          <p:cNvPr id="1026" name="Object 30"/>
          <p:cNvGraphicFramePr>
            <a:graphicFrameLocks noChangeAspect="1"/>
          </p:cNvGraphicFramePr>
          <p:nvPr/>
        </p:nvGraphicFramePr>
        <p:xfrm>
          <a:off x="5808663" y="1376363"/>
          <a:ext cx="981075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5" imgW="457002" imgH="406224" progId="">
                  <p:embed/>
                </p:oleObj>
              </mc:Choice>
              <mc:Fallback>
                <p:oleObj name="Equation" r:id="rId5" imgW="457002" imgH="40622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8663" y="1376363"/>
                        <a:ext cx="981075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44" name="Group 36"/>
          <p:cNvGrpSpPr>
            <a:grpSpLocks/>
          </p:cNvGrpSpPr>
          <p:nvPr/>
        </p:nvGrpSpPr>
        <p:grpSpPr bwMode="auto">
          <a:xfrm>
            <a:off x="2992438" y="1808163"/>
            <a:ext cx="427037" cy="3657600"/>
            <a:chOff x="1885" y="935"/>
            <a:chExt cx="269" cy="2350"/>
          </a:xfrm>
        </p:grpSpPr>
        <p:sp>
          <p:nvSpPr>
            <p:cNvPr id="18" name="左大括号 17"/>
            <p:cNvSpPr>
              <a:spLocks/>
            </p:cNvSpPr>
            <p:nvPr/>
          </p:nvSpPr>
          <p:spPr bwMode="auto">
            <a:xfrm>
              <a:off x="1885" y="935"/>
              <a:ext cx="269" cy="2350"/>
            </a:xfrm>
            <a:prstGeom prst="leftBrace">
              <a:avLst>
                <a:gd name="adj1" fmla="val 0"/>
                <a:gd name="adj2" fmla="val 41449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>
                <a:latin typeface="+mj-ea"/>
                <a:ea typeface="+mj-ea"/>
              </a:endParaRPr>
            </a:p>
          </p:txBody>
        </p:sp>
        <p:sp>
          <p:nvSpPr>
            <p:cNvPr id="1059" name="Line 31"/>
            <p:cNvSpPr>
              <a:spLocks noChangeShapeType="1"/>
            </p:cNvSpPr>
            <p:nvPr/>
          </p:nvSpPr>
          <p:spPr bwMode="auto">
            <a:xfrm>
              <a:off x="1927" y="1911"/>
              <a:ext cx="18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45" name="Group 37"/>
          <p:cNvGrpSpPr>
            <a:grpSpLocks/>
          </p:cNvGrpSpPr>
          <p:nvPr/>
        </p:nvGrpSpPr>
        <p:grpSpPr bwMode="auto">
          <a:xfrm>
            <a:off x="4859338" y="4256088"/>
            <a:ext cx="396875" cy="2232025"/>
            <a:chOff x="3061" y="2523"/>
            <a:chExt cx="250" cy="1406"/>
          </a:xfrm>
        </p:grpSpPr>
        <p:sp>
          <p:nvSpPr>
            <p:cNvPr id="27" name="左大括号 26"/>
            <p:cNvSpPr>
              <a:spLocks/>
            </p:cNvSpPr>
            <p:nvPr/>
          </p:nvSpPr>
          <p:spPr bwMode="auto">
            <a:xfrm>
              <a:off x="3061" y="2523"/>
              <a:ext cx="225" cy="1406"/>
            </a:xfrm>
            <a:prstGeom prst="leftBrace">
              <a:avLst>
                <a:gd name="adj1" fmla="val 0"/>
                <a:gd name="adj2" fmla="val 50000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>
                <a:latin typeface="+mj-ea"/>
                <a:ea typeface="+mj-ea"/>
              </a:endParaRPr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>
              <a:off x="3175" y="2795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3175" y="3362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46" name="Group 35"/>
          <p:cNvGrpSpPr>
            <a:grpSpLocks/>
          </p:cNvGrpSpPr>
          <p:nvPr/>
        </p:nvGrpSpPr>
        <p:grpSpPr bwMode="auto">
          <a:xfrm>
            <a:off x="4500563" y="1231900"/>
            <a:ext cx="431800" cy="1079500"/>
            <a:chOff x="2835" y="618"/>
            <a:chExt cx="272" cy="680"/>
          </a:xfrm>
        </p:grpSpPr>
        <p:sp>
          <p:nvSpPr>
            <p:cNvPr id="23" name="左大括号 22"/>
            <p:cNvSpPr>
              <a:spLocks/>
            </p:cNvSpPr>
            <p:nvPr/>
          </p:nvSpPr>
          <p:spPr bwMode="auto">
            <a:xfrm>
              <a:off x="2835" y="618"/>
              <a:ext cx="272" cy="680"/>
            </a:xfrm>
            <a:prstGeom prst="leftBrace">
              <a:avLst>
                <a:gd name="adj1" fmla="val 0"/>
                <a:gd name="adj2" fmla="val 50000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>
                <a:latin typeface="+mj-ea"/>
                <a:ea typeface="+mj-ea"/>
              </a:endParaRPr>
            </a:p>
          </p:txBody>
        </p:sp>
        <p:sp>
          <p:nvSpPr>
            <p:cNvPr id="1054" name="Line 34"/>
            <p:cNvSpPr>
              <a:spLocks noChangeShapeType="1"/>
            </p:cNvSpPr>
            <p:nvPr/>
          </p:nvSpPr>
          <p:spPr bwMode="auto">
            <a:xfrm>
              <a:off x="2971" y="958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" name="TextBox 8"/>
          <p:cNvSpPr>
            <a:spLocks noChangeArrowheads="1"/>
          </p:cNvSpPr>
          <p:nvPr/>
        </p:nvSpPr>
        <p:spPr bwMode="auto">
          <a:xfrm>
            <a:off x="287338" y="3897313"/>
            <a:ext cx="1390650" cy="16414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F79646"/>
            </a:solidFill>
            <a:round/>
            <a:headEnd/>
            <a:tailEnd/>
          </a:ln>
        </p:spPr>
        <p:txBody>
          <a:bodyPr lIns="0" tIns="10800" rIns="0" bIns="10800">
            <a:spAutoFit/>
          </a:bodyPr>
          <a:lstStyle/>
          <a:p>
            <a:pPr eaLnBrk="1" hangingPunct="1"/>
            <a:r>
              <a:rPr lang="zh-CN" altLang="en-US" sz="2400" b="1">
                <a:solidFill>
                  <a:srgbClr val="000000"/>
                </a:solidFill>
                <a:latin typeface="宋体" charset="-122"/>
              </a:rPr>
              <a:t>方向：垂直指向受压物体表面</a:t>
            </a:r>
            <a:endParaRPr lang="en-US" altLang="zh-CN" sz="2800" b="1">
              <a:solidFill>
                <a:srgbClr val="000000"/>
              </a:solidFill>
              <a:latin typeface="宋体" charset="-122"/>
            </a:endParaRPr>
          </a:p>
        </p:txBody>
      </p:sp>
      <p:sp>
        <p:nvSpPr>
          <p:cNvPr id="10" name="TextBox 8"/>
          <p:cNvSpPr>
            <a:spLocks noChangeArrowheads="1"/>
          </p:cNvSpPr>
          <p:nvPr/>
        </p:nvSpPr>
        <p:spPr bwMode="auto">
          <a:xfrm>
            <a:off x="1979613" y="4005263"/>
            <a:ext cx="1108075" cy="12493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lIns="0" tIns="10800" rIns="0" bIns="10800">
            <a:spAutoFit/>
          </a:bodyPr>
          <a:lstStyle/>
          <a:p>
            <a:pPr eaLnBrk="1" hangingPunct="1"/>
            <a:r>
              <a:rPr lang="zh-CN" altLang="en-US" sz="2400" b="1">
                <a:solidFill>
                  <a:srgbClr val="000000"/>
                </a:solidFill>
                <a:latin typeface="宋体" charset="-122"/>
              </a:rPr>
              <a:t>单位：帕斯卡（</a:t>
            </a:r>
            <a:r>
              <a:rPr lang="en-US" altLang="zh-CN" sz="2400" b="1">
                <a:solidFill>
                  <a:srgbClr val="000000"/>
                </a:solidFill>
                <a:latin typeface="Times New Roman" pitchFamily="18" charset="0"/>
              </a:rPr>
              <a:t>Pa</a:t>
            </a:r>
            <a:r>
              <a:rPr lang="zh-CN" altLang="en-US" sz="2400" b="1">
                <a:solidFill>
                  <a:srgbClr val="000000"/>
                </a:solidFill>
                <a:latin typeface="宋体" charset="-122"/>
              </a:rPr>
              <a:t>）</a:t>
            </a:r>
          </a:p>
        </p:txBody>
      </p:sp>
      <p:grpSp>
        <p:nvGrpSpPr>
          <p:cNvPr id="1049" name="Group 63"/>
          <p:cNvGrpSpPr>
            <a:grpSpLocks/>
          </p:cNvGrpSpPr>
          <p:nvPr/>
        </p:nvGrpSpPr>
        <p:grpSpPr bwMode="auto">
          <a:xfrm>
            <a:off x="2992438" y="133350"/>
            <a:ext cx="2846387" cy="685800"/>
            <a:chOff x="3940" y="1200"/>
            <a:chExt cx="1793" cy="432"/>
          </a:xfrm>
        </p:grpSpPr>
        <p:sp>
          <p:nvSpPr>
            <p:cNvPr id="4122" name="Rectangle 59"/>
            <p:cNvSpPr>
              <a:spLocks noChangeArrowheads="1"/>
            </p:cNvSpPr>
            <p:nvPr/>
          </p:nvSpPr>
          <p:spPr bwMode="auto">
            <a:xfrm>
              <a:off x="3940" y="1200"/>
              <a:ext cx="1724" cy="432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7D7547"/>
              </a:outerShdw>
            </a:effectLst>
          </p:spPr>
          <p:txBody>
            <a:bodyPr wrap="none" anchor="ctr"/>
            <a:lstStyle/>
            <a:p>
              <a:pPr eaLnBrk="1" hangingPunct="1">
                <a:buFont typeface="Arial" pitchFamily="34" charset="0"/>
                <a:buNone/>
                <a:defRPr/>
              </a:pPr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051" name="AutoShape 60"/>
            <p:cNvSpPr>
              <a:spLocks noChangeArrowheads="1"/>
            </p:cNvSpPr>
            <p:nvPr/>
          </p:nvSpPr>
          <p:spPr bwMode="auto">
            <a:xfrm>
              <a:off x="3940" y="1200"/>
              <a:ext cx="318" cy="432"/>
            </a:xfrm>
            <a:prstGeom prst="homePlate">
              <a:avLst>
                <a:gd name="adj" fmla="val 25000"/>
              </a:avLst>
            </a:prstGeom>
            <a:solidFill>
              <a:srgbClr val="CCCC00"/>
            </a:solidFill>
            <a:ln w="9525">
              <a:solidFill>
                <a:srgbClr val="CCCC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Font typeface="Arial" charset="0"/>
                <a:buNone/>
              </a:pPr>
              <a:endParaRPr lang="zh-CN" altLang="en-US"/>
            </a:p>
          </p:txBody>
        </p:sp>
        <p:sp>
          <p:nvSpPr>
            <p:cNvPr id="4124" name="Rectangle 2"/>
            <p:cNvSpPr>
              <a:spLocks noChangeArrowheads="1"/>
            </p:cNvSpPr>
            <p:nvPr/>
          </p:nvSpPr>
          <p:spPr bwMode="auto">
            <a:xfrm>
              <a:off x="4197" y="1269"/>
              <a:ext cx="1536" cy="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b"/>
            <a:lstStyle/>
            <a:p>
              <a:pPr eaLnBrk="1" hangingPunct="1">
                <a:buFont typeface="Arial" pitchFamily="34" charset="0"/>
                <a:buNone/>
                <a:defRPr/>
              </a:pPr>
              <a:r>
                <a:rPr lang="zh-CN" altLang="en-US" sz="4000" b="1">
                  <a:solidFill>
                    <a:schemeClr val="bg1"/>
                  </a:solidFill>
                  <a:latin typeface="汉仪粗黑简" pitchFamily="49" charset="-122"/>
                  <a:ea typeface="黑体" pitchFamily="49" charset="-122"/>
                </a:rPr>
                <a:t>知识结构</a:t>
              </a:r>
              <a:endParaRPr lang="zh-CN" altLang="en-US" sz="4000" b="1">
                <a:solidFill>
                  <a:schemeClr val="bg1"/>
                </a:solidFill>
                <a:latin typeface="Arial" pitchFamily="34" charset="0"/>
                <a:ea typeface="黑体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16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>
            <a:spLocks noChangeArrowheads="1"/>
          </p:cNvSpPr>
          <p:nvPr/>
        </p:nvSpPr>
        <p:spPr bwMode="auto">
          <a:xfrm>
            <a:off x="855663" y="531813"/>
            <a:ext cx="3609975" cy="8350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44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隶书" pitchFamily="49" charset="-122"/>
              </a:rPr>
              <a:t>三、大气压强</a:t>
            </a:r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541338" y="1577975"/>
            <a:ext cx="3219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800" b="1">
                <a:latin typeface="Times New Roman" pitchFamily="18" charset="0"/>
              </a:rPr>
              <a:t>1</a:t>
            </a:r>
            <a:r>
              <a:rPr lang="zh-CN" altLang="en-US" sz="2800" b="1">
                <a:latin typeface="Calibri" pitchFamily="34" charset="0"/>
              </a:rPr>
              <a:t>．证明大气压存在</a:t>
            </a:r>
          </a:p>
        </p:txBody>
      </p:sp>
      <p:pic>
        <p:nvPicPr>
          <p:cNvPr id="7" name="Picture 2" descr="吸饮料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4329113"/>
            <a:ext cx="2387600" cy="1984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47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2276475"/>
            <a:ext cx="2916237" cy="18192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39949" name="Picture 13" descr="吸盘挂钩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4292600"/>
            <a:ext cx="2376488" cy="2062163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39950" name="Picture 14" descr="8-16-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9225" y="2097088"/>
            <a:ext cx="1692275" cy="2017712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39951" name="Picture 15" descr="真空吸盘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9813" y="4292600"/>
            <a:ext cx="2535237" cy="2068513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39952" name="Picture 16" descr="瓶子吞鸡蛋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76938" y="2097088"/>
            <a:ext cx="2700337" cy="202565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27658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31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571500" y="822325"/>
            <a:ext cx="6076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zh-CN" sz="2800" b="1">
                <a:latin typeface="Times New Roman" pitchFamily="18" charset="0"/>
              </a:rPr>
              <a:t>2</a:t>
            </a:r>
            <a:r>
              <a:rPr lang="zh-CN" altLang="en-US" sz="2800" b="1">
                <a:latin typeface="Times New Roman" pitchFamily="18" charset="0"/>
              </a:rPr>
              <a:t>．测定大气压数值：托里拆利实验。</a:t>
            </a: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892425" y="4560888"/>
          <a:ext cx="3030538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4" imgW="1117600" imgH="241300" progId="">
                  <p:embed/>
                </p:oleObj>
              </mc:Choice>
              <mc:Fallback>
                <p:oleObj name="Equation" r:id="rId4" imgW="1117600" imgH="2413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2425" y="4560888"/>
                        <a:ext cx="3030538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2162175" y="5291138"/>
            <a:ext cx="4408488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2800" b="1" dirty="0">
                <a:solidFill>
                  <a:srgbClr val="CC0000"/>
                </a:solidFill>
              </a:rPr>
              <a:t>标准大气压</a:t>
            </a:r>
            <a:r>
              <a:rPr kumimoji="1" lang="zh-CN" altLang="en-US" sz="2800" b="1" dirty="0">
                <a:solidFill>
                  <a:srgbClr val="CC0000"/>
                </a:solidFill>
              </a:rPr>
              <a:t>＝</a:t>
            </a:r>
            <a:r>
              <a:rPr kumimoji="1" lang="en-US" altLang="zh-CN" sz="2800" b="1" dirty="0">
                <a:solidFill>
                  <a:srgbClr val="CC0000"/>
                </a:solidFill>
              </a:rPr>
              <a:t>1.01×10</a:t>
            </a:r>
            <a:r>
              <a:rPr kumimoji="1" lang="en-US" altLang="zh-CN" sz="2800" b="1" baseline="30000" dirty="0">
                <a:solidFill>
                  <a:srgbClr val="CC0000"/>
                </a:solidFill>
              </a:rPr>
              <a:t>5 </a:t>
            </a:r>
            <a:r>
              <a:rPr kumimoji="1" lang="en-US" altLang="zh-CN" sz="2800" b="1" dirty="0">
                <a:solidFill>
                  <a:srgbClr val="CC0000"/>
                </a:solidFill>
              </a:rPr>
              <a:t>Pa</a:t>
            </a:r>
            <a:endParaRPr kumimoji="1" lang="zh-CN" altLang="en-US" sz="2800" b="1" dirty="0">
              <a:solidFill>
                <a:srgbClr val="CC0000"/>
              </a:solidFill>
            </a:endParaRPr>
          </a:p>
        </p:txBody>
      </p:sp>
      <p:pic>
        <p:nvPicPr>
          <p:cNvPr id="6149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0113" y="1592263"/>
            <a:ext cx="694213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09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898525" y="1031875"/>
            <a:ext cx="50053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en-US" altLang="zh-CN" sz="2800" b="1">
                <a:latin typeface="Times New Roman" pitchFamily="18" charset="0"/>
              </a:rPr>
              <a:t>3</a:t>
            </a:r>
            <a:r>
              <a:rPr lang="zh-CN" altLang="en-US" sz="2800" b="1">
                <a:latin typeface="Times New Roman" pitchFamily="18" charset="0"/>
              </a:rPr>
              <a:t>．大气压随高度的增加而减小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49300" y="2316163"/>
            <a:ext cx="12557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zh-CN" altLang="en-US" sz="2800" b="1">
                <a:latin typeface="Calibri" pitchFamily="34" charset="0"/>
              </a:rPr>
              <a:t>气压计</a:t>
            </a:r>
          </a:p>
        </p:txBody>
      </p:sp>
      <p:sp>
        <p:nvSpPr>
          <p:cNvPr id="4" name="Freeform 4"/>
          <p:cNvSpPr>
            <a:spLocks/>
          </p:cNvSpPr>
          <p:nvPr/>
        </p:nvSpPr>
        <p:spPr bwMode="auto">
          <a:xfrm>
            <a:off x="2051050" y="2236788"/>
            <a:ext cx="211138" cy="871537"/>
          </a:xfrm>
          <a:custGeom>
            <a:avLst/>
            <a:gdLst>
              <a:gd name="T0" fmla="*/ 2147483647 w 49"/>
              <a:gd name="T1" fmla="*/ 0 h 769"/>
              <a:gd name="T2" fmla="*/ 2147483647 w 49"/>
              <a:gd name="T3" fmla="*/ 2147483647 h 769"/>
              <a:gd name="T4" fmla="*/ 2147483647 w 49"/>
              <a:gd name="T5" fmla="*/ 2147483647 h 769"/>
              <a:gd name="T6" fmla="*/ 2147483647 w 49"/>
              <a:gd name="T7" fmla="*/ 2147483647 h 769"/>
              <a:gd name="T8" fmla="*/ 2147483647 w 49"/>
              <a:gd name="T9" fmla="*/ 2147483647 h 769"/>
              <a:gd name="T10" fmla="*/ 2147483647 w 49"/>
              <a:gd name="T11" fmla="*/ 2147483647 h 769"/>
              <a:gd name="T12" fmla="*/ 2147483647 w 49"/>
              <a:gd name="T13" fmla="*/ 2147483647 h 769"/>
              <a:gd name="T14" fmla="*/ 2147483647 w 49"/>
              <a:gd name="T15" fmla="*/ 2147483647 h 769"/>
              <a:gd name="T16" fmla="*/ 2147483647 w 49"/>
              <a:gd name="T17" fmla="*/ 2147483647 h 769"/>
              <a:gd name="T18" fmla="*/ 2147483647 w 49"/>
              <a:gd name="T19" fmla="*/ 2147483647 h 769"/>
              <a:gd name="T20" fmla="*/ 2147483647 w 49"/>
              <a:gd name="T21" fmla="*/ 2147483647 h 769"/>
              <a:gd name="T22" fmla="*/ 2147483647 w 49"/>
              <a:gd name="T23" fmla="*/ 2147483647 h 769"/>
              <a:gd name="T24" fmla="*/ 2147483647 w 49"/>
              <a:gd name="T25" fmla="*/ 2147483647 h 769"/>
              <a:gd name="T26" fmla="*/ 2147483647 w 49"/>
              <a:gd name="T27" fmla="*/ 2147483647 h 769"/>
              <a:gd name="T28" fmla="*/ 2147483647 w 49"/>
              <a:gd name="T29" fmla="*/ 2147483647 h 769"/>
              <a:gd name="T30" fmla="*/ 2147483647 w 49"/>
              <a:gd name="T31" fmla="*/ 2147483647 h 769"/>
              <a:gd name="T32" fmla="*/ 2147483647 w 49"/>
              <a:gd name="T33" fmla="*/ 2147483647 h 769"/>
              <a:gd name="T34" fmla="*/ 2147483647 w 49"/>
              <a:gd name="T35" fmla="*/ 2147483647 h 769"/>
              <a:gd name="T36" fmla="*/ 2147483647 w 49"/>
              <a:gd name="T37" fmla="*/ 2147483647 h 769"/>
              <a:gd name="T38" fmla="*/ 2147483647 w 49"/>
              <a:gd name="T39" fmla="*/ 2147483647 h 769"/>
              <a:gd name="T40" fmla="*/ 2147483647 w 49"/>
              <a:gd name="T41" fmla="*/ 2147483647 h 769"/>
              <a:gd name="T42" fmla="*/ 2147483647 w 49"/>
              <a:gd name="T43" fmla="*/ 2147483647 h 769"/>
              <a:gd name="T44" fmla="*/ 2147483647 w 49"/>
              <a:gd name="T45" fmla="*/ 2147483647 h 769"/>
              <a:gd name="T46" fmla="*/ 2147483647 w 49"/>
              <a:gd name="T47" fmla="*/ 2147483647 h 769"/>
              <a:gd name="T48" fmla="*/ 2147483647 w 49"/>
              <a:gd name="T49" fmla="*/ 2147483647 h 769"/>
              <a:gd name="T50" fmla="*/ 2147483647 w 49"/>
              <a:gd name="T51" fmla="*/ 2147483647 h 769"/>
              <a:gd name="T52" fmla="*/ 2147483647 w 49"/>
              <a:gd name="T53" fmla="*/ 2147483647 h 769"/>
              <a:gd name="T54" fmla="*/ 2147483647 w 49"/>
              <a:gd name="T55" fmla="*/ 2147483647 h 769"/>
              <a:gd name="T56" fmla="*/ 2147483647 w 49"/>
              <a:gd name="T57" fmla="*/ 2147483647 h 769"/>
              <a:gd name="T58" fmla="*/ 2147483647 w 49"/>
              <a:gd name="T59" fmla="*/ 2147483647 h 769"/>
              <a:gd name="T60" fmla="*/ 2147483647 w 49"/>
              <a:gd name="T61" fmla="*/ 2147483647 h 769"/>
              <a:gd name="T62" fmla="*/ 0 w 49"/>
              <a:gd name="T63" fmla="*/ 2147483647 h 769"/>
              <a:gd name="T64" fmla="*/ 2147483647 w 49"/>
              <a:gd name="T65" fmla="*/ 2147483647 h 769"/>
              <a:gd name="T66" fmla="*/ 2147483647 w 49"/>
              <a:gd name="T67" fmla="*/ 2147483647 h 769"/>
              <a:gd name="T68" fmla="*/ 2147483647 w 49"/>
              <a:gd name="T69" fmla="*/ 2147483647 h 769"/>
              <a:gd name="T70" fmla="*/ 2147483647 w 49"/>
              <a:gd name="T71" fmla="*/ 2147483647 h 769"/>
              <a:gd name="T72" fmla="*/ 2147483647 w 49"/>
              <a:gd name="T73" fmla="*/ 2147483647 h 769"/>
              <a:gd name="T74" fmla="*/ 2147483647 w 49"/>
              <a:gd name="T75" fmla="*/ 2147483647 h 769"/>
              <a:gd name="T76" fmla="*/ 2147483647 w 49"/>
              <a:gd name="T77" fmla="*/ 2147483647 h 769"/>
              <a:gd name="T78" fmla="*/ 2147483647 w 49"/>
              <a:gd name="T79" fmla="*/ 2147483647 h 769"/>
              <a:gd name="T80" fmla="*/ 2147483647 w 49"/>
              <a:gd name="T81" fmla="*/ 2147483647 h 769"/>
              <a:gd name="T82" fmla="*/ 2147483647 w 49"/>
              <a:gd name="T83" fmla="*/ 2147483647 h 769"/>
              <a:gd name="T84" fmla="*/ 2147483647 w 49"/>
              <a:gd name="T85" fmla="*/ 2147483647 h 769"/>
              <a:gd name="T86" fmla="*/ 2147483647 w 49"/>
              <a:gd name="T87" fmla="*/ 2147483647 h 769"/>
              <a:gd name="T88" fmla="*/ 2147483647 w 49"/>
              <a:gd name="T89" fmla="*/ 2147483647 h 769"/>
              <a:gd name="T90" fmla="*/ 2147483647 w 49"/>
              <a:gd name="T91" fmla="*/ 2147483647 h 769"/>
              <a:gd name="T92" fmla="*/ 2147483647 w 49"/>
              <a:gd name="T93" fmla="*/ 2147483647 h 769"/>
              <a:gd name="T94" fmla="*/ 2147483647 w 49"/>
              <a:gd name="T95" fmla="*/ 2147483647 h 769"/>
              <a:gd name="T96" fmla="*/ 2147483647 w 49"/>
              <a:gd name="T97" fmla="*/ 2147483647 h 769"/>
              <a:gd name="T98" fmla="*/ 2147483647 w 49"/>
              <a:gd name="T99" fmla="*/ 2147483647 h 769"/>
              <a:gd name="T100" fmla="*/ 2147483647 w 49"/>
              <a:gd name="T101" fmla="*/ 2147483647 h 769"/>
              <a:gd name="T102" fmla="*/ 2147483647 w 49"/>
              <a:gd name="T103" fmla="*/ 2147483647 h 769"/>
              <a:gd name="T104" fmla="*/ 2147483647 w 49"/>
              <a:gd name="T105" fmla="*/ 2147483647 h 769"/>
              <a:gd name="T106" fmla="*/ 2147483647 w 49"/>
              <a:gd name="T107" fmla="*/ 2147483647 h 769"/>
              <a:gd name="T108" fmla="*/ 2147483647 w 49"/>
              <a:gd name="T109" fmla="*/ 2147483647 h 769"/>
              <a:gd name="T110" fmla="*/ 2147483647 w 49"/>
              <a:gd name="T111" fmla="*/ 2147483647 h 769"/>
              <a:gd name="T112" fmla="*/ 2147483647 w 49"/>
              <a:gd name="T113" fmla="*/ 2147483647 h 769"/>
              <a:gd name="T114" fmla="*/ 2147483647 w 49"/>
              <a:gd name="T115" fmla="*/ 2147483647 h 769"/>
              <a:gd name="T116" fmla="*/ 2147483647 w 49"/>
              <a:gd name="T117" fmla="*/ 2147483647 h 769"/>
              <a:gd name="T118" fmla="*/ 2147483647 w 49"/>
              <a:gd name="T119" fmla="*/ 2147483647 h 769"/>
              <a:gd name="T120" fmla="*/ 2147483647 w 49"/>
              <a:gd name="T121" fmla="*/ 2147483647 h 769"/>
              <a:gd name="T122" fmla="*/ 2147483647 w 49"/>
              <a:gd name="T123" fmla="*/ 2147483647 h 769"/>
              <a:gd name="T124" fmla="*/ 2147483647 w 49"/>
              <a:gd name="T125" fmla="*/ 2147483647 h 76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9"/>
              <a:gd name="T190" fmla="*/ 0 h 769"/>
              <a:gd name="T191" fmla="*/ 49 w 49"/>
              <a:gd name="T192" fmla="*/ 769 h 769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9" h="769">
                <a:moveTo>
                  <a:pt x="48" y="0"/>
                </a:moveTo>
                <a:lnTo>
                  <a:pt x="43" y="1"/>
                </a:lnTo>
                <a:lnTo>
                  <a:pt x="41" y="2"/>
                </a:lnTo>
                <a:lnTo>
                  <a:pt x="39" y="5"/>
                </a:lnTo>
                <a:lnTo>
                  <a:pt x="37" y="7"/>
                </a:lnTo>
                <a:lnTo>
                  <a:pt x="35" y="11"/>
                </a:lnTo>
                <a:lnTo>
                  <a:pt x="33" y="15"/>
                </a:lnTo>
                <a:lnTo>
                  <a:pt x="31" y="20"/>
                </a:lnTo>
                <a:lnTo>
                  <a:pt x="30" y="23"/>
                </a:lnTo>
                <a:lnTo>
                  <a:pt x="28" y="28"/>
                </a:lnTo>
                <a:lnTo>
                  <a:pt x="27" y="34"/>
                </a:lnTo>
                <a:lnTo>
                  <a:pt x="26" y="39"/>
                </a:lnTo>
                <a:lnTo>
                  <a:pt x="25" y="46"/>
                </a:lnTo>
                <a:lnTo>
                  <a:pt x="24" y="52"/>
                </a:lnTo>
                <a:lnTo>
                  <a:pt x="24" y="58"/>
                </a:lnTo>
                <a:lnTo>
                  <a:pt x="24" y="64"/>
                </a:lnTo>
                <a:lnTo>
                  <a:pt x="24" y="320"/>
                </a:lnTo>
                <a:lnTo>
                  <a:pt x="24" y="326"/>
                </a:lnTo>
                <a:lnTo>
                  <a:pt x="24" y="333"/>
                </a:lnTo>
                <a:lnTo>
                  <a:pt x="23" y="340"/>
                </a:lnTo>
                <a:lnTo>
                  <a:pt x="22" y="345"/>
                </a:lnTo>
                <a:lnTo>
                  <a:pt x="21" y="351"/>
                </a:lnTo>
                <a:lnTo>
                  <a:pt x="20" y="356"/>
                </a:lnTo>
                <a:lnTo>
                  <a:pt x="18" y="361"/>
                </a:lnTo>
                <a:lnTo>
                  <a:pt x="17" y="365"/>
                </a:lnTo>
                <a:lnTo>
                  <a:pt x="15" y="369"/>
                </a:lnTo>
                <a:lnTo>
                  <a:pt x="13" y="373"/>
                </a:lnTo>
                <a:lnTo>
                  <a:pt x="11" y="377"/>
                </a:lnTo>
                <a:lnTo>
                  <a:pt x="9" y="379"/>
                </a:lnTo>
                <a:lnTo>
                  <a:pt x="7" y="381"/>
                </a:lnTo>
                <a:lnTo>
                  <a:pt x="5" y="383"/>
                </a:lnTo>
                <a:lnTo>
                  <a:pt x="0" y="384"/>
                </a:lnTo>
                <a:lnTo>
                  <a:pt x="5" y="385"/>
                </a:lnTo>
                <a:lnTo>
                  <a:pt x="7" y="386"/>
                </a:lnTo>
                <a:lnTo>
                  <a:pt x="9" y="389"/>
                </a:lnTo>
                <a:lnTo>
                  <a:pt x="11" y="391"/>
                </a:lnTo>
                <a:lnTo>
                  <a:pt x="13" y="395"/>
                </a:lnTo>
                <a:lnTo>
                  <a:pt x="15" y="399"/>
                </a:lnTo>
                <a:lnTo>
                  <a:pt x="17" y="404"/>
                </a:lnTo>
                <a:lnTo>
                  <a:pt x="18" y="407"/>
                </a:lnTo>
                <a:lnTo>
                  <a:pt x="20" y="412"/>
                </a:lnTo>
                <a:lnTo>
                  <a:pt x="21" y="418"/>
                </a:lnTo>
                <a:lnTo>
                  <a:pt x="22" y="423"/>
                </a:lnTo>
                <a:lnTo>
                  <a:pt x="23" y="429"/>
                </a:lnTo>
                <a:lnTo>
                  <a:pt x="24" y="436"/>
                </a:lnTo>
                <a:lnTo>
                  <a:pt x="24" y="442"/>
                </a:lnTo>
                <a:lnTo>
                  <a:pt x="24" y="448"/>
                </a:lnTo>
                <a:lnTo>
                  <a:pt x="24" y="704"/>
                </a:lnTo>
                <a:lnTo>
                  <a:pt x="24" y="710"/>
                </a:lnTo>
                <a:lnTo>
                  <a:pt x="24" y="717"/>
                </a:lnTo>
                <a:lnTo>
                  <a:pt x="25" y="723"/>
                </a:lnTo>
                <a:lnTo>
                  <a:pt x="26" y="728"/>
                </a:lnTo>
                <a:lnTo>
                  <a:pt x="27" y="735"/>
                </a:lnTo>
                <a:lnTo>
                  <a:pt x="28" y="739"/>
                </a:lnTo>
                <a:lnTo>
                  <a:pt x="30" y="744"/>
                </a:lnTo>
                <a:lnTo>
                  <a:pt x="31" y="749"/>
                </a:lnTo>
                <a:lnTo>
                  <a:pt x="33" y="753"/>
                </a:lnTo>
                <a:lnTo>
                  <a:pt x="35" y="757"/>
                </a:lnTo>
                <a:lnTo>
                  <a:pt x="37" y="760"/>
                </a:lnTo>
                <a:lnTo>
                  <a:pt x="39" y="763"/>
                </a:lnTo>
                <a:lnTo>
                  <a:pt x="41" y="765"/>
                </a:lnTo>
                <a:lnTo>
                  <a:pt x="43" y="767"/>
                </a:lnTo>
                <a:lnTo>
                  <a:pt x="48" y="768"/>
                </a:lnTo>
              </a:path>
            </a:pathLst>
          </a:custGeom>
          <a:noFill/>
          <a:ln w="28575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339975" y="2046288"/>
            <a:ext cx="51847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1" hangingPunct="1"/>
            <a:r>
              <a:rPr lang="zh-CN" altLang="en-US" sz="2800" b="1">
                <a:latin typeface="Calibri" pitchFamily="34" charset="0"/>
              </a:rPr>
              <a:t>水银气压计：准确但携带不方便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279650" y="2673350"/>
            <a:ext cx="5883275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Calibri" pitchFamily="34" charset="0"/>
              </a:rPr>
              <a:t>金属盒气压计（无液气压计）：可改装为登山用的高度计。</a:t>
            </a:r>
          </a:p>
        </p:txBody>
      </p:sp>
      <p:pic>
        <p:nvPicPr>
          <p:cNvPr id="28679" name="Picture 8" descr="气压计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013" y="4057650"/>
            <a:ext cx="2540000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595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nimBg="1"/>
      <p:bldP spid="5" grpId="0" autoUpdateAnimBg="0"/>
      <p:bldP spid="6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500063" y="1071563"/>
            <a:ext cx="8358187" cy="16557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</a:rPr>
              <a:t>　　压力锅出气口的直径</a:t>
            </a:r>
            <a:r>
              <a:rPr lang="en-US" altLang="zh-CN" sz="2800" b="1" i="1">
                <a:solidFill>
                  <a:srgbClr val="000000"/>
                </a:solidFill>
              </a:rPr>
              <a:t>d</a:t>
            </a:r>
            <a:r>
              <a:rPr lang="zh-CN" altLang="en-US" sz="2800" b="1">
                <a:solidFill>
                  <a:srgbClr val="000000"/>
                </a:solidFill>
              </a:rPr>
              <a:t>，限压阀的质量为</a:t>
            </a:r>
            <a:r>
              <a:rPr lang="en-US" altLang="zh-CN" sz="2800" b="1" i="1">
                <a:solidFill>
                  <a:srgbClr val="000000"/>
                </a:solidFill>
              </a:rPr>
              <a:t>m</a:t>
            </a:r>
            <a:r>
              <a:rPr lang="zh-CN" altLang="en-US" sz="2800" b="1">
                <a:solidFill>
                  <a:srgbClr val="000000"/>
                </a:solidFill>
              </a:rPr>
              <a:t>，大气压强</a:t>
            </a:r>
            <a:r>
              <a:rPr lang="en-US" altLang="zh-CN" sz="2800" b="1" i="1">
                <a:solidFill>
                  <a:srgbClr val="000000"/>
                </a:solidFill>
              </a:rPr>
              <a:t>p</a:t>
            </a:r>
            <a:r>
              <a:rPr lang="en-US" altLang="zh-CN" sz="2800" b="1" baseline="-25000">
                <a:solidFill>
                  <a:srgbClr val="000000"/>
                </a:solidFill>
              </a:rPr>
              <a:t>0</a:t>
            </a:r>
            <a:r>
              <a:rPr lang="zh-CN" altLang="en-US" sz="2800" b="1">
                <a:solidFill>
                  <a:srgbClr val="000000"/>
                </a:solidFill>
              </a:rPr>
              <a:t>，当限压阀刚好被抬起向外喷气时，锅内气体的压强是多大？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98525" y="2838450"/>
            <a:ext cx="69707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latin typeface="Calibri" pitchFamily="34" charset="0"/>
              </a:rPr>
              <a:t>分析：限压阀刚好抬起时，满足受力平衡。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2011363" y="3475038"/>
          <a:ext cx="1839912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4" imgW="774028" imgH="177646" progId="">
                  <p:embed/>
                </p:oleObj>
              </mc:Choice>
              <mc:Fallback>
                <p:oleObj name="Equation" r:id="rId4" imgW="774028" imgH="17764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1363" y="3475038"/>
                        <a:ext cx="1839912" cy="41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908175" y="4005263"/>
          <a:ext cx="2559050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Equation" r:id="rId6" imgW="1104900" imgH="241300" progId="">
                  <p:embed/>
                </p:oleObj>
              </mc:Choice>
              <mc:Fallback>
                <p:oleObj name="Equation" r:id="rId6" imgW="1104900" imgH="2413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4005263"/>
                        <a:ext cx="2559050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1722438" y="4565650"/>
          <a:ext cx="2170112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Equation" r:id="rId8" imgW="888614" imgH="203112" progId="">
                  <p:embed/>
                </p:oleObj>
              </mc:Choice>
              <mc:Fallback>
                <p:oleObj name="Equation" r:id="rId8" imgW="888614" imgH="2031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2438" y="4565650"/>
                        <a:ext cx="2170112" cy="493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1936750" y="5084763"/>
          <a:ext cx="2308225" cy="94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10" imgW="990170" imgH="406224" progId="">
                  <p:embed/>
                </p:oleObj>
              </mc:Choice>
              <mc:Fallback>
                <p:oleObj name="Equation" r:id="rId10" imgW="990170" imgH="40622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750" y="5084763"/>
                        <a:ext cx="2308225" cy="944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6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1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95963" y="3897313"/>
            <a:ext cx="250507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8" name="Text Box 13"/>
          <p:cNvSpPr txBox="1">
            <a:spLocks noChangeArrowheads="1"/>
          </p:cNvSpPr>
          <p:nvPr/>
        </p:nvSpPr>
        <p:spPr bwMode="auto">
          <a:xfrm>
            <a:off x="6985000" y="3824288"/>
            <a:ext cx="792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itchFamily="18" charset="0"/>
              </a:rPr>
              <a:t>F</a:t>
            </a:r>
            <a:r>
              <a:rPr lang="en-US" altLang="zh-CN" sz="2400" b="1">
                <a:latin typeface="Times New Roman" pitchFamily="18" charset="0"/>
              </a:rPr>
              <a:t>′</a:t>
            </a:r>
          </a:p>
        </p:txBody>
      </p:sp>
      <p:sp>
        <p:nvSpPr>
          <p:cNvPr id="7179" name="Text Box 14"/>
          <p:cNvSpPr txBox="1">
            <a:spLocks noChangeArrowheads="1"/>
          </p:cNvSpPr>
          <p:nvPr/>
        </p:nvSpPr>
        <p:spPr bwMode="auto">
          <a:xfrm>
            <a:off x="7056438" y="5984875"/>
            <a:ext cx="468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itchFamily="18" charset="0"/>
              </a:rPr>
              <a:t>F</a:t>
            </a:r>
            <a:endParaRPr lang="en-US" altLang="zh-CN" sz="2400" b="1">
              <a:latin typeface="Times New Roman" pitchFamily="18" charset="0"/>
            </a:endParaRPr>
          </a:p>
        </p:txBody>
      </p:sp>
      <p:sp>
        <p:nvSpPr>
          <p:cNvPr id="7180" name="Text Box 15"/>
          <p:cNvSpPr txBox="1">
            <a:spLocks noChangeArrowheads="1"/>
          </p:cNvSpPr>
          <p:nvPr/>
        </p:nvSpPr>
        <p:spPr bwMode="auto">
          <a:xfrm>
            <a:off x="7056438" y="5516563"/>
            <a:ext cx="468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itchFamily="18" charset="0"/>
              </a:rPr>
              <a:t>G</a:t>
            </a:r>
            <a:endParaRPr lang="en-US" altLang="zh-CN" sz="2400" b="1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1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857250" y="1535113"/>
            <a:ext cx="74295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zh-CN" sz="2800" b="1">
                <a:latin typeface="Times New Roman" pitchFamily="18" charset="0"/>
              </a:rPr>
              <a:t>1</a:t>
            </a:r>
            <a:r>
              <a:rPr lang="zh-CN" altLang="en-US" sz="2800" b="1">
                <a:latin typeface="Times New Roman" pitchFamily="18" charset="0"/>
              </a:rPr>
              <a:t>．流体流速越大的位置压强越小。 </a:t>
            </a:r>
          </a:p>
        </p:txBody>
      </p:sp>
      <p:grpSp>
        <p:nvGrpSpPr>
          <p:cNvPr id="4" name="组合 10"/>
          <p:cNvGrpSpPr>
            <a:grpSpLocks/>
          </p:cNvGrpSpPr>
          <p:nvPr/>
        </p:nvGrpSpPr>
        <p:grpSpPr bwMode="auto">
          <a:xfrm>
            <a:off x="500063" y="2071688"/>
            <a:ext cx="8001000" cy="2443162"/>
            <a:chOff x="500034" y="2357430"/>
            <a:chExt cx="8001056" cy="2443529"/>
          </a:xfrm>
        </p:grpSpPr>
        <p:graphicFrame>
          <p:nvGraphicFramePr>
            <p:cNvPr id="8194" name="Object 4"/>
            <p:cNvGraphicFramePr>
              <a:graphicFrameLocks noChangeAspect="1"/>
            </p:cNvGraphicFramePr>
            <p:nvPr/>
          </p:nvGraphicFramePr>
          <p:xfrm>
            <a:off x="500034" y="2357430"/>
            <a:ext cx="2989089" cy="24288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5" name="位图图像" r:id="rId4" imgW="3962953" imgH="3304762" progId="PBrush">
                    <p:embed/>
                  </p:oleObj>
                </mc:Choice>
                <mc:Fallback>
                  <p:oleObj name="位图图像" r:id="rId4" imgW="3962953" imgH="3304762" progId="PBrus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034" y="2357430"/>
                          <a:ext cx="2989089" cy="2428892"/>
                        </a:xfrm>
                        <a:prstGeom prst="rect">
                          <a:avLst/>
                        </a:prstGeom>
                        <a:noFill/>
                        <a:ln w="254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205" name="Group 17"/>
            <p:cNvGrpSpPr>
              <a:grpSpLocks/>
            </p:cNvGrpSpPr>
            <p:nvPr/>
          </p:nvGrpSpPr>
          <p:grpSpPr bwMode="auto">
            <a:xfrm>
              <a:off x="3643306" y="2357430"/>
              <a:ext cx="2071702" cy="2357454"/>
              <a:chOff x="431" y="1752"/>
              <a:chExt cx="1199" cy="1905"/>
            </a:xfrm>
          </p:grpSpPr>
          <p:pic>
            <p:nvPicPr>
              <p:cNvPr id="8207" name="Picture 1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31" y="1752"/>
                <a:ext cx="1199" cy="1905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8208" name="Text Box 19"/>
              <p:cNvSpPr txBox="1">
                <a:spLocks noChangeArrowheads="1"/>
              </p:cNvSpPr>
              <p:nvPr/>
            </p:nvSpPr>
            <p:spPr bwMode="auto">
              <a:xfrm>
                <a:off x="1056" y="1761"/>
                <a:ext cx="535" cy="310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>
                    <a:latin typeface="Calibri" pitchFamily="34" charset="0"/>
                  </a:rPr>
                  <a:t>吹气</a:t>
                </a:r>
              </a:p>
            </p:txBody>
          </p:sp>
        </p:grpSp>
        <p:pic>
          <p:nvPicPr>
            <p:cNvPr id="8206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l="12350" t="12198" b="9145"/>
            <a:stretch>
              <a:fillRect/>
            </a:stretch>
          </p:blipFill>
          <p:spPr bwMode="auto">
            <a:xfrm>
              <a:off x="6000760" y="2357430"/>
              <a:ext cx="2500330" cy="2443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组合 22"/>
          <p:cNvGrpSpPr>
            <a:grpSpLocks/>
          </p:cNvGrpSpPr>
          <p:nvPr/>
        </p:nvGrpSpPr>
        <p:grpSpPr bwMode="auto">
          <a:xfrm>
            <a:off x="1000125" y="4643438"/>
            <a:ext cx="3705225" cy="1571625"/>
            <a:chOff x="268881" y="714356"/>
            <a:chExt cx="5160375" cy="2189170"/>
          </a:xfrm>
        </p:grpSpPr>
        <p:sp>
          <p:nvSpPr>
            <p:cNvPr id="8201" name="AutoShape 25"/>
            <p:cNvSpPr>
              <a:spLocks noChangeArrowheads="1"/>
            </p:cNvSpPr>
            <p:nvPr/>
          </p:nvSpPr>
          <p:spPr bwMode="auto">
            <a:xfrm rot="3121107">
              <a:off x="1627044" y="534263"/>
              <a:ext cx="279938" cy="2996263"/>
            </a:xfrm>
            <a:prstGeom prst="can">
              <a:avLst>
                <a:gd name="adj" fmla="val 58422"/>
              </a:avLst>
            </a:prstGeom>
            <a:solidFill>
              <a:srgbClr val="FF00FF">
                <a:alpha val="61960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alibri" pitchFamily="34" charset="0"/>
              </a:endParaRPr>
            </a:p>
          </p:txBody>
        </p:sp>
        <p:grpSp>
          <p:nvGrpSpPr>
            <p:cNvPr id="8202" name="Group 26"/>
            <p:cNvGrpSpPr>
              <a:grpSpLocks/>
            </p:cNvGrpSpPr>
            <p:nvPr/>
          </p:nvGrpSpPr>
          <p:grpSpPr bwMode="auto">
            <a:xfrm>
              <a:off x="2428860" y="714356"/>
              <a:ext cx="3000396" cy="2189170"/>
              <a:chOff x="1927" y="2770"/>
              <a:chExt cx="726" cy="696"/>
            </a:xfrm>
          </p:grpSpPr>
          <p:pic>
            <p:nvPicPr>
              <p:cNvPr id="8203" name="Picture 23"/>
              <p:cNvPicPr>
                <a:picLocks noChangeAspect="1" noChangeArrowheads="1"/>
              </p:cNvPicPr>
              <p:nvPr/>
            </p:nvPicPr>
            <p:blipFill>
              <a:blip r:embed="rId8" cstate="print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927" y="2931"/>
                <a:ext cx="726" cy="5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04" name="Picture 24"/>
              <p:cNvPicPr>
                <a:picLocks noChangeAspect="1" noChangeArrowheads="1" noCrop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 rot="-3276460">
                <a:off x="2084" y="2664"/>
                <a:ext cx="142" cy="3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15" name="Picture 22"/>
          <p:cNvPicPr>
            <a:picLocks noChangeAspect="1" noChangeArrowheads="1"/>
          </p:cNvPicPr>
          <p:nvPr/>
        </p:nvPicPr>
        <p:blipFill>
          <a:blip r:embed="rId10" cstate="print"/>
          <a:srcRect r="6383" b="5331"/>
          <a:stretch>
            <a:fillRect/>
          </a:stretch>
        </p:blipFill>
        <p:spPr bwMode="auto">
          <a:xfrm>
            <a:off x="5143500" y="4500563"/>
            <a:ext cx="2389188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>
            <a:spLocks noChangeArrowheads="1"/>
          </p:cNvSpPr>
          <p:nvPr/>
        </p:nvSpPr>
        <p:spPr bwMode="auto">
          <a:xfrm>
            <a:off x="636588" y="531813"/>
            <a:ext cx="7559675" cy="8350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44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四、流体压强与流速的关系</a:t>
            </a:r>
            <a:endParaRPr lang="zh-CN" altLang="en-US" sz="44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隶书" pitchFamily="49" charset="-122"/>
            </a:endParaRPr>
          </a:p>
        </p:txBody>
      </p:sp>
      <p:pic>
        <p:nvPicPr>
          <p:cNvPr id="8200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261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"/>
          <p:cNvSpPr txBox="1">
            <a:spLocks noChangeArrowheads="1"/>
          </p:cNvSpPr>
          <p:nvPr/>
        </p:nvSpPr>
        <p:spPr bwMode="auto">
          <a:xfrm>
            <a:off x="755650" y="982663"/>
            <a:ext cx="14335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800" b="1">
                <a:latin typeface="Times New Roman" pitchFamily="18" charset="0"/>
              </a:rPr>
              <a:t>2</a:t>
            </a:r>
            <a:r>
              <a:rPr lang="zh-CN" altLang="en-US" sz="2800" b="1">
                <a:latin typeface="Times New Roman" pitchFamily="18" charset="0"/>
              </a:rPr>
              <a:t>．应用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700213"/>
            <a:ext cx="4860925" cy="195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5940425" y="1784350"/>
            <a:ext cx="2674938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rIns="18000" anchor="ctr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CC0000"/>
                </a:solidFill>
                <a:latin typeface="Calibri" pitchFamily="34" charset="0"/>
              </a:rPr>
              <a:t>         机翼上下表面的压强差是产生升力的原因。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752475" y="3857625"/>
            <a:ext cx="3390900" cy="2790825"/>
            <a:chOff x="474" y="2430"/>
            <a:chExt cx="2136" cy="1758"/>
          </a:xfrm>
        </p:grpSpPr>
        <p:pic>
          <p:nvPicPr>
            <p:cNvPr id="29706" name="Picture 38" descr="跑车尾翼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4" y="2430"/>
              <a:ext cx="2134" cy="15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39"/>
            <p:cNvSpPr txBox="1">
              <a:spLocks noChangeArrowheads="1"/>
            </p:cNvSpPr>
            <p:nvPr/>
          </p:nvSpPr>
          <p:spPr bwMode="auto">
            <a:xfrm>
              <a:off x="476" y="3884"/>
              <a:ext cx="2134" cy="30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b="1">
                  <a:solidFill>
                    <a:srgbClr val="FF0000"/>
                  </a:solidFill>
                </a:rPr>
                <a:t>           </a:t>
              </a:r>
              <a:r>
                <a:rPr lang="zh-CN" altLang="en-US" sz="2400" b="1">
                  <a:solidFill>
                    <a:srgbClr val="CC0000"/>
                  </a:solidFill>
                </a:rPr>
                <a:t>跑   车   尾   翼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4787900" y="3857625"/>
            <a:ext cx="3529013" cy="2925763"/>
            <a:chOff x="3016" y="2432"/>
            <a:chExt cx="2223" cy="1843"/>
          </a:xfrm>
        </p:grpSpPr>
        <p:pic>
          <p:nvPicPr>
            <p:cNvPr id="29704" name="Picture 19" descr="地铁安全线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16" y="2432"/>
              <a:ext cx="2223" cy="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05" name="Text Box 41"/>
            <p:cNvSpPr txBox="1">
              <a:spLocks noChangeArrowheads="1"/>
            </p:cNvSpPr>
            <p:nvPr/>
          </p:nvSpPr>
          <p:spPr bwMode="auto">
            <a:xfrm>
              <a:off x="3538" y="3971"/>
              <a:ext cx="1497" cy="304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F79646"/>
              </a:solidFill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zh-CN" altLang="en-US" sz="2400" b="1">
                  <a:solidFill>
                    <a:srgbClr val="CC0000"/>
                  </a:solidFill>
                  <a:latin typeface="Calibri" pitchFamily="34" charset="0"/>
                </a:rPr>
                <a:t>地 铁  安  全  线</a:t>
              </a:r>
            </a:p>
          </p:txBody>
        </p:sp>
      </p:grpSp>
      <p:pic>
        <p:nvPicPr>
          <p:cNvPr id="29703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719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3" cstate="print"/>
          <a:srcRect t="12566"/>
          <a:stretch>
            <a:fillRect/>
          </a:stretch>
        </p:blipFill>
        <p:spPr bwMode="auto">
          <a:xfrm>
            <a:off x="685800" y="2430463"/>
            <a:ext cx="7878763" cy="345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4738" y="5254625"/>
            <a:ext cx="24098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7453313" y="5302250"/>
            <a:ext cx="936625" cy="454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67034" y="265471"/>
            <a:ext cx="296748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宋体" pitchFamily="2" charset="-122"/>
              </a:rPr>
              <a:t>考点精析</a:t>
            </a:r>
          </a:p>
        </p:txBody>
      </p:sp>
      <p:sp>
        <p:nvSpPr>
          <p:cNvPr id="9" name="矩形 8"/>
          <p:cNvSpPr/>
          <p:nvPr/>
        </p:nvSpPr>
        <p:spPr>
          <a:xfrm>
            <a:off x="323850" y="1547813"/>
            <a:ext cx="30575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dirty="0">
                <a:latin typeface="+mj-ea"/>
                <a:ea typeface="+mj-ea"/>
              </a:rPr>
              <a:t>考点一：固体压强</a:t>
            </a:r>
          </a:p>
        </p:txBody>
      </p:sp>
    </p:spTree>
    <p:extLst>
      <p:ext uri="{BB962C8B-B14F-4D97-AF65-F5344CB8AC3E}">
        <p14:creationId xmlns:p14="http://schemas.microsoft.com/office/powerpoint/2010/main" val="230977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575" y="1009650"/>
            <a:ext cx="8324850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43325" y="5310188"/>
            <a:ext cx="24384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81725" y="3305175"/>
            <a:ext cx="1890713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4967288" y="5310188"/>
            <a:ext cx="936625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750" name="矩形 7"/>
          <p:cNvSpPr>
            <a:spLocks noChangeArrowheads="1"/>
          </p:cNvSpPr>
          <p:nvPr/>
        </p:nvSpPr>
        <p:spPr bwMode="auto">
          <a:xfrm>
            <a:off x="709613" y="384175"/>
            <a:ext cx="26479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/>
              <a:t>考点二：液体压强</a:t>
            </a:r>
          </a:p>
        </p:txBody>
      </p:sp>
    </p:spTree>
    <p:extLst>
      <p:ext uri="{BB962C8B-B14F-4D97-AF65-F5344CB8AC3E}">
        <p14:creationId xmlns:p14="http://schemas.microsoft.com/office/powerpoint/2010/main" val="293100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4724400"/>
            <a:ext cx="8475663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708400" y="4797425"/>
            <a:ext cx="1727200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6084888" y="4797425"/>
            <a:ext cx="1150937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7862888" y="4932363"/>
            <a:ext cx="936625" cy="296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323850" y="5364163"/>
            <a:ext cx="1439863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3277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2425" y="1931988"/>
            <a:ext cx="117157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6" name="矩形 9"/>
          <p:cNvSpPr>
            <a:spLocks noChangeArrowheads="1"/>
          </p:cNvSpPr>
          <p:nvPr/>
        </p:nvSpPr>
        <p:spPr bwMode="auto">
          <a:xfrm>
            <a:off x="323850" y="1312863"/>
            <a:ext cx="76485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       【</a:t>
            </a:r>
            <a:r>
              <a:rPr lang="zh-CN" altLang="en-US" sz="2400"/>
              <a:t>例</a:t>
            </a:r>
            <a:r>
              <a:rPr lang="en-US" altLang="zh-CN" sz="2400"/>
              <a:t>3】</a:t>
            </a:r>
            <a:r>
              <a:rPr lang="zh-CN" altLang="en-US" sz="2400"/>
              <a:t>如图所示，将一支试管装满水银后倒插在水银槽中，管顶高出水银面</a:t>
            </a:r>
            <a:r>
              <a:rPr lang="en-US" altLang="zh-CN" sz="2400"/>
              <a:t>20cm</a:t>
            </a:r>
            <a:r>
              <a:rPr lang="zh-CN" altLang="en-US" sz="2400"/>
              <a:t>，在标准大气压下，管外水银面上受到的大气压强等于</a:t>
            </a:r>
            <a:r>
              <a:rPr lang="en-US" altLang="zh-CN" sz="2400"/>
              <a:t>_____Pa</a:t>
            </a:r>
            <a:r>
              <a:rPr lang="zh-CN" altLang="en-US" sz="2400"/>
              <a:t>，管顶端受到水银的压强应等于</a:t>
            </a:r>
            <a:r>
              <a:rPr lang="en-US" altLang="zh-CN" sz="2400"/>
              <a:t>____</a:t>
            </a:r>
            <a:r>
              <a:rPr lang="zh-CN" altLang="en-US" sz="2400"/>
              <a:t>高水银柱产生的压强。若在试管顶部开一个小孔，将看到的现象是水银柱</a:t>
            </a:r>
            <a:r>
              <a:rPr lang="en-US" altLang="zh-CN" sz="2400"/>
              <a:t>_______</a:t>
            </a:r>
            <a:r>
              <a:rPr lang="zh-CN" altLang="en-US" sz="2400"/>
              <a:t>（选填“流回水银槽中”“向上喷出”或“无变化”）。</a:t>
            </a:r>
          </a:p>
        </p:txBody>
      </p:sp>
      <p:sp>
        <p:nvSpPr>
          <p:cNvPr id="32777" name="矩形 10"/>
          <p:cNvSpPr>
            <a:spLocks noChangeArrowheads="1"/>
          </p:cNvSpPr>
          <p:nvPr/>
        </p:nvSpPr>
        <p:spPr bwMode="auto">
          <a:xfrm>
            <a:off x="747713" y="339725"/>
            <a:ext cx="30575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/>
              <a:t>考点三：大气压强</a:t>
            </a:r>
          </a:p>
        </p:txBody>
      </p:sp>
    </p:spTree>
    <p:extLst>
      <p:ext uri="{BB962C8B-B14F-4D97-AF65-F5344CB8AC3E}">
        <p14:creationId xmlns:p14="http://schemas.microsoft.com/office/powerpoint/2010/main" val="237366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animBg="1"/>
      <p:bldP spid="9222" grpId="0" animBg="1"/>
      <p:bldP spid="9223" grpId="0" animBg="1"/>
      <p:bldP spid="922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矩形 8"/>
          <p:cNvSpPr>
            <a:spLocks noChangeArrowheads="1"/>
          </p:cNvSpPr>
          <p:nvPr/>
        </p:nvSpPr>
        <p:spPr bwMode="auto">
          <a:xfrm>
            <a:off x="996950" y="1814513"/>
            <a:ext cx="7896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1.</a:t>
            </a:r>
            <a:r>
              <a:rPr lang="zh-CN" altLang="en-US" sz="2400"/>
              <a:t>（</a:t>
            </a:r>
            <a:r>
              <a:rPr lang="en-US" altLang="zh-CN" sz="2400"/>
              <a:t>2017·</a:t>
            </a:r>
            <a:r>
              <a:rPr lang="zh-CN" altLang="en-US" sz="2400"/>
              <a:t>怀化）下列做法中属于增大压强的是（     </a:t>
            </a:r>
            <a:r>
              <a:rPr lang="en-US" altLang="zh-CN" sz="2400"/>
              <a:t>C  </a:t>
            </a:r>
            <a:r>
              <a:rPr lang="zh-CN" altLang="en-US" sz="2400"/>
              <a:t>）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7805738" y="1844675"/>
            <a:ext cx="503237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601563" y="345083"/>
            <a:ext cx="296748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宋体" pitchFamily="2" charset="-122"/>
              </a:rPr>
              <a:t>中考突破</a:t>
            </a:r>
          </a:p>
        </p:txBody>
      </p:sp>
      <p:sp>
        <p:nvSpPr>
          <p:cNvPr id="33797" name="矩形 7"/>
          <p:cNvSpPr>
            <a:spLocks noChangeArrowheads="1"/>
          </p:cNvSpPr>
          <p:nvPr/>
        </p:nvSpPr>
        <p:spPr bwMode="auto">
          <a:xfrm>
            <a:off x="401638" y="1166813"/>
            <a:ext cx="1722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/>
              <a:t>一、选择题</a:t>
            </a:r>
          </a:p>
        </p:txBody>
      </p:sp>
      <p:pic>
        <p:nvPicPr>
          <p:cNvPr id="3379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9825" y="2886075"/>
            <a:ext cx="43243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矩形 10"/>
          <p:cNvSpPr>
            <a:spLocks noChangeArrowheads="1"/>
          </p:cNvSpPr>
          <p:nvPr/>
        </p:nvSpPr>
        <p:spPr bwMode="auto">
          <a:xfrm>
            <a:off x="401638" y="4456113"/>
            <a:ext cx="84915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A.</a:t>
            </a:r>
            <a:r>
              <a:rPr lang="zh-CN" altLang="en-US" sz="2400"/>
              <a:t>站在滑板上滑雪，脚不会陷入雪地</a:t>
            </a:r>
            <a:endParaRPr lang="en-US" altLang="zh-CN" sz="2400"/>
          </a:p>
          <a:p>
            <a:r>
              <a:rPr lang="en-US" altLang="zh-CN" sz="2400"/>
              <a:t>B.</a:t>
            </a:r>
            <a:r>
              <a:rPr lang="zh-CN" altLang="en-US" sz="2400"/>
              <a:t>骆驼被称为“沙漠之舟”，是由于它具有宽大的脚掌</a:t>
            </a:r>
            <a:endParaRPr lang="en-US" altLang="zh-CN" sz="2400"/>
          </a:p>
          <a:p>
            <a:r>
              <a:rPr lang="en-US" altLang="zh-CN" sz="2400"/>
              <a:t>C.</a:t>
            </a:r>
            <a:r>
              <a:rPr lang="zh-CN" altLang="en-US" sz="2400"/>
              <a:t>蚊子尖尖的口器可以插入皮肤吸吮血液</a:t>
            </a:r>
            <a:endParaRPr lang="en-US" altLang="zh-CN" sz="2400"/>
          </a:p>
          <a:p>
            <a:r>
              <a:rPr lang="en-US" altLang="zh-CN" sz="2400"/>
              <a:t>D.</a:t>
            </a:r>
            <a:r>
              <a:rPr lang="zh-CN" altLang="en-US" sz="2400"/>
              <a:t>为了防止载重汽车压坏路面，装有多个宽大的车轮</a:t>
            </a:r>
          </a:p>
        </p:txBody>
      </p:sp>
    </p:spTree>
    <p:extLst>
      <p:ext uri="{BB962C8B-B14F-4D97-AF65-F5344CB8AC3E}">
        <p14:creationId xmlns:p14="http://schemas.microsoft.com/office/powerpoint/2010/main" val="63504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21"/>
          <p:cNvSpPr txBox="1">
            <a:spLocks noChangeArrowheads="1"/>
          </p:cNvSpPr>
          <p:nvPr/>
        </p:nvSpPr>
        <p:spPr bwMode="auto">
          <a:xfrm>
            <a:off x="487363" y="2820988"/>
            <a:ext cx="3068637" cy="6080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 b="1">
                <a:latin typeface="宋体" charset="-122"/>
              </a:rPr>
              <a:t>流体压强与流速</a:t>
            </a:r>
          </a:p>
        </p:txBody>
      </p:sp>
      <p:sp>
        <p:nvSpPr>
          <p:cNvPr id="29" name="左大括号 28"/>
          <p:cNvSpPr>
            <a:spLocks/>
          </p:cNvSpPr>
          <p:nvPr/>
        </p:nvSpPr>
        <p:spPr bwMode="auto">
          <a:xfrm>
            <a:off x="3556000" y="2312988"/>
            <a:ext cx="357188" cy="1692275"/>
          </a:xfrm>
          <a:prstGeom prst="lef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000" b="1">
              <a:latin typeface="+mj-ea"/>
              <a:ea typeface="+mj-ea"/>
            </a:endParaRPr>
          </a:p>
        </p:txBody>
      </p:sp>
      <p:sp>
        <p:nvSpPr>
          <p:cNvPr id="14341" name="TextBox 29"/>
          <p:cNvSpPr txBox="1">
            <a:spLocks noChangeArrowheads="1"/>
          </p:cNvSpPr>
          <p:nvPr/>
        </p:nvSpPr>
        <p:spPr bwMode="auto">
          <a:xfrm>
            <a:off x="3951288" y="2060575"/>
            <a:ext cx="5192712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3200" b="1">
                <a:latin typeface="宋体" charset="-122"/>
              </a:rPr>
              <a:t>流体：气体、液体</a:t>
            </a:r>
            <a:endParaRPr lang="en-US" altLang="zh-CN" sz="3200" b="1">
              <a:latin typeface="宋体" charset="-122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3200" b="1">
                <a:latin typeface="宋体" charset="-122"/>
              </a:rPr>
              <a:t>特点：流速大的位置压强小</a:t>
            </a:r>
            <a:endParaRPr lang="en-US" altLang="zh-CN" sz="3200" b="1">
              <a:latin typeface="宋体" charset="-122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3200" b="1">
                <a:latin typeface="宋体" charset="-122"/>
              </a:rPr>
              <a:t>应用：飞机机翼、喷雾器</a:t>
            </a:r>
          </a:p>
        </p:txBody>
      </p:sp>
    </p:spTree>
    <p:extLst>
      <p:ext uri="{BB962C8B-B14F-4D97-AF65-F5344CB8AC3E}">
        <p14:creationId xmlns:p14="http://schemas.microsoft.com/office/powerpoint/2010/main" val="372404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5"/>
          <p:cNvSpPr>
            <a:spLocks noChangeArrowheads="1"/>
          </p:cNvSpPr>
          <p:nvPr/>
        </p:nvSpPr>
        <p:spPr bwMode="auto">
          <a:xfrm>
            <a:off x="354013" y="1474788"/>
            <a:ext cx="85090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/>
              <a:t>2.</a:t>
            </a:r>
            <a:r>
              <a:rPr lang="zh-CN" altLang="en-US" sz="3200"/>
              <a:t>下列物品利用连通器原理工作的是（   </a:t>
            </a:r>
            <a:r>
              <a:rPr lang="en-US" altLang="zh-CN" sz="3200"/>
              <a:t>B   </a:t>
            </a:r>
            <a:r>
              <a:rPr lang="zh-CN" altLang="en-US" sz="3200"/>
              <a:t>）</a:t>
            </a:r>
          </a:p>
          <a:p>
            <a:r>
              <a:rPr lang="en-US" altLang="zh-CN" sz="3200"/>
              <a:t>A.</a:t>
            </a:r>
            <a:r>
              <a:rPr lang="zh-CN" altLang="en-US" sz="3200"/>
              <a:t>试管    </a:t>
            </a:r>
            <a:r>
              <a:rPr lang="en-US" altLang="zh-CN" sz="3200"/>
              <a:t>B.</a:t>
            </a:r>
            <a:r>
              <a:rPr lang="zh-CN" altLang="en-US" sz="3200"/>
              <a:t>茶壶    </a:t>
            </a:r>
            <a:r>
              <a:rPr lang="en-US" altLang="zh-CN" sz="3200"/>
              <a:t>C.</a:t>
            </a:r>
            <a:r>
              <a:rPr lang="zh-CN" altLang="en-US" sz="3200"/>
              <a:t>茶杯    </a:t>
            </a:r>
            <a:r>
              <a:rPr lang="en-US" altLang="zh-CN" sz="3200"/>
              <a:t>D.</a:t>
            </a:r>
            <a:r>
              <a:rPr lang="zh-CN" altLang="en-US" sz="3200"/>
              <a:t>注射器</a:t>
            </a:r>
            <a:endParaRPr lang="en-US" altLang="zh-CN" sz="3200"/>
          </a:p>
          <a:p>
            <a:endParaRPr lang="zh-CN" altLang="en-US" sz="3200"/>
          </a:p>
          <a:p>
            <a:r>
              <a:rPr lang="en-US" altLang="zh-CN" sz="3200"/>
              <a:t>3.</a:t>
            </a:r>
            <a:r>
              <a:rPr lang="zh-CN" altLang="en-US" sz="3200"/>
              <a:t>下列现象中能说明存在大气压的是（   </a:t>
            </a:r>
            <a:r>
              <a:rPr lang="en-US" altLang="zh-CN" sz="3200"/>
              <a:t>D   </a:t>
            </a:r>
            <a:r>
              <a:rPr lang="zh-CN" altLang="en-US" sz="3200"/>
              <a:t>）</a:t>
            </a:r>
          </a:p>
          <a:p>
            <a:r>
              <a:rPr lang="en-US" altLang="zh-CN" sz="3200"/>
              <a:t>A.</a:t>
            </a:r>
            <a:r>
              <a:rPr lang="zh-CN" altLang="en-US" sz="3200"/>
              <a:t>火箭升空过程不断喷射高温燃气</a:t>
            </a:r>
          </a:p>
          <a:p>
            <a:r>
              <a:rPr lang="en-US" altLang="zh-CN" sz="3200"/>
              <a:t>B.</a:t>
            </a:r>
            <a:r>
              <a:rPr lang="zh-CN" altLang="en-US" sz="3200"/>
              <a:t>坦克装有宽大的履带</a:t>
            </a:r>
          </a:p>
          <a:p>
            <a:r>
              <a:rPr lang="en-US" altLang="zh-CN" sz="3200"/>
              <a:t>C.</a:t>
            </a:r>
            <a:r>
              <a:rPr lang="zh-CN" altLang="en-US" sz="3200"/>
              <a:t>医生推动活塞给病人注射药液</a:t>
            </a:r>
          </a:p>
          <a:p>
            <a:r>
              <a:rPr lang="en-US" altLang="zh-CN" sz="3200"/>
              <a:t>D.</a:t>
            </a:r>
            <a:r>
              <a:rPr lang="zh-CN" altLang="en-US" sz="3200"/>
              <a:t>用吸管将杯中饮料吸入口中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7523163" y="1484313"/>
            <a:ext cx="577850" cy="654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7524750" y="2994025"/>
            <a:ext cx="576263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53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  <p:bldP spid="1126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矩形 5"/>
          <p:cNvSpPr>
            <a:spLocks noChangeArrowheads="1"/>
          </p:cNvSpPr>
          <p:nvPr/>
        </p:nvSpPr>
        <p:spPr bwMode="auto">
          <a:xfrm>
            <a:off x="768350" y="1484313"/>
            <a:ext cx="7742238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/>
              <a:t>4.</a:t>
            </a:r>
            <a:r>
              <a:rPr lang="zh-CN" altLang="en-US" sz="2800"/>
              <a:t>（</a:t>
            </a:r>
            <a:r>
              <a:rPr lang="en-US" altLang="zh-CN" sz="2800"/>
              <a:t>2017·</a:t>
            </a:r>
            <a:r>
              <a:rPr lang="zh-CN" altLang="en-US" sz="2800"/>
              <a:t>威海）关于压力和压强，下列说法正确的是（   </a:t>
            </a:r>
            <a:r>
              <a:rPr lang="en-US" altLang="zh-CN" sz="2800"/>
              <a:t>D  </a:t>
            </a:r>
            <a:r>
              <a:rPr lang="zh-CN" altLang="en-US" sz="2800"/>
              <a:t>）</a:t>
            </a:r>
            <a:endParaRPr lang="en-US" altLang="zh-CN" sz="2800"/>
          </a:p>
          <a:p>
            <a:r>
              <a:rPr lang="en-US" altLang="zh-CN" sz="2800"/>
              <a:t>A.</a:t>
            </a:r>
            <a:r>
              <a:rPr lang="zh-CN" altLang="en-US" sz="2800"/>
              <a:t>物体的重力越大，对接触面的压强就一定越大</a:t>
            </a:r>
            <a:endParaRPr lang="en-US" altLang="zh-CN" sz="2800"/>
          </a:p>
          <a:p>
            <a:r>
              <a:rPr lang="en-US" altLang="zh-CN" sz="2800"/>
              <a:t>B.</a:t>
            </a:r>
            <a:r>
              <a:rPr lang="zh-CN" altLang="en-US" sz="2800"/>
              <a:t>刀刃磨得很锋利，是为了增大压力</a:t>
            </a:r>
            <a:endParaRPr lang="en-US" altLang="zh-CN" sz="2800"/>
          </a:p>
          <a:p>
            <a:r>
              <a:rPr lang="en-US" altLang="zh-CN" sz="2800"/>
              <a:t>C.</a:t>
            </a:r>
            <a:r>
              <a:rPr lang="zh-CN" altLang="en-US" sz="2800"/>
              <a:t>大气压强随着海拔高度的增加而增大</a:t>
            </a:r>
            <a:endParaRPr lang="en-US" altLang="zh-CN" sz="2800"/>
          </a:p>
          <a:p>
            <a:r>
              <a:rPr lang="en-US" altLang="zh-CN" sz="2800"/>
              <a:t>D.</a:t>
            </a:r>
            <a:r>
              <a:rPr lang="zh-CN" altLang="en-US" sz="2800"/>
              <a:t>水坝建成上窄下宽的形状，是由于水对坝体的压强随深度的增加而增大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2373313" y="1981200"/>
            <a:ext cx="576262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926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矩形 5"/>
          <p:cNvSpPr>
            <a:spLocks noChangeArrowheads="1"/>
          </p:cNvSpPr>
          <p:nvPr/>
        </p:nvSpPr>
        <p:spPr bwMode="auto">
          <a:xfrm>
            <a:off x="295275" y="1565275"/>
            <a:ext cx="838835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/>
              <a:t>5.</a:t>
            </a:r>
            <a:r>
              <a:rPr lang="zh-CN" altLang="en-US" sz="2800"/>
              <a:t>（</a:t>
            </a:r>
            <a:r>
              <a:rPr lang="en-US" altLang="zh-CN" sz="2800"/>
              <a:t>2017·</a:t>
            </a:r>
            <a:r>
              <a:rPr lang="zh-CN" altLang="en-US" sz="2800"/>
              <a:t>淮安）医院体检抽血时，普遍采用如图所示的真空采血管，使用时将导管一端的针头插入被检查者的静脉，另一端的针头插入真空采血管，血液便自动流入采血管，此时的血液是（   </a:t>
            </a:r>
            <a:r>
              <a:rPr lang="en-US" altLang="zh-CN" sz="2800"/>
              <a:t>D</a:t>
            </a:r>
            <a:r>
              <a:rPr lang="zh-CN" altLang="en-US" sz="2800"/>
              <a:t>   ）</a:t>
            </a:r>
            <a:endParaRPr lang="en-US" altLang="zh-CN" sz="2800"/>
          </a:p>
          <a:p>
            <a:r>
              <a:rPr lang="en-US" altLang="zh-CN" sz="2800"/>
              <a:t>A.</a:t>
            </a:r>
            <a:r>
              <a:rPr lang="zh-CN" altLang="en-US" sz="2800"/>
              <a:t>靠自身重力流入采血管</a:t>
            </a:r>
          </a:p>
          <a:p>
            <a:r>
              <a:rPr lang="en-US" altLang="zh-CN" sz="2800"/>
              <a:t>B.</a:t>
            </a:r>
            <a:r>
              <a:rPr lang="zh-CN" altLang="en-US" sz="2800"/>
              <a:t>被真空吸入采血管</a:t>
            </a:r>
            <a:endParaRPr lang="en-US" altLang="zh-CN" sz="2800"/>
          </a:p>
          <a:p>
            <a:r>
              <a:rPr lang="en-US" altLang="zh-CN" sz="2800"/>
              <a:t>C.</a:t>
            </a:r>
            <a:r>
              <a:rPr lang="zh-CN" altLang="en-US" sz="2800"/>
              <a:t>被空气压入采血管</a:t>
            </a:r>
            <a:endParaRPr lang="en-US" altLang="zh-CN" sz="2800"/>
          </a:p>
          <a:p>
            <a:r>
              <a:rPr lang="en-US" altLang="zh-CN" sz="2800"/>
              <a:t>D.</a:t>
            </a:r>
            <a:r>
              <a:rPr lang="zh-CN" altLang="en-US" sz="2800"/>
              <a:t>由血压压入采血管</a:t>
            </a: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7413" y="3716338"/>
            <a:ext cx="3114675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5967413" y="2905125"/>
            <a:ext cx="574675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25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271588"/>
            <a:ext cx="843756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7812088" y="2851150"/>
            <a:ext cx="576262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7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矩形 5"/>
          <p:cNvSpPr>
            <a:spLocks noChangeArrowheads="1"/>
          </p:cNvSpPr>
          <p:nvPr/>
        </p:nvSpPr>
        <p:spPr bwMode="auto">
          <a:xfrm>
            <a:off x="587375" y="1466850"/>
            <a:ext cx="83058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/>
              <a:t>7.</a:t>
            </a:r>
            <a:r>
              <a:rPr lang="zh-CN" altLang="en-US" sz="2800"/>
              <a:t>如图所示，</a:t>
            </a:r>
            <a:r>
              <a:rPr lang="en-US" altLang="zh-CN" sz="2800"/>
              <a:t>A</a:t>
            </a:r>
            <a:r>
              <a:rPr lang="zh-CN" altLang="en-US" sz="2800"/>
              <a:t>、</a:t>
            </a:r>
            <a:r>
              <a:rPr lang="en-US" altLang="zh-CN" sz="2800"/>
              <a:t>B</a:t>
            </a:r>
            <a:r>
              <a:rPr lang="zh-CN" altLang="en-US" sz="2800"/>
              <a:t>两个同样材料制成的正方体，棱长之比为</a:t>
            </a:r>
            <a:r>
              <a:rPr lang="en-US" altLang="zh-CN" sz="2800"/>
              <a:t>1</a:t>
            </a:r>
            <a:r>
              <a:rPr lang="zh-CN" altLang="en-US" sz="2800"/>
              <a:t>：</a:t>
            </a:r>
            <a:r>
              <a:rPr lang="en-US" altLang="zh-CN" sz="2800"/>
              <a:t>2</a:t>
            </a:r>
            <a:r>
              <a:rPr lang="zh-CN" altLang="en-US" sz="2800"/>
              <a:t>，将</a:t>
            </a:r>
            <a:r>
              <a:rPr lang="en-US" altLang="zh-CN" sz="2800"/>
              <a:t>A</a:t>
            </a:r>
            <a:r>
              <a:rPr lang="zh-CN" altLang="en-US" sz="2800"/>
              <a:t>叠放在</a:t>
            </a:r>
            <a:r>
              <a:rPr lang="en-US" altLang="zh-CN" sz="2800"/>
              <a:t>B</a:t>
            </a:r>
            <a:r>
              <a:rPr lang="zh-CN" altLang="en-US" sz="2800"/>
              <a:t>上后再放在水平桌面中央，则</a:t>
            </a:r>
            <a:r>
              <a:rPr lang="en-US" altLang="zh-CN" sz="2800"/>
              <a:t>A</a:t>
            </a:r>
            <a:r>
              <a:rPr lang="zh-CN" altLang="en-US" sz="2800"/>
              <a:t>对</a:t>
            </a:r>
            <a:r>
              <a:rPr lang="en-US" altLang="zh-CN" sz="2800"/>
              <a:t>B</a:t>
            </a:r>
            <a:r>
              <a:rPr lang="zh-CN" altLang="en-US" sz="2800"/>
              <a:t>的压强与</a:t>
            </a:r>
            <a:r>
              <a:rPr lang="en-US" altLang="zh-CN" sz="2800"/>
              <a:t>B</a:t>
            </a:r>
            <a:r>
              <a:rPr lang="zh-CN" altLang="en-US" sz="2800"/>
              <a:t>对桌面的压强之比为（   </a:t>
            </a:r>
            <a:r>
              <a:rPr lang="en-US" altLang="zh-CN" sz="2800"/>
              <a:t>A </a:t>
            </a:r>
            <a:r>
              <a:rPr lang="zh-CN" altLang="en-US" sz="2800"/>
              <a:t>）</a:t>
            </a:r>
            <a:endParaRPr lang="en-US" altLang="zh-CN" sz="2800"/>
          </a:p>
          <a:p>
            <a:r>
              <a:rPr lang="en-US" altLang="zh-CN" sz="2800"/>
              <a:t>A.4</a:t>
            </a:r>
            <a:r>
              <a:rPr lang="zh-CN" altLang="en-US" sz="2800"/>
              <a:t>：</a:t>
            </a:r>
            <a:r>
              <a:rPr lang="en-US" altLang="zh-CN" sz="2800"/>
              <a:t>9    B.1</a:t>
            </a:r>
            <a:r>
              <a:rPr lang="zh-CN" altLang="en-US" sz="2800"/>
              <a:t>：</a:t>
            </a:r>
            <a:r>
              <a:rPr lang="en-US" altLang="zh-CN" sz="2800"/>
              <a:t>2    C.1</a:t>
            </a:r>
            <a:r>
              <a:rPr lang="zh-CN" altLang="en-US" sz="2800"/>
              <a:t>：</a:t>
            </a:r>
            <a:r>
              <a:rPr lang="en-US" altLang="zh-CN" sz="2800"/>
              <a:t>8    D.1</a:t>
            </a:r>
            <a:r>
              <a:rPr lang="zh-CN" altLang="en-US" sz="2800"/>
              <a:t>：</a:t>
            </a:r>
            <a:r>
              <a:rPr lang="en-US" altLang="zh-CN" sz="2800"/>
              <a:t>4</a:t>
            </a:r>
            <a:endParaRPr lang="zh-CN" altLang="en-US" sz="2800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8600" y="3714750"/>
            <a:ext cx="271462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7735888" y="2419350"/>
            <a:ext cx="576262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8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图片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4125" y="5132388"/>
            <a:ext cx="982663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8538" y="4173538"/>
            <a:ext cx="2725737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6788" y="5132388"/>
            <a:ext cx="17621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1030288" y="5045075"/>
            <a:ext cx="3033712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9942" name="矩形 8"/>
          <p:cNvSpPr>
            <a:spLocks noChangeArrowheads="1"/>
          </p:cNvSpPr>
          <p:nvPr/>
        </p:nvSpPr>
        <p:spPr bwMode="auto">
          <a:xfrm>
            <a:off x="765175" y="757238"/>
            <a:ext cx="80391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8.</a:t>
            </a:r>
            <a:r>
              <a:rPr lang="zh-CN" altLang="en-US" sz="2400"/>
              <a:t>（</a:t>
            </a:r>
            <a:r>
              <a:rPr lang="en-US" altLang="zh-CN" sz="2400"/>
              <a:t>2017·</a:t>
            </a:r>
            <a:r>
              <a:rPr lang="zh-CN" altLang="en-US" sz="2400"/>
              <a:t>长沙）在两个完全相同的容器中分别倒入甲和乙两种不同的液体，如图所示，下列分析正确的是（  ）</a:t>
            </a:r>
            <a:endParaRPr lang="en-US" altLang="zh-CN" sz="2400"/>
          </a:p>
          <a:p>
            <a:r>
              <a:rPr lang="en-US" altLang="zh-CN" sz="2400"/>
              <a:t>A.</a:t>
            </a:r>
            <a:r>
              <a:rPr lang="zh-CN" altLang="en-US" sz="2400"/>
              <a:t>若甲和乙的质量相等，则甲的密度小于乙的密度</a:t>
            </a:r>
            <a:endParaRPr lang="en-US" altLang="zh-CN" sz="2400"/>
          </a:p>
          <a:p>
            <a:r>
              <a:rPr lang="en-US" altLang="zh-CN" sz="2400"/>
              <a:t>B.</a:t>
            </a:r>
            <a:r>
              <a:rPr lang="zh-CN" altLang="en-US" sz="2400"/>
              <a:t>若甲和乙对容器底部的压强相等，则甲的密度小于乙的密度</a:t>
            </a:r>
          </a:p>
          <a:p>
            <a:r>
              <a:rPr lang="en-US" altLang="zh-CN" sz="2400"/>
              <a:t>C.</a:t>
            </a:r>
            <a:r>
              <a:rPr lang="zh-CN" altLang="en-US" sz="2400"/>
              <a:t>若甲和乙对容器底部的压强相等，则甲的质量小于乙的质量</a:t>
            </a:r>
          </a:p>
          <a:p>
            <a:r>
              <a:rPr lang="en-US" altLang="zh-CN" sz="2400"/>
              <a:t>D.</a:t>
            </a:r>
            <a:r>
              <a:rPr lang="zh-CN" altLang="en-US" sz="2400"/>
              <a:t>若甲和乙的质量相等，则甲对容器底部的压强小于乙对容器底部的压强</a:t>
            </a:r>
          </a:p>
        </p:txBody>
      </p:sp>
    </p:spTree>
    <p:extLst>
      <p:ext uri="{BB962C8B-B14F-4D97-AF65-F5344CB8AC3E}">
        <p14:creationId xmlns:p14="http://schemas.microsoft.com/office/powerpoint/2010/main" val="1050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825" y="620713"/>
            <a:ext cx="8326438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825" y="2141538"/>
            <a:ext cx="832643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591050" y="2214563"/>
            <a:ext cx="1728788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6011863" y="3294063"/>
            <a:ext cx="1479550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09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  <p:bldP spid="174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2" name="矩形 8"/>
          <p:cNvSpPr>
            <a:spLocks noChangeArrowheads="1"/>
          </p:cNvSpPr>
          <p:nvPr/>
        </p:nvSpPr>
        <p:spPr bwMode="auto">
          <a:xfrm>
            <a:off x="468313" y="631825"/>
            <a:ext cx="818479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dirty="0"/>
              <a:t>10.</a:t>
            </a:r>
            <a:r>
              <a:rPr lang="zh-CN" altLang="en-US" sz="2800" dirty="0"/>
              <a:t>在水杯中加半杯水，将一根吸管分别插入水中不同深度，用嘴吹气，使水下冒气泡，深度越深，吹气越难，这种现象说明液体的压强随着深度的增加</a:t>
            </a:r>
            <a:r>
              <a:rPr lang="zh-CN" altLang="en-US" sz="2800" dirty="0" smtClean="0"/>
              <a:t>而</a:t>
            </a:r>
            <a:r>
              <a:rPr lang="zh-CN" altLang="en-US" sz="2800" u="sng" dirty="0" smtClean="0"/>
              <a:t>增大</a:t>
            </a:r>
            <a:r>
              <a:rPr lang="zh-CN" altLang="en-US" sz="2800" dirty="0" smtClean="0"/>
              <a:t>；</a:t>
            </a:r>
            <a:r>
              <a:rPr lang="zh-CN" altLang="en-US" sz="2800" dirty="0"/>
              <a:t>用吸管可以将杯中的水吸到嘴里，这是</a:t>
            </a:r>
            <a:r>
              <a:rPr lang="zh-CN" altLang="en-US" sz="2800" dirty="0" smtClean="0"/>
              <a:t>由于</a:t>
            </a:r>
            <a:r>
              <a:rPr lang="zh-CN" altLang="en-US" sz="2800" u="sng" dirty="0" smtClean="0"/>
              <a:t>大气压</a:t>
            </a:r>
            <a:r>
              <a:rPr lang="zh-CN" altLang="en-US" sz="2800" dirty="0" smtClean="0"/>
              <a:t>的</a:t>
            </a:r>
            <a:r>
              <a:rPr lang="zh-CN" altLang="en-US" sz="2800" dirty="0"/>
              <a:t>作用。</a:t>
            </a: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105196"/>
            <a:ext cx="7923212" cy="300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971550" y="1892300"/>
            <a:ext cx="576263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971550" y="2446794"/>
            <a:ext cx="960489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6516688" y="3519488"/>
            <a:ext cx="1295400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971550" y="5084763"/>
            <a:ext cx="1152525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52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7" grpId="0" animBg="1"/>
      <p:bldP spid="18438" grpId="0" animBg="1"/>
      <p:bldP spid="1843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549275"/>
            <a:ext cx="8497888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713" y="3068638"/>
            <a:ext cx="381952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6875463" y="476250"/>
            <a:ext cx="1657350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6227763" y="1576388"/>
            <a:ext cx="1800225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43014" name="图片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713" y="2320925"/>
            <a:ext cx="2952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664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  <p:bldP spid="1946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27213"/>
            <a:ext cx="1171575" cy="26670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</p:spPr>
      </p:pic>
      <p:sp>
        <p:nvSpPr>
          <p:cNvPr id="44039" name="矩形 7"/>
          <p:cNvSpPr>
            <a:spLocks noChangeArrowheads="1"/>
          </p:cNvSpPr>
          <p:nvPr/>
        </p:nvSpPr>
        <p:spPr bwMode="auto">
          <a:xfrm>
            <a:off x="486697" y="784225"/>
            <a:ext cx="840658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dirty="0"/>
              <a:t>13.</a:t>
            </a:r>
            <a:r>
              <a:rPr lang="zh-CN" altLang="en-US" sz="2800" dirty="0"/>
              <a:t>饮茶是我国的传统文化，如图所示是一把装有水的茶壶，壶嘴与壶身</a:t>
            </a:r>
            <a:r>
              <a:rPr lang="zh-CN" altLang="en-US" sz="2800" dirty="0" smtClean="0"/>
              <a:t>构成（   连通器  ），</a:t>
            </a:r>
            <a:r>
              <a:rPr lang="zh-CN" altLang="en-US" sz="2800" dirty="0"/>
              <a:t>茶壶的底部受到水产生的压强</a:t>
            </a:r>
            <a:r>
              <a:rPr lang="zh-CN" altLang="en-US" sz="2800" dirty="0" smtClean="0"/>
              <a:t>为（              ）</a:t>
            </a:r>
            <a:r>
              <a:rPr lang="en-US" altLang="zh-CN" sz="2800" dirty="0" smtClean="0"/>
              <a:t>Pa</a:t>
            </a:r>
            <a:r>
              <a:rPr lang="zh-CN" altLang="en-US" sz="2800" dirty="0"/>
              <a:t>。若茶壶内部底面积为</a:t>
            </a:r>
            <a:r>
              <a:rPr lang="en-US" altLang="zh-CN" sz="2800" dirty="0" smtClean="0"/>
              <a:t>18c㎡</a:t>
            </a:r>
            <a:r>
              <a:rPr lang="zh-CN" altLang="en-US" sz="2800" dirty="0" smtClean="0"/>
              <a:t>，</a:t>
            </a:r>
            <a:r>
              <a:rPr lang="zh-CN" altLang="en-US" sz="2800" dirty="0"/>
              <a:t>则茶壶内底部受到水的压力</a:t>
            </a:r>
            <a:r>
              <a:rPr lang="zh-CN" altLang="en-US" sz="2800" dirty="0" smtClean="0"/>
              <a:t>为（   </a:t>
            </a:r>
            <a:r>
              <a:rPr lang="en-US" altLang="zh-CN" sz="2800" dirty="0" smtClean="0"/>
              <a:t>2.7  </a:t>
            </a:r>
            <a:r>
              <a:rPr lang="zh-CN" altLang="en-US" sz="2800" dirty="0" smtClean="0"/>
              <a:t>）</a:t>
            </a:r>
            <a:r>
              <a:rPr lang="en-US" altLang="zh-CN" sz="2800" dirty="0" smtClean="0"/>
              <a:t>N</a:t>
            </a:r>
            <a:r>
              <a:rPr lang="zh-CN" altLang="en-US" sz="2800" dirty="0" smtClean="0"/>
              <a:t>。（</a:t>
            </a:r>
            <a:r>
              <a:rPr lang="en-US" altLang="zh-CN" sz="2800" dirty="0"/>
              <a:t>g</a:t>
            </a:r>
            <a:r>
              <a:rPr lang="zh-CN" altLang="en-US" sz="2800" dirty="0"/>
              <a:t>取</a:t>
            </a:r>
            <a:r>
              <a:rPr lang="en-US" altLang="zh-CN" sz="2800" dirty="0"/>
              <a:t>10N/kg</a:t>
            </a:r>
            <a:r>
              <a:rPr lang="zh-CN" altLang="en-US" sz="2800" dirty="0"/>
              <a:t>）</a:t>
            </a: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3400118"/>
            <a:ext cx="370522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5095875" y="1230313"/>
            <a:ext cx="1295400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4572000" y="1662113"/>
            <a:ext cx="1171576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265471" y="2599194"/>
            <a:ext cx="863600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84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  <p:bldP spid="20485" grpId="0" animBg="1"/>
      <p:bldP spid="2048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>
            <a:spLocks noChangeArrowheads="1"/>
          </p:cNvSpPr>
          <p:nvPr/>
        </p:nvSpPr>
        <p:spPr bwMode="auto">
          <a:xfrm>
            <a:off x="720725" y="982663"/>
            <a:ext cx="3389313" cy="10033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54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隶书" pitchFamily="49" charset="-122"/>
              </a:rPr>
              <a:t>一、压强</a:t>
            </a:r>
          </a:p>
        </p:txBody>
      </p:sp>
      <p:graphicFrame>
        <p:nvGraphicFramePr>
          <p:cNvPr id="13438" name="Group 126"/>
          <p:cNvGraphicFramePr>
            <a:graphicFrameLocks noGrp="1"/>
          </p:cNvGraphicFramePr>
          <p:nvPr/>
        </p:nvGraphicFramePr>
        <p:xfrm>
          <a:off x="179388" y="2787650"/>
          <a:ext cx="8748712" cy="3148117"/>
        </p:xfrm>
        <a:graphic>
          <a:graphicData uri="http://schemas.openxmlformats.org/drawingml/2006/table">
            <a:tbl>
              <a:tblPr/>
              <a:tblGrid>
                <a:gridCol w="1276350"/>
                <a:gridCol w="1109662"/>
                <a:gridCol w="1177925"/>
                <a:gridCol w="1368425"/>
                <a:gridCol w="1317625"/>
                <a:gridCol w="1247775"/>
                <a:gridCol w="1250950"/>
              </a:tblGrid>
              <a:tr h="1254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情景图</a:t>
                      </a: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</a:tr>
              <a:tr h="946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压力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大小</a:t>
                      </a: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</a:tr>
              <a:tr h="946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压力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方向</a:t>
                      </a: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0000" marR="90000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9" name="Text Box 140"/>
          <p:cNvSpPr txBox="1">
            <a:spLocks noChangeArrowheads="1"/>
          </p:cNvSpPr>
          <p:nvPr/>
        </p:nvSpPr>
        <p:spPr bwMode="auto">
          <a:xfrm>
            <a:off x="1547813" y="4292600"/>
            <a:ext cx="7272337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>
            <a:spAutoFit/>
          </a:bodyPr>
          <a:lstStyle/>
          <a:p>
            <a:pPr eaLnBrk="1" hangingPunct="1"/>
            <a:r>
              <a:rPr lang="en-US" altLang="zh-CN" sz="2400" b="1" i="1">
                <a:solidFill>
                  <a:srgbClr val="0000CC"/>
                </a:solidFill>
                <a:latin typeface="Times New Roman" pitchFamily="18" charset="0"/>
              </a:rPr>
              <a:t> F=G	     F&lt;G      F=G+</a:t>
            </a:r>
            <a:r>
              <a:rPr lang="en-US" altLang="zh-CN" sz="2400" b="1" i="1">
                <a:solidFill>
                  <a:srgbClr val="CC0000"/>
                </a:solidFill>
                <a:latin typeface="Times New Roman" pitchFamily="18" charset="0"/>
              </a:rPr>
              <a:t>F</a:t>
            </a:r>
            <a:r>
              <a:rPr lang="en-US" altLang="zh-CN" sz="2400" b="1" baseline="-25000">
                <a:solidFill>
                  <a:srgbClr val="CC0000"/>
                </a:solidFill>
                <a:latin typeface="Times New Roman" pitchFamily="18" charset="0"/>
              </a:rPr>
              <a:t>1</a:t>
            </a:r>
            <a:r>
              <a:rPr lang="en-US" altLang="zh-CN" sz="2400" b="1" i="1">
                <a:solidFill>
                  <a:srgbClr val="FF00FF"/>
                </a:solidFill>
                <a:latin typeface="Times New Roman" pitchFamily="18" charset="0"/>
              </a:rPr>
              <a:t>    </a:t>
            </a:r>
            <a:r>
              <a:rPr lang="en-US" altLang="zh-CN" sz="2400" b="1" i="1">
                <a:solidFill>
                  <a:srgbClr val="0000CC"/>
                </a:solidFill>
                <a:latin typeface="Times New Roman" pitchFamily="18" charset="0"/>
              </a:rPr>
              <a:t>F=G</a:t>
            </a:r>
            <a:r>
              <a:rPr lang="en-US" altLang="zh-CN" sz="2400" b="1" i="1">
                <a:solidFill>
                  <a:srgbClr val="0000CC"/>
                </a:solidFill>
                <a:latin typeface="宋体" charset="-122"/>
              </a:rPr>
              <a:t>-</a:t>
            </a:r>
            <a:r>
              <a:rPr lang="en-US" altLang="zh-CN" sz="2400" b="1" i="1">
                <a:solidFill>
                  <a:srgbClr val="CC0000"/>
                </a:solidFill>
                <a:latin typeface="Times New Roman" pitchFamily="18" charset="0"/>
              </a:rPr>
              <a:t>F</a:t>
            </a:r>
            <a:r>
              <a:rPr lang="en-US" altLang="zh-CN" sz="2400" b="1" baseline="-25000">
                <a:solidFill>
                  <a:srgbClr val="CC0000"/>
                </a:solidFill>
                <a:latin typeface="Times New Roman" pitchFamily="18" charset="0"/>
              </a:rPr>
              <a:t>1</a:t>
            </a:r>
            <a:r>
              <a:rPr lang="en-US" altLang="zh-CN" sz="2400" b="1" i="1">
                <a:solidFill>
                  <a:srgbClr val="FF00FF"/>
                </a:solidFill>
                <a:latin typeface="Times New Roman" pitchFamily="18" charset="0"/>
              </a:rPr>
              <a:t>  </a:t>
            </a:r>
            <a:r>
              <a:rPr lang="en-US" altLang="zh-CN" sz="2400" b="1" i="1">
                <a:solidFill>
                  <a:srgbClr val="0000CC"/>
                </a:solidFill>
                <a:latin typeface="Times New Roman" pitchFamily="18" charset="0"/>
              </a:rPr>
              <a:t>F=</a:t>
            </a:r>
            <a:r>
              <a:rPr lang="en-US" altLang="zh-CN" sz="2400" b="1" i="1">
                <a:solidFill>
                  <a:srgbClr val="CC0000"/>
                </a:solidFill>
                <a:latin typeface="Times New Roman" pitchFamily="18" charset="0"/>
              </a:rPr>
              <a:t>F</a:t>
            </a:r>
            <a:r>
              <a:rPr lang="en-US" altLang="zh-CN" sz="2400" b="1" baseline="-25000">
                <a:solidFill>
                  <a:srgbClr val="CC0000"/>
                </a:solidFill>
                <a:latin typeface="Times New Roman" pitchFamily="18" charset="0"/>
              </a:rPr>
              <a:t>1</a:t>
            </a:r>
            <a:r>
              <a:rPr lang="en-US" altLang="zh-CN" sz="2400" b="1" i="1">
                <a:solidFill>
                  <a:srgbClr val="0000CC"/>
                </a:solidFill>
                <a:latin typeface="宋体" charset="-122"/>
              </a:rPr>
              <a:t>-</a:t>
            </a:r>
            <a:r>
              <a:rPr lang="en-US" altLang="zh-CN" sz="2400" b="1" i="1">
                <a:solidFill>
                  <a:srgbClr val="0000CC"/>
                </a:solidFill>
                <a:latin typeface="Times New Roman" pitchFamily="18" charset="0"/>
              </a:rPr>
              <a:t>G    F=</a:t>
            </a:r>
            <a:r>
              <a:rPr lang="en-US" altLang="zh-CN" sz="2400" b="1" i="1">
                <a:solidFill>
                  <a:srgbClr val="CC0000"/>
                </a:solidFill>
                <a:latin typeface="Times New Roman" pitchFamily="18" charset="0"/>
              </a:rPr>
              <a:t>F</a:t>
            </a:r>
            <a:r>
              <a:rPr lang="en-US" altLang="zh-CN" sz="2400" b="1" baseline="-25000">
                <a:solidFill>
                  <a:srgbClr val="CC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80" name="Text Box 141"/>
          <p:cNvSpPr txBox="1">
            <a:spLocks noChangeArrowheads="1"/>
          </p:cNvSpPr>
          <p:nvPr/>
        </p:nvSpPr>
        <p:spPr bwMode="auto">
          <a:xfrm>
            <a:off x="1476375" y="5049838"/>
            <a:ext cx="76676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400" b="1">
                <a:solidFill>
                  <a:srgbClr val="0000CC"/>
                </a:solidFill>
                <a:latin typeface="Calibri" pitchFamily="34" charset="0"/>
              </a:rPr>
              <a:t>竖直       垂直斜          竖直         竖直         竖直         水平</a:t>
            </a:r>
          </a:p>
          <a:p>
            <a:pPr eaLnBrk="1" hangingPunct="1"/>
            <a:r>
              <a:rPr lang="zh-CN" altLang="en-US" sz="2400" b="1">
                <a:solidFill>
                  <a:srgbClr val="0000CC"/>
                </a:solidFill>
                <a:latin typeface="Calibri" pitchFamily="34" charset="0"/>
              </a:rPr>
              <a:t>向下        面向下          向下        向下         向上         向左</a:t>
            </a:r>
          </a:p>
        </p:txBody>
      </p:sp>
      <p:sp>
        <p:nvSpPr>
          <p:cNvPr id="81" name="Text Box 142"/>
          <p:cNvSpPr txBox="1">
            <a:spLocks noChangeArrowheads="1"/>
          </p:cNvSpPr>
          <p:nvPr/>
        </p:nvSpPr>
        <p:spPr bwMode="auto">
          <a:xfrm>
            <a:off x="617538" y="2000250"/>
            <a:ext cx="2952750" cy="579438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rgbClr val="9999FF">
                <a:alpha val="79999"/>
              </a:srgb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1</a:t>
            </a:r>
            <a:r>
              <a:rPr lang="zh-CN" altLang="en-US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．压力和重力</a:t>
            </a:r>
          </a:p>
        </p:txBody>
      </p:sp>
      <p:grpSp>
        <p:nvGrpSpPr>
          <p:cNvPr id="3" name="Group 141"/>
          <p:cNvGrpSpPr>
            <a:grpSpLocks/>
          </p:cNvGrpSpPr>
          <p:nvPr/>
        </p:nvGrpSpPr>
        <p:grpSpPr bwMode="auto">
          <a:xfrm>
            <a:off x="1476375" y="2924175"/>
            <a:ext cx="7380288" cy="944563"/>
            <a:chOff x="930" y="1842"/>
            <a:chExt cx="4649" cy="595"/>
          </a:xfrm>
        </p:grpSpPr>
        <p:grpSp>
          <p:nvGrpSpPr>
            <p:cNvPr id="15406" name="Group 66"/>
            <p:cNvGrpSpPr>
              <a:grpSpLocks/>
            </p:cNvGrpSpPr>
            <p:nvPr/>
          </p:nvGrpSpPr>
          <p:grpSpPr bwMode="auto">
            <a:xfrm>
              <a:off x="930" y="2024"/>
              <a:ext cx="635" cy="272"/>
              <a:chOff x="2517" y="2341"/>
              <a:chExt cx="635" cy="272"/>
            </a:xfrm>
          </p:grpSpPr>
          <p:sp>
            <p:nvSpPr>
              <p:cNvPr id="15475" name="Rectangle 67"/>
              <p:cNvSpPr>
                <a:spLocks noChangeArrowheads="1"/>
              </p:cNvSpPr>
              <p:nvPr/>
            </p:nvSpPr>
            <p:spPr bwMode="auto">
              <a:xfrm>
                <a:off x="2699" y="2341"/>
                <a:ext cx="317" cy="227"/>
              </a:xfrm>
              <a:prstGeom prst="rect">
                <a:avLst/>
              </a:prstGeom>
              <a:solidFill>
                <a:srgbClr val="5BC99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sz="1400">
                  <a:latin typeface="Calibri" pitchFamily="34" charset="0"/>
                </a:endParaRPr>
              </a:p>
            </p:txBody>
          </p:sp>
          <p:sp>
            <p:nvSpPr>
              <p:cNvPr id="15476" name="Line 68"/>
              <p:cNvSpPr>
                <a:spLocks noChangeShapeType="1"/>
              </p:cNvSpPr>
              <p:nvPr/>
            </p:nvSpPr>
            <p:spPr bwMode="auto">
              <a:xfrm>
                <a:off x="2517" y="2568"/>
                <a:ext cx="63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77" name="Line 69"/>
              <p:cNvSpPr>
                <a:spLocks noChangeShapeType="1"/>
              </p:cNvSpPr>
              <p:nvPr/>
            </p:nvSpPr>
            <p:spPr bwMode="auto">
              <a:xfrm flipH="1">
                <a:off x="2744" y="2568"/>
                <a:ext cx="45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78" name="Line 70"/>
              <p:cNvSpPr>
                <a:spLocks noChangeShapeType="1"/>
              </p:cNvSpPr>
              <p:nvPr/>
            </p:nvSpPr>
            <p:spPr bwMode="auto">
              <a:xfrm flipH="1">
                <a:off x="2835" y="2568"/>
                <a:ext cx="45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79" name="Line 71"/>
              <p:cNvSpPr>
                <a:spLocks noChangeShapeType="1"/>
              </p:cNvSpPr>
              <p:nvPr/>
            </p:nvSpPr>
            <p:spPr bwMode="auto">
              <a:xfrm flipH="1">
                <a:off x="2925" y="2568"/>
                <a:ext cx="45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80" name="Line 72"/>
              <p:cNvSpPr>
                <a:spLocks noChangeShapeType="1"/>
              </p:cNvSpPr>
              <p:nvPr/>
            </p:nvSpPr>
            <p:spPr bwMode="auto">
              <a:xfrm flipH="1">
                <a:off x="3016" y="2568"/>
                <a:ext cx="45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81" name="Line 73"/>
              <p:cNvSpPr>
                <a:spLocks noChangeShapeType="1"/>
              </p:cNvSpPr>
              <p:nvPr/>
            </p:nvSpPr>
            <p:spPr bwMode="auto">
              <a:xfrm flipH="1">
                <a:off x="3107" y="2568"/>
                <a:ext cx="45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82" name="Line 74"/>
              <p:cNvSpPr>
                <a:spLocks noChangeShapeType="1"/>
              </p:cNvSpPr>
              <p:nvPr/>
            </p:nvSpPr>
            <p:spPr bwMode="auto">
              <a:xfrm flipH="1">
                <a:off x="2653" y="2568"/>
                <a:ext cx="45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83" name="Line 75"/>
              <p:cNvSpPr>
                <a:spLocks noChangeShapeType="1"/>
              </p:cNvSpPr>
              <p:nvPr/>
            </p:nvSpPr>
            <p:spPr bwMode="auto">
              <a:xfrm flipH="1">
                <a:off x="2562" y="2568"/>
                <a:ext cx="45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407" name="Group 139"/>
            <p:cNvGrpSpPr>
              <a:grpSpLocks/>
            </p:cNvGrpSpPr>
            <p:nvPr/>
          </p:nvGrpSpPr>
          <p:grpSpPr bwMode="auto">
            <a:xfrm>
              <a:off x="1611" y="1954"/>
              <a:ext cx="679" cy="387"/>
              <a:chOff x="1566" y="1954"/>
              <a:chExt cx="679" cy="387"/>
            </a:xfrm>
          </p:grpSpPr>
          <p:grpSp>
            <p:nvGrpSpPr>
              <p:cNvPr id="15464" name="Group 117"/>
              <p:cNvGrpSpPr>
                <a:grpSpLocks/>
              </p:cNvGrpSpPr>
              <p:nvPr/>
            </p:nvGrpSpPr>
            <p:grpSpPr bwMode="auto">
              <a:xfrm rot="-1910687">
                <a:off x="1566" y="1954"/>
                <a:ext cx="600" cy="297"/>
                <a:chOff x="2517" y="2341"/>
                <a:chExt cx="635" cy="272"/>
              </a:xfrm>
            </p:grpSpPr>
            <p:sp>
              <p:nvSpPr>
                <p:cNvPr id="15466" name="Rectangle 118"/>
                <p:cNvSpPr>
                  <a:spLocks noChangeArrowheads="1"/>
                </p:cNvSpPr>
                <p:nvPr/>
              </p:nvSpPr>
              <p:spPr bwMode="auto">
                <a:xfrm>
                  <a:off x="2699" y="2341"/>
                  <a:ext cx="317" cy="227"/>
                </a:xfrm>
                <a:prstGeom prst="rect">
                  <a:avLst/>
                </a:prstGeom>
                <a:solidFill>
                  <a:srgbClr val="5BC99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/>
                  <a:endParaRPr lang="zh-CN" altLang="en-US" sz="1400">
                    <a:latin typeface="Calibri" pitchFamily="34" charset="0"/>
                  </a:endParaRPr>
                </a:p>
              </p:txBody>
            </p:sp>
            <p:sp>
              <p:nvSpPr>
                <p:cNvPr id="15467" name="Line 119"/>
                <p:cNvSpPr>
                  <a:spLocks noChangeShapeType="1"/>
                </p:cNvSpPr>
                <p:nvPr/>
              </p:nvSpPr>
              <p:spPr bwMode="auto">
                <a:xfrm>
                  <a:off x="2517" y="2568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68" name="Line 120"/>
                <p:cNvSpPr>
                  <a:spLocks noChangeShapeType="1"/>
                </p:cNvSpPr>
                <p:nvPr/>
              </p:nvSpPr>
              <p:spPr bwMode="auto">
                <a:xfrm flipH="1">
                  <a:off x="2744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69" name="Line 121"/>
                <p:cNvSpPr>
                  <a:spLocks noChangeShapeType="1"/>
                </p:cNvSpPr>
                <p:nvPr/>
              </p:nvSpPr>
              <p:spPr bwMode="auto">
                <a:xfrm flipH="1">
                  <a:off x="2835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70" name="Line 122"/>
                <p:cNvSpPr>
                  <a:spLocks noChangeShapeType="1"/>
                </p:cNvSpPr>
                <p:nvPr/>
              </p:nvSpPr>
              <p:spPr bwMode="auto">
                <a:xfrm flipH="1">
                  <a:off x="2925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71" name="Line 123"/>
                <p:cNvSpPr>
                  <a:spLocks noChangeShapeType="1"/>
                </p:cNvSpPr>
                <p:nvPr/>
              </p:nvSpPr>
              <p:spPr bwMode="auto">
                <a:xfrm flipH="1">
                  <a:off x="3016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72" name="Line 124"/>
                <p:cNvSpPr>
                  <a:spLocks noChangeShapeType="1"/>
                </p:cNvSpPr>
                <p:nvPr/>
              </p:nvSpPr>
              <p:spPr bwMode="auto">
                <a:xfrm flipH="1">
                  <a:off x="3107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73" name="Line 125"/>
                <p:cNvSpPr>
                  <a:spLocks noChangeShapeType="1"/>
                </p:cNvSpPr>
                <p:nvPr/>
              </p:nvSpPr>
              <p:spPr bwMode="auto">
                <a:xfrm flipH="1">
                  <a:off x="2653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74" name="Line 126"/>
                <p:cNvSpPr>
                  <a:spLocks noChangeShapeType="1"/>
                </p:cNvSpPr>
                <p:nvPr/>
              </p:nvSpPr>
              <p:spPr bwMode="auto">
                <a:xfrm flipH="1">
                  <a:off x="2562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5465" name="Line 127"/>
              <p:cNvSpPr>
                <a:spLocks noChangeShapeType="1"/>
              </p:cNvSpPr>
              <p:nvPr/>
            </p:nvSpPr>
            <p:spPr bwMode="auto">
              <a:xfrm>
                <a:off x="1655" y="2341"/>
                <a:ext cx="5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408" name="Group 136"/>
            <p:cNvGrpSpPr>
              <a:grpSpLocks/>
            </p:cNvGrpSpPr>
            <p:nvPr/>
          </p:nvGrpSpPr>
          <p:grpSpPr bwMode="auto">
            <a:xfrm>
              <a:off x="2517" y="1885"/>
              <a:ext cx="635" cy="456"/>
              <a:chOff x="2517" y="1885"/>
              <a:chExt cx="635" cy="456"/>
            </a:xfrm>
          </p:grpSpPr>
          <p:grpSp>
            <p:nvGrpSpPr>
              <p:cNvPr id="15451" name="Group 76"/>
              <p:cNvGrpSpPr>
                <a:grpSpLocks/>
              </p:cNvGrpSpPr>
              <p:nvPr/>
            </p:nvGrpSpPr>
            <p:grpSpPr bwMode="auto">
              <a:xfrm>
                <a:off x="2517" y="2069"/>
                <a:ext cx="635" cy="272"/>
                <a:chOff x="2517" y="2341"/>
                <a:chExt cx="635" cy="272"/>
              </a:xfrm>
            </p:grpSpPr>
            <p:sp>
              <p:nvSpPr>
                <p:cNvPr id="15455" name="Rectangle 77"/>
                <p:cNvSpPr>
                  <a:spLocks noChangeArrowheads="1"/>
                </p:cNvSpPr>
                <p:nvPr/>
              </p:nvSpPr>
              <p:spPr bwMode="auto">
                <a:xfrm>
                  <a:off x="2699" y="2341"/>
                  <a:ext cx="317" cy="227"/>
                </a:xfrm>
                <a:prstGeom prst="rect">
                  <a:avLst/>
                </a:prstGeom>
                <a:solidFill>
                  <a:srgbClr val="5BC99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/>
                  <a:endParaRPr lang="zh-CN" altLang="en-US" sz="1400">
                    <a:latin typeface="Calibri" pitchFamily="34" charset="0"/>
                  </a:endParaRPr>
                </a:p>
              </p:txBody>
            </p:sp>
            <p:sp>
              <p:nvSpPr>
                <p:cNvPr id="15456" name="Line 78"/>
                <p:cNvSpPr>
                  <a:spLocks noChangeShapeType="1"/>
                </p:cNvSpPr>
                <p:nvPr/>
              </p:nvSpPr>
              <p:spPr bwMode="auto">
                <a:xfrm>
                  <a:off x="2517" y="2568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57" name="Line 79"/>
                <p:cNvSpPr>
                  <a:spLocks noChangeShapeType="1"/>
                </p:cNvSpPr>
                <p:nvPr/>
              </p:nvSpPr>
              <p:spPr bwMode="auto">
                <a:xfrm flipH="1">
                  <a:off x="2744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58" name="Line 80"/>
                <p:cNvSpPr>
                  <a:spLocks noChangeShapeType="1"/>
                </p:cNvSpPr>
                <p:nvPr/>
              </p:nvSpPr>
              <p:spPr bwMode="auto">
                <a:xfrm flipH="1">
                  <a:off x="2835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59" name="Line 81"/>
                <p:cNvSpPr>
                  <a:spLocks noChangeShapeType="1"/>
                </p:cNvSpPr>
                <p:nvPr/>
              </p:nvSpPr>
              <p:spPr bwMode="auto">
                <a:xfrm flipH="1">
                  <a:off x="2925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60" name="Line 82"/>
                <p:cNvSpPr>
                  <a:spLocks noChangeShapeType="1"/>
                </p:cNvSpPr>
                <p:nvPr/>
              </p:nvSpPr>
              <p:spPr bwMode="auto">
                <a:xfrm flipH="1">
                  <a:off x="3016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61" name="Line 83"/>
                <p:cNvSpPr>
                  <a:spLocks noChangeShapeType="1"/>
                </p:cNvSpPr>
                <p:nvPr/>
              </p:nvSpPr>
              <p:spPr bwMode="auto">
                <a:xfrm flipH="1">
                  <a:off x="3107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62" name="Line 84"/>
                <p:cNvSpPr>
                  <a:spLocks noChangeShapeType="1"/>
                </p:cNvSpPr>
                <p:nvPr/>
              </p:nvSpPr>
              <p:spPr bwMode="auto">
                <a:xfrm flipH="1">
                  <a:off x="2653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63" name="Line 85"/>
                <p:cNvSpPr>
                  <a:spLocks noChangeShapeType="1"/>
                </p:cNvSpPr>
                <p:nvPr/>
              </p:nvSpPr>
              <p:spPr bwMode="auto">
                <a:xfrm flipH="1">
                  <a:off x="2562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5452" name="Group 120"/>
              <p:cNvGrpSpPr>
                <a:grpSpLocks/>
              </p:cNvGrpSpPr>
              <p:nvPr/>
            </p:nvGrpSpPr>
            <p:grpSpPr bwMode="auto">
              <a:xfrm>
                <a:off x="2867" y="1885"/>
                <a:ext cx="269" cy="267"/>
                <a:chOff x="2157" y="1837"/>
                <a:chExt cx="269" cy="267"/>
              </a:xfrm>
            </p:grpSpPr>
            <p:sp>
              <p:nvSpPr>
                <p:cNvPr id="15453" name="Line 129"/>
                <p:cNvSpPr>
                  <a:spLocks noChangeShapeType="1"/>
                </p:cNvSpPr>
                <p:nvPr/>
              </p:nvSpPr>
              <p:spPr bwMode="auto">
                <a:xfrm>
                  <a:off x="2157" y="1837"/>
                  <a:ext cx="0" cy="198"/>
                </a:xfrm>
                <a:prstGeom prst="line">
                  <a:avLst/>
                </a:prstGeom>
                <a:noFill/>
                <a:ln w="28575">
                  <a:solidFill>
                    <a:srgbClr val="CC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54" name="Text Box 130"/>
                <p:cNvSpPr txBox="1">
                  <a:spLocks noChangeArrowheads="1"/>
                </p:cNvSpPr>
                <p:nvPr/>
              </p:nvSpPr>
              <p:spPr bwMode="auto">
                <a:xfrm>
                  <a:off x="2202" y="1873"/>
                  <a:ext cx="224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18000" rIns="18000">
                  <a:spAutoFit/>
                </a:bodyPr>
                <a:lstStyle/>
                <a:p>
                  <a:pPr eaLnBrk="1" hangingPunct="1"/>
                  <a:r>
                    <a:rPr lang="en-US" altLang="zh-CN" b="1" i="1">
                      <a:solidFill>
                        <a:srgbClr val="CC0000"/>
                      </a:solidFill>
                      <a:latin typeface="Times New Roman" pitchFamily="18" charset="0"/>
                    </a:rPr>
                    <a:t>F</a:t>
                  </a:r>
                  <a:r>
                    <a:rPr lang="en-US" altLang="zh-CN" b="1" baseline="-25000">
                      <a:solidFill>
                        <a:srgbClr val="CC0000"/>
                      </a:solidFill>
                      <a:latin typeface="Calibri" pitchFamily="34" charset="0"/>
                    </a:rPr>
                    <a:t>1</a:t>
                  </a:r>
                </a:p>
              </p:txBody>
            </p:sp>
          </p:grpSp>
        </p:grpSp>
        <p:grpSp>
          <p:nvGrpSpPr>
            <p:cNvPr id="15409" name="Group 137"/>
            <p:cNvGrpSpPr>
              <a:grpSpLocks/>
            </p:cNvGrpSpPr>
            <p:nvPr/>
          </p:nvGrpSpPr>
          <p:grpSpPr bwMode="auto">
            <a:xfrm>
              <a:off x="4097" y="1931"/>
              <a:ext cx="635" cy="463"/>
              <a:chOff x="4097" y="1931"/>
              <a:chExt cx="635" cy="463"/>
            </a:xfrm>
          </p:grpSpPr>
          <p:grpSp>
            <p:nvGrpSpPr>
              <p:cNvPr id="15438" name="Group 96"/>
              <p:cNvGrpSpPr>
                <a:grpSpLocks/>
              </p:cNvGrpSpPr>
              <p:nvPr/>
            </p:nvGrpSpPr>
            <p:grpSpPr bwMode="auto">
              <a:xfrm rot="10800000">
                <a:off x="4097" y="1931"/>
                <a:ext cx="635" cy="272"/>
                <a:chOff x="2517" y="2341"/>
                <a:chExt cx="635" cy="272"/>
              </a:xfrm>
            </p:grpSpPr>
            <p:sp>
              <p:nvSpPr>
                <p:cNvPr id="15442" name="Rectangle 97"/>
                <p:cNvSpPr>
                  <a:spLocks noChangeArrowheads="1"/>
                </p:cNvSpPr>
                <p:nvPr/>
              </p:nvSpPr>
              <p:spPr bwMode="auto">
                <a:xfrm>
                  <a:off x="2699" y="2341"/>
                  <a:ext cx="317" cy="227"/>
                </a:xfrm>
                <a:prstGeom prst="rect">
                  <a:avLst/>
                </a:prstGeom>
                <a:solidFill>
                  <a:srgbClr val="5BC99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eaLnBrk="1" hangingPunct="1"/>
                  <a:endParaRPr lang="zh-CN" altLang="en-US" sz="1400">
                    <a:latin typeface="Calibri" pitchFamily="34" charset="0"/>
                  </a:endParaRPr>
                </a:p>
              </p:txBody>
            </p:sp>
            <p:sp>
              <p:nvSpPr>
                <p:cNvPr id="15443" name="Line 98"/>
                <p:cNvSpPr>
                  <a:spLocks noChangeShapeType="1"/>
                </p:cNvSpPr>
                <p:nvPr/>
              </p:nvSpPr>
              <p:spPr bwMode="auto">
                <a:xfrm>
                  <a:off x="2517" y="2568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44" name="Line 99"/>
                <p:cNvSpPr>
                  <a:spLocks noChangeShapeType="1"/>
                </p:cNvSpPr>
                <p:nvPr/>
              </p:nvSpPr>
              <p:spPr bwMode="auto">
                <a:xfrm flipH="1">
                  <a:off x="2744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45" name="Line 100"/>
                <p:cNvSpPr>
                  <a:spLocks noChangeShapeType="1"/>
                </p:cNvSpPr>
                <p:nvPr/>
              </p:nvSpPr>
              <p:spPr bwMode="auto">
                <a:xfrm flipH="1">
                  <a:off x="2835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46" name="Line 101"/>
                <p:cNvSpPr>
                  <a:spLocks noChangeShapeType="1"/>
                </p:cNvSpPr>
                <p:nvPr/>
              </p:nvSpPr>
              <p:spPr bwMode="auto">
                <a:xfrm flipH="1">
                  <a:off x="2925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47" name="Line 102"/>
                <p:cNvSpPr>
                  <a:spLocks noChangeShapeType="1"/>
                </p:cNvSpPr>
                <p:nvPr/>
              </p:nvSpPr>
              <p:spPr bwMode="auto">
                <a:xfrm flipH="1">
                  <a:off x="3016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48" name="Line 103"/>
                <p:cNvSpPr>
                  <a:spLocks noChangeShapeType="1"/>
                </p:cNvSpPr>
                <p:nvPr/>
              </p:nvSpPr>
              <p:spPr bwMode="auto">
                <a:xfrm flipH="1">
                  <a:off x="3107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49" name="Line 104"/>
                <p:cNvSpPr>
                  <a:spLocks noChangeShapeType="1"/>
                </p:cNvSpPr>
                <p:nvPr/>
              </p:nvSpPr>
              <p:spPr bwMode="auto">
                <a:xfrm flipH="1">
                  <a:off x="2653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50" name="Line 105"/>
                <p:cNvSpPr>
                  <a:spLocks noChangeShapeType="1"/>
                </p:cNvSpPr>
                <p:nvPr/>
              </p:nvSpPr>
              <p:spPr bwMode="auto">
                <a:xfrm flipH="1">
                  <a:off x="2562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5439" name="Group 118"/>
              <p:cNvGrpSpPr>
                <a:grpSpLocks/>
              </p:cNvGrpSpPr>
              <p:nvPr/>
            </p:nvGrpSpPr>
            <p:grpSpPr bwMode="auto">
              <a:xfrm>
                <a:off x="4390" y="2160"/>
                <a:ext cx="335" cy="234"/>
                <a:chOff x="3597" y="2160"/>
                <a:chExt cx="335" cy="234"/>
              </a:xfrm>
            </p:grpSpPr>
            <p:sp>
              <p:nvSpPr>
                <p:cNvPr id="15440" name="Line 132"/>
                <p:cNvSpPr>
                  <a:spLocks noChangeShapeType="1"/>
                </p:cNvSpPr>
                <p:nvPr/>
              </p:nvSpPr>
              <p:spPr bwMode="auto">
                <a:xfrm flipV="1">
                  <a:off x="3597" y="2202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CC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41" name="Text Box 133"/>
                <p:cNvSpPr txBox="1">
                  <a:spLocks noChangeArrowheads="1"/>
                </p:cNvSpPr>
                <p:nvPr/>
              </p:nvSpPr>
              <p:spPr bwMode="auto">
                <a:xfrm>
                  <a:off x="3696" y="2160"/>
                  <a:ext cx="236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18000" rIns="18000">
                  <a:spAutoFit/>
                </a:bodyPr>
                <a:lstStyle/>
                <a:p>
                  <a:pPr eaLnBrk="1" hangingPunct="1"/>
                  <a:r>
                    <a:rPr lang="en-US" altLang="zh-CN" b="1" i="1">
                      <a:solidFill>
                        <a:srgbClr val="CC0000"/>
                      </a:solidFill>
                      <a:latin typeface="Times New Roman" pitchFamily="18" charset="0"/>
                    </a:rPr>
                    <a:t>F</a:t>
                  </a:r>
                  <a:r>
                    <a:rPr lang="en-US" altLang="zh-CN" b="1" baseline="-25000">
                      <a:solidFill>
                        <a:srgbClr val="CC0000"/>
                      </a:solidFill>
                      <a:latin typeface="Calibri" pitchFamily="34" charset="0"/>
                    </a:rPr>
                    <a:t>1</a:t>
                  </a:r>
                </a:p>
              </p:txBody>
            </p:sp>
          </p:grpSp>
        </p:grpSp>
        <p:grpSp>
          <p:nvGrpSpPr>
            <p:cNvPr id="15410" name="Group 138"/>
            <p:cNvGrpSpPr>
              <a:grpSpLocks/>
            </p:cNvGrpSpPr>
            <p:nvPr/>
          </p:nvGrpSpPr>
          <p:grpSpPr bwMode="auto">
            <a:xfrm>
              <a:off x="4959" y="1888"/>
              <a:ext cx="620" cy="549"/>
              <a:chOff x="4959" y="1842"/>
              <a:chExt cx="620" cy="549"/>
            </a:xfrm>
          </p:grpSpPr>
          <p:grpSp>
            <p:nvGrpSpPr>
              <p:cNvPr id="15425" name="Group 106"/>
              <p:cNvGrpSpPr>
                <a:grpSpLocks/>
              </p:cNvGrpSpPr>
              <p:nvPr/>
            </p:nvGrpSpPr>
            <p:grpSpPr bwMode="auto">
              <a:xfrm rot="5400000">
                <a:off x="4822" y="1979"/>
                <a:ext cx="545" cy="272"/>
                <a:chOff x="2517" y="2341"/>
                <a:chExt cx="635" cy="272"/>
              </a:xfrm>
            </p:grpSpPr>
            <p:sp>
              <p:nvSpPr>
                <p:cNvPr id="15429" name="Rectangle 107"/>
                <p:cNvSpPr>
                  <a:spLocks noChangeArrowheads="1"/>
                </p:cNvSpPr>
                <p:nvPr/>
              </p:nvSpPr>
              <p:spPr bwMode="auto">
                <a:xfrm>
                  <a:off x="2699" y="2341"/>
                  <a:ext cx="317" cy="227"/>
                </a:xfrm>
                <a:prstGeom prst="rect">
                  <a:avLst/>
                </a:prstGeom>
                <a:solidFill>
                  <a:srgbClr val="5BC99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rot="10800000" vert="eaVert" wrap="none" anchor="ctr"/>
                <a:lstStyle/>
                <a:p>
                  <a:pPr eaLnBrk="1" hangingPunct="1"/>
                  <a:endParaRPr lang="zh-CN" altLang="en-US" sz="1400">
                    <a:latin typeface="Calibri" pitchFamily="34" charset="0"/>
                  </a:endParaRPr>
                </a:p>
              </p:txBody>
            </p:sp>
            <p:sp>
              <p:nvSpPr>
                <p:cNvPr id="15430" name="Line 108"/>
                <p:cNvSpPr>
                  <a:spLocks noChangeShapeType="1"/>
                </p:cNvSpPr>
                <p:nvPr/>
              </p:nvSpPr>
              <p:spPr bwMode="auto">
                <a:xfrm>
                  <a:off x="2517" y="2568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31" name="Line 109"/>
                <p:cNvSpPr>
                  <a:spLocks noChangeShapeType="1"/>
                </p:cNvSpPr>
                <p:nvPr/>
              </p:nvSpPr>
              <p:spPr bwMode="auto">
                <a:xfrm flipH="1">
                  <a:off x="2744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32" name="Line 110"/>
                <p:cNvSpPr>
                  <a:spLocks noChangeShapeType="1"/>
                </p:cNvSpPr>
                <p:nvPr/>
              </p:nvSpPr>
              <p:spPr bwMode="auto">
                <a:xfrm flipH="1">
                  <a:off x="2835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33" name="Line 111"/>
                <p:cNvSpPr>
                  <a:spLocks noChangeShapeType="1"/>
                </p:cNvSpPr>
                <p:nvPr/>
              </p:nvSpPr>
              <p:spPr bwMode="auto">
                <a:xfrm flipH="1">
                  <a:off x="2925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34" name="Line 112"/>
                <p:cNvSpPr>
                  <a:spLocks noChangeShapeType="1"/>
                </p:cNvSpPr>
                <p:nvPr/>
              </p:nvSpPr>
              <p:spPr bwMode="auto">
                <a:xfrm flipH="1">
                  <a:off x="3016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35" name="Line 113"/>
                <p:cNvSpPr>
                  <a:spLocks noChangeShapeType="1"/>
                </p:cNvSpPr>
                <p:nvPr/>
              </p:nvSpPr>
              <p:spPr bwMode="auto">
                <a:xfrm flipH="1">
                  <a:off x="3107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36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2653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37" name="Line 115"/>
                <p:cNvSpPr>
                  <a:spLocks noChangeShapeType="1"/>
                </p:cNvSpPr>
                <p:nvPr/>
              </p:nvSpPr>
              <p:spPr bwMode="auto">
                <a:xfrm flipH="1">
                  <a:off x="2562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5426" name="Group 117"/>
              <p:cNvGrpSpPr>
                <a:grpSpLocks/>
              </p:cNvGrpSpPr>
              <p:nvPr/>
            </p:nvGrpSpPr>
            <p:grpSpPr bwMode="auto">
              <a:xfrm>
                <a:off x="5243" y="2142"/>
                <a:ext cx="336" cy="249"/>
                <a:chOff x="4450" y="2142"/>
                <a:chExt cx="336" cy="249"/>
              </a:xfrm>
            </p:grpSpPr>
            <p:sp>
              <p:nvSpPr>
                <p:cNvPr id="15427" name="Line 135"/>
                <p:cNvSpPr>
                  <a:spLocks noChangeShapeType="1"/>
                </p:cNvSpPr>
                <p:nvPr/>
              </p:nvSpPr>
              <p:spPr bwMode="auto">
                <a:xfrm flipH="1">
                  <a:off x="4450" y="2142"/>
                  <a:ext cx="267" cy="0"/>
                </a:xfrm>
                <a:prstGeom prst="line">
                  <a:avLst/>
                </a:prstGeom>
                <a:noFill/>
                <a:ln w="28575">
                  <a:solidFill>
                    <a:srgbClr val="CC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28" name="Text Box 136"/>
                <p:cNvSpPr txBox="1">
                  <a:spLocks noChangeArrowheads="1"/>
                </p:cNvSpPr>
                <p:nvPr/>
              </p:nvSpPr>
              <p:spPr bwMode="auto">
                <a:xfrm>
                  <a:off x="4468" y="2160"/>
                  <a:ext cx="318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18000" rIns="18000">
                  <a:spAutoFit/>
                </a:bodyPr>
                <a:lstStyle/>
                <a:p>
                  <a:pPr eaLnBrk="1" hangingPunct="1"/>
                  <a:r>
                    <a:rPr lang="en-US" altLang="zh-CN" b="1" i="1">
                      <a:solidFill>
                        <a:srgbClr val="CC0000"/>
                      </a:solidFill>
                      <a:latin typeface="Times New Roman" pitchFamily="18" charset="0"/>
                    </a:rPr>
                    <a:t>F</a:t>
                  </a:r>
                  <a:r>
                    <a:rPr lang="en-US" altLang="zh-CN" b="1" baseline="-25000">
                      <a:solidFill>
                        <a:srgbClr val="CC0000"/>
                      </a:solidFill>
                      <a:latin typeface="Calibri" pitchFamily="34" charset="0"/>
                    </a:rPr>
                    <a:t>1</a:t>
                  </a:r>
                </a:p>
              </p:txBody>
            </p:sp>
          </p:grpSp>
        </p:grpSp>
        <p:grpSp>
          <p:nvGrpSpPr>
            <p:cNvPr id="15411" name="Group 135"/>
            <p:cNvGrpSpPr>
              <a:grpSpLocks/>
            </p:cNvGrpSpPr>
            <p:nvPr/>
          </p:nvGrpSpPr>
          <p:grpSpPr bwMode="auto">
            <a:xfrm>
              <a:off x="3334" y="1842"/>
              <a:ext cx="635" cy="493"/>
              <a:chOff x="3325" y="1848"/>
              <a:chExt cx="635" cy="493"/>
            </a:xfrm>
          </p:grpSpPr>
          <p:grpSp>
            <p:nvGrpSpPr>
              <p:cNvPr id="15412" name="Group 86"/>
              <p:cNvGrpSpPr>
                <a:grpSpLocks/>
              </p:cNvGrpSpPr>
              <p:nvPr/>
            </p:nvGrpSpPr>
            <p:grpSpPr bwMode="auto">
              <a:xfrm>
                <a:off x="3325" y="2069"/>
                <a:ext cx="635" cy="272"/>
                <a:chOff x="2517" y="2341"/>
                <a:chExt cx="635" cy="272"/>
              </a:xfrm>
            </p:grpSpPr>
            <p:sp>
              <p:nvSpPr>
                <p:cNvPr id="15416" name="Rectangle 87"/>
                <p:cNvSpPr>
                  <a:spLocks noChangeArrowheads="1"/>
                </p:cNvSpPr>
                <p:nvPr/>
              </p:nvSpPr>
              <p:spPr bwMode="auto">
                <a:xfrm>
                  <a:off x="2699" y="2341"/>
                  <a:ext cx="317" cy="227"/>
                </a:xfrm>
                <a:prstGeom prst="rect">
                  <a:avLst/>
                </a:prstGeom>
                <a:solidFill>
                  <a:srgbClr val="5BC99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/>
                  <a:endParaRPr lang="zh-CN" altLang="en-US" sz="1400">
                    <a:latin typeface="Calibri" pitchFamily="34" charset="0"/>
                  </a:endParaRPr>
                </a:p>
              </p:txBody>
            </p:sp>
            <p:sp>
              <p:nvSpPr>
                <p:cNvPr id="15417" name="Line 88"/>
                <p:cNvSpPr>
                  <a:spLocks noChangeShapeType="1"/>
                </p:cNvSpPr>
                <p:nvPr/>
              </p:nvSpPr>
              <p:spPr bwMode="auto">
                <a:xfrm>
                  <a:off x="2517" y="2568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18" name="Line 89"/>
                <p:cNvSpPr>
                  <a:spLocks noChangeShapeType="1"/>
                </p:cNvSpPr>
                <p:nvPr/>
              </p:nvSpPr>
              <p:spPr bwMode="auto">
                <a:xfrm flipH="1">
                  <a:off x="2744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19" name="Line 90"/>
                <p:cNvSpPr>
                  <a:spLocks noChangeShapeType="1"/>
                </p:cNvSpPr>
                <p:nvPr/>
              </p:nvSpPr>
              <p:spPr bwMode="auto">
                <a:xfrm flipH="1">
                  <a:off x="2835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20" name="Line 91"/>
                <p:cNvSpPr>
                  <a:spLocks noChangeShapeType="1"/>
                </p:cNvSpPr>
                <p:nvPr/>
              </p:nvSpPr>
              <p:spPr bwMode="auto">
                <a:xfrm flipH="1">
                  <a:off x="2925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21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3016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22" name="Line 93"/>
                <p:cNvSpPr>
                  <a:spLocks noChangeShapeType="1"/>
                </p:cNvSpPr>
                <p:nvPr/>
              </p:nvSpPr>
              <p:spPr bwMode="auto">
                <a:xfrm flipH="1">
                  <a:off x="3107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23" name="Line 94"/>
                <p:cNvSpPr>
                  <a:spLocks noChangeShapeType="1"/>
                </p:cNvSpPr>
                <p:nvPr/>
              </p:nvSpPr>
              <p:spPr bwMode="auto">
                <a:xfrm flipH="1">
                  <a:off x="2653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24" name="Line 95"/>
                <p:cNvSpPr>
                  <a:spLocks noChangeShapeType="1"/>
                </p:cNvSpPr>
                <p:nvPr/>
              </p:nvSpPr>
              <p:spPr bwMode="auto">
                <a:xfrm flipH="1">
                  <a:off x="2562" y="2568"/>
                  <a:ext cx="45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5413" name="Group 119"/>
              <p:cNvGrpSpPr>
                <a:grpSpLocks/>
              </p:cNvGrpSpPr>
              <p:nvPr/>
            </p:nvGrpSpPr>
            <p:grpSpPr bwMode="auto">
              <a:xfrm>
                <a:off x="3662" y="1848"/>
                <a:ext cx="283" cy="234"/>
                <a:chOff x="2869" y="1800"/>
                <a:chExt cx="283" cy="234"/>
              </a:xfrm>
            </p:grpSpPr>
            <p:sp>
              <p:nvSpPr>
                <p:cNvPr id="15414" name="Line 138"/>
                <p:cNvSpPr>
                  <a:spLocks noChangeShapeType="1"/>
                </p:cNvSpPr>
                <p:nvPr/>
              </p:nvSpPr>
              <p:spPr bwMode="auto">
                <a:xfrm flipV="1">
                  <a:off x="2869" y="1842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CC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415" name="Text Box 139"/>
                <p:cNvSpPr txBox="1">
                  <a:spLocks noChangeArrowheads="1"/>
                </p:cNvSpPr>
                <p:nvPr/>
              </p:nvSpPr>
              <p:spPr bwMode="auto">
                <a:xfrm>
                  <a:off x="2971" y="1800"/>
                  <a:ext cx="18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rIns="0">
                  <a:spAutoFit/>
                </a:bodyPr>
                <a:lstStyle/>
                <a:p>
                  <a:pPr eaLnBrk="1" hangingPunct="1"/>
                  <a:r>
                    <a:rPr lang="en-US" altLang="zh-CN" b="1" i="1">
                      <a:solidFill>
                        <a:srgbClr val="CC0000"/>
                      </a:solidFill>
                      <a:latin typeface="Times New Roman" pitchFamily="18" charset="0"/>
                    </a:rPr>
                    <a:t>F</a:t>
                  </a:r>
                  <a:r>
                    <a:rPr lang="en-US" altLang="zh-CN" b="1" baseline="-25000">
                      <a:solidFill>
                        <a:srgbClr val="CC0000"/>
                      </a:solidFill>
                      <a:latin typeface="Calibri" pitchFamily="34" charset="0"/>
                    </a:rPr>
                    <a:t>1</a:t>
                  </a:r>
                </a:p>
              </p:txBody>
            </p:sp>
          </p:grpSp>
        </p:grpSp>
      </p:grpSp>
      <p:grpSp>
        <p:nvGrpSpPr>
          <p:cNvPr id="15401" name="Group 63"/>
          <p:cNvGrpSpPr>
            <a:grpSpLocks/>
          </p:cNvGrpSpPr>
          <p:nvPr/>
        </p:nvGrpSpPr>
        <p:grpSpPr bwMode="auto">
          <a:xfrm>
            <a:off x="3165475" y="314325"/>
            <a:ext cx="2846388" cy="685800"/>
            <a:chOff x="3940" y="1200"/>
            <a:chExt cx="1793" cy="432"/>
          </a:xfrm>
        </p:grpSpPr>
        <p:sp>
          <p:nvSpPr>
            <p:cNvPr id="6187" name="Rectangle 59"/>
            <p:cNvSpPr>
              <a:spLocks noChangeArrowheads="1"/>
            </p:cNvSpPr>
            <p:nvPr/>
          </p:nvSpPr>
          <p:spPr bwMode="auto">
            <a:xfrm>
              <a:off x="3940" y="1200"/>
              <a:ext cx="1724" cy="432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7D7547"/>
              </a:outerShdw>
            </a:effectLst>
          </p:spPr>
          <p:txBody>
            <a:bodyPr wrap="none" anchor="ctr"/>
            <a:lstStyle/>
            <a:p>
              <a:pPr eaLnBrk="1" hangingPunct="1">
                <a:buFont typeface="Arial" pitchFamily="34" charset="0"/>
                <a:buNone/>
                <a:defRPr/>
              </a:pPr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5404" name="AutoShape 60"/>
            <p:cNvSpPr>
              <a:spLocks noChangeArrowheads="1"/>
            </p:cNvSpPr>
            <p:nvPr/>
          </p:nvSpPr>
          <p:spPr bwMode="auto">
            <a:xfrm>
              <a:off x="3940" y="1200"/>
              <a:ext cx="318" cy="432"/>
            </a:xfrm>
            <a:prstGeom prst="homePlate">
              <a:avLst>
                <a:gd name="adj" fmla="val 25000"/>
              </a:avLst>
            </a:prstGeom>
            <a:solidFill>
              <a:srgbClr val="CCCC00"/>
            </a:solidFill>
            <a:ln w="9525">
              <a:solidFill>
                <a:srgbClr val="CCCC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Font typeface="Arial" charset="0"/>
                <a:buNone/>
              </a:pPr>
              <a:endParaRPr lang="zh-CN" altLang="en-US"/>
            </a:p>
          </p:txBody>
        </p:sp>
        <p:sp>
          <p:nvSpPr>
            <p:cNvPr id="6189" name="Rectangle 2"/>
            <p:cNvSpPr>
              <a:spLocks noChangeArrowheads="1"/>
            </p:cNvSpPr>
            <p:nvPr/>
          </p:nvSpPr>
          <p:spPr bwMode="auto">
            <a:xfrm>
              <a:off x="4197" y="1269"/>
              <a:ext cx="1536" cy="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b"/>
            <a:lstStyle/>
            <a:p>
              <a:pPr eaLnBrk="1" hangingPunct="1">
                <a:buFont typeface="Arial" pitchFamily="34" charset="0"/>
                <a:buNone/>
                <a:defRPr/>
              </a:pPr>
              <a:r>
                <a:rPr lang="zh-CN" altLang="en-US" sz="4000" b="1">
                  <a:solidFill>
                    <a:schemeClr val="bg1"/>
                  </a:solidFill>
                  <a:latin typeface="汉仪粗黑简" pitchFamily="49" charset="-122"/>
                  <a:ea typeface="黑体" pitchFamily="49" charset="-122"/>
                </a:rPr>
                <a:t>知识梳理</a:t>
              </a:r>
              <a:endParaRPr lang="zh-CN" altLang="en-US" sz="4000" b="1">
                <a:solidFill>
                  <a:schemeClr val="bg1"/>
                </a:solidFill>
                <a:latin typeface="Arial" pitchFamily="34" charset="0"/>
                <a:ea typeface="黑体" pitchFamily="49" charset="-122"/>
              </a:endParaRPr>
            </a:p>
          </p:txBody>
        </p:sp>
      </p:grpSp>
      <p:pic>
        <p:nvPicPr>
          <p:cNvPr id="15402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804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0" grpId="0"/>
      <p:bldP spid="8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矩形 3"/>
          <p:cNvSpPr>
            <a:spLocks noChangeArrowheads="1"/>
          </p:cNvSpPr>
          <p:nvPr/>
        </p:nvSpPr>
        <p:spPr bwMode="auto">
          <a:xfrm>
            <a:off x="427704" y="712788"/>
            <a:ext cx="821055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dirty="0"/>
              <a:t>三、实验题</a:t>
            </a:r>
          </a:p>
          <a:p>
            <a:r>
              <a:rPr lang="en-US" altLang="zh-CN" sz="2800" dirty="0"/>
              <a:t>14.</a:t>
            </a:r>
            <a:r>
              <a:rPr lang="zh-CN" altLang="en-US" sz="2800" dirty="0"/>
              <a:t>老师要求同学们用身边的物品探究“压力的作用效果与哪些因素有关”。小亮找到的器材有海绵和两瓶完全相同的矿泉水。</a:t>
            </a: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7385" y="3016045"/>
            <a:ext cx="4575340" cy="168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477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8" name="矩形 8"/>
          <p:cNvSpPr>
            <a:spLocks noChangeArrowheads="1"/>
          </p:cNvSpPr>
          <p:nvPr/>
        </p:nvSpPr>
        <p:spPr bwMode="auto">
          <a:xfrm>
            <a:off x="1" y="2244775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dirty="0"/>
              <a:t>（</a:t>
            </a:r>
            <a:r>
              <a:rPr lang="en-US" altLang="zh-CN" sz="2400" dirty="0"/>
              <a:t>1</a:t>
            </a:r>
            <a:r>
              <a:rPr lang="zh-CN" altLang="en-US" sz="2400" dirty="0"/>
              <a:t>）该同学通过</a:t>
            </a:r>
            <a:r>
              <a:rPr lang="zh-CN" altLang="en-US" sz="2400" dirty="0" smtClean="0"/>
              <a:t>观察（  海绵的凹陷性程度或海绵的压痕深浅    ）来</a:t>
            </a:r>
            <a:r>
              <a:rPr lang="zh-CN" altLang="en-US" sz="2400" dirty="0"/>
              <a:t>反映压力的作用效果。</a:t>
            </a:r>
          </a:p>
          <a:p>
            <a:r>
              <a:rPr lang="zh-CN" altLang="en-US" sz="2400" dirty="0"/>
              <a:t>（</a:t>
            </a:r>
            <a:r>
              <a:rPr lang="en-US" altLang="zh-CN" sz="2400" dirty="0"/>
              <a:t>2</a:t>
            </a:r>
            <a:r>
              <a:rPr lang="zh-CN" altLang="en-US" sz="2400" dirty="0"/>
              <a:t>）如图所示，小亮将两瓶完全相同的矿泉水分别正立和倒立放在海绵上，其目的是</a:t>
            </a:r>
            <a:r>
              <a:rPr lang="zh-CN" altLang="en-US" sz="2400" dirty="0" smtClean="0"/>
              <a:t>控制（  压力   ）大小</a:t>
            </a:r>
            <a:r>
              <a:rPr lang="zh-CN" altLang="en-US" sz="2400" dirty="0"/>
              <a:t>相同，改变受力面积的大小。从该实验中得出的结论</a:t>
            </a:r>
            <a:r>
              <a:rPr lang="zh-CN" altLang="en-US" sz="2400" dirty="0" smtClean="0"/>
              <a:t>是：压力一定，受力面积越小，压力的作用效果越明显。</a:t>
            </a:r>
            <a:endParaRPr lang="zh-CN" altLang="en-US" sz="2400" dirty="0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419475" y="2219325"/>
            <a:ext cx="4940197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763297" y="3409950"/>
            <a:ext cx="897193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4232787" y="3789363"/>
            <a:ext cx="4911214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1" y="4121299"/>
            <a:ext cx="2447925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74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/>
      <p:bldP spid="22532" grpId="0" animBg="1"/>
      <p:bldP spid="22534" grpId="0" animBg="1"/>
      <p:bldP spid="2253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矩形 4"/>
          <p:cNvSpPr>
            <a:spLocks noChangeArrowheads="1"/>
          </p:cNvSpPr>
          <p:nvPr/>
        </p:nvSpPr>
        <p:spPr bwMode="auto">
          <a:xfrm>
            <a:off x="811161" y="1386348"/>
            <a:ext cx="761052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dirty="0"/>
              <a:t>以下事例中应用该结论的</a:t>
            </a:r>
            <a:r>
              <a:rPr lang="zh-CN" altLang="en-US" sz="2800" dirty="0" smtClean="0"/>
              <a:t>有（   </a:t>
            </a:r>
            <a:r>
              <a:rPr lang="en-US" altLang="zh-CN" sz="2800" dirty="0" smtClean="0"/>
              <a:t>ABD   </a:t>
            </a:r>
            <a:r>
              <a:rPr lang="zh-CN" altLang="en-US" sz="2800" dirty="0" smtClean="0"/>
              <a:t>）。</a:t>
            </a:r>
            <a:r>
              <a:rPr lang="zh-CN" altLang="en-US" sz="2800" dirty="0"/>
              <a:t>（选填字母</a:t>
            </a:r>
            <a:r>
              <a:rPr lang="zh-CN" altLang="en-US" sz="2800" dirty="0" smtClean="0"/>
              <a:t>）</a:t>
            </a:r>
            <a:endParaRPr lang="en-US" altLang="zh-CN" sz="2800" dirty="0" smtClean="0"/>
          </a:p>
          <a:p>
            <a:r>
              <a:rPr lang="en-US" altLang="zh-CN" sz="2800" dirty="0" smtClean="0"/>
              <a:t>A</a:t>
            </a:r>
            <a:r>
              <a:rPr lang="en-US" altLang="zh-CN" sz="2800" dirty="0"/>
              <a:t>.</a:t>
            </a:r>
            <a:r>
              <a:rPr lang="zh-CN" altLang="en-US" sz="2800" dirty="0"/>
              <a:t>菜刀要经常</a:t>
            </a:r>
            <a:r>
              <a:rPr lang="zh-CN" altLang="en-US" sz="2800" dirty="0" smtClean="0"/>
              <a:t>磨一磨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en-US" altLang="zh-CN" sz="2800" dirty="0"/>
              <a:t>.</a:t>
            </a:r>
            <a:r>
              <a:rPr lang="zh-CN" altLang="en-US" sz="2800" dirty="0"/>
              <a:t>书包要用宽的</a:t>
            </a:r>
            <a:r>
              <a:rPr lang="zh-CN" altLang="en-US" sz="2800" dirty="0" smtClean="0"/>
              <a:t>背带</a:t>
            </a:r>
            <a:endParaRPr lang="en-US" altLang="zh-CN" sz="2800" dirty="0" smtClean="0"/>
          </a:p>
          <a:p>
            <a:r>
              <a:rPr lang="en-US" altLang="zh-CN" sz="2800" dirty="0" smtClean="0"/>
              <a:t>C</a:t>
            </a:r>
            <a:r>
              <a:rPr lang="en-US" altLang="zh-CN" sz="2800" dirty="0"/>
              <a:t>.</a:t>
            </a:r>
            <a:r>
              <a:rPr lang="zh-CN" altLang="en-US" sz="2800" dirty="0"/>
              <a:t>汽车限重</a:t>
            </a:r>
          </a:p>
          <a:p>
            <a:r>
              <a:rPr lang="en-US" altLang="zh-CN" sz="2800" dirty="0"/>
              <a:t>D.</a:t>
            </a:r>
            <a:r>
              <a:rPr lang="zh-CN" altLang="en-US" sz="2800" dirty="0"/>
              <a:t>啄木鸟有个坚硬而细长的喙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5544344" y="1386348"/>
            <a:ext cx="1081088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20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900113" y="2551837"/>
            <a:ext cx="7848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/>
              <a:t>答案一：把其中一瓶倒出一些水后正立放在海绵上，另一瓶也正立放在海绵上，观察对比海绵的凹陷程度；</a:t>
            </a:r>
            <a:endParaRPr lang="en-US" altLang="zh-CN" sz="2400" dirty="0" smtClean="0"/>
          </a:p>
          <a:p>
            <a:r>
              <a:rPr lang="zh-CN" altLang="en-US" sz="2400" dirty="0" smtClean="0"/>
              <a:t>答案二：把同一瓶水，正立放在海绵上，倒出一些水后，再正立放在海绵上，观察对比前后两次海绵的凹陷程度。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664549" y="2551837"/>
            <a:ext cx="8084164" cy="15696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8137" name="矩形 9"/>
          <p:cNvSpPr>
            <a:spLocks noChangeArrowheads="1"/>
          </p:cNvSpPr>
          <p:nvPr/>
        </p:nvSpPr>
        <p:spPr bwMode="auto">
          <a:xfrm>
            <a:off x="900113" y="964039"/>
            <a:ext cx="784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dirty="0"/>
              <a:t>（</a:t>
            </a:r>
            <a:r>
              <a:rPr lang="en-US" altLang="zh-CN" sz="2400" dirty="0"/>
              <a:t>3</a:t>
            </a:r>
            <a:r>
              <a:rPr lang="zh-CN" altLang="en-US" sz="2400" dirty="0"/>
              <a:t>）接下来小亮要探究“压力的作用效果与压力大小的关系”，他的操作步骤是：</a:t>
            </a:r>
          </a:p>
        </p:txBody>
      </p:sp>
    </p:spTree>
    <p:extLst>
      <p:ext uri="{BB962C8B-B14F-4D97-AF65-F5344CB8AC3E}">
        <p14:creationId xmlns:p14="http://schemas.microsoft.com/office/powerpoint/2010/main" val="157856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3213100"/>
            <a:ext cx="69215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矩形 4"/>
          <p:cNvSpPr>
            <a:spLocks noChangeArrowheads="1"/>
          </p:cNvSpPr>
          <p:nvPr/>
        </p:nvSpPr>
        <p:spPr bwMode="auto">
          <a:xfrm>
            <a:off x="545691" y="781665"/>
            <a:ext cx="771340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dirty="0"/>
              <a:t>15.</a:t>
            </a:r>
            <a:r>
              <a:rPr lang="zh-CN" altLang="en-US" sz="2800" dirty="0"/>
              <a:t>（</a:t>
            </a:r>
            <a:r>
              <a:rPr lang="en-US" altLang="zh-CN" sz="2800" dirty="0"/>
              <a:t>2017·</a:t>
            </a:r>
            <a:r>
              <a:rPr lang="zh-CN" altLang="en-US" sz="2800" dirty="0"/>
              <a:t>大连）小明在探究“液体压强的大小与液体深度和液体密度的关系”实验中，所用的器材有：</a:t>
            </a:r>
            <a:r>
              <a:rPr lang="en-US" altLang="zh-CN" sz="2800" dirty="0"/>
              <a:t>U</a:t>
            </a:r>
            <a:r>
              <a:rPr lang="zh-CN" altLang="en-US" sz="2800" dirty="0"/>
              <a:t>形管压强计、烧杯、刻度尺、足量的酒精、水和盐水，</a:t>
            </a:r>
            <a:r>
              <a:rPr lang="zh-CN" altLang="en-US" sz="2800" dirty="0" smtClean="0"/>
              <a:t>已知</a:t>
            </a:r>
            <a:endParaRPr lang="zh-CN" altLang="en-US" sz="2800" dirty="0"/>
          </a:p>
        </p:txBody>
      </p:sp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56599" y="2126059"/>
            <a:ext cx="2066925" cy="314325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163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矩形 5"/>
          <p:cNvSpPr>
            <a:spLocks noChangeArrowheads="1"/>
          </p:cNvSpPr>
          <p:nvPr/>
        </p:nvSpPr>
        <p:spPr bwMode="auto">
          <a:xfrm>
            <a:off x="221226" y="614928"/>
            <a:ext cx="892277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dirty="0"/>
              <a:t>（</a:t>
            </a:r>
            <a:r>
              <a:rPr lang="en-US" altLang="zh-CN" sz="2800" dirty="0"/>
              <a:t>1</a:t>
            </a:r>
            <a:r>
              <a:rPr lang="zh-CN" altLang="en-US" sz="2800" dirty="0"/>
              <a:t>）如图</a:t>
            </a:r>
            <a:r>
              <a:rPr lang="en-US" altLang="zh-CN" sz="2800" dirty="0"/>
              <a:t>1</a:t>
            </a:r>
            <a:r>
              <a:rPr lang="zh-CN" altLang="en-US" sz="2800" dirty="0"/>
              <a:t>是</a:t>
            </a:r>
            <a:r>
              <a:rPr lang="en-US" altLang="zh-CN" sz="2800" dirty="0"/>
              <a:t>U</a:t>
            </a:r>
            <a:r>
              <a:rPr lang="zh-CN" altLang="en-US" sz="2800" dirty="0"/>
              <a:t>形管压强计。实验前，为了检查探头与</a:t>
            </a:r>
            <a:r>
              <a:rPr lang="en-US" altLang="zh-CN" sz="2800" dirty="0"/>
              <a:t>U</a:t>
            </a:r>
            <a:r>
              <a:rPr lang="zh-CN" altLang="en-US" sz="2800" dirty="0"/>
              <a:t>形管之间是否漏气，小明用手轻压探头的橡皮膜，同时观察</a:t>
            </a:r>
            <a:r>
              <a:rPr lang="en-US" altLang="zh-CN" sz="2800" dirty="0"/>
              <a:t>U</a:t>
            </a:r>
            <a:r>
              <a:rPr lang="zh-CN" altLang="en-US" sz="2800" dirty="0"/>
              <a:t>形管两侧</a:t>
            </a:r>
            <a:r>
              <a:rPr lang="zh-CN" altLang="en-US" sz="2800" dirty="0" smtClean="0"/>
              <a:t>液面（  是否相平  ）。</a:t>
            </a:r>
            <a:endParaRPr lang="en-US" altLang="zh-CN" sz="2800" dirty="0" smtClean="0"/>
          </a:p>
          <a:p>
            <a:r>
              <a:rPr lang="zh-CN" altLang="en-US" sz="2800" dirty="0" smtClean="0"/>
              <a:t>（</a:t>
            </a:r>
            <a:r>
              <a:rPr lang="en-US" altLang="zh-CN" sz="2800" dirty="0"/>
              <a:t>2</a:t>
            </a:r>
            <a:r>
              <a:rPr lang="zh-CN" altLang="en-US" sz="2800" dirty="0"/>
              <a:t>）在探究“液体压强的大小与液体深度的关系”时，记录的部分实验信息如下表：</a:t>
            </a: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925" y="3430588"/>
            <a:ext cx="622776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3936437" y="1522413"/>
            <a:ext cx="1657350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74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00113" y="3459163"/>
            <a:ext cx="6335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液体密度一定，液体深度越大，液体压强越大</a:t>
            </a:r>
            <a:endParaRPr lang="zh-CN" altLang="en-US" sz="2400" dirty="0"/>
          </a:p>
        </p:txBody>
      </p:sp>
      <p:sp>
        <p:nvSpPr>
          <p:cNvPr id="51208" name="矩形 8"/>
          <p:cNvSpPr>
            <a:spLocks noChangeArrowheads="1"/>
          </p:cNvSpPr>
          <p:nvPr/>
        </p:nvSpPr>
        <p:spPr bwMode="auto">
          <a:xfrm>
            <a:off x="598129" y="1297553"/>
            <a:ext cx="833939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dirty="0"/>
              <a:t>①请将表格中</a:t>
            </a:r>
            <a:r>
              <a:rPr lang="en-US" altLang="zh-CN" sz="2800" dirty="0"/>
              <a:t>a</a:t>
            </a:r>
            <a:r>
              <a:rPr lang="zh-CN" altLang="en-US" sz="2800" dirty="0"/>
              <a:t>、</a:t>
            </a:r>
            <a:r>
              <a:rPr lang="en-US" altLang="zh-CN" sz="2800" dirty="0"/>
              <a:t>b</a:t>
            </a:r>
            <a:r>
              <a:rPr lang="zh-CN" altLang="en-US" sz="2800" dirty="0"/>
              <a:t>、</a:t>
            </a:r>
            <a:r>
              <a:rPr lang="en-US" altLang="zh-CN" sz="2800" dirty="0"/>
              <a:t>c</a:t>
            </a:r>
            <a:r>
              <a:rPr lang="zh-CN" altLang="en-US" sz="2800" dirty="0"/>
              <a:t>三处空缺的信息补充完整：</a:t>
            </a:r>
          </a:p>
          <a:p>
            <a:r>
              <a:rPr lang="zh-CN" altLang="en-US" sz="2800" dirty="0"/>
              <a:t>（选填“小”“中”或“大”）</a:t>
            </a:r>
          </a:p>
          <a:p>
            <a:r>
              <a:rPr lang="en-US" altLang="zh-CN" sz="2800" dirty="0" smtClean="0"/>
              <a:t>A</a:t>
            </a:r>
            <a:r>
              <a:rPr lang="zh-CN" altLang="en-US" sz="2800" dirty="0" smtClean="0"/>
              <a:t>：（  小  ）</a:t>
            </a:r>
            <a:r>
              <a:rPr lang="en-US" altLang="zh-CN" sz="2800" dirty="0" smtClean="0"/>
              <a:t>b</a:t>
            </a:r>
            <a:r>
              <a:rPr lang="zh-CN" altLang="en-US" sz="2800" dirty="0" smtClean="0">
                <a:sym typeface="Wingdings" pitchFamily="2" charset="2"/>
              </a:rPr>
              <a:t>：（  中  ）</a:t>
            </a:r>
            <a:r>
              <a:rPr lang="en-US" altLang="zh-CN" sz="2800" dirty="0" smtClean="0"/>
              <a:t>c</a:t>
            </a:r>
            <a:r>
              <a:rPr lang="zh-CN" altLang="en-US" sz="2800" dirty="0" smtClean="0"/>
              <a:t>（  大  ）</a:t>
            </a:r>
            <a:endParaRPr lang="zh-CN" altLang="en-US" sz="2800" dirty="0"/>
          </a:p>
          <a:p>
            <a:r>
              <a:rPr lang="zh-CN" altLang="en-US" sz="2800" dirty="0"/>
              <a:t>②根据表中信息可得出的探究结论</a:t>
            </a:r>
            <a:r>
              <a:rPr lang="zh-CN" altLang="en-US" sz="2800" dirty="0" smtClean="0"/>
              <a:t>是：</a:t>
            </a:r>
            <a:endParaRPr lang="zh-CN" altLang="en-US" sz="2800" dirty="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1763713" y="2205038"/>
            <a:ext cx="576262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851275" y="2205038"/>
            <a:ext cx="576263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5291137" y="2205038"/>
            <a:ext cx="576263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900113" y="3489028"/>
            <a:ext cx="6264275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79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/>
      <p:bldP spid="27652" grpId="0" animBg="1"/>
      <p:bldP spid="27653" grpId="0" animBg="1"/>
      <p:bldP spid="27655" grpId="0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476250"/>
            <a:ext cx="7545388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2781300"/>
            <a:ext cx="7634288" cy="28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1393825" y="3962400"/>
            <a:ext cx="7138988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1042988" y="4537075"/>
            <a:ext cx="7489825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1042988" y="5110163"/>
            <a:ext cx="5689600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45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nimBg="1"/>
      <p:bldP spid="28678" grpId="0" animBg="1"/>
      <p:bldP spid="2867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3429000"/>
            <a:ext cx="6818312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900113" y="3429000"/>
            <a:ext cx="7138987" cy="10080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900113" y="4437063"/>
            <a:ext cx="7138987" cy="16208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3254" name="矩形 6"/>
          <p:cNvSpPr>
            <a:spLocks noChangeArrowheads="1"/>
          </p:cNvSpPr>
          <p:nvPr/>
        </p:nvSpPr>
        <p:spPr bwMode="auto">
          <a:xfrm>
            <a:off x="530942" y="751344"/>
            <a:ext cx="8406581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dirty="0"/>
              <a:t>四、计算题</a:t>
            </a:r>
          </a:p>
          <a:p>
            <a:r>
              <a:rPr lang="en-US" altLang="zh-CN" sz="2800" dirty="0"/>
              <a:t>16.</a:t>
            </a:r>
            <a:r>
              <a:rPr lang="zh-CN" altLang="en-US" sz="2800" dirty="0"/>
              <a:t>（</a:t>
            </a:r>
            <a:r>
              <a:rPr lang="en-US" altLang="zh-CN" sz="2800" dirty="0"/>
              <a:t>2017·</a:t>
            </a:r>
            <a:r>
              <a:rPr lang="zh-CN" altLang="en-US" sz="2800" dirty="0"/>
              <a:t>岳阳）今年</a:t>
            </a:r>
            <a:r>
              <a:rPr lang="en-US" altLang="zh-CN" sz="2800" dirty="0"/>
              <a:t>5</a:t>
            </a:r>
            <a:r>
              <a:rPr lang="zh-CN" altLang="en-US" sz="2800" dirty="0"/>
              <a:t>月</a:t>
            </a:r>
            <a:r>
              <a:rPr lang="en-US" altLang="zh-CN" sz="2800" dirty="0"/>
              <a:t>13</a:t>
            </a:r>
            <a:r>
              <a:rPr lang="zh-CN" altLang="en-US" sz="2800" dirty="0"/>
              <a:t>日，小明参加了我市“环南湖健步行”活动，小明的质量为</a:t>
            </a:r>
            <a:r>
              <a:rPr lang="en-US" altLang="zh-CN" sz="2800" dirty="0"/>
              <a:t>50kg</a:t>
            </a:r>
            <a:r>
              <a:rPr lang="zh-CN" altLang="en-US" sz="2800" dirty="0"/>
              <a:t>，双脚与地面的总接触面积为</a:t>
            </a:r>
            <a:r>
              <a:rPr lang="en-US" altLang="zh-CN" sz="2800" dirty="0" smtClean="0"/>
              <a:t>0.04㎡</a:t>
            </a:r>
            <a:r>
              <a:rPr lang="zh-CN" altLang="en-US" sz="2800" dirty="0" smtClean="0"/>
              <a:t>，</a:t>
            </a:r>
            <a:r>
              <a:rPr lang="en-US" altLang="zh-CN" sz="2800" dirty="0"/>
              <a:t>g=10N/kg</a:t>
            </a:r>
            <a:r>
              <a:rPr lang="zh-CN" altLang="en-US" sz="2800" dirty="0"/>
              <a:t>。求：</a:t>
            </a:r>
          </a:p>
          <a:p>
            <a:r>
              <a:rPr lang="zh-CN" altLang="en-US" sz="2800" dirty="0"/>
              <a:t>（</a:t>
            </a:r>
            <a:r>
              <a:rPr lang="en-US" altLang="zh-CN" sz="2800" dirty="0"/>
              <a:t>1</a:t>
            </a:r>
            <a:r>
              <a:rPr lang="zh-CN" altLang="en-US" sz="2800" dirty="0"/>
              <a:t>）小明所受的重力大小；</a:t>
            </a:r>
          </a:p>
          <a:p>
            <a:r>
              <a:rPr lang="zh-CN" altLang="en-US" sz="2800" dirty="0"/>
              <a:t>（</a:t>
            </a:r>
            <a:r>
              <a:rPr lang="en-US" altLang="zh-CN" sz="2800" dirty="0"/>
              <a:t>2</a:t>
            </a:r>
            <a:r>
              <a:rPr lang="zh-CN" altLang="en-US" sz="2800" dirty="0"/>
              <a:t>）小明双脚站立在水平地面时对地面的压强。</a:t>
            </a:r>
          </a:p>
        </p:txBody>
      </p:sp>
    </p:spTree>
    <p:extLst>
      <p:ext uri="{BB962C8B-B14F-4D97-AF65-F5344CB8AC3E}">
        <p14:creationId xmlns:p14="http://schemas.microsoft.com/office/powerpoint/2010/main" val="428392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nimBg="1"/>
      <p:bldP spid="2970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549275"/>
            <a:ext cx="8012113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4508500"/>
            <a:ext cx="7931150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539750" y="4365625"/>
            <a:ext cx="8064500" cy="16557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4277" name="图片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01813" y="2913063"/>
            <a:ext cx="2952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717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11188" y="1376363"/>
            <a:ext cx="3924300" cy="58102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/>
            <a:r>
              <a:rPr kumimoji="1" lang="zh-CN" altLang="en-US" sz="2800" b="1">
                <a:latin typeface="Times New Roman" pitchFamily="18" charset="0"/>
              </a:rPr>
              <a:t>完成以下压力的示意图</a:t>
            </a:r>
          </a:p>
        </p:txBody>
      </p:sp>
      <p:pic>
        <p:nvPicPr>
          <p:cNvPr id="3" name="Picture 3" descr="斜面上的木块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2452688"/>
            <a:ext cx="3352800" cy="1905000"/>
          </a:xfrm>
          <a:prstGeom prst="rect">
            <a:avLst/>
          </a:prstGeom>
          <a:noFill/>
          <a:ln w="5397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264275" y="3455988"/>
            <a:ext cx="609600" cy="1060450"/>
            <a:chOff x="2880" y="2478"/>
            <a:chExt cx="317" cy="623"/>
          </a:xfrm>
        </p:grpSpPr>
        <p:sp>
          <p:nvSpPr>
            <p:cNvPr id="16406" name="Line 5"/>
            <p:cNvSpPr>
              <a:spLocks noChangeShapeType="1"/>
            </p:cNvSpPr>
            <p:nvPr/>
          </p:nvSpPr>
          <p:spPr bwMode="auto">
            <a:xfrm flipH="1">
              <a:off x="2880" y="2478"/>
              <a:ext cx="227" cy="4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7" name="Text Box 6"/>
            <p:cNvSpPr txBox="1">
              <a:spLocks noChangeArrowheads="1"/>
            </p:cNvSpPr>
            <p:nvPr/>
          </p:nvSpPr>
          <p:spPr bwMode="auto">
            <a:xfrm>
              <a:off x="2971" y="2795"/>
              <a:ext cx="226" cy="306"/>
            </a:xfrm>
            <a:prstGeom prst="rect">
              <a:avLst/>
            </a:prstGeom>
            <a:noFill/>
            <a:ln w="539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itchFamily="18" charset="0"/>
                </a:rPr>
                <a:t>F</a:t>
              </a:r>
            </a:p>
          </p:txBody>
        </p:sp>
      </p:grp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6624638" y="3529013"/>
            <a:ext cx="228600" cy="152400"/>
            <a:chOff x="816" y="3792"/>
            <a:chExt cx="144" cy="96"/>
          </a:xfrm>
        </p:grpSpPr>
        <p:sp>
          <p:nvSpPr>
            <p:cNvPr id="16404" name="Line 8"/>
            <p:cNvSpPr>
              <a:spLocks noChangeShapeType="1"/>
            </p:cNvSpPr>
            <p:nvPr/>
          </p:nvSpPr>
          <p:spPr bwMode="auto">
            <a:xfrm flipH="1">
              <a:off x="912" y="3792"/>
              <a:ext cx="48" cy="9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5" name="Line 9"/>
            <p:cNvSpPr>
              <a:spLocks noChangeShapeType="1"/>
            </p:cNvSpPr>
            <p:nvPr/>
          </p:nvSpPr>
          <p:spPr bwMode="auto">
            <a:xfrm flipH="1" flipV="1">
              <a:off x="816" y="3840"/>
              <a:ext cx="96" cy="4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900113" y="2706688"/>
            <a:ext cx="3024187" cy="1022350"/>
            <a:chOff x="2653" y="3330"/>
            <a:chExt cx="1905" cy="644"/>
          </a:xfrm>
        </p:grpSpPr>
        <p:sp>
          <p:nvSpPr>
            <p:cNvPr id="16402" name="Rectangle 11"/>
            <p:cNvSpPr>
              <a:spLocks noChangeArrowheads="1"/>
            </p:cNvSpPr>
            <p:nvPr/>
          </p:nvSpPr>
          <p:spPr bwMode="auto">
            <a:xfrm>
              <a:off x="2653" y="3884"/>
              <a:ext cx="1905" cy="90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alibri" pitchFamily="34" charset="0"/>
              </a:endParaRPr>
            </a:p>
          </p:txBody>
        </p:sp>
        <p:sp>
          <p:nvSpPr>
            <p:cNvPr id="16403" name="Rectangle 12"/>
            <p:cNvSpPr>
              <a:spLocks noChangeArrowheads="1"/>
            </p:cNvSpPr>
            <p:nvPr/>
          </p:nvSpPr>
          <p:spPr bwMode="auto">
            <a:xfrm>
              <a:off x="3107" y="3330"/>
              <a:ext cx="952" cy="54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alibri" pitchFamily="34" charset="0"/>
              </a:endParaRPr>
            </a:p>
          </p:txBody>
        </p:sp>
      </p:grp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1979613" y="3573463"/>
            <a:ext cx="360362" cy="1095375"/>
            <a:chOff x="4848" y="2688"/>
            <a:chExt cx="227" cy="690"/>
          </a:xfrm>
        </p:grpSpPr>
        <p:sp>
          <p:nvSpPr>
            <p:cNvPr id="16400" name="Line 14"/>
            <p:cNvSpPr>
              <a:spLocks noChangeShapeType="1"/>
            </p:cNvSpPr>
            <p:nvPr/>
          </p:nvSpPr>
          <p:spPr bwMode="auto">
            <a:xfrm>
              <a:off x="5075" y="2688"/>
              <a:ext cx="0" cy="58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1" name="Text Box 15"/>
            <p:cNvSpPr txBox="1">
              <a:spLocks noChangeArrowheads="1"/>
            </p:cNvSpPr>
            <p:nvPr/>
          </p:nvSpPr>
          <p:spPr bwMode="auto">
            <a:xfrm>
              <a:off x="4848" y="3051"/>
              <a:ext cx="226" cy="327"/>
            </a:xfrm>
            <a:prstGeom prst="rect">
              <a:avLst/>
            </a:prstGeom>
            <a:noFill/>
            <a:ln w="539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itchFamily="18" charset="0"/>
                </a:rPr>
                <a:t>F</a:t>
              </a:r>
            </a:p>
          </p:txBody>
        </p:sp>
      </p:grp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2339975" y="3551238"/>
            <a:ext cx="176213" cy="238125"/>
            <a:chOff x="5088" y="2688"/>
            <a:chExt cx="96" cy="192"/>
          </a:xfrm>
        </p:grpSpPr>
        <p:sp>
          <p:nvSpPr>
            <p:cNvPr id="16398" name="Line 17"/>
            <p:cNvSpPr>
              <a:spLocks noChangeShapeType="1"/>
            </p:cNvSpPr>
            <p:nvPr/>
          </p:nvSpPr>
          <p:spPr bwMode="auto">
            <a:xfrm>
              <a:off x="5184" y="2688"/>
              <a:ext cx="0" cy="19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9" name="Line 18"/>
            <p:cNvSpPr>
              <a:spLocks noChangeShapeType="1"/>
            </p:cNvSpPr>
            <p:nvPr/>
          </p:nvSpPr>
          <p:spPr bwMode="auto">
            <a:xfrm flipH="1">
              <a:off x="5088" y="2880"/>
              <a:ext cx="96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468313" y="5080000"/>
            <a:ext cx="38877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CC"/>
                </a:solidFill>
                <a:latin typeface="Times New Roman" pitchFamily="18" charset="0"/>
              </a:rPr>
              <a:t>静止于水平桌面</a:t>
            </a:r>
            <a:r>
              <a:rPr lang="en-US" altLang="zh-CN" sz="2800" b="1" i="1">
                <a:solidFill>
                  <a:srgbClr val="0000CC"/>
                </a:solidFill>
                <a:latin typeface="Times New Roman" pitchFamily="18" charset="0"/>
              </a:rPr>
              <a:t>F=G</a:t>
            </a: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4932363" y="4724400"/>
            <a:ext cx="3959225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000CC"/>
                </a:solidFill>
                <a:latin typeface="Times New Roman" pitchFamily="18" charset="0"/>
              </a:rPr>
              <a:t>压力由于重力产生，但</a:t>
            </a:r>
            <a:r>
              <a:rPr lang="en-US" altLang="zh-CN" sz="2800" b="1" i="1">
                <a:solidFill>
                  <a:srgbClr val="0000CC"/>
                </a:solidFill>
                <a:latin typeface="Times New Roman" pitchFamily="18" charset="0"/>
              </a:rPr>
              <a:t>F</a:t>
            </a:r>
            <a:r>
              <a:rPr lang="en-US" altLang="zh-CN" sz="2800" b="1">
                <a:solidFill>
                  <a:srgbClr val="0000CC"/>
                </a:solidFill>
                <a:latin typeface="Times New Roman" pitchFamily="18" charset="0"/>
              </a:rPr>
              <a:t>≠</a:t>
            </a:r>
            <a:r>
              <a:rPr lang="en-US" altLang="zh-CN" sz="2800" b="1" i="1">
                <a:solidFill>
                  <a:srgbClr val="0000CC"/>
                </a:solidFill>
                <a:latin typeface="Times New Roman" pitchFamily="18" charset="0"/>
              </a:rPr>
              <a:t>G</a:t>
            </a:r>
          </a:p>
        </p:txBody>
      </p:sp>
      <p:sp>
        <p:nvSpPr>
          <p:cNvPr id="21" name="Oval 21"/>
          <p:cNvSpPr>
            <a:spLocks noChangeArrowheads="1"/>
          </p:cNvSpPr>
          <p:nvPr/>
        </p:nvSpPr>
        <p:spPr bwMode="auto">
          <a:xfrm>
            <a:off x="2268538" y="3500438"/>
            <a:ext cx="142875" cy="144462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latin typeface="Calibri" pitchFamily="34" charset="0"/>
            </a:endParaRPr>
          </a:p>
        </p:txBody>
      </p:sp>
      <p:sp>
        <p:nvSpPr>
          <p:cNvPr id="22" name="Oval 22"/>
          <p:cNvSpPr>
            <a:spLocks noChangeArrowheads="1"/>
          </p:cNvSpPr>
          <p:nvPr/>
        </p:nvSpPr>
        <p:spPr bwMode="auto">
          <a:xfrm>
            <a:off x="6624638" y="3392488"/>
            <a:ext cx="144462" cy="144462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latin typeface="Calibri" pitchFamily="34" charset="0"/>
            </a:endParaRPr>
          </a:p>
        </p:txBody>
      </p:sp>
      <p:pic>
        <p:nvPicPr>
          <p:cNvPr id="16397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260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 animBg="1"/>
      <p:bldP spid="2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412875"/>
            <a:ext cx="8340725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468313" y="1412875"/>
            <a:ext cx="8280400" cy="1223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5301" name="矩形 5"/>
          <p:cNvSpPr>
            <a:spLocks noChangeArrowheads="1"/>
          </p:cNvSpPr>
          <p:nvPr/>
        </p:nvSpPr>
        <p:spPr bwMode="auto">
          <a:xfrm>
            <a:off x="689539" y="571326"/>
            <a:ext cx="75983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dirty="0"/>
              <a:t>（</a:t>
            </a:r>
            <a:r>
              <a:rPr lang="en-US" altLang="zh-CN" sz="2800" dirty="0"/>
              <a:t>2</a:t>
            </a:r>
            <a:r>
              <a:rPr lang="zh-CN" altLang="en-US" sz="2800" dirty="0"/>
              <a:t>）求乙容器中</a:t>
            </a:r>
            <a:r>
              <a:rPr lang="en-US" altLang="zh-CN" sz="2800" dirty="0"/>
              <a:t>0.1m</a:t>
            </a:r>
            <a:r>
              <a:rPr lang="zh-CN" altLang="en-US" sz="2800" dirty="0"/>
              <a:t>深处酒精的</a:t>
            </a:r>
            <a:r>
              <a:rPr lang="zh-CN" altLang="en-US" sz="2800" dirty="0" smtClean="0"/>
              <a:t>压强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48338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620713"/>
            <a:ext cx="7626350" cy="481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101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620713"/>
            <a:ext cx="8213725" cy="423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468313" y="588963"/>
            <a:ext cx="8207375" cy="46085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baseline="-250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16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300" y="1765300"/>
            <a:ext cx="78105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632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标题 1"/>
          <p:cNvSpPr>
            <a:spLocks noGrp="1"/>
          </p:cNvSpPr>
          <p:nvPr>
            <p:ph type="title"/>
          </p:nvPr>
        </p:nvSpPr>
        <p:spPr>
          <a:xfrm>
            <a:off x="649288" y="2757488"/>
            <a:ext cx="8229600" cy="1143000"/>
          </a:xfrm>
        </p:spPr>
        <p:txBody>
          <a:bodyPr/>
          <a:lstStyle/>
          <a:p>
            <a:r>
              <a:rPr lang="zh-CN" altLang="en-US" smtClean="0"/>
              <a:t>谢    谢</a:t>
            </a:r>
          </a:p>
        </p:txBody>
      </p:sp>
    </p:spTree>
    <p:extLst>
      <p:ext uri="{BB962C8B-B14F-4D97-AF65-F5344CB8AC3E}">
        <p14:creationId xmlns:p14="http://schemas.microsoft.com/office/powerpoint/2010/main" val="328324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08"/>
          <p:cNvSpPr txBox="1">
            <a:spLocks noChangeArrowheads="1"/>
          </p:cNvSpPr>
          <p:nvPr/>
        </p:nvSpPr>
        <p:spPr bwMode="auto">
          <a:xfrm>
            <a:off x="179388" y="3959225"/>
            <a:ext cx="8785225" cy="21590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36000" tIns="10800" rIns="36000" bIns="10800">
            <a:spAutoFit/>
          </a:bodyPr>
          <a:lstStyle/>
          <a:p>
            <a:pPr algn="just"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）实验时通过观察泡沫塑料</a:t>
            </a:r>
            <a:r>
              <a:rPr lang="zh-CN" altLang="en-US" sz="28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，显示压力作用的效果。</a:t>
            </a:r>
          </a:p>
          <a:p>
            <a:pPr algn="just"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）比较甲、乙，说明压力的作用效果与</a:t>
            </a: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__________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有关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4" name="Text Box 111"/>
          <p:cNvSpPr txBox="1">
            <a:spLocks noChangeArrowheads="1"/>
          </p:cNvSpPr>
          <p:nvPr/>
        </p:nvSpPr>
        <p:spPr bwMode="auto">
          <a:xfrm>
            <a:off x="5051425" y="3968750"/>
            <a:ext cx="1584325" cy="449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10800" rIns="0" bIns="10800">
            <a:spAutoFit/>
          </a:bodyPr>
          <a:lstStyle/>
          <a:p>
            <a:pPr eaLnBrk="1" hangingPunct="1"/>
            <a:r>
              <a:rPr lang="zh-CN" altLang="en-US" sz="2800" b="1">
                <a:solidFill>
                  <a:srgbClr val="CC0000"/>
                </a:solidFill>
                <a:latin typeface="Calibri" pitchFamily="34" charset="0"/>
              </a:rPr>
              <a:t>凹陷程度</a:t>
            </a:r>
          </a:p>
        </p:txBody>
      </p:sp>
      <p:sp>
        <p:nvSpPr>
          <p:cNvPr id="5" name="Text Box 112"/>
          <p:cNvSpPr txBox="1">
            <a:spLocks noChangeArrowheads="1"/>
          </p:cNvSpPr>
          <p:nvPr/>
        </p:nvSpPr>
        <p:spPr bwMode="auto">
          <a:xfrm>
            <a:off x="7235825" y="5070475"/>
            <a:ext cx="165576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b="1">
                <a:solidFill>
                  <a:srgbClr val="CC0000"/>
                </a:solidFill>
                <a:latin typeface="Calibri" pitchFamily="34" charset="0"/>
              </a:rPr>
              <a:t>压力大小</a:t>
            </a:r>
          </a:p>
        </p:txBody>
      </p:sp>
      <p:sp>
        <p:nvSpPr>
          <p:cNvPr id="17413" name="Text Box 106"/>
          <p:cNvSpPr txBox="1">
            <a:spLocks noChangeArrowheads="1"/>
          </p:cNvSpPr>
          <p:nvPr/>
        </p:nvSpPr>
        <p:spPr bwMode="auto">
          <a:xfrm>
            <a:off x="250825" y="930275"/>
            <a:ext cx="59055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 b="1">
                <a:latin typeface="Times New Roman" pitchFamily="18" charset="0"/>
              </a:rPr>
              <a:t>2</a:t>
            </a:r>
            <a:r>
              <a:rPr lang="zh-CN" altLang="en-US" sz="2800" b="1">
                <a:latin typeface="Times New Roman" pitchFamily="18" charset="0"/>
              </a:rPr>
              <a:t>、探究影响压力作用效果的因素</a:t>
            </a:r>
          </a:p>
        </p:txBody>
      </p:sp>
      <p:pic>
        <p:nvPicPr>
          <p:cNvPr id="1741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576388"/>
            <a:ext cx="7416800" cy="206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182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08"/>
          <p:cNvSpPr txBox="1">
            <a:spLocks noChangeArrowheads="1"/>
          </p:cNvSpPr>
          <p:nvPr/>
        </p:nvSpPr>
        <p:spPr bwMode="auto">
          <a:xfrm>
            <a:off x="179388" y="3860800"/>
            <a:ext cx="8785225" cy="224472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10800" rIns="0" bIns="10800">
            <a:spAutoFit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）比较乙、丙，说明压力的作用效果与</a:t>
            </a: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_________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有关；    </a:t>
            </a:r>
            <a:endParaRPr lang="zh-CN" altLang="en-US" sz="2800" b="1">
              <a:solidFill>
                <a:srgbClr val="000000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）在此主要应用的研究方法是</a:t>
            </a: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__________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法；</a:t>
            </a:r>
          </a:p>
          <a:p>
            <a:pPr algn="just"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（</a:t>
            </a: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</a:rPr>
              <a:t>5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）为了表示压力的作用效果引入了</a:t>
            </a: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</a:rPr>
              <a:t>______</a:t>
            </a: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概念。</a:t>
            </a:r>
          </a:p>
        </p:txBody>
      </p:sp>
      <p:sp>
        <p:nvSpPr>
          <p:cNvPr id="7" name="Text Box 114"/>
          <p:cNvSpPr txBox="1">
            <a:spLocks noChangeArrowheads="1"/>
          </p:cNvSpPr>
          <p:nvPr/>
        </p:nvSpPr>
        <p:spPr bwMode="auto">
          <a:xfrm>
            <a:off x="5432425" y="4972050"/>
            <a:ext cx="18002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b="1">
                <a:solidFill>
                  <a:srgbClr val="CC0000"/>
                </a:solidFill>
                <a:latin typeface="Calibri" pitchFamily="34" charset="0"/>
              </a:rPr>
              <a:t>控制变量</a:t>
            </a:r>
          </a:p>
        </p:txBody>
      </p:sp>
      <p:sp>
        <p:nvSpPr>
          <p:cNvPr id="8" name="Text Box 115"/>
          <p:cNvSpPr txBox="1">
            <a:spLocks noChangeArrowheads="1"/>
          </p:cNvSpPr>
          <p:nvPr/>
        </p:nvSpPr>
        <p:spPr bwMode="auto">
          <a:xfrm>
            <a:off x="6116638" y="5583238"/>
            <a:ext cx="1008062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b="1">
                <a:solidFill>
                  <a:srgbClr val="CC0000"/>
                </a:solidFill>
                <a:latin typeface="Calibri" pitchFamily="34" charset="0"/>
              </a:rPr>
              <a:t>压强</a:t>
            </a:r>
          </a:p>
        </p:txBody>
      </p:sp>
      <p:sp>
        <p:nvSpPr>
          <p:cNvPr id="18437" name="Text Box 106"/>
          <p:cNvSpPr txBox="1">
            <a:spLocks noChangeArrowheads="1"/>
          </p:cNvSpPr>
          <p:nvPr/>
        </p:nvSpPr>
        <p:spPr bwMode="auto">
          <a:xfrm>
            <a:off x="250825" y="930275"/>
            <a:ext cx="59055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 b="1">
                <a:latin typeface="Times New Roman" pitchFamily="18" charset="0"/>
              </a:rPr>
              <a:t>2</a:t>
            </a:r>
            <a:r>
              <a:rPr lang="zh-CN" altLang="en-US" sz="2800" b="1">
                <a:latin typeface="Times New Roman" pitchFamily="18" charset="0"/>
              </a:rPr>
              <a:t>．探究影响压力作用效果的因素</a:t>
            </a:r>
          </a:p>
        </p:txBody>
      </p:sp>
      <p:pic>
        <p:nvPicPr>
          <p:cNvPr id="18438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576388"/>
            <a:ext cx="7416800" cy="206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13"/>
          <p:cNvSpPr txBox="1">
            <a:spLocks noChangeArrowheads="1"/>
          </p:cNvSpPr>
          <p:nvPr/>
        </p:nvSpPr>
        <p:spPr bwMode="auto">
          <a:xfrm>
            <a:off x="6943725" y="3860800"/>
            <a:ext cx="18002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b="1">
                <a:solidFill>
                  <a:srgbClr val="CC0000"/>
                </a:solidFill>
                <a:latin typeface="Calibri" pitchFamily="34" charset="0"/>
              </a:rPr>
              <a:t>受力面积</a:t>
            </a:r>
          </a:p>
        </p:txBody>
      </p:sp>
      <p:pic>
        <p:nvPicPr>
          <p:cNvPr id="18440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985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792163" y="908050"/>
            <a:ext cx="2701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 b="1">
                <a:latin typeface="Times New Roman" pitchFamily="18" charset="0"/>
              </a:rPr>
              <a:t>3</a:t>
            </a:r>
            <a:r>
              <a:rPr lang="zh-CN" altLang="en-US" sz="2800" b="1">
                <a:latin typeface="Times New Roman" pitchFamily="18" charset="0"/>
              </a:rPr>
              <a:t>．压强</a:t>
            </a:r>
          </a:p>
        </p:txBody>
      </p:sp>
      <p:sp>
        <p:nvSpPr>
          <p:cNvPr id="1028" name="矩形 2"/>
          <p:cNvSpPr>
            <a:spLocks noChangeArrowheads="1"/>
          </p:cNvSpPr>
          <p:nvPr/>
        </p:nvSpPr>
        <p:spPr bwMode="auto">
          <a:xfrm>
            <a:off x="792163" y="1773238"/>
            <a:ext cx="7572375" cy="368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itchFamily="18" charset="0"/>
              </a:rPr>
              <a:t>物体所受压力的大小与受力面积之比叫压强：</a:t>
            </a:r>
          </a:p>
          <a:p>
            <a:pPr eaLnBrk="1" hangingPunct="1">
              <a:lnSpc>
                <a:spcPct val="120000"/>
              </a:lnSpc>
            </a:pPr>
            <a:endParaRPr lang="zh-CN" altLang="en-US" sz="2800" b="1">
              <a:latin typeface="Times New Roman" pitchFamily="18" charset="0"/>
            </a:endParaRPr>
          </a:p>
          <a:p>
            <a:pPr eaLnBrk="1" hangingPunct="1">
              <a:lnSpc>
                <a:spcPct val="120000"/>
              </a:lnSpc>
            </a:pPr>
            <a:endParaRPr lang="zh-CN" altLang="en-US" sz="2800" b="1">
              <a:latin typeface="Times New Roman" pitchFamily="18" charset="0"/>
            </a:endParaRPr>
          </a:p>
          <a:p>
            <a:pPr eaLnBrk="1" hangingPunct="1">
              <a:lnSpc>
                <a:spcPct val="120000"/>
              </a:lnSpc>
            </a:pPr>
            <a:endParaRPr lang="zh-CN" altLang="en-US" sz="2800" b="1">
              <a:latin typeface="Times New Roman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itchFamily="18" charset="0"/>
              </a:rPr>
              <a:t>数值上等于物体单位面积上所受的压力；</a:t>
            </a:r>
            <a:endParaRPr lang="en-US" altLang="zh-CN" sz="2800" b="1">
              <a:latin typeface="Times New Roman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itchFamily="18" charset="0"/>
              </a:rPr>
              <a:t>单位：</a:t>
            </a:r>
            <a:r>
              <a:rPr lang="en-US" altLang="zh-CN" sz="2800" b="1">
                <a:latin typeface="Times New Roman" pitchFamily="18" charset="0"/>
              </a:rPr>
              <a:t>1 Pa=1 N/m</a:t>
            </a:r>
            <a:r>
              <a:rPr lang="en-US" altLang="zh-CN" sz="2800" b="1" baseline="30000">
                <a:latin typeface="Times New Roman" pitchFamily="18" charset="0"/>
              </a:rPr>
              <a:t>2</a:t>
            </a:r>
            <a:r>
              <a:rPr lang="zh-CN" altLang="en-US" sz="2800" b="1">
                <a:latin typeface="Times New Roman" pitchFamily="18" charset="0"/>
              </a:rPr>
              <a:t>。</a:t>
            </a:r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3527425" y="2492375"/>
          <a:ext cx="1341438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4" imgW="457002" imgH="406224" progId="">
                  <p:embed/>
                </p:oleObj>
              </mc:Choice>
              <mc:Fallback>
                <p:oleObj name="Equation" r:id="rId4" imgW="457002" imgH="40622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7425" y="2492375"/>
                        <a:ext cx="1341438" cy="1022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3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53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矩形 2"/>
          <p:cNvSpPr>
            <a:spLocks noChangeArrowheads="1"/>
          </p:cNvSpPr>
          <p:nvPr/>
        </p:nvSpPr>
        <p:spPr bwMode="auto">
          <a:xfrm>
            <a:off x="792163" y="1301750"/>
            <a:ext cx="7572375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</a:rPr>
              <a:t>例</a:t>
            </a:r>
            <a:r>
              <a:rPr lang="zh-CN" altLang="en-US" sz="2800" b="1">
                <a:latin typeface="Times New Roman" pitchFamily="18" charset="0"/>
              </a:rPr>
              <a:t>　用</a:t>
            </a:r>
            <a:r>
              <a:rPr lang="en-US" altLang="zh-CN" sz="2800" b="1">
                <a:latin typeface="Times New Roman" pitchFamily="18" charset="0"/>
              </a:rPr>
              <a:t>42 N</a:t>
            </a:r>
            <a:r>
              <a:rPr lang="zh-CN" altLang="en-US" sz="2800" b="1">
                <a:latin typeface="Times New Roman" pitchFamily="18" charset="0"/>
              </a:rPr>
              <a:t>的力把重</a:t>
            </a:r>
            <a:r>
              <a:rPr lang="en-US" altLang="zh-CN" sz="2800" b="1">
                <a:latin typeface="Times New Roman" pitchFamily="18" charset="0"/>
              </a:rPr>
              <a:t>49 N</a:t>
            </a:r>
            <a:r>
              <a:rPr lang="zh-CN" altLang="en-US" sz="2800" b="1">
                <a:latin typeface="Times New Roman" pitchFamily="18" charset="0"/>
              </a:rPr>
              <a:t>的物体紧压在竖直墙上，物体与墙壁的接触面积为</a:t>
            </a:r>
            <a:r>
              <a:rPr lang="en-US" altLang="zh-CN" sz="2800" b="1">
                <a:latin typeface="Times New Roman" pitchFamily="18" charset="0"/>
              </a:rPr>
              <a:t>100 cm</a:t>
            </a:r>
            <a:r>
              <a:rPr lang="en-US" altLang="zh-CN" sz="2800" b="1" baseline="30000">
                <a:latin typeface="Times New Roman" pitchFamily="18" charset="0"/>
              </a:rPr>
              <a:t>2</a:t>
            </a:r>
            <a:r>
              <a:rPr lang="zh-CN" altLang="en-US" sz="2800" b="1">
                <a:latin typeface="Times New Roman" pitchFamily="18" charset="0"/>
              </a:rPr>
              <a:t>，则墙受到的压强为多少？</a:t>
            </a:r>
            <a:endParaRPr lang="zh-CN" altLang="en-US" sz="2800">
              <a:latin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98525" y="3244850"/>
            <a:ext cx="3832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latin typeface="Calibri" pitchFamily="34" charset="0"/>
              </a:rPr>
              <a:t>解：     </a:t>
            </a:r>
            <a:r>
              <a:rPr lang="en-US" altLang="zh-CN" sz="2800" b="1">
                <a:latin typeface="Times New Roman" pitchFamily="18" charset="0"/>
              </a:rPr>
              <a:t>100 cm</a:t>
            </a:r>
            <a:r>
              <a:rPr lang="en-US" altLang="zh-CN" sz="2800" b="1" baseline="30000">
                <a:latin typeface="Times New Roman" pitchFamily="18" charset="0"/>
              </a:rPr>
              <a:t>2</a:t>
            </a:r>
            <a:r>
              <a:rPr lang="en-US" altLang="zh-CN" sz="2800" b="1">
                <a:latin typeface="Times New Roman" pitchFamily="18" charset="0"/>
              </a:rPr>
              <a:t>=0.01 m</a:t>
            </a:r>
            <a:r>
              <a:rPr lang="en-US" altLang="zh-CN" sz="2800" b="1" baseline="30000">
                <a:latin typeface="Times New Roman" pitchFamily="18" charset="0"/>
              </a:rPr>
              <a:t>2</a:t>
            </a:r>
            <a:endParaRPr lang="en-US" altLang="zh-CN" sz="2800" b="1">
              <a:latin typeface="Times New Roman" pitchFamily="18" charset="0"/>
            </a:endParaRP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1873250" y="3816350"/>
          <a:ext cx="4391025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4" imgW="1816100" imgH="431800" progId="">
                  <p:embed/>
                </p:oleObj>
              </mc:Choice>
              <mc:Fallback>
                <p:oleObj name="Equation" r:id="rId4" imgW="1816100" imgH="431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250" y="3816350"/>
                        <a:ext cx="4391025" cy="1085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439863" y="5283200"/>
            <a:ext cx="50403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latin typeface="Times New Roman" pitchFamily="18" charset="0"/>
              </a:rPr>
              <a:t>答：墙受到的压强为</a:t>
            </a:r>
            <a:r>
              <a:rPr lang="en-US" altLang="zh-CN" sz="2800" b="1">
                <a:latin typeface="Times New Roman" pitchFamily="18" charset="0"/>
              </a:rPr>
              <a:t>4 200 Pa</a:t>
            </a:r>
            <a:r>
              <a:rPr lang="zh-CN" altLang="en-US" sz="2800" b="1">
                <a:latin typeface="Times New Roman" pitchFamily="18" charset="0"/>
              </a:rPr>
              <a:t>。</a:t>
            </a:r>
          </a:p>
        </p:txBody>
      </p:sp>
      <p:pic>
        <p:nvPicPr>
          <p:cNvPr id="3078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484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" grpId="0" autoUpdateAnimBg="0"/>
    </p:bldLst>
  </p:timing>
</p:sld>
</file>

<file path=ppt/theme/theme1.xml><?xml version="1.0" encoding="utf-8"?>
<a:theme xmlns:a="http://schemas.openxmlformats.org/drawingml/2006/main" name="主题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">
      <a:majorFont>
        <a:latin typeface="Times New Roman"/>
        <a:ea typeface="楷体"/>
        <a:cs typeface=""/>
      </a:majorFont>
      <a:minorFont>
        <a:latin typeface="Times New Roman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第九章 压强 复习课件</Template>
  <TotalTime>0</TotalTime>
  <Words>2230</Words>
  <Application>Microsoft Office PowerPoint</Application>
  <PresentationFormat>全屏显示(4:3)</PresentationFormat>
  <Paragraphs>287</Paragraphs>
  <Slides>54</Slides>
  <Notes>54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54</vt:i4>
      </vt:variant>
    </vt:vector>
  </HeadingPairs>
  <TitlesOfParts>
    <vt:vector size="58" baseType="lpstr">
      <vt:lpstr>主题1</vt:lpstr>
      <vt:lpstr>Equation</vt:lpstr>
      <vt:lpstr>Flash Document</vt:lpstr>
      <vt:lpstr>位图图像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    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</cp:revision>
  <dcterms:created xsi:type="dcterms:W3CDTF">2020-01-09T14:47:08Z</dcterms:created>
  <dcterms:modified xsi:type="dcterms:W3CDTF">2020-03-31T13:49:05Z</dcterms:modified>
</cp:coreProperties>
</file>