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jpeg" ContentType="image/jpeg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3" r:id="rId2"/>
  </p:sldMasterIdLst>
  <p:notesMasterIdLst>
    <p:notesMasterId r:id="rId17"/>
  </p:notesMasterIdLst>
  <p:sldIdLst>
    <p:sldId id="268" r:id="rId3"/>
    <p:sldId id="319" r:id="rId4"/>
    <p:sldId id="296" r:id="rId5"/>
    <p:sldId id="293" r:id="rId6"/>
    <p:sldId id="310" r:id="rId7"/>
    <p:sldId id="307" r:id="rId8"/>
    <p:sldId id="311" r:id="rId9"/>
    <p:sldId id="330" r:id="rId10"/>
    <p:sldId id="335" r:id="rId11"/>
    <p:sldId id="314" r:id="rId12"/>
    <p:sldId id="331" r:id="rId13"/>
    <p:sldId id="332" r:id="rId14"/>
    <p:sldId id="334" r:id="rId15"/>
    <p:sldId id="288" r:id="rId1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85A0"/>
    <a:srgbClr val="008000"/>
    <a:srgbClr val="9CA8E2"/>
    <a:srgbClr val="33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04" y="-186"/>
      </p:cViewPr>
      <p:guideLst>
        <p:guide orient="horz" pos="2048"/>
        <p:guide pos="30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7A307-FEA5-466B-B8F8-946BDB7944D9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AE45DD-D0EB-4334-AA9B-04DDD8C0F82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66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AE45DD-D0EB-4334-AA9B-04DDD8C0F82C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66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AE45DD-D0EB-4334-AA9B-04DDD8C0F82C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66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AE45DD-D0EB-4334-AA9B-04DDD8C0F82C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260F-D934-4714-AB24-CA069E177C1B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6A55B-DA82-4543-8267-F9B1FA0214D0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84160" y="404495"/>
            <a:ext cx="1062990" cy="10629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260F-D934-4714-AB24-CA069E177C1B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6A55B-DA82-4543-8267-F9B1FA0214D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C260F-D934-4714-AB24-CA069E177C1B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6A55B-DA82-4543-8267-F9B1FA0214D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zh-CN" dirty="0"/>
              <a:pPr lvl="0" eaLnBrk="1" hangingPunct="1"/>
              <a:t>‹#›</a:t>
            </a:fld>
            <a:endParaRPr lang="zh-CN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C260F-D934-4714-AB24-CA069E177C1B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6A55B-DA82-4543-8267-F9B1FA0214D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2019/2/20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12" cstate="print"/>
          <a:stretch>
            <a:fillRect/>
          </a:stretch>
        </p:blipFill>
        <p:spPr>
          <a:xfrm>
            <a:off x="7955915" y="405130"/>
            <a:ext cx="1062990" cy="106299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0815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081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5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24.gif"/><Relationship Id="rId5" Type="http://schemas.microsoft.com/office/2007/relationships/hdphoto" Target="../media/hdphoto1.wdp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video" Target="file:///H:\&#24494;&#35838;&#21046;&#20316;\&#21021;&#20108;&#65288;&#29289;&#29702;&#65306;&#31185;&#23398;&#25506;&#31350;&#65306;&#28082;&#20307;&#21387;&#24378;&#65289;%20&#31119;&#24030;&#25945;&#38498;&#20108;&#38468;&#20013;%20&#26519;&#38065;&#20912;\&#28082;&#20307;&#23545;&#20391;&#22721;&#21387;&#24378;.avi" TargetMode="External"/><Relationship Id="rId1" Type="http://schemas.openxmlformats.org/officeDocument/2006/relationships/video" Target="file:///H:\&#24494;&#35838;&#21046;&#20316;\&#21021;&#20108;&#65288;&#29289;&#29702;&#65306;&#31185;&#23398;&#25506;&#31350;&#65306;&#28082;&#20307;&#21387;&#24378;&#65289;%20&#31119;&#24030;&#25945;&#38498;&#20108;&#38468;&#20013;%20&#26519;&#38065;&#20912;\&#28082;&#20307;&#23545;&#24213;&#37096;&#21387;&#24378;.avi" TargetMode="External"/><Relationship Id="rId6" Type="http://schemas.microsoft.com/office/2007/relationships/media" Target="file:///H:\&#24494;&#35838;&#21046;&#20316;\&#21021;&#20108;&#65288;&#29289;&#29702;&#65306;&#31185;&#23398;&#25506;&#31350;&#65306;&#28082;&#20307;&#21387;&#24378;&#65289;%20&#31119;&#24030;&#25945;&#38498;&#20108;&#38468;&#20013;%20&#26519;&#38065;&#20912;\&#28082;&#20307;&#23545;&#20391;&#22721;&#21387;&#24378;.avi" TargetMode="External"/><Relationship Id="rId5" Type="http://schemas.openxmlformats.org/officeDocument/2006/relationships/image" Target="../media/image3.png"/><Relationship Id="rId4" Type="http://schemas.microsoft.com/office/2007/relationships/media" Target="file:///H:\&#24494;&#35838;&#21046;&#20316;\&#21021;&#20108;&#65288;&#29289;&#29702;&#65306;&#31185;&#23398;&#25506;&#31350;&#65306;&#28082;&#20307;&#21387;&#24378;&#65289;%20&#31119;&#24030;&#25945;&#38498;&#20108;&#38468;&#20013;%20&#26519;&#38065;&#20912;\&#28082;&#20307;&#23545;&#24213;&#37096;&#21387;&#24378;.avi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8.png"/><Relationship Id="rId2" Type="http://schemas.openxmlformats.org/officeDocument/2006/relationships/video" Target="file:///H:\&#24494;&#35838;&#21046;&#20316;\&#21021;&#20108;&#65288;&#29289;&#29702;&#65306;&#31185;&#23398;&#25506;&#31350;&#65306;&#28082;&#20307;&#21387;&#24378;&#65289;%20&#31119;&#24030;&#25945;&#38498;&#20108;&#38468;&#20013;%20&#26519;&#38065;&#20912;\&#29468;&#24819;&#19982;&#20551;&#35774;.wmv" TargetMode="External"/><Relationship Id="rId1" Type="http://schemas.openxmlformats.org/officeDocument/2006/relationships/tags" Target="../tags/tag2.xml"/><Relationship Id="rId6" Type="http://schemas.microsoft.com/office/2007/relationships/media" Target="file:///H:\&#24494;&#35838;&#21046;&#20316;\&#21021;&#20108;&#65288;&#29289;&#29702;&#65306;&#31185;&#23398;&#25506;&#31350;&#65306;&#28082;&#20307;&#21387;&#24378;&#65289;%20&#31119;&#24030;&#25945;&#38498;&#20108;&#38468;&#20013;%20&#26519;&#38065;&#20912;\&#29468;&#24819;&#19982;&#20551;&#35774;.wmv" TargetMode="External"/><Relationship Id="rId5" Type="http://schemas.openxmlformats.org/officeDocument/2006/relationships/image" Target="../media/image7.gif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file:///H:\&#24494;&#35838;&#21046;&#20316;\&#21021;&#20108;&#65288;&#29289;&#29702;&#65306;&#31185;&#23398;&#25506;&#31350;&#65306;&#28082;&#20307;&#21387;&#24378;&#65289;%20&#31119;&#24030;&#25945;&#38498;&#20108;&#38468;&#20013;%20&#26519;&#38065;&#20912;\U&#24418;&#31649;&#21387;&#24378;&#35745;&#20171;&#32461;.avi" TargetMode="External"/><Relationship Id="rId2" Type="http://schemas.openxmlformats.org/officeDocument/2006/relationships/slideLayout" Target="../slideLayouts/slideLayout11.xml"/><Relationship Id="rId1" Type="http://schemas.openxmlformats.org/officeDocument/2006/relationships/video" Target="file:///H:\&#24494;&#35838;&#21046;&#20316;\&#21021;&#20108;&#65288;&#29289;&#29702;&#65306;&#31185;&#23398;&#25506;&#31350;&#65306;&#28082;&#20307;&#21387;&#24378;&#65289;%20&#31119;&#24030;&#25945;&#38498;&#20108;&#38468;&#20013;%20&#26519;&#38065;&#20912;\U&#24418;&#31649;&#21387;&#24378;&#35745;&#20171;&#32461;.avi" TargetMode="Externa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2.png"/><Relationship Id="rId2" Type="http://schemas.openxmlformats.org/officeDocument/2006/relationships/video" Target="file:///H:\&#24494;&#35838;&#21046;&#20316;\&#21021;&#20108;&#65288;&#29289;&#29702;&#65306;&#31185;&#23398;&#25506;&#31350;&#65306;&#28082;&#20307;&#21387;&#24378;&#65289;%20&#31119;&#24030;&#25945;&#38498;&#20108;&#38468;&#20013;%20&#26519;&#38065;&#20912;\&#28082;&#20307;&#21387;&#24378;&#19982;&#23494;&#24230;&#20851;&#31995;.avi" TargetMode="External"/><Relationship Id="rId1" Type="http://schemas.openxmlformats.org/officeDocument/2006/relationships/video" Target="file:///H:\&#24494;&#35838;&#21046;&#20316;\&#21021;&#20108;&#65288;&#29289;&#29702;&#65306;&#31185;&#23398;&#25506;&#31350;&#65306;&#28082;&#20307;&#21387;&#24378;&#65289;%20&#31119;&#24030;&#25945;&#38498;&#20108;&#38468;&#20013;%20&#26519;&#38065;&#20912;\&#21387;&#24378;&#38543;&#28145;&#24230;&#21464;&#21270;.avi" TargetMode="External"/><Relationship Id="rId6" Type="http://schemas.microsoft.com/office/2007/relationships/media" Target="file:///H:\&#24494;&#35838;&#21046;&#20316;\&#21021;&#20108;&#65288;&#29289;&#29702;&#65306;&#31185;&#23398;&#25506;&#31350;&#65306;&#28082;&#20307;&#21387;&#24378;&#65289;%20&#31119;&#24030;&#25945;&#38498;&#20108;&#38468;&#20013;%20&#26519;&#38065;&#20912;\&#28082;&#20307;&#21387;&#24378;&#19982;&#23494;&#24230;&#20851;&#31995;.avi" TargetMode="External"/><Relationship Id="rId5" Type="http://schemas.openxmlformats.org/officeDocument/2006/relationships/image" Target="../media/image11.png"/><Relationship Id="rId4" Type="http://schemas.microsoft.com/office/2007/relationships/media" Target="file:///H:\&#24494;&#35838;&#21046;&#20316;\&#21021;&#20108;&#65288;&#29289;&#29702;&#65306;&#31185;&#23398;&#25506;&#31350;&#65306;&#28082;&#20307;&#21387;&#24378;&#65289;%20&#31119;&#24030;&#25945;&#38498;&#20108;&#38468;&#20013;%20&#26519;&#38065;&#20912;\&#21387;&#24378;&#38543;&#28145;&#24230;&#21464;&#21270;.avi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 rot="19800321">
            <a:off x="6392945" y="506749"/>
            <a:ext cx="972000" cy="935898"/>
            <a:chOff x="6656786" y="3548289"/>
            <a:chExt cx="2094731" cy="2094731"/>
          </a:xfrm>
          <a:solidFill>
            <a:schemeClr val="bg1">
              <a:alpha val="7000"/>
            </a:schemeClr>
          </a:solidFill>
        </p:grpSpPr>
        <p:grpSp>
          <p:nvGrpSpPr>
            <p:cNvPr id="64" name="组合 63"/>
            <p:cNvGrpSpPr/>
            <p:nvPr/>
          </p:nvGrpSpPr>
          <p:grpSpPr>
            <a:xfrm rot="7200000">
              <a:off x="7667737" y="3548289"/>
              <a:ext cx="72829" cy="2094731"/>
              <a:chOff x="7820737" y="2648433"/>
              <a:chExt cx="98400" cy="2842188"/>
            </a:xfrm>
            <a:grpFill/>
          </p:grpSpPr>
          <p:sp>
            <p:nvSpPr>
              <p:cNvPr id="74" name="等腰三角形 73"/>
              <p:cNvSpPr/>
              <p:nvPr/>
            </p:nvSpPr>
            <p:spPr>
              <a:xfrm flipH="1">
                <a:off x="7820737" y="2648433"/>
                <a:ext cx="98400" cy="1494915"/>
              </a:xfrm>
              <a:prstGeom prst="triangle">
                <a:avLst>
                  <a:gd name="adj" fmla="val 55100"/>
                </a:avLst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5" name="等腰三角形 74"/>
              <p:cNvSpPr/>
              <p:nvPr/>
            </p:nvSpPr>
            <p:spPr>
              <a:xfrm flipH="1" flipV="1">
                <a:off x="7820737" y="3995706"/>
                <a:ext cx="98400" cy="1494915"/>
              </a:xfrm>
              <a:prstGeom prst="triangle">
                <a:avLst>
                  <a:gd name="adj" fmla="val 55100"/>
                </a:avLst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5" name="组合 64"/>
            <p:cNvGrpSpPr/>
            <p:nvPr/>
          </p:nvGrpSpPr>
          <p:grpSpPr>
            <a:xfrm>
              <a:off x="7667737" y="3548289"/>
              <a:ext cx="72829" cy="2094731"/>
              <a:chOff x="7820737" y="2648433"/>
              <a:chExt cx="98400" cy="2842188"/>
            </a:xfrm>
            <a:grpFill/>
          </p:grpSpPr>
          <p:sp>
            <p:nvSpPr>
              <p:cNvPr id="72" name="等腰三角形 71"/>
              <p:cNvSpPr/>
              <p:nvPr/>
            </p:nvSpPr>
            <p:spPr>
              <a:xfrm flipH="1">
                <a:off x="7820737" y="2648433"/>
                <a:ext cx="98400" cy="1494915"/>
              </a:xfrm>
              <a:prstGeom prst="triangle">
                <a:avLst>
                  <a:gd name="adj" fmla="val 55100"/>
                </a:avLst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3" name="等腰三角形 72"/>
              <p:cNvSpPr/>
              <p:nvPr/>
            </p:nvSpPr>
            <p:spPr>
              <a:xfrm flipH="1" flipV="1">
                <a:off x="7820737" y="3995706"/>
                <a:ext cx="98400" cy="1494915"/>
              </a:xfrm>
              <a:prstGeom prst="triangle">
                <a:avLst>
                  <a:gd name="adj" fmla="val 55100"/>
                </a:avLst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66" name="组合 65"/>
            <p:cNvGrpSpPr/>
            <p:nvPr/>
          </p:nvGrpSpPr>
          <p:grpSpPr>
            <a:xfrm rot="3600000">
              <a:off x="7667737" y="3548289"/>
              <a:ext cx="72829" cy="2094731"/>
              <a:chOff x="7820737" y="2648433"/>
              <a:chExt cx="98400" cy="2842188"/>
            </a:xfrm>
            <a:grpFill/>
          </p:grpSpPr>
          <p:sp>
            <p:nvSpPr>
              <p:cNvPr id="70" name="等腰三角形 69"/>
              <p:cNvSpPr/>
              <p:nvPr/>
            </p:nvSpPr>
            <p:spPr>
              <a:xfrm flipH="1">
                <a:off x="7820737" y="2648433"/>
                <a:ext cx="98400" cy="1494915"/>
              </a:xfrm>
              <a:prstGeom prst="triangle">
                <a:avLst>
                  <a:gd name="adj" fmla="val 55100"/>
                </a:avLst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1" name="等腰三角形 70"/>
              <p:cNvSpPr/>
              <p:nvPr/>
            </p:nvSpPr>
            <p:spPr>
              <a:xfrm flipH="1" flipV="1">
                <a:off x="7820737" y="3995706"/>
                <a:ext cx="98400" cy="1494915"/>
              </a:xfrm>
              <a:prstGeom prst="triangle">
                <a:avLst>
                  <a:gd name="adj" fmla="val 55100"/>
                </a:avLst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67" name="椭圆 66"/>
            <p:cNvSpPr/>
            <p:nvPr/>
          </p:nvSpPr>
          <p:spPr>
            <a:xfrm>
              <a:off x="7163752" y="4028913"/>
              <a:ext cx="1086157" cy="1173049"/>
            </a:xfrm>
            <a:prstGeom prst="ellipse">
              <a:avLst/>
            </a:prstGeom>
            <a:grpFill/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椭圆 67"/>
            <p:cNvSpPr/>
            <p:nvPr/>
          </p:nvSpPr>
          <p:spPr>
            <a:xfrm>
              <a:off x="7124584" y="3961739"/>
              <a:ext cx="1086157" cy="1173050"/>
            </a:xfrm>
            <a:prstGeom prst="ellipse">
              <a:avLst/>
            </a:prstGeom>
            <a:grpFill/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椭圆 68"/>
            <p:cNvSpPr/>
            <p:nvPr/>
          </p:nvSpPr>
          <p:spPr>
            <a:xfrm>
              <a:off x="7168363" y="4031674"/>
              <a:ext cx="1086157" cy="1173050"/>
            </a:xfrm>
            <a:prstGeom prst="ellipse">
              <a:avLst/>
            </a:prstGeom>
            <a:grpFill/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6" name="组合 75"/>
          <p:cNvGrpSpPr/>
          <p:nvPr/>
        </p:nvGrpSpPr>
        <p:grpSpPr>
          <a:xfrm rot="19800321">
            <a:off x="7247576" y="800644"/>
            <a:ext cx="972000" cy="935898"/>
            <a:chOff x="6656786" y="3548289"/>
            <a:chExt cx="2094731" cy="2094731"/>
          </a:xfrm>
          <a:solidFill>
            <a:schemeClr val="bg1">
              <a:alpha val="7000"/>
            </a:schemeClr>
          </a:solidFill>
        </p:grpSpPr>
        <p:grpSp>
          <p:nvGrpSpPr>
            <p:cNvPr id="77" name="组合 76"/>
            <p:cNvGrpSpPr/>
            <p:nvPr/>
          </p:nvGrpSpPr>
          <p:grpSpPr>
            <a:xfrm rot="7200000">
              <a:off x="7667737" y="3548289"/>
              <a:ext cx="72829" cy="2094731"/>
              <a:chOff x="7820737" y="2648433"/>
              <a:chExt cx="98400" cy="2842188"/>
            </a:xfrm>
            <a:grpFill/>
          </p:grpSpPr>
          <p:sp>
            <p:nvSpPr>
              <p:cNvPr id="85" name="等腰三角形 84"/>
              <p:cNvSpPr/>
              <p:nvPr/>
            </p:nvSpPr>
            <p:spPr>
              <a:xfrm flipH="1">
                <a:off x="7820737" y="2648433"/>
                <a:ext cx="98400" cy="1494915"/>
              </a:xfrm>
              <a:prstGeom prst="triangle">
                <a:avLst>
                  <a:gd name="adj" fmla="val 55100"/>
                </a:avLst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6" name="等腰三角形 85"/>
              <p:cNvSpPr/>
              <p:nvPr/>
            </p:nvSpPr>
            <p:spPr>
              <a:xfrm flipH="1" flipV="1">
                <a:off x="7820737" y="3995706"/>
                <a:ext cx="98400" cy="1494915"/>
              </a:xfrm>
              <a:prstGeom prst="triangle">
                <a:avLst>
                  <a:gd name="adj" fmla="val 55100"/>
                </a:avLst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8" name="组合 77"/>
            <p:cNvGrpSpPr/>
            <p:nvPr/>
          </p:nvGrpSpPr>
          <p:grpSpPr>
            <a:xfrm>
              <a:off x="7667737" y="3548289"/>
              <a:ext cx="72829" cy="2094731"/>
              <a:chOff x="7820737" y="2648433"/>
              <a:chExt cx="98400" cy="2842188"/>
            </a:xfrm>
            <a:grpFill/>
          </p:grpSpPr>
          <p:sp>
            <p:nvSpPr>
              <p:cNvPr id="83" name="等腰三角形 82"/>
              <p:cNvSpPr/>
              <p:nvPr/>
            </p:nvSpPr>
            <p:spPr>
              <a:xfrm flipH="1">
                <a:off x="7820737" y="2648433"/>
                <a:ext cx="98400" cy="1494915"/>
              </a:xfrm>
              <a:prstGeom prst="triangle">
                <a:avLst>
                  <a:gd name="adj" fmla="val 55100"/>
                </a:avLst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4" name="等腰三角形 83"/>
              <p:cNvSpPr/>
              <p:nvPr/>
            </p:nvSpPr>
            <p:spPr>
              <a:xfrm flipH="1" flipV="1">
                <a:off x="7820737" y="3995706"/>
                <a:ext cx="98400" cy="1494915"/>
              </a:xfrm>
              <a:prstGeom prst="triangle">
                <a:avLst>
                  <a:gd name="adj" fmla="val 55100"/>
                </a:avLst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79" name="组合 78"/>
            <p:cNvGrpSpPr/>
            <p:nvPr/>
          </p:nvGrpSpPr>
          <p:grpSpPr>
            <a:xfrm rot="3600000">
              <a:off x="7667737" y="3548289"/>
              <a:ext cx="72829" cy="2094731"/>
              <a:chOff x="7820737" y="2648433"/>
              <a:chExt cx="98400" cy="2842188"/>
            </a:xfrm>
            <a:grpFill/>
          </p:grpSpPr>
          <p:sp>
            <p:nvSpPr>
              <p:cNvPr id="81" name="等腰三角形 80"/>
              <p:cNvSpPr/>
              <p:nvPr/>
            </p:nvSpPr>
            <p:spPr>
              <a:xfrm flipH="1">
                <a:off x="7820737" y="2648433"/>
                <a:ext cx="98400" cy="1494915"/>
              </a:xfrm>
              <a:prstGeom prst="triangle">
                <a:avLst>
                  <a:gd name="adj" fmla="val 55100"/>
                </a:avLst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2" name="等腰三角形 81"/>
              <p:cNvSpPr/>
              <p:nvPr/>
            </p:nvSpPr>
            <p:spPr>
              <a:xfrm flipH="1" flipV="1">
                <a:off x="7820737" y="3995706"/>
                <a:ext cx="98400" cy="1494915"/>
              </a:xfrm>
              <a:prstGeom prst="triangle">
                <a:avLst>
                  <a:gd name="adj" fmla="val 55100"/>
                </a:avLst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80" name="椭圆 79"/>
            <p:cNvSpPr/>
            <p:nvPr/>
          </p:nvSpPr>
          <p:spPr>
            <a:xfrm>
              <a:off x="7163752" y="4028913"/>
              <a:ext cx="1086157" cy="1173049"/>
            </a:xfrm>
            <a:prstGeom prst="ellipse">
              <a:avLst/>
            </a:prstGeom>
            <a:grpFill/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8" name="组合 97"/>
          <p:cNvGrpSpPr/>
          <p:nvPr/>
        </p:nvGrpSpPr>
        <p:grpSpPr>
          <a:xfrm rot="19800321">
            <a:off x="6813691" y="2178235"/>
            <a:ext cx="972000" cy="935898"/>
            <a:chOff x="6656786" y="3548289"/>
            <a:chExt cx="2094731" cy="2094731"/>
          </a:xfrm>
          <a:solidFill>
            <a:schemeClr val="bg1">
              <a:alpha val="4000"/>
            </a:schemeClr>
          </a:solidFill>
        </p:grpSpPr>
        <p:grpSp>
          <p:nvGrpSpPr>
            <p:cNvPr id="99" name="组合 98"/>
            <p:cNvGrpSpPr/>
            <p:nvPr/>
          </p:nvGrpSpPr>
          <p:grpSpPr>
            <a:xfrm rot="7200000">
              <a:off x="7667737" y="3548289"/>
              <a:ext cx="72829" cy="2094731"/>
              <a:chOff x="7820737" y="2648433"/>
              <a:chExt cx="98400" cy="2842188"/>
            </a:xfrm>
            <a:grpFill/>
          </p:grpSpPr>
          <p:sp>
            <p:nvSpPr>
              <p:cNvPr id="107" name="等腰三角形 106"/>
              <p:cNvSpPr/>
              <p:nvPr/>
            </p:nvSpPr>
            <p:spPr>
              <a:xfrm flipH="1">
                <a:off x="7820737" y="2648433"/>
                <a:ext cx="98400" cy="1494915"/>
              </a:xfrm>
              <a:prstGeom prst="triangle">
                <a:avLst>
                  <a:gd name="adj" fmla="val 55100"/>
                </a:avLst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8" name="等腰三角形 107"/>
              <p:cNvSpPr/>
              <p:nvPr/>
            </p:nvSpPr>
            <p:spPr>
              <a:xfrm flipH="1" flipV="1">
                <a:off x="7820737" y="3995706"/>
                <a:ext cx="98400" cy="1494915"/>
              </a:xfrm>
              <a:prstGeom prst="triangle">
                <a:avLst>
                  <a:gd name="adj" fmla="val 55100"/>
                </a:avLst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0" name="组合 99"/>
            <p:cNvGrpSpPr/>
            <p:nvPr/>
          </p:nvGrpSpPr>
          <p:grpSpPr>
            <a:xfrm>
              <a:off x="7667737" y="3548289"/>
              <a:ext cx="72829" cy="2094731"/>
              <a:chOff x="7820737" y="2648433"/>
              <a:chExt cx="98400" cy="2842188"/>
            </a:xfrm>
            <a:grpFill/>
          </p:grpSpPr>
          <p:sp>
            <p:nvSpPr>
              <p:cNvPr id="105" name="等腰三角形 104"/>
              <p:cNvSpPr/>
              <p:nvPr/>
            </p:nvSpPr>
            <p:spPr>
              <a:xfrm flipH="1">
                <a:off x="7820737" y="2648433"/>
                <a:ext cx="98400" cy="1494915"/>
              </a:xfrm>
              <a:prstGeom prst="triangle">
                <a:avLst>
                  <a:gd name="adj" fmla="val 55100"/>
                </a:avLst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等腰三角形 105"/>
              <p:cNvSpPr/>
              <p:nvPr/>
            </p:nvSpPr>
            <p:spPr>
              <a:xfrm flipH="1" flipV="1">
                <a:off x="7820737" y="3995706"/>
                <a:ext cx="98400" cy="1494915"/>
              </a:xfrm>
              <a:prstGeom prst="triangle">
                <a:avLst>
                  <a:gd name="adj" fmla="val 55100"/>
                </a:avLst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01" name="组合 100"/>
            <p:cNvGrpSpPr/>
            <p:nvPr/>
          </p:nvGrpSpPr>
          <p:grpSpPr>
            <a:xfrm rot="3600000">
              <a:off x="7667737" y="3548289"/>
              <a:ext cx="72829" cy="2094731"/>
              <a:chOff x="7820737" y="2648433"/>
              <a:chExt cx="98400" cy="2842188"/>
            </a:xfrm>
            <a:grpFill/>
          </p:grpSpPr>
          <p:sp>
            <p:nvSpPr>
              <p:cNvPr id="103" name="等腰三角形 102"/>
              <p:cNvSpPr/>
              <p:nvPr/>
            </p:nvSpPr>
            <p:spPr>
              <a:xfrm flipH="1">
                <a:off x="7820737" y="2648433"/>
                <a:ext cx="98400" cy="1494915"/>
              </a:xfrm>
              <a:prstGeom prst="triangle">
                <a:avLst>
                  <a:gd name="adj" fmla="val 55100"/>
                </a:avLst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4" name="等腰三角形 103"/>
              <p:cNvSpPr/>
              <p:nvPr/>
            </p:nvSpPr>
            <p:spPr>
              <a:xfrm flipH="1" flipV="1">
                <a:off x="7820737" y="3995706"/>
                <a:ext cx="98400" cy="1494915"/>
              </a:xfrm>
              <a:prstGeom prst="triangle">
                <a:avLst>
                  <a:gd name="adj" fmla="val 55100"/>
                </a:avLst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02" name="椭圆 101"/>
            <p:cNvSpPr/>
            <p:nvPr/>
          </p:nvSpPr>
          <p:spPr>
            <a:xfrm>
              <a:off x="7188973" y="3983533"/>
              <a:ext cx="1086157" cy="1173050"/>
            </a:xfrm>
            <a:prstGeom prst="ellipse">
              <a:avLst/>
            </a:prstGeom>
            <a:grpFill/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0" name="组合 119"/>
          <p:cNvGrpSpPr/>
          <p:nvPr/>
        </p:nvGrpSpPr>
        <p:grpSpPr>
          <a:xfrm rot="19800321">
            <a:off x="7798343" y="1434506"/>
            <a:ext cx="1469567" cy="1361633"/>
            <a:chOff x="6656786" y="3548289"/>
            <a:chExt cx="2094731" cy="2094731"/>
          </a:xfrm>
          <a:solidFill>
            <a:schemeClr val="bg1">
              <a:alpha val="26000"/>
            </a:schemeClr>
          </a:solidFill>
        </p:grpSpPr>
        <p:grpSp>
          <p:nvGrpSpPr>
            <p:cNvPr id="121" name="组合 120"/>
            <p:cNvGrpSpPr/>
            <p:nvPr/>
          </p:nvGrpSpPr>
          <p:grpSpPr>
            <a:xfrm rot="7200000">
              <a:off x="7667737" y="3548289"/>
              <a:ext cx="72829" cy="2094731"/>
              <a:chOff x="7820737" y="2648433"/>
              <a:chExt cx="98400" cy="2842188"/>
            </a:xfrm>
            <a:grpFill/>
          </p:grpSpPr>
          <p:sp>
            <p:nvSpPr>
              <p:cNvPr id="129" name="等腰三角形 128"/>
              <p:cNvSpPr/>
              <p:nvPr/>
            </p:nvSpPr>
            <p:spPr>
              <a:xfrm flipH="1">
                <a:off x="7820737" y="2648433"/>
                <a:ext cx="98400" cy="1494915"/>
              </a:xfrm>
              <a:prstGeom prst="triangle">
                <a:avLst>
                  <a:gd name="adj" fmla="val 55100"/>
                </a:avLst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" name="等腰三角形 129"/>
              <p:cNvSpPr/>
              <p:nvPr/>
            </p:nvSpPr>
            <p:spPr>
              <a:xfrm flipH="1" flipV="1">
                <a:off x="7820737" y="3995706"/>
                <a:ext cx="98400" cy="1494915"/>
              </a:xfrm>
              <a:prstGeom prst="triangle">
                <a:avLst>
                  <a:gd name="adj" fmla="val 55100"/>
                </a:avLst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2" name="组合 121"/>
            <p:cNvGrpSpPr/>
            <p:nvPr/>
          </p:nvGrpSpPr>
          <p:grpSpPr>
            <a:xfrm>
              <a:off x="7667737" y="3548289"/>
              <a:ext cx="72829" cy="2094731"/>
              <a:chOff x="7820737" y="2648433"/>
              <a:chExt cx="98400" cy="2842188"/>
            </a:xfrm>
            <a:grpFill/>
          </p:grpSpPr>
          <p:sp>
            <p:nvSpPr>
              <p:cNvPr id="127" name="等腰三角形 126"/>
              <p:cNvSpPr/>
              <p:nvPr/>
            </p:nvSpPr>
            <p:spPr>
              <a:xfrm flipH="1">
                <a:off x="7820737" y="2648433"/>
                <a:ext cx="98400" cy="1494915"/>
              </a:xfrm>
              <a:prstGeom prst="triangle">
                <a:avLst>
                  <a:gd name="adj" fmla="val 55100"/>
                </a:avLst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8" name="等腰三角形 127"/>
              <p:cNvSpPr/>
              <p:nvPr/>
            </p:nvSpPr>
            <p:spPr>
              <a:xfrm flipH="1" flipV="1">
                <a:off x="7820737" y="3995706"/>
                <a:ext cx="98400" cy="1494915"/>
              </a:xfrm>
              <a:prstGeom prst="triangle">
                <a:avLst>
                  <a:gd name="adj" fmla="val 55100"/>
                </a:avLst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23" name="组合 122"/>
            <p:cNvGrpSpPr/>
            <p:nvPr/>
          </p:nvGrpSpPr>
          <p:grpSpPr>
            <a:xfrm rot="3600000">
              <a:off x="7667737" y="3548289"/>
              <a:ext cx="72829" cy="2094731"/>
              <a:chOff x="7820737" y="2648433"/>
              <a:chExt cx="98400" cy="2842188"/>
            </a:xfrm>
            <a:grpFill/>
          </p:grpSpPr>
          <p:sp>
            <p:nvSpPr>
              <p:cNvPr id="125" name="等腰三角形 124"/>
              <p:cNvSpPr/>
              <p:nvPr/>
            </p:nvSpPr>
            <p:spPr>
              <a:xfrm flipH="1">
                <a:off x="7820737" y="2648433"/>
                <a:ext cx="98400" cy="1494915"/>
              </a:xfrm>
              <a:prstGeom prst="triangle">
                <a:avLst>
                  <a:gd name="adj" fmla="val 55100"/>
                </a:avLst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6" name="等腰三角形 125"/>
              <p:cNvSpPr/>
              <p:nvPr/>
            </p:nvSpPr>
            <p:spPr>
              <a:xfrm flipH="1" flipV="1">
                <a:off x="7820737" y="3995706"/>
                <a:ext cx="98400" cy="1494915"/>
              </a:xfrm>
              <a:prstGeom prst="triangle">
                <a:avLst>
                  <a:gd name="adj" fmla="val 55100"/>
                </a:avLst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24" name="椭圆 123"/>
            <p:cNvSpPr/>
            <p:nvPr/>
          </p:nvSpPr>
          <p:spPr>
            <a:xfrm>
              <a:off x="7163752" y="4028913"/>
              <a:ext cx="1086157" cy="1173049"/>
            </a:xfrm>
            <a:prstGeom prst="ellipse">
              <a:avLst/>
            </a:prstGeom>
            <a:grpFill/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5" name="标题 11"/>
          <p:cNvSpPr txBox="1"/>
          <p:nvPr/>
        </p:nvSpPr>
        <p:spPr>
          <a:xfrm>
            <a:off x="3131612" y="5804870"/>
            <a:ext cx="3379175" cy="55626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zh-CN" altLang="en-US" dirty="0">
              <a:solidFill>
                <a:schemeClr val="accent6">
                  <a:lumMod val="60000"/>
                  <a:lumOff val="4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43305" y="3213100"/>
            <a:ext cx="7617460" cy="9144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54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科学探究：液体的压强</a:t>
            </a:r>
          </a:p>
        </p:txBody>
      </p:sp>
      <p:sp>
        <p:nvSpPr>
          <p:cNvPr id="24580" name="副标题 24579"/>
          <p:cNvSpPr>
            <a:spLocks noGrp="1"/>
          </p:cNvSpPr>
          <p:nvPr>
            <p:ph type="subTitle" idx="4294967295"/>
          </p:nvPr>
        </p:nvSpPr>
        <p:spPr>
          <a:xfrm>
            <a:off x="2771775" y="5517515"/>
            <a:ext cx="4243705" cy="776605"/>
          </a:xfrm>
        </p:spPr>
        <p:txBody>
          <a:bodyPr anchor="t">
            <a:normAutofit/>
          </a:bodyPr>
          <a:lstStyle/>
          <a:p>
            <a:pPr algn="ctr" defTabSz="914400" fontAlgn="base">
              <a:buFont typeface="Wingdings" panose="05000000000000000000" pitchFamily="2" charset="2"/>
              <a:buNone/>
            </a:pPr>
            <a:r>
              <a:rPr lang="zh-CN" altLang="en-US" kern="1200" baseline="0" dirty="0">
                <a:solidFill>
                  <a:schemeClr val="bg1"/>
                </a:solidFill>
                <a:effectLst>
                  <a:outerShdw blurRad="38100" dist="38100" dir="2700000">
                    <a:srgbClr val="C0C0C0"/>
                  </a:outerShdw>
                </a:effectLst>
                <a:uFillTx/>
                <a:latin typeface="楷体" panose="02010609060101010101" charset="-122"/>
                <a:ea typeface="楷体" panose="02010609060101010101" charset="-122"/>
              </a:rPr>
              <a:t>福州教院二附中 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77795" y="188640"/>
            <a:ext cx="4754245" cy="10668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dirty="0">
                <a:solidFill>
                  <a:schemeClr val="bg1"/>
                </a:solidFill>
                <a:effectLst>
                  <a:outerShdw blurRad="38100" dist="38100" dir="2700000">
                    <a:srgbClr val="C0C0C0"/>
                  </a:outerShdw>
                </a:effectLst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沪科版初中物理</a:t>
            </a:r>
            <a:r>
              <a:rPr lang="en-US" altLang="x-none" sz="3200" dirty="0">
                <a:solidFill>
                  <a:schemeClr val="bg1"/>
                </a:solidFill>
                <a:effectLst>
                  <a:outerShdw blurRad="38100" dist="38100" dir="2700000">
                    <a:srgbClr val="C0C0C0"/>
                  </a:outerShdw>
                </a:effectLst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8</a:t>
            </a:r>
            <a:r>
              <a:rPr lang="zh-CN" altLang="en-US" sz="3200" dirty="0">
                <a:solidFill>
                  <a:schemeClr val="bg1"/>
                </a:solidFill>
                <a:effectLst>
                  <a:outerShdw blurRad="38100" dist="38100" dir="2700000">
                    <a:srgbClr val="C0C0C0"/>
                  </a:outerShdw>
                </a:effectLst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年级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dirty="0">
                <a:solidFill>
                  <a:schemeClr val="bg1"/>
                </a:solidFill>
                <a:effectLst>
                  <a:outerShdw blurRad="38100" dist="38100" dir="2700000">
                    <a:srgbClr val="C0C0C0"/>
                  </a:outerShdw>
                </a:effectLst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第二学期 第八章第二节</a:t>
            </a:r>
          </a:p>
        </p:txBody>
      </p:sp>
      <p:sp>
        <p:nvSpPr>
          <p:cNvPr id="11" name="标题 1"/>
          <p:cNvSpPr>
            <a:spLocks noChangeArrowheads="1"/>
          </p:cNvSpPr>
          <p:nvPr/>
        </p:nvSpPr>
        <p:spPr bwMode="auto">
          <a:xfrm>
            <a:off x="2771461" y="4580999"/>
            <a:ext cx="4429156" cy="716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algn="ctr"/>
            <a:r>
              <a:rPr lang="zh-CN" altLang="en-US" sz="3200" b="1" dirty="0">
                <a:solidFill>
                  <a:schemeClr val="bg1"/>
                </a:solidFill>
                <a:effectLst>
                  <a:outerShdw blurRad="38100" dist="38100" dir="2700000">
                    <a:srgbClr val="C0C0C0"/>
                  </a:outerShdw>
                </a:effectLst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主讲教师：林钱冰</a:t>
            </a:r>
            <a:endParaRPr lang="zh-CN" altLang="en-US" sz="3200" b="1" kern="1200" baseline="0" dirty="0">
              <a:solidFill>
                <a:schemeClr val="bg1"/>
              </a:solidFill>
              <a:effectLst>
                <a:outerShdw blurRad="38100" dist="38100" dir="2700000">
                  <a:srgbClr val="C0C0C0"/>
                </a:outerShdw>
              </a:effectLst>
              <a:uFillTx/>
              <a:latin typeface="楷体" panose="02010609060101010101" charset="-122"/>
              <a:ea typeface="楷体" panose="02010609060101010101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55981" y="1701443"/>
            <a:ext cx="3983842" cy="11887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CN" altLang="en-US" sz="7200" b="1" spc="50" dirty="0" smtClean="0">
                <a:ln w="1143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楷体" panose="02010609060101010101" charset="-122"/>
                <a:ea typeface="楷体" panose="02010609060101010101" charset="-122"/>
              </a:rPr>
              <a:t>物 理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2" name="Picture 1090" descr="8-17"/>
          <p:cNvPicPr>
            <a:picLocks noChangeAspect="1"/>
          </p:cNvPicPr>
          <p:nvPr/>
        </p:nvPicPr>
        <p:blipFill>
          <a:blip r:embed="rId2" cstate="print"/>
          <a:srcRect l="-6233" t="1138" r="6233" b="-1138"/>
          <a:stretch>
            <a:fillRect/>
          </a:stretch>
        </p:blipFill>
        <p:spPr>
          <a:xfrm>
            <a:off x="-180340" y="260350"/>
            <a:ext cx="3463925" cy="6303010"/>
          </a:xfrm>
          <a:prstGeom prst="ellipse">
            <a:avLst/>
          </a:prstGeom>
          <a:noFill/>
          <a:ln w="9525">
            <a:noFill/>
            <a:miter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62468" name="文本框 62467"/>
          <p:cNvSpPr txBox="1"/>
          <p:nvPr/>
        </p:nvSpPr>
        <p:spPr>
          <a:xfrm>
            <a:off x="2945130" y="3258185"/>
            <a:ext cx="6022975" cy="2651760"/>
          </a:xfrm>
          <a:prstGeom prst="rect">
            <a:avLst/>
          </a:prstGeom>
          <a:pattFill prst="pct40">
            <a:fgClr>
              <a:schemeClr val="accent1"/>
            </a:fgClr>
            <a:bgClr>
              <a:schemeClr val="bg1"/>
            </a:bgClr>
          </a:patt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>
            <a:innerShdw blurRad="63500" dist="50800" dir="5400000">
              <a:prstClr val="black">
                <a:alpha val="50000"/>
              </a:prstClr>
            </a:innerShdw>
            <a:softEdge rad="127000"/>
          </a:effectLst>
          <a:scene3d>
            <a:camera prst="orthographicFront"/>
            <a:lightRig rig="twoPt" dir="t">
              <a:rot lat="0" lon="0" rev="0"/>
            </a:lightRig>
          </a:scene3d>
          <a:sp3d prstMaterial="powder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答：</a:t>
            </a:r>
            <a:r>
              <a:rPr lang="zh-CN" altLang="en-US" sz="2800" b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潜水员在下潜过程中水的密度不变，由压强公式</a:t>
            </a:r>
            <a:r>
              <a:rPr lang="en-US" altLang="zh-CN" sz="2800" b="1" dirty="0">
                <a:solidFill>
                  <a:schemeClr val="tx1"/>
                </a:solidFill>
                <a:sym typeface="+mn-ea"/>
              </a:rPr>
              <a:t>p=</a:t>
            </a:r>
            <a:r>
              <a:rPr lang="en-US" altLang="zh-CN" sz="2800" b="1" dirty="0" err="1">
                <a:solidFill>
                  <a:schemeClr val="tx1"/>
                </a:solidFill>
                <a:sym typeface="+mn-ea"/>
              </a:rPr>
              <a:t>ρgh</a:t>
            </a:r>
            <a:r>
              <a:rPr lang="zh-CN" altLang="en-US" sz="2800" b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可知，当</a:t>
            </a:r>
            <a:r>
              <a:rPr lang="en-US" altLang="zh-CN" sz="2800" b="1" dirty="0" err="1">
                <a:solidFill>
                  <a:schemeClr val="tx1"/>
                </a:solidFill>
                <a:sym typeface="+mn-ea"/>
              </a:rPr>
              <a:t>ρ</a:t>
            </a:r>
            <a:r>
              <a:rPr lang="zh-CN" altLang="en-US" sz="2800" b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一定时，</a:t>
            </a:r>
            <a:r>
              <a:rPr lang="en-US" altLang="zh-CN" sz="2800" b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h</a:t>
            </a:r>
            <a:r>
              <a:rPr lang="zh-CN" altLang="en-US" sz="2800" b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越大，</a:t>
            </a:r>
            <a:r>
              <a:rPr lang="en-US" altLang="zh-CN" sz="2800" b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P</a:t>
            </a:r>
            <a:r>
              <a:rPr lang="zh-CN" altLang="en-US" sz="2800" b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越大，即深度越深水的压强越大，所以深海潜水必须穿上特制的潜水服，以抵消深水区液体压强的影响</a:t>
            </a:r>
            <a:r>
              <a:rPr lang="en-US" altLang="zh-CN" sz="2800" b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,</a:t>
            </a:r>
            <a:r>
              <a:rPr lang="zh-CN" altLang="en-US" sz="2800" b="1" dirty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保护潜水员的安全。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2915285" y="1655445"/>
            <a:ext cx="6151206" cy="1194435"/>
            <a:chOff x="4002" y="2721"/>
            <a:chExt cx="10327" cy="1881"/>
          </a:xfrm>
        </p:grpSpPr>
        <p:sp>
          <p:nvSpPr>
            <p:cNvPr id="51" name="AutoShape 4"/>
            <p:cNvSpPr>
              <a:spLocks noChangeArrowheads="1"/>
            </p:cNvSpPr>
            <p:nvPr/>
          </p:nvSpPr>
          <p:spPr bwMode="auto">
            <a:xfrm>
              <a:off x="4002" y="2721"/>
              <a:ext cx="10327" cy="1881"/>
            </a:xfrm>
            <a:prstGeom prst="roundRect">
              <a:avLst>
                <a:gd name="adj" fmla="val 16667"/>
              </a:avLst>
            </a:prstGeom>
            <a:solidFill>
              <a:srgbClr val="3582D1"/>
            </a:solidFill>
            <a:ln w="38100">
              <a:solidFill>
                <a:schemeClr val="bg1"/>
              </a:solidFill>
              <a:rou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algn="ctr" defTabSz="914400" rtl="0" eaLnBrk="0" fontAlgn="base" latinLnBrk="1" hangingPunct="0"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3" name="未知"/>
            <p:cNvSpPr/>
            <p:nvPr/>
          </p:nvSpPr>
          <p:spPr bwMode="auto">
            <a:xfrm>
              <a:off x="4025" y="2792"/>
              <a:ext cx="1784" cy="1172"/>
            </a:xfrm>
            <a:custGeom>
              <a:avLst/>
              <a:gdLst/>
              <a:ahLst/>
              <a:cxnLst>
                <a:cxn ang="0">
                  <a:pos x="118" y="0"/>
                </a:cxn>
                <a:cxn ang="0">
                  <a:pos x="0" y="118"/>
                </a:cxn>
                <a:cxn ang="0">
                  <a:pos x="0" y="589"/>
                </a:cxn>
                <a:cxn ang="0">
                  <a:pos x="161" y="174"/>
                </a:cxn>
                <a:cxn ang="0">
                  <a:pos x="589" y="0"/>
                </a:cxn>
                <a:cxn ang="0">
                  <a:pos x="118" y="0"/>
                </a:cxn>
              </a:cxnLst>
              <a:rect l="0" t="0" r="r" b="b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54510"/>
                    <a:invGamma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36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</a:endParaRPr>
            </a:p>
          </p:txBody>
        </p:sp>
        <p:sp>
          <p:nvSpPr>
            <p:cNvPr id="4101" name="文本框 4100"/>
            <p:cNvSpPr txBox="1"/>
            <p:nvPr/>
          </p:nvSpPr>
          <p:spPr>
            <a:xfrm>
              <a:off x="4365" y="2792"/>
              <a:ext cx="9654" cy="1680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 wrap="square">
              <a:spAutoFit/>
            </a:bodyPr>
            <a:lstStyle/>
            <a:p>
              <a:pPr lvl="0">
                <a:spcBef>
                  <a:spcPct val="50000"/>
                </a:spcBef>
              </a:pPr>
              <a:r>
                <a:rPr lang="zh-CN" altLang="en-US" sz="3200" b="1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潜水员潜至不同深度为什么要穿不同的潜水服</a:t>
              </a:r>
              <a:r>
                <a:rPr lang="en-US" altLang="zh-CN" sz="3200" b="1" dirty="0">
                  <a:solidFill>
                    <a:schemeClr val="bg1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?</a:t>
              </a: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4644390" y="548640"/>
            <a:ext cx="2530475" cy="857250"/>
            <a:chOff x="7314" y="864"/>
            <a:chExt cx="3985" cy="1350"/>
          </a:xfrm>
        </p:grpSpPr>
        <p:grpSp>
          <p:nvGrpSpPr>
            <p:cNvPr id="6" name="组合 5"/>
            <p:cNvGrpSpPr/>
            <p:nvPr/>
          </p:nvGrpSpPr>
          <p:grpSpPr>
            <a:xfrm>
              <a:off x="7314" y="864"/>
              <a:ext cx="3878" cy="1350"/>
              <a:chOff x="7314" y="9483"/>
              <a:chExt cx="5215" cy="1350"/>
            </a:xfrm>
          </p:grpSpPr>
          <p:sp>
            <p:nvSpPr>
              <p:cNvPr id="7" name="AutoShape 36"/>
              <p:cNvSpPr>
                <a:spLocks noChangeArrowheads="1"/>
              </p:cNvSpPr>
              <p:nvPr/>
            </p:nvSpPr>
            <p:spPr bwMode="auto">
              <a:xfrm>
                <a:off x="7314" y="9483"/>
                <a:ext cx="5215" cy="1350"/>
              </a:xfrm>
              <a:prstGeom prst="roundRect">
                <a:avLst>
                  <a:gd name="adj" fmla="val 17509"/>
                </a:avLst>
              </a:prstGeom>
              <a:solidFill>
                <a:srgbClr val="8C00D4"/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3600" b="0" i="0" u="none" strike="noStrike" kern="120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隶书" panose="02010509060101010101" pitchFamily="49" charset="-122"/>
                  <a:ea typeface="隶书" panose="02010509060101010101" pitchFamily="49" charset="-122"/>
                  <a:cs typeface="+mn-cs"/>
                </a:endParaRPr>
              </a:p>
            </p:txBody>
          </p:sp>
          <p:sp>
            <p:nvSpPr>
              <p:cNvPr id="9" name="AutoShape 38"/>
              <p:cNvSpPr>
                <a:spLocks noChangeArrowheads="1"/>
              </p:cNvSpPr>
              <p:nvPr/>
            </p:nvSpPr>
            <p:spPr bwMode="auto">
              <a:xfrm rot="10800000">
                <a:off x="7469" y="10481"/>
                <a:ext cx="4948" cy="22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9966FF">
                      <a:gamma/>
                      <a:tint val="33725"/>
                      <a:invGamma/>
                    </a:srgbClr>
                  </a:gs>
                  <a:gs pos="100000">
                    <a:srgbClr val="9966FF"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3600" b="0" i="0" u="none" strike="noStrike" kern="120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隶书" panose="02010509060101010101" pitchFamily="49" charset="-122"/>
                  <a:ea typeface="隶书" panose="02010509060101010101" pitchFamily="49" charset="-122"/>
                  <a:cs typeface="+mn-cs"/>
                </a:endParaRPr>
              </a:p>
            </p:txBody>
          </p:sp>
        </p:grpSp>
        <p:sp>
          <p:nvSpPr>
            <p:cNvPr id="11" name="文本框 10"/>
            <p:cNvSpPr txBox="1"/>
            <p:nvPr/>
          </p:nvSpPr>
          <p:spPr>
            <a:xfrm>
              <a:off x="7427" y="864"/>
              <a:ext cx="3873" cy="1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solidFill>
                    <a:schemeClr val="bg1"/>
                  </a:solidFill>
                  <a:latin typeface="楷体" panose="02010609060101010101" charset="-122"/>
                  <a:ea typeface="楷体" panose="02010609060101010101" charset="-122"/>
                </a:rPr>
                <a:t>学以致用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8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916832"/>
            <a:ext cx="4859338" cy="4104431"/>
          </a:xfrm>
          <a:prstGeom prst="rect">
            <a:avLst/>
          </a:prstGeom>
          <a:noFill/>
        </p:spPr>
      </p:pic>
      <p:grpSp>
        <p:nvGrpSpPr>
          <p:cNvPr id="3" name="组合 2"/>
          <p:cNvGrpSpPr/>
          <p:nvPr/>
        </p:nvGrpSpPr>
        <p:grpSpPr>
          <a:xfrm>
            <a:off x="611560" y="764704"/>
            <a:ext cx="2530475" cy="857250"/>
            <a:chOff x="7314" y="864"/>
            <a:chExt cx="3985" cy="1350"/>
          </a:xfrm>
        </p:grpSpPr>
        <p:grpSp>
          <p:nvGrpSpPr>
            <p:cNvPr id="4" name="组合 5"/>
            <p:cNvGrpSpPr/>
            <p:nvPr/>
          </p:nvGrpSpPr>
          <p:grpSpPr>
            <a:xfrm>
              <a:off x="7314" y="864"/>
              <a:ext cx="3878" cy="1350"/>
              <a:chOff x="7314" y="9483"/>
              <a:chExt cx="5215" cy="1350"/>
            </a:xfrm>
          </p:grpSpPr>
          <p:sp>
            <p:nvSpPr>
              <p:cNvPr id="6" name="AutoShape 36"/>
              <p:cNvSpPr>
                <a:spLocks noChangeArrowheads="1"/>
              </p:cNvSpPr>
              <p:nvPr/>
            </p:nvSpPr>
            <p:spPr bwMode="auto">
              <a:xfrm>
                <a:off x="7314" y="9483"/>
                <a:ext cx="5215" cy="1350"/>
              </a:xfrm>
              <a:prstGeom prst="roundRect">
                <a:avLst>
                  <a:gd name="adj" fmla="val 17509"/>
                </a:avLst>
              </a:prstGeom>
              <a:solidFill>
                <a:srgbClr val="8C00D4"/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3600" b="0" i="0" u="none" strike="noStrike" kern="120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隶书" panose="02010509060101010101" pitchFamily="49" charset="-122"/>
                  <a:ea typeface="隶书" panose="02010509060101010101" pitchFamily="49" charset="-122"/>
                  <a:cs typeface="+mn-cs"/>
                </a:endParaRPr>
              </a:p>
            </p:txBody>
          </p:sp>
          <p:sp>
            <p:nvSpPr>
              <p:cNvPr id="7" name="AutoShape 38"/>
              <p:cNvSpPr>
                <a:spLocks noChangeArrowheads="1"/>
              </p:cNvSpPr>
              <p:nvPr/>
            </p:nvSpPr>
            <p:spPr bwMode="auto">
              <a:xfrm rot="10800000">
                <a:off x="7469" y="10481"/>
                <a:ext cx="4948" cy="22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9966FF">
                      <a:gamma/>
                      <a:tint val="33725"/>
                      <a:invGamma/>
                    </a:srgbClr>
                  </a:gs>
                  <a:gs pos="100000">
                    <a:srgbClr val="9966FF"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3600" b="0" i="0" u="none" strike="noStrike" kern="120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隶书" panose="02010509060101010101" pitchFamily="49" charset="-122"/>
                  <a:ea typeface="隶书" panose="02010509060101010101" pitchFamily="49" charset="-122"/>
                  <a:cs typeface="+mn-cs"/>
                </a:endParaRPr>
              </a:p>
            </p:txBody>
          </p:sp>
        </p:grpSp>
        <p:sp>
          <p:nvSpPr>
            <p:cNvPr id="5" name="文本框 10"/>
            <p:cNvSpPr txBox="1"/>
            <p:nvPr/>
          </p:nvSpPr>
          <p:spPr>
            <a:xfrm>
              <a:off x="7427" y="864"/>
              <a:ext cx="3873" cy="1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solidFill>
                    <a:schemeClr val="bg1"/>
                  </a:solidFill>
                  <a:latin typeface="楷体" panose="02010609060101010101" charset="-122"/>
                  <a:ea typeface="楷体" panose="02010609060101010101" charset="-122"/>
                </a:rPr>
                <a:t>学以致用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00808"/>
            <a:ext cx="9144000" cy="55165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zh-CN" sz="2800" b="1" dirty="0" smtClean="0">
                <a:latin typeface="黑体" pitchFamily="2" charset="-122"/>
                <a:ea typeface="黑体" pitchFamily="2" charset="-122"/>
              </a:rPr>
              <a:t>(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1)</a:t>
            </a:r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公式：</a:t>
            </a:r>
            <a:r>
              <a:rPr lang="en-US" altLang="zh-CN" sz="2800" b="1" u="sng" dirty="0">
                <a:latin typeface="黑体" pitchFamily="2" charset="-122"/>
                <a:ea typeface="黑体" pitchFamily="2" charset="-122"/>
              </a:rPr>
              <a:t>P</a:t>
            </a:r>
            <a:r>
              <a:rPr lang="zh-CN" altLang="en-US" sz="2800" b="1" u="sng" dirty="0">
                <a:latin typeface="黑体" pitchFamily="2" charset="-122"/>
                <a:ea typeface="黑体" pitchFamily="2" charset="-122"/>
              </a:rPr>
              <a:t>＝</a:t>
            </a:r>
            <a:r>
              <a:rPr lang="el-GR" altLang="zh-CN" sz="2800" b="1" u="sng" dirty="0">
                <a:latin typeface="黑体" pitchFamily="2" charset="-122"/>
                <a:ea typeface="黑体" pitchFamily="2" charset="-122"/>
              </a:rPr>
              <a:t>ρ</a:t>
            </a:r>
            <a:r>
              <a:rPr lang="en-US" altLang="zh-CN" sz="2800" b="1" u="sng" dirty="0">
                <a:latin typeface="黑体" pitchFamily="2" charset="-122"/>
                <a:ea typeface="黑体" pitchFamily="2" charset="-122"/>
              </a:rPr>
              <a:t>g h</a:t>
            </a:r>
          </a:p>
          <a:p>
            <a:pPr>
              <a:buFont typeface="Wingdings" pitchFamily="2" charset="2"/>
              <a:buNone/>
            </a:pPr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（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2</a:t>
            </a:r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）公式使用说明：</a:t>
            </a:r>
          </a:p>
          <a:p>
            <a:pPr>
              <a:buFont typeface="Wingdings" pitchFamily="2" charset="2"/>
              <a:buNone/>
            </a:pPr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①适用范围：只适用于液体压强的计算</a:t>
            </a:r>
          </a:p>
          <a:p>
            <a:pPr>
              <a:buFont typeface="Wingdings" pitchFamily="2" charset="2"/>
              <a:buNone/>
            </a:pPr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② 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h</a:t>
            </a:r>
            <a:r>
              <a:rPr lang="zh-CN" altLang="en-US" sz="2000" b="1" dirty="0">
                <a:latin typeface="黑体" pitchFamily="2" charset="-122"/>
                <a:ea typeface="黑体" pitchFamily="2" charset="-122"/>
              </a:rPr>
              <a:t>深度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:</a:t>
            </a:r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从</a:t>
            </a:r>
            <a:r>
              <a:rPr lang="zh-CN" altLang="en-US" sz="2800" b="1" u="sng" dirty="0">
                <a:latin typeface="黑体" pitchFamily="2" charset="-122"/>
                <a:ea typeface="黑体" pitchFamily="2" charset="-122"/>
              </a:rPr>
              <a:t>自由液面</a:t>
            </a:r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到液体内部某处的</a:t>
            </a:r>
            <a:r>
              <a:rPr lang="zh-CN" altLang="en-US" sz="2800" b="1" u="sng" dirty="0">
                <a:latin typeface="黑体" pitchFamily="2" charset="-122"/>
                <a:ea typeface="黑体" pitchFamily="2" charset="-122"/>
              </a:rPr>
              <a:t>竖直距离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(</a:t>
            </a:r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非高度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).</a:t>
            </a:r>
          </a:p>
          <a:p>
            <a:pPr>
              <a:buFont typeface="Wingdings" pitchFamily="2" charset="2"/>
              <a:buNone/>
            </a:pPr>
            <a:r>
              <a:rPr lang="en-US" altLang="zh-CN" sz="2800" b="1" dirty="0"/>
              <a:t>③</a:t>
            </a:r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液体压强大小：</a:t>
            </a:r>
          </a:p>
          <a:p>
            <a:pPr>
              <a:buFont typeface="Wingdings" pitchFamily="2" charset="2"/>
              <a:buNone/>
            </a:pPr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   只跟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__________</a:t>
            </a:r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和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__________</a:t>
            </a:r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有关，而与液体的多少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(m</a:t>
            </a:r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、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G</a:t>
            </a:r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、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V)</a:t>
            </a:r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、面积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S</a:t>
            </a:r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、容器的形状等等都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_______</a:t>
            </a:r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！</a:t>
            </a:r>
          </a:p>
          <a:p>
            <a:pPr>
              <a:buFont typeface="Wingdings" pitchFamily="2" charset="2"/>
              <a:buNone/>
            </a:pPr>
            <a:r>
              <a:rPr lang="zh-CN" altLang="en-US" sz="2800" b="1" dirty="0"/>
              <a:t>④</a:t>
            </a:r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单位：必须都是国际单位！</a:t>
            </a:r>
          </a:p>
          <a:p>
            <a:pPr>
              <a:buFont typeface="Wingdings" pitchFamily="2" charset="2"/>
              <a:buNone/>
            </a:pPr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   即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:</a:t>
            </a:r>
            <a:r>
              <a:rPr lang="el-GR" altLang="zh-CN" sz="2800" b="1" dirty="0">
                <a:latin typeface="黑体" pitchFamily="2" charset="-122"/>
                <a:ea typeface="黑体" pitchFamily="2" charset="-122"/>
              </a:rPr>
              <a:t>ρ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-kg/m</a:t>
            </a:r>
            <a:r>
              <a:rPr lang="en-US" altLang="zh-CN" sz="2800" b="1" baseline="30000" dirty="0">
                <a:latin typeface="黑体" pitchFamily="2" charset="-122"/>
                <a:ea typeface="黑体" pitchFamily="2" charset="-122"/>
              </a:rPr>
              <a:t>3</a:t>
            </a:r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，</a:t>
            </a:r>
            <a:r>
              <a:rPr lang="en-US" altLang="zh-CN" sz="2800" b="1" dirty="0">
                <a:latin typeface="黑体" pitchFamily="2" charset="-122"/>
                <a:ea typeface="黑体" pitchFamily="2" charset="-122"/>
              </a:rPr>
              <a:t>g-</a:t>
            </a:r>
            <a:r>
              <a:rPr lang="en-US" altLang="zh-CN" sz="2400" b="1" dirty="0">
                <a:latin typeface="黑体" pitchFamily="2" charset="-122"/>
                <a:ea typeface="黑体" pitchFamily="2" charset="-122"/>
              </a:rPr>
              <a:t>9.8N/kg</a:t>
            </a:r>
            <a:r>
              <a:rPr lang="zh-CN" altLang="en-US" sz="2400" b="1" dirty="0">
                <a:latin typeface="黑体" pitchFamily="2" charset="-122"/>
                <a:ea typeface="黑体" pitchFamily="2" charset="-122"/>
              </a:rPr>
              <a:t>，</a:t>
            </a:r>
            <a:r>
              <a:rPr lang="en-US" altLang="zh-CN" sz="2400" b="1" dirty="0">
                <a:latin typeface="黑体" pitchFamily="2" charset="-122"/>
                <a:ea typeface="黑体" pitchFamily="2" charset="-122"/>
              </a:rPr>
              <a:t>h-m</a:t>
            </a:r>
            <a:r>
              <a:rPr lang="zh-CN" altLang="en-US" sz="2400" b="1" dirty="0">
                <a:latin typeface="黑体" pitchFamily="2" charset="-122"/>
                <a:ea typeface="黑体" pitchFamily="2" charset="-122"/>
              </a:rPr>
              <a:t>，</a:t>
            </a:r>
            <a:r>
              <a:rPr lang="en-US" altLang="zh-CN" sz="2400" b="1" dirty="0">
                <a:latin typeface="黑体" pitchFamily="2" charset="-122"/>
                <a:ea typeface="黑体" pitchFamily="2" charset="-122"/>
              </a:rPr>
              <a:t>P-Pa</a:t>
            </a:r>
          </a:p>
        </p:txBody>
      </p:sp>
      <p:sp>
        <p:nvSpPr>
          <p:cNvPr id="314372" name="Text Box 4"/>
          <p:cNvSpPr txBox="1">
            <a:spLocks noChangeArrowheads="1"/>
          </p:cNvSpPr>
          <p:nvPr/>
        </p:nvSpPr>
        <p:spPr bwMode="auto">
          <a:xfrm>
            <a:off x="1331913" y="4005263"/>
            <a:ext cx="18716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rgbClr val="F70F09"/>
                </a:solidFill>
                <a:latin typeface="黑体" pitchFamily="2" charset="-122"/>
                <a:ea typeface="黑体" pitchFamily="2" charset="-122"/>
              </a:rPr>
              <a:t>液体密度</a:t>
            </a:r>
          </a:p>
        </p:txBody>
      </p:sp>
      <p:sp>
        <p:nvSpPr>
          <p:cNvPr id="314373" name="Text Box 5"/>
          <p:cNvSpPr txBox="1">
            <a:spLocks noChangeArrowheads="1"/>
          </p:cNvSpPr>
          <p:nvPr/>
        </p:nvSpPr>
        <p:spPr bwMode="auto">
          <a:xfrm>
            <a:off x="3492500" y="3933825"/>
            <a:ext cx="18716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rgbClr val="F70F09"/>
                </a:solidFill>
                <a:latin typeface="黑体" pitchFamily="2" charset="-122"/>
                <a:ea typeface="黑体" pitchFamily="2" charset="-122"/>
              </a:rPr>
              <a:t>所处深度</a:t>
            </a:r>
          </a:p>
        </p:txBody>
      </p:sp>
      <p:sp>
        <p:nvSpPr>
          <p:cNvPr id="314374" name="Text Box 6"/>
          <p:cNvSpPr txBox="1">
            <a:spLocks noChangeArrowheads="1"/>
          </p:cNvSpPr>
          <p:nvPr/>
        </p:nvSpPr>
        <p:spPr bwMode="auto">
          <a:xfrm>
            <a:off x="6516688" y="4437063"/>
            <a:ext cx="1295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rgbClr val="F70F09"/>
                </a:solidFill>
                <a:latin typeface="黑体" pitchFamily="2" charset="-122"/>
                <a:ea typeface="黑体" pitchFamily="2" charset="-122"/>
              </a:rPr>
              <a:t>无关</a:t>
            </a:r>
          </a:p>
        </p:txBody>
      </p:sp>
      <p:grpSp>
        <p:nvGrpSpPr>
          <p:cNvPr id="2" name="Group 169"/>
          <p:cNvGrpSpPr>
            <a:grpSpLocks/>
          </p:cNvGrpSpPr>
          <p:nvPr/>
        </p:nvGrpSpPr>
        <p:grpSpPr bwMode="auto">
          <a:xfrm>
            <a:off x="3995936" y="476672"/>
            <a:ext cx="3240088" cy="1930400"/>
            <a:chOff x="3379" y="164"/>
            <a:chExt cx="2041" cy="1216"/>
          </a:xfrm>
        </p:grpSpPr>
        <p:grpSp>
          <p:nvGrpSpPr>
            <p:cNvPr id="3" name="Group 167"/>
            <p:cNvGrpSpPr>
              <a:grpSpLocks/>
            </p:cNvGrpSpPr>
            <p:nvPr/>
          </p:nvGrpSpPr>
          <p:grpSpPr bwMode="auto">
            <a:xfrm>
              <a:off x="3379" y="164"/>
              <a:ext cx="2041" cy="1216"/>
              <a:chOff x="3424" y="210"/>
              <a:chExt cx="2041" cy="1216"/>
            </a:xfrm>
          </p:grpSpPr>
          <p:grpSp>
            <p:nvGrpSpPr>
              <p:cNvPr id="4" name="Group 88"/>
              <p:cNvGrpSpPr>
                <a:grpSpLocks/>
              </p:cNvGrpSpPr>
              <p:nvPr/>
            </p:nvGrpSpPr>
            <p:grpSpPr bwMode="auto">
              <a:xfrm>
                <a:off x="3606" y="210"/>
                <a:ext cx="1542" cy="1216"/>
                <a:chOff x="3606" y="210"/>
                <a:chExt cx="1542" cy="1216"/>
              </a:xfrm>
            </p:grpSpPr>
            <p:grpSp>
              <p:nvGrpSpPr>
                <p:cNvPr id="5" name="Group 83"/>
                <p:cNvGrpSpPr>
                  <a:grpSpLocks/>
                </p:cNvGrpSpPr>
                <p:nvPr/>
              </p:nvGrpSpPr>
              <p:grpSpPr bwMode="auto">
                <a:xfrm>
                  <a:off x="3742" y="210"/>
                  <a:ext cx="1406" cy="1216"/>
                  <a:chOff x="3742" y="210"/>
                  <a:chExt cx="1406" cy="1216"/>
                </a:xfrm>
              </p:grpSpPr>
              <p:grpSp>
                <p:nvGrpSpPr>
                  <p:cNvPr id="6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3833" y="210"/>
                    <a:ext cx="1315" cy="1134"/>
                    <a:chOff x="3833" y="255"/>
                    <a:chExt cx="1315" cy="1134"/>
                  </a:xfrm>
                </p:grpSpPr>
                <p:sp>
                  <p:nvSpPr>
                    <p:cNvPr id="314430" name="Line 6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5148" y="754"/>
                      <a:ext cx="0" cy="635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4431" name="Line 6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68" y="754"/>
                      <a:ext cx="680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4432" name="Line 6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33" y="255"/>
                      <a:ext cx="635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4433" name="Line 6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468" y="255"/>
                      <a:ext cx="0" cy="499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4434" name="Line 6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33" y="255"/>
                      <a:ext cx="0" cy="1134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4435" name="Line 6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33" y="436"/>
                      <a:ext cx="635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prstDash val="dash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4436" name="Line 6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33" y="618"/>
                      <a:ext cx="635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prstDash val="dash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4437" name="Line 6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33" y="799"/>
                      <a:ext cx="1315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prstDash val="dash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4438" name="Line 7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33" y="981"/>
                      <a:ext cx="1315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prstDash val="dash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4439" name="Line 7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33" y="1162"/>
                      <a:ext cx="1315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prstDash val="dash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4440" name="Line 7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33" y="1389"/>
                      <a:ext cx="1315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14441" name="Line 7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833" y="1344"/>
                      <a:ext cx="1315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0000"/>
                      </a:solidFill>
                      <a:prstDash val="dash"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314445" name="Rectangle 77"/>
                  <p:cNvSpPr>
                    <a:spLocks noChangeArrowheads="1"/>
                  </p:cNvSpPr>
                  <p:nvPr/>
                </p:nvSpPr>
                <p:spPr bwMode="auto">
                  <a:xfrm>
                    <a:off x="3742" y="1071"/>
                    <a:ext cx="212" cy="173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zh-CN" sz="1200">
                        <a:solidFill>
                          <a:srgbClr val="FF0000"/>
                        </a:solidFill>
                      </a:rPr>
                      <a:t>●</a:t>
                    </a:r>
                  </a:p>
                </p:txBody>
              </p:sp>
              <p:sp>
                <p:nvSpPr>
                  <p:cNvPr id="314448" name="Rectangle 80"/>
                  <p:cNvSpPr>
                    <a:spLocks noChangeArrowheads="1"/>
                  </p:cNvSpPr>
                  <p:nvPr/>
                </p:nvSpPr>
                <p:spPr bwMode="auto">
                  <a:xfrm>
                    <a:off x="4604" y="663"/>
                    <a:ext cx="212" cy="173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zh-CN" sz="1200">
                        <a:solidFill>
                          <a:srgbClr val="FF0000"/>
                        </a:solidFill>
                      </a:rPr>
                      <a:t>●</a:t>
                    </a:r>
                  </a:p>
                </p:txBody>
              </p:sp>
              <p:sp>
                <p:nvSpPr>
                  <p:cNvPr id="314449" name="Rectangle 81"/>
                  <p:cNvSpPr>
                    <a:spLocks noChangeArrowheads="1"/>
                  </p:cNvSpPr>
                  <p:nvPr/>
                </p:nvSpPr>
                <p:spPr bwMode="auto">
                  <a:xfrm>
                    <a:off x="4286" y="890"/>
                    <a:ext cx="212" cy="173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zh-CN" sz="1200">
                        <a:solidFill>
                          <a:srgbClr val="FF0000"/>
                        </a:solidFill>
                      </a:rPr>
                      <a:t>●</a:t>
                    </a:r>
                  </a:p>
                </p:txBody>
              </p:sp>
              <p:sp>
                <p:nvSpPr>
                  <p:cNvPr id="314450" name="Rectangle 82"/>
                  <p:cNvSpPr>
                    <a:spLocks noChangeArrowheads="1"/>
                  </p:cNvSpPr>
                  <p:nvPr/>
                </p:nvSpPr>
                <p:spPr bwMode="auto">
                  <a:xfrm>
                    <a:off x="4059" y="1253"/>
                    <a:ext cx="212" cy="173"/>
                  </a:xfrm>
                  <a:prstGeom prst="rect">
                    <a:avLst/>
                  </a:prstGeom>
                  <a:noFill/>
                  <a:ln w="9525" algn="ctr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zh-CN" sz="1200">
                        <a:solidFill>
                          <a:srgbClr val="FF0000"/>
                        </a:solidFill>
                      </a:rPr>
                      <a:t>●</a:t>
                    </a:r>
                  </a:p>
                </p:txBody>
              </p:sp>
            </p:grpSp>
            <p:sp>
              <p:nvSpPr>
                <p:cNvPr id="314452" name="Text Box 84"/>
                <p:cNvSpPr txBox="1">
                  <a:spLocks noChangeArrowheads="1"/>
                </p:cNvSpPr>
                <p:nvPr/>
              </p:nvSpPr>
              <p:spPr bwMode="auto">
                <a:xfrm>
                  <a:off x="3606" y="981"/>
                  <a:ext cx="220" cy="231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b="1">
                      <a:solidFill>
                        <a:srgbClr val="FF0000"/>
                      </a:solidFill>
                    </a:rPr>
                    <a:t>A</a:t>
                  </a:r>
                </a:p>
              </p:txBody>
            </p:sp>
            <p:sp>
              <p:nvSpPr>
                <p:cNvPr id="314453" name="Text Box 85"/>
                <p:cNvSpPr txBox="1">
                  <a:spLocks noChangeArrowheads="1"/>
                </p:cNvSpPr>
                <p:nvPr/>
              </p:nvSpPr>
              <p:spPr bwMode="auto">
                <a:xfrm>
                  <a:off x="4740" y="754"/>
                  <a:ext cx="220" cy="231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b="1">
                      <a:solidFill>
                        <a:srgbClr val="FF0000"/>
                      </a:solidFill>
                    </a:rPr>
                    <a:t>D</a:t>
                  </a:r>
                </a:p>
              </p:txBody>
            </p:sp>
            <p:sp>
              <p:nvSpPr>
                <p:cNvPr id="314454" name="Text Box 86"/>
                <p:cNvSpPr txBox="1">
                  <a:spLocks noChangeArrowheads="1"/>
                </p:cNvSpPr>
                <p:nvPr/>
              </p:nvSpPr>
              <p:spPr bwMode="auto">
                <a:xfrm>
                  <a:off x="4059" y="1071"/>
                  <a:ext cx="220" cy="231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b="1">
                      <a:solidFill>
                        <a:srgbClr val="FF0000"/>
                      </a:solidFill>
                    </a:rPr>
                    <a:t>B</a:t>
                  </a:r>
                </a:p>
              </p:txBody>
            </p:sp>
            <p:sp>
              <p:nvSpPr>
                <p:cNvPr id="314455" name="Text Box 87"/>
                <p:cNvSpPr txBox="1">
                  <a:spLocks noChangeArrowheads="1"/>
                </p:cNvSpPr>
                <p:nvPr/>
              </p:nvSpPr>
              <p:spPr bwMode="auto">
                <a:xfrm>
                  <a:off x="4377" y="935"/>
                  <a:ext cx="220" cy="231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zh-CN" b="1">
                      <a:solidFill>
                        <a:srgbClr val="FF0000"/>
                      </a:solidFill>
                    </a:rPr>
                    <a:t>C</a:t>
                  </a:r>
                </a:p>
              </p:txBody>
            </p:sp>
          </p:grpSp>
          <p:sp>
            <p:nvSpPr>
              <p:cNvPr id="314465" name="Line 97"/>
              <p:cNvSpPr>
                <a:spLocks noChangeShapeType="1"/>
              </p:cNvSpPr>
              <p:nvPr/>
            </p:nvSpPr>
            <p:spPr bwMode="auto">
              <a:xfrm>
                <a:off x="4694" y="754"/>
                <a:ext cx="771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4467" name="Line 99"/>
              <p:cNvSpPr>
                <a:spLocks noChangeShapeType="1"/>
              </p:cNvSpPr>
              <p:nvPr/>
            </p:nvSpPr>
            <p:spPr bwMode="auto">
              <a:xfrm>
                <a:off x="5103" y="1344"/>
                <a:ext cx="362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4507" name="Line 139"/>
              <p:cNvSpPr>
                <a:spLocks noChangeShapeType="1"/>
              </p:cNvSpPr>
              <p:nvPr/>
            </p:nvSpPr>
            <p:spPr bwMode="auto">
              <a:xfrm>
                <a:off x="4422" y="981"/>
                <a:ext cx="104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4508" name="Text Box 140"/>
              <p:cNvSpPr txBox="1">
                <a:spLocks noChangeArrowheads="1"/>
              </p:cNvSpPr>
              <p:nvPr/>
            </p:nvSpPr>
            <p:spPr bwMode="auto">
              <a:xfrm>
                <a:off x="5193" y="754"/>
                <a:ext cx="257" cy="23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zh-CN" b="1">
                    <a:solidFill>
                      <a:srgbClr val="FF0000"/>
                    </a:solidFill>
                  </a:rPr>
                  <a:t>h</a:t>
                </a:r>
                <a:r>
                  <a:rPr lang="en-US" altLang="zh-CN" b="1" baseline="-25000">
                    <a:solidFill>
                      <a:srgbClr val="FF0000"/>
                    </a:solidFill>
                  </a:rPr>
                  <a:t>4</a:t>
                </a:r>
              </a:p>
            </p:txBody>
          </p:sp>
          <p:sp>
            <p:nvSpPr>
              <p:cNvPr id="314509" name="Line 141"/>
              <p:cNvSpPr>
                <a:spLocks noChangeShapeType="1"/>
              </p:cNvSpPr>
              <p:nvPr/>
            </p:nvSpPr>
            <p:spPr bwMode="auto">
              <a:xfrm flipH="1">
                <a:off x="3470" y="1162"/>
                <a:ext cx="36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4510" name="Line 142"/>
              <p:cNvSpPr>
                <a:spLocks noChangeShapeType="1"/>
              </p:cNvSpPr>
              <p:nvPr/>
            </p:nvSpPr>
            <p:spPr bwMode="auto">
              <a:xfrm flipH="1">
                <a:off x="3470" y="210"/>
                <a:ext cx="36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4511" name="Line 143"/>
              <p:cNvSpPr>
                <a:spLocks noChangeShapeType="1"/>
              </p:cNvSpPr>
              <p:nvPr/>
            </p:nvSpPr>
            <p:spPr bwMode="auto">
              <a:xfrm>
                <a:off x="3560" y="210"/>
                <a:ext cx="0" cy="36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4512" name="Line 144"/>
              <p:cNvSpPr>
                <a:spLocks noChangeShapeType="1"/>
              </p:cNvSpPr>
              <p:nvPr/>
            </p:nvSpPr>
            <p:spPr bwMode="auto">
              <a:xfrm flipV="1">
                <a:off x="3560" y="845"/>
                <a:ext cx="0" cy="31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4513" name="Text Box 145"/>
              <p:cNvSpPr txBox="1">
                <a:spLocks noChangeArrowheads="1"/>
              </p:cNvSpPr>
              <p:nvPr/>
            </p:nvSpPr>
            <p:spPr bwMode="auto">
              <a:xfrm>
                <a:off x="3424" y="572"/>
                <a:ext cx="257" cy="23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zh-CN" b="1">
                    <a:solidFill>
                      <a:srgbClr val="FF0000"/>
                    </a:solidFill>
                  </a:rPr>
                  <a:t>h</a:t>
                </a:r>
                <a:r>
                  <a:rPr lang="en-US" altLang="zh-CN" b="1" baseline="-25000">
                    <a:solidFill>
                      <a:srgbClr val="FF0000"/>
                    </a:solidFill>
                  </a:rPr>
                  <a:t>1</a:t>
                </a:r>
              </a:p>
            </p:txBody>
          </p:sp>
          <p:sp>
            <p:nvSpPr>
              <p:cNvPr id="314514" name="Line 146"/>
              <p:cNvSpPr>
                <a:spLocks noChangeShapeType="1"/>
              </p:cNvSpPr>
              <p:nvPr/>
            </p:nvSpPr>
            <p:spPr bwMode="auto">
              <a:xfrm flipH="1">
                <a:off x="3470" y="1344"/>
                <a:ext cx="36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4515" name="Text Box 147"/>
              <p:cNvSpPr txBox="1">
                <a:spLocks noChangeArrowheads="1"/>
              </p:cNvSpPr>
              <p:nvPr/>
            </p:nvSpPr>
            <p:spPr bwMode="auto">
              <a:xfrm>
                <a:off x="3424" y="1117"/>
                <a:ext cx="257" cy="23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zh-CN" b="1">
                    <a:solidFill>
                      <a:srgbClr val="FF0000"/>
                    </a:solidFill>
                  </a:rPr>
                  <a:t>h</a:t>
                </a:r>
                <a:r>
                  <a:rPr lang="en-US" altLang="zh-CN" b="1" baseline="-25000">
                    <a:solidFill>
                      <a:srgbClr val="FF0000"/>
                    </a:solidFill>
                  </a:rPr>
                  <a:t>2</a:t>
                </a:r>
              </a:p>
            </p:txBody>
          </p:sp>
          <p:sp>
            <p:nvSpPr>
              <p:cNvPr id="314516" name="Line 148"/>
              <p:cNvSpPr>
                <a:spLocks noChangeShapeType="1"/>
              </p:cNvSpPr>
              <p:nvPr/>
            </p:nvSpPr>
            <p:spPr bwMode="auto">
              <a:xfrm>
                <a:off x="4468" y="210"/>
                <a:ext cx="997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4517" name="Line 149"/>
              <p:cNvSpPr>
                <a:spLocks noChangeShapeType="1"/>
              </p:cNvSpPr>
              <p:nvPr/>
            </p:nvSpPr>
            <p:spPr bwMode="auto">
              <a:xfrm>
                <a:off x="5329" y="210"/>
                <a:ext cx="0" cy="18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14518" name="Text Box 150"/>
              <p:cNvSpPr txBox="1">
                <a:spLocks noChangeArrowheads="1"/>
              </p:cNvSpPr>
              <p:nvPr/>
            </p:nvSpPr>
            <p:spPr bwMode="auto">
              <a:xfrm>
                <a:off x="5193" y="391"/>
                <a:ext cx="257" cy="23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zh-CN" b="1">
                    <a:solidFill>
                      <a:srgbClr val="FF0000"/>
                    </a:solidFill>
                  </a:rPr>
                  <a:t>h</a:t>
                </a:r>
                <a:r>
                  <a:rPr lang="en-US" altLang="zh-CN" b="1" baseline="-25000">
                    <a:solidFill>
                      <a:srgbClr val="FF0000"/>
                    </a:solidFill>
                  </a:rPr>
                  <a:t>3</a:t>
                </a:r>
              </a:p>
            </p:txBody>
          </p:sp>
          <p:sp>
            <p:nvSpPr>
              <p:cNvPr id="314519" name="Text Box 151"/>
              <p:cNvSpPr txBox="1">
                <a:spLocks noChangeArrowheads="1"/>
              </p:cNvSpPr>
              <p:nvPr/>
            </p:nvSpPr>
            <p:spPr bwMode="auto">
              <a:xfrm>
                <a:off x="5193" y="1026"/>
                <a:ext cx="257" cy="23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zh-CN" b="1">
                    <a:solidFill>
                      <a:srgbClr val="FF0000"/>
                    </a:solidFill>
                  </a:rPr>
                  <a:t>h</a:t>
                </a:r>
                <a:r>
                  <a:rPr lang="en-US" altLang="zh-CN" b="1" baseline="-25000">
                    <a:solidFill>
                      <a:srgbClr val="FF0000"/>
                    </a:solidFill>
                  </a:rPr>
                  <a:t>5</a:t>
                </a:r>
              </a:p>
            </p:txBody>
          </p:sp>
        </p:grpSp>
        <p:sp>
          <p:nvSpPr>
            <p:cNvPr id="314536" name="Line 168"/>
            <p:cNvSpPr>
              <a:spLocks noChangeShapeType="1"/>
            </p:cNvSpPr>
            <p:nvPr/>
          </p:nvSpPr>
          <p:spPr bwMode="auto">
            <a:xfrm flipV="1">
              <a:off x="5284" y="572"/>
              <a:ext cx="0" cy="137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179512" y="404664"/>
            <a:ext cx="2530475" cy="857250"/>
            <a:chOff x="7314" y="864"/>
            <a:chExt cx="3985" cy="1350"/>
          </a:xfrm>
        </p:grpSpPr>
        <p:grpSp>
          <p:nvGrpSpPr>
            <p:cNvPr id="48" name="组合 5"/>
            <p:cNvGrpSpPr/>
            <p:nvPr/>
          </p:nvGrpSpPr>
          <p:grpSpPr>
            <a:xfrm>
              <a:off x="7314" y="864"/>
              <a:ext cx="3878" cy="1350"/>
              <a:chOff x="7314" y="9483"/>
              <a:chExt cx="5215" cy="1350"/>
            </a:xfrm>
          </p:grpSpPr>
          <p:sp>
            <p:nvSpPr>
              <p:cNvPr id="50" name="AutoShape 36"/>
              <p:cNvSpPr>
                <a:spLocks noChangeArrowheads="1"/>
              </p:cNvSpPr>
              <p:nvPr/>
            </p:nvSpPr>
            <p:spPr bwMode="auto">
              <a:xfrm>
                <a:off x="7314" y="9483"/>
                <a:ext cx="5215" cy="1350"/>
              </a:xfrm>
              <a:prstGeom prst="roundRect">
                <a:avLst>
                  <a:gd name="adj" fmla="val 17509"/>
                </a:avLst>
              </a:prstGeom>
              <a:solidFill>
                <a:srgbClr val="8C00D4"/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3600" b="0" i="0" u="none" strike="noStrike" kern="120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隶书" panose="02010509060101010101" pitchFamily="49" charset="-122"/>
                  <a:ea typeface="隶书" panose="02010509060101010101" pitchFamily="49" charset="-122"/>
                  <a:cs typeface="+mn-cs"/>
                </a:endParaRPr>
              </a:p>
            </p:txBody>
          </p:sp>
          <p:sp>
            <p:nvSpPr>
              <p:cNvPr id="51" name="AutoShape 38"/>
              <p:cNvSpPr>
                <a:spLocks noChangeArrowheads="1"/>
              </p:cNvSpPr>
              <p:nvPr/>
            </p:nvSpPr>
            <p:spPr bwMode="auto">
              <a:xfrm rot="10800000">
                <a:off x="7469" y="10481"/>
                <a:ext cx="4948" cy="22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9966FF">
                      <a:gamma/>
                      <a:tint val="33725"/>
                      <a:invGamma/>
                    </a:srgbClr>
                  </a:gs>
                  <a:gs pos="100000">
                    <a:srgbClr val="9966FF"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3600" b="0" i="0" u="none" strike="noStrike" kern="120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隶书" panose="02010509060101010101" pitchFamily="49" charset="-122"/>
                  <a:ea typeface="隶书" panose="02010509060101010101" pitchFamily="49" charset="-122"/>
                  <a:cs typeface="+mn-cs"/>
                </a:endParaRPr>
              </a:p>
            </p:txBody>
          </p:sp>
        </p:grpSp>
        <p:sp>
          <p:nvSpPr>
            <p:cNvPr id="49" name="文本框 10"/>
            <p:cNvSpPr txBox="1"/>
            <p:nvPr/>
          </p:nvSpPr>
          <p:spPr>
            <a:xfrm>
              <a:off x="7427" y="864"/>
              <a:ext cx="3873" cy="1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solidFill>
                    <a:schemeClr val="bg1"/>
                  </a:solidFill>
                  <a:latin typeface="楷体" panose="02010609060101010101" charset="-122"/>
                  <a:ea typeface="楷体" panose="02010609060101010101" charset="-122"/>
                </a:rPr>
                <a:t>学以致用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4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4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4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4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4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4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4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4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4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4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437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49" name="Rectangle 13"/>
          <p:cNvSpPr>
            <a:spLocks noChangeArrowheads="1"/>
          </p:cNvSpPr>
          <p:nvPr/>
        </p:nvSpPr>
        <p:spPr bwMode="auto">
          <a:xfrm>
            <a:off x="0" y="1101121"/>
            <a:ext cx="8100391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eaLnBrk="1" hangingPunct="1"/>
            <a:r>
              <a:rPr lang="en-US" altLang="zh-CN" sz="3200" b="1" dirty="0" smtClean="0">
                <a:latin typeface="仿宋" pitchFamily="49" charset="-122"/>
                <a:ea typeface="仿宋" pitchFamily="49" charset="-122"/>
                <a:cs typeface="Times New Roman" pitchFamily="18" charset="0"/>
              </a:rPr>
              <a:t>  </a:t>
            </a:r>
            <a:r>
              <a:rPr lang="zh-CN" altLang="en-US" sz="3200" b="1" dirty="0" smtClean="0">
                <a:latin typeface="仿宋" pitchFamily="49" charset="-122"/>
                <a:ea typeface="仿宋" pitchFamily="49" charset="-122"/>
                <a:cs typeface="Times New Roman" pitchFamily="18" charset="0"/>
              </a:rPr>
              <a:t>如</a:t>
            </a:r>
            <a:r>
              <a:rPr lang="zh-CN" altLang="en-US" sz="3200" b="1" dirty="0">
                <a:latin typeface="仿宋" pitchFamily="49" charset="-122"/>
                <a:ea typeface="仿宋" pitchFamily="49" charset="-122"/>
                <a:cs typeface="Times New Roman" pitchFamily="18" charset="0"/>
              </a:rPr>
              <a:t>图所示三个底面积相等的容器，倒入质量相等的煤油后，则各容器内液体的情形如图，则容器内底面所受到的压强：（    ）</a:t>
            </a:r>
          </a:p>
        </p:txBody>
      </p:sp>
      <p:sp>
        <p:nvSpPr>
          <p:cNvPr id="167950" name="Rectangle 14"/>
          <p:cNvSpPr>
            <a:spLocks noChangeArrowheads="1"/>
          </p:cNvSpPr>
          <p:nvPr/>
        </p:nvSpPr>
        <p:spPr bwMode="auto">
          <a:xfrm>
            <a:off x="5292725" y="3110736"/>
            <a:ext cx="2808288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/>
            <a:r>
              <a:rPr lang="en-US" altLang="zh-CN" sz="3200" b="1" dirty="0">
                <a:latin typeface="仿宋" pitchFamily="49" charset="-122"/>
                <a:ea typeface="仿宋" pitchFamily="49" charset="-122"/>
                <a:cs typeface="Times New Roman" pitchFamily="18" charset="0"/>
              </a:rPr>
              <a:t>A</a:t>
            </a:r>
            <a:r>
              <a:rPr lang="zh-CN" altLang="en-US" sz="3200" b="1" dirty="0">
                <a:latin typeface="仿宋" pitchFamily="49" charset="-122"/>
                <a:ea typeface="仿宋" pitchFamily="49" charset="-122"/>
                <a:cs typeface="Times New Roman" pitchFamily="18" charset="0"/>
              </a:rPr>
              <a:t>．甲最大；</a:t>
            </a:r>
            <a:r>
              <a:rPr lang="en-US" altLang="zh-CN" sz="3200" b="1" dirty="0">
                <a:latin typeface="仿宋" pitchFamily="49" charset="-122"/>
                <a:ea typeface="仿宋" pitchFamily="49" charset="-122"/>
                <a:cs typeface="Times New Roman" pitchFamily="18" charset="0"/>
              </a:rPr>
              <a:t>B</a:t>
            </a:r>
            <a:r>
              <a:rPr lang="zh-CN" altLang="en-US" sz="3200" b="1" dirty="0">
                <a:latin typeface="仿宋" pitchFamily="49" charset="-122"/>
                <a:ea typeface="仿宋" pitchFamily="49" charset="-122"/>
                <a:cs typeface="Times New Roman" pitchFamily="18" charset="0"/>
              </a:rPr>
              <a:t>．乙最大；</a:t>
            </a:r>
            <a:r>
              <a:rPr lang="en-US" altLang="zh-CN" sz="3200" b="1" dirty="0">
                <a:latin typeface="仿宋" pitchFamily="49" charset="-122"/>
                <a:ea typeface="仿宋" pitchFamily="49" charset="-122"/>
                <a:cs typeface="Times New Roman" pitchFamily="18" charset="0"/>
              </a:rPr>
              <a:t>C</a:t>
            </a:r>
            <a:r>
              <a:rPr lang="zh-CN" altLang="en-US" sz="3200" b="1" dirty="0">
                <a:latin typeface="仿宋" pitchFamily="49" charset="-122"/>
                <a:ea typeface="仿宋" pitchFamily="49" charset="-122"/>
                <a:cs typeface="Times New Roman" pitchFamily="18" charset="0"/>
              </a:rPr>
              <a:t>．丙最大；</a:t>
            </a:r>
            <a:r>
              <a:rPr lang="en-US" altLang="zh-CN" sz="3200" b="1" dirty="0">
                <a:latin typeface="仿宋" pitchFamily="49" charset="-122"/>
                <a:ea typeface="仿宋" pitchFamily="49" charset="-122"/>
                <a:cs typeface="Times New Roman" pitchFamily="18" charset="0"/>
              </a:rPr>
              <a:t>D</a:t>
            </a:r>
            <a:r>
              <a:rPr lang="zh-CN" altLang="en-US" sz="3200" b="1" dirty="0">
                <a:latin typeface="仿宋" pitchFamily="49" charset="-122"/>
                <a:ea typeface="仿宋" pitchFamily="49" charset="-122"/>
                <a:cs typeface="Times New Roman" pitchFamily="18" charset="0"/>
              </a:rPr>
              <a:t>．一样大。</a:t>
            </a:r>
          </a:p>
        </p:txBody>
      </p:sp>
      <p:sp>
        <p:nvSpPr>
          <p:cNvPr id="167951" name="Text Box 15"/>
          <p:cNvSpPr txBox="1">
            <a:spLocks noChangeArrowheads="1"/>
          </p:cNvSpPr>
          <p:nvPr/>
        </p:nvSpPr>
        <p:spPr bwMode="auto">
          <a:xfrm>
            <a:off x="6804248" y="2060848"/>
            <a:ext cx="4778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C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827087" y="3141663"/>
            <a:ext cx="3384550" cy="3032125"/>
            <a:chOff x="521" y="1979"/>
            <a:chExt cx="2132" cy="1910"/>
          </a:xfrm>
        </p:grpSpPr>
        <p:graphicFrame>
          <p:nvGraphicFramePr>
            <p:cNvPr id="167948" name="Object 12"/>
            <p:cNvGraphicFramePr>
              <a:graphicFrameLocks noChangeAspect="1"/>
            </p:cNvGraphicFramePr>
            <p:nvPr/>
          </p:nvGraphicFramePr>
          <p:xfrm>
            <a:off x="612" y="1979"/>
            <a:ext cx="2041" cy="1604"/>
          </p:xfrm>
          <a:graphic>
            <a:graphicData uri="http://schemas.openxmlformats.org/presentationml/2006/ole">
              <p:oleObj spid="_x0000_s30722" r:id="rId3" imgW="1809000" imgH="900360" progId="Flash.Movie">
                <p:embed/>
              </p:oleObj>
            </a:graphicData>
          </a:graphic>
        </p:graphicFrame>
        <p:sp>
          <p:nvSpPr>
            <p:cNvPr id="167953" name="Text Box 17"/>
            <p:cNvSpPr txBox="1">
              <a:spLocks noChangeArrowheads="1"/>
            </p:cNvSpPr>
            <p:nvPr/>
          </p:nvSpPr>
          <p:spPr bwMode="auto">
            <a:xfrm>
              <a:off x="521" y="3521"/>
              <a:ext cx="2086" cy="36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b="1" dirty="0">
                  <a:solidFill>
                    <a:srgbClr val="0000FF"/>
                  </a:solidFill>
                  <a:latin typeface="+mn-ea"/>
                </a:rPr>
                <a:t> </a:t>
              </a:r>
              <a:r>
                <a:rPr lang="zh-CN" altLang="en-US" sz="3200" b="1" dirty="0">
                  <a:solidFill>
                    <a:srgbClr val="0000FF"/>
                  </a:solidFill>
                  <a:latin typeface="+mn-ea"/>
                </a:rPr>
                <a:t>甲    乙   丙</a:t>
              </a: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95536" y="260648"/>
            <a:ext cx="2530475" cy="857250"/>
            <a:chOff x="7314" y="864"/>
            <a:chExt cx="3985" cy="1350"/>
          </a:xfrm>
        </p:grpSpPr>
        <p:grpSp>
          <p:nvGrpSpPr>
            <p:cNvPr id="9" name="组合 5"/>
            <p:cNvGrpSpPr/>
            <p:nvPr/>
          </p:nvGrpSpPr>
          <p:grpSpPr>
            <a:xfrm>
              <a:off x="7314" y="864"/>
              <a:ext cx="3878" cy="1350"/>
              <a:chOff x="7314" y="9483"/>
              <a:chExt cx="5215" cy="1350"/>
            </a:xfrm>
          </p:grpSpPr>
          <p:sp>
            <p:nvSpPr>
              <p:cNvPr id="11" name="AutoShape 36"/>
              <p:cNvSpPr>
                <a:spLocks noChangeArrowheads="1"/>
              </p:cNvSpPr>
              <p:nvPr/>
            </p:nvSpPr>
            <p:spPr bwMode="auto">
              <a:xfrm>
                <a:off x="7314" y="9483"/>
                <a:ext cx="5215" cy="1350"/>
              </a:xfrm>
              <a:prstGeom prst="roundRect">
                <a:avLst>
                  <a:gd name="adj" fmla="val 17509"/>
                </a:avLst>
              </a:prstGeom>
              <a:solidFill>
                <a:srgbClr val="8C00D4"/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3600" b="0" i="0" u="none" strike="noStrike" kern="120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隶书" panose="02010509060101010101" pitchFamily="49" charset="-122"/>
                  <a:ea typeface="隶书" panose="02010509060101010101" pitchFamily="49" charset="-122"/>
                  <a:cs typeface="+mn-cs"/>
                </a:endParaRPr>
              </a:p>
            </p:txBody>
          </p:sp>
          <p:sp>
            <p:nvSpPr>
              <p:cNvPr id="12" name="AutoShape 38"/>
              <p:cNvSpPr>
                <a:spLocks noChangeArrowheads="1"/>
              </p:cNvSpPr>
              <p:nvPr/>
            </p:nvSpPr>
            <p:spPr bwMode="auto">
              <a:xfrm rot="10800000">
                <a:off x="7469" y="10481"/>
                <a:ext cx="4948" cy="22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9966FF">
                      <a:gamma/>
                      <a:tint val="33725"/>
                      <a:invGamma/>
                    </a:srgbClr>
                  </a:gs>
                  <a:gs pos="100000">
                    <a:srgbClr val="9966FF"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3600" b="0" i="0" u="none" strike="noStrike" kern="120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隶书" panose="02010509060101010101" pitchFamily="49" charset="-122"/>
                  <a:ea typeface="隶书" panose="02010509060101010101" pitchFamily="49" charset="-122"/>
                  <a:cs typeface="+mn-cs"/>
                </a:endParaRPr>
              </a:p>
            </p:txBody>
          </p:sp>
        </p:grpSp>
        <p:sp>
          <p:nvSpPr>
            <p:cNvPr id="10" name="文本框 10"/>
            <p:cNvSpPr txBox="1"/>
            <p:nvPr/>
          </p:nvSpPr>
          <p:spPr>
            <a:xfrm>
              <a:off x="7427" y="864"/>
              <a:ext cx="3873" cy="1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solidFill>
                    <a:schemeClr val="bg1"/>
                  </a:solidFill>
                  <a:latin typeface="楷体" panose="02010609060101010101" charset="-122"/>
                  <a:ea typeface="楷体" panose="02010609060101010101" charset="-122"/>
                </a:rPr>
                <a:t>学以致用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79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79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10"/>
          <p:cNvSpPr/>
          <p:nvPr/>
        </p:nvSpPr>
        <p:spPr>
          <a:xfrm>
            <a:off x="1686375" y="1847315"/>
            <a:ext cx="5361639" cy="2810257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16616" y="188640"/>
            <a:ext cx="3182749" cy="1676116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 rot="560431">
            <a:off x="1599412" y="2303831"/>
            <a:ext cx="5745200" cy="1107996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altLang="zh-CN" sz="6600" b="1" spc="50" dirty="0" smtClean="0">
                <a:ln w="11430"/>
                <a:solidFill>
                  <a:schemeClr val="accent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dobe Caslon Pro Bold" pitchFamily="18" charset="0"/>
                <a:ea typeface="+mj-ea"/>
              </a:rPr>
              <a:t>Thank  You !</a:t>
            </a:r>
            <a:endParaRPr lang="zh-CN" altLang="en-US" sz="6600" b="1" spc="50" dirty="0">
              <a:ln w="11430"/>
              <a:solidFill>
                <a:schemeClr val="accent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dobe Caslon Pro Bold" pitchFamily="18" charset="0"/>
              <a:ea typeface="+mj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622" t="30315" r="17074" b="44275"/>
          <a:stretch>
            <a:fillRect/>
          </a:stretch>
        </p:blipFill>
        <p:spPr>
          <a:xfrm rot="201660">
            <a:off x="2033238" y="3111841"/>
            <a:ext cx="4514026" cy="138134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949" t="50000"/>
          <a:stretch>
            <a:fillRect/>
          </a:stretch>
        </p:blipFill>
        <p:spPr>
          <a:xfrm>
            <a:off x="5830075" y="3865764"/>
            <a:ext cx="3244490" cy="25782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1333" b="37490"/>
          <a:stretch>
            <a:fillRect/>
          </a:stretch>
        </p:blipFill>
        <p:spPr>
          <a:xfrm>
            <a:off x="519974" y="425815"/>
            <a:ext cx="1599430" cy="226518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8820" t="18893" b="65921"/>
          <a:stretch>
            <a:fillRect/>
          </a:stretch>
        </p:blipFill>
        <p:spPr>
          <a:xfrm rot="21062783">
            <a:off x="1974297" y="3495761"/>
            <a:ext cx="1551508" cy="717022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292090" y="4076700"/>
            <a:ext cx="144081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solidFill>
                  <a:schemeClr val="bg1"/>
                </a:solidFill>
                <a:latin typeface="+mj-ea"/>
                <a:ea typeface="+mj-ea"/>
              </a:rPr>
              <a:t>2018.10</a:t>
            </a:r>
            <a:endParaRPr lang="en-US" altLang="zh-CN" sz="28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fad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8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0.00093 L 0.12362 -0.05457 C 0.1474 -0.06798 0.18577 -0.08208 0.22518 -0.09549 C 0.27171 -0.10497 0.30938 -0.11284 0.33525 -0.11307 L 0.4566 -0.1274 " pathEditMode="relative" rAng="-49301759" ptsTypes="FffFF">
                                      <p:cBhvr>
                                        <p:cTn id="19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87" y="-7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467360" y="5013325"/>
            <a:ext cx="8422005" cy="7010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4000">
                <a:latin typeface="楷体" panose="02010609060101010101" charset="-122"/>
                <a:ea typeface="楷体" panose="02010609060101010101" charset="-122"/>
              </a:rPr>
              <a:t>液体对容器的底部和侧壁都有压强</a:t>
            </a:r>
          </a:p>
        </p:txBody>
      </p:sp>
      <p:pic>
        <p:nvPicPr>
          <p:cNvPr id="2" name="液体对底部压强.avi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="" r:link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323850" y="1268730"/>
            <a:ext cx="4182745" cy="2830830"/>
          </a:xfrm>
          <a:prstGeom prst="ellipse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softEdge rad="31750"/>
          </a:effectLst>
        </p:spPr>
      </p:pic>
      <p:pic>
        <p:nvPicPr>
          <p:cNvPr id="3" name="液体对侧壁压强.avi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xmlns="" r:link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4716145" y="1268730"/>
            <a:ext cx="4168140" cy="2860675"/>
          </a:xfrm>
          <a:prstGeom prst="ellipse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softEdge rad="3175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9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15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云形标注 55298"/>
          <p:cNvSpPr/>
          <p:nvPr/>
        </p:nvSpPr>
        <p:spPr>
          <a:xfrm>
            <a:off x="2411730" y="1341120"/>
            <a:ext cx="5332095" cy="2994660"/>
          </a:xfrm>
          <a:prstGeom prst="cloudCallout">
            <a:avLst>
              <a:gd name="adj1" fmla="val -48213"/>
              <a:gd name="adj2" fmla="val 57994"/>
            </a:avLst>
          </a:prstGeom>
          <a:solidFill>
            <a:schemeClr val="accent1"/>
          </a:solidFill>
          <a:ln w="9525">
            <a:noFill/>
          </a:ln>
        </p:spPr>
        <p:txBody>
          <a:bodyPr/>
          <a:lstStyle>
            <a:lvl1pPr marL="342900" lvl="0" indent="-342900" algn="l" defTabSz="91440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v"/>
              <a:defRPr sz="2400" b="0" i="0" u="none" kern="12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lvl="1" indent="-285750" algn="l" defTabSz="91440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eaLnBrk="0" fontAlgn="base" latinLnBrk="0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•"/>
              <a:defRPr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eaLnBrk="0" fontAlgn="base" latinLnBrk="0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6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eaLnBrk="0" fontAlgn="base" latinLnBrk="0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endParaRPr lang="zh-CN" altLang="en-US" dirty="0">
              <a:ea typeface="宋体" panose="02010600030101010101" pitchFamily="2" charset="-122"/>
            </a:endParaRPr>
          </a:p>
        </p:txBody>
      </p:sp>
      <p:pic>
        <p:nvPicPr>
          <p:cNvPr id="55300" name="图片 55299" descr="问号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20000">
            <a:off x="6162040" y="2700020"/>
            <a:ext cx="1174115" cy="1697355"/>
          </a:xfrm>
          <a:prstGeom prst="rect">
            <a:avLst/>
          </a:prstGeom>
          <a:noFill/>
          <a:ln w="9525">
            <a:noFill/>
            <a:miter/>
          </a:ln>
        </p:spPr>
      </p:pic>
      <p:pic>
        <p:nvPicPr>
          <p:cNvPr id="55303" name="图片 55302" descr="8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08585" y="2348865"/>
            <a:ext cx="2741930" cy="4310380"/>
          </a:xfrm>
          <a:prstGeom prst="rect">
            <a:avLst/>
          </a:prstGeom>
          <a:noFill/>
          <a:ln w="9525">
            <a:noFill/>
            <a:miter/>
          </a:ln>
        </p:spPr>
      </p:pic>
      <p:sp>
        <p:nvSpPr>
          <p:cNvPr id="100" name="文本框 99"/>
          <p:cNvSpPr txBox="1"/>
          <p:nvPr/>
        </p:nvSpPr>
        <p:spPr>
          <a:xfrm>
            <a:off x="2915285" y="1917065"/>
            <a:ext cx="5080000" cy="143256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marL="0" indent="0" algn="l"/>
            <a:r>
              <a:rPr lang="zh-CN" altLang="en-US" sz="4400" b="1">
                <a:solidFill>
                  <a:schemeClr val="bg1"/>
                </a:solidFill>
                <a:uFillTx/>
                <a:latin typeface="楷体" panose="02010609060101010101" charset="-122"/>
                <a:ea typeface="楷体" panose="02010609060101010101" charset="-122"/>
                <a:cs typeface="宋体" panose="02010600030101010101" pitchFamily="2" charset="-122"/>
              </a:rPr>
              <a:t>液体压强与哪些因素有关呢？</a:t>
            </a:r>
          </a:p>
        </p:txBody>
      </p:sp>
      <p:sp>
        <p:nvSpPr>
          <p:cNvPr id="4" name="矩形 3"/>
          <p:cNvSpPr/>
          <p:nvPr/>
        </p:nvSpPr>
        <p:spPr>
          <a:xfrm>
            <a:off x="34925" y="332740"/>
            <a:ext cx="3446780" cy="92138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54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1.</a:t>
            </a:r>
            <a:r>
              <a:rPr lang="zh-CN" altLang="en-US" sz="54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提出问题</a:t>
            </a:r>
          </a:p>
        </p:txBody>
      </p:sp>
    </p:spTree>
  </p:cSld>
  <p:clrMapOvr>
    <a:masterClrMapping/>
  </p:clrMapOvr>
  <p:transition advTm="17394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猜想与假设.wmv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xmlns="" r:link="rId6"/>
              </p:ext>
            </p:extLst>
          </p:nvPr>
        </p:nvPicPr>
        <p:blipFill>
          <a:blip r:embed="rId7" cstate="print"/>
          <a:srcRect l="2616" t="2103" r="2859"/>
          <a:stretch>
            <a:fillRect/>
          </a:stretch>
        </p:blipFill>
        <p:spPr>
          <a:xfrm>
            <a:off x="1835150" y="935990"/>
            <a:ext cx="5184775" cy="4612005"/>
          </a:xfrm>
          <a:prstGeom prst="flowChartAlternateProcess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0000" endA="300" endPos="38500" dist="50800" dir="5400000" sy="-100000" algn="bl" rotWithShape="0"/>
          </a:effectLst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图片 17410" descr="三个现象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9840" y="1268413"/>
            <a:ext cx="6913563" cy="3527425"/>
          </a:xfrm>
          <a:prstGeom prst="rect">
            <a:avLst/>
          </a:prstGeom>
          <a:noFill/>
          <a:ln w="9525">
            <a:noFill/>
            <a:miter/>
          </a:ln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-92075" y="4772025"/>
            <a:ext cx="2057400" cy="365125"/>
          </a:xfrm>
        </p:spPr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35560" y="332105"/>
            <a:ext cx="4132580" cy="92138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54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2.</a:t>
            </a:r>
            <a:r>
              <a:rPr lang="zh-CN" altLang="en-US" sz="54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猜想与假设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475740" y="4797425"/>
            <a:ext cx="6471285" cy="579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latin typeface="楷体" panose="02010609060101010101" charset="-122"/>
                <a:ea typeface="楷体" panose="02010609060101010101" charset="-122"/>
              </a:rPr>
              <a:t>a</a:t>
            </a:r>
            <a:r>
              <a:rPr lang="zh-CN" altLang="zh-CN" sz="3200" b="1">
                <a:latin typeface="楷体" panose="02010609060101010101" charset="-122"/>
                <a:ea typeface="楷体" panose="02010609060101010101" charset="-122"/>
              </a:rPr>
              <a:t>、</a:t>
            </a:r>
            <a:r>
              <a:rPr lang="en-US" altLang="zh-CN" sz="3200" b="1">
                <a:latin typeface="楷体" panose="02010609060101010101" charset="-122"/>
                <a:ea typeface="楷体" panose="02010609060101010101" charset="-122"/>
              </a:rPr>
              <a:t>b</a:t>
            </a:r>
            <a:r>
              <a:rPr lang="zh-CN" altLang="zh-CN" sz="3200" b="1">
                <a:latin typeface="楷体" panose="02010609060101010101" charset="-122"/>
                <a:ea typeface="楷体" panose="02010609060101010101" charset="-122"/>
              </a:rPr>
              <a:t>：液体压强可能与深度有关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548130" y="5517515"/>
            <a:ext cx="6471285" cy="579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latin typeface="楷体" panose="02010609060101010101" charset="-122"/>
                <a:ea typeface="楷体" panose="02010609060101010101" charset="-122"/>
              </a:rPr>
              <a:t>b</a:t>
            </a:r>
            <a:r>
              <a:rPr lang="zh-CN" altLang="zh-CN" sz="3200" b="1">
                <a:latin typeface="楷体" panose="02010609060101010101" charset="-122"/>
                <a:ea typeface="楷体" panose="02010609060101010101" charset="-122"/>
              </a:rPr>
              <a:t>、</a:t>
            </a:r>
            <a:r>
              <a:rPr lang="en-US" altLang="zh-CN" sz="3200" b="1">
                <a:latin typeface="楷体" panose="02010609060101010101" charset="-122"/>
                <a:ea typeface="楷体" panose="02010609060101010101" charset="-122"/>
              </a:rPr>
              <a:t>c</a:t>
            </a:r>
            <a:r>
              <a:rPr lang="zh-CN" altLang="zh-CN" sz="3200" b="1">
                <a:latin typeface="楷体" panose="02010609060101010101" charset="-122"/>
                <a:ea typeface="楷体" panose="02010609060101010101" charset="-122"/>
              </a:rPr>
              <a:t>：液体压强可能与密度有关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文本框 48129"/>
          <p:cNvSpPr txBox="1"/>
          <p:nvPr/>
        </p:nvSpPr>
        <p:spPr>
          <a:xfrm>
            <a:off x="539433" y="1268730"/>
            <a:ext cx="8602662" cy="548640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30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专门用来测量液体压强的仪器：</a:t>
            </a:r>
            <a:r>
              <a:rPr lang="en-US" altLang="zh-CN" sz="30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U</a:t>
            </a:r>
            <a:r>
              <a:rPr lang="zh-CN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形管压强计</a:t>
            </a:r>
            <a:endParaRPr lang="zh-CN" altLang="en-US" sz="3000" b="1" dirty="0">
              <a:solidFill>
                <a:srgbClr val="0000FF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8131" name="文本框 48130"/>
          <p:cNvSpPr txBox="1"/>
          <p:nvPr/>
        </p:nvSpPr>
        <p:spPr>
          <a:xfrm>
            <a:off x="107315" y="1845310"/>
            <a:ext cx="9039225" cy="103632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altLang="en-US" sz="3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将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</a:rPr>
              <a:t>U</a:t>
            </a:r>
            <a:r>
              <a:rPr lang="zh-CN" altLang="en-US" sz="3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形管压强计的金属盒放入水中一定深度，根据</a:t>
            </a:r>
            <a:r>
              <a:rPr lang="en-US" altLang="zh-CN" sz="3000" b="1">
                <a:latin typeface="Times New Roman" panose="02020603050405020304" pitchFamily="18" charset="0"/>
                <a:ea typeface="宋体" panose="02010600030101010101" pitchFamily="2" charset="-122"/>
              </a:rPr>
              <a:t>U</a:t>
            </a:r>
            <a:r>
              <a:rPr lang="zh-CN" altLang="en-US" sz="3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形管中两边水面的</a:t>
            </a:r>
            <a:r>
              <a:rPr lang="zh-CN" altLang="en-US" sz="3200" b="1" dirty="0">
                <a:ea typeface="宋体" panose="02010600030101010101" pitchFamily="2" charset="-122"/>
              </a:rPr>
              <a:t>高度差</a:t>
            </a:r>
            <a:r>
              <a:rPr lang="zh-CN" altLang="en-US" sz="3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，可知液体压强的大小。</a:t>
            </a:r>
          </a:p>
        </p:txBody>
      </p:sp>
      <p:sp>
        <p:nvSpPr>
          <p:cNvPr id="4" name="矩形 3"/>
          <p:cNvSpPr/>
          <p:nvPr/>
        </p:nvSpPr>
        <p:spPr>
          <a:xfrm>
            <a:off x="-36195" y="332740"/>
            <a:ext cx="3446780" cy="92138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54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3.</a:t>
            </a:r>
            <a:r>
              <a:rPr lang="zh-CN" altLang="en-US" sz="54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设计实验</a:t>
            </a:r>
          </a:p>
        </p:txBody>
      </p:sp>
      <p:pic>
        <p:nvPicPr>
          <p:cNvPr id="2" name="U形管压强计介绍.avi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="" r:link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2051685" y="3068955"/>
            <a:ext cx="4428490" cy="2932430"/>
          </a:xfrm>
          <a:prstGeom prst="flowChartAlternateProcess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  <a:softEdge rad="3175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81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36195" y="332740"/>
            <a:ext cx="3446780" cy="92138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54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4.</a:t>
            </a:r>
            <a:r>
              <a:rPr lang="zh-CN" altLang="en-US" sz="540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实验验证</a:t>
            </a:r>
          </a:p>
        </p:txBody>
      </p:sp>
      <p:grpSp>
        <p:nvGrpSpPr>
          <p:cNvPr id="18435" name="组合 18434"/>
          <p:cNvGrpSpPr/>
          <p:nvPr/>
        </p:nvGrpSpPr>
        <p:grpSpPr>
          <a:xfrm>
            <a:off x="611188" y="4797108"/>
            <a:ext cx="2016125" cy="1008062"/>
            <a:chOff x="0" y="0"/>
            <a:chExt cx="1270" cy="635"/>
          </a:xfrm>
        </p:grpSpPr>
        <p:sp>
          <p:nvSpPr>
            <p:cNvPr id="18436" name="圆角矩形 18435"/>
            <p:cNvSpPr/>
            <p:nvPr/>
          </p:nvSpPr>
          <p:spPr>
            <a:xfrm>
              <a:off x="0" y="0"/>
              <a:ext cx="1270" cy="635"/>
            </a:xfrm>
            <a:prstGeom prst="roundRect">
              <a:avLst>
                <a:gd name="adj" fmla="val 11921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9804"/>
                    <a:invGamma/>
                  </a:schemeClr>
                </a:gs>
              </a:gsLst>
              <a:lin ang="5400000" scaled="1"/>
              <a:tileRect/>
            </a:gradFill>
            <a:ln w="38100" cap="flat" cmpd="sng">
              <a:solidFill>
                <a:schemeClr val="bg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37" name="未知"/>
            <p:cNvSpPr/>
            <p:nvPr/>
          </p:nvSpPr>
          <p:spPr>
            <a:xfrm>
              <a:off x="46" y="45"/>
              <a:ext cx="628" cy="390"/>
            </a:xfrm>
            <a:custGeom>
              <a:avLst/>
              <a:gdLst/>
              <a:ahLst/>
              <a:cxnLst/>
              <a:rect l="0" t="0" r="0" b="0"/>
              <a:pathLst>
                <a:path w="596" h="598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lnTo>
                    <a:pt x="0" y="589"/>
                  </a:lnTo>
                  <a:cubicBezTo>
                    <a:pt x="27" y="598"/>
                    <a:pt x="12" y="309"/>
                    <a:pt x="161" y="174"/>
                  </a:cubicBezTo>
                  <a:cubicBezTo>
                    <a:pt x="310" y="39"/>
                    <a:pt x="596" y="29"/>
                    <a:pt x="589" y="0"/>
                  </a:cubicBezTo>
                  <a:lnTo>
                    <a:pt x="11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tint val="54510"/>
                    <a:invGamma/>
                    <a:alpha val="100000"/>
                  </a:schemeClr>
                </a:gs>
                <a:gs pos="5000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54510"/>
                    <a:invGamma/>
                    <a:alpha val="100000"/>
                  </a:schemeClr>
                </a:gs>
              </a:gsLst>
              <a:lin ang="2700000" scaled="1"/>
              <a:tileRect/>
            </a:gra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438" name="文本框 18437"/>
            <p:cNvSpPr txBox="1"/>
            <p:nvPr/>
          </p:nvSpPr>
          <p:spPr>
            <a:xfrm>
              <a:off x="0" y="136"/>
              <a:ext cx="1225" cy="365"/>
            </a:xfrm>
            <a:prstGeom prst="rect">
              <a:avLst/>
            </a:prstGeom>
            <a:noFill/>
            <a:ln w="9525">
              <a:noFill/>
              <a:miter/>
            </a:ln>
          </p:spPr>
          <p:txBody>
            <a:bodyPr>
              <a:spAutoFit/>
            </a:bodyPr>
            <a:lstStyle/>
            <a:p>
              <a:pPr lvl="0" algn="ctr" eaLnBrk="0" hangingPunct="0"/>
              <a:r>
                <a:rPr lang="zh-CN" altLang="en-US" sz="3200" b="1" dirty="0">
                  <a:solidFill>
                    <a:srgbClr val="FFFFFF"/>
                  </a:solidFill>
                  <a:effectLst>
                    <a:outerShdw blurRad="38100" dist="38100" dir="2700000">
                      <a:srgbClr val="C0C0C0"/>
                    </a:outerShdw>
                  </a:effectLst>
                  <a:latin typeface="Arial" panose="020B0604020202020204" pitchFamily="34" charset="0"/>
                  <a:ea typeface="华文楷体" panose="02010600040101010101" pitchFamily="2" charset="-122"/>
                </a:rPr>
                <a:t>定性关系</a:t>
              </a:r>
            </a:p>
          </p:txBody>
        </p:sp>
      </p:grpSp>
      <p:sp>
        <p:nvSpPr>
          <p:cNvPr id="18439" name="文本占位符 18438"/>
          <p:cNvSpPr>
            <a:spLocks noGrp="1"/>
          </p:cNvSpPr>
          <p:nvPr/>
        </p:nvSpPr>
        <p:spPr>
          <a:xfrm>
            <a:off x="2627313" y="4725670"/>
            <a:ext cx="6265862" cy="1223963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marL="342900" lvl="0" indent="-342900" algn="l" defTabSz="91440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v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•"/>
              <a:defRPr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eaLnBrk="1" fontAlgn="base" latinLnBrk="0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–"/>
              <a:defRPr sz="16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eaLnBrk="1" fontAlgn="base" latinLnBrk="0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eaLnBrk="1" fontAlgn="base" latinLnBrk="0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eaLnBrk="1" fontAlgn="base" latinLnBrk="0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eaLnBrk="1" fontAlgn="base" latinLnBrk="0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eaLnBrk="1" fontAlgn="base" latinLnBrk="0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zh-CN" altLang="en-US" sz="3200" b="1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同种液体：深度越大，压强越大。</a:t>
            </a:r>
          </a:p>
          <a:p>
            <a:pPr>
              <a:buNone/>
            </a:pPr>
            <a:r>
              <a:rPr lang="zh-CN" altLang="en-US" sz="3200" b="1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</a:rPr>
              <a:t>同一深度：密度越大，压强越大。</a:t>
            </a:r>
          </a:p>
        </p:txBody>
      </p:sp>
      <p:pic>
        <p:nvPicPr>
          <p:cNvPr id="2" name="压强随深度变化.avi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xmlns="" r:link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251460" y="1565910"/>
            <a:ext cx="3968750" cy="2760980"/>
          </a:xfrm>
          <a:prstGeom prst="flowChartAlternateProcess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  <a:outerShdw blurRad="76200" dir="13500000" sy="23000" kx="1200000" algn="br" rotWithShape="0">
              <a:prstClr val="black">
                <a:alpha val="20000"/>
              </a:prstClr>
            </a:outerShdw>
            <a:softEdge rad="31750"/>
          </a:effectLst>
        </p:spPr>
      </p:pic>
      <p:pic>
        <p:nvPicPr>
          <p:cNvPr id="3" name="液体压强与密度关系.avi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xmlns="" r:link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4787900" y="1557020"/>
            <a:ext cx="3951605" cy="2750185"/>
          </a:xfrm>
          <a:prstGeom prst="flowChartAlternateProcess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  <a:outerShdw blurRad="76200" dir="13500000" sy="23000" kx="1200000" algn="br" rotWithShape="0">
              <a:prstClr val="black">
                <a:alpha val="20000"/>
              </a:prstClr>
            </a:outerShdw>
            <a:softEdge rad="3175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18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8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9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25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3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7" name="组合 26626"/>
          <p:cNvGrpSpPr/>
          <p:nvPr/>
        </p:nvGrpSpPr>
        <p:grpSpPr>
          <a:xfrm>
            <a:off x="0" y="1700213"/>
            <a:ext cx="4284663" cy="3384550"/>
            <a:chOff x="0" y="0"/>
            <a:chExt cx="2699" cy="2132"/>
          </a:xfrm>
        </p:grpSpPr>
        <p:sp>
          <p:nvSpPr>
            <p:cNvPr id="26628" name="云形标注 26627"/>
            <p:cNvSpPr/>
            <p:nvPr/>
          </p:nvSpPr>
          <p:spPr>
            <a:xfrm>
              <a:off x="0" y="0"/>
              <a:ext cx="2699" cy="2132"/>
            </a:xfrm>
            <a:prstGeom prst="cloudCallout">
              <a:avLst>
                <a:gd name="adj1" fmla="val 51926"/>
                <a:gd name="adj2" fmla="val 63977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9525">
              <a:noFill/>
            </a:ln>
          </p:spPr>
          <p:txBody>
            <a:bodyPr anchor="ctr"/>
            <a:lstStyle/>
            <a:p>
              <a:pPr lvl="0" algn="ctr" eaLnBrk="0" hangingPunct="0"/>
              <a:endParaRPr sz="2800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  <a:ea typeface="楷体_GB2312" pitchFamily="49" charset="-122"/>
              </a:endParaRPr>
            </a:p>
          </p:txBody>
        </p:sp>
        <p:graphicFrame>
          <p:nvGraphicFramePr>
            <p:cNvPr id="26629" name="对象 26628"/>
            <p:cNvGraphicFramePr>
              <a:graphicFrameLocks/>
            </p:cNvGraphicFramePr>
            <p:nvPr/>
          </p:nvGraphicFramePr>
          <p:xfrm>
            <a:off x="431" y="363"/>
            <a:ext cx="673" cy="621"/>
          </p:xfrm>
          <a:graphic>
            <a:graphicData uri="http://schemas.openxmlformats.org/presentationml/2006/ole">
              <p:oleObj spid="_x0000_s3080" r:id="rId3" imgW="431987" imgH="393871" progId="">
                <p:embed/>
              </p:oleObj>
            </a:graphicData>
          </a:graphic>
        </p:graphicFrame>
      </p:grpSp>
      <p:graphicFrame>
        <p:nvGraphicFramePr>
          <p:cNvPr id="26630" name="对象 26629"/>
          <p:cNvGraphicFramePr>
            <a:graphicFrameLocks/>
          </p:cNvGraphicFramePr>
          <p:nvPr/>
        </p:nvGraphicFramePr>
        <p:xfrm>
          <a:off x="1042988" y="3213100"/>
          <a:ext cx="1393825" cy="1084263"/>
        </p:xfrm>
        <a:graphic>
          <a:graphicData uri="http://schemas.openxmlformats.org/presentationml/2006/ole">
            <p:oleObj spid="_x0000_s3081" r:id="rId4" imgW="533400" imgH="393700" progId="">
              <p:embed/>
            </p:oleObj>
          </a:graphicData>
        </a:graphic>
      </p:graphicFrame>
      <p:graphicFrame>
        <p:nvGraphicFramePr>
          <p:cNvPr id="26631" name="对象 26630"/>
          <p:cNvGraphicFramePr>
            <a:graphicFrameLocks/>
          </p:cNvGraphicFramePr>
          <p:nvPr/>
        </p:nvGraphicFramePr>
        <p:xfrm>
          <a:off x="2411413" y="3500438"/>
          <a:ext cx="1296987" cy="627062"/>
        </p:xfrm>
        <a:graphic>
          <a:graphicData uri="http://schemas.openxmlformats.org/presentationml/2006/ole">
            <p:oleObj spid="_x0000_s3082" r:id="rId5" imgW="431800" imgH="203200" progId="">
              <p:embed/>
            </p:oleObj>
          </a:graphicData>
        </a:graphic>
      </p:graphicFrame>
      <p:graphicFrame>
        <p:nvGraphicFramePr>
          <p:cNvPr id="26632" name="对象 26631"/>
          <p:cNvGraphicFramePr>
            <a:graphicFrameLocks/>
          </p:cNvGraphicFramePr>
          <p:nvPr/>
        </p:nvGraphicFramePr>
        <p:xfrm>
          <a:off x="1835150" y="2205038"/>
          <a:ext cx="1025525" cy="1079500"/>
        </p:xfrm>
        <a:graphic>
          <a:graphicData uri="http://schemas.openxmlformats.org/presentationml/2006/ole">
            <p:oleObj spid="_x0000_s3083" r:id="rId6" imgW="393871" imgH="393871" progId="">
              <p:embed/>
            </p:oleObj>
          </a:graphicData>
        </a:graphic>
      </p:graphicFrame>
      <p:graphicFrame>
        <p:nvGraphicFramePr>
          <p:cNvPr id="26633" name="对象 26632"/>
          <p:cNvGraphicFramePr>
            <a:graphicFrameLocks/>
          </p:cNvGraphicFramePr>
          <p:nvPr/>
        </p:nvGraphicFramePr>
        <p:xfrm>
          <a:off x="2843213" y="2276475"/>
          <a:ext cx="1012825" cy="1035050"/>
        </p:xfrm>
        <a:graphic>
          <a:graphicData uri="http://schemas.openxmlformats.org/presentationml/2006/ole">
            <p:oleObj spid="_x0000_s3084" r:id="rId7" imgW="457399" imgH="393871" progId="">
              <p:embed/>
            </p:oleObj>
          </a:graphicData>
        </a:graphic>
      </p:graphicFrame>
      <p:graphicFrame>
        <p:nvGraphicFramePr>
          <p:cNvPr id="26634" name="内容占位符 26633"/>
          <p:cNvGraphicFramePr>
            <a:graphicFrameLocks/>
          </p:cNvGraphicFramePr>
          <p:nvPr>
            <p:ph idx="1"/>
          </p:nvPr>
        </p:nvGraphicFramePr>
        <p:xfrm>
          <a:off x="1042988" y="4292600"/>
          <a:ext cx="1871662" cy="679450"/>
        </p:xfrm>
        <a:graphic>
          <a:graphicData uri="http://schemas.openxmlformats.org/presentationml/2006/ole">
            <p:oleObj spid="_x0000_s3085" r:id="rId8" imgW="558558" imgH="203112" progId="">
              <p:embed/>
            </p:oleObj>
          </a:graphicData>
        </a:graphic>
      </p:graphicFrame>
      <p:grpSp>
        <p:nvGrpSpPr>
          <p:cNvPr id="26635" name="组合 26634"/>
          <p:cNvGrpSpPr/>
          <p:nvPr/>
        </p:nvGrpSpPr>
        <p:grpSpPr>
          <a:xfrm>
            <a:off x="4571683" y="692468"/>
            <a:ext cx="4103687" cy="4608512"/>
            <a:chOff x="0" y="0"/>
            <a:chExt cx="2585" cy="2903"/>
          </a:xfrm>
        </p:grpSpPr>
        <p:pic>
          <p:nvPicPr>
            <p:cNvPr id="26636" name="图片 26635" descr="装水的容器"/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0"/>
              <a:ext cx="2585" cy="2903"/>
            </a:xfrm>
            <a:prstGeom prst="rect">
              <a:avLst/>
            </a:prstGeom>
            <a:noFill/>
            <a:ln w="9525">
              <a:noFill/>
              <a:miter/>
            </a:ln>
          </p:spPr>
        </p:pic>
        <p:grpSp>
          <p:nvGrpSpPr>
            <p:cNvPr id="26637" name="组合 26636"/>
            <p:cNvGrpSpPr/>
            <p:nvPr/>
          </p:nvGrpSpPr>
          <p:grpSpPr>
            <a:xfrm>
              <a:off x="136" y="363"/>
              <a:ext cx="2267" cy="2239"/>
              <a:chOff x="0" y="0"/>
              <a:chExt cx="2267" cy="2239"/>
            </a:xfrm>
          </p:grpSpPr>
          <p:sp>
            <p:nvSpPr>
              <p:cNvPr id="26638" name="直接连接符 26637"/>
              <p:cNvSpPr/>
              <p:nvPr/>
            </p:nvSpPr>
            <p:spPr>
              <a:xfrm>
                <a:off x="1270" y="1770"/>
                <a:ext cx="402" cy="453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639" name="直接连接符 26638"/>
              <p:cNvSpPr/>
              <p:nvPr/>
            </p:nvSpPr>
            <p:spPr>
              <a:xfrm flipH="1" flipV="1">
                <a:off x="1678" y="2223"/>
                <a:ext cx="408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640" name="文本框 26639"/>
              <p:cNvSpPr txBox="1"/>
              <p:nvPr/>
            </p:nvSpPr>
            <p:spPr>
              <a:xfrm>
                <a:off x="1633" y="1951"/>
                <a:ext cx="500" cy="288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 wrap="none" anchor="t">
                <a:spAutoFit/>
              </a:bodyPr>
              <a:lstStyle/>
              <a:p>
                <a:pPr lvl="0" algn="l" eaLnBrk="1" hangingPunct="1"/>
                <a:r>
                  <a:rPr lang="zh-CN" altLang="en-US" sz="2400" b="1" dirty="0">
                    <a:solidFill>
                      <a:srgbClr val="FF3300"/>
                    </a:solidFill>
                    <a:latin typeface="Comic Sans MS" panose="030F0702030302020204" pitchFamily="66" charset="0"/>
                    <a:ea typeface="华文楷体" panose="02010600040101010101" pitchFamily="2" charset="-122"/>
                  </a:rPr>
                  <a:t>液片</a:t>
                </a:r>
              </a:p>
            </p:txBody>
          </p:sp>
          <p:sp>
            <p:nvSpPr>
              <p:cNvPr id="26641" name="文本框 26640"/>
              <p:cNvSpPr txBox="1"/>
              <p:nvPr/>
            </p:nvSpPr>
            <p:spPr>
              <a:xfrm>
                <a:off x="907" y="1679"/>
                <a:ext cx="567" cy="365"/>
              </a:xfrm>
              <a:prstGeom prst="rect">
                <a:avLst/>
              </a:prstGeom>
              <a:noFill/>
              <a:ln w="9525">
                <a:noFill/>
                <a:miter/>
              </a:ln>
            </p:spPr>
            <p:txBody>
              <a:bodyPr>
                <a:spAutoFit/>
              </a:bodyPr>
              <a:lstStyle/>
              <a:p>
                <a:pPr lvl="0" algn="l" eaLnBrk="1" hangingPunct="1">
                  <a:spcBef>
                    <a:spcPct val="50000"/>
                  </a:spcBef>
                </a:pPr>
                <a:r>
                  <a:rPr lang="en-US" altLang="x-none" sz="3200" b="1">
                    <a:solidFill>
                      <a:srgbClr val="FF3300"/>
                    </a:solidFill>
                    <a:latin typeface="Arial" panose="020B0604020202020204" pitchFamily="34" charset="0"/>
                    <a:ea typeface="宋体" panose="02010600030101010101" pitchFamily="2" charset="-122"/>
                  </a:rPr>
                  <a:t>s</a:t>
                </a:r>
              </a:p>
            </p:txBody>
          </p:sp>
          <p:grpSp>
            <p:nvGrpSpPr>
              <p:cNvPr id="26642" name="组合 26641"/>
              <p:cNvGrpSpPr/>
              <p:nvPr/>
            </p:nvGrpSpPr>
            <p:grpSpPr>
              <a:xfrm>
                <a:off x="1497" y="681"/>
                <a:ext cx="568" cy="1089"/>
                <a:chOff x="0" y="0"/>
                <a:chExt cx="568" cy="862"/>
              </a:xfrm>
            </p:grpSpPr>
            <p:sp>
              <p:nvSpPr>
                <p:cNvPr id="26643" name="文本框 26642"/>
                <p:cNvSpPr txBox="1"/>
                <p:nvPr/>
              </p:nvSpPr>
              <p:spPr>
                <a:xfrm>
                  <a:off x="0" y="227"/>
                  <a:ext cx="568" cy="320"/>
                </a:xfrm>
                <a:prstGeom prst="rect">
                  <a:avLst/>
                </a:prstGeom>
                <a:noFill/>
                <a:ln w="9525">
                  <a:noFill/>
                  <a:miter/>
                </a:ln>
              </p:spPr>
              <p:txBody>
                <a:bodyPr>
                  <a:spAutoFit/>
                </a:bodyPr>
                <a:lstStyle/>
                <a:p>
                  <a:pPr lvl="0" algn="l" eaLnBrk="1" hangingPunct="1">
                    <a:spcBef>
                      <a:spcPct val="50000"/>
                    </a:spcBef>
                  </a:pPr>
                  <a:r>
                    <a:rPr lang="en-US" altLang="x-none" sz="3600">
                      <a:solidFill>
                        <a:srgbClr val="FF3300"/>
                      </a:solidFill>
                      <a:latin typeface="黑体" panose="02010609060101010101" pitchFamily="2" charset="-122"/>
                      <a:ea typeface="黑体" panose="02010609060101010101" pitchFamily="2" charset="-122"/>
                    </a:rPr>
                    <a:t>h</a:t>
                  </a:r>
                </a:p>
              </p:txBody>
            </p:sp>
            <p:sp>
              <p:nvSpPr>
                <p:cNvPr id="26644" name="直接连接符 26643"/>
                <p:cNvSpPr/>
                <p:nvPr/>
              </p:nvSpPr>
              <p:spPr>
                <a:xfrm>
                  <a:off x="46" y="862"/>
                  <a:ext cx="181" cy="0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6645" name="直接连接符 26644"/>
                <p:cNvSpPr/>
                <p:nvPr/>
              </p:nvSpPr>
              <p:spPr>
                <a:xfrm>
                  <a:off x="46" y="0"/>
                  <a:ext cx="181" cy="0"/>
                </a:xfrm>
                <a:prstGeom prst="line">
                  <a:avLst/>
                </a:prstGeom>
                <a:ln w="25400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6646" name="直接连接符 26645"/>
                <p:cNvSpPr/>
                <p:nvPr/>
              </p:nvSpPr>
              <p:spPr>
                <a:xfrm>
                  <a:off x="137" y="590"/>
                  <a:ext cx="0" cy="272"/>
                </a:xfrm>
                <a:prstGeom prst="line">
                  <a:avLst/>
                </a:prstGeom>
                <a:ln w="31750" cap="flat" cmpd="sng">
                  <a:solidFill>
                    <a:srgbClr val="FF0000"/>
                  </a:solidFill>
                  <a:prstDash val="solid"/>
                  <a:headEnd type="none" w="med" len="med"/>
                  <a:tailEnd type="stealth" w="lg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6647" name="直接连接符 26646"/>
                <p:cNvSpPr/>
                <p:nvPr/>
              </p:nvSpPr>
              <p:spPr>
                <a:xfrm rot="10800000">
                  <a:off x="137" y="0"/>
                  <a:ext cx="0" cy="318"/>
                </a:xfrm>
                <a:prstGeom prst="line">
                  <a:avLst/>
                </a:prstGeom>
                <a:ln w="31750" cap="flat" cmpd="sng">
                  <a:solidFill>
                    <a:srgbClr val="FF0000"/>
                  </a:solidFill>
                  <a:prstDash val="solid"/>
                  <a:headEnd type="none" w="med" len="med"/>
                  <a:tailEnd type="stealth" w="lg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26648" name="组合 26647"/>
              <p:cNvGrpSpPr/>
              <p:nvPr/>
            </p:nvGrpSpPr>
            <p:grpSpPr>
              <a:xfrm>
                <a:off x="635" y="681"/>
                <a:ext cx="835" cy="1088"/>
                <a:chOff x="0" y="0"/>
                <a:chExt cx="835" cy="1088"/>
              </a:xfrm>
            </p:grpSpPr>
            <p:grpSp>
              <p:nvGrpSpPr>
                <p:cNvPr id="26649" name="组合 26648"/>
                <p:cNvGrpSpPr/>
                <p:nvPr/>
              </p:nvGrpSpPr>
              <p:grpSpPr>
                <a:xfrm>
                  <a:off x="0" y="0"/>
                  <a:ext cx="64" cy="1088"/>
                  <a:chOff x="0" y="0"/>
                  <a:chExt cx="0" cy="528"/>
                </a:xfrm>
              </p:grpSpPr>
              <p:sp>
                <p:nvSpPr>
                  <p:cNvPr id="26650" name="直接连接符 26649"/>
                  <p:cNvSpPr/>
                  <p:nvPr/>
                </p:nvSpPr>
                <p:spPr>
                  <a:xfrm>
                    <a:off x="0" y="0"/>
                    <a:ext cx="0" cy="96"/>
                  </a:xfrm>
                  <a:prstGeom prst="line">
                    <a:avLst/>
                  </a:prstGeom>
                  <a:ln w="9525" cap="flat" cmpd="sng">
                    <a:solidFill>
                      <a:srgbClr val="FF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6651" name="直接连接符 26650"/>
                  <p:cNvSpPr/>
                  <p:nvPr/>
                </p:nvSpPr>
                <p:spPr>
                  <a:xfrm>
                    <a:off x="0" y="144"/>
                    <a:ext cx="0" cy="96"/>
                  </a:xfrm>
                  <a:prstGeom prst="line">
                    <a:avLst/>
                  </a:prstGeom>
                  <a:ln w="9525" cap="flat" cmpd="sng">
                    <a:solidFill>
                      <a:srgbClr val="FF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6652" name="直接连接符 26651"/>
                  <p:cNvSpPr/>
                  <p:nvPr/>
                </p:nvSpPr>
                <p:spPr>
                  <a:xfrm>
                    <a:off x="0" y="288"/>
                    <a:ext cx="0" cy="96"/>
                  </a:xfrm>
                  <a:prstGeom prst="line">
                    <a:avLst/>
                  </a:prstGeom>
                  <a:ln w="9525" cap="flat" cmpd="sng">
                    <a:solidFill>
                      <a:srgbClr val="FF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6653" name="直接连接符 26652"/>
                  <p:cNvSpPr/>
                  <p:nvPr/>
                </p:nvSpPr>
                <p:spPr>
                  <a:xfrm>
                    <a:off x="0" y="432"/>
                    <a:ext cx="0" cy="96"/>
                  </a:xfrm>
                  <a:prstGeom prst="line">
                    <a:avLst/>
                  </a:prstGeom>
                  <a:ln w="9525" cap="flat" cmpd="sng">
                    <a:solidFill>
                      <a:srgbClr val="FF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26654" name="直接连接符 26653"/>
                <p:cNvSpPr/>
                <p:nvPr/>
              </p:nvSpPr>
              <p:spPr>
                <a:xfrm>
                  <a:off x="0" y="1088"/>
                  <a:ext cx="756" cy="0"/>
                </a:xfrm>
                <a:prstGeom prst="line">
                  <a:avLst/>
                </a:prstGeom>
                <a:ln w="38100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26655" name="组合 26654"/>
                <p:cNvGrpSpPr/>
                <p:nvPr/>
              </p:nvGrpSpPr>
              <p:grpSpPr>
                <a:xfrm>
                  <a:off x="0" y="0"/>
                  <a:ext cx="771" cy="1088"/>
                  <a:chOff x="0" y="0"/>
                  <a:chExt cx="576" cy="624"/>
                </a:xfrm>
              </p:grpSpPr>
              <p:sp>
                <p:nvSpPr>
                  <p:cNvPr id="26656" name="直接连接符 26655"/>
                  <p:cNvSpPr/>
                  <p:nvPr/>
                </p:nvSpPr>
                <p:spPr>
                  <a:xfrm flipH="1">
                    <a:off x="0" y="0"/>
                    <a:ext cx="144" cy="144"/>
                  </a:xfrm>
                  <a:prstGeom prst="line">
                    <a:avLst/>
                  </a:prstGeom>
                  <a:ln w="9525" cap="flat" cmpd="sng">
                    <a:solidFill>
                      <a:srgbClr val="FF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6657" name="直接连接符 26656"/>
                  <p:cNvSpPr/>
                  <p:nvPr/>
                </p:nvSpPr>
                <p:spPr>
                  <a:xfrm flipH="1">
                    <a:off x="0" y="0"/>
                    <a:ext cx="240" cy="240"/>
                  </a:xfrm>
                  <a:prstGeom prst="line">
                    <a:avLst/>
                  </a:prstGeom>
                  <a:ln w="9525" cap="flat" cmpd="sng">
                    <a:solidFill>
                      <a:srgbClr val="FF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6658" name="直接连接符 26657"/>
                  <p:cNvSpPr/>
                  <p:nvPr/>
                </p:nvSpPr>
                <p:spPr>
                  <a:xfrm flipH="1">
                    <a:off x="0" y="0"/>
                    <a:ext cx="336" cy="336"/>
                  </a:xfrm>
                  <a:prstGeom prst="line">
                    <a:avLst/>
                  </a:prstGeom>
                  <a:ln w="9525" cap="flat" cmpd="sng">
                    <a:solidFill>
                      <a:srgbClr val="FF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6659" name="直接连接符 26658"/>
                  <p:cNvSpPr/>
                  <p:nvPr/>
                </p:nvSpPr>
                <p:spPr>
                  <a:xfrm flipH="1">
                    <a:off x="0" y="0"/>
                    <a:ext cx="432" cy="432"/>
                  </a:xfrm>
                  <a:prstGeom prst="line">
                    <a:avLst/>
                  </a:prstGeom>
                  <a:ln w="9525" cap="flat" cmpd="sng">
                    <a:solidFill>
                      <a:srgbClr val="FF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6660" name="直接连接符 26659"/>
                  <p:cNvSpPr/>
                  <p:nvPr/>
                </p:nvSpPr>
                <p:spPr>
                  <a:xfrm flipH="1">
                    <a:off x="0" y="0"/>
                    <a:ext cx="528" cy="528"/>
                  </a:xfrm>
                  <a:prstGeom prst="line">
                    <a:avLst/>
                  </a:prstGeom>
                  <a:ln w="9525" cap="flat" cmpd="sng">
                    <a:solidFill>
                      <a:srgbClr val="FF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6661" name="直接连接符 26660"/>
                  <p:cNvSpPr/>
                  <p:nvPr/>
                </p:nvSpPr>
                <p:spPr>
                  <a:xfrm flipV="1">
                    <a:off x="0" y="48"/>
                    <a:ext cx="576" cy="576"/>
                  </a:xfrm>
                  <a:prstGeom prst="line">
                    <a:avLst/>
                  </a:prstGeom>
                  <a:ln w="9525" cap="flat" cmpd="sng">
                    <a:solidFill>
                      <a:srgbClr val="FF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6662" name="直接连接符 26661"/>
                  <p:cNvSpPr/>
                  <p:nvPr/>
                </p:nvSpPr>
                <p:spPr>
                  <a:xfrm flipH="1">
                    <a:off x="96" y="144"/>
                    <a:ext cx="480" cy="480"/>
                  </a:xfrm>
                  <a:prstGeom prst="line">
                    <a:avLst/>
                  </a:prstGeom>
                  <a:ln w="9525" cap="flat" cmpd="sng">
                    <a:solidFill>
                      <a:srgbClr val="FF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6663" name="直接连接符 26662"/>
                  <p:cNvSpPr/>
                  <p:nvPr/>
                </p:nvSpPr>
                <p:spPr>
                  <a:xfrm flipH="1">
                    <a:off x="192" y="240"/>
                    <a:ext cx="384" cy="384"/>
                  </a:xfrm>
                  <a:prstGeom prst="line">
                    <a:avLst/>
                  </a:prstGeom>
                  <a:ln w="9525" cap="flat" cmpd="sng">
                    <a:solidFill>
                      <a:srgbClr val="FF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6664" name="直接连接符 26663"/>
                  <p:cNvSpPr/>
                  <p:nvPr/>
                </p:nvSpPr>
                <p:spPr>
                  <a:xfrm flipH="1">
                    <a:off x="288" y="336"/>
                    <a:ext cx="288" cy="288"/>
                  </a:xfrm>
                  <a:prstGeom prst="line">
                    <a:avLst/>
                  </a:prstGeom>
                  <a:ln w="9525" cap="flat" cmpd="sng">
                    <a:solidFill>
                      <a:srgbClr val="FF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6665" name="直接连接符 26664"/>
                  <p:cNvSpPr/>
                  <p:nvPr/>
                </p:nvSpPr>
                <p:spPr>
                  <a:xfrm flipH="1">
                    <a:off x="384" y="432"/>
                    <a:ext cx="192" cy="192"/>
                  </a:xfrm>
                  <a:prstGeom prst="line">
                    <a:avLst/>
                  </a:prstGeom>
                  <a:ln w="9525" cap="flat" cmpd="sng">
                    <a:solidFill>
                      <a:srgbClr val="FF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grpSp>
              <p:nvGrpSpPr>
                <p:cNvPr id="26666" name="组合 26665"/>
                <p:cNvGrpSpPr/>
                <p:nvPr/>
              </p:nvGrpSpPr>
              <p:grpSpPr>
                <a:xfrm>
                  <a:off x="771" y="0"/>
                  <a:ext cx="64" cy="1088"/>
                  <a:chOff x="0" y="0"/>
                  <a:chExt cx="0" cy="528"/>
                </a:xfrm>
              </p:grpSpPr>
              <p:sp>
                <p:nvSpPr>
                  <p:cNvPr id="26667" name="直接连接符 26666"/>
                  <p:cNvSpPr/>
                  <p:nvPr/>
                </p:nvSpPr>
                <p:spPr>
                  <a:xfrm>
                    <a:off x="0" y="0"/>
                    <a:ext cx="0" cy="96"/>
                  </a:xfrm>
                  <a:prstGeom prst="line">
                    <a:avLst/>
                  </a:prstGeom>
                  <a:ln w="9525" cap="flat" cmpd="sng">
                    <a:solidFill>
                      <a:srgbClr val="FF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6668" name="直接连接符 26667"/>
                  <p:cNvSpPr/>
                  <p:nvPr/>
                </p:nvSpPr>
                <p:spPr>
                  <a:xfrm>
                    <a:off x="0" y="144"/>
                    <a:ext cx="0" cy="96"/>
                  </a:xfrm>
                  <a:prstGeom prst="line">
                    <a:avLst/>
                  </a:prstGeom>
                  <a:ln w="9525" cap="flat" cmpd="sng">
                    <a:solidFill>
                      <a:srgbClr val="FF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6669" name="直接连接符 26668"/>
                  <p:cNvSpPr/>
                  <p:nvPr/>
                </p:nvSpPr>
                <p:spPr>
                  <a:xfrm>
                    <a:off x="0" y="288"/>
                    <a:ext cx="0" cy="96"/>
                  </a:xfrm>
                  <a:prstGeom prst="line">
                    <a:avLst/>
                  </a:prstGeom>
                  <a:ln w="9525" cap="flat" cmpd="sng">
                    <a:solidFill>
                      <a:srgbClr val="FF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6670" name="直接连接符 26669"/>
                  <p:cNvSpPr/>
                  <p:nvPr/>
                </p:nvSpPr>
                <p:spPr>
                  <a:xfrm>
                    <a:off x="0" y="432"/>
                    <a:ext cx="0" cy="96"/>
                  </a:xfrm>
                  <a:prstGeom prst="line">
                    <a:avLst/>
                  </a:prstGeom>
                  <a:ln w="9525" cap="flat" cmpd="sng">
                    <a:solidFill>
                      <a:srgbClr val="FF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26671" name="直接连接符 26670"/>
                <p:cNvSpPr/>
                <p:nvPr/>
              </p:nvSpPr>
              <p:spPr>
                <a:xfrm flipH="1">
                  <a:off x="635" y="907"/>
                  <a:ext cx="136" cy="181"/>
                </a:xfrm>
                <a:prstGeom prst="line">
                  <a:avLst/>
                </a:prstGeom>
                <a:ln w="952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26672" name="矩形 26671"/>
              <p:cNvSpPr/>
              <p:nvPr/>
            </p:nvSpPr>
            <p:spPr>
              <a:xfrm>
                <a:off x="2086" y="0"/>
                <a:ext cx="181" cy="363"/>
              </a:xfrm>
              <a:prstGeom prst="rect">
                <a:avLst/>
              </a:prstGeom>
              <a:solidFill>
                <a:schemeClr val="bg1"/>
              </a:solidFill>
              <a:ln w="9525" cap="flat" cmpd="sng">
                <a:solidFill>
                  <a:schemeClr val="bg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673" name="矩形 26672"/>
              <p:cNvSpPr/>
              <p:nvPr/>
            </p:nvSpPr>
            <p:spPr>
              <a:xfrm>
                <a:off x="0" y="0"/>
                <a:ext cx="181" cy="363"/>
              </a:xfrm>
              <a:prstGeom prst="rect">
                <a:avLst/>
              </a:prstGeom>
              <a:solidFill>
                <a:srgbClr val="F9F9F9"/>
              </a:solidFill>
              <a:ln w="9525" cap="flat" cmpd="sng">
                <a:solidFill>
                  <a:schemeClr val="bg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/>
          </a:p>
        </p:txBody>
      </p:sp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611505" y="5444808"/>
            <a:ext cx="7124065" cy="579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sz="4000" kern="12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4000" kern="12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4000" kern="12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4000" kern="12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4000" kern="12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defRPr>
            </a:lvl5pPr>
            <a:lvl6pPr marL="2286000" algn="l" defTabSz="914400" rtl="0" eaLnBrk="1" latinLnBrk="0" hangingPunct="1">
              <a:defRPr kumimoji="1" sz="4000" kern="12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defRPr>
            </a:lvl6pPr>
            <a:lvl7pPr marL="2743200" algn="l" defTabSz="914400" rtl="0" eaLnBrk="1" latinLnBrk="0" hangingPunct="1">
              <a:defRPr kumimoji="1" sz="4000" kern="12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defRPr>
            </a:lvl7pPr>
            <a:lvl8pPr marL="3200400" algn="l" defTabSz="914400" rtl="0" eaLnBrk="1" latinLnBrk="0" hangingPunct="1">
              <a:defRPr kumimoji="1" sz="4000" kern="12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defRPr>
            </a:lvl8pPr>
            <a:lvl9pPr marL="3657600" algn="l" defTabSz="914400" rtl="0" eaLnBrk="1" latinLnBrk="0" hangingPunct="1">
              <a:defRPr kumimoji="1" sz="4000" kern="12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defRPr>
            </a:lvl9pPr>
          </a:lstStyle>
          <a:p>
            <a:r>
              <a:rPr lang="zh-CN" altLang="en-US" sz="3200" b="1" dirty="0">
                <a:solidFill>
                  <a:srgbClr val="FF0000"/>
                </a:solidFill>
              </a:rPr>
              <a:t>液体的压强只跟液体的深度、密度有关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563620" y="548640"/>
            <a:ext cx="2531110" cy="857250"/>
            <a:chOff x="7314" y="864"/>
            <a:chExt cx="3986" cy="1350"/>
          </a:xfrm>
        </p:grpSpPr>
        <p:grpSp>
          <p:nvGrpSpPr>
            <p:cNvPr id="10" name="组合 9"/>
            <p:cNvGrpSpPr/>
            <p:nvPr/>
          </p:nvGrpSpPr>
          <p:grpSpPr>
            <a:xfrm>
              <a:off x="7314" y="864"/>
              <a:ext cx="3878" cy="1350"/>
              <a:chOff x="7314" y="9483"/>
              <a:chExt cx="5215" cy="1350"/>
            </a:xfrm>
          </p:grpSpPr>
          <p:sp>
            <p:nvSpPr>
              <p:cNvPr id="13" name="AutoShape 36"/>
              <p:cNvSpPr>
                <a:spLocks noChangeArrowheads="1"/>
              </p:cNvSpPr>
              <p:nvPr/>
            </p:nvSpPr>
            <p:spPr bwMode="auto">
              <a:xfrm>
                <a:off x="7314" y="9483"/>
                <a:ext cx="5215" cy="1350"/>
              </a:xfrm>
              <a:prstGeom prst="roundRect">
                <a:avLst>
                  <a:gd name="adj" fmla="val 17509"/>
                </a:avLst>
              </a:prstGeom>
              <a:solidFill>
                <a:srgbClr val="8C00D4"/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3600" b="0" i="0" u="none" strike="noStrike" kern="120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隶书" panose="02010509060101010101" pitchFamily="49" charset="-122"/>
                  <a:ea typeface="隶书" panose="02010509060101010101" pitchFamily="49" charset="-122"/>
                  <a:cs typeface="+mn-cs"/>
                </a:endParaRPr>
              </a:p>
            </p:txBody>
          </p:sp>
          <p:sp>
            <p:nvSpPr>
              <p:cNvPr id="14" name="AutoShape 38"/>
              <p:cNvSpPr>
                <a:spLocks noChangeArrowheads="1"/>
              </p:cNvSpPr>
              <p:nvPr/>
            </p:nvSpPr>
            <p:spPr bwMode="auto">
              <a:xfrm rot="10800000">
                <a:off x="7469" y="10481"/>
                <a:ext cx="4948" cy="22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9966FF">
                      <a:gamma/>
                      <a:tint val="33725"/>
                      <a:invGamma/>
                    </a:srgbClr>
                  </a:gs>
                  <a:gs pos="100000">
                    <a:srgbClr val="9966FF"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3600" b="0" i="0" u="none" strike="noStrike" kern="120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隶书" panose="02010509060101010101" pitchFamily="49" charset="-122"/>
                  <a:ea typeface="隶书" panose="02010509060101010101" pitchFamily="49" charset="-122"/>
                  <a:cs typeface="+mn-cs"/>
                </a:endParaRPr>
              </a:p>
            </p:txBody>
          </p:sp>
        </p:grpSp>
        <p:sp>
          <p:nvSpPr>
            <p:cNvPr id="15" name="文本框 14"/>
            <p:cNvSpPr txBox="1"/>
            <p:nvPr/>
          </p:nvSpPr>
          <p:spPr>
            <a:xfrm>
              <a:off x="7427" y="864"/>
              <a:ext cx="3873" cy="1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>
                  <a:solidFill>
                    <a:schemeClr val="bg1"/>
                  </a:solidFill>
                  <a:latin typeface="楷体" panose="02010609060101010101" charset="-122"/>
                  <a:ea typeface="楷体" panose="02010609060101010101" charset="-122"/>
                </a:rPr>
                <a:t>理论探究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2" name="Text Box 4"/>
          <p:cNvSpPr txBox="1">
            <a:spLocks noChangeArrowheads="1"/>
          </p:cNvSpPr>
          <p:nvPr/>
        </p:nvSpPr>
        <p:spPr bwMode="auto">
          <a:xfrm>
            <a:off x="395536" y="1196752"/>
            <a:ext cx="7200800" cy="15696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黑体" pitchFamily="2" charset="-122"/>
                <a:ea typeface="黑体" pitchFamily="2" charset="-122"/>
              </a:rPr>
              <a:t>  如果</a:t>
            </a:r>
            <a:r>
              <a:rPr lang="zh-CN" altLang="en-US" sz="3200" dirty="0">
                <a:latin typeface="黑体" pitchFamily="2" charset="-122"/>
                <a:ea typeface="黑体" pitchFamily="2" charset="-122"/>
              </a:rPr>
              <a:t>一位同学在高</a:t>
            </a:r>
            <a:r>
              <a:rPr lang="en-US" altLang="zh-CN" sz="3200" dirty="0">
                <a:latin typeface="黑体" pitchFamily="2" charset="-122"/>
                <a:ea typeface="黑体" pitchFamily="2" charset="-122"/>
              </a:rPr>
              <a:t>5m</a:t>
            </a:r>
            <a:r>
              <a:rPr lang="zh-CN" altLang="en-US" sz="3200" dirty="0">
                <a:latin typeface="黑体" pitchFamily="2" charset="-122"/>
                <a:ea typeface="黑体" pitchFamily="2" charset="-122"/>
              </a:rPr>
              <a:t>的阳台上模仿帕斯卡做实验，细管灌满水后对木桶底部的压强为多大？（</a:t>
            </a:r>
            <a:r>
              <a:rPr lang="en-US" altLang="zh-CN" sz="3200" dirty="0">
                <a:latin typeface="黑体" pitchFamily="2" charset="-122"/>
                <a:ea typeface="黑体" pitchFamily="2" charset="-122"/>
              </a:rPr>
              <a:t>g</a:t>
            </a:r>
            <a:r>
              <a:rPr lang="zh-CN" altLang="en-US" sz="3200" dirty="0">
                <a:latin typeface="黑体" pitchFamily="2" charset="-122"/>
                <a:ea typeface="黑体" pitchFamily="2" charset="-122"/>
              </a:rPr>
              <a:t>取</a:t>
            </a:r>
            <a:r>
              <a:rPr lang="en-US" altLang="zh-CN" sz="3200" dirty="0">
                <a:latin typeface="黑体" pitchFamily="2" charset="-122"/>
                <a:ea typeface="黑体" pitchFamily="2" charset="-122"/>
              </a:rPr>
              <a:t>10N/Kg</a:t>
            </a:r>
            <a:r>
              <a:rPr lang="zh-CN" altLang="en-US" sz="3200" dirty="0">
                <a:latin typeface="黑体" pitchFamily="2" charset="-122"/>
                <a:ea typeface="黑体" pitchFamily="2" charset="-122"/>
              </a:rPr>
              <a:t>）</a:t>
            </a:r>
            <a:endParaRPr lang="zh-CN" altLang="en-US" sz="3200" dirty="0">
              <a:ea typeface="黑体" pitchFamily="2" charset="-122"/>
            </a:endParaRPr>
          </a:p>
        </p:txBody>
      </p:sp>
      <p:sp>
        <p:nvSpPr>
          <p:cNvPr id="324614" name="Text Box 6"/>
          <p:cNvSpPr txBox="1">
            <a:spLocks noChangeArrowheads="1"/>
          </p:cNvSpPr>
          <p:nvPr/>
        </p:nvSpPr>
        <p:spPr bwMode="auto">
          <a:xfrm>
            <a:off x="395536" y="2996952"/>
            <a:ext cx="8569325" cy="19389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CN" altLang="en-US" sz="2400" dirty="0">
                <a:latin typeface="+mn-ea"/>
              </a:rPr>
              <a:t>解：根据液体压强公式，得</a:t>
            </a:r>
          </a:p>
          <a:p>
            <a:r>
              <a:rPr lang="zh-CN" altLang="en-US" sz="2400" dirty="0">
                <a:latin typeface="+mn-ea"/>
              </a:rPr>
              <a:t>  </a:t>
            </a:r>
            <a:r>
              <a:rPr lang="en-US" altLang="zh-CN" sz="2400" dirty="0">
                <a:latin typeface="+mn-ea"/>
              </a:rPr>
              <a:t>P=</a:t>
            </a:r>
            <a:r>
              <a:rPr lang="el-GR" altLang="zh-CN" sz="2400" dirty="0">
                <a:latin typeface="+mn-ea"/>
              </a:rPr>
              <a:t>ρ</a:t>
            </a:r>
            <a:r>
              <a:rPr lang="zh-CN" altLang="en-US" sz="2400" baseline="-25000" dirty="0">
                <a:latin typeface="+mn-ea"/>
              </a:rPr>
              <a:t>水</a:t>
            </a:r>
            <a:r>
              <a:rPr lang="en-US" altLang="zh-CN" sz="2400" dirty="0">
                <a:latin typeface="+mn-ea"/>
              </a:rPr>
              <a:t>g h= 1.0×10</a:t>
            </a:r>
            <a:r>
              <a:rPr lang="en-US" altLang="zh-CN" sz="2400" baseline="30000" dirty="0">
                <a:latin typeface="+mn-ea"/>
              </a:rPr>
              <a:t>3</a:t>
            </a:r>
            <a:r>
              <a:rPr lang="en-US" altLang="zh-CN" sz="2400" dirty="0">
                <a:latin typeface="+mn-ea"/>
              </a:rPr>
              <a:t>kg/m</a:t>
            </a:r>
            <a:r>
              <a:rPr lang="en-US" altLang="zh-CN" sz="2400" baseline="30000" dirty="0">
                <a:latin typeface="+mn-ea"/>
              </a:rPr>
              <a:t>3</a:t>
            </a:r>
            <a:r>
              <a:rPr lang="en-US" altLang="zh-CN" sz="2400" dirty="0">
                <a:latin typeface="+mn-ea"/>
              </a:rPr>
              <a:t>×10N/kg×5m</a:t>
            </a:r>
          </a:p>
          <a:p>
            <a:r>
              <a:rPr lang="en-US" altLang="zh-CN" sz="2400" dirty="0">
                <a:latin typeface="+mn-ea"/>
              </a:rPr>
              <a:t>     =5×10</a:t>
            </a:r>
            <a:r>
              <a:rPr lang="en-US" altLang="zh-CN" sz="2400" baseline="30000" dirty="0">
                <a:latin typeface="+mn-ea"/>
              </a:rPr>
              <a:t>4</a:t>
            </a:r>
            <a:r>
              <a:rPr lang="en-US" altLang="zh-CN" sz="2400" dirty="0">
                <a:latin typeface="+mn-ea"/>
              </a:rPr>
              <a:t>Pa</a:t>
            </a:r>
          </a:p>
          <a:p>
            <a:endParaRPr lang="en-US" altLang="zh-CN" sz="2400" dirty="0">
              <a:latin typeface="+mn-ea"/>
            </a:endParaRPr>
          </a:p>
          <a:p>
            <a:r>
              <a:rPr lang="zh-CN" altLang="en-US" sz="2400" dirty="0">
                <a:latin typeface="+mn-ea"/>
              </a:rPr>
              <a:t>答：对桶底的压强大小为 </a:t>
            </a:r>
            <a:r>
              <a:rPr lang="en-US" altLang="zh-CN" sz="2400" dirty="0">
                <a:latin typeface="+mn-ea"/>
              </a:rPr>
              <a:t>5×10</a:t>
            </a:r>
            <a:r>
              <a:rPr lang="en-US" altLang="zh-CN" sz="2400" baseline="30000" dirty="0">
                <a:latin typeface="+mn-ea"/>
              </a:rPr>
              <a:t>4</a:t>
            </a:r>
            <a:r>
              <a:rPr lang="en-US" altLang="zh-CN" sz="2400" dirty="0">
                <a:latin typeface="+mn-ea"/>
              </a:rPr>
              <a:t>Pa</a:t>
            </a:r>
            <a:r>
              <a:rPr lang="zh-CN" altLang="en-US" sz="2400" dirty="0">
                <a:latin typeface="+mn-ea"/>
              </a:rPr>
              <a:t>。          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179512" y="188640"/>
            <a:ext cx="2531110" cy="857250"/>
            <a:chOff x="7314" y="864"/>
            <a:chExt cx="3986" cy="1350"/>
          </a:xfrm>
        </p:grpSpPr>
        <p:grpSp>
          <p:nvGrpSpPr>
            <p:cNvPr id="6" name="组合 9"/>
            <p:cNvGrpSpPr/>
            <p:nvPr/>
          </p:nvGrpSpPr>
          <p:grpSpPr>
            <a:xfrm>
              <a:off x="7314" y="864"/>
              <a:ext cx="3878" cy="1350"/>
              <a:chOff x="7314" y="9483"/>
              <a:chExt cx="5215" cy="1350"/>
            </a:xfrm>
          </p:grpSpPr>
          <p:sp>
            <p:nvSpPr>
              <p:cNvPr id="8" name="AutoShape 36"/>
              <p:cNvSpPr>
                <a:spLocks noChangeArrowheads="1"/>
              </p:cNvSpPr>
              <p:nvPr/>
            </p:nvSpPr>
            <p:spPr bwMode="auto">
              <a:xfrm>
                <a:off x="7314" y="9483"/>
                <a:ext cx="5215" cy="1350"/>
              </a:xfrm>
              <a:prstGeom prst="roundRect">
                <a:avLst>
                  <a:gd name="adj" fmla="val 17509"/>
                </a:avLst>
              </a:prstGeom>
              <a:solidFill>
                <a:srgbClr val="8C00D4"/>
              </a:soli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3600" b="0" i="0" u="none" strike="noStrike" kern="120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隶书" panose="02010509060101010101" pitchFamily="49" charset="-122"/>
                  <a:ea typeface="隶书" panose="02010509060101010101" pitchFamily="49" charset="-122"/>
                  <a:cs typeface="+mn-cs"/>
                </a:endParaRPr>
              </a:p>
            </p:txBody>
          </p:sp>
          <p:sp>
            <p:nvSpPr>
              <p:cNvPr id="9" name="AutoShape 38"/>
              <p:cNvSpPr>
                <a:spLocks noChangeArrowheads="1"/>
              </p:cNvSpPr>
              <p:nvPr/>
            </p:nvSpPr>
            <p:spPr bwMode="auto">
              <a:xfrm rot="10800000">
                <a:off x="7469" y="10481"/>
                <a:ext cx="4948" cy="22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9966FF">
                      <a:gamma/>
                      <a:tint val="33725"/>
                      <a:invGamma/>
                    </a:srgbClr>
                  </a:gs>
                  <a:gs pos="100000">
                    <a:srgbClr val="9966FF"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3600" b="0" i="0" u="none" strike="noStrike" kern="120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隶书" panose="02010509060101010101" pitchFamily="49" charset="-122"/>
                  <a:ea typeface="隶书" panose="02010509060101010101" pitchFamily="49" charset="-122"/>
                  <a:cs typeface="+mn-cs"/>
                </a:endParaRPr>
              </a:p>
            </p:txBody>
          </p:sp>
        </p:grpSp>
        <p:sp>
          <p:nvSpPr>
            <p:cNvPr id="7" name="文本框 14"/>
            <p:cNvSpPr txBox="1"/>
            <p:nvPr/>
          </p:nvSpPr>
          <p:spPr>
            <a:xfrm>
              <a:off x="7427" y="864"/>
              <a:ext cx="3873" cy="12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 smtClean="0">
                  <a:solidFill>
                    <a:schemeClr val="bg1"/>
                  </a:solidFill>
                  <a:latin typeface="楷体" panose="02010609060101010101" charset="-122"/>
                  <a:ea typeface="楷体" panose="02010609060101010101" charset="-122"/>
                </a:rPr>
                <a:t>经典例题</a:t>
              </a:r>
              <a:endParaRPr lang="zh-CN" altLang="en-US" sz="4400" b="1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24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24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4612" grpId="0" animBg="1"/>
      <p:bldP spid="3246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509</Words>
  <Application>Microsoft Office PowerPoint</Application>
  <PresentationFormat>全屏显示(4:3)</PresentationFormat>
  <Paragraphs>73</Paragraphs>
  <Slides>14</Slides>
  <Notes>3</Notes>
  <HiddenSlides>0</HiddenSlides>
  <MMClips>6</MMClips>
  <ScaleCrop>false</ScaleCrop>
  <HeadingPairs>
    <vt:vector size="6" baseType="variant"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17" baseType="lpstr">
      <vt:lpstr>Office 主题​​</vt:lpstr>
      <vt:lpstr>自定义设计方案</vt:lpstr>
      <vt:lpstr>Flash.Movie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</vt:vector>
  </TitlesOfParts>
  <Company>微软中国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</dc:creator>
  <cp:lastModifiedBy>China</cp:lastModifiedBy>
  <cp:revision>316</cp:revision>
  <dcterms:created xsi:type="dcterms:W3CDTF">2013-12-06T03:57:00Z</dcterms:created>
  <dcterms:modified xsi:type="dcterms:W3CDTF">2019-02-20T12:41:08Z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6ACD68CC-6C57-4C33-3F3F-3F3F78620775</vt:lpwstr>
  </property>
  <property fmtid="{D5CDD505-2E9C-101B-9397-08002B2CF9AE}" pid="3" name="ArticulatePath">
    <vt:lpwstr>滑轮</vt:lpwstr>
  </property>
  <property fmtid="{D5CDD505-2E9C-101B-9397-08002B2CF9AE}" pid="4" name="KSOProductBuildVer">
    <vt:lpwstr>2052-10.1.0.6877</vt:lpwstr>
  </property>
</Properties>
</file>