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1" r:id="rId1"/>
    <p:sldMasterId id="2147483682" r:id="rId2"/>
  </p:sldMasterIdLst>
  <p:notesMasterIdLst>
    <p:notesMasterId r:id="rId26"/>
  </p:notesMasterIdLst>
  <p:sldIdLst>
    <p:sldId id="306" r:id="rId3"/>
    <p:sldId id="307" r:id="rId4"/>
    <p:sldId id="265" r:id="rId5"/>
    <p:sldId id="304" r:id="rId6"/>
    <p:sldId id="266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8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6" r:id="rId25"/>
  </p:sldIdLst>
  <p:sldSz cx="9144000" cy="6859588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362585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725805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08839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45161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1814195" algn="l" defTabSz="72517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176780" algn="l" defTabSz="72517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2540000" algn="l" defTabSz="72517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2902585" algn="l" defTabSz="725170" rtl="0" eaLnBrk="1" latinLnBrk="0" hangingPunct="1">
      <a:defRPr kern="1200" baseline="-250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4D2B"/>
    <a:srgbClr val="000000"/>
    <a:srgbClr val="D2A000"/>
    <a:srgbClr val="3399FF"/>
    <a:srgbClr val="0099FF"/>
    <a:srgbClr val="0066FF"/>
    <a:srgbClr val="9966FF"/>
    <a:srgbClr val="99CC00"/>
    <a:srgbClr val="969696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38" autoAdjust="0"/>
    <p:restoredTop sz="94660"/>
  </p:normalViewPr>
  <p:slideViewPr>
    <p:cSldViewPr>
      <p:cViewPr varScale="1">
        <p:scale>
          <a:sx n="108" d="100"/>
          <a:sy n="108" d="100"/>
        </p:scale>
        <p:origin x="-1962" y="-84"/>
      </p:cViewPr>
      <p:guideLst>
        <p:guide orient="horz" pos="216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3DB68DD6-438F-4AAF-88CA-FFF448653ACB}" type="datetimeFigureOut">
              <a:rPr lang="zh-CN" altLang="en-US"/>
              <a:pPr>
                <a:defRPr/>
              </a:pPr>
              <a:t>2020/4/21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ED8B4E67-66EB-467F-8AAA-63CC1BF242C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91334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6258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2580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8839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45161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814195" algn="l" defTabSz="7251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176780" algn="l" defTabSz="7251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40000" algn="l" defTabSz="7251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02585" algn="l" defTabSz="7251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7527"/>
            <a:ext cx="2057400" cy="36519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7527"/>
            <a:ext cx="3086100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7527"/>
            <a:ext cx="2057400" cy="36519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93"/>
            <a:ext cx="7886700" cy="581291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7527"/>
            <a:ext cx="2057400" cy="36519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7527"/>
            <a:ext cx="3086100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7527"/>
            <a:ext cx="2057400" cy="36519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571"/>
            <a:ext cx="6858000" cy="238804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705"/>
            <a:ext cx="6858000" cy="165606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7527"/>
            <a:ext cx="2057400" cy="36519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7527"/>
            <a:ext cx="3086100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7527"/>
            <a:ext cx="2057400" cy="36519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93"/>
            <a:ext cx="7886700" cy="132580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963"/>
            <a:ext cx="7886700" cy="435214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7527"/>
            <a:ext cx="2057400" cy="36519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7527"/>
            <a:ext cx="3086100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7527"/>
            <a:ext cx="2057400" cy="36519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10055"/>
            <a:ext cx="7886700" cy="2853265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90313"/>
            <a:ext cx="7886700" cy="1500465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7527"/>
            <a:ext cx="2057400" cy="36519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7527"/>
            <a:ext cx="3086100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7527"/>
            <a:ext cx="2057400" cy="36519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93"/>
            <a:ext cx="7886700" cy="132580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963"/>
            <a:ext cx="3886200" cy="435214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963"/>
            <a:ext cx="3886200" cy="435214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6357527"/>
            <a:ext cx="2057400" cy="36519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7527"/>
            <a:ext cx="3086100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6357527"/>
            <a:ext cx="2057400" cy="36519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93"/>
            <a:ext cx="7886700" cy="132580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767"/>
            <a:ext cx="3655181" cy="824065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873"/>
            <a:ext cx="3655181" cy="352493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767"/>
            <a:ext cx="3673182" cy="824065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873"/>
            <a:ext cx="3673182" cy="352493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0" y="6357527"/>
            <a:ext cx="2057400" cy="36519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6357527"/>
            <a:ext cx="3086100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457950" y="6357527"/>
            <a:ext cx="2057400" cy="36519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93"/>
            <a:ext cx="7886700" cy="132580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7527"/>
            <a:ext cx="2057400" cy="36519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7527"/>
            <a:ext cx="3086100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7527"/>
            <a:ext cx="2057400" cy="36519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-8890" y="-31750"/>
            <a:ext cx="9159240" cy="6895465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-8890" y="598170"/>
            <a:ext cx="9159240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 descr="万向思维logo源文件-白色-横竖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5250" y="50165"/>
            <a:ext cx="1809115" cy="624205"/>
          </a:xfrm>
          <a:prstGeom prst="rect">
            <a:avLst/>
          </a:prstGeom>
        </p:spPr>
      </p:pic>
      <p:pic>
        <p:nvPicPr>
          <p:cNvPr id="9" name="Picture 12" descr="E:\PPT素材\卡通b1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055" y="-31750"/>
            <a:ext cx="490855" cy="57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组合 13"/>
          <p:cNvGrpSpPr/>
          <p:nvPr userDrawn="1"/>
        </p:nvGrpSpPr>
        <p:grpSpPr>
          <a:xfrm>
            <a:off x="-8970" y="6201285"/>
            <a:ext cx="9161860" cy="727100"/>
            <a:chOff x="-17860" y="4481070"/>
            <a:chExt cx="9161860" cy="727100"/>
          </a:xfrm>
        </p:grpSpPr>
        <p:pic>
          <p:nvPicPr>
            <p:cNvPr id="15" name="Picture 5" descr="E:\PPT素材\卡通b02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E:\PPT素材\卡通b01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Picture 5" descr="E:\PPT素材\卡通b02.png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0000">
            <a:off x="8236858" y="6190912"/>
            <a:ext cx="788291" cy="50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85"/>
            <a:ext cx="3124012" cy="160049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86"/>
            <a:ext cx="4629150" cy="5404851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781"/>
            <a:ext cx="3124012" cy="3812294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6357527"/>
            <a:ext cx="2057400" cy="36519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7527"/>
            <a:ext cx="3086100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6357527"/>
            <a:ext cx="2057400" cy="36519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93"/>
            <a:ext cx="1971675" cy="581291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93"/>
            <a:ext cx="5800725" cy="581291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7527"/>
            <a:ext cx="2057400" cy="36519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7527"/>
            <a:ext cx="3086100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7527"/>
            <a:ext cx="2057400" cy="36519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93"/>
            <a:ext cx="7886700" cy="132580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963"/>
            <a:ext cx="7886700" cy="435214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7527"/>
            <a:ext cx="2057400" cy="36519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7527"/>
            <a:ext cx="3086100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7527"/>
            <a:ext cx="2057400" cy="36519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93"/>
            <a:ext cx="7886700" cy="581291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7527"/>
            <a:ext cx="2057400" cy="36519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7527"/>
            <a:ext cx="3086100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7527"/>
            <a:ext cx="2057400" cy="36519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10055"/>
            <a:ext cx="7886700" cy="285326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90313"/>
            <a:ext cx="7886700" cy="15004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7527"/>
            <a:ext cx="2057400" cy="36519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7527"/>
            <a:ext cx="3086100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7527"/>
            <a:ext cx="2057400" cy="36519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93"/>
            <a:ext cx="7886700" cy="132580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963"/>
            <a:ext cx="3886200" cy="435214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963"/>
            <a:ext cx="3886200" cy="435214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6357527"/>
            <a:ext cx="2057400" cy="36519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7527"/>
            <a:ext cx="3086100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6357527"/>
            <a:ext cx="2057400" cy="36519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93"/>
            <a:ext cx="7886700" cy="132580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767"/>
            <a:ext cx="3655181" cy="824065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873"/>
            <a:ext cx="3655181" cy="352493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767"/>
            <a:ext cx="3673182" cy="824065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873"/>
            <a:ext cx="3673182" cy="352493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0" y="6357527"/>
            <a:ext cx="2057400" cy="36519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6357527"/>
            <a:ext cx="3086100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457950" y="6357527"/>
            <a:ext cx="2057400" cy="36519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93"/>
            <a:ext cx="7886700" cy="132580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7527"/>
            <a:ext cx="2057400" cy="36519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7527"/>
            <a:ext cx="3086100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7527"/>
            <a:ext cx="2057400" cy="36519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7527"/>
            <a:ext cx="2057400" cy="36519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7527"/>
            <a:ext cx="3086100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7527"/>
            <a:ext cx="2057400" cy="36519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-8890" y="-31750"/>
            <a:ext cx="9159240" cy="6895465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-8890" y="598170"/>
            <a:ext cx="9159240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 descr="万向思维logo源文件-白色-横竖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5250" y="50165"/>
            <a:ext cx="1809115" cy="624205"/>
          </a:xfrm>
          <a:prstGeom prst="rect">
            <a:avLst/>
          </a:prstGeom>
        </p:spPr>
      </p:pic>
      <p:pic>
        <p:nvPicPr>
          <p:cNvPr id="8" name="Picture 12" descr="E:\PPT素材\卡通b1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055" y="-31750"/>
            <a:ext cx="490855" cy="57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E:\PPT素材\卡通b02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0000">
            <a:off x="8236858" y="6190912"/>
            <a:ext cx="788291" cy="50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 userDrawn="1"/>
        </p:nvSpPr>
        <p:spPr>
          <a:xfrm>
            <a:off x="-8890" y="1529080"/>
            <a:ext cx="9159240" cy="3222625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-6350" y="4928870"/>
            <a:ext cx="9159240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85"/>
            <a:ext cx="3124012" cy="16004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86"/>
            <a:ext cx="4629150" cy="5404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781"/>
            <a:ext cx="3124012" cy="3812294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6357527"/>
            <a:ext cx="2057400" cy="36519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7527"/>
            <a:ext cx="3086100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6357527"/>
            <a:ext cx="2057400" cy="36519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93"/>
            <a:ext cx="1971675" cy="581291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93"/>
            <a:ext cx="5800725" cy="581291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7527"/>
            <a:ext cx="2057400" cy="36519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7527"/>
            <a:ext cx="3086100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7527"/>
            <a:ext cx="2057400" cy="36519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10160" y="720858"/>
            <a:ext cx="9159240" cy="112416"/>
          </a:xfrm>
          <a:prstGeom prst="rect">
            <a:avLst/>
          </a:prstGeom>
          <a:solidFill>
            <a:srgbClr val="6BC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328025" y="71133"/>
            <a:ext cx="601345" cy="581133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-10795" y="5067603"/>
            <a:ext cx="9166225" cy="112416"/>
          </a:xfrm>
          <a:prstGeom prst="rect">
            <a:avLst/>
          </a:prstGeom>
          <a:solidFill>
            <a:srgbClr val="6BC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-10795" y="1816436"/>
            <a:ext cx="9159875" cy="3225762"/>
          </a:xfrm>
          <a:prstGeom prst="rect">
            <a:avLst/>
          </a:prstGeom>
          <a:solidFill>
            <a:srgbClr val="6BC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C:\Users\Administrator\Desktop\课件制作\倍速PPT模板\封面图\物理.png物理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>
          <a:xfrm>
            <a:off x="7119620" y="51445"/>
            <a:ext cx="422275" cy="597011"/>
          </a:xfrm>
          <a:prstGeom prst="rect">
            <a:avLst/>
          </a:prstGeom>
          <a:effectLst>
            <a:glow rad="1016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5" name="图片 4" descr="C:\Users\Administrator\Desktop\九年级.png九年级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>
          <a:xfrm>
            <a:off x="7699375" y="51445"/>
            <a:ext cx="421005" cy="600821"/>
          </a:xfrm>
          <a:prstGeom prst="rect">
            <a:avLst/>
          </a:prstGeom>
          <a:effectLst>
            <a:glow rad="101600">
              <a:schemeClr val="bg1">
                <a:lumMod val="50000"/>
                <a:alpha val="40000"/>
              </a:schemeClr>
            </a:glow>
          </a:effectLst>
        </p:spPr>
      </p:pic>
      <p:sp>
        <p:nvSpPr>
          <p:cNvPr id="3" name="矩形 2"/>
          <p:cNvSpPr/>
          <p:nvPr userDrawn="1"/>
        </p:nvSpPr>
        <p:spPr>
          <a:xfrm>
            <a:off x="-10795" y="720858"/>
            <a:ext cx="9166225" cy="112416"/>
          </a:xfrm>
          <a:prstGeom prst="rect">
            <a:avLst/>
          </a:prstGeom>
          <a:solidFill>
            <a:srgbClr val="6BC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8328025" y="71133"/>
            <a:ext cx="601345" cy="581133"/>
          </a:xfrm>
          <a:prstGeom prst="rect">
            <a:avLst/>
          </a:prstGeom>
        </p:spPr>
      </p:pic>
      <p:pic>
        <p:nvPicPr>
          <p:cNvPr id="6" name="图片 5" descr="QQ图片20180502122035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285720" y="143646"/>
            <a:ext cx="757555" cy="506189"/>
          </a:xfrm>
          <a:prstGeom prst="rect">
            <a:avLst/>
          </a:prstGeom>
        </p:spPr>
      </p:pic>
      <p:sp>
        <p:nvSpPr>
          <p:cNvPr id="7" name="文本框 6"/>
          <p:cNvSpPr txBox="1"/>
          <p:nvPr userDrawn="1"/>
        </p:nvSpPr>
        <p:spPr>
          <a:xfrm>
            <a:off x="4286248" y="215084"/>
            <a:ext cx="265970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2400" b="1" baseline="0">
                <a:solidFill>
                  <a:srgbClr val="6BC76B"/>
                </a:solidFill>
                <a:effectLst/>
                <a:latin typeface="华文新魏" panose="02010800040101010101" pitchFamily="2" charset="-122"/>
                <a:ea typeface="华文新魏" panose="02010800040101010101" pitchFamily="2" charset="-122"/>
              </a:rPr>
              <a:t>万向思维精品图书</a:t>
            </a:r>
          </a:p>
        </p:txBody>
      </p:sp>
      <p:pic>
        <p:nvPicPr>
          <p:cNvPr id="11" name="图片 10" descr="C:\Users\Administrator\Desktop\课件制作\倍速PPT模板\封面图\物理.png物理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>
          <a:xfrm>
            <a:off x="7119620" y="51445"/>
            <a:ext cx="422275" cy="597011"/>
          </a:xfrm>
          <a:prstGeom prst="rect">
            <a:avLst/>
          </a:prstGeom>
          <a:effectLst>
            <a:glow rad="1016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15" name="图片 14" descr="C:\Users\Administrator\Desktop\九年级.png九年级"/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>
          <a:xfrm>
            <a:off x="7699375" y="51445"/>
            <a:ext cx="421005" cy="600821"/>
          </a:xfrm>
          <a:prstGeom prst="rect">
            <a:avLst/>
          </a:prstGeom>
          <a:effectLst>
            <a:glow rad="101600">
              <a:schemeClr val="bg1">
                <a:lumMod val="50000"/>
                <a:alpha val="40000"/>
              </a:schemeClr>
            </a:glo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10795" y="720858"/>
            <a:ext cx="9166225" cy="112416"/>
          </a:xfrm>
          <a:prstGeom prst="rect">
            <a:avLst/>
          </a:prstGeom>
          <a:solidFill>
            <a:srgbClr val="6BC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328025" y="71133"/>
            <a:ext cx="601345" cy="581133"/>
          </a:xfrm>
          <a:prstGeom prst="rect">
            <a:avLst/>
          </a:prstGeom>
        </p:spPr>
      </p:pic>
      <p:pic>
        <p:nvPicPr>
          <p:cNvPr id="5" name="图片 4" descr="QQ图片201805021220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11150" y="108605"/>
            <a:ext cx="757555" cy="506189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336415" y="260398"/>
            <a:ext cx="265970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2400" b="1" baseline="0">
                <a:solidFill>
                  <a:srgbClr val="6BC76B"/>
                </a:solidFill>
                <a:effectLst/>
                <a:latin typeface="华文新魏" panose="02010800040101010101" pitchFamily="2" charset="-122"/>
                <a:ea typeface="华文新魏" panose="02010800040101010101" pitchFamily="2" charset="-122"/>
              </a:rPr>
              <a:t>万向思维精品图书</a:t>
            </a:r>
          </a:p>
        </p:txBody>
      </p:sp>
      <p:pic>
        <p:nvPicPr>
          <p:cNvPr id="10" name="图片 9" descr="C:\Users\Administrator\Desktop\课件制作\倍速PPT模板\封面图\物理.png物理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>
          <a:xfrm>
            <a:off x="7119620" y="51445"/>
            <a:ext cx="422275" cy="597011"/>
          </a:xfrm>
          <a:prstGeom prst="rect">
            <a:avLst/>
          </a:prstGeom>
          <a:effectLst>
            <a:glow rad="1016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11" name="图片 10" descr="C:\Users\Administrator\Desktop\九年级.png九年级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>
          <a:xfrm>
            <a:off x="7699375" y="51445"/>
            <a:ext cx="421005" cy="600821"/>
          </a:xfrm>
          <a:prstGeom prst="rect">
            <a:avLst/>
          </a:prstGeom>
          <a:effectLst>
            <a:glow rad="101600">
              <a:schemeClr val="bg1">
                <a:lumMod val="50000"/>
                <a:alpha val="40000"/>
              </a:schemeClr>
            </a:glo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0815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&#25506;&#31350;&#30005;&#27969;&#30913;&#22330;&#24378;&#24369;.swf" TargetMode="Externa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426085" y="2130425"/>
            <a:ext cx="7772400" cy="1471930"/>
          </a:xfrm>
        </p:spPr>
        <p:txBody>
          <a:bodyPr/>
          <a:lstStyle/>
          <a:p>
            <a:pPr algn="ctr"/>
            <a:r>
              <a:rPr lang="zh-CN" altLang="en-US" sz="6000" b="1" dirty="0" smtClean="0">
                <a:solidFill>
                  <a:srgbClr val="FF67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教学课件</a:t>
            </a:r>
            <a:br>
              <a:rPr lang="zh-CN" altLang="en-US" sz="6000" b="1" dirty="0" smtClean="0">
                <a:solidFill>
                  <a:srgbClr val="FF67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</a:br>
            <a:r>
              <a:rPr lang="zh-CN" alt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/>
            </a:r>
            <a:br>
              <a:rPr lang="zh-CN" alt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</a:b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685800" y="3834765"/>
            <a:ext cx="7773670" cy="1752600"/>
          </a:xfrm>
        </p:spPr>
        <p:txBody>
          <a:bodyPr/>
          <a:lstStyle/>
          <a:p>
            <a:pPr marL="0" lvl="0" indent="0" algn="ctr">
              <a:buNone/>
            </a:pPr>
            <a:r>
              <a:rPr lang="zh-CN" altLang="en-US" sz="4000" b="1" dirty="0" smtClean="0">
                <a:solidFill>
                  <a:srgbClr val="F94D2B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物理 九年级全一册 北师大版</a:t>
            </a:r>
            <a:endParaRPr lang="en-US" altLang="zh-CN" sz="4000" b="1" dirty="0" smtClean="0">
              <a:solidFill>
                <a:srgbClr val="F94D2B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lvl="0" algn="ctr"/>
            <a:endParaRPr lang="zh-CN" altLang="en-US" dirty="0"/>
          </a:p>
        </p:txBody>
      </p:sp>
      <p:grpSp>
        <p:nvGrpSpPr>
          <p:cNvPr id="4" name="组合 3"/>
          <p:cNvGrpSpPr/>
          <p:nvPr/>
        </p:nvGrpSpPr>
        <p:grpSpPr>
          <a:xfrm>
            <a:off x="-8970" y="6201285"/>
            <a:ext cx="9161860" cy="727100"/>
            <a:chOff x="-17860" y="4481070"/>
            <a:chExt cx="9161860" cy="727100"/>
          </a:xfrm>
        </p:grpSpPr>
        <p:pic>
          <p:nvPicPr>
            <p:cNvPr id="5" name="Picture 5" descr="E:\PPT素材\卡通b02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E:\PPT素材\卡通b01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5" descr="E:\PPT素材\卡通b0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0000">
            <a:off x="8236858" y="6190912"/>
            <a:ext cx="788291" cy="50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835660" y="1136650"/>
            <a:ext cx="7729855" cy="11798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6" tIns="36282" rIns="72566" bIns="36282">
            <a:spAutoFit/>
          </a:bodyPr>
          <a:lstStyle/>
          <a:p>
            <a:pPr eaLnBrk="0" hangingPunct="0"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引导问题二：用什么方法和器材改变和比较通过电磁铁线圈中的电流大小呢？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835660" y="2720975"/>
            <a:ext cx="7390765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用滑动变阻器改变线圈中的电流；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835660" y="3617595"/>
            <a:ext cx="7821295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用改变电压的方法来改变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电流。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bldLvl="0" animBg="1" autoUpdateAnimBg="0"/>
      <p:bldP spid="31749" grpId="0" bldLvl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644718" y="1280702"/>
            <a:ext cx="8458200" cy="11798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 eaLnBrk="0" hangingPunct="0"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引导问题三：</a:t>
            </a:r>
            <a:endParaRPr kumimoji="1" lang="en-US" altLang="zh-CN" sz="2400" baseline="0" dirty="0">
              <a:solidFill>
                <a:srgbClr val="000000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  <a:p>
            <a:pPr eaLnBrk="0" hangingPunct="0"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用什么方法和器材改变电磁铁线圈的匝数呢？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644718" y="2722717"/>
            <a:ext cx="800100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用中间有抽头可改变匝数的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电磁铁；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644718" y="3667919"/>
            <a:ext cx="777240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用两个匝数不同的电磁铁进行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实验。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 bldLvl="0" animBg="1" autoUpdateAnimBg="0"/>
      <p:bldP spid="32773" grpId="0" bldLvl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899606" y="1177118"/>
            <a:ext cx="570932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同学们讨论，自己设计实验电路图 。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3367089" y="3001071"/>
            <a:ext cx="9144000" cy="4921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2800" b="1">
              <a:latin typeface="Times New Roman" panose="02020603050405020304"/>
              <a:ea typeface="宋体" panose="02010600030101010101" pitchFamily="2" charset="-122"/>
            </a:endParaRPr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2469465"/>
            <a:ext cx="3306763" cy="2472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210" y="2651540"/>
            <a:ext cx="2838127" cy="229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571500" y="850900"/>
            <a:ext cx="3678555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实验并收集证据： </a:t>
            </a:r>
          </a:p>
        </p:txBody>
      </p:sp>
      <p:graphicFrame>
        <p:nvGraphicFramePr>
          <p:cNvPr id="16390" name="Group 6"/>
          <p:cNvGraphicFramePr>
            <a:graphicFrameLocks noGrp="1"/>
          </p:cNvGraphicFramePr>
          <p:nvPr/>
        </p:nvGraphicFramePr>
        <p:xfrm>
          <a:off x="571500" y="2501265"/>
          <a:ext cx="7527290" cy="2470216"/>
        </p:xfrm>
        <a:graphic>
          <a:graphicData uri="http://schemas.openxmlformats.org/drawingml/2006/table">
            <a:tbl>
              <a:tblPr/>
              <a:tblGrid>
                <a:gridCol w="1181735"/>
                <a:gridCol w="2066290"/>
                <a:gridCol w="1457325"/>
                <a:gridCol w="1494155"/>
                <a:gridCol w="1327785"/>
              </a:tblGrid>
              <a:tr h="9613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000" b="0" kern="1200" baseline="0" dirty="0" smtClean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000" b="0" kern="1200" baseline="0" dirty="0" smtClean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次数</a:t>
                      </a: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20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000" b="0" kern="1200" baseline="0" dirty="0" smtClean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保持不变的因素</a:t>
                      </a: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20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000" b="0" kern="1200" baseline="0" dirty="0" smtClean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变化的因素</a:t>
                      </a: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000" b="0" kern="1200" baseline="0" dirty="0" smtClean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吸引小铁钉的个数</a:t>
                      </a: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20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000" b="0" kern="1200" baseline="0" dirty="0" smtClean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分析</a:t>
                      </a: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000" b="0" kern="1200" baseline="0" smtClean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2000" b="0" kern="1200" baseline="0" dirty="0" smtClean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2000" b="0" kern="1200" baseline="0" smtClean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2000" b="0" kern="1200" baseline="0" dirty="0" smtClean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2000" b="0" kern="1200" baseline="0" dirty="0" smtClean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91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000" b="0" kern="1200" baseline="0" smtClean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2000" b="0" kern="1200" baseline="0" smtClean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2000" b="0" kern="1200" baseline="0" smtClean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2000" b="0" kern="1200" baseline="0" dirty="0" smtClean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2000" b="0" kern="1200" baseline="0" dirty="0" smtClean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9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000" b="0" kern="1200" baseline="0" smtClean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2000" b="0" kern="1200" baseline="0" smtClean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2000" b="0" kern="1200" baseline="0" smtClean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2000" b="0" kern="1200" baseline="0" dirty="0" smtClean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endParaRPr kumimoji="1" lang="zh-CN" altLang="zh-CN" sz="2000" b="0" kern="1200" baseline="0" dirty="0" smtClean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31" marB="4573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426" name="Text Box 42"/>
          <p:cNvSpPr txBox="1">
            <a:spLocks noChangeArrowheads="1"/>
          </p:cNvSpPr>
          <p:nvPr/>
        </p:nvSpPr>
        <p:spPr bwMode="auto">
          <a:xfrm>
            <a:off x="571472" y="1715282"/>
            <a:ext cx="212598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记录实验数据 </a:t>
            </a:r>
          </a:p>
        </p:txBody>
      </p:sp>
      <p:sp>
        <p:nvSpPr>
          <p:cNvPr id="16427" name="Text Box 43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>
            <a:off x="2971842" y="1715282"/>
            <a:ext cx="1655762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实验开始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428596" y="1555580"/>
            <a:ext cx="8153400" cy="22879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 algn="just">
              <a:lnSpc>
                <a:spcPct val="150000"/>
              </a:lnSpc>
              <a:tabLst>
                <a:tab pos="5079365" algn="l"/>
              </a:tabLst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结论：影响电磁铁磁性强弱的因素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有</a:t>
            </a:r>
            <a:r>
              <a:rPr kumimoji="1" lang="zh-CN" altLang="en-US" sz="2400" u="sng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kumimoji="1" lang="en-US" altLang="zh-CN" sz="2400" u="sng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_________</a:t>
            </a:r>
            <a:r>
              <a:rPr kumimoji="1" lang="en-US" altLang="zh-CN" sz="2400" u="sng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</a:t>
            </a:r>
            <a:r>
              <a:rPr kumimoji="1" lang="en-US" altLang="zh-CN" sz="2400" u="sng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kumimoji="1" lang="en-US" altLang="zh-CN" sz="2400" u="sng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</a:t>
            </a:r>
            <a:r>
              <a:rPr kumimoji="1" lang="en-US" altLang="zh-CN" sz="2400" u="sng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</a:t>
            </a:r>
            <a:r>
              <a:rPr kumimoji="1" lang="en-US" altLang="zh-CN" sz="2400" u="sng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。当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电磁铁通电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时</a:t>
            </a:r>
            <a:r>
              <a:rPr kumimoji="1" lang="en-US" altLang="zh-CN" sz="2400" u="sng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磁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性，断电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时</a:t>
            </a:r>
            <a:r>
              <a:rPr kumimoji="1" lang="en-US" altLang="zh-CN" sz="2400" u="sng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磁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性；线圈匝数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越</a:t>
            </a:r>
            <a:r>
              <a:rPr kumimoji="1" lang="zh-CN" altLang="en-US" sz="2400" u="sng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磁性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越</a:t>
            </a:r>
            <a:r>
              <a:rPr kumimoji="1" lang="zh-CN" altLang="en-US" sz="2400" u="sng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；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插入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______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后磁性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将</a:t>
            </a:r>
            <a:r>
              <a:rPr kumimoji="1" lang="en-US" altLang="zh-CN" sz="2400" u="sng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；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电流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越</a:t>
            </a:r>
            <a:r>
              <a:rPr kumimoji="1" lang="en-US" altLang="zh-CN" sz="2400" u="sng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磁性越</a:t>
            </a:r>
            <a:r>
              <a:rPr kumimoji="1" lang="zh-CN" altLang="en-US" sz="2400" u="sng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kumimoji="1" lang="zh-CN" altLang="en-US" sz="2400" u="sng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428625" y="929640"/>
            <a:ext cx="3723005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4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分析与归纳总结： 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6444208" y="1507540"/>
            <a:ext cx="165735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电流大小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539552" y="2011596"/>
            <a:ext cx="208915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线圈的匝数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2411760" y="2011596"/>
            <a:ext cx="1800225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有无铁芯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6372200" y="2011596"/>
            <a:ext cx="649288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有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827584" y="2565698"/>
            <a:ext cx="792163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无</a:t>
            </a: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3995738" y="2587660"/>
            <a:ext cx="576262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多</a:t>
            </a:r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6084168" y="2565698"/>
            <a:ext cx="504825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强</a:t>
            </a: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7668344" y="2637706"/>
            <a:ext cx="1366838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铁芯</a:t>
            </a:r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1763688" y="3141762"/>
            <a:ext cx="107950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增强</a:t>
            </a: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3995936" y="3141762"/>
            <a:ext cx="576262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大</a:t>
            </a:r>
          </a:p>
        </p:txBody>
      </p:sp>
      <p:sp>
        <p:nvSpPr>
          <p:cNvPr id="17424" name="Text Box 16"/>
          <p:cNvSpPr txBox="1">
            <a:spLocks noChangeArrowheads="1"/>
          </p:cNvSpPr>
          <p:nvPr/>
        </p:nvSpPr>
        <p:spPr bwMode="auto">
          <a:xfrm>
            <a:off x="5868144" y="3141762"/>
            <a:ext cx="43180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强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523212" y="4388544"/>
            <a:ext cx="7184155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本次实验探究采用的是什么探究方法？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269971" y="5014744"/>
            <a:ext cx="467995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控制变量法、转换法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 bldLvl="0" animBg="1"/>
      <p:bldP spid="17415" grpId="0" bldLvl="0" animBg="1"/>
      <p:bldP spid="17416" grpId="0" bldLvl="0" animBg="1"/>
      <p:bldP spid="17417" grpId="0" bldLvl="0" animBg="1"/>
      <p:bldP spid="17418" grpId="0" bldLvl="0" animBg="1"/>
      <p:bldP spid="17419" grpId="0" bldLvl="0" animBg="1"/>
      <p:bldP spid="17420" grpId="0" bldLvl="0" animBg="1"/>
      <p:bldP spid="17421" grpId="0" bldLvl="0" animBg="1"/>
      <p:bldP spid="17422" grpId="0" bldLvl="0" animBg="1"/>
      <p:bldP spid="17423" grpId="0" bldLvl="0" animBg="1"/>
      <p:bldP spid="17424" grpId="0" bldLvl="0" animBg="1"/>
      <p:bldP spid="21510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25" name="Rectangle 13"/>
          <p:cNvSpPr>
            <a:spLocks noChangeArrowheads="1"/>
          </p:cNvSpPr>
          <p:nvPr/>
        </p:nvSpPr>
        <p:spPr bwMode="auto">
          <a:xfrm>
            <a:off x="520884" y="2169980"/>
            <a:ext cx="7040880" cy="175323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电磁铁磁性有无，可通过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________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来控制；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电磁铁磁性强弱，可通过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_____________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来控制；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电磁铁的极性变换，可通过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_____________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来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实现。</a:t>
            </a:r>
            <a:endParaRPr kumimoji="1" lang="en-US" altLang="zh-CN" sz="2400" baseline="0" dirty="0" smtClean="0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4526" name="Rectangle 14"/>
          <p:cNvSpPr>
            <a:spLocks noChangeArrowheads="1"/>
          </p:cNvSpPr>
          <p:nvPr/>
        </p:nvSpPr>
        <p:spPr bwMode="auto">
          <a:xfrm>
            <a:off x="4042464" y="2105291"/>
            <a:ext cx="1059180" cy="626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通断电</a:t>
            </a:r>
          </a:p>
        </p:txBody>
      </p:sp>
      <p:sp>
        <p:nvSpPr>
          <p:cNvPr id="64527" name="Rectangle 15"/>
          <p:cNvSpPr>
            <a:spLocks noChangeArrowheads="1"/>
          </p:cNvSpPr>
          <p:nvPr/>
        </p:nvSpPr>
        <p:spPr bwMode="auto">
          <a:xfrm>
            <a:off x="4042408" y="2659668"/>
            <a:ext cx="1973580" cy="626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改变电流大小</a:t>
            </a:r>
          </a:p>
        </p:txBody>
      </p:sp>
      <p:sp>
        <p:nvSpPr>
          <p:cNvPr id="64528" name="Rectangle 16"/>
          <p:cNvSpPr>
            <a:spLocks noChangeArrowheads="1"/>
          </p:cNvSpPr>
          <p:nvPr/>
        </p:nvSpPr>
        <p:spPr bwMode="auto">
          <a:xfrm>
            <a:off x="4263390" y="3218971"/>
            <a:ext cx="1973580" cy="626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改变电流方向</a:t>
            </a:r>
          </a:p>
        </p:txBody>
      </p:sp>
      <p:sp>
        <p:nvSpPr>
          <p:cNvPr id="3" name="矩形 2"/>
          <p:cNvSpPr/>
          <p:nvPr/>
        </p:nvSpPr>
        <p:spPr>
          <a:xfrm>
            <a:off x="520884" y="1113618"/>
            <a:ext cx="20116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电磁铁的优点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6" grpId="0" bldLvl="0" animBg="1" autoUpdateAnimBg="0"/>
      <p:bldP spid="64527" grpId="0" bldLvl="0" animBg="1" autoUpdateAnimBg="0"/>
      <p:bldP spid="64528" grpId="0" bldLvl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701859" y="2179226"/>
            <a:ext cx="8101012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en-US" altLang="zh-CN" sz="2400" baseline="0" dirty="0">
                <a:solidFill>
                  <a:srgbClr val="00206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 </a:t>
            </a:r>
            <a:r>
              <a:rPr kumimoji="1" lang="zh-CN" altLang="en-US" sz="2400" baseline="0" dirty="0">
                <a:solidFill>
                  <a:srgbClr val="00206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实质：是电磁铁控制的开关。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701860" y="3019454"/>
            <a:ext cx="7777163" cy="11798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400" baseline="0" dirty="0">
                <a:latin typeface="宋体" panose="02010600030101010101" pitchFamily="2" charset="-122"/>
                <a:cs typeface="宋体" panose="02010600030101010101" pitchFamily="2" charset="-122"/>
              </a:rPr>
              <a:t>2. </a:t>
            </a:r>
            <a:r>
              <a:rPr lang="zh-CN" altLang="en-US" sz="2400" baseline="0" dirty="0">
                <a:latin typeface="宋体" panose="02010600030101010101" pitchFamily="2" charset="-122"/>
                <a:cs typeface="宋体" panose="02010600030101010101" pitchFamily="2" charset="-122"/>
              </a:rPr>
              <a:t>特点</a:t>
            </a:r>
            <a:r>
              <a:rPr lang="zh-CN" altLang="en-US" sz="2400" baseline="0" dirty="0" smtClean="0">
                <a:latin typeface="宋体" panose="02010600030101010101" pitchFamily="2" charset="-122"/>
                <a:cs typeface="宋体" panose="02010600030101010101" pitchFamily="2" charset="-122"/>
              </a:rPr>
              <a:t>：可用</a:t>
            </a: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低电压</a:t>
            </a:r>
            <a:r>
              <a:rPr lang="zh-CN" altLang="en-US" sz="2400" baseline="0" dirty="0"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弱电流</a:t>
            </a:r>
            <a:r>
              <a:rPr lang="zh-CN" altLang="en-US" sz="2400" baseline="0" dirty="0">
                <a:latin typeface="宋体" panose="02010600030101010101" pitchFamily="2" charset="-122"/>
                <a:cs typeface="宋体" panose="02010600030101010101" pitchFamily="2" charset="-122"/>
              </a:rPr>
              <a:t>来控制</a:t>
            </a: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高电压</a:t>
            </a:r>
            <a:r>
              <a:rPr lang="zh-CN" altLang="en-US" sz="2400" baseline="0" dirty="0" smtClean="0">
                <a:latin typeface="宋体" panose="02010600030101010101" pitchFamily="2" charset="-122"/>
                <a:cs typeface="宋体" panose="02010600030101010101" pitchFamily="2" charset="-122"/>
              </a:rPr>
              <a:t>和</a:t>
            </a:r>
            <a:r>
              <a:rPr lang="zh-CN" altLang="en-US" sz="2400" baseline="0" dirty="0" smtClean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强电</a:t>
            </a: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流</a:t>
            </a:r>
            <a:r>
              <a:rPr lang="zh-CN" altLang="en-US" sz="2400" baseline="0" dirty="0" smtClean="0">
                <a:latin typeface="宋体" panose="02010600030101010101" pitchFamily="2" charset="-122"/>
                <a:cs typeface="宋体" panose="02010600030101010101" pitchFamily="2" charset="-122"/>
              </a:rPr>
              <a:t>；还</a:t>
            </a:r>
            <a:r>
              <a:rPr lang="zh-CN" altLang="en-US" sz="2400" baseline="0" dirty="0">
                <a:latin typeface="宋体" panose="02010600030101010101" pitchFamily="2" charset="-122"/>
                <a:cs typeface="宋体" panose="02010600030101010101" pitchFamily="2" charset="-122"/>
              </a:rPr>
              <a:t>可以实现远距离操纵和</a:t>
            </a:r>
            <a:r>
              <a:rPr lang="zh-CN" altLang="en-US" sz="2400" baseline="0" dirty="0" smtClean="0">
                <a:latin typeface="宋体" panose="02010600030101010101" pitchFamily="2" charset="-122"/>
                <a:cs typeface="宋体" panose="02010600030101010101" pitchFamily="2" charset="-122"/>
              </a:rPr>
              <a:t>自动控制。</a:t>
            </a:r>
          </a:p>
        </p:txBody>
      </p:sp>
      <p:sp>
        <p:nvSpPr>
          <p:cNvPr id="2" name="矩形 1"/>
          <p:cNvSpPr/>
          <p:nvPr/>
        </p:nvSpPr>
        <p:spPr>
          <a:xfrm>
            <a:off x="573590" y="1087113"/>
            <a:ext cx="2672080" cy="737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8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二、电磁继电器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8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539553" y="932939"/>
            <a:ext cx="4968875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400" baseline="0">
                <a:latin typeface="宋体" panose="02010600030101010101" pitchFamily="2" charset="-122"/>
                <a:cs typeface="宋体" panose="02010600030101010101" pitchFamily="2" charset="-122"/>
              </a:rPr>
              <a:t>3. </a:t>
            </a:r>
            <a:r>
              <a:rPr lang="zh-CN" altLang="en-US" sz="2400" baseline="0">
                <a:latin typeface="宋体" panose="02010600030101010101" pitchFamily="2" charset="-122"/>
                <a:cs typeface="宋体" panose="02010600030101010101" pitchFamily="2" charset="-122"/>
              </a:rPr>
              <a:t>工作原理：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539750" y="2114550"/>
            <a:ext cx="8004175" cy="1734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aseline="0" dirty="0" smtClean="0">
                <a:latin typeface="宋体" panose="02010600030101010101" pitchFamily="2" charset="-122"/>
              </a:rPr>
              <a:t>电磁铁</a:t>
            </a: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通电</a:t>
            </a:r>
            <a:r>
              <a:rPr lang="zh-CN" altLang="en-US" sz="2400" baseline="0" dirty="0">
                <a:latin typeface="宋体" panose="02010600030101010101" pitchFamily="2" charset="-122"/>
              </a:rPr>
              <a:t>时，</a:t>
            </a: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具有磁性</a:t>
            </a:r>
            <a:r>
              <a:rPr lang="zh-CN" altLang="en-US" sz="2400" baseline="0" dirty="0">
                <a:latin typeface="宋体" panose="02010600030101010101" pitchFamily="2" charset="-122"/>
              </a:rPr>
              <a:t>，吸引衔铁</a:t>
            </a:r>
            <a:r>
              <a:rPr lang="zh-CN" altLang="en-US" sz="2400" baseline="0" dirty="0" smtClean="0">
                <a:latin typeface="宋体" panose="02010600030101010101" pitchFamily="2" charset="-122"/>
              </a:rPr>
              <a:t>，使</a:t>
            </a:r>
            <a:r>
              <a:rPr lang="zh-CN" altLang="en-US" sz="2400" baseline="0" dirty="0">
                <a:latin typeface="宋体" panose="02010600030101010101" pitchFamily="2" charset="-122"/>
              </a:rPr>
              <a:t>动触点和静触点接触，工作</a:t>
            </a: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电路闭和</a:t>
            </a:r>
            <a:r>
              <a:rPr lang="zh-CN" altLang="en-US" sz="2400" baseline="0" dirty="0" smtClean="0">
                <a:latin typeface="宋体" panose="02010600030101010101" pitchFamily="2" charset="-122"/>
              </a:rPr>
              <a:t>；电磁铁</a:t>
            </a:r>
            <a:r>
              <a:rPr lang="zh-CN" altLang="en-US" sz="2400" baseline="0" dirty="0" smtClean="0">
                <a:solidFill>
                  <a:srgbClr val="FF0000"/>
                </a:solidFill>
                <a:latin typeface="宋体" panose="02010600030101010101" pitchFamily="2" charset="-122"/>
              </a:rPr>
              <a:t>断电</a:t>
            </a:r>
            <a:r>
              <a:rPr lang="zh-CN" altLang="en-US" sz="2400" baseline="0" dirty="0">
                <a:latin typeface="宋体" panose="02010600030101010101" pitchFamily="2" charset="-122"/>
              </a:rPr>
              <a:t>后</a:t>
            </a: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失去磁性</a:t>
            </a:r>
            <a:r>
              <a:rPr lang="zh-CN" altLang="en-US" sz="2400" baseline="0" dirty="0">
                <a:latin typeface="宋体" panose="02010600030101010101" pitchFamily="2" charset="-122"/>
              </a:rPr>
              <a:t>，弹簧把衔铁拉起来</a:t>
            </a:r>
            <a:r>
              <a:rPr lang="zh-CN" altLang="en-US" sz="2400" baseline="0" dirty="0" smtClean="0">
                <a:latin typeface="宋体" panose="02010600030101010101" pitchFamily="2" charset="-122"/>
              </a:rPr>
              <a:t>，</a:t>
            </a:r>
            <a:r>
              <a:rPr lang="zh-CN" altLang="en-US" sz="2400" baseline="0" dirty="0" smtClean="0">
                <a:solidFill>
                  <a:srgbClr val="FF0000"/>
                </a:solidFill>
                <a:latin typeface="宋体" panose="02010600030101010101" pitchFamily="2" charset="-122"/>
              </a:rPr>
              <a:t>切断</a:t>
            </a:r>
            <a:r>
              <a:rPr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工作</a:t>
            </a:r>
            <a:r>
              <a:rPr lang="zh-CN" altLang="en-US" sz="2400" baseline="0" dirty="0" smtClean="0">
                <a:solidFill>
                  <a:srgbClr val="FF0000"/>
                </a:solidFill>
                <a:latin typeface="宋体" panose="02010600030101010101" pitchFamily="2" charset="-122"/>
              </a:rPr>
              <a:t>电路</a:t>
            </a:r>
            <a:r>
              <a:rPr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9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542579" y="945973"/>
            <a:ext cx="763270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想想议议：电铃是怎样不停地发出声响的？</a:t>
            </a: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 cstate="print"/>
          <a:srcRect l="22687" t="54167" r="36688"/>
          <a:stretch>
            <a:fillRect/>
          </a:stretch>
        </p:blipFill>
        <p:spPr bwMode="auto">
          <a:xfrm>
            <a:off x="611460" y="1893268"/>
            <a:ext cx="7200900" cy="426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682" name="Object 2"/>
          <p:cNvGraphicFramePr>
            <a:graphicFrameLocks noChangeAspect="1"/>
          </p:cNvGraphicFramePr>
          <p:nvPr/>
        </p:nvGraphicFramePr>
        <p:xfrm>
          <a:off x="1026795" y="906780"/>
          <a:ext cx="7554595" cy="53219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幻灯片" r:id="rId4" imgW="4572000" imgH="3429000" progId="PowerPoint.Slide.8">
                  <p:embed/>
                </p:oleObj>
              </mc:Choice>
              <mc:Fallback>
                <p:oleObj name="幻灯片" r:id="rId4" imgW="4572000" imgH="3429000" progId="PowerPoint.Slide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6795" y="906780"/>
                        <a:ext cx="7554595" cy="53219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-17145" y="2449830"/>
            <a:ext cx="9177655" cy="833120"/>
          </a:xfrm>
        </p:spPr>
        <p:txBody>
          <a:bodyPr/>
          <a:lstStyle/>
          <a:p>
            <a:pPr algn="ctr"/>
            <a:r>
              <a:rPr lang="zh-CN" altLang="en-US" sz="4800" dirty="0" smtClean="0">
                <a:solidFill>
                  <a:srgbClr val="FF67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第十四章 磁现象</a:t>
            </a:r>
            <a:endParaRPr lang="zh-CN" altLang="en-US" sz="4800" dirty="0">
              <a:solidFill>
                <a:srgbClr val="FF67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0" y="3888105"/>
            <a:ext cx="9177655" cy="1752600"/>
          </a:xfrm>
        </p:spPr>
        <p:txBody>
          <a:bodyPr/>
          <a:lstStyle/>
          <a:p>
            <a:pPr marL="0" indent="0" algn="ctr">
              <a:buNone/>
            </a:pPr>
            <a:r>
              <a:rPr lang="zh-CN" altLang="en-US" sz="4000" dirty="0" smtClean="0">
                <a:solidFill>
                  <a:srgbClr val="F94D2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四、电磁铁及其应用</a:t>
            </a:r>
            <a:endParaRPr lang="zh-CN" altLang="en-US" sz="4000" dirty="0">
              <a:solidFill>
                <a:srgbClr val="F94D2B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-8970" y="6201285"/>
            <a:ext cx="9161860" cy="727100"/>
            <a:chOff x="-17860" y="4481070"/>
            <a:chExt cx="9161860" cy="727100"/>
          </a:xfrm>
        </p:grpSpPr>
        <p:pic>
          <p:nvPicPr>
            <p:cNvPr id="5" name="Picture 5" descr="E:\PPT素材\卡通b02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E:\PPT素材\卡通b01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5" descr="E:\PPT素材\卡通b0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0000">
            <a:off x="8236858" y="6190912"/>
            <a:ext cx="788291" cy="50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739140" y="1072515"/>
            <a:ext cx="7665720" cy="39503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我来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分析：当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开关闭合，电路被接通，电磁铁有了电流，把衔铁吸过来，在弹簧片下端的小锤就在铃上敲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一下。当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衔铁被吸过来后，它跟螺钉的尖端分开，电路断开，电磁铁失去磁性，弹簧片便弹了回去，衔铁刚触到螺钉，使电路又接通，又把衔铁吸引过来，小锤又敲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一下</a:t>
            </a:r>
            <a:r>
              <a:rPr kumimoji="1"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只要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开关闭合，电流就这样一通一断地循环下去，铃声就一直响个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不停。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2730" y="1734185"/>
            <a:ext cx="6433820" cy="4337050"/>
          </a:xfrm>
          <a:prstGeom prst="rect">
            <a:avLst/>
          </a:prstGeom>
          <a:noFill/>
        </p:spPr>
      </p:pic>
      <p:sp>
        <p:nvSpPr>
          <p:cNvPr id="2" name="矩形 1"/>
          <p:cNvSpPr/>
          <p:nvPr/>
        </p:nvSpPr>
        <p:spPr>
          <a:xfrm>
            <a:off x="642910" y="1072340"/>
            <a:ext cx="3383280" cy="737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8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三、电磁阀控制车门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467648" y="1011697"/>
            <a:ext cx="7704138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结构：电磁阀由阀体、滑阀、衔铁、电磁线圈等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组成。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503525" y="2010880"/>
            <a:ext cx="7632700" cy="1734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工作原理：电磁阀车门是通过改变线圈中电流的通断，实现磁性的 有无，电磁铁的移动带动滑阀移动，完成车门的关闭和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打开。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03740" y="4087054"/>
            <a:ext cx="7704137" cy="11798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电磁阀的其它应用：燃气热水器的电磁阀门、全自动洗衣机的进、排水系统等。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ldLvl="0" animBg="1"/>
      <p:bldP spid="4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4" name="Object 2"/>
          <p:cNvGraphicFramePr>
            <a:graphicFrameLocks noGrp="1" noChangeAspect="1"/>
          </p:cNvGraphicFramePr>
          <p:nvPr>
            <p:ph idx="4294967295"/>
          </p:nvPr>
        </p:nvGraphicFramePr>
        <p:xfrm>
          <a:off x="3000364" y="1286654"/>
          <a:ext cx="5357812" cy="511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88" name="Photo Editor 照片" r:id="rId4" imgW="5323810" imgH="3809524" progId="">
                  <p:embed/>
                </p:oleObj>
              </mc:Choice>
              <mc:Fallback>
                <p:oleObj name="Photo Editor 照片" r:id="rId4" imgW="5323810" imgH="3809524" progId="">
                  <p:embed/>
                  <p:pic>
                    <p:nvPicPr>
                      <p:cNvPr id="0" name="Picture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64" y="1286654"/>
                        <a:ext cx="5357812" cy="5111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矩形 1"/>
          <p:cNvSpPr/>
          <p:nvPr/>
        </p:nvSpPr>
        <p:spPr>
          <a:xfrm>
            <a:off x="500034" y="1000902"/>
            <a:ext cx="17068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磁悬浮列车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"/>
          <p:cNvSpPr txBox="1">
            <a:spLocks noChangeArrowheads="1"/>
          </p:cNvSpPr>
          <p:nvPr/>
        </p:nvSpPr>
        <p:spPr bwMode="auto">
          <a:xfrm>
            <a:off x="428596" y="1692448"/>
            <a:ext cx="769620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首先发现电流磁效应的科学家是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kumimoji="1" lang="en-US" altLang="zh-CN" sz="2400" u="sng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kumimoji="1" lang="en-US" altLang="zh-CN" sz="2400" u="sng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kumimoji="1"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</a:t>
            </a:r>
            <a:endParaRPr kumimoji="1" lang="en-US" altLang="zh-CN" sz="2400" baseline="0" dirty="0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5580112" y="1595782"/>
            <a:ext cx="160020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奥斯特</a:t>
            </a: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428596" y="2652144"/>
            <a:ext cx="3598168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奥斯特的实验说明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:                 </a:t>
            </a:r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730396" y="3381081"/>
            <a:ext cx="6577908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6" tIns="36282" rIns="72566" bIns="36282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通电导体和磁体一样</a:t>
            </a:r>
            <a:r>
              <a:rPr kumimoji="1" lang="en-US" altLang="zh-CN" sz="2400" baseline="0" dirty="0" smtClean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kumimoji="1" lang="zh-CN" altLang="en-US" sz="2400" baseline="0" dirty="0" smtClean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周围</a:t>
            </a:r>
            <a:r>
              <a:rPr kumimoji="1"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也存在着磁场。</a:t>
            </a:r>
            <a:endParaRPr kumimoji="1" lang="en-US" altLang="zh-CN" sz="2400" baseline="0" dirty="0">
              <a:solidFill>
                <a:srgbClr val="FF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428596" y="4231807"/>
            <a:ext cx="7772400" cy="6272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通电螺线管的磁感应线分布与 </a:t>
            </a:r>
            <a:r>
              <a:rPr kumimoji="1" lang="zh-CN" altLang="en-US" sz="2400" u="sng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kumimoji="1" lang="zh-CN" altLang="en-US" sz="2400" u="sng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十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分相似。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          </a:t>
            </a:r>
          </a:p>
        </p:txBody>
      </p:sp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5292080" y="4135774"/>
            <a:ext cx="220980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条形磁铁</a:t>
            </a:r>
          </a:p>
        </p:txBody>
      </p:sp>
      <p:sp>
        <p:nvSpPr>
          <p:cNvPr id="60428" name="Text Box 12"/>
          <p:cNvSpPr txBox="1">
            <a:spLocks noChangeArrowheads="1"/>
          </p:cNvSpPr>
          <p:nvPr/>
        </p:nvSpPr>
        <p:spPr bwMode="auto">
          <a:xfrm>
            <a:off x="357158" y="858026"/>
            <a:ext cx="2286000" cy="71960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800" b="1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温故知</a:t>
            </a:r>
            <a:r>
              <a:rPr kumimoji="1" lang="zh-CN" altLang="en-US" sz="2800" b="1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新</a:t>
            </a:r>
            <a:r>
              <a:rPr kumimoji="1" lang="en-US" altLang="zh-CN" sz="2800" b="1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:</a:t>
            </a:r>
            <a:endParaRPr kumimoji="1" lang="zh-CN" altLang="en-US" sz="2800" b="1" baseline="0" dirty="0">
              <a:solidFill>
                <a:srgbClr val="000000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ldLvl="0" animBg="1"/>
      <p:bldP spid="60421" grpId="0" bldLvl="0" animBg="1"/>
      <p:bldP spid="60423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4" name="Text Box 8"/>
          <p:cNvSpPr txBox="1">
            <a:spLocks noChangeArrowheads="1"/>
          </p:cNvSpPr>
          <p:nvPr/>
        </p:nvSpPr>
        <p:spPr bwMode="auto">
          <a:xfrm>
            <a:off x="797110" y="1230606"/>
            <a:ext cx="7827507" cy="11798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en-US" altLang="zh-CN" sz="2400" baseline="0" dirty="0">
                <a:solidFill>
                  <a:srgbClr val="00206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kumimoji="1" lang="zh-CN" altLang="en-US" sz="2400" baseline="0" dirty="0">
                <a:solidFill>
                  <a:srgbClr val="00206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通电螺线管的极性跟电流方向之间的关系</a:t>
            </a:r>
            <a:r>
              <a:rPr kumimoji="1" lang="en-US" altLang="zh-CN" sz="2400" baseline="0" dirty="0">
                <a:solidFill>
                  <a:srgbClr val="00206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kumimoji="1" lang="zh-CN" altLang="en-US" sz="2400" baseline="0" dirty="0" smtClean="0">
                <a:solidFill>
                  <a:srgbClr val="00206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可以根据</a:t>
            </a:r>
            <a:endParaRPr kumimoji="1" lang="en-US" altLang="zh-CN" sz="2400" baseline="0" dirty="0" smtClean="0">
              <a:solidFill>
                <a:srgbClr val="00206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u="sng" baseline="0" dirty="0" smtClean="0">
                <a:solidFill>
                  <a:srgbClr val="00206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 </a:t>
            </a:r>
            <a:r>
              <a:rPr kumimoji="1" lang="zh-CN" altLang="en-US" sz="2400" baseline="0" dirty="0">
                <a:solidFill>
                  <a:srgbClr val="00206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来判定。</a:t>
            </a:r>
          </a:p>
        </p:txBody>
      </p:sp>
      <p:sp>
        <p:nvSpPr>
          <p:cNvPr id="60425" name="Text Box 9"/>
          <p:cNvSpPr txBox="1">
            <a:spLocks noChangeArrowheads="1"/>
          </p:cNvSpPr>
          <p:nvPr/>
        </p:nvSpPr>
        <p:spPr bwMode="auto">
          <a:xfrm>
            <a:off x="968896" y="1751792"/>
            <a:ext cx="266700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</a:rPr>
              <a:t>右手螺旋定则</a:t>
            </a:r>
          </a:p>
        </p:txBody>
      </p:sp>
      <p:sp>
        <p:nvSpPr>
          <p:cNvPr id="60426" name="Text Box 10"/>
          <p:cNvSpPr txBox="1">
            <a:spLocks noChangeArrowheads="1"/>
          </p:cNvSpPr>
          <p:nvPr/>
        </p:nvSpPr>
        <p:spPr bwMode="auto">
          <a:xfrm>
            <a:off x="796925" y="2888615"/>
            <a:ext cx="8083550" cy="28422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en-US" altLang="zh-CN" sz="2400" baseline="0" dirty="0">
                <a:solidFill>
                  <a:srgbClr val="00206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5.</a:t>
            </a:r>
            <a:r>
              <a:rPr kumimoji="1" lang="zh-CN" altLang="en-US" sz="2400" baseline="0" dirty="0">
                <a:solidFill>
                  <a:srgbClr val="00206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右手螺旋定则</a:t>
            </a:r>
            <a:r>
              <a:rPr kumimoji="1" lang="en-US" altLang="zh-CN" sz="2400" baseline="0" dirty="0">
                <a:solidFill>
                  <a:srgbClr val="00206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en-US" altLang="zh-CN" sz="2400" u="sng" baseline="0" dirty="0">
                <a:solidFill>
                  <a:srgbClr val="00206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kumimoji="1" lang="en-US" altLang="zh-CN" sz="2400" u="sng" baseline="0" dirty="0">
                <a:solidFill>
                  <a:srgbClr val="00206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                                       </a:t>
            </a:r>
            <a:r>
              <a:rPr kumimoji="1" lang="zh-CN" altLang="en-US" sz="2400" u="sng" baseline="0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kumimoji="1" lang="en-US" altLang="zh-CN" sz="2400" u="sng" baseline="0" dirty="0">
                <a:solidFill>
                  <a:srgbClr val="00206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en-US" altLang="zh-CN" sz="2400" u="sng" baseline="0" dirty="0">
                <a:solidFill>
                  <a:srgbClr val="00206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               </a:t>
            </a:r>
            <a:r>
              <a:rPr kumimoji="1" lang="zh-CN" altLang="en-US" sz="2400" baseline="0" dirty="0">
                <a:solidFill>
                  <a:srgbClr val="00206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kumimoji="1" lang="en-US" altLang="zh-CN" sz="2400" u="sng" baseline="0" dirty="0">
                <a:solidFill>
                  <a:srgbClr val="00206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kumimoji="1" lang="en-US" altLang="zh-CN" sz="2400" baseline="0" dirty="0">
              <a:solidFill>
                <a:srgbClr val="00206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en-US" altLang="zh-CN" sz="2400" u="sng" baseline="0" dirty="0">
                <a:solidFill>
                  <a:srgbClr val="00206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                                 </a:t>
            </a:r>
          </a:p>
        </p:txBody>
      </p:sp>
      <p:sp>
        <p:nvSpPr>
          <p:cNvPr id="60427" name="Text Box 11"/>
          <p:cNvSpPr txBox="1">
            <a:spLocks noChangeArrowheads="1"/>
          </p:cNvSpPr>
          <p:nvPr/>
        </p:nvSpPr>
        <p:spPr bwMode="auto">
          <a:xfrm>
            <a:off x="829494" y="3369841"/>
            <a:ext cx="7848600" cy="11798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用右手握住螺线管</a:t>
            </a:r>
            <a:r>
              <a:rPr kumimoji="1" lang="en-US" altLang="zh-CN" sz="2400" baseline="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kumimoji="1"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四指弯向螺线管中电流的方向</a:t>
            </a:r>
            <a:r>
              <a:rPr kumimoji="1" lang="en-US" altLang="zh-CN" sz="2400" baseline="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kumimoji="1"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则大拇指所指的那端就是螺线管的</a:t>
            </a:r>
            <a:r>
              <a:rPr kumimoji="1" lang="en-US" altLang="zh-CN" sz="2400" baseline="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N</a:t>
            </a:r>
            <a:r>
              <a:rPr kumimoji="1" lang="zh-CN" altLang="en-US" sz="2400" baseline="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5" grpId="0" bldLvl="0" animBg="1"/>
      <p:bldP spid="6042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417196" y="1071073"/>
            <a:ext cx="4848045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tabLst>
                <a:tab pos="5079365" algn="l"/>
              </a:tabLst>
            </a:pPr>
            <a:r>
              <a:rPr kumimoji="1" lang="en-US" altLang="zh-CN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6.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标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出下图中小磁针的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磁极。</a:t>
            </a:r>
          </a:p>
        </p:txBody>
      </p:sp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512" y="2724020"/>
            <a:ext cx="3657600" cy="3048706"/>
          </a:xfrm>
          <a:prstGeom prst="rect">
            <a:avLst/>
          </a:prstGeom>
          <a:noFill/>
        </p:spPr>
      </p:pic>
      <p:pic>
        <p:nvPicPr>
          <p:cNvPr id="6144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5685" y="2715895"/>
            <a:ext cx="3255645" cy="2869565"/>
          </a:xfrm>
          <a:prstGeom prst="rect">
            <a:avLst/>
          </a:prstGeom>
          <a:noFill/>
        </p:spPr>
      </p:pic>
      <p:grpSp>
        <p:nvGrpSpPr>
          <p:cNvPr id="2" name="Group 8"/>
          <p:cNvGrpSpPr/>
          <p:nvPr/>
        </p:nvGrpSpPr>
        <p:grpSpPr bwMode="auto">
          <a:xfrm>
            <a:off x="6056312" y="2876455"/>
            <a:ext cx="1600200" cy="914612"/>
            <a:chOff x="3792" y="1872"/>
            <a:chExt cx="1008" cy="576"/>
          </a:xfrm>
        </p:grpSpPr>
        <p:sp>
          <p:nvSpPr>
            <p:cNvPr id="61449" name="Line 9"/>
            <p:cNvSpPr>
              <a:spLocks noChangeShapeType="1"/>
            </p:cNvSpPr>
            <p:nvPr/>
          </p:nvSpPr>
          <p:spPr bwMode="auto">
            <a:xfrm>
              <a:off x="3840" y="1872"/>
              <a:ext cx="192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50" name="Line 10"/>
            <p:cNvSpPr>
              <a:spLocks noChangeShapeType="1"/>
            </p:cNvSpPr>
            <p:nvPr/>
          </p:nvSpPr>
          <p:spPr bwMode="auto">
            <a:xfrm>
              <a:off x="4800" y="2208"/>
              <a:ext cx="0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51" name="Line 11"/>
            <p:cNvSpPr>
              <a:spLocks noChangeShapeType="1"/>
            </p:cNvSpPr>
            <p:nvPr/>
          </p:nvSpPr>
          <p:spPr bwMode="auto">
            <a:xfrm flipH="1">
              <a:off x="4560" y="2256"/>
              <a:ext cx="48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52" name="Line 12"/>
            <p:cNvSpPr>
              <a:spLocks noChangeShapeType="1"/>
            </p:cNvSpPr>
            <p:nvPr/>
          </p:nvSpPr>
          <p:spPr bwMode="auto">
            <a:xfrm flipH="1">
              <a:off x="4368" y="2256"/>
              <a:ext cx="48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53" name="Line 13"/>
            <p:cNvSpPr>
              <a:spLocks noChangeShapeType="1"/>
            </p:cNvSpPr>
            <p:nvPr/>
          </p:nvSpPr>
          <p:spPr bwMode="auto">
            <a:xfrm flipH="1">
              <a:off x="4128" y="2256"/>
              <a:ext cx="48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54" name="Line 14"/>
            <p:cNvSpPr>
              <a:spLocks noChangeShapeType="1"/>
            </p:cNvSpPr>
            <p:nvPr/>
          </p:nvSpPr>
          <p:spPr bwMode="auto">
            <a:xfrm flipH="1">
              <a:off x="3936" y="2208"/>
              <a:ext cx="48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55" name="Line 15"/>
            <p:cNvSpPr>
              <a:spLocks noChangeShapeType="1"/>
            </p:cNvSpPr>
            <p:nvPr/>
          </p:nvSpPr>
          <p:spPr bwMode="auto">
            <a:xfrm flipH="1">
              <a:off x="3792" y="2160"/>
              <a:ext cx="0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</p:grpSp>
      <p:grpSp>
        <p:nvGrpSpPr>
          <p:cNvPr id="3" name="Group 16"/>
          <p:cNvGrpSpPr/>
          <p:nvPr/>
        </p:nvGrpSpPr>
        <p:grpSpPr bwMode="auto">
          <a:xfrm>
            <a:off x="5980112" y="4629462"/>
            <a:ext cx="1676400" cy="914612"/>
            <a:chOff x="3744" y="2976"/>
            <a:chExt cx="1056" cy="576"/>
          </a:xfrm>
        </p:grpSpPr>
        <p:sp>
          <p:nvSpPr>
            <p:cNvPr id="61457" name="Line 17"/>
            <p:cNvSpPr>
              <a:spLocks noChangeShapeType="1"/>
            </p:cNvSpPr>
            <p:nvPr/>
          </p:nvSpPr>
          <p:spPr bwMode="auto">
            <a:xfrm flipV="1">
              <a:off x="3744" y="2976"/>
              <a:ext cx="96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58" name="Line 18"/>
            <p:cNvSpPr>
              <a:spLocks noChangeShapeType="1"/>
            </p:cNvSpPr>
            <p:nvPr/>
          </p:nvSpPr>
          <p:spPr bwMode="auto">
            <a:xfrm flipV="1">
              <a:off x="3984" y="3024"/>
              <a:ext cx="48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59" name="Line 19"/>
            <p:cNvSpPr>
              <a:spLocks noChangeShapeType="1"/>
            </p:cNvSpPr>
            <p:nvPr/>
          </p:nvSpPr>
          <p:spPr bwMode="auto">
            <a:xfrm flipV="1">
              <a:off x="4176" y="3024"/>
              <a:ext cx="48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60" name="Line 20"/>
            <p:cNvSpPr>
              <a:spLocks noChangeShapeType="1"/>
            </p:cNvSpPr>
            <p:nvPr/>
          </p:nvSpPr>
          <p:spPr bwMode="auto">
            <a:xfrm flipV="1">
              <a:off x="4416" y="3024"/>
              <a:ext cx="48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61" name="Line 21"/>
            <p:cNvSpPr>
              <a:spLocks noChangeShapeType="1"/>
            </p:cNvSpPr>
            <p:nvPr/>
          </p:nvSpPr>
          <p:spPr bwMode="auto">
            <a:xfrm flipV="1">
              <a:off x="4608" y="3024"/>
              <a:ext cx="48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62" name="Line 22"/>
            <p:cNvSpPr>
              <a:spLocks noChangeShapeType="1"/>
            </p:cNvSpPr>
            <p:nvPr/>
          </p:nvSpPr>
          <p:spPr bwMode="auto">
            <a:xfrm flipV="1">
              <a:off x="4752" y="3024"/>
              <a:ext cx="48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63" name="Line 23"/>
            <p:cNvSpPr>
              <a:spLocks noChangeShapeType="1"/>
            </p:cNvSpPr>
            <p:nvPr/>
          </p:nvSpPr>
          <p:spPr bwMode="auto">
            <a:xfrm>
              <a:off x="4800" y="3360"/>
              <a:ext cx="0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</p:grpSp>
      <p:sp>
        <p:nvSpPr>
          <p:cNvPr id="61464" name="Text Box 24"/>
          <p:cNvSpPr txBox="1">
            <a:spLocks noChangeArrowheads="1"/>
          </p:cNvSpPr>
          <p:nvPr/>
        </p:nvSpPr>
        <p:spPr bwMode="auto">
          <a:xfrm>
            <a:off x="3389312" y="3791070"/>
            <a:ext cx="457200" cy="718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 baseline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N</a:t>
            </a:r>
          </a:p>
        </p:txBody>
      </p:sp>
      <p:grpSp>
        <p:nvGrpSpPr>
          <p:cNvPr id="4" name="Group 25"/>
          <p:cNvGrpSpPr/>
          <p:nvPr/>
        </p:nvGrpSpPr>
        <p:grpSpPr bwMode="auto">
          <a:xfrm>
            <a:off x="722312" y="3791067"/>
            <a:ext cx="2971800" cy="1524353"/>
            <a:chOff x="432" y="2448"/>
            <a:chExt cx="1872" cy="960"/>
          </a:xfrm>
        </p:grpSpPr>
        <p:sp>
          <p:nvSpPr>
            <p:cNvPr id="61466" name="Line 26"/>
            <p:cNvSpPr>
              <a:spLocks noChangeShapeType="1"/>
            </p:cNvSpPr>
            <p:nvPr/>
          </p:nvSpPr>
          <p:spPr bwMode="auto">
            <a:xfrm>
              <a:off x="2112" y="2448"/>
              <a:ext cx="0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67" name="Line 27"/>
            <p:cNvSpPr>
              <a:spLocks noChangeShapeType="1"/>
            </p:cNvSpPr>
            <p:nvPr/>
          </p:nvSpPr>
          <p:spPr bwMode="auto">
            <a:xfrm>
              <a:off x="2304" y="2496"/>
              <a:ext cx="0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68" name="Line 28"/>
            <p:cNvSpPr>
              <a:spLocks noChangeShapeType="1"/>
            </p:cNvSpPr>
            <p:nvPr/>
          </p:nvSpPr>
          <p:spPr bwMode="auto">
            <a:xfrm flipH="1">
              <a:off x="768" y="3408"/>
              <a:ext cx="144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69" name="Line 29"/>
            <p:cNvSpPr>
              <a:spLocks noChangeShapeType="1"/>
            </p:cNvSpPr>
            <p:nvPr/>
          </p:nvSpPr>
          <p:spPr bwMode="auto">
            <a:xfrm flipV="1">
              <a:off x="432" y="3120"/>
              <a:ext cx="0" cy="14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70" name="Line 30"/>
            <p:cNvSpPr>
              <a:spLocks noChangeShapeType="1"/>
            </p:cNvSpPr>
            <p:nvPr/>
          </p:nvSpPr>
          <p:spPr bwMode="auto">
            <a:xfrm>
              <a:off x="576" y="2448"/>
              <a:ext cx="0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71" name="Line 31"/>
            <p:cNvSpPr>
              <a:spLocks noChangeShapeType="1"/>
            </p:cNvSpPr>
            <p:nvPr/>
          </p:nvSpPr>
          <p:spPr bwMode="auto">
            <a:xfrm>
              <a:off x="816" y="2448"/>
              <a:ext cx="0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72" name="Line 32"/>
            <p:cNvSpPr>
              <a:spLocks noChangeShapeType="1"/>
            </p:cNvSpPr>
            <p:nvPr/>
          </p:nvSpPr>
          <p:spPr bwMode="auto">
            <a:xfrm>
              <a:off x="1104" y="2448"/>
              <a:ext cx="0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73" name="Line 33"/>
            <p:cNvSpPr>
              <a:spLocks noChangeShapeType="1"/>
            </p:cNvSpPr>
            <p:nvPr/>
          </p:nvSpPr>
          <p:spPr bwMode="auto">
            <a:xfrm>
              <a:off x="1392" y="2448"/>
              <a:ext cx="0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74" name="Line 34"/>
            <p:cNvSpPr>
              <a:spLocks noChangeShapeType="1"/>
            </p:cNvSpPr>
            <p:nvPr/>
          </p:nvSpPr>
          <p:spPr bwMode="auto">
            <a:xfrm>
              <a:off x="1632" y="2496"/>
              <a:ext cx="0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75" name="Line 35"/>
            <p:cNvSpPr>
              <a:spLocks noChangeShapeType="1"/>
            </p:cNvSpPr>
            <p:nvPr/>
          </p:nvSpPr>
          <p:spPr bwMode="auto">
            <a:xfrm>
              <a:off x="1872" y="2448"/>
              <a:ext cx="0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  <p:sp>
          <p:nvSpPr>
            <p:cNvPr id="61476" name="Line 36"/>
            <p:cNvSpPr>
              <a:spLocks noChangeShapeType="1"/>
            </p:cNvSpPr>
            <p:nvPr/>
          </p:nvSpPr>
          <p:spPr bwMode="auto">
            <a:xfrm>
              <a:off x="2304" y="3168"/>
              <a:ext cx="0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 sz="1100" baseline="0">
                <a:solidFill>
                  <a:srgbClr val="002060"/>
                </a:solidFill>
              </a:endParaRPr>
            </a:p>
          </p:txBody>
        </p:sp>
      </p:grpSp>
      <p:sp>
        <p:nvSpPr>
          <p:cNvPr id="61477" name="Text Box 37"/>
          <p:cNvSpPr txBox="1">
            <a:spLocks noChangeArrowheads="1"/>
          </p:cNvSpPr>
          <p:nvPr/>
        </p:nvSpPr>
        <p:spPr bwMode="auto">
          <a:xfrm>
            <a:off x="646112" y="3729144"/>
            <a:ext cx="457200" cy="718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 baseline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S</a:t>
            </a:r>
          </a:p>
        </p:txBody>
      </p:sp>
      <p:sp>
        <p:nvSpPr>
          <p:cNvPr id="61478" name="Text Box 38"/>
          <p:cNvSpPr txBox="1">
            <a:spLocks noChangeArrowheads="1"/>
          </p:cNvSpPr>
          <p:nvPr/>
        </p:nvSpPr>
        <p:spPr bwMode="auto">
          <a:xfrm>
            <a:off x="1484312" y="2565498"/>
            <a:ext cx="457200" cy="718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 baseline="0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N</a:t>
            </a:r>
          </a:p>
        </p:txBody>
      </p:sp>
      <p:sp>
        <p:nvSpPr>
          <p:cNvPr id="61479" name="Text Box 39"/>
          <p:cNvSpPr txBox="1">
            <a:spLocks noChangeArrowheads="1"/>
          </p:cNvSpPr>
          <p:nvPr/>
        </p:nvSpPr>
        <p:spPr bwMode="auto">
          <a:xfrm>
            <a:off x="2551112" y="2565498"/>
            <a:ext cx="457200" cy="718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 baseline="0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S</a:t>
            </a:r>
          </a:p>
        </p:txBody>
      </p:sp>
      <p:sp>
        <p:nvSpPr>
          <p:cNvPr id="61480" name="Text Box 40"/>
          <p:cNvSpPr txBox="1">
            <a:spLocks noChangeArrowheads="1"/>
          </p:cNvSpPr>
          <p:nvPr/>
        </p:nvSpPr>
        <p:spPr bwMode="auto">
          <a:xfrm>
            <a:off x="7351712" y="3622494"/>
            <a:ext cx="457200" cy="718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 baseline="0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N</a:t>
            </a:r>
          </a:p>
        </p:txBody>
      </p:sp>
      <p:sp>
        <p:nvSpPr>
          <p:cNvPr id="61481" name="Text Box 41"/>
          <p:cNvSpPr txBox="1">
            <a:spLocks noChangeArrowheads="1"/>
          </p:cNvSpPr>
          <p:nvPr/>
        </p:nvSpPr>
        <p:spPr bwMode="auto">
          <a:xfrm>
            <a:off x="7272808" y="4966954"/>
            <a:ext cx="457200" cy="718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 baseline="0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S</a:t>
            </a:r>
          </a:p>
        </p:txBody>
      </p:sp>
      <p:sp>
        <p:nvSpPr>
          <p:cNvPr id="61482" name="Text Box 42"/>
          <p:cNvSpPr txBox="1">
            <a:spLocks noChangeArrowheads="1"/>
          </p:cNvSpPr>
          <p:nvPr/>
        </p:nvSpPr>
        <p:spPr bwMode="auto">
          <a:xfrm>
            <a:off x="7885112" y="2949630"/>
            <a:ext cx="457200" cy="718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 baseline="0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S</a:t>
            </a:r>
          </a:p>
        </p:txBody>
      </p:sp>
      <p:sp>
        <p:nvSpPr>
          <p:cNvPr id="61483" name="Text Box 43"/>
          <p:cNvSpPr txBox="1">
            <a:spLocks noChangeArrowheads="1"/>
          </p:cNvSpPr>
          <p:nvPr/>
        </p:nvSpPr>
        <p:spPr bwMode="auto">
          <a:xfrm>
            <a:off x="7885112" y="4390757"/>
            <a:ext cx="457200" cy="718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 baseline="0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1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1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1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1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6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4" grpId="0" bldLvl="0" animBg="1"/>
      <p:bldP spid="61477" grpId="0" bldLvl="0" animBg="1"/>
      <p:bldP spid="61478" grpId="0" bldLvl="0" animBg="1"/>
      <p:bldP spid="61479" grpId="0" bldLvl="0" animBg="1"/>
      <p:bldP spid="61480" grpId="0" bldLvl="0" animBg="1"/>
      <p:bldP spid="61481" grpId="0" bldLvl="0" animBg="1"/>
      <p:bldP spid="61482" grpId="0" bldLvl="0" animBg="1"/>
      <p:bldP spid="61483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3971998" y="4068192"/>
            <a:ext cx="2286000" cy="609741"/>
            <a:chOff x="3312" y="2544"/>
            <a:chExt cx="1440" cy="384"/>
          </a:xfrm>
        </p:grpSpPr>
        <p:sp>
          <p:nvSpPr>
            <p:cNvPr id="62468" name="Line 4"/>
            <p:cNvSpPr>
              <a:spLocks noChangeShapeType="1"/>
            </p:cNvSpPr>
            <p:nvPr/>
          </p:nvSpPr>
          <p:spPr bwMode="auto">
            <a:xfrm>
              <a:off x="3312" y="2544"/>
              <a:ext cx="0" cy="384"/>
            </a:xfrm>
            <a:prstGeom prst="line">
              <a:avLst/>
            </a:prstGeom>
            <a:noFill/>
            <a:ln w="38100">
              <a:solidFill>
                <a:srgbClr val="00FF99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 baseline="0"/>
            </a:p>
          </p:txBody>
        </p:sp>
        <p:sp>
          <p:nvSpPr>
            <p:cNvPr id="62469" name="Line 5"/>
            <p:cNvSpPr>
              <a:spLocks noChangeShapeType="1"/>
            </p:cNvSpPr>
            <p:nvPr/>
          </p:nvSpPr>
          <p:spPr bwMode="auto">
            <a:xfrm>
              <a:off x="3696" y="2544"/>
              <a:ext cx="0" cy="384"/>
            </a:xfrm>
            <a:prstGeom prst="line">
              <a:avLst/>
            </a:prstGeom>
            <a:noFill/>
            <a:ln w="38100">
              <a:solidFill>
                <a:srgbClr val="00FF99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 baseline="0"/>
            </a:p>
          </p:txBody>
        </p:sp>
        <p:sp>
          <p:nvSpPr>
            <p:cNvPr id="62470" name="Line 6"/>
            <p:cNvSpPr>
              <a:spLocks noChangeShapeType="1"/>
            </p:cNvSpPr>
            <p:nvPr/>
          </p:nvSpPr>
          <p:spPr bwMode="auto">
            <a:xfrm>
              <a:off x="3888" y="2544"/>
              <a:ext cx="0" cy="384"/>
            </a:xfrm>
            <a:prstGeom prst="line">
              <a:avLst/>
            </a:prstGeom>
            <a:noFill/>
            <a:ln w="38100">
              <a:solidFill>
                <a:srgbClr val="00FF99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 baseline="0"/>
            </a:p>
          </p:txBody>
        </p:sp>
        <p:sp>
          <p:nvSpPr>
            <p:cNvPr id="62471" name="Line 7"/>
            <p:cNvSpPr>
              <a:spLocks noChangeShapeType="1"/>
            </p:cNvSpPr>
            <p:nvPr/>
          </p:nvSpPr>
          <p:spPr bwMode="auto">
            <a:xfrm>
              <a:off x="4080" y="2544"/>
              <a:ext cx="0" cy="384"/>
            </a:xfrm>
            <a:prstGeom prst="line">
              <a:avLst/>
            </a:prstGeom>
            <a:noFill/>
            <a:ln w="38100">
              <a:solidFill>
                <a:srgbClr val="00FF99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 baseline="0"/>
            </a:p>
          </p:txBody>
        </p:sp>
        <p:sp>
          <p:nvSpPr>
            <p:cNvPr id="62472" name="Line 8"/>
            <p:cNvSpPr>
              <a:spLocks noChangeShapeType="1"/>
            </p:cNvSpPr>
            <p:nvPr/>
          </p:nvSpPr>
          <p:spPr bwMode="auto">
            <a:xfrm>
              <a:off x="4284" y="2544"/>
              <a:ext cx="0" cy="384"/>
            </a:xfrm>
            <a:prstGeom prst="line">
              <a:avLst/>
            </a:prstGeom>
            <a:noFill/>
            <a:ln w="38100">
              <a:solidFill>
                <a:srgbClr val="00FF99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 baseline="0"/>
            </a:p>
          </p:txBody>
        </p:sp>
        <p:sp>
          <p:nvSpPr>
            <p:cNvPr id="62473" name="Line 9"/>
            <p:cNvSpPr>
              <a:spLocks noChangeShapeType="1"/>
            </p:cNvSpPr>
            <p:nvPr/>
          </p:nvSpPr>
          <p:spPr bwMode="auto">
            <a:xfrm>
              <a:off x="4704" y="2544"/>
              <a:ext cx="48" cy="384"/>
            </a:xfrm>
            <a:prstGeom prst="line">
              <a:avLst/>
            </a:prstGeom>
            <a:noFill/>
            <a:ln w="38100">
              <a:solidFill>
                <a:srgbClr val="00FF99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 baseline="0"/>
            </a:p>
          </p:txBody>
        </p:sp>
        <p:sp>
          <p:nvSpPr>
            <p:cNvPr id="62474" name="Line 10"/>
            <p:cNvSpPr>
              <a:spLocks noChangeShapeType="1"/>
            </p:cNvSpPr>
            <p:nvPr/>
          </p:nvSpPr>
          <p:spPr bwMode="auto">
            <a:xfrm>
              <a:off x="4488" y="2544"/>
              <a:ext cx="0" cy="384"/>
            </a:xfrm>
            <a:prstGeom prst="line">
              <a:avLst/>
            </a:prstGeom>
            <a:noFill/>
            <a:ln w="38100">
              <a:solidFill>
                <a:srgbClr val="00FF99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 baseline="0"/>
            </a:p>
          </p:txBody>
        </p:sp>
        <p:sp>
          <p:nvSpPr>
            <p:cNvPr id="62475" name="Line 11"/>
            <p:cNvSpPr>
              <a:spLocks noChangeShapeType="1"/>
            </p:cNvSpPr>
            <p:nvPr/>
          </p:nvSpPr>
          <p:spPr bwMode="auto">
            <a:xfrm>
              <a:off x="3504" y="2544"/>
              <a:ext cx="0" cy="384"/>
            </a:xfrm>
            <a:prstGeom prst="line">
              <a:avLst/>
            </a:prstGeom>
            <a:noFill/>
            <a:ln w="38100">
              <a:solidFill>
                <a:srgbClr val="00FF99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 baseline="0"/>
            </a:p>
          </p:txBody>
        </p:sp>
      </p:grpSp>
      <p:sp>
        <p:nvSpPr>
          <p:cNvPr id="62476" name="Rectangle 12"/>
          <p:cNvSpPr>
            <a:spLocks noChangeArrowheads="1"/>
          </p:cNvSpPr>
          <p:nvPr/>
        </p:nvSpPr>
        <p:spPr bwMode="auto">
          <a:xfrm>
            <a:off x="3590998" y="4068192"/>
            <a:ext cx="2819400" cy="685959"/>
          </a:xfrm>
          <a:prstGeom prst="rect">
            <a:avLst/>
          </a:prstGeom>
          <a:solidFill>
            <a:srgbClr val="F3F907"/>
          </a:solidFill>
          <a:ln w="38100">
            <a:solidFill>
              <a:srgbClr val="00FFFF"/>
            </a:solidFill>
            <a:miter lim="800000"/>
          </a:ln>
          <a:effectLst/>
        </p:spPr>
        <p:txBody>
          <a:bodyPr wrap="none" lIns="72566" tIns="36282" rIns="72566" bIns="36282" anchor="ctr"/>
          <a:lstStyle/>
          <a:p>
            <a:pPr>
              <a:lnSpc>
                <a:spcPct val="150000"/>
              </a:lnSpc>
            </a:pPr>
            <a:endParaRPr lang="zh-CN" altLang="en-US" sz="2400" baseline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2477" name="Text Box 13"/>
          <p:cNvSpPr txBox="1">
            <a:spLocks noChangeArrowheads="1"/>
          </p:cNvSpPr>
          <p:nvPr/>
        </p:nvSpPr>
        <p:spPr bwMode="auto">
          <a:xfrm>
            <a:off x="571472" y="1643844"/>
            <a:ext cx="3692525" cy="127937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定义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一、电磁铁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endParaRPr kumimoji="1" lang="zh-CN" altLang="en-US" sz="2400" baseline="0" dirty="0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2478" name="Text Box 14"/>
          <p:cNvSpPr txBox="1">
            <a:spLocks noChangeArrowheads="1"/>
          </p:cNvSpPr>
          <p:nvPr/>
        </p:nvSpPr>
        <p:spPr bwMode="auto">
          <a:xfrm>
            <a:off x="571508" y="2519298"/>
            <a:ext cx="2751137" cy="626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构造：</a:t>
            </a:r>
          </a:p>
        </p:txBody>
      </p:sp>
      <p:grpSp>
        <p:nvGrpSpPr>
          <p:cNvPr id="3" name="Group 15"/>
          <p:cNvGrpSpPr/>
          <p:nvPr/>
        </p:nvGrpSpPr>
        <p:grpSpPr bwMode="auto">
          <a:xfrm>
            <a:off x="3667199" y="3763324"/>
            <a:ext cx="2667000" cy="1587868"/>
            <a:chOff x="2088" y="864"/>
            <a:chExt cx="1680" cy="1248"/>
          </a:xfrm>
        </p:grpSpPr>
        <p:sp>
          <p:nvSpPr>
            <p:cNvPr id="62480" name="Freeform 16"/>
            <p:cNvSpPr/>
            <p:nvPr/>
          </p:nvSpPr>
          <p:spPr bwMode="auto">
            <a:xfrm>
              <a:off x="2292" y="864"/>
              <a:ext cx="192" cy="920"/>
            </a:xfrm>
            <a:custGeom>
              <a:avLst/>
              <a:gdLst/>
              <a:ahLst/>
              <a:cxnLst>
                <a:cxn ang="0">
                  <a:pos x="0" y="720"/>
                </a:cxn>
                <a:cxn ang="0">
                  <a:pos x="48" y="816"/>
                </a:cxn>
                <a:cxn ang="0">
                  <a:pos x="144" y="96"/>
                </a:cxn>
                <a:cxn ang="0">
                  <a:pos x="192" y="240"/>
                </a:cxn>
              </a:cxnLst>
              <a:rect l="0" t="0" r="r" b="b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>
              <a:solidFill>
                <a:srgbClr val="00FF00"/>
              </a:solidFill>
              <a:round/>
            </a:ln>
            <a:effectLst/>
          </p:spPr>
          <p:txBody>
            <a:bodyPr wrap="none"/>
            <a:lstStyle/>
            <a:p>
              <a:pPr>
                <a:lnSpc>
                  <a:spcPct val="150000"/>
                </a:lnSpc>
              </a:pPr>
              <a:endParaRPr lang="zh-CN" altLang="en-US" sz="2400" baseline="0">
                <a:solidFill>
                  <a:srgbClr val="000000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62481" name="Freeform 17"/>
            <p:cNvSpPr/>
            <p:nvPr/>
          </p:nvSpPr>
          <p:spPr bwMode="auto">
            <a:xfrm>
              <a:off x="2472" y="864"/>
              <a:ext cx="192" cy="920"/>
            </a:xfrm>
            <a:custGeom>
              <a:avLst/>
              <a:gdLst/>
              <a:ahLst/>
              <a:cxnLst>
                <a:cxn ang="0">
                  <a:pos x="0" y="720"/>
                </a:cxn>
                <a:cxn ang="0">
                  <a:pos x="48" y="816"/>
                </a:cxn>
                <a:cxn ang="0">
                  <a:pos x="144" y="96"/>
                </a:cxn>
                <a:cxn ang="0">
                  <a:pos x="192" y="240"/>
                </a:cxn>
              </a:cxnLst>
              <a:rect l="0" t="0" r="r" b="b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>
              <a:solidFill>
                <a:srgbClr val="00FF00"/>
              </a:solidFill>
              <a:round/>
            </a:ln>
            <a:effectLst/>
          </p:spPr>
          <p:txBody>
            <a:bodyPr wrap="none"/>
            <a:lstStyle/>
            <a:p>
              <a:pPr>
                <a:lnSpc>
                  <a:spcPct val="150000"/>
                </a:lnSpc>
              </a:pPr>
              <a:endParaRPr lang="zh-CN" altLang="en-US" sz="2400" baseline="0">
                <a:solidFill>
                  <a:srgbClr val="000000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62482" name="Freeform 18"/>
            <p:cNvSpPr/>
            <p:nvPr/>
          </p:nvSpPr>
          <p:spPr bwMode="auto">
            <a:xfrm>
              <a:off x="2664" y="864"/>
              <a:ext cx="192" cy="920"/>
            </a:xfrm>
            <a:custGeom>
              <a:avLst/>
              <a:gdLst/>
              <a:ahLst/>
              <a:cxnLst>
                <a:cxn ang="0">
                  <a:pos x="0" y="720"/>
                </a:cxn>
                <a:cxn ang="0">
                  <a:pos x="48" y="816"/>
                </a:cxn>
                <a:cxn ang="0">
                  <a:pos x="144" y="96"/>
                </a:cxn>
                <a:cxn ang="0">
                  <a:pos x="192" y="240"/>
                </a:cxn>
              </a:cxnLst>
              <a:rect l="0" t="0" r="r" b="b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>
              <a:solidFill>
                <a:srgbClr val="00FF00"/>
              </a:solidFill>
              <a:round/>
            </a:ln>
            <a:effectLst/>
          </p:spPr>
          <p:txBody>
            <a:bodyPr wrap="none"/>
            <a:lstStyle/>
            <a:p>
              <a:pPr>
                <a:lnSpc>
                  <a:spcPct val="150000"/>
                </a:lnSpc>
              </a:pPr>
              <a:endParaRPr lang="zh-CN" altLang="en-US" sz="2400" baseline="0">
                <a:solidFill>
                  <a:srgbClr val="000000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62483" name="Freeform 19"/>
            <p:cNvSpPr/>
            <p:nvPr/>
          </p:nvSpPr>
          <p:spPr bwMode="auto">
            <a:xfrm>
              <a:off x="2868" y="864"/>
              <a:ext cx="192" cy="920"/>
            </a:xfrm>
            <a:custGeom>
              <a:avLst/>
              <a:gdLst/>
              <a:ahLst/>
              <a:cxnLst>
                <a:cxn ang="0">
                  <a:pos x="0" y="720"/>
                </a:cxn>
                <a:cxn ang="0">
                  <a:pos x="48" y="816"/>
                </a:cxn>
                <a:cxn ang="0">
                  <a:pos x="144" y="96"/>
                </a:cxn>
                <a:cxn ang="0">
                  <a:pos x="192" y="240"/>
                </a:cxn>
              </a:cxnLst>
              <a:rect l="0" t="0" r="r" b="b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>
              <a:solidFill>
                <a:srgbClr val="00FF00"/>
              </a:solidFill>
              <a:round/>
            </a:ln>
            <a:effectLst/>
          </p:spPr>
          <p:txBody>
            <a:bodyPr wrap="none"/>
            <a:lstStyle/>
            <a:p>
              <a:pPr>
                <a:lnSpc>
                  <a:spcPct val="150000"/>
                </a:lnSpc>
              </a:pPr>
              <a:endParaRPr lang="zh-CN" altLang="en-US" sz="2400" baseline="0">
                <a:solidFill>
                  <a:srgbClr val="000000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62484" name="Freeform 20"/>
            <p:cNvSpPr/>
            <p:nvPr/>
          </p:nvSpPr>
          <p:spPr bwMode="auto">
            <a:xfrm>
              <a:off x="3060" y="864"/>
              <a:ext cx="192" cy="920"/>
            </a:xfrm>
            <a:custGeom>
              <a:avLst/>
              <a:gdLst/>
              <a:ahLst/>
              <a:cxnLst>
                <a:cxn ang="0">
                  <a:pos x="0" y="720"/>
                </a:cxn>
                <a:cxn ang="0">
                  <a:pos x="48" y="816"/>
                </a:cxn>
                <a:cxn ang="0">
                  <a:pos x="144" y="96"/>
                </a:cxn>
                <a:cxn ang="0">
                  <a:pos x="192" y="240"/>
                </a:cxn>
              </a:cxnLst>
              <a:rect l="0" t="0" r="r" b="b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>
              <a:solidFill>
                <a:srgbClr val="00FF00"/>
              </a:solidFill>
              <a:round/>
            </a:ln>
            <a:effectLst/>
          </p:spPr>
          <p:txBody>
            <a:bodyPr wrap="none"/>
            <a:lstStyle/>
            <a:p>
              <a:pPr>
                <a:lnSpc>
                  <a:spcPct val="150000"/>
                </a:lnSpc>
              </a:pPr>
              <a:endParaRPr lang="zh-CN" altLang="en-US" sz="2400" baseline="0">
                <a:solidFill>
                  <a:srgbClr val="000000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62485" name="Freeform 21"/>
            <p:cNvSpPr/>
            <p:nvPr/>
          </p:nvSpPr>
          <p:spPr bwMode="auto">
            <a:xfrm>
              <a:off x="3264" y="864"/>
              <a:ext cx="192" cy="920"/>
            </a:xfrm>
            <a:custGeom>
              <a:avLst/>
              <a:gdLst/>
              <a:ahLst/>
              <a:cxnLst>
                <a:cxn ang="0">
                  <a:pos x="0" y="720"/>
                </a:cxn>
                <a:cxn ang="0">
                  <a:pos x="48" y="816"/>
                </a:cxn>
                <a:cxn ang="0">
                  <a:pos x="144" y="96"/>
                </a:cxn>
                <a:cxn ang="0">
                  <a:pos x="192" y="240"/>
                </a:cxn>
              </a:cxnLst>
              <a:rect l="0" t="0" r="r" b="b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>
              <a:solidFill>
                <a:srgbClr val="00FF00"/>
              </a:solidFill>
              <a:round/>
            </a:ln>
            <a:effectLst/>
          </p:spPr>
          <p:txBody>
            <a:bodyPr wrap="none"/>
            <a:lstStyle/>
            <a:p>
              <a:pPr>
                <a:lnSpc>
                  <a:spcPct val="150000"/>
                </a:lnSpc>
              </a:pPr>
              <a:endParaRPr lang="zh-CN" altLang="en-US" sz="2400" baseline="0">
                <a:solidFill>
                  <a:srgbClr val="000000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62486" name="Freeform 22"/>
            <p:cNvSpPr/>
            <p:nvPr/>
          </p:nvSpPr>
          <p:spPr bwMode="auto">
            <a:xfrm>
              <a:off x="3468" y="864"/>
              <a:ext cx="192" cy="920"/>
            </a:xfrm>
            <a:custGeom>
              <a:avLst/>
              <a:gdLst/>
              <a:ahLst/>
              <a:cxnLst>
                <a:cxn ang="0">
                  <a:pos x="0" y="720"/>
                </a:cxn>
                <a:cxn ang="0">
                  <a:pos x="48" y="816"/>
                </a:cxn>
                <a:cxn ang="0">
                  <a:pos x="144" y="96"/>
                </a:cxn>
                <a:cxn ang="0">
                  <a:pos x="192" y="240"/>
                </a:cxn>
              </a:cxnLst>
              <a:rect l="0" t="0" r="r" b="b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38100">
              <a:solidFill>
                <a:srgbClr val="00FF00"/>
              </a:solidFill>
              <a:round/>
            </a:ln>
            <a:effectLst/>
          </p:spPr>
          <p:txBody>
            <a:bodyPr wrap="none"/>
            <a:lstStyle/>
            <a:p>
              <a:pPr>
                <a:lnSpc>
                  <a:spcPct val="150000"/>
                </a:lnSpc>
              </a:pPr>
              <a:endParaRPr lang="zh-CN" altLang="en-US" sz="2400" baseline="0">
                <a:solidFill>
                  <a:srgbClr val="000000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62487" name="Freeform 23"/>
            <p:cNvSpPr/>
            <p:nvPr/>
          </p:nvSpPr>
          <p:spPr bwMode="auto">
            <a:xfrm>
              <a:off x="3720" y="1584"/>
              <a:ext cx="48" cy="5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" y="528"/>
                </a:cxn>
              </a:cxnLst>
              <a:rect l="0" t="0" r="r" b="b"/>
              <a:pathLst>
                <a:path w="48" h="528">
                  <a:moveTo>
                    <a:pt x="0" y="0"/>
                  </a:moveTo>
                  <a:cubicBezTo>
                    <a:pt x="20" y="216"/>
                    <a:pt x="40" y="432"/>
                    <a:pt x="48" y="528"/>
                  </a:cubicBezTo>
                </a:path>
              </a:pathLst>
            </a:custGeom>
            <a:noFill/>
            <a:ln w="38100">
              <a:solidFill>
                <a:srgbClr val="00FF00"/>
              </a:solidFill>
              <a:round/>
            </a:ln>
            <a:effectLst/>
          </p:spPr>
          <p:txBody>
            <a:bodyPr wrap="none"/>
            <a:lstStyle/>
            <a:p>
              <a:pPr>
                <a:lnSpc>
                  <a:spcPct val="150000"/>
                </a:lnSpc>
              </a:pPr>
              <a:endParaRPr lang="zh-CN" altLang="en-US" sz="2400" baseline="0">
                <a:solidFill>
                  <a:srgbClr val="000000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62488" name="Freeform 24"/>
            <p:cNvSpPr/>
            <p:nvPr/>
          </p:nvSpPr>
          <p:spPr bwMode="auto">
            <a:xfrm>
              <a:off x="2088" y="864"/>
              <a:ext cx="192" cy="1216"/>
            </a:xfrm>
            <a:custGeom>
              <a:avLst/>
              <a:gdLst/>
              <a:ahLst/>
              <a:cxnLst>
                <a:cxn ang="0">
                  <a:pos x="0" y="1216"/>
                </a:cxn>
                <a:cxn ang="0">
                  <a:pos x="144" y="160"/>
                </a:cxn>
                <a:cxn ang="0">
                  <a:pos x="192" y="256"/>
                </a:cxn>
              </a:cxnLst>
              <a:rect l="0" t="0" r="r" b="b"/>
              <a:pathLst>
                <a:path w="192" h="1216">
                  <a:moveTo>
                    <a:pt x="0" y="1216"/>
                  </a:moveTo>
                  <a:cubicBezTo>
                    <a:pt x="56" y="768"/>
                    <a:pt x="112" y="320"/>
                    <a:pt x="144" y="160"/>
                  </a:cubicBezTo>
                  <a:cubicBezTo>
                    <a:pt x="176" y="0"/>
                    <a:pt x="184" y="128"/>
                    <a:pt x="192" y="256"/>
                  </a:cubicBezTo>
                </a:path>
              </a:pathLst>
            </a:custGeom>
            <a:noFill/>
            <a:ln w="38100">
              <a:solidFill>
                <a:srgbClr val="00FF00"/>
              </a:solidFill>
              <a:round/>
            </a:ln>
            <a:effectLst/>
          </p:spPr>
          <p:txBody>
            <a:bodyPr wrap="none"/>
            <a:lstStyle/>
            <a:p>
              <a:pPr>
                <a:lnSpc>
                  <a:spcPct val="150000"/>
                </a:lnSpc>
              </a:pPr>
              <a:endParaRPr lang="zh-CN" altLang="en-US" sz="2400" baseline="0">
                <a:solidFill>
                  <a:srgbClr val="000000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62489" name="Rectangle 25"/>
          <p:cNvSpPr>
            <a:spLocks noChangeArrowheads="1"/>
          </p:cNvSpPr>
          <p:nvPr/>
        </p:nvSpPr>
        <p:spPr bwMode="auto">
          <a:xfrm>
            <a:off x="3575685" y="1630726"/>
            <a:ext cx="4716780" cy="626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</a:rPr>
              <a:t>电磁铁是一个带有铁芯的螺线管。</a:t>
            </a:r>
          </a:p>
        </p:txBody>
      </p:sp>
      <p:grpSp>
        <p:nvGrpSpPr>
          <p:cNvPr id="4" name="Group 26"/>
          <p:cNvGrpSpPr/>
          <p:nvPr/>
        </p:nvGrpSpPr>
        <p:grpSpPr bwMode="auto">
          <a:xfrm>
            <a:off x="2968625" y="3180715"/>
            <a:ext cx="1295400" cy="645541"/>
            <a:chOff x="2136" y="2106"/>
            <a:chExt cx="856" cy="592"/>
          </a:xfrm>
        </p:grpSpPr>
        <p:sp>
          <p:nvSpPr>
            <p:cNvPr id="62491" name="AutoShape 27"/>
            <p:cNvSpPr>
              <a:spLocks noChangeArrowheads="1"/>
            </p:cNvSpPr>
            <p:nvPr/>
          </p:nvSpPr>
          <p:spPr bwMode="auto">
            <a:xfrm flipH="1">
              <a:off x="2136" y="2208"/>
              <a:ext cx="672" cy="432"/>
            </a:xfrm>
            <a:prstGeom prst="wedgeRoundRectCallout">
              <a:avLst>
                <a:gd name="adj1" fmla="val -41519"/>
                <a:gd name="adj2" fmla="val 76384"/>
                <a:gd name="adj3" fmla="val 16667"/>
              </a:avLst>
            </a:prstGeom>
            <a:solidFill>
              <a:srgbClr val="FF99CC">
                <a:alpha val="50000"/>
              </a:srgb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ctr">
                <a:lnSpc>
                  <a:spcPct val="150000"/>
                </a:lnSpc>
              </a:pPr>
              <a:endParaRPr kumimoji="1" lang="zh-CN" altLang="zh-CN" sz="2400" baseline="0">
                <a:solidFill>
                  <a:srgbClr val="000000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62492" name="Text Box 28"/>
            <p:cNvSpPr txBox="1">
              <a:spLocks noChangeArrowheads="1"/>
            </p:cNvSpPr>
            <p:nvPr/>
          </p:nvSpPr>
          <p:spPr bwMode="auto">
            <a:xfrm>
              <a:off x="2176" y="2106"/>
              <a:ext cx="816" cy="59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kumimoji="1" lang="zh-CN" altLang="en-US" sz="2400" baseline="0" dirty="0">
                  <a:solidFill>
                    <a:srgbClr val="000000"/>
                  </a:solidFill>
                  <a:latin typeface="宋体" panose="02010600030101010101" pitchFamily="2" charset="-122"/>
                </a:rPr>
                <a:t>线圈</a:t>
              </a:r>
            </a:p>
          </p:txBody>
        </p:sp>
      </p:grpSp>
      <p:grpSp>
        <p:nvGrpSpPr>
          <p:cNvPr id="5" name="Group 29"/>
          <p:cNvGrpSpPr/>
          <p:nvPr/>
        </p:nvGrpSpPr>
        <p:grpSpPr bwMode="auto">
          <a:xfrm>
            <a:off x="6315075" y="3437255"/>
            <a:ext cx="1272540" cy="645325"/>
            <a:chOff x="4284" y="2263"/>
            <a:chExt cx="890" cy="593"/>
          </a:xfrm>
        </p:grpSpPr>
        <p:sp>
          <p:nvSpPr>
            <p:cNvPr id="62494" name="AutoShape 30"/>
            <p:cNvSpPr>
              <a:spLocks noChangeArrowheads="1"/>
            </p:cNvSpPr>
            <p:nvPr/>
          </p:nvSpPr>
          <p:spPr bwMode="auto">
            <a:xfrm>
              <a:off x="4284" y="2400"/>
              <a:ext cx="684" cy="408"/>
            </a:xfrm>
            <a:prstGeom prst="wedgeRoundRectCallout">
              <a:avLst>
                <a:gd name="adj1" fmla="val -41667"/>
                <a:gd name="adj2" fmla="val 78185"/>
                <a:gd name="adj3" fmla="val 16667"/>
              </a:avLst>
            </a:prstGeom>
            <a:solidFill>
              <a:srgbClr val="FF99CC">
                <a:alpha val="50000"/>
              </a:srgbClr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ctr">
                <a:lnSpc>
                  <a:spcPct val="150000"/>
                </a:lnSpc>
              </a:pPr>
              <a:endParaRPr kumimoji="1" lang="zh-CN" altLang="zh-CN" sz="2400" baseline="0">
                <a:solidFill>
                  <a:srgbClr val="000000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62495" name="Text Box 31"/>
            <p:cNvSpPr txBox="1">
              <a:spLocks noChangeArrowheads="1"/>
            </p:cNvSpPr>
            <p:nvPr/>
          </p:nvSpPr>
          <p:spPr bwMode="auto">
            <a:xfrm>
              <a:off x="4358" y="2263"/>
              <a:ext cx="816" cy="593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kumimoji="1" lang="zh-CN" altLang="en-US" sz="2400" baseline="0" dirty="0">
                  <a:solidFill>
                    <a:srgbClr val="000000"/>
                  </a:solidFill>
                  <a:latin typeface="宋体" panose="02010600030101010101" pitchFamily="2" charset="-122"/>
                </a:rPr>
                <a:t>铁芯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62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62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2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2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6" grpId="0" bldLvl="0" animBg="1"/>
      <p:bldP spid="62478" grpId="0" bldLvl="0" animBg="1" autoUpdateAnimBg="0"/>
      <p:bldP spid="62489" grpId="0" uiExpand="1" build="allAtOnce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642910" y="892548"/>
            <a:ext cx="708660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3. 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制作电磁铁</a:t>
            </a:r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642910" y="1858158"/>
            <a:ext cx="7488832" cy="1734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用细漆包线在大铁钉上顺一个方向绕制一定匝数的线圈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;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再用棉线在漆包线表面缠绕一层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使漆包线不致松散。这样就制成了一个电磁铁。</a:t>
            </a: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683569" y="4102024"/>
            <a:ext cx="6384925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4. 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电磁铁的磁性和什么因素有关？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ldLvl="0" animBg="1" autoUpdateAnimBg="0"/>
      <p:bldP spid="63492" grpId="0" bldLvl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728030" y="2341091"/>
            <a:ext cx="4608883" cy="1734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tabLst>
                <a:tab pos="5079365" algn="l"/>
              </a:tabLst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猜想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：与电流大小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有关。</a:t>
            </a:r>
            <a:endParaRPr kumimoji="1" lang="zh-CN" altLang="en-US" sz="2400" baseline="0" dirty="0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tabLst>
                <a:tab pos="5079365" algn="l"/>
              </a:tabLst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猜想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：与有无铁芯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有关。</a:t>
            </a:r>
            <a:endParaRPr kumimoji="1" lang="zh-CN" altLang="en-US" sz="2400" baseline="0" dirty="0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tabLst>
                <a:tab pos="5079365" algn="l"/>
              </a:tabLst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猜想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：与线圈的匝数有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关。</a:t>
            </a:r>
            <a:endParaRPr kumimoji="1" lang="zh-CN" altLang="en-US" sz="2400" baseline="0" dirty="0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28029" y="1284729"/>
            <a:ext cx="4572000" cy="6451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tabLst>
                <a:tab pos="5079365" algn="l"/>
              </a:tabLst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）猜想与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假设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716251" y="1998440"/>
            <a:ext cx="845820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引导问题一：用什么办法来判断电磁铁磁性强弱呢？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716251" y="952708"/>
            <a:ext cx="425958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lIns="72566" tIns="36282" rIns="72566" bIns="36282">
            <a:spAutoFit/>
          </a:bodyPr>
          <a:lstStyle/>
          <a:p>
            <a:pPr algn="l"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制定计划和设计实验方案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716251" y="2764076"/>
            <a:ext cx="769620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看吸引铁屑的多少；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716251" y="3479930"/>
            <a:ext cx="792480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6" tIns="36282" rIns="72566" bIns="36282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看它吸引大头针的个数；</a:t>
            </a:r>
            <a:r>
              <a:rPr kumimoji="1" lang="en-US" altLang="zh-CN" sz="2400" baseline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723871" y="4227047"/>
            <a:ext cx="7696200" cy="626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6" tIns="36282" rIns="72566" bIns="36282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看它对弹簧秤下端所挂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铁的</a:t>
            </a:r>
            <a:r>
              <a:rPr kumimoji="1" lang="zh-CN" altLang="en-US" sz="2400" baseline="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吸引力的</a:t>
            </a:r>
            <a:r>
              <a:rPr kumimoji="1" lang="zh-CN" altLang="en-US" sz="2400" baseline="0" dirty="0" smtClean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大小。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 bldLvl="0" animBg="1" autoUpdateAnimBg="0"/>
      <p:bldP spid="33798" grpId="0" bldLvl="0" animBg="1" autoUpdateAnimBg="0"/>
      <p:bldP spid="33799" grpId="0" bldLvl="0" animBg="1" autoUpdateAnimBg="0"/>
    </p:bldLst>
  </p:timing>
</p:sld>
</file>

<file path=ppt/theme/theme1.xml><?xml version="1.0" encoding="utf-8"?>
<a:theme xmlns:a="http://schemas.openxmlformats.org/drawingml/2006/main" name="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光盘九年级模板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1283</Words>
  <Application>Microsoft Office PowerPoint</Application>
  <PresentationFormat>自定义</PresentationFormat>
  <Paragraphs>100</Paragraphs>
  <Slides>23</Slides>
  <Notes>2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27" baseType="lpstr">
      <vt:lpstr>1</vt:lpstr>
      <vt:lpstr>光盘九年级模板</vt:lpstr>
      <vt:lpstr>幻灯片</vt:lpstr>
      <vt:lpstr>Photo Editor 照片</vt:lpstr>
      <vt:lpstr>教学课件  </vt:lpstr>
      <vt:lpstr>第十四章 磁现象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教学课件  </dc:title>
  <dc:subject/>
  <dc:creator/>
  <cp:keywords/>
  <dc:description/>
  <cp:lastModifiedBy>User</cp:lastModifiedBy>
  <cp:revision>2</cp:revision>
  <cp:lastPrinted>2113-01-01T00:00:00Z</cp:lastPrinted>
  <dcterms:created xsi:type="dcterms:W3CDTF">2015-05-08T05:26:00Z</dcterms:created>
  <dcterms:modified xsi:type="dcterms:W3CDTF">2020-04-21T10:10:20Z</dcterms:modified>
  <cp:category/>
</cp:coreProperties>
</file>