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88054-51CC-40EC-B3E7-6095A42702A4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61EA1-C864-455C-A732-72EC755546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643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819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819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 algn="r"/>
            <a:fld id="{95ACF7E0-2BC4-49B9-BC17-A5BA44E73DFF}" type="slidenum">
              <a:rPr lang="zh-CN" altLang="en-US" sz="1200">
                <a:latin typeface="Calibri" pitchFamily="34" charset="0"/>
                <a:ea typeface="宋体" pitchFamily="2" charset="-122"/>
              </a:rPr>
              <a:t>4</a:t>
            </a:fld>
            <a:endParaRPr lang="zh-CN" altLang="en-US" sz="1200">
              <a:latin typeface="Calibri" pitchFamily="34" charset="0"/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024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024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 algn="r"/>
            <a:fld id="{90D3992C-E559-43FA-BC10-2C9DDB40CFB5}" type="slidenum">
              <a:rPr lang="zh-CN" altLang="en-US" sz="1200">
                <a:latin typeface="Calibri" pitchFamily="34" charset="0"/>
                <a:ea typeface="宋体" pitchFamily="2" charset="-122"/>
              </a:rPr>
              <a:t>5</a:t>
            </a:fld>
            <a:endParaRPr lang="zh-CN" altLang="en-US" sz="1200">
              <a:latin typeface="Calibri" pitchFamily="34" charset="0"/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229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229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 algn="r"/>
            <a:fld id="{5C398E00-BBEF-4952-970B-F957A5716079}" type="slidenum">
              <a:rPr lang="zh-CN" altLang="en-US" sz="1200">
                <a:latin typeface="Calibri" pitchFamily="34" charset="0"/>
                <a:ea typeface="宋体" pitchFamily="2" charset="-122"/>
              </a:rPr>
              <a:t>6</a:t>
            </a:fld>
            <a:endParaRPr lang="zh-CN" altLang="en-US" sz="1200">
              <a:latin typeface="Calibri" pitchFamily="34" charset="0"/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4338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4339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 algn="r"/>
            <a:fld id="{5473AE5E-11DC-4ED7-BEEE-161BD07AAA22}" type="slidenum">
              <a:rPr lang="zh-CN" altLang="en-US" sz="1200">
                <a:latin typeface="Calibri" pitchFamily="34" charset="0"/>
                <a:ea typeface="宋体" pitchFamily="2" charset="-122"/>
              </a:rPr>
              <a:t>7</a:t>
            </a:fld>
            <a:endParaRPr lang="zh-CN" altLang="en-US" sz="1200">
              <a:latin typeface="Calibri" pitchFamily="34" charset="0"/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638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 algn="r"/>
            <a:fld id="{CCD433CA-050D-44ED-A9DE-5FE54F5D08A5}" type="slidenum">
              <a:rPr lang="zh-CN" altLang="en-US" sz="1200">
                <a:latin typeface="Calibri" pitchFamily="34" charset="0"/>
                <a:ea typeface="宋体" pitchFamily="2" charset="-122"/>
              </a:rPr>
              <a:t>8</a:t>
            </a:fld>
            <a:endParaRPr lang="zh-CN" altLang="en-US" sz="1200">
              <a:latin typeface="Calibri" pitchFamily="34" charset="0"/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843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843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 algn="r"/>
            <a:fld id="{D5018E4E-BCDD-4986-8445-80DC164C376F}" type="slidenum">
              <a:rPr lang="zh-CN" altLang="en-US" sz="1200">
                <a:latin typeface="Calibri" pitchFamily="34" charset="0"/>
                <a:ea typeface="宋体" pitchFamily="2" charset="-122"/>
              </a:rPr>
              <a:t>9</a:t>
            </a:fld>
            <a:endParaRPr lang="zh-CN" altLang="en-US" sz="1200">
              <a:latin typeface="Calibri" pitchFamily="34" charset="0"/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048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048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 algn="r"/>
            <a:fld id="{CAC5121C-9A4D-4107-969D-081EE8C0B4BF}" type="slidenum">
              <a:rPr lang="zh-CN" altLang="en-US" sz="1200">
                <a:latin typeface="Calibri" pitchFamily="34" charset="0"/>
                <a:ea typeface="宋体" pitchFamily="2" charset="-122"/>
              </a:rPr>
              <a:t>10</a:t>
            </a:fld>
            <a:endParaRPr lang="zh-CN" altLang="en-US" sz="1200">
              <a:latin typeface="Calibri" pitchFamily="34" charset="0"/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253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253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 algn="r"/>
            <a:fld id="{BA49C38E-4547-431F-B29D-0D5805F82ACB}" type="slidenum">
              <a:rPr lang="zh-CN" altLang="en-US" sz="1200">
                <a:latin typeface="Calibri" pitchFamily="34" charset="0"/>
                <a:ea typeface="宋体" pitchFamily="2" charset="-122"/>
              </a:rPr>
              <a:t>11</a:t>
            </a:fld>
            <a:endParaRPr lang="zh-CN" altLang="en-US" sz="1200">
              <a:latin typeface="Calibri" pitchFamily="34" charset="0"/>
              <a:ea typeface="宋体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38116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slide" Target="slide3.xml"/><Relationship Id="rId4" Type="http://schemas.openxmlformats.org/officeDocument/2006/relationships/image" Target="../media/image3.png"/><Relationship Id="rId9" Type="http://schemas.openxmlformats.org/officeDocument/2006/relationships/slide" Target="slide20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image" Target="../media/image15.jpeg"/><Relationship Id="rId7" Type="http://schemas.openxmlformats.org/officeDocument/2006/relationships/image" Target="../media/image7.png"/><Relationship Id="rId2" Type="http://schemas.openxmlformats.org/officeDocument/2006/relationships/slide" Target="slide21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.xml"/><Relationship Id="rId5" Type="http://schemas.openxmlformats.org/officeDocument/2006/relationships/slide" Target="slide23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0.emf"/><Relationship Id="rId4" Type="http://schemas.openxmlformats.org/officeDocument/2006/relationships/oleObject" Target="../embeddings/Microsoft_Word_97_-_2003___1.doc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slide" Target="slide20.xml"/><Relationship Id="rId7" Type="http://schemas.openxmlformats.org/officeDocument/2006/relationships/image" Target="../media/image21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Word_97_-_2003___2.doc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9.xml"/><Relationship Id="rId5" Type="http://schemas.openxmlformats.org/officeDocument/2006/relationships/image" Target="../media/image7.pn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file:///F:\&#37045;\21&#26149;\&#29289;&#29702;\&#28857;&#25320;&#20013;&#32771;\word\&#35762;&#26412;\&#22270;+232.tif" TargetMode="External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12" Type="http://schemas.openxmlformats.org/officeDocument/2006/relationships/image" Target="file:///F:\&#37045;\21&#26149;\&#29289;&#29702;\&#28857;&#25320;&#20013;&#32771;\word\&#35762;&#26412;\&#22270;+234.ti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file:///F:\&#37045;\21&#26149;\&#29289;&#29702;\&#28857;&#25320;&#20013;&#32771;\word\&#35762;&#26412;\&#22270;+231.tif" TargetMode="External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0" Type="http://schemas.openxmlformats.org/officeDocument/2006/relationships/image" Target="file:///F:\&#37045;\21&#26149;\&#29289;&#29702;\&#28857;&#25320;&#20013;&#32771;\word\&#35762;&#26412;\&#22270;+233.tif" TargetMode="External"/><Relationship Id="rId4" Type="http://schemas.openxmlformats.org/officeDocument/2006/relationships/image" Target="file:///F:\&#37045;\21&#26149;\&#29289;&#29702;\&#28857;&#25320;&#20013;&#32771;\word\&#35762;&#26412;\&#22270;+230.tif" TargetMode="External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文本框 6"/>
          <p:cNvSpPr/>
          <p:nvPr/>
        </p:nvSpPr>
        <p:spPr>
          <a:xfrm>
            <a:off x="1474788" y="1690688"/>
            <a:ext cx="6157912" cy="81817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 algn="ctr">
              <a:lnSpc>
                <a:spcPct val="150000"/>
              </a:lnSpc>
            </a:pPr>
            <a:r>
              <a:rPr lang="zh-CN" altLang="en-US" sz="3600" b="1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第</a:t>
            </a:r>
            <a:r>
              <a:rPr lang="en-US" altLang="zh-CN" sz="3600" b="1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14</a:t>
            </a:r>
            <a:r>
              <a:rPr lang="zh-CN" altLang="en-US" sz="3600" b="1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课</a:t>
            </a:r>
            <a:r>
              <a:rPr lang="zh-CN" altLang="en-US" sz="3600" b="1" dirty="0" smtClean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时 物</a:t>
            </a:r>
            <a:r>
              <a:rPr lang="zh-CN" altLang="en-US" sz="3600" b="1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体的浮与沉</a:t>
            </a:r>
          </a:p>
        </p:txBody>
      </p:sp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6227763" y="411163"/>
            <a:ext cx="244951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540385" marR="0" lvl="0" indent="-540385" algn="ctr" eaLnBrk="0" hangingPunct="0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zh-CN" altLang="en-US" sz="3000" b="1" spc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基础梳理篇</a:t>
            </a:r>
            <a:endParaRPr lang="zh-CN" altLang="zh-CN" sz="3000" b="1">
              <a:solidFill>
                <a:srgbClr val="7030A0"/>
              </a:solidFill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4194110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22"/>
          <p:cNvSpPr txBox="1">
            <a:spLocks noChangeArrowheads="1"/>
          </p:cNvSpPr>
          <p:nvPr/>
        </p:nvSpPr>
        <p:spPr bwMode="auto">
          <a:xfrm>
            <a:off x="446088" y="700088"/>
            <a:ext cx="83026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marR="0" lvl="0" indent="-354965" algn="just" eaLnBrk="0" hangingPunct="0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3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．盐水选种：把种子放入浓度适宜的盐水中，饱满的种子密度大于盐水密度，这些种子最终会</a:t>
            </a:r>
            <a:r>
              <a:rPr lang="en-US" altLang="zh-CN" sz="2400" b="1" spc="0">
                <a:latin typeface="Times New Roman"/>
              </a:rPr>
              <a:t>______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；干瘪、虫蛀的种子密度小于盐水的密度，这些种子最终会</a:t>
            </a:r>
            <a:r>
              <a:rPr lang="en-US" altLang="zh-CN" sz="2400" b="1" spc="0">
                <a:latin typeface="Times New Roman"/>
              </a:rPr>
              <a:t>______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。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  <a:p>
            <a:pPr marL="357505" marR="0" lvl="0" indent="-354965" algn="just" eaLnBrk="0" hangingPunct="0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4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．潜水艇：通过改变</a:t>
            </a:r>
            <a:r>
              <a:rPr lang="en-US" altLang="zh-CN" sz="2400" b="1" spc="0">
                <a:latin typeface="Times New Roman"/>
              </a:rPr>
              <a:t>______________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来实现上浮或下潜。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  <a:p>
            <a:pPr marL="357505" marR="0" lvl="0" indent="-354965" algn="just" eaLnBrk="0" hangingPunct="0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5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．热气球：通过改变内部气体的密度，从而改变其重力的大小来实现升降。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9458" name="矩形 2"/>
          <p:cNvSpPr/>
          <p:nvPr/>
        </p:nvSpPr>
        <p:spPr>
          <a:xfrm>
            <a:off x="6000750" y="134778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zh-CN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沉底</a:t>
            </a: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pic>
        <p:nvPicPr>
          <p:cNvPr id="19459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9460" name="矩形 6"/>
          <p:cNvSpPr/>
          <p:nvPr/>
        </p:nvSpPr>
        <p:spPr>
          <a:xfrm>
            <a:off x="3614738" y="2433638"/>
            <a:ext cx="2041525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zh-CN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自身重力大小</a:t>
            </a: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19461" name="矩形 7"/>
          <p:cNvSpPr/>
          <p:nvPr/>
        </p:nvSpPr>
        <p:spPr>
          <a:xfrm>
            <a:off x="7118350" y="1889125"/>
            <a:ext cx="801688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zh-CN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漂浮</a:t>
            </a: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0799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60" grpId="0"/>
      <p:bldP spid="1946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组合 2"/>
          <p:cNvGrpSpPr/>
          <p:nvPr/>
        </p:nvGrpSpPr>
        <p:grpSpPr>
          <a:xfrm>
            <a:off x="2517775" y="195263"/>
            <a:ext cx="4235450" cy="2008187"/>
            <a:chOff x="1847662" y="1504750"/>
            <a:chExt cx="5448676" cy="2584754"/>
          </a:xfrm>
        </p:grpSpPr>
        <p:grpSp>
          <p:nvGrpSpPr>
            <p:cNvPr id="21506" name="组合 2"/>
            <p:cNvGrpSpPr>
              <a:grpSpLocks noGrp="1" noChangeAspect="1"/>
            </p:cNvGrpSpPr>
            <p:nvPr/>
          </p:nvGrpSpPr>
          <p:grpSpPr>
            <a:xfrm>
              <a:off x="1531891" y="1379981"/>
              <a:ext cx="2667917" cy="2596667"/>
              <a:chOff x="3295850" y="1908877"/>
              <a:chExt cx="3738030" cy="4660916"/>
            </a:xfrm>
          </p:grpSpPr>
        </p:grpSp>
        <p:sp>
          <p:nvSpPr>
            <p:cNvPr id="21507" name="圆角矩形 4"/>
            <p:cNvSpPr/>
            <p:nvPr/>
          </p:nvSpPr>
          <p:spPr>
            <a:xfrm>
              <a:off x="3321077" y="1888926"/>
              <a:ext cx="4147992" cy="1004251"/>
            </a:xfrm>
            <a:prstGeom prst="roundRect">
              <a:avLst>
                <a:gd name="adj" fmla="val 9976"/>
              </a:avLst>
            </a:prstGeom>
            <a:solidFill>
              <a:srgbClr val="FFB850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1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21508" name="组合 4"/>
            <p:cNvGrpSpPr/>
            <p:nvPr/>
          </p:nvGrpSpPr>
          <p:grpSpPr>
            <a:xfrm>
              <a:off x="3471676" y="2283134"/>
              <a:ext cx="118508" cy="118509"/>
              <a:chOff x="4486616" y="3001075"/>
              <a:chExt cx="274695" cy="274699"/>
            </a:xfrm>
          </p:grpSpPr>
          <p:sp>
            <p:nvSpPr>
              <p:cNvPr id="21509" name="椭圆 25"/>
              <p:cNvSpPr/>
              <p:nvPr/>
            </p:nvSpPr>
            <p:spPr>
              <a:xfrm rot="16200000">
                <a:off x="4485528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marL="0" marR="0" lvl="0" indent="0" algn="ctr">
                  <a:buClrTx/>
                  <a:buFontTx/>
                </a:pPr>
                <a:endParaRPr lang="zh-CN" altLang="en-US" sz="10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21510" name="椭圆 26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21511" name="组合 5"/>
            <p:cNvGrpSpPr/>
            <p:nvPr/>
          </p:nvGrpSpPr>
          <p:grpSpPr>
            <a:xfrm>
              <a:off x="3172171" y="2283134"/>
              <a:ext cx="118508" cy="118509"/>
              <a:chOff x="4486616" y="3001075"/>
              <a:chExt cx="274695" cy="274699"/>
            </a:xfrm>
          </p:grpSpPr>
          <p:sp>
            <p:nvSpPr>
              <p:cNvPr id="21512" name="椭圆 23"/>
              <p:cNvSpPr/>
              <p:nvPr/>
            </p:nvSpPr>
            <p:spPr>
              <a:xfrm rot="16200000">
                <a:off x="4488632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marL="0" marR="0" lvl="0" indent="0" algn="ctr">
                  <a:buClrTx/>
                  <a:buFontTx/>
                </a:pPr>
                <a:endParaRPr lang="zh-CN" altLang="en-US" sz="10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21513" name="椭圆 24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21514" name="组合 6"/>
            <p:cNvGrpSpPr>
              <a:grpSpLocks noGrp="1" noChangeAspect="1"/>
            </p:cNvGrpSpPr>
            <p:nvPr/>
          </p:nvGrpSpPr>
          <p:grpSpPr>
            <a:xfrm>
              <a:off x="3202082" y="2161737"/>
              <a:ext cx="361529" cy="235113"/>
              <a:chOff x="4318304" y="3089060"/>
              <a:chExt cx="384317" cy="61430"/>
            </a:xfrm>
          </p:grpSpPr>
        </p:grpSp>
        <p:sp>
          <p:nvSpPr>
            <p:cNvPr id="21515" name="文本框 16"/>
            <p:cNvSpPr/>
            <p:nvPr/>
          </p:nvSpPr>
          <p:spPr>
            <a:xfrm>
              <a:off x="3960320" y="2044671"/>
              <a:ext cx="2919972" cy="65326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lvl="0" algn="ctr"/>
              <a:r>
                <a:rPr lang="zh-CN" altLang="en-US" sz="2700" b="1">
                  <a:solidFill>
                    <a:schemeClr val="bg1"/>
                  </a:solidFill>
                  <a:latin typeface="黑体" pitchFamily="49" charset="-122"/>
                  <a:ea typeface="黑体" pitchFamily="49" charset="-122"/>
                </a:rPr>
                <a:t>重点突破</a:t>
              </a:r>
            </a:p>
          </p:txBody>
        </p:sp>
        <p:grpSp>
          <p:nvGrpSpPr>
            <p:cNvPr id="21516" name="组合 9"/>
            <p:cNvGrpSpPr>
              <a:grpSpLocks noGrp="1" noChangeAspect="1"/>
            </p:cNvGrpSpPr>
            <p:nvPr/>
          </p:nvGrpSpPr>
          <p:grpSpPr>
            <a:xfrm>
              <a:off x="2292908" y="2072845"/>
              <a:ext cx="647360" cy="550720"/>
              <a:chOff x="3108756" y="2110160"/>
              <a:chExt cx="745081" cy="698920"/>
            </a:xfrm>
          </p:grpSpPr>
        </p:grpSp>
        <p:grpSp>
          <p:nvGrpSpPr>
            <p:cNvPr id="21517" name="组合 9"/>
            <p:cNvGrpSpPr/>
            <p:nvPr/>
          </p:nvGrpSpPr>
          <p:grpSpPr>
            <a:xfrm>
              <a:off x="3709827" y="2081394"/>
              <a:ext cx="663073" cy="571160"/>
              <a:chOff x="4946438" y="2775191"/>
              <a:chExt cx="884098" cy="761546"/>
            </a:xfrm>
          </p:grpSpPr>
          <p:sp>
            <p:nvSpPr>
              <p:cNvPr id="21518" name="椭圆 11"/>
              <p:cNvSpPr/>
              <p:nvPr/>
            </p:nvSpPr>
            <p:spPr>
              <a:xfrm>
                <a:off x="4990474" y="2774608"/>
                <a:ext cx="743374" cy="743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marL="0" marR="0" lvl="0" indent="0" algn="ctr">
                  <a:buClrTx/>
                  <a:buFontTx/>
                </a:pPr>
                <a:endParaRPr lang="zh-CN" altLang="en-US" sz="10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21519" name="文本框 28"/>
              <p:cNvSpPr/>
              <p:nvPr/>
            </p:nvSpPr>
            <p:spPr>
              <a:xfrm>
                <a:off x="4946438" y="2824081"/>
                <a:ext cx="884098" cy="71265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lvl="0" algn="ctr"/>
                <a:r>
                  <a:rPr lang="en-US" altLang="zh-CN" sz="2100" b="1">
                    <a:solidFill>
                      <a:srgbClr val="FFB850"/>
                    </a:solidFill>
                    <a:latin typeface="Impact" pitchFamily="34" charset="0"/>
                  </a:rPr>
                  <a:t>02</a:t>
                </a:r>
                <a:endParaRPr lang="zh-CN" altLang="en-US" sz="2100" b="1">
                  <a:solidFill>
                    <a:srgbClr val="FFB850"/>
                  </a:solidFill>
                  <a:latin typeface="Impact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21520" name="矩形 1">
            <a:hlinkClick r:id="rId3" action="ppaction://hlinksldjump"/>
          </p:cNvPr>
          <p:cNvSpPr/>
          <p:nvPr/>
        </p:nvSpPr>
        <p:spPr>
          <a:xfrm>
            <a:off x="1471613" y="1563688"/>
            <a:ext cx="6326187" cy="461962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b="1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lang="zh-CN" altLang="en-US" sz="2400" b="1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判断物体的浮与沉</a:t>
            </a:r>
          </a:p>
        </p:txBody>
      </p:sp>
      <p:sp>
        <p:nvSpPr>
          <p:cNvPr id="21521" name="矩形 2">
            <a:hlinkClick r:id="rId4" action="ppaction://hlinksldjump"/>
          </p:cNvPr>
          <p:cNvSpPr/>
          <p:nvPr/>
        </p:nvSpPr>
        <p:spPr>
          <a:xfrm>
            <a:off x="1485900" y="2305050"/>
            <a:ext cx="6326188" cy="461963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b="1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lang="zh-CN" altLang="en-US" sz="2400" b="1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浮沉条件的应用</a:t>
            </a:r>
          </a:p>
        </p:txBody>
      </p:sp>
      <p:pic>
        <p:nvPicPr>
          <p:cNvPr id="21522" name="Picture 7" descr="C:\Users\Administrator\Desktop\习题课件\返回框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72450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5906065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0" grpId="0" animBg="1"/>
      <p:bldP spid="215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22"/>
          <p:cNvSpPr txBox="1">
            <a:spLocks noChangeArrowheads="1"/>
          </p:cNvSpPr>
          <p:nvPr/>
        </p:nvSpPr>
        <p:spPr bwMode="auto">
          <a:xfrm>
            <a:off x="395288" y="1027113"/>
            <a:ext cx="835183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marR="0" lvl="0" indent="-354965" algn="just" eaLnBrk="0" hangingPunct="0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zh-CN" altLang="zh-CN" sz="2400" b="1" spc="0">
                <a:latin typeface="Times New Roman"/>
                <a:ea typeface="宋体" pitchFamily="2" charset="-122"/>
              </a:rPr>
              <a:t>【典例</a:t>
            </a:r>
            <a:r>
              <a:rPr lang="en-US" altLang="zh-CN" sz="2400" b="1" spc="0">
                <a:latin typeface="Times New Roman"/>
              </a:rPr>
              <a:t>1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】重为</a:t>
            </a:r>
            <a:r>
              <a:rPr lang="en-US" altLang="zh-CN" sz="2400" b="1" spc="0">
                <a:latin typeface="Times New Roman"/>
              </a:rPr>
              <a:t>10 N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，体积为</a:t>
            </a:r>
            <a:r>
              <a:rPr lang="en-US" altLang="zh-CN" sz="2400" b="1" spc="0">
                <a:latin typeface="Times New Roman"/>
              </a:rPr>
              <a:t>1.2× 10</a:t>
            </a:r>
            <a:r>
              <a:rPr lang="zh-CN" altLang="zh-CN" sz="2400" b="1" spc="0" baseline="30000">
                <a:latin typeface="Times New Roman"/>
                <a:ea typeface="宋体" pitchFamily="2" charset="-122"/>
              </a:rPr>
              <a:t>－</a:t>
            </a:r>
            <a:r>
              <a:rPr lang="en-US" altLang="zh-CN" sz="2400" b="1" spc="0" baseline="30000">
                <a:latin typeface="Times New Roman"/>
              </a:rPr>
              <a:t>3</a:t>
            </a:r>
            <a:r>
              <a:rPr lang="en-US" altLang="zh-CN" sz="2400" b="1" spc="0">
                <a:latin typeface="Times New Roman"/>
              </a:rPr>
              <a:t> m</a:t>
            </a:r>
            <a:r>
              <a:rPr lang="en-US" altLang="zh-CN" sz="2400" b="1" spc="0" baseline="30000">
                <a:latin typeface="Times New Roman"/>
              </a:rPr>
              <a:t>3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的物块在足量水中静止时，物块的状态和所受浮力分别是</a:t>
            </a:r>
            <a:r>
              <a:rPr lang="en-US" altLang="zh-CN" sz="2400" b="1" spc="0">
                <a:latin typeface="Times New Roman"/>
              </a:rPr>
              <a:t>(</a:t>
            </a:r>
            <a:r>
              <a:rPr lang="en-US" altLang="zh-CN" sz="2400" b="1" i="1" spc="0">
                <a:latin typeface="Times New Roman"/>
              </a:rPr>
              <a:t>g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取</a:t>
            </a:r>
            <a:r>
              <a:rPr lang="en-US" altLang="zh-CN" sz="2400" b="1" spc="0">
                <a:latin typeface="Times New Roman"/>
              </a:rPr>
              <a:t>10 N/kg)(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　　</a:t>
            </a:r>
            <a:r>
              <a:rPr lang="en-US" altLang="zh-CN" sz="2400" b="1" spc="0">
                <a:latin typeface="Times New Roman"/>
              </a:rPr>
              <a:t>)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  <a:p>
            <a:pPr marL="357505" marR="0" lvl="0" indent="-1905" algn="just" eaLnBrk="0" hangingPunct="0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A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．沉底，</a:t>
            </a:r>
            <a:r>
              <a:rPr lang="en-US" altLang="zh-CN" sz="2400" b="1" i="1" spc="0">
                <a:latin typeface="Times New Roman"/>
              </a:rPr>
              <a:t>F</a:t>
            </a:r>
            <a:r>
              <a:rPr lang="zh-CN" altLang="zh-CN" sz="2400" b="1" spc="0" baseline="-25000">
                <a:latin typeface="Times New Roman"/>
                <a:ea typeface="宋体" pitchFamily="2" charset="-122"/>
              </a:rPr>
              <a:t>浮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＝</a:t>
            </a:r>
            <a:r>
              <a:rPr lang="en-US" altLang="zh-CN" sz="2400" b="1" spc="0">
                <a:latin typeface="Times New Roman"/>
              </a:rPr>
              <a:t>10 N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　　</a:t>
            </a:r>
            <a:endParaRPr lang="en-US" altLang="zh-CN" sz="2400" b="1">
              <a:latin typeface="Times New Roman"/>
            </a:endParaRPr>
          </a:p>
          <a:p>
            <a:pPr marL="357505" marR="0" lvl="0" indent="-1905" algn="just" eaLnBrk="0" hangingPunct="0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B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．悬浮，</a:t>
            </a:r>
            <a:r>
              <a:rPr lang="en-US" altLang="zh-CN" sz="2400" b="1" i="1" spc="0">
                <a:latin typeface="Times New Roman"/>
              </a:rPr>
              <a:t>F</a:t>
            </a:r>
            <a:r>
              <a:rPr lang="zh-CN" altLang="zh-CN" sz="2400" b="1" spc="0" baseline="-25000">
                <a:latin typeface="Times New Roman"/>
                <a:ea typeface="宋体" pitchFamily="2" charset="-122"/>
              </a:rPr>
              <a:t>浮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＝</a:t>
            </a:r>
            <a:r>
              <a:rPr lang="en-US" altLang="zh-CN" sz="2400" b="1" spc="0">
                <a:latin typeface="Times New Roman"/>
              </a:rPr>
              <a:t>10 N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  <a:p>
            <a:pPr marL="357505" marR="0" lvl="0" indent="-1905" algn="just" eaLnBrk="0" hangingPunct="0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C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．漂浮，</a:t>
            </a:r>
            <a:r>
              <a:rPr lang="en-US" altLang="zh-CN" sz="2400" b="1" i="1" spc="0">
                <a:latin typeface="Times New Roman"/>
              </a:rPr>
              <a:t>F</a:t>
            </a:r>
            <a:r>
              <a:rPr lang="zh-CN" altLang="zh-CN" sz="2400" b="1" spc="0" baseline="-25000">
                <a:latin typeface="Times New Roman"/>
                <a:ea typeface="宋体" pitchFamily="2" charset="-122"/>
              </a:rPr>
              <a:t>浮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＝</a:t>
            </a:r>
            <a:r>
              <a:rPr lang="en-US" altLang="zh-CN" sz="2400" b="1" spc="0">
                <a:latin typeface="Times New Roman"/>
              </a:rPr>
              <a:t>10 N  </a:t>
            </a:r>
            <a:endParaRPr lang="en-US" altLang="zh-CN" sz="2400" b="1">
              <a:latin typeface="Times New Roman"/>
            </a:endParaRPr>
          </a:p>
          <a:p>
            <a:pPr marL="357505" marR="0" lvl="0" indent="-1905" algn="just" eaLnBrk="0" hangingPunct="0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D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．漂浮，</a:t>
            </a:r>
            <a:r>
              <a:rPr lang="en-US" altLang="zh-CN" sz="2400" b="1" i="1" spc="0">
                <a:latin typeface="Times New Roman"/>
              </a:rPr>
              <a:t>F</a:t>
            </a:r>
            <a:r>
              <a:rPr lang="zh-CN" altLang="zh-CN" sz="2400" b="1" spc="0" baseline="-25000">
                <a:latin typeface="Times New Roman"/>
                <a:ea typeface="宋体" pitchFamily="2" charset="-122"/>
              </a:rPr>
              <a:t>浮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＝</a:t>
            </a:r>
            <a:r>
              <a:rPr lang="en-US" altLang="zh-CN" sz="2400" b="1" spc="0">
                <a:latin typeface="Times New Roman"/>
              </a:rPr>
              <a:t>12 N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23554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0" marR="0" lvl="0" indent="0">
              <a:buClrTx/>
              <a:buFontTx/>
            </a:pPr>
            <a:r>
              <a:rPr lang="zh-CN" altLang="en-US" sz="2400" b="1" spc="0">
                <a:solidFill>
                  <a:srgbClr val="E46C0A"/>
                </a:solidFill>
                <a:latin typeface="Times New Roman" pitchFamily="18" charset="0"/>
                <a:ea typeface="宋体" pitchFamily="2" charset="-122"/>
              </a:rPr>
              <a:t>重点</a:t>
            </a:r>
            <a:r>
              <a:rPr lang="en-US" altLang="zh-CN" sz="2400" b="1" spc="0">
                <a:solidFill>
                  <a:srgbClr val="E46C0A"/>
                </a:solidFill>
                <a:latin typeface="Times New Roman" pitchFamily="18" charset="0"/>
                <a:ea typeface="宋体" pitchFamily="2" charset="-122"/>
              </a:rPr>
              <a:t>1   </a:t>
            </a:r>
            <a:r>
              <a:rPr lang="zh-CN" altLang="en-US" sz="2400" b="1" spc="0">
                <a:solidFill>
                  <a:srgbClr val="E46C0A"/>
                </a:solidFill>
                <a:latin typeface="Times New Roman" pitchFamily="18" charset="0"/>
                <a:ea typeface="宋体" pitchFamily="2" charset="-122"/>
              </a:rPr>
              <a:t>判断物体的浮与沉</a:t>
            </a:r>
            <a:endParaRPr lang="zh-CN" altLang="en-US" sz="2400" b="1">
              <a:solidFill>
                <a:srgbClr val="953735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3555" name="矩形 5"/>
          <p:cNvSpPr/>
          <p:nvPr/>
        </p:nvSpPr>
        <p:spPr>
          <a:xfrm>
            <a:off x="7956550" y="1708150"/>
            <a:ext cx="4064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b="1">
                <a:solidFill>
                  <a:srgbClr val="C00000"/>
                </a:solidFill>
                <a:latin typeface="Times New Roman" pitchFamily="18" charset="0"/>
              </a:rPr>
              <a:t>C</a:t>
            </a: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82137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矩形 3"/>
          <p:cNvSpPr>
            <a:spLocks noChangeArrowheads="1"/>
          </p:cNvSpPr>
          <p:nvPr/>
        </p:nvSpPr>
        <p:spPr bwMode="auto">
          <a:xfrm>
            <a:off x="360363" y="717550"/>
            <a:ext cx="8459788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marR="0" lvl="0" indent="-354965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zh-CN" altLang="zh-CN" sz="2400" b="1" spc="0">
                <a:latin typeface="Times New Roman"/>
                <a:ea typeface="宋体" pitchFamily="2" charset="-122"/>
              </a:rPr>
              <a:t>【典例</a:t>
            </a:r>
            <a:r>
              <a:rPr lang="en-US" altLang="zh-CN" sz="2400" b="1" spc="0">
                <a:latin typeface="Times New Roman"/>
              </a:rPr>
              <a:t>2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】【</a:t>
            </a:r>
            <a:r>
              <a:rPr lang="en-US" altLang="zh-CN" sz="2400" b="1" spc="0">
                <a:latin typeface="Times New Roman"/>
              </a:rPr>
              <a:t>2020·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莆田质检</a:t>
            </a:r>
            <a:r>
              <a:rPr lang="en-US" altLang="zh-CN" sz="2400" b="1" spc="0">
                <a:latin typeface="Times New Roman"/>
              </a:rPr>
              <a:t>·2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分】</a:t>
            </a:r>
            <a:r>
              <a:rPr lang="en-US" altLang="zh-CN" sz="2400" b="1" spc="0">
                <a:latin typeface="Times New Roman"/>
              </a:rPr>
              <a:t>“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水下断崖</a:t>
            </a:r>
            <a:r>
              <a:rPr lang="en-US" altLang="zh-CN" sz="2400" b="1" spc="0">
                <a:latin typeface="Times New Roman"/>
              </a:rPr>
              <a:t>”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通常指潜艇遇到海水密度跃变层，所受的浮力突然</a:t>
            </a:r>
            <a:r>
              <a:rPr lang="en-US" altLang="zh-CN" sz="2400" b="1" spc="0">
                <a:latin typeface="Times New Roman"/>
              </a:rPr>
              <a:t>________(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填</a:t>
            </a:r>
            <a:r>
              <a:rPr lang="en-US" altLang="zh-CN" sz="2400" b="1" spc="0">
                <a:latin typeface="Times New Roman"/>
              </a:rPr>
              <a:t>“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增大</a:t>
            </a:r>
            <a:r>
              <a:rPr lang="en-US" altLang="zh-CN" sz="2400" b="1" spc="0">
                <a:latin typeface="Times New Roman"/>
              </a:rPr>
              <a:t>”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或</a:t>
            </a:r>
            <a:r>
              <a:rPr lang="en-US" altLang="zh-CN" sz="2400" b="1" spc="0">
                <a:latin typeface="Times New Roman"/>
              </a:rPr>
              <a:t>“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减小</a:t>
            </a:r>
            <a:r>
              <a:rPr lang="en-US" altLang="zh-CN" sz="2400" b="1" spc="0">
                <a:latin typeface="Times New Roman"/>
              </a:rPr>
              <a:t>”)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，失去平衡而急剧下沉的一种现象。为了阻止潜艇下沉，应迅速打开应急高压阀门，向所有水舱供气排出水舱中的水，从而</a:t>
            </a:r>
            <a:r>
              <a:rPr lang="en-US" altLang="zh-CN" sz="2400" b="1" spc="0">
                <a:latin typeface="Times New Roman"/>
              </a:rPr>
              <a:t>________(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填</a:t>
            </a:r>
            <a:r>
              <a:rPr lang="en-US" altLang="zh-CN" sz="2400" b="1" spc="0">
                <a:latin typeface="Times New Roman"/>
              </a:rPr>
              <a:t>“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减小</a:t>
            </a:r>
            <a:r>
              <a:rPr lang="en-US" altLang="zh-CN" sz="2400" b="1" spc="0">
                <a:latin typeface="Times New Roman"/>
              </a:rPr>
              <a:t>”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或</a:t>
            </a:r>
            <a:r>
              <a:rPr lang="en-US" altLang="zh-CN" sz="2400" b="1" spc="0">
                <a:latin typeface="Times New Roman"/>
              </a:rPr>
              <a:t>“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增大</a:t>
            </a:r>
            <a:r>
              <a:rPr lang="en-US" altLang="zh-CN" sz="2400" b="1" spc="0">
                <a:latin typeface="Times New Roman"/>
              </a:rPr>
              <a:t>”)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潜艇重力。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423770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矩形 4"/>
          <p:cNvSpPr/>
          <p:nvPr/>
        </p:nvSpPr>
        <p:spPr>
          <a:xfrm>
            <a:off x="828675" y="1131888"/>
            <a:ext cx="7488238" cy="16843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2400" b="1">
                <a:solidFill>
                  <a:srgbClr val="00B050"/>
                </a:solidFill>
                <a:latin typeface="Times New Roman" pitchFamily="18" charset="0"/>
              </a:rPr>
              <a:t>【</a:t>
            </a:r>
            <a:r>
              <a:rPr lang="zh-CN" altLang="en-US" sz="2400" b="1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方法点拨</a:t>
            </a:r>
            <a:r>
              <a:rPr lang="en-US" altLang="zh-CN" sz="2400" b="1">
                <a:solidFill>
                  <a:srgbClr val="00B050"/>
                </a:solidFill>
                <a:latin typeface="Times New Roman" pitchFamily="18" charset="0"/>
              </a:rPr>
              <a:t>】</a:t>
            </a:r>
            <a:r>
              <a:rPr lang="zh-CN" altLang="en-US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判断物体的浮与沉，关键是要先判断物体受到浮力和物体重力的大小关系，或液体密度和物体密度的大小关系。</a:t>
            </a:r>
            <a:endParaRPr lang="zh-CN" altLang="en-US" sz="2400" b="1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pic>
        <p:nvPicPr>
          <p:cNvPr id="25602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5603" name="矩形 5"/>
          <p:cNvSpPr>
            <a:spLocks noChangeArrowheads="1"/>
          </p:cNvSpPr>
          <p:nvPr/>
        </p:nvSpPr>
        <p:spPr bwMode="auto">
          <a:xfrm>
            <a:off x="684213" y="2859088"/>
            <a:ext cx="7488238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0" marR="0" lvl="0" indent="0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solidFill>
                  <a:srgbClr val="00B050"/>
                </a:solidFill>
                <a:latin typeface="Times New Roman" pitchFamily="18" charset="0"/>
              </a:rPr>
              <a:t>【</a:t>
            </a:r>
            <a:r>
              <a:rPr lang="zh-CN" altLang="en-US" sz="2400" b="1" spc="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答案</a:t>
            </a:r>
            <a:r>
              <a:rPr lang="en-US" altLang="zh-CN" sz="2400" b="1" spc="0">
                <a:solidFill>
                  <a:srgbClr val="00B050"/>
                </a:solidFill>
                <a:latin typeface="Times New Roman" pitchFamily="18" charset="0"/>
              </a:rPr>
              <a:t>】</a:t>
            </a:r>
            <a:r>
              <a:rPr lang="zh-CN" altLang="zh-CN" sz="2400" b="1" spc="0">
                <a:solidFill>
                  <a:srgbClr val="C00000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lang="zh-CN" altLang="zh-CN" sz="2400" b="1" spc="0">
                <a:solidFill>
                  <a:srgbClr val="C00000"/>
                </a:solidFill>
                <a:latin typeface="Times New Roman"/>
                <a:ea typeface="宋体" pitchFamily="2" charset="-122"/>
              </a:rPr>
              <a:t>减小；减小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897092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22"/>
          <p:cNvSpPr txBox="1">
            <a:spLocks noChangeArrowheads="1"/>
          </p:cNvSpPr>
          <p:nvPr/>
        </p:nvSpPr>
        <p:spPr bwMode="auto">
          <a:xfrm>
            <a:off x="488950" y="1058863"/>
            <a:ext cx="8115300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marR="0" lvl="0" indent="-354965" algn="just" eaLnBrk="0" hangingPunct="0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zh-CN" altLang="zh-CN" sz="2400" b="1" spc="0">
                <a:latin typeface="Times New Roman"/>
                <a:ea typeface="宋体" pitchFamily="2" charset="-122"/>
              </a:rPr>
              <a:t>【典例</a:t>
            </a:r>
            <a:r>
              <a:rPr lang="en-US" altLang="zh-CN" sz="2400" b="1" spc="0">
                <a:latin typeface="Times New Roman"/>
              </a:rPr>
              <a:t>3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】某同学自制的简易密度计如图</a:t>
            </a:r>
            <a:r>
              <a:rPr lang="en-US" altLang="zh-CN" sz="2400" b="1" spc="0">
                <a:latin typeface="Times New Roman"/>
              </a:rPr>
              <a:t>1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所示，它是在木棒的一端缠绕铜丝做成的，将其放入不同的液体中，会呈竖直漂浮状态。下列说法错误的是</a:t>
            </a:r>
            <a:r>
              <a:rPr lang="en-US" altLang="zh-CN" sz="2400" b="1" spc="0">
                <a:latin typeface="Times New Roman"/>
              </a:rPr>
              <a:t>(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　　</a:t>
            </a:r>
            <a:r>
              <a:rPr lang="en-US" altLang="zh-CN" sz="2400" b="1" spc="0">
                <a:latin typeface="Times New Roman"/>
              </a:rPr>
              <a:t>)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26626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0" marR="0" lvl="0" indent="0">
              <a:buClrTx/>
              <a:buFontTx/>
            </a:pPr>
            <a:r>
              <a:rPr lang="zh-CN" altLang="en-US" sz="2400" b="1" spc="0">
                <a:solidFill>
                  <a:srgbClr val="E46C0A"/>
                </a:solidFill>
                <a:latin typeface="Times New Roman" pitchFamily="18" charset="0"/>
                <a:ea typeface="宋体" pitchFamily="2" charset="-122"/>
              </a:rPr>
              <a:t>重点</a:t>
            </a:r>
            <a:r>
              <a:rPr lang="en-US" altLang="zh-CN" sz="2400" b="1" spc="0">
                <a:solidFill>
                  <a:srgbClr val="E46C0A"/>
                </a:solidFill>
                <a:latin typeface="Times New Roman" pitchFamily="18" charset="0"/>
                <a:ea typeface="宋体" pitchFamily="2" charset="-122"/>
              </a:rPr>
              <a:t>2   </a:t>
            </a:r>
            <a:r>
              <a:rPr lang="zh-CN" altLang="en-US" sz="2400" b="1" spc="0">
                <a:solidFill>
                  <a:srgbClr val="E46C0A"/>
                </a:solidFill>
                <a:latin typeface="Times New Roman" pitchFamily="18" charset="0"/>
                <a:ea typeface="宋体" pitchFamily="2" charset="-122"/>
              </a:rPr>
              <a:t>浮沉条件的应用</a:t>
            </a:r>
            <a:endParaRPr lang="zh-CN" altLang="en-US" sz="2400" b="1">
              <a:solidFill>
                <a:srgbClr val="E46C0A"/>
              </a:solidFill>
              <a:latin typeface="Times New Roman" pitchFamily="18" charset="0"/>
              <a:ea typeface="宋体" pitchFamily="2" charset="-122"/>
            </a:endParaRPr>
          </a:p>
        </p:txBody>
      </p:sp>
      <p:pic>
        <p:nvPicPr>
          <p:cNvPr id="26627" name="Picture 6" descr="图+23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02075" y="2787650"/>
            <a:ext cx="1160463" cy="15843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73875196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22"/>
          <p:cNvSpPr txBox="1">
            <a:spLocks noChangeArrowheads="1"/>
          </p:cNvSpPr>
          <p:nvPr/>
        </p:nvSpPr>
        <p:spPr bwMode="auto">
          <a:xfrm>
            <a:off x="488950" y="915988"/>
            <a:ext cx="81153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725805" marR="0" lvl="0" indent="-354330" algn="just" eaLnBrk="0" hangingPunct="0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A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．密度计漂浮在水面上静止时，密度计的重力等于水对它的浮力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  <a:p>
            <a:pPr marL="725805" marR="0" lvl="0" indent="-354330" algn="just" eaLnBrk="0" hangingPunct="0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B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．密度计浸入液体的体积越大，说明所测液体密度越小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  <a:p>
            <a:pPr marL="725805" marR="0" lvl="0" indent="-354330" algn="just" eaLnBrk="0" hangingPunct="0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C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．读数时需用手扶住密度计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  <a:p>
            <a:pPr marL="725805" marR="0" lvl="0" indent="-354330" algn="just" eaLnBrk="0" hangingPunct="0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D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．木棒越细，测量误差越小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27650" name="矩形 9"/>
          <p:cNvSpPr/>
          <p:nvPr/>
        </p:nvSpPr>
        <p:spPr>
          <a:xfrm>
            <a:off x="830263" y="2651125"/>
            <a:ext cx="501650" cy="784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4500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√</a:t>
            </a:r>
            <a:endParaRPr lang="zh-CN" altLang="en-US" sz="450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8572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矩形 3"/>
          <p:cNvSpPr>
            <a:spLocks noChangeArrowheads="1"/>
          </p:cNvSpPr>
          <p:nvPr/>
        </p:nvSpPr>
        <p:spPr bwMode="auto">
          <a:xfrm>
            <a:off x="684213" y="512763"/>
            <a:ext cx="784860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marR="0" lvl="0" indent="-354965" algn="just">
              <a:lnSpc>
                <a:spcPct val="140000"/>
              </a:lnSpc>
              <a:spcAft>
                <a:spcPct val="0"/>
              </a:spcAft>
              <a:buClrTx/>
              <a:buFontTx/>
            </a:pPr>
            <a:r>
              <a:rPr lang="zh-CN" altLang="zh-CN" sz="2400" b="1" spc="0">
                <a:latin typeface="Times New Roman"/>
                <a:ea typeface="宋体" pitchFamily="2" charset="-122"/>
              </a:rPr>
              <a:t>【典例</a:t>
            </a:r>
            <a:r>
              <a:rPr lang="en-US" altLang="zh-CN" sz="2400" b="1" spc="0">
                <a:latin typeface="Times New Roman"/>
              </a:rPr>
              <a:t>4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】将体积相同的铜球、铝球、木球放在水中，静止时情况如图</a:t>
            </a:r>
            <a:r>
              <a:rPr lang="en-US" altLang="zh-CN" sz="2400" b="1" spc="0">
                <a:latin typeface="Times New Roman"/>
              </a:rPr>
              <a:t>2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所示，下列说法正确的是</a:t>
            </a:r>
            <a:r>
              <a:rPr lang="en-US" altLang="zh-CN" sz="2400" b="1" spc="0">
                <a:latin typeface="Times New Roman"/>
              </a:rPr>
              <a:t>(</a:t>
            </a:r>
            <a:r>
              <a:rPr lang="en-US" altLang="zh-CN" sz="2400" b="1" i="1" spc="0">
                <a:latin typeface="Times New Roman"/>
              </a:rPr>
              <a:t>ρ</a:t>
            </a:r>
            <a:r>
              <a:rPr lang="zh-CN" altLang="zh-CN" sz="2400" b="1" spc="0" baseline="-25000">
                <a:latin typeface="Times New Roman"/>
                <a:ea typeface="宋体" pitchFamily="2" charset="-122"/>
              </a:rPr>
              <a:t>铜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＝</a:t>
            </a:r>
            <a:r>
              <a:rPr lang="en-US" altLang="zh-CN" sz="2400" b="1" spc="0">
                <a:latin typeface="Times New Roman"/>
              </a:rPr>
              <a:t>8.9×10</a:t>
            </a:r>
            <a:r>
              <a:rPr lang="en-US" altLang="zh-CN" sz="2400" b="1" spc="0" baseline="30000">
                <a:latin typeface="Times New Roman"/>
              </a:rPr>
              <a:t>3</a:t>
            </a:r>
            <a:r>
              <a:rPr lang="en-US" altLang="zh-CN" sz="2400" b="1" spc="0">
                <a:latin typeface="Times New Roman"/>
              </a:rPr>
              <a:t> kg/m</a:t>
            </a:r>
            <a:r>
              <a:rPr lang="en-US" altLang="zh-CN" sz="2400" b="1" spc="0" baseline="30000">
                <a:latin typeface="Times New Roman"/>
              </a:rPr>
              <a:t>3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，</a:t>
            </a:r>
            <a:r>
              <a:rPr lang="en-US" altLang="zh-CN" sz="2400" b="1" i="1" spc="0">
                <a:latin typeface="Times New Roman"/>
              </a:rPr>
              <a:t>ρ</a:t>
            </a:r>
            <a:r>
              <a:rPr lang="zh-CN" altLang="zh-CN" sz="2400" b="1" spc="0" baseline="-25000">
                <a:latin typeface="Times New Roman"/>
                <a:ea typeface="宋体" pitchFamily="2" charset="-122"/>
              </a:rPr>
              <a:t>铝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＝</a:t>
            </a:r>
            <a:r>
              <a:rPr lang="en-US" altLang="zh-CN" sz="2400" b="1" spc="0">
                <a:latin typeface="Times New Roman"/>
              </a:rPr>
              <a:t>2.7× 10</a:t>
            </a:r>
            <a:r>
              <a:rPr lang="en-US" altLang="zh-CN" sz="2400" b="1" spc="0" baseline="30000">
                <a:latin typeface="Times New Roman"/>
              </a:rPr>
              <a:t>3</a:t>
            </a:r>
            <a:r>
              <a:rPr lang="en-US" altLang="zh-CN" sz="2400" b="1" spc="0">
                <a:latin typeface="Times New Roman"/>
              </a:rPr>
              <a:t> kg/m</a:t>
            </a:r>
            <a:r>
              <a:rPr lang="en-US" altLang="zh-CN" sz="2400" b="1" spc="0" baseline="30000">
                <a:latin typeface="Times New Roman"/>
              </a:rPr>
              <a:t>3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，</a:t>
            </a:r>
            <a:endParaRPr lang="en-US" altLang="zh-CN" sz="2400" b="1">
              <a:latin typeface="Times New Roman"/>
            </a:endParaRPr>
          </a:p>
          <a:p>
            <a:pPr marL="357505" marR="0" lvl="0" indent="-354965" algn="just">
              <a:lnSpc>
                <a:spcPct val="14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i="1" spc="0">
                <a:latin typeface="Times New Roman"/>
              </a:rPr>
              <a:t>	ρ</a:t>
            </a:r>
            <a:r>
              <a:rPr lang="zh-CN" altLang="zh-CN" sz="2400" b="1" spc="0" baseline="-25000">
                <a:latin typeface="Times New Roman"/>
                <a:ea typeface="宋体" pitchFamily="2" charset="-122"/>
              </a:rPr>
              <a:t>木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＝</a:t>
            </a:r>
            <a:r>
              <a:rPr lang="en-US" altLang="zh-CN" sz="2400" b="1" spc="0">
                <a:latin typeface="Times New Roman"/>
              </a:rPr>
              <a:t>0.6×10</a:t>
            </a:r>
            <a:r>
              <a:rPr lang="en-US" altLang="zh-CN" sz="2400" b="1" spc="0" baseline="30000">
                <a:latin typeface="Times New Roman"/>
              </a:rPr>
              <a:t>3</a:t>
            </a:r>
            <a:r>
              <a:rPr lang="en-US" altLang="zh-CN" sz="2400" b="1" spc="0">
                <a:latin typeface="Times New Roman"/>
              </a:rPr>
              <a:t> kg/m</a:t>
            </a:r>
            <a:r>
              <a:rPr lang="en-US" altLang="zh-CN" sz="2400" b="1" spc="0" baseline="30000">
                <a:latin typeface="Times New Roman"/>
              </a:rPr>
              <a:t>3</a:t>
            </a:r>
            <a:r>
              <a:rPr lang="en-US" altLang="zh-CN" sz="2400" b="1" spc="0">
                <a:latin typeface="Times New Roman"/>
              </a:rPr>
              <a:t>)(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　　</a:t>
            </a:r>
            <a:r>
              <a:rPr lang="en-US" altLang="zh-CN" sz="2400" b="1" spc="0">
                <a:latin typeface="Times New Roman"/>
              </a:rPr>
              <a:t>)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  <a:p>
            <a:pPr marL="725805" marR="0" lvl="0" indent="-354330" algn="just">
              <a:lnSpc>
                <a:spcPct val="14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A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．木球一定是空心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  <a:p>
            <a:pPr marL="725805" marR="0" lvl="0" indent="-354330" algn="just">
              <a:lnSpc>
                <a:spcPct val="14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B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．铜球所受的浮力比铝球所受的浮力大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  <a:p>
            <a:pPr marL="725805" marR="0" lvl="0" indent="-354330" algn="just">
              <a:lnSpc>
                <a:spcPct val="14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C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．铝球一定是实心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  <a:p>
            <a:pPr marL="725805" marR="0" lvl="0" indent="-354330" algn="just">
              <a:lnSpc>
                <a:spcPct val="14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D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．铝球的重力最大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28674" name="矩形 2"/>
          <p:cNvSpPr>
            <a:spLocks noChangeArrowheads="1"/>
          </p:cNvSpPr>
          <p:nvPr/>
        </p:nvSpPr>
        <p:spPr bwMode="auto">
          <a:xfrm>
            <a:off x="4092575" y="2017713"/>
            <a:ext cx="4079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0" marR="0" lvl="0" indent="0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solidFill>
                  <a:srgbClr val="C00000"/>
                </a:solidFill>
                <a:latin typeface="Times New Roman"/>
              </a:rPr>
              <a:t>D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28675" name="Picture 5" descr="图+23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80175" y="1708150"/>
            <a:ext cx="1836738" cy="140335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4073091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矩形 3"/>
          <p:cNvSpPr>
            <a:spLocks noChangeArrowheads="1"/>
          </p:cNvSpPr>
          <p:nvPr/>
        </p:nvSpPr>
        <p:spPr bwMode="auto">
          <a:xfrm>
            <a:off x="684213" y="642938"/>
            <a:ext cx="7848600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marR="0" lvl="0" indent="-354965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zh-CN" altLang="zh-CN" sz="2400" b="1" spc="0">
                <a:latin typeface="Times New Roman"/>
                <a:ea typeface="宋体" pitchFamily="2" charset="-122"/>
              </a:rPr>
              <a:t>【典例</a:t>
            </a:r>
            <a:r>
              <a:rPr lang="en-US" altLang="zh-CN" sz="2400" b="1" spc="0">
                <a:latin typeface="Times New Roman"/>
              </a:rPr>
              <a:t>5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】【</a:t>
            </a:r>
            <a:r>
              <a:rPr lang="en-US" altLang="zh-CN" sz="2400" b="1" spc="0">
                <a:latin typeface="Times New Roman"/>
              </a:rPr>
              <a:t>2020·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泉州模拟</a:t>
            </a:r>
            <a:r>
              <a:rPr lang="en-US" altLang="zh-CN" sz="2400" b="1" spc="0">
                <a:latin typeface="Times New Roman"/>
              </a:rPr>
              <a:t>·3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分】一个小球所受的重力为</a:t>
            </a:r>
            <a:r>
              <a:rPr lang="en-US" altLang="zh-CN" sz="2400" b="1" spc="0">
                <a:latin typeface="Times New Roman"/>
              </a:rPr>
              <a:t>10 N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。将它浸没在水中时，所排开的水的重力为</a:t>
            </a:r>
            <a:r>
              <a:rPr lang="en-US" altLang="zh-CN" sz="2400" b="1" spc="0">
                <a:latin typeface="Times New Roman"/>
              </a:rPr>
              <a:t>20 N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。那么小球浸没时受到的浮力大小为</a:t>
            </a:r>
            <a:r>
              <a:rPr lang="en-US" altLang="zh-CN" sz="2400" b="1" spc="0">
                <a:latin typeface="Times New Roman"/>
              </a:rPr>
              <a:t>______N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，放开手后，小球将</a:t>
            </a:r>
            <a:r>
              <a:rPr lang="en-US" altLang="zh-CN" sz="2400" b="1" spc="0">
                <a:latin typeface="Times New Roman"/>
              </a:rPr>
              <a:t>________(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填</a:t>
            </a:r>
            <a:r>
              <a:rPr lang="en-US" altLang="zh-CN" sz="2400" b="1" spc="0">
                <a:latin typeface="Times New Roman"/>
              </a:rPr>
              <a:t>“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上浮</a:t>
            </a:r>
            <a:r>
              <a:rPr lang="en-US" altLang="zh-CN" sz="2400" b="1" spc="0">
                <a:latin typeface="Times New Roman"/>
              </a:rPr>
              <a:t>”“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下沉</a:t>
            </a:r>
            <a:r>
              <a:rPr lang="en-US" altLang="zh-CN" sz="2400" b="1" spc="0">
                <a:latin typeface="Times New Roman"/>
              </a:rPr>
              <a:t>”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或</a:t>
            </a:r>
            <a:r>
              <a:rPr lang="en-US" altLang="zh-CN" sz="2400" b="1" spc="0">
                <a:latin typeface="Times New Roman"/>
              </a:rPr>
              <a:t>“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悬浮</a:t>
            </a:r>
            <a:r>
              <a:rPr lang="en-US" altLang="zh-CN" sz="2400" b="1" spc="0">
                <a:latin typeface="Times New Roman"/>
              </a:rPr>
              <a:t>”)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，最终小球受到的浮力为</a:t>
            </a:r>
            <a:r>
              <a:rPr lang="en-US" altLang="zh-CN" sz="2400" b="1" spc="0">
                <a:latin typeface="Times New Roman"/>
              </a:rPr>
              <a:t>________N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。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29698" name="矩形 2"/>
          <p:cNvSpPr>
            <a:spLocks noChangeArrowheads="1"/>
          </p:cNvSpPr>
          <p:nvPr/>
        </p:nvSpPr>
        <p:spPr bwMode="auto">
          <a:xfrm>
            <a:off x="5951538" y="1708150"/>
            <a:ext cx="4921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0" marR="0" lvl="0" indent="0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solidFill>
                  <a:srgbClr val="C00000"/>
                </a:solidFill>
                <a:latin typeface="Times New Roman"/>
              </a:rPr>
              <a:t>20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29699" name="矩形 4"/>
          <p:cNvSpPr>
            <a:spLocks noChangeArrowheads="1"/>
          </p:cNvSpPr>
          <p:nvPr/>
        </p:nvSpPr>
        <p:spPr bwMode="auto">
          <a:xfrm>
            <a:off x="2255838" y="2284413"/>
            <a:ext cx="803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0" marR="0" lvl="0" indent="0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zh-CN" altLang="zh-CN" sz="2400" b="1" spc="0">
                <a:solidFill>
                  <a:srgbClr val="C00000"/>
                </a:solidFill>
                <a:latin typeface="Times New Roman"/>
                <a:ea typeface="宋体" pitchFamily="2" charset="-122"/>
              </a:rPr>
              <a:t>上浮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29700" name="矩形 5"/>
          <p:cNvSpPr>
            <a:spLocks noChangeArrowheads="1"/>
          </p:cNvSpPr>
          <p:nvPr/>
        </p:nvSpPr>
        <p:spPr bwMode="auto">
          <a:xfrm>
            <a:off x="3430588" y="2803525"/>
            <a:ext cx="49371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0" marR="0" lvl="0" indent="0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solidFill>
                  <a:srgbClr val="C00000"/>
                </a:solidFill>
                <a:latin typeface="Times New Roman"/>
              </a:rPr>
              <a:t>10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49083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/>
      <p:bldP spid="2970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矩形 3"/>
          <p:cNvSpPr>
            <a:spLocks noChangeArrowheads="1"/>
          </p:cNvSpPr>
          <p:nvPr/>
        </p:nvSpPr>
        <p:spPr bwMode="auto">
          <a:xfrm>
            <a:off x="684213" y="665163"/>
            <a:ext cx="78486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marR="0" lvl="0" indent="-354965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zh-CN" altLang="zh-CN" sz="2400" b="1" spc="0">
                <a:latin typeface="Times New Roman"/>
                <a:ea typeface="宋体" pitchFamily="2" charset="-122"/>
              </a:rPr>
              <a:t>【典例</a:t>
            </a:r>
            <a:r>
              <a:rPr lang="en-US" altLang="zh-CN" sz="2400" b="1" spc="0">
                <a:latin typeface="Times New Roman"/>
              </a:rPr>
              <a:t>6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】【</a:t>
            </a:r>
            <a:r>
              <a:rPr lang="en-US" altLang="zh-CN" sz="2400" b="1" spc="0">
                <a:latin typeface="Times New Roman"/>
              </a:rPr>
              <a:t>2020·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漳州质检</a:t>
            </a:r>
            <a:r>
              <a:rPr lang="en-US" altLang="zh-CN" sz="2400" b="1" spc="0">
                <a:latin typeface="Times New Roman"/>
              </a:rPr>
              <a:t>·2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分】将一物块轻轻放入盛满水的大烧杯中，静止后有</a:t>
            </a:r>
            <a:r>
              <a:rPr lang="en-US" altLang="zh-CN" sz="2400" b="1" spc="0">
                <a:latin typeface="Times New Roman"/>
              </a:rPr>
              <a:t>76 g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水溢出；将其轻轻放入盛满酒精的大烧杯中，静止后有</a:t>
            </a:r>
            <a:r>
              <a:rPr lang="en-US" altLang="zh-CN" sz="2400" b="1" spc="0">
                <a:latin typeface="Times New Roman"/>
              </a:rPr>
              <a:t>64 g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酒精溢出，则物块在水中的状态是</a:t>
            </a:r>
            <a:r>
              <a:rPr lang="en-US" altLang="zh-CN" sz="2400" b="1" spc="0">
                <a:latin typeface="Times New Roman"/>
              </a:rPr>
              <a:t>________( 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填</a:t>
            </a:r>
            <a:r>
              <a:rPr lang="en-US" altLang="zh-CN" sz="2400" b="1" spc="0">
                <a:latin typeface="Times New Roman"/>
              </a:rPr>
              <a:t>“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漂浮</a:t>
            </a:r>
            <a:r>
              <a:rPr lang="en-US" altLang="zh-CN" sz="2400" b="1" spc="0">
                <a:latin typeface="Times New Roman"/>
              </a:rPr>
              <a:t>”“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悬浮</a:t>
            </a:r>
            <a:r>
              <a:rPr lang="en-US" altLang="zh-CN" sz="2400" b="1" spc="0">
                <a:latin typeface="Times New Roman"/>
              </a:rPr>
              <a:t>”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或</a:t>
            </a:r>
            <a:r>
              <a:rPr lang="en-US" altLang="zh-CN" sz="2400" b="1" spc="0">
                <a:latin typeface="Times New Roman"/>
              </a:rPr>
              <a:t>“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沉底</a:t>
            </a:r>
            <a:r>
              <a:rPr lang="en-US" altLang="zh-CN" sz="2400" b="1" spc="0">
                <a:latin typeface="Times New Roman"/>
              </a:rPr>
              <a:t>”)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，物块的密度是</a:t>
            </a:r>
            <a:r>
              <a:rPr lang="en-US" altLang="zh-CN" sz="2400" b="1" spc="0">
                <a:latin typeface="Times New Roman"/>
              </a:rPr>
              <a:t>____________kg/m</a:t>
            </a:r>
            <a:r>
              <a:rPr lang="en-US" altLang="zh-CN" sz="2400" b="1" spc="0" baseline="30000">
                <a:latin typeface="Times New Roman"/>
              </a:rPr>
              <a:t>3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。</a:t>
            </a:r>
            <a:r>
              <a:rPr lang="en-US" altLang="zh-CN" sz="2400" b="1" spc="0">
                <a:latin typeface="Times New Roman"/>
              </a:rPr>
              <a:t>(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已知</a:t>
            </a:r>
            <a:r>
              <a:rPr lang="en-US" altLang="zh-CN" sz="2400" b="1" i="1" spc="0">
                <a:latin typeface="Times New Roman"/>
              </a:rPr>
              <a:t>ρ</a:t>
            </a:r>
            <a:r>
              <a:rPr lang="zh-CN" altLang="zh-CN" sz="2400" b="1" spc="0" baseline="-25000">
                <a:latin typeface="Times New Roman"/>
                <a:ea typeface="宋体" pitchFamily="2" charset="-122"/>
              </a:rPr>
              <a:t>酒精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＝</a:t>
            </a:r>
            <a:r>
              <a:rPr lang="en-US" altLang="zh-CN" sz="2400" b="1" spc="0">
                <a:latin typeface="Times New Roman"/>
              </a:rPr>
              <a:t>0.8× 10</a:t>
            </a:r>
            <a:r>
              <a:rPr lang="en-US" altLang="zh-CN" sz="2400" b="1" spc="0" baseline="30000">
                <a:latin typeface="Times New Roman"/>
              </a:rPr>
              <a:t>3</a:t>
            </a:r>
            <a:r>
              <a:rPr lang="en-US" altLang="zh-CN" sz="2400" b="1" spc="0">
                <a:latin typeface="Times New Roman"/>
              </a:rPr>
              <a:t> kg/m</a:t>
            </a:r>
            <a:r>
              <a:rPr lang="en-US" altLang="zh-CN" sz="2400" b="1" spc="0" baseline="30000">
                <a:latin typeface="Times New Roman"/>
              </a:rPr>
              <a:t>3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，</a:t>
            </a:r>
            <a:r>
              <a:rPr lang="en-US" altLang="zh-CN" sz="2400" b="1" i="1" spc="0">
                <a:latin typeface="Times New Roman"/>
              </a:rPr>
              <a:t>g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取</a:t>
            </a:r>
            <a:r>
              <a:rPr lang="en-US" altLang="zh-CN" sz="2400" b="1" spc="0">
                <a:latin typeface="Times New Roman"/>
              </a:rPr>
              <a:t>10 N/kg)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0722" name="矩形 2"/>
          <p:cNvSpPr>
            <a:spLocks noChangeArrowheads="1"/>
          </p:cNvSpPr>
          <p:nvPr/>
        </p:nvSpPr>
        <p:spPr bwMode="auto">
          <a:xfrm>
            <a:off x="3336925" y="2284413"/>
            <a:ext cx="803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0" marR="0" lvl="0" indent="0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zh-CN" altLang="zh-CN" sz="2400" b="1" spc="0">
                <a:solidFill>
                  <a:srgbClr val="C00000"/>
                </a:solidFill>
                <a:latin typeface="Times New Roman"/>
                <a:ea typeface="宋体" pitchFamily="2" charset="-122"/>
              </a:rPr>
              <a:t>漂浮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30723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0724" name="矩形 5"/>
          <p:cNvSpPr>
            <a:spLocks noChangeArrowheads="1"/>
          </p:cNvSpPr>
          <p:nvPr/>
        </p:nvSpPr>
        <p:spPr bwMode="auto">
          <a:xfrm>
            <a:off x="3268663" y="2867025"/>
            <a:ext cx="15192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0" marR="0" lvl="0" indent="0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solidFill>
                  <a:srgbClr val="C00000"/>
                </a:solidFill>
                <a:latin typeface="Times New Roman"/>
              </a:rPr>
              <a:t>0.95× 10</a:t>
            </a:r>
            <a:r>
              <a:rPr lang="en-US" altLang="zh-CN" sz="2400" b="1" spc="0" baseline="30000">
                <a:solidFill>
                  <a:srgbClr val="C00000"/>
                </a:solidFill>
                <a:latin typeface="Times New Roman"/>
              </a:rPr>
              <a:t>3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75314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1" name="组合 56"/>
          <p:cNvGrpSpPr/>
          <p:nvPr/>
        </p:nvGrpSpPr>
        <p:grpSpPr>
          <a:xfrm>
            <a:off x="3568700" y="-561975"/>
            <a:ext cx="1755775" cy="1755775"/>
            <a:chOff x="2894659" y="1465288"/>
            <a:chExt cx="1727827" cy="1727827"/>
          </a:xfrm>
        </p:grpSpPr>
        <p:grpSp>
          <p:nvGrpSpPr>
            <p:cNvPr id="5122" name="组合 57"/>
            <p:cNvGrpSpPr>
              <a:grpSpLocks noGrp="1" noChangeAspect="1"/>
            </p:cNvGrpSpPr>
            <p:nvPr/>
          </p:nvGrpSpPr>
          <p:grpSpPr>
            <a:xfrm>
              <a:off x="2804310" y="1456286"/>
              <a:ext cx="1856504" cy="1856409"/>
              <a:chOff x="1827622" y="1343919"/>
              <a:chExt cx="2304000" cy="2304000"/>
            </a:xfrm>
          </p:grpSpPr>
        </p:grpSp>
        <p:sp>
          <p:nvSpPr>
            <p:cNvPr id="5123" name="流程图: 联系 32"/>
            <p:cNvSpPr/>
            <p:nvPr/>
          </p:nvSpPr>
          <p:spPr>
            <a:xfrm>
              <a:off x="2894659" y="1465288"/>
              <a:ext cx="1727827" cy="1727827"/>
            </a:xfrm>
            <a:prstGeom prst="flowChartConnector">
              <a:avLst/>
            </a:prstGeom>
            <a:noFill/>
            <a:ln w="3175">
              <a:solidFill>
                <a:srgbClr val="00B7CA"/>
              </a:solidFill>
              <a:round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marL="0" marR="0" lvl="0" indent="0" algn="ctr">
                <a:buClrTx/>
                <a:buFontTx/>
              </a:pPr>
              <a:endParaRPr lang="zh-CN" altLang="en-US" sz="1800" b="1">
                <a:solidFill>
                  <a:srgbClr val="FFFFFF"/>
                </a:solidFill>
              </a:endParaRPr>
            </a:p>
          </p:txBody>
        </p:sp>
      </p:grpSp>
      <p:pic>
        <p:nvPicPr>
          <p:cNvPr id="5124" name="组合 6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8025" y="666750"/>
            <a:ext cx="658813" cy="660400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5" name="组合 64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9813" y="325438"/>
            <a:ext cx="658812" cy="6588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6" name="组合 67"/>
          <p:cNvPicPr>
            <a:picLocks noGrp="1"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3025" y="736600"/>
            <a:ext cx="612775" cy="612775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7" name="组合 70"/>
          <p:cNvPicPr>
            <a:picLocks noGrp="1"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6263" y="762000"/>
            <a:ext cx="769937" cy="769938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8" name="组合 73"/>
          <p:cNvPicPr>
            <a:picLocks noGrp="1"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2300" y="185738"/>
            <a:ext cx="585788" cy="5699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9" name="组合 76"/>
          <p:cNvPicPr>
            <a:picLocks noGrp="1"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59175" y="1103313"/>
            <a:ext cx="601663" cy="601662"/>
          </a:xfrm>
          <a:prstGeom prst="rect">
            <a:avLst/>
          </a:prstGeom>
          <a:noFill/>
          <a:ln>
            <a:miter lim="800000"/>
          </a:ln>
        </p:spPr>
      </p:pic>
      <p:sp>
        <p:nvSpPr>
          <p:cNvPr id="5130" name="文本框 131"/>
          <p:cNvSpPr/>
          <p:nvPr/>
        </p:nvSpPr>
        <p:spPr>
          <a:xfrm>
            <a:off x="3757613" y="101600"/>
            <a:ext cx="1414462" cy="7699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4400" b="1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</a:rPr>
              <a:t>目录</a:t>
            </a:r>
          </a:p>
        </p:txBody>
      </p:sp>
      <p:grpSp>
        <p:nvGrpSpPr>
          <p:cNvPr id="5131" name="组合 130"/>
          <p:cNvGrpSpPr/>
          <p:nvPr/>
        </p:nvGrpSpPr>
        <p:grpSpPr>
          <a:xfrm>
            <a:off x="2425700" y="2097088"/>
            <a:ext cx="4235450" cy="2008187"/>
            <a:chOff x="1847662" y="1504750"/>
            <a:chExt cx="5448676" cy="2584754"/>
          </a:xfrm>
        </p:grpSpPr>
        <p:grpSp>
          <p:nvGrpSpPr>
            <p:cNvPr id="5132" name="组合 2"/>
            <p:cNvGrpSpPr>
              <a:grpSpLocks noGrp="1" noChangeAspect="1"/>
            </p:cNvGrpSpPr>
            <p:nvPr/>
          </p:nvGrpSpPr>
          <p:grpSpPr>
            <a:xfrm>
              <a:off x="1531891" y="1379981"/>
              <a:ext cx="2667917" cy="2596667"/>
              <a:chOff x="3295850" y="1908877"/>
              <a:chExt cx="3738030" cy="4660916"/>
            </a:xfrm>
          </p:grpSpPr>
        </p:grpSp>
        <p:sp>
          <p:nvSpPr>
            <p:cNvPr id="5133" name="圆角矩形 132"/>
            <p:cNvSpPr/>
            <p:nvPr/>
          </p:nvSpPr>
          <p:spPr>
            <a:xfrm>
              <a:off x="3321077" y="1888926"/>
              <a:ext cx="4147992" cy="1004251"/>
            </a:xfrm>
            <a:prstGeom prst="roundRect">
              <a:avLst>
                <a:gd name="adj" fmla="val 9976"/>
              </a:avLst>
            </a:prstGeom>
            <a:solidFill>
              <a:srgbClr val="FFB850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1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5134" name="组合 4"/>
            <p:cNvGrpSpPr/>
            <p:nvPr/>
          </p:nvGrpSpPr>
          <p:grpSpPr>
            <a:xfrm>
              <a:off x="3471676" y="2283134"/>
              <a:ext cx="118508" cy="118509"/>
              <a:chOff x="4486616" y="3001075"/>
              <a:chExt cx="274695" cy="274699"/>
            </a:xfrm>
          </p:grpSpPr>
          <p:sp>
            <p:nvSpPr>
              <p:cNvPr id="5135" name="椭圆 153"/>
              <p:cNvSpPr/>
              <p:nvPr/>
            </p:nvSpPr>
            <p:spPr>
              <a:xfrm rot="16200000">
                <a:off x="4485528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marL="0" marR="0" lvl="0" indent="0" algn="ctr">
                  <a:buClrTx/>
                  <a:buFontTx/>
                </a:pPr>
                <a:endParaRPr lang="zh-CN" altLang="en-US" sz="10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5136" name="椭圆 154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5137" name="组合 5"/>
            <p:cNvGrpSpPr/>
            <p:nvPr/>
          </p:nvGrpSpPr>
          <p:grpSpPr>
            <a:xfrm>
              <a:off x="3172171" y="2283134"/>
              <a:ext cx="118508" cy="118509"/>
              <a:chOff x="4486616" y="3001075"/>
              <a:chExt cx="274695" cy="274699"/>
            </a:xfrm>
          </p:grpSpPr>
          <p:sp>
            <p:nvSpPr>
              <p:cNvPr id="5138" name="椭圆 151"/>
              <p:cNvSpPr/>
              <p:nvPr/>
            </p:nvSpPr>
            <p:spPr>
              <a:xfrm rot="16200000">
                <a:off x="4488632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marL="0" marR="0" lvl="0" indent="0" algn="ctr">
                  <a:buClrTx/>
                  <a:buFontTx/>
                </a:pPr>
                <a:endParaRPr lang="zh-CN" altLang="en-US" sz="10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5139" name="椭圆 152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5140" name="组合 6"/>
            <p:cNvGrpSpPr>
              <a:grpSpLocks noGrp="1" noChangeAspect="1"/>
            </p:cNvGrpSpPr>
            <p:nvPr/>
          </p:nvGrpSpPr>
          <p:grpSpPr>
            <a:xfrm>
              <a:off x="3202082" y="2161737"/>
              <a:ext cx="361529" cy="235113"/>
              <a:chOff x="4318304" y="3089060"/>
              <a:chExt cx="384317" cy="61430"/>
            </a:xfrm>
          </p:grpSpPr>
        </p:grpSp>
        <p:sp>
          <p:nvSpPr>
            <p:cNvPr id="5141" name="文本框 16">
              <a:hlinkClick r:id="rId8" action="ppaction://hlinksldjump"/>
            </p:cNvPr>
            <p:cNvSpPr/>
            <p:nvPr/>
          </p:nvSpPr>
          <p:spPr>
            <a:xfrm>
              <a:off x="3960320" y="2044671"/>
              <a:ext cx="2919972" cy="65326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lvl="0" algn="ctr"/>
              <a:r>
                <a:rPr lang="zh-CN" altLang="en-US" sz="2700" b="1">
                  <a:solidFill>
                    <a:schemeClr val="bg1"/>
                  </a:solidFill>
                  <a:latin typeface="黑体" pitchFamily="49" charset="-122"/>
                  <a:ea typeface="黑体" pitchFamily="49" charset="-122"/>
                </a:rPr>
                <a:t>重点突破</a:t>
              </a:r>
            </a:p>
          </p:txBody>
        </p:sp>
        <p:grpSp>
          <p:nvGrpSpPr>
            <p:cNvPr id="5142" name="组合 137"/>
            <p:cNvGrpSpPr>
              <a:grpSpLocks noGrp="1" noChangeAspect="1"/>
            </p:cNvGrpSpPr>
            <p:nvPr/>
          </p:nvGrpSpPr>
          <p:grpSpPr>
            <a:xfrm>
              <a:off x="2292908" y="2072845"/>
              <a:ext cx="647360" cy="550720"/>
              <a:chOff x="3108756" y="2110160"/>
              <a:chExt cx="745081" cy="698920"/>
            </a:xfrm>
          </p:grpSpPr>
        </p:grpSp>
        <p:grpSp>
          <p:nvGrpSpPr>
            <p:cNvPr id="5143" name="组合 9"/>
            <p:cNvGrpSpPr/>
            <p:nvPr/>
          </p:nvGrpSpPr>
          <p:grpSpPr>
            <a:xfrm>
              <a:off x="3709827" y="2081394"/>
              <a:ext cx="663073" cy="571160"/>
              <a:chOff x="4946438" y="2775191"/>
              <a:chExt cx="884098" cy="761546"/>
            </a:xfrm>
          </p:grpSpPr>
          <p:sp>
            <p:nvSpPr>
              <p:cNvPr id="5144" name="椭圆 139"/>
              <p:cNvSpPr/>
              <p:nvPr/>
            </p:nvSpPr>
            <p:spPr>
              <a:xfrm>
                <a:off x="4990474" y="2774608"/>
                <a:ext cx="743374" cy="743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marL="0" marR="0" lvl="0" indent="0" algn="ctr">
                  <a:buClrTx/>
                  <a:buFontTx/>
                </a:pPr>
                <a:endParaRPr lang="zh-CN" altLang="en-US" sz="10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5145" name="文本框 28"/>
              <p:cNvSpPr/>
              <p:nvPr/>
            </p:nvSpPr>
            <p:spPr>
              <a:xfrm>
                <a:off x="4946438" y="2824081"/>
                <a:ext cx="884098" cy="71265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lvl="0" algn="ctr"/>
                <a:r>
                  <a:rPr lang="en-US" altLang="zh-CN" sz="2100" b="1">
                    <a:solidFill>
                      <a:srgbClr val="FFB850"/>
                    </a:solidFill>
                    <a:latin typeface="Impact" pitchFamily="34" charset="0"/>
                  </a:rPr>
                  <a:t>02</a:t>
                </a:r>
                <a:endParaRPr lang="zh-CN" altLang="en-US" sz="2100" b="1">
                  <a:solidFill>
                    <a:srgbClr val="FFB850"/>
                  </a:solidFill>
                  <a:latin typeface="Impact" pitchFamily="34" charset="0"/>
                  <a:ea typeface="宋体" pitchFamily="2" charset="-122"/>
                </a:endParaRPr>
              </a:p>
            </p:txBody>
          </p:sp>
        </p:grpSp>
      </p:grpSp>
      <p:grpSp>
        <p:nvGrpSpPr>
          <p:cNvPr id="5146" name="组合 159"/>
          <p:cNvGrpSpPr/>
          <p:nvPr/>
        </p:nvGrpSpPr>
        <p:grpSpPr>
          <a:xfrm>
            <a:off x="2425700" y="3222625"/>
            <a:ext cx="4449763" cy="2085975"/>
            <a:chOff x="2000534" y="2474331"/>
            <a:chExt cx="5723839" cy="2584754"/>
          </a:xfrm>
        </p:grpSpPr>
        <p:grpSp>
          <p:nvGrpSpPr>
            <p:cNvPr id="5147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5148" name="圆角矩形 161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1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5149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5150" name="椭圆 178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marL="0" marR="0" lvl="0" indent="0" algn="ctr">
                  <a:buClrTx/>
                  <a:buFontTx/>
                </a:pPr>
                <a:endParaRPr lang="zh-CN" altLang="en-US" sz="10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5151" name="椭圆 179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5152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5153" name="椭圆 176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marL="0" marR="0" lvl="0" indent="0" algn="ctr">
                  <a:buClrTx/>
                  <a:buFontTx/>
                </a:pPr>
                <a:endParaRPr lang="zh-CN" altLang="en-US" sz="10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5154" name="椭圆 17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5155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5156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5157" name="椭圆 172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marL="0" marR="0" lvl="0" indent="0" algn="ctr">
                  <a:buClrTx/>
                  <a:buFontTx/>
                </a:pPr>
                <a:endParaRPr lang="zh-CN" altLang="en-US" sz="10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5158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lvl="0" algn="ctr"/>
                <a:r>
                  <a:rPr lang="en-US" altLang="zh-CN" sz="2100" b="1">
                    <a:solidFill>
                      <a:srgbClr val="01ACBE"/>
                    </a:solidFill>
                    <a:latin typeface="Impact" pitchFamily="34" charset="0"/>
                  </a:rPr>
                  <a:t>03</a:t>
                </a:r>
                <a:endParaRPr lang="zh-CN" altLang="en-US" sz="2100" b="1">
                  <a:solidFill>
                    <a:srgbClr val="01ACBE"/>
                  </a:solidFill>
                  <a:latin typeface="Impact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5159" name="组合 166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5160" name="文本框 47">
              <a:hlinkClick r:id="rId9" action="ppaction://hlinksldjump"/>
            </p:cNvPr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lvl="0" algn="ctr"/>
              <a:r>
                <a:rPr lang="zh-CN" altLang="en-US" sz="2400" b="1">
                  <a:solidFill>
                    <a:schemeClr val="bg1"/>
                  </a:solidFill>
                  <a:latin typeface="Times New Roman" pitchFamily="18" charset="0"/>
                  <a:ea typeface="黑体" pitchFamily="49" charset="-122"/>
                </a:rPr>
                <a:t>福建</a:t>
              </a:r>
              <a:r>
                <a:rPr lang="en-US" altLang="zh-CN" sz="2400" b="1">
                  <a:solidFill>
                    <a:schemeClr val="bg1"/>
                  </a:solidFill>
                  <a:latin typeface="Times New Roman" pitchFamily="18" charset="0"/>
                  <a:ea typeface="黑体" pitchFamily="49" charset="-122"/>
                </a:rPr>
                <a:t>4</a:t>
              </a:r>
              <a:r>
                <a:rPr lang="zh-CN" altLang="en-US" sz="2400" b="1">
                  <a:solidFill>
                    <a:schemeClr val="bg1"/>
                  </a:solidFill>
                  <a:latin typeface="Times New Roman" pitchFamily="18" charset="0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5161" name="组合 184"/>
          <p:cNvGrpSpPr/>
          <p:nvPr/>
        </p:nvGrpSpPr>
        <p:grpSpPr>
          <a:xfrm>
            <a:off x="2425700" y="987425"/>
            <a:ext cx="4192588" cy="1992313"/>
            <a:chOff x="1851755" y="1505713"/>
            <a:chExt cx="5440491" cy="2584754"/>
          </a:xfrm>
        </p:grpSpPr>
        <p:grpSp>
          <p:nvGrpSpPr>
            <p:cNvPr id="5162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5163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5164" name="圆角矩形 187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1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5165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66" name="椭圆 200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marL="0" marR="0" lvl="0" indent="0" algn="ctr">
                    <a:buClrTx/>
                    <a:buFontTx/>
                  </a:pPr>
                  <a:endParaRPr lang="zh-CN" altLang="en-US" sz="1000" b="1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67" name="椭圆 201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168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69" name="椭圆 198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marL="0" marR="0" lvl="0" indent="0" algn="ctr">
                    <a:buClrTx/>
                    <a:buFontTx/>
                  </a:pPr>
                  <a:endParaRPr lang="zh-CN" altLang="en-US" sz="1000" b="1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70" name="椭圆 199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171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5172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5173" name="椭圆 194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marL="0" marR="0" lvl="0" indent="0" algn="ctr">
                    <a:buClrTx/>
                    <a:buFontTx/>
                  </a:pPr>
                  <a:endParaRPr lang="zh-CN" altLang="en-US" sz="1000" b="1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74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lvl="0" algn="ctr"/>
                  <a:r>
                    <a:rPr lang="en-US" altLang="zh-CN" sz="2100" b="1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lang="zh-CN" altLang="en-US" sz="2100" b="1">
                    <a:solidFill>
                      <a:srgbClr val="00B0F0"/>
                    </a:solidFill>
                    <a:latin typeface="Impact" pitchFamily="34" charset="0"/>
                    <a:ea typeface="宋体" pitchFamily="2" charset="-122"/>
                  </a:endParaRPr>
                </a:p>
              </p:txBody>
            </p:sp>
          </p:grpSp>
          <p:sp>
            <p:nvSpPr>
              <p:cNvPr id="5175" name="文本框 24">
                <a:hlinkClick r:id="rId10" action="ppaction://hlinksldjump"/>
              </p:cNvPr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lvl="0" algn="ctr"/>
                <a:r>
                  <a:rPr lang="zh-CN" altLang="en-US" sz="2700" b="1">
                    <a:solidFill>
                      <a:schemeClr val="bg1"/>
                    </a:solidFill>
                    <a:latin typeface="黑体" pitchFamily="49" charset="-122"/>
                    <a:ea typeface="黑体" pitchFamily="49" charset="-122"/>
                  </a:rPr>
                  <a:t>知识梳理</a:t>
                </a:r>
              </a:p>
            </p:txBody>
          </p:sp>
          <p:sp>
            <p:nvSpPr>
              <p:cNvPr id="5176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fontAlgn="base">
                  <a:spcBef>
                    <a:spcPct val="0"/>
                  </a:spcBef>
                  <a:spcAft>
                    <a:spcPct val="0"/>
                  </a:spcAft>
                  <a:buClrTx/>
                  <a:buFontTx/>
                </a:pPr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103418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 fill="hold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 fill="hold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 fill="hold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5" name="组合 27"/>
          <p:cNvGrpSpPr/>
          <p:nvPr/>
        </p:nvGrpSpPr>
        <p:grpSpPr>
          <a:xfrm>
            <a:off x="2425700" y="269875"/>
            <a:ext cx="4449763" cy="2085975"/>
            <a:chOff x="2000534" y="2474331"/>
            <a:chExt cx="5723839" cy="2584754"/>
          </a:xfrm>
        </p:grpSpPr>
        <p:grpSp>
          <p:nvGrpSpPr>
            <p:cNvPr id="31746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31747" name="圆角矩形 29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1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31748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31749" name="椭圆 46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marL="0" marR="0" lvl="0" indent="0" algn="ctr">
                  <a:buClrTx/>
                  <a:buFontTx/>
                </a:pPr>
                <a:endParaRPr lang="zh-CN" altLang="en-US" sz="10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1750" name="椭圆 4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31751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31752" name="椭圆 44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marL="0" marR="0" lvl="0" indent="0" algn="ctr">
                  <a:buClrTx/>
                  <a:buFontTx/>
                </a:pPr>
                <a:endParaRPr lang="zh-CN" altLang="en-US" sz="10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1753" name="椭圆 45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31754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31755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31756" name="椭圆 40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marL="0" marR="0" lvl="0" indent="0" algn="ctr">
                  <a:buClrTx/>
                  <a:buFontTx/>
                </a:pPr>
                <a:endParaRPr lang="zh-CN" altLang="en-US" sz="10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1757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lvl="0" algn="ctr"/>
                <a:r>
                  <a:rPr lang="en-US" altLang="zh-CN" sz="2100" b="1">
                    <a:solidFill>
                      <a:srgbClr val="01ACBE"/>
                    </a:solidFill>
                    <a:latin typeface="Impact" pitchFamily="34" charset="0"/>
                  </a:rPr>
                  <a:t>03</a:t>
                </a:r>
                <a:endParaRPr lang="zh-CN" altLang="en-US" sz="2100" b="1">
                  <a:solidFill>
                    <a:srgbClr val="01ACBE"/>
                  </a:solidFill>
                  <a:latin typeface="Impact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31758" name="组合 34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31759" name="文本框 47"/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lvl="0" algn="ctr"/>
              <a:r>
                <a:rPr lang="zh-CN" altLang="en-US" sz="2400" b="1">
                  <a:solidFill>
                    <a:schemeClr val="bg1"/>
                  </a:solidFill>
                  <a:latin typeface="黑体" pitchFamily="49" charset="-122"/>
                  <a:ea typeface="黑体" pitchFamily="49" charset="-122"/>
                </a:rPr>
                <a:t>福建</a:t>
              </a:r>
              <a:r>
                <a:rPr lang="en-US" altLang="zh-CN" sz="2400" b="1">
                  <a:solidFill>
                    <a:schemeClr val="bg1"/>
                  </a:solidFill>
                  <a:latin typeface="黑体" pitchFamily="49" charset="-122"/>
                  <a:ea typeface="黑体" pitchFamily="49" charset="-122"/>
                </a:rPr>
                <a:t>4</a:t>
              </a:r>
              <a:r>
                <a:rPr lang="zh-CN" altLang="en-US" sz="2400" b="1">
                  <a:solidFill>
                    <a:schemeClr val="bg1"/>
                  </a:solidFill>
                  <a:latin typeface="黑体" pitchFamily="49" charset="-122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31760" name="组合 1"/>
          <p:cNvGrpSpPr/>
          <p:nvPr/>
        </p:nvGrpSpPr>
        <p:grpSpPr>
          <a:xfrm>
            <a:off x="1592263" y="1924050"/>
            <a:ext cx="542925" cy="547688"/>
            <a:chOff x="1153731" y="1592014"/>
            <a:chExt cx="543166" cy="547688"/>
          </a:xfrm>
        </p:grpSpPr>
        <p:pic>
          <p:nvPicPr>
            <p:cNvPr id="31761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1762" name="矩形 53">
              <a:hlinkClick r:id="rId2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marL="0" marR="0" lvl="0" indent="0" algn="just">
                <a:spcAft>
                  <a:spcPct val="0"/>
                </a:spcAft>
                <a:buClrTx/>
                <a:buFontTx/>
              </a:pPr>
              <a:r>
                <a:rPr lang="en-US" altLang="zh-CN" sz="2400" b="1" spc="0">
                  <a:latin typeface="Times New Roman"/>
                </a:rPr>
                <a:t>1</a:t>
              </a:r>
              <a:endParaRPr lang="zh-CN" altLang="zh-CN" sz="1000">
                <a:latin typeface="宋体" pitchFamily="2" charset="-122"/>
                <a:ea typeface="宋体" pitchFamily="2" charset="-122"/>
              </a:endParaRPr>
            </a:p>
          </p:txBody>
        </p:sp>
      </p:grpSp>
      <p:grpSp>
        <p:nvGrpSpPr>
          <p:cNvPr id="31763" name="组合 1"/>
          <p:cNvGrpSpPr/>
          <p:nvPr/>
        </p:nvGrpSpPr>
        <p:grpSpPr>
          <a:xfrm>
            <a:off x="2843213" y="1924050"/>
            <a:ext cx="542925" cy="547688"/>
            <a:chOff x="1153731" y="1592014"/>
            <a:chExt cx="543166" cy="547688"/>
          </a:xfrm>
        </p:grpSpPr>
        <p:pic>
          <p:nvPicPr>
            <p:cNvPr id="31764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1765" name="矩形 32">
              <a:hlinkClick r:id="rId4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marL="0" marR="0" lvl="0" indent="0" algn="just">
                <a:spcAft>
                  <a:spcPct val="0"/>
                </a:spcAft>
                <a:buClrTx/>
                <a:buFontTx/>
              </a:pPr>
              <a:r>
                <a:rPr lang="en-US" altLang="zh-CN" sz="2400" b="1" spc="0">
                  <a:latin typeface="Times New Roman"/>
                </a:rPr>
                <a:t>2</a:t>
              </a:r>
              <a:endParaRPr lang="zh-CN" altLang="zh-CN" sz="1000">
                <a:latin typeface="宋体" pitchFamily="2" charset="-122"/>
                <a:ea typeface="宋体" pitchFamily="2" charset="-122"/>
              </a:endParaRPr>
            </a:p>
          </p:txBody>
        </p:sp>
      </p:grpSp>
      <p:grpSp>
        <p:nvGrpSpPr>
          <p:cNvPr id="31766" name="组合 1"/>
          <p:cNvGrpSpPr/>
          <p:nvPr/>
        </p:nvGrpSpPr>
        <p:grpSpPr>
          <a:xfrm>
            <a:off x="4275138" y="1924050"/>
            <a:ext cx="542925" cy="547688"/>
            <a:chOff x="1153731" y="1592014"/>
            <a:chExt cx="543166" cy="547688"/>
          </a:xfrm>
        </p:grpSpPr>
        <p:pic>
          <p:nvPicPr>
            <p:cNvPr id="31767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1768" name="矩形 41">
              <a:hlinkClick r:id="rId5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marL="0" marR="0" lvl="0" indent="0" algn="just">
                <a:spcAft>
                  <a:spcPct val="0"/>
                </a:spcAft>
                <a:buClrTx/>
                <a:buFontTx/>
              </a:pPr>
              <a:r>
                <a:rPr lang="en-US" altLang="zh-CN" sz="2400" b="1" spc="0">
                  <a:latin typeface="Times New Roman"/>
                </a:rPr>
                <a:t>3</a:t>
              </a:r>
              <a:endParaRPr lang="zh-CN" altLang="zh-CN" sz="1000">
                <a:latin typeface="宋体" pitchFamily="2" charset="-122"/>
                <a:ea typeface="宋体" pitchFamily="2" charset="-122"/>
              </a:endParaRPr>
            </a:p>
          </p:txBody>
        </p:sp>
      </p:grpSp>
      <p:pic>
        <p:nvPicPr>
          <p:cNvPr id="31769" name="Picture 7" descr="C:\Users\Administrator\Desktop\习题课件\返回框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99450" y="41338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31770" name="组合 1"/>
          <p:cNvGrpSpPr/>
          <p:nvPr/>
        </p:nvGrpSpPr>
        <p:grpSpPr>
          <a:xfrm>
            <a:off x="5730875" y="1924050"/>
            <a:ext cx="542925" cy="547688"/>
            <a:chOff x="1153731" y="1592014"/>
            <a:chExt cx="543166" cy="547688"/>
          </a:xfrm>
        </p:grpSpPr>
        <p:pic>
          <p:nvPicPr>
            <p:cNvPr id="31771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1772" name="矩形 55">
              <a:hlinkClick r:id="rId8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marL="0" marR="0" lvl="0" indent="0" algn="just">
                <a:spcAft>
                  <a:spcPct val="0"/>
                </a:spcAft>
                <a:buClrTx/>
                <a:buFontTx/>
              </a:pPr>
              <a:r>
                <a:rPr lang="en-US" altLang="zh-CN" sz="2400" b="1" spc="0">
                  <a:latin typeface="Times New Roman"/>
                </a:rPr>
                <a:t>4</a:t>
              </a:r>
              <a:endParaRPr lang="zh-CN" altLang="zh-CN" sz="1000">
                <a:latin typeface="宋体" pitchFamily="2" charset="-122"/>
                <a:ea typeface="宋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0012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矩形 4"/>
          <p:cNvSpPr>
            <a:spLocks noChangeArrowheads="1"/>
          </p:cNvSpPr>
          <p:nvPr/>
        </p:nvSpPr>
        <p:spPr bwMode="auto">
          <a:xfrm>
            <a:off x="565150" y="555625"/>
            <a:ext cx="8023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marR="0" lvl="0" indent="-354965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1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．【</a:t>
            </a:r>
            <a:r>
              <a:rPr lang="en-US" altLang="zh-CN" sz="2400" b="1" spc="0">
                <a:latin typeface="Times New Roman"/>
              </a:rPr>
              <a:t>2019·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福建</a:t>
            </a:r>
            <a:r>
              <a:rPr lang="en-US" altLang="zh-CN" sz="2400" b="1" spc="0">
                <a:latin typeface="Times New Roman"/>
              </a:rPr>
              <a:t>·2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分】如图所示，气球下面用细线悬挂一石块，它们恰好悬浮在水中。已知石块与气球的总重力为</a:t>
            </a:r>
            <a:r>
              <a:rPr lang="en-US" altLang="zh-CN" sz="2400" b="1" i="1" spc="0">
                <a:latin typeface="Times New Roman"/>
              </a:rPr>
              <a:t>G</a:t>
            </a:r>
            <a:r>
              <a:rPr lang="zh-CN" altLang="zh-CN" sz="2400" b="1" spc="0" baseline="-25000">
                <a:latin typeface="Times New Roman"/>
                <a:ea typeface="宋体" pitchFamily="2" charset="-122"/>
              </a:rPr>
              <a:t>总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，则气球受到的浮力</a:t>
            </a:r>
            <a:r>
              <a:rPr lang="en-US" altLang="zh-CN" sz="2400" b="1" i="1" spc="0">
                <a:latin typeface="Times New Roman"/>
              </a:rPr>
              <a:t>F</a:t>
            </a:r>
            <a:r>
              <a:rPr lang="zh-CN" altLang="zh-CN" sz="2400" b="1" spc="0" baseline="-25000">
                <a:latin typeface="Times New Roman"/>
                <a:ea typeface="宋体" pitchFamily="2" charset="-122"/>
              </a:rPr>
              <a:t>浮</a:t>
            </a:r>
            <a:r>
              <a:rPr lang="en-US" altLang="zh-CN" sz="2400" b="1" spc="0">
                <a:latin typeface="Times New Roman"/>
              </a:rPr>
              <a:t>________(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填</a:t>
            </a:r>
            <a:r>
              <a:rPr lang="en-US" altLang="zh-CN" sz="2400" b="1" spc="0">
                <a:latin typeface="Times New Roman"/>
              </a:rPr>
              <a:t>“&gt;”“&lt;”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或</a:t>
            </a:r>
            <a:r>
              <a:rPr lang="en-US" altLang="zh-CN" sz="2400" b="1" spc="0">
                <a:latin typeface="Times New Roman"/>
              </a:rPr>
              <a:t>“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＝</a:t>
            </a:r>
            <a:r>
              <a:rPr lang="en-US" altLang="zh-CN" sz="2400" b="1" spc="0">
                <a:latin typeface="Times New Roman"/>
              </a:rPr>
              <a:t>”)</a:t>
            </a:r>
            <a:r>
              <a:rPr lang="en-US" altLang="zh-CN" sz="2400" b="1" i="1" spc="0">
                <a:latin typeface="Times New Roman"/>
              </a:rPr>
              <a:t>G</a:t>
            </a:r>
            <a:r>
              <a:rPr lang="zh-CN" altLang="zh-CN" sz="2400" b="1" spc="0" baseline="-25000">
                <a:latin typeface="Times New Roman"/>
                <a:ea typeface="宋体" pitchFamily="2" charset="-122"/>
              </a:rPr>
              <a:t>总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；若水温升高，石块将</a:t>
            </a:r>
            <a:r>
              <a:rPr lang="en-US" altLang="zh-CN" sz="2400" b="1" spc="0">
                <a:latin typeface="Times New Roman"/>
              </a:rPr>
              <a:t>________(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填</a:t>
            </a:r>
            <a:r>
              <a:rPr lang="en-US" altLang="zh-CN" sz="2400" b="1" spc="0">
                <a:latin typeface="Times New Roman"/>
              </a:rPr>
              <a:t>“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上浮</a:t>
            </a:r>
            <a:r>
              <a:rPr lang="en-US" altLang="zh-CN" sz="2400" b="1" spc="0">
                <a:latin typeface="Times New Roman"/>
              </a:rPr>
              <a:t>”“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下沉</a:t>
            </a:r>
            <a:r>
              <a:rPr lang="en-US" altLang="zh-CN" sz="2400" b="1" spc="0">
                <a:latin typeface="Times New Roman"/>
              </a:rPr>
              <a:t>”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或</a:t>
            </a:r>
            <a:r>
              <a:rPr lang="en-US" altLang="zh-CN" sz="2400" b="1" spc="0">
                <a:latin typeface="Times New Roman"/>
              </a:rPr>
              <a:t>“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保持悬浮</a:t>
            </a:r>
            <a:r>
              <a:rPr lang="en-US" altLang="zh-CN" sz="2400" b="1" spc="0">
                <a:latin typeface="Times New Roman"/>
              </a:rPr>
              <a:t>”)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。</a:t>
            </a:r>
            <a:r>
              <a:rPr lang="en-US" altLang="zh-CN" sz="2400" b="1" spc="0">
                <a:latin typeface="Times New Roman"/>
              </a:rPr>
              <a:t>(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不考虑水的</a:t>
            </a:r>
            <a:endParaRPr lang="en-US" altLang="zh-CN" sz="2400" b="1">
              <a:latin typeface="Times New Roman"/>
            </a:endParaRPr>
          </a:p>
          <a:p>
            <a:pPr marL="357505" marR="0" lvl="0" indent="-354965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	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密度的变化</a:t>
            </a:r>
            <a:r>
              <a:rPr lang="en-US" altLang="zh-CN" sz="2400" b="1" spc="0">
                <a:latin typeface="Times New Roman"/>
              </a:rPr>
              <a:t>)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2770" name="矩形 3"/>
          <p:cNvSpPr>
            <a:spLocks noChangeArrowheads="1"/>
          </p:cNvSpPr>
          <p:nvPr/>
        </p:nvSpPr>
        <p:spPr bwMode="auto">
          <a:xfrm>
            <a:off x="5853113" y="1635125"/>
            <a:ext cx="3587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0" marR="0" lvl="0" indent="0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solidFill>
                  <a:srgbClr val="C00000"/>
                </a:solidFill>
                <a:latin typeface="Times New Roman"/>
              </a:rPr>
              <a:t>&lt;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32771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2772" name="Picture 5" descr="图+23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53113" y="2859088"/>
            <a:ext cx="1382712" cy="14097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2773" name="矩形 5"/>
          <p:cNvSpPr>
            <a:spLocks noChangeArrowheads="1"/>
          </p:cNvSpPr>
          <p:nvPr/>
        </p:nvSpPr>
        <p:spPr bwMode="auto">
          <a:xfrm>
            <a:off x="5713413" y="2139950"/>
            <a:ext cx="803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0" marR="0" lvl="0" indent="0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zh-CN" altLang="zh-CN" sz="2400" b="1" spc="0">
                <a:solidFill>
                  <a:srgbClr val="C00000"/>
                </a:solidFill>
                <a:latin typeface="Times New Roman"/>
                <a:ea typeface="宋体" pitchFamily="2" charset="-122"/>
              </a:rPr>
              <a:t>上浮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57516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矩形 4"/>
          <p:cNvSpPr>
            <a:spLocks noChangeArrowheads="1"/>
          </p:cNvSpPr>
          <p:nvPr/>
        </p:nvSpPr>
        <p:spPr bwMode="auto">
          <a:xfrm>
            <a:off x="565150" y="627063"/>
            <a:ext cx="802322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marR="0" lvl="0" indent="-354965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2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．【</a:t>
            </a:r>
            <a:r>
              <a:rPr lang="en-US" altLang="zh-CN" sz="2400" b="1" spc="0">
                <a:latin typeface="Times New Roman"/>
              </a:rPr>
              <a:t>2019·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莆田质检</a:t>
            </a:r>
            <a:r>
              <a:rPr lang="en-US" altLang="zh-CN" sz="2400" b="1" spc="0">
                <a:latin typeface="Times New Roman"/>
              </a:rPr>
              <a:t>·2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分】如图所示，体积相同的氢气球和空气球刚释放时，氢气球上浮，而空气</a:t>
            </a:r>
            <a:endParaRPr lang="en-US" altLang="zh-CN" sz="2400" b="1">
              <a:latin typeface="Times New Roman"/>
            </a:endParaRPr>
          </a:p>
          <a:p>
            <a:pPr marL="357505" marR="0" lvl="0" indent="-354965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	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球却浮不起来。下列说法正确的是</a:t>
            </a:r>
            <a:r>
              <a:rPr lang="en-US" altLang="zh-CN" sz="2400" b="1" spc="0">
                <a:latin typeface="Times New Roman"/>
              </a:rPr>
              <a:t>(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　　</a:t>
            </a:r>
            <a:r>
              <a:rPr lang="en-US" altLang="zh-CN" sz="2400" b="1" spc="0">
                <a:latin typeface="Times New Roman"/>
              </a:rPr>
              <a:t>)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  <a:p>
            <a:pPr marL="725805" marR="0" lvl="0" indent="-354330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A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．氢气球受到的浮力大于空气球所受的浮力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  <a:p>
            <a:pPr marL="725805" marR="0" lvl="0" indent="-354330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B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．氢气球受到的浮力小于空气球所受的浮力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  <a:p>
            <a:pPr marL="725805" marR="0" lvl="0" indent="-354330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C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．氢气球受到的浮力等于空气球所受的浮力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  <a:p>
            <a:pPr marL="725805" marR="0" lvl="0" indent="-354330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D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．无法确定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3794" name="矩形 3"/>
          <p:cNvSpPr>
            <a:spLocks noChangeArrowheads="1"/>
          </p:cNvSpPr>
          <p:nvPr/>
        </p:nvSpPr>
        <p:spPr bwMode="auto">
          <a:xfrm>
            <a:off x="5821363" y="1739900"/>
            <a:ext cx="4064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0" marR="0" lvl="0" indent="0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solidFill>
                  <a:srgbClr val="C00000"/>
                </a:solidFill>
                <a:latin typeface="Times New Roman"/>
              </a:rPr>
              <a:t>C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33795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3796" name="Picture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75450" y="1154113"/>
            <a:ext cx="2189163" cy="177800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2169337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矩形 4"/>
          <p:cNvSpPr>
            <a:spLocks noChangeArrowheads="1"/>
          </p:cNvSpPr>
          <p:nvPr/>
        </p:nvSpPr>
        <p:spPr bwMode="auto">
          <a:xfrm>
            <a:off x="565150" y="411163"/>
            <a:ext cx="80232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marR="0" lvl="0" indent="-354965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3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．【</a:t>
            </a:r>
            <a:r>
              <a:rPr lang="en-US" altLang="zh-CN" sz="2400" b="1" spc="0">
                <a:latin typeface="Times New Roman"/>
              </a:rPr>
              <a:t>2019·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宁德质检</a:t>
            </a:r>
            <a:r>
              <a:rPr lang="en-US" altLang="zh-CN" sz="2400" b="1" spc="0">
                <a:latin typeface="Times New Roman"/>
              </a:rPr>
              <a:t>·2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分】同一个鸡蛋先后放入清水、淡盐水和浓盐水中，静止时，鸡蛋在图甲中沉底、在图乙中悬浮，在图丙中漂浮，如图所示。由此可知鸡蛋受到的浮力</a:t>
            </a:r>
            <a:r>
              <a:rPr lang="en-US" altLang="zh-CN" sz="2400" b="1" spc="0">
                <a:latin typeface="Times New Roman"/>
              </a:rPr>
              <a:t>(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　　</a:t>
            </a:r>
            <a:r>
              <a:rPr lang="en-US" altLang="zh-CN" sz="2400" b="1" spc="0">
                <a:latin typeface="Times New Roman"/>
              </a:rPr>
              <a:t>)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  <a:p>
            <a:pPr marL="357505" marR="0" lvl="0" indent="-1905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A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</a:t>
            </a:r>
            <a:r>
              <a:rPr lang="en-US" altLang="zh-CN" sz="2400" b="1" i="1" spc="0">
                <a:latin typeface="Times New Roman"/>
              </a:rPr>
              <a:t>F</a:t>
            </a:r>
            <a:r>
              <a:rPr lang="zh-CN" altLang="zh-CN" sz="2400" b="1" spc="0" baseline="-25000">
                <a:latin typeface="Times New Roman"/>
                <a:ea typeface="宋体" pitchFamily="2" charset="-122"/>
              </a:rPr>
              <a:t>浮乙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＝</a:t>
            </a:r>
            <a:r>
              <a:rPr lang="en-US" altLang="zh-CN" sz="2400" b="1" i="1" spc="0">
                <a:latin typeface="Times New Roman"/>
              </a:rPr>
              <a:t>F</a:t>
            </a:r>
            <a:r>
              <a:rPr lang="zh-CN" altLang="zh-CN" sz="2400" b="1" spc="0" baseline="-25000">
                <a:latin typeface="Times New Roman"/>
                <a:ea typeface="宋体" pitchFamily="2" charset="-122"/>
              </a:rPr>
              <a:t>浮丙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　　</a:t>
            </a:r>
            <a:endParaRPr lang="en-US" altLang="zh-CN" sz="2400" b="1">
              <a:latin typeface="Times New Roman"/>
            </a:endParaRPr>
          </a:p>
          <a:p>
            <a:pPr marL="357505" marR="0" lvl="0" indent="-1905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B. </a:t>
            </a:r>
            <a:r>
              <a:rPr lang="en-US" altLang="zh-CN" sz="2400" b="1" i="1" spc="0">
                <a:latin typeface="Times New Roman"/>
              </a:rPr>
              <a:t>F</a:t>
            </a:r>
            <a:r>
              <a:rPr lang="zh-CN" altLang="zh-CN" sz="2400" b="1" spc="0" baseline="-25000">
                <a:latin typeface="Times New Roman"/>
                <a:ea typeface="宋体" pitchFamily="2" charset="-122"/>
              </a:rPr>
              <a:t>浮甲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＝</a:t>
            </a:r>
            <a:r>
              <a:rPr lang="en-US" altLang="zh-CN" sz="2400" b="1" i="1" spc="0">
                <a:latin typeface="Times New Roman"/>
              </a:rPr>
              <a:t>F</a:t>
            </a:r>
            <a:r>
              <a:rPr lang="zh-CN" altLang="zh-CN" sz="2400" b="1" spc="0" baseline="-25000">
                <a:latin typeface="Times New Roman"/>
                <a:ea typeface="宋体" pitchFamily="2" charset="-122"/>
              </a:rPr>
              <a:t>浮乙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  <a:p>
            <a:pPr marL="357505" marR="0" lvl="0" indent="-1905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C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</a:t>
            </a:r>
            <a:r>
              <a:rPr lang="en-US" altLang="zh-CN" sz="2400" b="1" i="1" spc="0">
                <a:latin typeface="Times New Roman"/>
              </a:rPr>
              <a:t>F</a:t>
            </a:r>
            <a:r>
              <a:rPr lang="zh-CN" altLang="zh-CN" sz="2400" b="1" spc="0" baseline="-25000">
                <a:latin typeface="Times New Roman"/>
                <a:ea typeface="宋体" pitchFamily="2" charset="-122"/>
              </a:rPr>
              <a:t>浮甲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＞</a:t>
            </a:r>
            <a:r>
              <a:rPr lang="zh-CN" altLang="zh-CN" sz="2400" b="1" spc="0">
                <a:latin typeface="宋体" pitchFamily="2" charset="-122"/>
                <a:ea typeface="Times New Roman" panose="02020603050405020304"/>
              </a:rPr>
              <a:t> </a:t>
            </a:r>
            <a:r>
              <a:rPr lang="en-US" altLang="zh-CN" sz="2400" b="1" i="1" spc="0">
                <a:latin typeface="宋体" pitchFamily="2" charset="-122"/>
                <a:ea typeface="Times New Roman" panose="02020603050405020304"/>
              </a:rPr>
              <a:t>F</a:t>
            </a:r>
            <a:r>
              <a:rPr lang="zh-CN" altLang="zh-CN" sz="2400" b="1" spc="0" baseline="-25000">
                <a:latin typeface="Times New Roman"/>
                <a:ea typeface="宋体" pitchFamily="2" charset="-122"/>
              </a:rPr>
              <a:t>浮丙</a:t>
            </a:r>
            <a:r>
              <a:rPr lang="en-US" altLang="zh-CN" sz="2400" b="1" spc="0">
                <a:latin typeface="Times New Roman"/>
              </a:rPr>
              <a:t>  	    </a:t>
            </a:r>
            <a:endParaRPr lang="en-US" altLang="zh-CN" sz="2400" b="1">
              <a:latin typeface="Times New Roman"/>
            </a:endParaRPr>
          </a:p>
          <a:p>
            <a:pPr marL="357505" marR="0" lvl="0" indent="-1905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D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</a:t>
            </a:r>
            <a:r>
              <a:rPr lang="en-US" altLang="zh-CN" sz="2400" b="1" i="1" spc="0">
                <a:latin typeface="Times New Roman"/>
              </a:rPr>
              <a:t>F</a:t>
            </a:r>
            <a:r>
              <a:rPr lang="zh-CN" altLang="zh-CN" sz="2400" b="1" spc="0" baseline="-25000">
                <a:latin typeface="Times New Roman"/>
                <a:ea typeface="宋体" pitchFamily="2" charset="-122"/>
              </a:rPr>
              <a:t>浮乙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＜</a:t>
            </a:r>
            <a:r>
              <a:rPr lang="zh-CN" altLang="zh-CN" sz="2400" b="1" spc="0">
                <a:latin typeface="宋体" pitchFamily="2" charset="-122"/>
                <a:ea typeface="Times New Roman" panose="02020603050405020304"/>
              </a:rPr>
              <a:t> </a:t>
            </a:r>
            <a:r>
              <a:rPr lang="en-US" altLang="zh-CN" sz="2400" b="1" i="1" spc="0">
                <a:latin typeface="宋体" pitchFamily="2" charset="-122"/>
                <a:ea typeface="Times New Roman" panose="02020603050405020304"/>
              </a:rPr>
              <a:t>F</a:t>
            </a:r>
            <a:r>
              <a:rPr lang="zh-CN" altLang="zh-CN" sz="2400" b="1" spc="0" baseline="-25000">
                <a:latin typeface="Times New Roman"/>
                <a:ea typeface="宋体" pitchFamily="2" charset="-122"/>
              </a:rPr>
              <a:t>浮丙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4818" name="矩形 3"/>
          <p:cNvSpPr>
            <a:spLocks noChangeArrowheads="1"/>
          </p:cNvSpPr>
          <p:nvPr/>
        </p:nvSpPr>
        <p:spPr bwMode="auto">
          <a:xfrm>
            <a:off x="2195513" y="2066925"/>
            <a:ext cx="4079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0" marR="0" lvl="0" indent="0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solidFill>
                  <a:srgbClr val="C00000"/>
                </a:solidFill>
                <a:latin typeface="Times New Roman"/>
              </a:rPr>
              <a:t>A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34819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4820" name="Picture 5" descr="图+238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13225" y="2663825"/>
            <a:ext cx="3660775" cy="155257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41793605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矩形 4"/>
          <p:cNvSpPr>
            <a:spLocks noChangeArrowheads="1"/>
          </p:cNvSpPr>
          <p:nvPr/>
        </p:nvSpPr>
        <p:spPr bwMode="auto">
          <a:xfrm>
            <a:off x="468313" y="339725"/>
            <a:ext cx="80232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marR="0" lvl="0" indent="-354965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4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．【</a:t>
            </a:r>
            <a:r>
              <a:rPr lang="en-US" altLang="zh-CN" sz="2400" b="1" spc="0">
                <a:latin typeface="Times New Roman"/>
              </a:rPr>
              <a:t>2019·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南平质检</a:t>
            </a:r>
            <a:r>
              <a:rPr lang="en-US" altLang="zh-CN" sz="2400" b="1" spc="0">
                <a:latin typeface="Times New Roman"/>
              </a:rPr>
              <a:t>·2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分】如图所示，</a:t>
            </a:r>
            <a:r>
              <a:rPr lang="en-US" altLang="zh-CN" sz="2400" b="1" i="1" spc="0">
                <a:latin typeface="Times New Roman"/>
              </a:rPr>
              <a:t>A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、</a:t>
            </a:r>
            <a:r>
              <a:rPr lang="en-US" altLang="zh-CN" sz="2400" b="1" i="1" spc="0">
                <a:latin typeface="Times New Roman"/>
              </a:rPr>
              <a:t>B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是分别盛有适量煤油和水的相同容器，底面积均为</a:t>
            </a:r>
            <a:r>
              <a:rPr lang="en-US" altLang="zh-CN" sz="2400" b="1" spc="0">
                <a:latin typeface="Times New Roman"/>
              </a:rPr>
              <a:t>100 cm</a:t>
            </a:r>
            <a:r>
              <a:rPr lang="en-US" altLang="zh-CN" sz="2400" b="1" spc="0" baseline="30000">
                <a:latin typeface="Times New Roman"/>
              </a:rPr>
              <a:t>2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，置于水平桌面上。现将一实心小球分别放入</a:t>
            </a:r>
            <a:r>
              <a:rPr lang="en-US" altLang="zh-CN" sz="2400" b="1" i="1" spc="0">
                <a:latin typeface="Times New Roman"/>
              </a:rPr>
              <a:t>A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、</a:t>
            </a:r>
            <a:r>
              <a:rPr lang="en-US" altLang="zh-CN" sz="2400" b="1" i="1" spc="0">
                <a:latin typeface="Times New Roman"/>
              </a:rPr>
              <a:t>B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两容器中，小球静止后排开煤油和水的体积分别为</a:t>
            </a:r>
            <a:r>
              <a:rPr lang="en-US" altLang="zh-CN" sz="2400" b="1" spc="0">
                <a:latin typeface="Times New Roman"/>
              </a:rPr>
              <a:t>20 cm</a:t>
            </a:r>
            <a:r>
              <a:rPr lang="en-US" altLang="zh-CN" sz="2400" b="1" spc="0" baseline="30000">
                <a:latin typeface="Times New Roman"/>
              </a:rPr>
              <a:t>3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和</a:t>
            </a:r>
            <a:r>
              <a:rPr lang="en-US" altLang="zh-CN" sz="2400" b="1" spc="0">
                <a:latin typeface="Times New Roman"/>
              </a:rPr>
              <a:t>18 cm</a:t>
            </a:r>
            <a:r>
              <a:rPr lang="en-US" altLang="zh-CN" sz="2400" b="1" spc="0" baseline="30000">
                <a:latin typeface="Times New Roman"/>
              </a:rPr>
              <a:t>3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，则小球的密度为</a:t>
            </a:r>
            <a:r>
              <a:rPr lang="en-US" altLang="zh-CN" sz="2400" b="1" spc="0">
                <a:latin typeface="Times New Roman"/>
              </a:rPr>
              <a:t> ______kg/m</a:t>
            </a:r>
            <a:r>
              <a:rPr lang="en-US" altLang="zh-CN" sz="2400" b="1" spc="0" baseline="30000">
                <a:latin typeface="Times New Roman"/>
              </a:rPr>
              <a:t>3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。小球静止在</a:t>
            </a:r>
            <a:endParaRPr lang="en-US" altLang="zh-CN" sz="2400" b="1">
              <a:latin typeface="Times New Roman"/>
            </a:endParaRPr>
          </a:p>
          <a:p>
            <a:pPr marL="357505" marR="0" lvl="0" indent="-354965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i="1" spc="0">
                <a:latin typeface="Times New Roman"/>
              </a:rPr>
              <a:t>	B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容器中时，水对容器底的压强增大了</a:t>
            </a:r>
            <a:endParaRPr lang="en-US" altLang="zh-CN" sz="2400" b="1">
              <a:latin typeface="Times New Roman"/>
            </a:endParaRPr>
          </a:p>
          <a:p>
            <a:pPr marL="357505" marR="0" lvl="0" indent="-354965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	________Pa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。</a:t>
            </a:r>
            <a:r>
              <a:rPr lang="en-US" altLang="zh-CN" sz="2400" b="1" spc="0">
                <a:latin typeface="Times New Roman"/>
              </a:rPr>
              <a:t>(</a:t>
            </a:r>
            <a:r>
              <a:rPr lang="en-US" altLang="zh-CN" sz="2400" b="1" i="1" spc="0">
                <a:latin typeface="Times New Roman"/>
              </a:rPr>
              <a:t>ρ</a:t>
            </a:r>
            <a:r>
              <a:rPr lang="zh-CN" altLang="zh-CN" sz="2400" b="1" spc="0" baseline="-25000">
                <a:latin typeface="Times New Roman"/>
                <a:ea typeface="宋体" pitchFamily="2" charset="-122"/>
              </a:rPr>
              <a:t>煤油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＝</a:t>
            </a:r>
            <a:r>
              <a:rPr lang="en-US" altLang="zh-CN" sz="2400" b="1" spc="0">
                <a:latin typeface="Times New Roman"/>
              </a:rPr>
              <a:t>0.8× 10</a:t>
            </a:r>
            <a:r>
              <a:rPr lang="en-US" altLang="zh-CN" sz="2400" b="1" spc="0" baseline="30000">
                <a:latin typeface="Times New Roman"/>
              </a:rPr>
              <a:t>3</a:t>
            </a:r>
            <a:r>
              <a:rPr lang="en-US" altLang="zh-CN" sz="2400" b="1" spc="0">
                <a:latin typeface="Times New Roman"/>
              </a:rPr>
              <a:t> kg/m</a:t>
            </a:r>
            <a:r>
              <a:rPr lang="en-US" altLang="zh-CN" sz="2400" b="1" spc="0" baseline="30000">
                <a:latin typeface="Times New Roman"/>
              </a:rPr>
              <a:t>3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，</a:t>
            </a:r>
            <a:endParaRPr lang="en-US" altLang="zh-CN" sz="2400" b="1">
              <a:latin typeface="Times New Roman"/>
            </a:endParaRPr>
          </a:p>
          <a:p>
            <a:pPr marL="357505" marR="0" lvl="0" indent="-354965" algn="just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i="1" spc="0">
                <a:latin typeface="Times New Roman"/>
              </a:rPr>
              <a:t>	g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取</a:t>
            </a:r>
            <a:r>
              <a:rPr lang="en-US" altLang="zh-CN" sz="2400" b="1" spc="0">
                <a:latin typeface="Times New Roman"/>
              </a:rPr>
              <a:t>10 N/kg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，小球放入容器时均无液体溢出</a:t>
            </a:r>
            <a:r>
              <a:rPr lang="en-US" altLang="zh-CN" sz="2400" b="1" spc="0">
                <a:latin typeface="Times New Roman"/>
              </a:rPr>
              <a:t>)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35842" name="Picture 3" descr="图+24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16688" y="2643188"/>
            <a:ext cx="2278062" cy="1636712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812762791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5" name="对象 5"/>
          <p:cNvGraphicFramePr>
            <a:graphicFrameLocks noChangeAspect="1"/>
          </p:cNvGraphicFramePr>
          <p:nvPr/>
        </p:nvGraphicFramePr>
        <p:xfrm>
          <a:off x="901700" y="765175"/>
          <a:ext cx="7670800" cy="382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r:id="rId4" imgW="7670800" imgH="3822700" progId="Word.Document.8">
                  <p:embed/>
                </p:oleObj>
              </mc:Choice>
              <mc:Fallback>
                <p:oleObj r:id="rId4" imgW="7670800" imgH="38227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1700" y="765175"/>
                        <a:ext cx="7670800" cy="3822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91227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graphicFrame>
        <p:nvGraphicFramePr>
          <p:cNvPr id="37890" name="对象 5"/>
          <p:cNvGraphicFramePr>
            <a:graphicFrameLocks noChangeAspect="1"/>
          </p:cNvGraphicFramePr>
          <p:nvPr/>
        </p:nvGraphicFramePr>
        <p:xfrm>
          <a:off x="901700" y="849313"/>
          <a:ext cx="7645400" cy="273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r:id="rId6" imgW="7645400" imgH="2730500" progId="Word.Document.8">
                  <p:embed/>
                </p:oleObj>
              </mc:Choice>
              <mc:Fallback>
                <p:oleObj r:id="rId6" imgW="7645400" imgH="27305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01700" y="849313"/>
                        <a:ext cx="7645400" cy="2730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1" name="矩形 6"/>
          <p:cNvSpPr/>
          <p:nvPr/>
        </p:nvSpPr>
        <p:spPr>
          <a:xfrm>
            <a:off x="611188" y="2787650"/>
            <a:ext cx="5119687" cy="576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2400" b="1">
                <a:solidFill>
                  <a:srgbClr val="00B050"/>
                </a:solidFill>
                <a:latin typeface="Times New Roman" pitchFamily="18" charset="0"/>
              </a:rPr>
              <a:t>【</a:t>
            </a:r>
            <a:r>
              <a:rPr lang="zh-CN" altLang="en-US" sz="2400" b="1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答案</a:t>
            </a:r>
            <a:r>
              <a:rPr lang="en-US" altLang="zh-CN" sz="2400" b="1">
                <a:solidFill>
                  <a:srgbClr val="00B050"/>
                </a:solidFill>
                <a:latin typeface="Times New Roman" pitchFamily="18" charset="0"/>
              </a:rPr>
              <a:t>】</a:t>
            </a:r>
            <a:r>
              <a:rPr lang="en-US" altLang="zh-CN" sz="2400" b="1">
                <a:solidFill>
                  <a:srgbClr val="C00000"/>
                </a:solidFill>
                <a:latin typeface="Times New Roman" pitchFamily="18" charset="0"/>
              </a:rPr>
              <a:t>0.9× 10</a:t>
            </a:r>
            <a:r>
              <a:rPr lang="en-US" altLang="zh-CN" sz="2400" b="1" baseline="30000">
                <a:solidFill>
                  <a:srgbClr val="C00000"/>
                </a:solidFill>
                <a:latin typeface="Times New Roman" pitchFamily="18" charset="0"/>
              </a:rPr>
              <a:t>3</a:t>
            </a:r>
            <a:r>
              <a:rPr lang="zh-CN" altLang="zh-CN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；</a:t>
            </a:r>
            <a:r>
              <a:rPr lang="en-US" altLang="zh-CN" sz="2400" b="1">
                <a:solidFill>
                  <a:srgbClr val="C00000"/>
                </a:solidFill>
                <a:latin typeface="Times New Roman" pitchFamily="18" charset="0"/>
              </a:rPr>
              <a:t>18</a:t>
            </a:r>
            <a:r>
              <a:rPr lang="zh-CN" altLang="zh-CN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　</a:t>
            </a:r>
            <a:endParaRPr lang="zh-CN" altLang="en-US" sz="2400" b="1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pic>
        <p:nvPicPr>
          <p:cNvPr id="37892" name="New picture"/>
          <p:cNvPicPr/>
          <p:nvPr/>
        </p:nvPicPr>
        <p:blipFill>
          <a:blip r:embed="rId8"/>
          <a:stretch>
            <a:fillRect/>
          </a:stretch>
        </p:blipFill>
        <p:spPr>
          <a:xfrm>
            <a:off x="11036300" y="10680700"/>
            <a:ext cx="368300" cy="2667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39254079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5" name="组合 5"/>
          <p:cNvGrpSpPr/>
          <p:nvPr/>
        </p:nvGrpSpPr>
        <p:grpSpPr>
          <a:xfrm>
            <a:off x="2425700" y="279400"/>
            <a:ext cx="4192588" cy="1992313"/>
            <a:chOff x="1851755" y="1505713"/>
            <a:chExt cx="5440491" cy="2584754"/>
          </a:xfrm>
        </p:grpSpPr>
        <p:grpSp>
          <p:nvGrpSpPr>
            <p:cNvPr id="6146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6147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6148" name="圆角矩形 8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1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6149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0" name="椭圆 21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marL="0" marR="0" lvl="0" indent="0" algn="ctr">
                    <a:buClrTx/>
                    <a:buFontTx/>
                  </a:pPr>
                  <a:endParaRPr lang="zh-CN" altLang="en-US" sz="1000" b="1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1" name="椭圆 22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152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3" name="椭圆 19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marL="0" marR="0" lvl="0" indent="0" algn="ctr">
                    <a:buClrTx/>
                    <a:buFontTx/>
                  </a:pPr>
                  <a:endParaRPr lang="zh-CN" altLang="en-US" sz="1000" b="1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4" name="椭圆 20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155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6156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6157" name="椭圆 15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marL="0" marR="0" lvl="0" indent="0" algn="ctr">
                    <a:buClrTx/>
                    <a:buFontTx/>
                  </a:pPr>
                  <a:endParaRPr lang="zh-CN" altLang="en-US" sz="1000" b="1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8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lvl="0" algn="ctr"/>
                  <a:r>
                    <a:rPr lang="en-US" altLang="zh-CN" sz="2100" b="1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lang="zh-CN" altLang="en-US" sz="2100" b="1">
                    <a:solidFill>
                      <a:srgbClr val="00B0F0"/>
                    </a:solidFill>
                    <a:latin typeface="Impact" pitchFamily="34" charset="0"/>
                    <a:ea typeface="宋体" pitchFamily="2" charset="-122"/>
                  </a:endParaRPr>
                </a:p>
              </p:txBody>
            </p:sp>
          </p:grpSp>
          <p:sp>
            <p:nvSpPr>
              <p:cNvPr id="6159" name="文本框 24"/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lvl="0" algn="ctr"/>
                <a:r>
                  <a:rPr lang="zh-CN" altLang="en-US" sz="2700" b="1">
                    <a:solidFill>
                      <a:schemeClr val="bg1"/>
                    </a:solidFill>
                    <a:latin typeface="黑体" pitchFamily="49" charset="-122"/>
                    <a:ea typeface="黑体" pitchFamily="49" charset="-122"/>
                  </a:rPr>
                  <a:t>知识梳理</a:t>
                </a:r>
              </a:p>
            </p:txBody>
          </p:sp>
          <p:sp>
            <p:nvSpPr>
              <p:cNvPr id="6160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fontAlgn="base">
                  <a:spcBef>
                    <a:spcPct val="0"/>
                  </a:spcBef>
                  <a:spcAft>
                    <a:spcPct val="0"/>
                  </a:spcAft>
                  <a:buClrTx/>
                  <a:buFontTx/>
                </a:pPr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6161" name="矩形 1">
            <a:hlinkClick r:id="rId2" action="ppaction://hlinksldjump"/>
          </p:cNvPr>
          <p:cNvSpPr/>
          <p:nvPr/>
        </p:nvSpPr>
        <p:spPr>
          <a:xfrm>
            <a:off x="1835150" y="1685925"/>
            <a:ext cx="5788025" cy="460375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b="1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lang="zh-CN" altLang="en-US" sz="2400" b="1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沉浮现象</a:t>
            </a:r>
          </a:p>
        </p:txBody>
      </p:sp>
      <p:sp>
        <p:nvSpPr>
          <p:cNvPr id="6162" name="矩形 2">
            <a:hlinkClick r:id="rId3" action="ppaction://hlinksldjump"/>
          </p:cNvPr>
          <p:cNvSpPr/>
          <p:nvPr/>
        </p:nvSpPr>
        <p:spPr>
          <a:xfrm>
            <a:off x="1835150" y="2284413"/>
            <a:ext cx="5788025" cy="461962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b="1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lang="zh-CN" altLang="en-US" sz="2400" b="1">
                <a:solidFill>
                  <a:srgbClr val="FFFFFF"/>
                </a:solidFill>
                <a:latin typeface="隶书" pitchFamily="49" charset="-122"/>
                <a:ea typeface="隶书" pitchFamily="49" charset="-122"/>
              </a:rPr>
              <a:t>物体的浮沉判断</a:t>
            </a:r>
          </a:p>
        </p:txBody>
      </p:sp>
      <p:pic>
        <p:nvPicPr>
          <p:cNvPr id="6163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013" y="4130675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6164" name="矩形 27">
            <a:hlinkClick r:id="rId6" action="ppaction://hlinksldjump"/>
          </p:cNvPr>
          <p:cNvSpPr/>
          <p:nvPr/>
        </p:nvSpPr>
        <p:spPr>
          <a:xfrm>
            <a:off x="1835150" y="2859088"/>
            <a:ext cx="5788025" cy="460375"/>
          </a:xfrm>
          <a:prstGeom prst="rect">
            <a:avLst/>
          </a:prstGeom>
          <a:solidFill>
            <a:srgbClr val="FFC000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b="1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·3 </a:t>
            </a:r>
            <a:r>
              <a:rPr lang="zh-CN" altLang="en-US" sz="2400" b="1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沉浮条件的应用</a:t>
            </a:r>
          </a:p>
        </p:txBody>
      </p:sp>
    </p:spTree>
    <p:extLst>
      <p:ext uri="{BB962C8B-B14F-4D97-AF65-F5344CB8AC3E}">
        <p14:creationId xmlns:p14="http://schemas.microsoft.com/office/powerpoint/2010/main" val="35833345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 animBg="1"/>
      <p:bldP spid="6162" grpId="0" animBg="1"/>
      <p:bldP spid="61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22"/>
          <p:cNvSpPr txBox="1">
            <a:spLocks noChangeArrowheads="1"/>
          </p:cNvSpPr>
          <p:nvPr/>
        </p:nvSpPr>
        <p:spPr bwMode="auto">
          <a:xfrm>
            <a:off x="468313" y="1155700"/>
            <a:ext cx="8115300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marR="0" lvl="0" indent="-354965" algn="just" eaLnBrk="0" hangingPunct="0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	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将物体浸没在液体中，物体只受重力和浮力时，物体向上运动的过程叫做</a:t>
            </a:r>
            <a:r>
              <a:rPr lang="en-US" altLang="zh-CN" sz="2400" b="1" spc="0">
                <a:latin typeface="Times New Roman"/>
              </a:rPr>
              <a:t>________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，上浮的最终结果是</a:t>
            </a:r>
            <a:r>
              <a:rPr lang="en-US" altLang="zh-CN" sz="2400" b="1" spc="0">
                <a:latin typeface="Times New Roman"/>
              </a:rPr>
              <a:t>________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在液体表面；物体静止悬在液体中的状态叫做</a:t>
            </a:r>
            <a:r>
              <a:rPr lang="en-US" altLang="zh-CN" sz="2400" b="1" spc="0">
                <a:latin typeface="Times New Roman"/>
              </a:rPr>
              <a:t>________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；物体向下运动的过程叫做下沉，下沉的最终结果是</a:t>
            </a:r>
            <a:r>
              <a:rPr lang="en-US" altLang="zh-CN" sz="2400" b="1" spc="0">
                <a:latin typeface="Times New Roman"/>
              </a:rPr>
              <a:t>________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。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7170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0" marR="0" lvl="0" indent="0">
              <a:buClrTx/>
              <a:buFontTx/>
            </a:pPr>
            <a:r>
              <a:rPr lang="zh-CN" altLang="en-US" sz="2400" b="1" spc="0">
                <a:solidFill>
                  <a:srgbClr val="E46C0A"/>
                </a:solidFill>
                <a:latin typeface="Times New Roman" pitchFamily="18" charset="0"/>
                <a:ea typeface="宋体" pitchFamily="2" charset="-122"/>
              </a:rPr>
              <a:t>知识点</a:t>
            </a:r>
            <a:r>
              <a:rPr lang="en-US" altLang="zh-CN" sz="2400" b="1" spc="0">
                <a:solidFill>
                  <a:srgbClr val="E46C0A"/>
                </a:solidFill>
                <a:latin typeface="Times New Roman" pitchFamily="18" charset="0"/>
                <a:ea typeface="宋体" pitchFamily="2" charset="-122"/>
              </a:rPr>
              <a:t>1    </a:t>
            </a:r>
            <a:r>
              <a:rPr lang="zh-CN" altLang="en-US" sz="2400" b="1" spc="0">
                <a:solidFill>
                  <a:srgbClr val="E46C0A"/>
                </a:solidFill>
                <a:latin typeface="Times New Roman" pitchFamily="18" charset="0"/>
                <a:ea typeface="宋体" pitchFamily="2" charset="-122"/>
              </a:rPr>
              <a:t>沉浮现象</a:t>
            </a:r>
            <a:endParaRPr lang="zh-CN" altLang="en-US" sz="2400" b="1">
              <a:solidFill>
                <a:srgbClr val="E46C0A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7171" name="矩形 1"/>
          <p:cNvSpPr/>
          <p:nvPr/>
        </p:nvSpPr>
        <p:spPr>
          <a:xfrm>
            <a:off x="4129088" y="177958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zh-CN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上浮</a:t>
            </a: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172" name="矩形 12"/>
          <p:cNvSpPr/>
          <p:nvPr/>
        </p:nvSpPr>
        <p:spPr>
          <a:xfrm>
            <a:off x="1104900" y="232568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zh-CN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漂浮</a:t>
            </a: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pic>
        <p:nvPicPr>
          <p:cNvPr id="7173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7174" name="矩形 8"/>
          <p:cNvSpPr/>
          <p:nvPr/>
        </p:nvSpPr>
        <p:spPr>
          <a:xfrm>
            <a:off x="1092200" y="288448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zh-CN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悬浮</a:t>
            </a: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175" name="矩形 9"/>
          <p:cNvSpPr/>
          <p:nvPr/>
        </p:nvSpPr>
        <p:spPr>
          <a:xfrm>
            <a:off x="2124075" y="3444875"/>
            <a:ext cx="803275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zh-CN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沉底</a:t>
            </a: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95443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/>
      <p:bldP spid="7174" grpId="0"/>
      <p:bldP spid="71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22"/>
          <p:cNvSpPr txBox="1">
            <a:spLocks noChangeArrowheads="1"/>
          </p:cNvSpPr>
          <p:nvPr/>
        </p:nvSpPr>
        <p:spPr bwMode="auto">
          <a:xfrm>
            <a:off x="468313" y="1371600"/>
            <a:ext cx="81153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marR="0" lvl="0" indent="-354965" algn="just" eaLnBrk="0" hangingPunct="0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	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浸没在液体中的物体，其浮沉情况主要取决于它所受到的浮力和重力的大小关系。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9218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0" marR="0" lvl="0" indent="0">
              <a:buClrTx/>
              <a:buFontTx/>
            </a:pPr>
            <a:r>
              <a:rPr lang="zh-CN" altLang="en-US" sz="2400" b="1" spc="0">
                <a:solidFill>
                  <a:srgbClr val="E46C0A"/>
                </a:solidFill>
                <a:latin typeface="Times New Roman" pitchFamily="18" charset="0"/>
                <a:ea typeface="宋体" pitchFamily="2" charset="-122"/>
              </a:rPr>
              <a:t>知识点</a:t>
            </a:r>
            <a:r>
              <a:rPr lang="en-US" altLang="zh-CN" sz="2400" b="1" spc="0">
                <a:solidFill>
                  <a:srgbClr val="E46C0A"/>
                </a:solidFill>
                <a:latin typeface="Times New Roman" pitchFamily="18" charset="0"/>
                <a:ea typeface="宋体" pitchFamily="2" charset="-122"/>
              </a:rPr>
              <a:t>2   </a:t>
            </a:r>
            <a:r>
              <a:rPr lang="zh-CN" altLang="en-US" sz="2400" b="1" spc="0">
                <a:solidFill>
                  <a:srgbClr val="E46C0A"/>
                </a:solidFill>
                <a:latin typeface="Times New Roman" pitchFamily="18" charset="0"/>
                <a:ea typeface="宋体" pitchFamily="2" charset="-122"/>
              </a:rPr>
              <a:t>物体的浮沉判断</a:t>
            </a:r>
            <a:endParaRPr lang="zh-CN" altLang="en-US" sz="2400" b="1">
              <a:solidFill>
                <a:srgbClr val="E46C0A"/>
              </a:solidFill>
              <a:latin typeface="Times New Roman" pitchFamily="18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2521506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5" name="表格 4"/>
          <p:cNvGraphicFramePr>
            <a:graphicFrameLocks noGrp="1"/>
          </p:cNvGraphicFramePr>
          <p:nvPr/>
        </p:nvGraphicFramePr>
        <p:xfrm>
          <a:off x="781050" y="596900"/>
          <a:ext cx="7908926" cy="3965575"/>
        </p:xfrm>
        <a:graphic>
          <a:graphicData uri="http://schemas.openxmlformats.org/drawingml/2006/table">
            <a:tbl>
              <a:tblPr/>
              <a:tblGrid>
                <a:gridCol w="1260475"/>
                <a:gridCol w="1260475"/>
                <a:gridCol w="1258888"/>
                <a:gridCol w="1260475"/>
                <a:gridCol w="1260475"/>
                <a:gridCol w="1608138"/>
              </a:tblGrid>
              <a:tr h="5810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 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上浮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漂浮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悬浮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下沉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沉底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51288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图示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862012">
                <a:tc rowSpan="2"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G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与</a:t>
                      </a:r>
                      <a:r>
                        <a:rPr lang="en-US" altLang="zh-CN" sz="2400" b="1" i="1">
                          <a:latin typeface="Times New Roman"/>
                        </a:rPr>
                        <a:t>F</a:t>
                      </a:r>
                      <a:r>
                        <a:rPr lang="zh-CN" altLang="zh-CN" sz="2400" b="1" baseline="-25000">
                          <a:latin typeface="Times New Roman"/>
                          <a:ea typeface="宋体" pitchFamily="2" charset="-122"/>
                        </a:rPr>
                        <a:t>浮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的关系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F</a:t>
                      </a:r>
                      <a:r>
                        <a:rPr lang="zh-CN" altLang="zh-CN" sz="2400" b="1" baseline="-25000">
                          <a:latin typeface="Times New Roman"/>
                          <a:ea typeface="宋体" pitchFamily="2" charset="-122"/>
                        </a:rPr>
                        <a:t>浮</a:t>
                      </a:r>
                      <a:r>
                        <a:rPr lang="en-US" altLang="zh-CN" sz="2400" b="1">
                          <a:latin typeface="Times New Roman"/>
                        </a:rPr>
                        <a:t>__</a:t>
                      </a:r>
                      <a:r>
                        <a:rPr lang="en-US" altLang="zh-CN" sz="2400" b="1" i="1">
                          <a:latin typeface="Times New Roman"/>
                        </a:rPr>
                        <a:t>G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F</a:t>
                      </a:r>
                      <a:r>
                        <a:rPr lang="zh-CN" altLang="zh-CN" sz="2400" b="1" baseline="-25000">
                          <a:latin typeface="Times New Roman"/>
                          <a:ea typeface="宋体" pitchFamily="2" charset="-122"/>
                        </a:rPr>
                        <a:t>浮</a:t>
                      </a:r>
                      <a:r>
                        <a:rPr lang="en-US" altLang="zh-CN" sz="2400" b="1">
                          <a:latin typeface="Times New Roman"/>
                        </a:rPr>
                        <a:t>__</a:t>
                      </a:r>
                      <a:r>
                        <a:rPr lang="en-US" altLang="zh-CN" sz="2400" b="1" i="1">
                          <a:latin typeface="Times New Roman"/>
                        </a:rPr>
                        <a:t>G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F</a:t>
                      </a:r>
                      <a:r>
                        <a:rPr lang="zh-CN" altLang="zh-CN" sz="2400" b="1" baseline="-25000">
                          <a:latin typeface="Times New Roman"/>
                          <a:ea typeface="宋体" pitchFamily="2" charset="-122"/>
                        </a:rPr>
                        <a:t>浮</a:t>
                      </a:r>
                      <a:r>
                        <a:rPr lang="en-US" altLang="zh-CN" sz="2400" b="1">
                          <a:latin typeface="Times New Roman"/>
                        </a:rPr>
                        <a:t>__</a:t>
                      </a:r>
                      <a:r>
                        <a:rPr lang="en-US" altLang="zh-CN" sz="2400" b="1" i="1">
                          <a:latin typeface="Times New Roman"/>
                        </a:rPr>
                        <a:t>G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F</a:t>
                      </a:r>
                      <a:r>
                        <a:rPr lang="zh-CN" altLang="zh-CN" sz="2400" b="1" baseline="-25000">
                          <a:latin typeface="Times New Roman"/>
                          <a:ea typeface="宋体" pitchFamily="2" charset="-122"/>
                        </a:rPr>
                        <a:t>浮</a:t>
                      </a:r>
                      <a:r>
                        <a:rPr lang="en-US" altLang="zh-CN" sz="2400" b="1">
                          <a:latin typeface="Times New Roman"/>
                        </a:rPr>
                        <a:t>__</a:t>
                      </a:r>
                      <a:r>
                        <a:rPr lang="en-US" altLang="zh-CN" sz="2400" b="1" i="1">
                          <a:latin typeface="Times New Roman"/>
                        </a:rPr>
                        <a:t>G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F</a:t>
                      </a:r>
                      <a:r>
                        <a:rPr lang="zh-CN" altLang="zh-CN" sz="2400" b="1" baseline="-25000">
                          <a:latin typeface="Times New Roman"/>
                          <a:ea typeface="宋体" pitchFamily="2" charset="-122"/>
                        </a:rPr>
                        <a:t>浮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＋</a:t>
                      </a:r>
                      <a:r>
                        <a:rPr lang="en-US" altLang="zh-CN" sz="2400" b="1" i="1">
                          <a:latin typeface="Times New Roman"/>
                        </a:rPr>
                        <a:t>F</a:t>
                      </a:r>
                      <a:r>
                        <a:rPr lang="en-US" altLang="zh-CN" sz="2400" b="1" baseline="-25000">
                          <a:latin typeface="Times New Roman"/>
                        </a:rPr>
                        <a:t>N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/>
                          <a:ea typeface="宋体" pitchFamily="2" charset="-122"/>
                        </a:rPr>
                        <a:t>__</a:t>
                      </a:r>
                      <a:r>
                        <a:rPr lang="en-US" altLang="zh-CN" sz="2400" b="1" i="1">
                          <a:latin typeface="Times New Roman"/>
                        </a:rPr>
                        <a:t>G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009650"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B w="12700">
                      <a:round/>
                    </a:lnB>
                  </a:tcPr>
                </a:tc>
                <a:tc gridSpan="5"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判断物体的浮、沉时，可以先计算物体受到的浮力和重力大小，然后比较它们的大小关系。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12700"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</a:tr>
            </a:tbl>
          </a:graphicData>
        </a:graphic>
      </p:graphicFrame>
      <p:pic>
        <p:nvPicPr>
          <p:cNvPr id="11297" name="Picture 15" descr="F:\邵\21春\物理\点拨中考\word\讲本\图+230.tif"/>
          <p:cNvPicPr>
            <a:picLocks noChangeAspect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44725" y="1308100"/>
            <a:ext cx="788988" cy="1014413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1298" name="Picture 14" descr="F:\邵\21春\物理\点拨中考\word\讲本\图+231.tif"/>
          <p:cNvPicPr>
            <a:picLocks noChangeAspect="1"/>
          </p:cNvPicPr>
          <p:nvPr/>
        </p:nvPicPr>
        <p:blipFill>
          <a:blip r:embed="rId5" r:link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79813" y="1265238"/>
            <a:ext cx="717550" cy="1154112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1299" name="Picture 13" descr="F:\邵\21春\物理\点拨中考\word\讲本\图+232.tif"/>
          <p:cNvPicPr>
            <a:picLocks noChangeAspect="1"/>
          </p:cNvPicPr>
          <p:nvPr/>
        </p:nvPicPr>
        <p:blipFill>
          <a:blip r:embed="rId7" r:link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83150" y="1311275"/>
            <a:ext cx="790575" cy="10763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1300" name="Picture 12" descr="F:\邵\21春\物理\点拨中考\word\讲本\图+233.tif"/>
          <p:cNvPicPr>
            <a:picLocks noChangeAspect="1"/>
          </p:cNvPicPr>
          <p:nvPr/>
        </p:nvPicPr>
        <p:blipFill>
          <a:blip r:embed="rId9" r:link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61075" y="1306513"/>
            <a:ext cx="790575" cy="1087437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1301" name="Picture 11" descr="F:\邵\21春\物理\点拨中考\word\讲本\图+234.tif"/>
          <p:cNvPicPr>
            <a:picLocks noChangeAspect="1"/>
          </p:cNvPicPr>
          <p:nvPr/>
        </p:nvPicPr>
        <p:blipFill>
          <a:blip r:embed="rId11" r:link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02525" y="1306513"/>
            <a:ext cx="719138" cy="11938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1302" name="矩形 20"/>
          <p:cNvSpPr/>
          <p:nvPr/>
        </p:nvSpPr>
        <p:spPr>
          <a:xfrm>
            <a:off x="2522538" y="2884488"/>
            <a:ext cx="4937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＞</a:t>
            </a: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11303" name="矩形 21"/>
          <p:cNvSpPr/>
          <p:nvPr/>
        </p:nvSpPr>
        <p:spPr>
          <a:xfrm>
            <a:off x="3763963" y="2897188"/>
            <a:ext cx="4953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＝</a:t>
            </a: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11304" name="矩形 24"/>
          <p:cNvSpPr/>
          <p:nvPr/>
        </p:nvSpPr>
        <p:spPr>
          <a:xfrm>
            <a:off x="5029200" y="2884488"/>
            <a:ext cx="49371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＝</a:t>
            </a: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11305" name="矩形 25"/>
          <p:cNvSpPr/>
          <p:nvPr/>
        </p:nvSpPr>
        <p:spPr>
          <a:xfrm>
            <a:off x="6297613" y="2884488"/>
            <a:ext cx="4937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＜</a:t>
            </a: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11306" name="矩形 26"/>
          <p:cNvSpPr/>
          <p:nvPr/>
        </p:nvSpPr>
        <p:spPr>
          <a:xfrm>
            <a:off x="7527925" y="3059113"/>
            <a:ext cx="4953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＝</a:t>
            </a: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72868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2" grpId="0"/>
      <p:bldP spid="11303" grpId="0"/>
      <p:bldP spid="11304" grpId="0"/>
      <p:bldP spid="11305" grpId="0"/>
      <p:bldP spid="113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3" name="表格 4"/>
          <p:cNvGraphicFramePr>
            <a:graphicFrameLocks noGrp="1"/>
          </p:cNvGraphicFramePr>
          <p:nvPr/>
        </p:nvGraphicFramePr>
        <p:xfrm>
          <a:off x="852488" y="842962"/>
          <a:ext cx="7608885" cy="3336925"/>
        </p:xfrm>
        <a:graphic>
          <a:graphicData uri="http://schemas.openxmlformats.org/drawingml/2006/table">
            <a:tbl>
              <a:tblPr/>
              <a:tblGrid>
                <a:gridCol w="1268412"/>
                <a:gridCol w="1268412"/>
                <a:gridCol w="1266825"/>
                <a:gridCol w="1268412"/>
                <a:gridCol w="1268412"/>
                <a:gridCol w="1268412"/>
              </a:tblGrid>
              <a:tr h="67310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上浮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漂浮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悬浮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下沉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沉底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247775">
                <a:tc rowSpan="2"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ρ</a:t>
                      </a:r>
                      <a:r>
                        <a:rPr lang="zh-CN" altLang="zh-CN" sz="2400" b="1" baseline="-25000">
                          <a:latin typeface="Times New Roman"/>
                          <a:ea typeface="宋体" pitchFamily="2" charset="-122"/>
                        </a:rPr>
                        <a:t>液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与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ρ</a:t>
                      </a:r>
                      <a:r>
                        <a:rPr lang="zh-CN" altLang="zh-CN" sz="2400" b="1" baseline="-25000">
                          <a:latin typeface="Times New Roman"/>
                          <a:ea typeface="宋体" pitchFamily="2" charset="-122"/>
                        </a:rPr>
                        <a:t>物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的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关系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ρ</a:t>
                      </a:r>
                      <a:r>
                        <a:rPr lang="zh-CN" altLang="zh-CN" sz="2400" b="1" baseline="-25000">
                          <a:latin typeface="Times New Roman"/>
                          <a:ea typeface="宋体" pitchFamily="2" charset="-122"/>
                        </a:rPr>
                        <a:t>液</a:t>
                      </a:r>
                      <a:r>
                        <a:rPr lang="en-US" altLang="zh-CN" sz="2400" b="1">
                          <a:latin typeface="Times New Roman"/>
                        </a:rPr>
                        <a:t>__</a:t>
                      </a:r>
                      <a:r>
                        <a:rPr lang="en-US" altLang="zh-CN" sz="2400" b="1" i="1">
                          <a:latin typeface="Times New Roman"/>
                        </a:rPr>
                        <a:t>ρ</a:t>
                      </a:r>
                      <a:r>
                        <a:rPr lang="zh-CN" altLang="zh-CN" sz="2400" b="1" baseline="-25000">
                          <a:latin typeface="Times New Roman"/>
                          <a:ea typeface="宋体" pitchFamily="2" charset="-122"/>
                        </a:rPr>
                        <a:t>物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ρ</a:t>
                      </a:r>
                      <a:r>
                        <a:rPr lang="zh-CN" altLang="zh-CN" sz="2400" b="1" baseline="-25000">
                          <a:latin typeface="Times New Roman"/>
                          <a:ea typeface="宋体" pitchFamily="2" charset="-122"/>
                        </a:rPr>
                        <a:t>液</a:t>
                      </a:r>
                      <a:r>
                        <a:rPr lang="en-US" altLang="zh-CN" sz="2400" b="1">
                          <a:latin typeface="Times New Roman"/>
                        </a:rPr>
                        <a:t>__</a:t>
                      </a:r>
                      <a:r>
                        <a:rPr lang="en-US" altLang="zh-CN" sz="2400" b="1" i="1">
                          <a:latin typeface="Times New Roman"/>
                        </a:rPr>
                        <a:t>ρ</a:t>
                      </a:r>
                      <a:r>
                        <a:rPr lang="zh-CN" altLang="zh-CN" sz="2400" b="1" baseline="-25000">
                          <a:latin typeface="Times New Roman"/>
                          <a:ea typeface="宋体" pitchFamily="2" charset="-122"/>
                        </a:rPr>
                        <a:t>物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ρ</a:t>
                      </a:r>
                      <a:r>
                        <a:rPr lang="zh-CN" altLang="zh-CN" sz="2400" b="1" baseline="-25000">
                          <a:latin typeface="Times New Roman"/>
                          <a:ea typeface="宋体" pitchFamily="2" charset="-122"/>
                        </a:rPr>
                        <a:t>液</a:t>
                      </a:r>
                      <a:r>
                        <a:rPr lang="en-US" altLang="zh-CN" sz="2400" b="1">
                          <a:latin typeface="Times New Roman"/>
                        </a:rPr>
                        <a:t>__</a:t>
                      </a:r>
                      <a:r>
                        <a:rPr lang="en-US" altLang="zh-CN" sz="2400" b="1" i="1">
                          <a:latin typeface="Times New Roman"/>
                        </a:rPr>
                        <a:t>ρ</a:t>
                      </a:r>
                      <a:r>
                        <a:rPr lang="zh-CN" altLang="zh-CN" sz="2400" b="1" baseline="-25000">
                          <a:latin typeface="Times New Roman"/>
                          <a:ea typeface="宋体" pitchFamily="2" charset="-122"/>
                        </a:rPr>
                        <a:t>物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ρ</a:t>
                      </a:r>
                      <a:r>
                        <a:rPr lang="zh-CN" altLang="zh-CN" sz="2400" b="1" baseline="-25000">
                          <a:latin typeface="Times New Roman"/>
                          <a:ea typeface="宋体" pitchFamily="2" charset="-122"/>
                        </a:rPr>
                        <a:t>液</a:t>
                      </a:r>
                      <a:r>
                        <a:rPr lang="en-US" altLang="zh-CN" sz="2400" b="1">
                          <a:latin typeface="Times New Roman"/>
                        </a:rPr>
                        <a:t>__</a:t>
                      </a:r>
                      <a:r>
                        <a:rPr lang="en-US" altLang="zh-CN" sz="2400" b="1" i="1">
                          <a:latin typeface="Times New Roman"/>
                        </a:rPr>
                        <a:t>ρ</a:t>
                      </a:r>
                      <a:r>
                        <a:rPr lang="zh-CN" altLang="zh-CN" sz="2400" b="1" baseline="-25000">
                          <a:latin typeface="Times New Roman"/>
                          <a:ea typeface="宋体" pitchFamily="2" charset="-122"/>
                        </a:rPr>
                        <a:t>物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ρ</a:t>
                      </a:r>
                      <a:r>
                        <a:rPr lang="zh-CN" altLang="zh-CN" sz="2400" b="1" baseline="-25000">
                          <a:latin typeface="Times New Roman"/>
                          <a:ea typeface="宋体" pitchFamily="2" charset="-122"/>
                        </a:rPr>
                        <a:t>液</a:t>
                      </a:r>
                      <a:r>
                        <a:rPr lang="en-US" altLang="zh-CN" sz="2400" b="1">
                          <a:latin typeface="Times New Roman"/>
                        </a:rPr>
                        <a:t>__</a:t>
                      </a:r>
                      <a:r>
                        <a:rPr lang="en-US" altLang="zh-CN" sz="2400" b="1" i="1">
                          <a:latin typeface="Times New Roman"/>
                        </a:rPr>
                        <a:t>ρ</a:t>
                      </a:r>
                      <a:r>
                        <a:rPr lang="zh-CN" altLang="zh-CN" sz="2400" b="1" baseline="-25000">
                          <a:latin typeface="Times New Roman"/>
                          <a:ea typeface="宋体" pitchFamily="2" charset="-122"/>
                        </a:rPr>
                        <a:t>物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416050"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B w="12700">
                      <a:round/>
                    </a:lnB>
                  </a:tcPr>
                </a:tc>
                <a:tc gridSpan="5"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fontAlgn="base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Times New Roman"/>
                          <a:ea typeface="宋体" pitchFamily="2" charset="-122"/>
                        </a:rPr>
                        <a:t>判断物体的浮、沉时，可以先计算物体和液体的密度，然后比较它们的大小关系。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238" marR="523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12700"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</a:tr>
            </a:tbl>
          </a:graphicData>
        </a:graphic>
      </p:graphicFrame>
      <p:sp>
        <p:nvSpPr>
          <p:cNvPr id="13338" name="矩形 12"/>
          <p:cNvSpPr/>
          <p:nvPr/>
        </p:nvSpPr>
        <p:spPr>
          <a:xfrm>
            <a:off x="2484438" y="1924050"/>
            <a:ext cx="493712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＞</a:t>
            </a: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13339" name="矩形 16"/>
          <p:cNvSpPr/>
          <p:nvPr/>
        </p:nvSpPr>
        <p:spPr>
          <a:xfrm>
            <a:off x="3776663" y="1943100"/>
            <a:ext cx="495300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＞</a:t>
            </a: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13340" name="矩形 17"/>
          <p:cNvSpPr/>
          <p:nvPr/>
        </p:nvSpPr>
        <p:spPr>
          <a:xfrm>
            <a:off x="5016500" y="1931988"/>
            <a:ext cx="49371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＝</a:t>
            </a: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13341" name="矩形 18"/>
          <p:cNvSpPr/>
          <p:nvPr/>
        </p:nvSpPr>
        <p:spPr>
          <a:xfrm>
            <a:off x="6297613" y="1957388"/>
            <a:ext cx="4937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＜</a:t>
            </a: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13342" name="矩形 19"/>
          <p:cNvSpPr/>
          <p:nvPr/>
        </p:nvSpPr>
        <p:spPr>
          <a:xfrm>
            <a:off x="7534275" y="1924050"/>
            <a:ext cx="49371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＜</a:t>
            </a: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490569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8" grpId="0"/>
      <p:bldP spid="13339" grpId="0"/>
      <p:bldP spid="13340" grpId="0"/>
      <p:bldP spid="13341" grpId="0"/>
      <p:bldP spid="133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1" name="表格 2"/>
          <p:cNvGraphicFramePr>
            <a:graphicFrameLocks noGrp="1"/>
          </p:cNvGraphicFramePr>
          <p:nvPr/>
        </p:nvGraphicFramePr>
        <p:xfrm>
          <a:off x="611188" y="842962"/>
          <a:ext cx="8137524" cy="3292793"/>
        </p:xfrm>
        <a:graphic>
          <a:graphicData uri="http://schemas.openxmlformats.org/drawingml/2006/table">
            <a:tbl>
              <a:tblPr/>
              <a:tblGrid>
                <a:gridCol w="1157288"/>
                <a:gridCol w="1395412"/>
                <a:gridCol w="1397000"/>
                <a:gridCol w="1395412"/>
                <a:gridCol w="1395412"/>
                <a:gridCol w="1397000"/>
              </a:tblGrid>
              <a:tr h="54927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 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上浮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漂浮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悬浮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下沉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沉底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09696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运动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状态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上浮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静止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静止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下沉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静止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64623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结果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变为漂浮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部分露出液面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可停留在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液面下任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意位置　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变为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沉底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一直沉在底部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5391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62881353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22"/>
          <p:cNvSpPr txBox="1">
            <a:spLocks noChangeArrowheads="1"/>
          </p:cNvSpPr>
          <p:nvPr/>
        </p:nvSpPr>
        <p:spPr bwMode="auto">
          <a:xfrm>
            <a:off x="468313" y="1058863"/>
            <a:ext cx="8115300" cy="332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marR="0" lvl="0" indent="-354965" algn="just" eaLnBrk="0" hangingPunct="0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1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．密度计：根据物体</a:t>
            </a:r>
            <a:r>
              <a:rPr lang="en-US" altLang="zh-CN" sz="2400" b="1" spc="0">
                <a:latin typeface="Times New Roman"/>
              </a:rPr>
              <a:t>________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时浮力等于重力原理制成的。用于测量液体的密度，浸入液体的体积越大，液体的密度越</a:t>
            </a:r>
            <a:r>
              <a:rPr lang="en-US" altLang="zh-CN" sz="2400" b="1" spc="0">
                <a:latin typeface="Times New Roman"/>
              </a:rPr>
              <a:t>________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。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  <a:p>
            <a:pPr marL="357505" marR="0" lvl="0" indent="-354965" algn="just" eaLnBrk="0" hangingPunct="0">
              <a:lnSpc>
                <a:spcPct val="150000"/>
              </a:lnSpc>
              <a:spcAft>
                <a:spcPct val="0"/>
              </a:spcAft>
              <a:buClrTx/>
              <a:buFontTx/>
            </a:pPr>
            <a:r>
              <a:rPr lang="en-US" altLang="zh-CN" sz="2400" b="1" spc="0">
                <a:latin typeface="Times New Roman"/>
              </a:rPr>
              <a:t>2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．轮船：利用</a:t>
            </a:r>
            <a:r>
              <a:rPr lang="en-US" altLang="zh-CN" sz="2400" b="1" spc="0">
                <a:latin typeface="Times New Roman"/>
              </a:rPr>
              <a:t>“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空心法</a:t>
            </a:r>
            <a:r>
              <a:rPr lang="en-US" altLang="zh-CN" sz="2400" b="1" spc="0">
                <a:latin typeface="Times New Roman"/>
              </a:rPr>
              <a:t>”</a:t>
            </a:r>
            <a:r>
              <a:rPr lang="zh-CN" altLang="zh-CN" sz="2400" b="1" spc="0">
                <a:latin typeface="Times New Roman"/>
                <a:ea typeface="宋体" pitchFamily="2" charset="-122"/>
              </a:rPr>
              <a:t>，把密度比水大的钢材制成空心的轮船，使其排开更多的水，使轮船可以漂浮在水面上，且能装载货物。</a:t>
            </a:r>
            <a:endParaRPr lang="zh-CN" altLang="zh-CN" sz="100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7410" name="矩形 2"/>
          <p:cNvSpPr/>
          <p:nvPr/>
        </p:nvSpPr>
        <p:spPr>
          <a:xfrm>
            <a:off x="3862388" y="113188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zh-CN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漂浮</a:t>
            </a: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17411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0" marR="0" lvl="0" indent="0">
              <a:buClrTx/>
              <a:buFontTx/>
            </a:pPr>
            <a:r>
              <a:rPr lang="zh-CN" altLang="en-US" sz="2400" b="1" spc="0">
                <a:solidFill>
                  <a:srgbClr val="E46C0A"/>
                </a:solidFill>
                <a:latin typeface="Times New Roman" pitchFamily="18" charset="0"/>
                <a:ea typeface="宋体" pitchFamily="2" charset="-122"/>
              </a:rPr>
              <a:t>知识点</a:t>
            </a:r>
            <a:r>
              <a:rPr lang="en-US" altLang="zh-CN" sz="2400" b="1" spc="0">
                <a:solidFill>
                  <a:srgbClr val="E46C0A"/>
                </a:solidFill>
                <a:latin typeface="Times New Roman" pitchFamily="18" charset="0"/>
                <a:ea typeface="宋体" pitchFamily="2" charset="-122"/>
              </a:rPr>
              <a:t>3   </a:t>
            </a:r>
            <a:r>
              <a:rPr lang="zh-CN" altLang="en-US" sz="2400" b="1" spc="0">
                <a:solidFill>
                  <a:srgbClr val="E46C0A"/>
                </a:solidFill>
                <a:latin typeface="Times New Roman" pitchFamily="18" charset="0"/>
                <a:ea typeface="宋体" pitchFamily="2" charset="-122"/>
              </a:rPr>
              <a:t>沉浮条件的应用</a:t>
            </a:r>
            <a:endParaRPr lang="zh-CN" altLang="en-US" sz="2400" b="1">
              <a:solidFill>
                <a:srgbClr val="E46C0A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7412" name="矩形 6"/>
          <p:cNvSpPr/>
          <p:nvPr/>
        </p:nvSpPr>
        <p:spPr>
          <a:xfrm>
            <a:off x="2268538" y="2201863"/>
            <a:ext cx="4921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zh-CN" sz="24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小</a:t>
            </a: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554127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2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1671</Words>
  <Application>Microsoft Office PowerPoint</Application>
  <PresentationFormat>全屏显示(16:9)</PresentationFormat>
  <Paragraphs>166</Paragraphs>
  <Slides>26</Slides>
  <Notes>8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28" baseType="lpstr">
      <vt:lpstr>Office 主题</vt:lpstr>
      <vt:lpstr>Microsoft Word 97 - 2003 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7</cp:revision>
  <dcterms:created xsi:type="dcterms:W3CDTF">2021-03-14T01:54:00Z</dcterms:created>
  <dcterms:modified xsi:type="dcterms:W3CDTF">2021-03-14T02:01:56Z</dcterms:modified>
</cp:coreProperties>
</file>