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1" r:id="rId1"/>
  </p:sldMasterIdLst>
  <p:sldIdLst>
    <p:sldId id="394" r:id="rId2"/>
    <p:sldId id="395" r:id="rId3"/>
    <p:sldId id="396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397" r:id="rId22"/>
    <p:sldId id="280" r:id="rId23"/>
    <p:sldId id="281" r:id="rId24"/>
    <p:sldId id="282" r:id="rId25"/>
    <p:sldId id="283" r:id="rId26"/>
    <p:sldId id="398" r:id="rId27"/>
    <p:sldId id="285" r:id="rId28"/>
    <p:sldId id="399" r:id="rId29"/>
    <p:sldId id="287" r:id="rId30"/>
    <p:sldId id="257" r:id="rId31"/>
    <p:sldId id="351" r:id="rId32"/>
  </p:sldIdLst>
  <p:sldSz cx="9144000" cy="6858000" type="screen4x3"/>
  <p:notesSz cx="6858000" cy="9144000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75">
          <p15:clr>
            <a:srgbClr val="A4A3A4"/>
          </p15:clr>
        </p15:guide>
        <p15:guide id="2" pos="291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  <a:srgbClr val="BAFBA3"/>
    <a:srgbClr val="37EB9E"/>
    <a:srgbClr val="03490D"/>
    <a:srgbClr val="3A122E"/>
    <a:srgbClr val="3440E2"/>
    <a:srgbClr val="000099"/>
    <a:srgbClr val="A0FEC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835" autoAdjust="0"/>
    <p:restoredTop sz="94614" autoAdjust="0"/>
  </p:normalViewPr>
  <p:slideViewPr>
    <p:cSldViewPr snapToGrid="0">
      <p:cViewPr varScale="1">
        <p:scale>
          <a:sx n="81" d="100"/>
          <a:sy n="81" d="100"/>
        </p:scale>
        <p:origin x="1397" y="62"/>
      </p:cViewPr>
      <p:guideLst>
        <p:guide orient="horz" pos="2175"/>
        <p:guide pos="29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3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0C4E6A4-6579-4F4B-8E3A-C6D2DC6037E9}" type="doc">
      <dgm:prSet loTypeId="urn:microsoft.com/office/officeart/2005/8/layout/venn1" loCatId="relationship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zh-CN" altLang="en-US"/>
        </a:p>
      </dgm:t>
    </dgm:pt>
    <dgm:pt modelId="{4A2F7ECA-37A7-4084-B79E-51030446F7EE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rtl="0"/>
          <a:r>
            <a:rPr lang="zh-CN" b="1">
              <a:solidFill>
                <a:srgbClr val="00B050"/>
              </a:solidFill>
              <a:latin typeface="楷体"/>
              <a:ea typeface="方正舒体" pitchFamily="2" charset="-122"/>
            </a:rPr>
            <a:t>说一说</a:t>
          </a:r>
          <a:endParaRPr lang="zh-CN">
            <a:solidFill>
              <a:srgbClr val="00B050"/>
            </a:solidFill>
            <a:latin typeface="楷体"/>
            <a:ea typeface="方正舒体" pitchFamily="2" charset="-122"/>
          </a:endParaRPr>
        </a:p>
      </dgm:t>
    </dgm:pt>
    <dgm:pt modelId="{A6717597-CD86-43FA-ADCF-47FA54613727}" type="parTrans" cxnId="{2FC0C4FC-27C9-444B-BDF4-2902FB571EAC}">
      <dgm:prSet/>
      <dgm:spPr/>
      <dgm:t>
        <a:bodyPr/>
        <a:lstStyle/>
        <a:p>
          <a:endParaRPr lang="zh-CN" altLang="en-US"/>
        </a:p>
      </dgm:t>
    </dgm:pt>
    <dgm:pt modelId="{C6E95701-6D37-4151-8304-0D176FF633B5}" type="sibTrans" cxnId="{2FC0C4FC-27C9-444B-BDF4-2902FB571EAC}">
      <dgm:prSet/>
      <dgm:spPr/>
      <dgm:t>
        <a:bodyPr/>
        <a:lstStyle/>
        <a:p>
          <a:endParaRPr lang="zh-CN" altLang="en-US"/>
        </a:p>
      </dgm:t>
    </dgm:pt>
    <dgm:pt modelId="{F2B9EEAD-B844-499B-B2CD-15ECCB5BC81D}" type="pres">
      <dgm:prSet presAssocID="{A0C4E6A4-6579-4F4B-8E3A-C6D2DC6037E9}" presName="compositeShape" presStyleCnt="0">
        <dgm:presLayoutVars>
          <dgm:chMax val="7"/>
          <dgm:dir/>
          <dgm:resizeHandles val="exact"/>
        </dgm:presLayoutVars>
      </dgm:prSet>
      <dgm:spPr/>
    </dgm:pt>
    <dgm:pt modelId="{D4D6466D-A2C8-4B6C-AAB0-E8618B1545C8}" type="pres">
      <dgm:prSet presAssocID="{4A2F7ECA-37A7-4084-B79E-51030446F7EE}" presName="circ1TxSh" presStyleLbl="vennNode1" presStyleIdx="0" presStyleCnt="1" custScaleX="237479"/>
      <dgm:spPr/>
    </dgm:pt>
  </dgm:ptLst>
  <dgm:cxnLst>
    <dgm:cxn modelId="{7E29AABE-758F-4546-8505-FFBBFBAF66BC}" type="presOf" srcId="{4A2F7ECA-37A7-4084-B79E-51030446F7EE}" destId="{D4D6466D-A2C8-4B6C-AAB0-E8618B1545C8}" srcOrd="0" destOrd="0" presId="urn:microsoft.com/office/officeart/2005/8/layout/venn1"/>
    <dgm:cxn modelId="{5239CEF0-92A7-419B-8C2E-87603BC95A85}" type="presOf" srcId="{A0C4E6A4-6579-4F4B-8E3A-C6D2DC6037E9}" destId="{F2B9EEAD-B844-499B-B2CD-15ECCB5BC81D}" srcOrd="0" destOrd="0" presId="urn:microsoft.com/office/officeart/2005/8/layout/venn1"/>
    <dgm:cxn modelId="{2FC0C4FC-27C9-444B-BDF4-2902FB571EAC}" srcId="{A0C4E6A4-6579-4F4B-8E3A-C6D2DC6037E9}" destId="{4A2F7ECA-37A7-4084-B79E-51030446F7EE}" srcOrd="0" destOrd="0" parTransId="{A6717597-CD86-43FA-ADCF-47FA54613727}" sibTransId="{C6E95701-6D37-4151-8304-0D176FF633B5}"/>
    <dgm:cxn modelId="{BD6422E2-8763-4F04-A311-00C77C43082C}" type="presParOf" srcId="{F2B9EEAD-B844-499B-B2CD-15ECCB5BC81D}" destId="{D4D6466D-A2C8-4B6C-AAB0-E8618B1545C8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5530026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71550" y="188913"/>
            <a:ext cx="7210425" cy="1143000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66725" y="1557338"/>
            <a:ext cx="7921625" cy="3816350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64318921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407944" y="188913"/>
            <a:ext cx="1980406" cy="5184775"/>
          </a:xfrm>
        </p:spPr>
        <p:txBody>
          <a:bodyPr vert="eaVert"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66725" y="188913"/>
            <a:ext cx="5826413" cy="5184775"/>
          </a:xfrm>
        </p:spPr>
        <p:txBody>
          <a:bodyPr vert="eaVert"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69692475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539552" y="2420888"/>
            <a:ext cx="8064896" cy="2016224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日期占位符 3">
            <a:extLst>
              <a:ext uri="{FF2B5EF4-FFF2-40B4-BE49-F238E27FC236}">
                <a16:creationId xmlns:a16="http://schemas.microsoft.com/office/drawing/2014/main" id="{6EC2F4E8-994B-4B8F-A6A2-772CBDD83D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1" fontAlgn="auto" hangingPunct="1">
              <a:buFontTx/>
              <a:buNone/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fld id="{75ADD960-0D2D-4070-B2BB-0A9FD90C55F2}" type="datetimeFigureOut">
              <a:rPr lang="zh-CN" altLang="en-US"/>
              <a:pPr>
                <a:defRPr/>
              </a:pPr>
              <a:t>2019/12/17</a:t>
            </a:fld>
            <a:endParaRPr lang="zh-CN" altLang="en-US"/>
          </a:p>
        </p:txBody>
      </p:sp>
      <p:sp>
        <p:nvSpPr>
          <p:cNvPr id="4" name="页脚占位符 4">
            <a:extLst>
              <a:ext uri="{FF2B5EF4-FFF2-40B4-BE49-F238E27FC236}">
                <a16:creationId xmlns:a16="http://schemas.microsoft.com/office/drawing/2014/main" id="{39AEDD09-2404-423B-A75E-2E4E1A97B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eaLnBrk="1" fontAlgn="auto" hangingPunct="1">
              <a:buFontTx/>
              <a:buNone/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>
            <a:extLst>
              <a:ext uri="{FF2B5EF4-FFF2-40B4-BE49-F238E27FC236}">
                <a16:creationId xmlns:a16="http://schemas.microsoft.com/office/drawing/2014/main" id="{84620F36-68EB-4415-B656-108F05AA67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hangingPunct="1">
              <a:buFont typeface="Arial" panose="020B0604020202020204" pitchFamily="34" charset="0"/>
              <a:buNone/>
              <a:defRPr sz="1200" noProof="1" dirty="0">
                <a:solidFill>
                  <a:srgbClr val="898989"/>
                </a:solidFill>
                <a:latin typeface="Calibri" pitchFamily="34" charset="0"/>
                <a:cs typeface="+mn-ea"/>
              </a:defRPr>
            </a:lvl1pPr>
          </a:lstStyle>
          <a:p>
            <a:pPr>
              <a:defRPr/>
            </a:pPr>
            <a:fld id="{5F8544A9-3C7E-4DAE-8BAE-E28A7F0FEF0B}" type="slidenum">
              <a:rPr lang="zh-CN" altLang="en-US"/>
              <a:pPr>
                <a:defRPr/>
              </a:pPr>
              <a:t>‹#›</a:t>
            </a:fld>
            <a:endParaRPr lang="zh-CN" altLang="en-US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826185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71550" y="188913"/>
            <a:ext cx="7210425" cy="1143000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6725" y="1557338"/>
            <a:ext cx="7921625" cy="3816350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49268740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935550704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71550" y="188913"/>
            <a:ext cx="7210425" cy="1143000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66725" y="1557338"/>
            <a:ext cx="3881596" cy="3816350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06754" y="1557338"/>
            <a:ext cx="3881596" cy="3816350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54523741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002435306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71550" y="188913"/>
            <a:ext cx="7210425" cy="1143000"/>
          </a:xfrm>
        </p:spPr>
        <p:txBody>
          <a:bodyPr/>
          <a:lstStyle/>
          <a:p>
            <a:r>
              <a:rPr lang="zh-CN" altLang="en-US" noProof="1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94650690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073961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  <a:p>
            <a:pPr lvl="1"/>
            <a:r>
              <a:rPr lang="zh-CN" altLang="en-US" noProof="1"/>
              <a:t>第二级</a:t>
            </a:r>
          </a:p>
          <a:p>
            <a:pPr lvl="2"/>
            <a:r>
              <a:rPr lang="zh-CN" altLang="en-US" noProof="1"/>
              <a:t>第三级</a:t>
            </a:r>
          </a:p>
          <a:p>
            <a:pPr lvl="3"/>
            <a:r>
              <a:rPr lang="zh-CN" altLang="en-US" noProof="1"/>
              <a:t>第四级</a:t>
            </a:r>
          </a:p>
          <a:p>
            <a:pPr lvl="4"/>
            <a:r>
              <a:rPr lang="zh-CN" altLang="en-US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779550040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endParaRPr lang="zh-CN" altLang="en-US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/>
            <a:r>
              <a:rPr lang="zh-CN" altLang="en-US" noProof="1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274252096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30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10" Type="http://schemas.openxmlformats.org/officeDocument/2006/relationships/image" Target="../media/image12.jpeg"/><Relationship Id="rId4" Type="http://schemas.openxmlformats.org/officeDocument/2006/relationships/image" Target="../media/image6.jpeg"/><Relationship Id="rId9" Type="http://schemas.openxmlformats.org/officeDocument/2006/relationships/image" Target="../media/image1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标题 1"/>
          <p:cNvSpPr>
            <a:spLocks noGrp="1"/>
          </p:cNvSpPr>
          <p:nvPr/>
        </p:nvSpPr>
        <p:spPr>
          <a:xfrm>
            <a:off x="1934767" y="1107282"/>
            <a:ext cx="5255419" cy="854869"/>
          </a:xfrm>
          <a:prstGeom prst="rect">
            <a:avLst/>
          </a:prstGeom>
          <a:solidFill>
            <a:srgbClr val="FFFFFF"/>
          </a:solidFill>
          <a:ln w="9525">
            <a:noFill/>
            <a:miter/>
          </a:ln>
        </p:spPr>
        <p:txBody>
          <a:bodyPr wrap="square" lIns="68580" tIns="34290" rIns="68580" bIns="34290" anchor="ctr"/>
          <a:lstStyle/>
          <a:p>
            <a:pPr lvl="0" algn="ctr" eaLnBrk="1" hangingPunct="1">
              <a:buClr>
                <a:srgbClr val="000000"/>
              </a:buClr>
            </a:pPr>
            <a:r>
              <a:rPr lang="zh-CN" altLang="en-US" sz="3300" b="1" dirty="0">
                <a:solidFill>
                  <a:schemeClr val="tx2"/>
                </a:solidFill>
                <a:latin typeface="宋体" charset="-122"/>
                <a:ea typeface="宋体" charset="-122"/>
              </a:rPr>
              <a:t>第三章　物态变化</a:t>
            </a:r>
            <a:endParaRPr lang="zh-CN" altLang="en-US" sz="3000" b="1" dirty="0">
              <a:solidFill>
                <a:schemeClr val="tx2"/>
              </a:solidFill>
              <a:latin typeface="楷体_GB2312" pitchFamily="49" charset="-122"/>
              <a:ea typeface="楷体_GB2312" pitchFamily="49" charset="-122"/>
            </a:endParaRPr>
          </a:p>
        </p:txBody>
      </p:sp>
      <p:sp>
        <p:nvSpPr>
          <p:cNvPr id="3074" name="文本框 2"/>
          <p:cNvSpPr txBox="1"/>
          <p:nvPr/>
        </p:nvSpPr>
        <p:spPr>
          <a:xfrm>
            <a:off x="1143000" y="1970961"/>
            <a:ext cx="6853238" cy="54864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ctr" eaLnBrk="0" hangingPunct="0"/>
            <a:r>
              <a:rPr lang="zh-CN" altLang="en-US" sz="3000" b="1" dirty="0">
                <a:latin typeface="楷体_GB2312" pitchFamily="49" charset="-122"/>
                <a:ea typeface="楷体_GB2312" pitchFamily="49" charset="-122"/>
                <a:sym typeface="Arial" charset="0"/>
              </a:rPr>
              <a:t>第</a:t>
            </a:r>
            <a:r>
              <a:rPr lang="en-US" altLang="zh-CN" sz="3000" b="1" dirty="0">
                <a:latin typeface="楷体_GB2312" pitchFamily="49" charset="-122"/>
                <a:ea typeface="楷体_GB2312" pitchFamily="49" charset="-122"/>
                <a:sym typeface="Arial" charset="0"/>
              </a:rPr>
              <a:t>4</a:t>
            </a:r>
            <a:r>
              <a:rPr lang="zh-CN" altLang="en-US" sz="3000" b="1" dirty="0">
                <a:latin typeface="楷体_GB2312" pitchFamily="49" charset="-122"/>
                <a:ea typeface="楷体_GB2312" pitchFamily="49" charset="-122"/>
                <a:sym typeface="Arial" charset="0"/>
              </a:rPr>
              <a:t>节　升华和凝华</a:t>
            </a:r>
            <a:endParaRPr lang="zh-CN" altLang="en-US" sz="3000">
              <a:latin typeface="楷体_GB2312" pitchFamily="49" charset="-122"/>
              <a:ea typeface="楷体_GB2312" pitchFamily="49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2784475"/>
            <a:ext cx="4379595" cy="225171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180" y="2785110"/>
            <a:ext cx="3152140" cy="2095500"/>
          </a:xfrm>
          <a:prstGeom prst="rect">
            <a:avLst/>
          </a:prstGeom>
        </p:spPr>
      </p:pic>
      <p:pic>
        <p:nvPicPr>
          <p:cNvPr id="4" name="图片 3" descr="u=2675906724,55284969&amp;fm=21&amp;gp=0[1]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9625" y="3928110"/>
            <a:ext cx="2790190" cy="209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77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u=876673370,1780085660&amp;gp=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435" y="1944370"/>
            <a:ext cx="3500120" cy="2760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5" name="Text Box 3"/>
          <p:cNvSpPr txBox="1">
            <a:spLocks noChangeArrowheads="1"/>
          </p:cNvSpPr>
          <p:nvPr/>
        </p:nvSpPr>
        <p:spPr bwMode="auto">
          <a:xfrm>
            <a:off x="1655445" y="1072516"/>
            <a:ext cx="511175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FF0000"/>
                </a:solidFill>
                <a:latin typeface="Tahoma" pitchFamily="34" charset="0"/>
              </a:rPr>
              <a:t>生活中的升华和凝华及应用</a:t>
            </a:r>
          </a:p>
        </p:txBody>
      </p:sp>
      <p:sp>
        <p:nvSpPr>
          <p:cNvPr id="18436" name="Text Box 4"/>
          <p:cNvSpPr txBox="1">
            <a:spLocks noChangeArrowheads="1"/>
          </p:cNvSpPr>
          <p:nvPr/>
        </p:nvSpPr>
        <p:spPr bwMode="auto">
          <a:xfrm>
            <a:off x="323850" y="4800602"/>
            <a:ext cx="360045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latin typeface="Tahoma" pitchFamily="34" charset="0"/>
              </a:rPr>
              <a:t>樟脑丸放在箱子里，过几个月会变小或消失。</a:t>
            </a:r>
            <a:r>
              <a:rPr lang="zh-CN" altLang="en-US">
                <a:latin typeface="Tahoma" pitchFamily="34" charset="0"/>
              </a:rPr>
              <a:t> </a:t>
            </a:r>
          </a:p>
          <a:p>
            <a:pPr>
              <a:spcBef>
                <a:spcPct val="50000"/>
              </a:spcBef>
            </a:pPr>
            <a:endParaRPr lang="zh-CN" altLang="en-US">
              <a:latin typeface="Tahoma" pitchFamily="34" charset="0"/>
            </a:endParaRPr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1115380" y="5516801"/>
            <a:ext cx="24479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ahoma" pitchFamily="34" charset="0"/>
              </a:rPr>
              <a:t>升华</a:t>
            </a:r>
          </a:p>
        </p:txBody>
      </p:sp>
      <p:pic>
        <p:nvPicPr>
          <p:cNvPr id="18438" name="Picture 2" descr="2008110235502083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366" y="1901190"/>
            <a:ext cx="4032885" cy="28054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5111752" y="4931569"/>
            <a:ext cx="307007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/>
              <a:t>冬天玻璃上的冰花</a:t>
            </a:r>
          </a:p>
        </p:txBody>
      </p:sp>
      <p:sp>
        <p:nvSpPr>
          <p:cNvPr id="18440" name="Text Box 8"/>
          <p:cNvSpPr txBox="1">
            <a:spLocks noChangeArrowheads="1"/>
          </p:cNvSpPr>
          <p:nvPr/>
        </p:nvSpPr>
        <p:spPr bwMode="auto">
          <a:xfrm>
            <a:off x="5940426" y="5320030"/>
            <a:ext cx="2037715" cy="51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凝华</a:t>
            </a:r>
          </a:p>
        </p:txBody>
      </p:sp>
    </p:spTree>
    <p:extLst>
      <p:ext uri="{BB962C8B-B14F-4D97-AF65-F5344CB8AC3E}">
        <p14:creationId xmlns:p14="http://schemas.microsoft.com/office/powerpoint/2010/main" val="311883545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4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4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4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84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 bldLvl="0" autoUpdateAnimBg="0"/>
      <p:bldP spid="18437" grpId="0" bldLvl="0" animBg="1" autoUpdateAnimBg="0"/>
      <p:bldP spid="18439" grpId="0" bldLvl="0" autoUpdateAnimBg="0"/>
      <p:bldP spid="18440" grpId="0" bldLvl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73611e01a76838da267fb50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145" b="17250"/>
          <a:stretch>
            <a:fillRect/>
          </a:stretch>
        </p:blipFill>
        <p:spPr bwMode="auto">
          <a:xfrm>
            <a:off x="395288" y="1863328"/>
            <a:ext cx="3744912" cy="25372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538165" y="4563666"/>
            <a:ext cx="432117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rgbClr val="111111"/>
                </a:solidFill>
                <a:latin typeface="楷体_GB2312" pitchFamily="49" charset="-122"/>
              </a:rPr>
              <a:t>一直冰冻的衣服也能干</a:t>
            </a:r>
          </a:p>
        </p:txBody>
      </p:sp>
      <p:pic>
        <p:nvPicPr>
          <p:cNvPr id="19460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964407"/>
            <a:ext cx="882650" cy="548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Text Box 5"/>
          <p:cNvSpPr txBox="1">
            <a:spLocks noChangeArrowheads="1"/>
          </p:cNvSpPr>
          <p:nvPr/>
        </p:nvSpPr>
        <p:spPr bwMode="auto">
          <a:xfrm>
            <a:off x="1371602" y="4992609"/>
            <a:ext cx="24479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ahoma" pitchFamily="34" charset="0"/>
              </a:rPr>
              <a:t>升华</a:t>
            </a:r>
            <a:endParaRPr lang="zh-CN" altLang="en-US"/>
          </a:p>
        </p:txBody>
      </p:sp>
      <p:pic>
        <p:nvPicPr>
          <p:cNvPr id="19462" name="Picture 2" descr="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1988" y="1970485"/>
            <a:ext cx="4132262" cy="2325290"/>
          </a:xfrm>
          <a:prstGeom prst="rect">
            <a:avLst/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463" name="Text Box 3"/>
          <p:cNvSpPr txBox="1">
            <a:spLocks noChangeArrowheads="1"/>
          </p:cNvSpPr>
          <p:nvPr/>
        </p:nvSpPr>
        <p:spPr bwMode="auto">
          <a:xfrm>
            <a:off x="4500565" y="4400551"/>
            <a:ext cx="410368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2800" b="1">
                <a:latin typeface="Times New Roman" pitchFamily="18" charset="0"/>
                <a:ea typeface="楷体_GB2312" pitchFamily="49" charset="-122"/>
              </a:rPr>
              <a:t>夏天从冰箱里取出的冰棍上出现“</a:t>
            </a:r>
            <a:r>
              <a:rPr lang="zh-CN" altLang="en-US" sz="2800" b="1">
                <a:solidFill>
                  <a:srgbClr val="FF6600"/>
                </a:solidFill>
                <a:latin typeface="Times New Roman" pitchFamily="18" charset="0"/>
                <a:ea typeface="楷体_GB2312" pitchFamily="49" charset="-122"/>
              </a:rPr>
              <a:t>白粉</a:t>
            </a:r>
            <a:r>
              <a:rPr lang="zh-CN" altLang="en-US" sz="2800" b="1">
                <a:latin typeface="Times New Roman" pitchFamily="18" charset="0"/>
                <a:ea typeface="楷体_GB2312" pitchFamily="49" charset="-122"/>
              </a:rPr>
              <a:t>”</a:t>
            </a:r>
          </a:p>
        </p:txBody>
      </p:sp>
      <p:sp>
        <p:nvSpPr>
          <p:cNvPr id="19464" name="Text Box 8"/>
          <p:cNvSpPr txBox="1">
            <a:spLocks noChangeArrowheads="1"/>
          </p:cNvSpPr>
          <p:nvPr/>
        </p:nvSpPr>
        <p:spPr bwMode="auto">
          <a:xfrm>
            <a:off x="5846764" y="5181918"/>
            <a:ext cx="90601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凝华</a:t>
            </a:r>
          </a:p>
        </p:txBody>
      </p:sp>
    </p:spTree>
    <p:extLst>
      <p:ext uri="{BB962C8B-B14F-4D97-AF65-F5344CB8AC3E}">
        <p14:creationId xmlns:p14="http://schemas.microsoft.com/office/powerpoint/2010/main" val="1716831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4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4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4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94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ldLvl="0" autoUpdateAnimBg="0"/>
      <p:bldP spid="19461" grpId="0" bldLvl="0" animBg="1" autoUpdateAnimBg="0"/>
      <p:bldP spid="19463" grpId="0" bldLvl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2"/>
          <p:cNvGrpSpPr/>
          <p:nvPr/>
        </p:nvGrpSpPr>
        <p:grpSpPr bwMode="auto">
          <a:xfrm>
            <a:off x="376555" y="1860710"/>
            <a:ext cx="4191000" cy="2070497"/>
            <a:chOff x="0" y="0"/>
            <a:chExt cx="2640" cy="1739"/>
          </a:xfrm>
        </p:grpSpPr>
        <p:pic>
          <p:nvPicPr>
            <p:cNvPr id="20483" name="Picture 32" descr="2008011820384210974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448" cy="17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4" name="Text Box 17"/>
            <p:cNvSpPr txBox="1">
              <a:spLocks noChangeArrowheads="1"/>
            </p:cNvSpPr>
            <p:nvPr/>
          </p:nvSpPr>
          <p:spPr bwMode="auto">
            <a:xfrm>
              <a:off x="2016" y="0"/>
              <a:ext cx="624" cy="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r>
                <a:rPr lang="zh-CN" altLang="en-US" sz="3200" b="1" i="1">
                  <a:solidFill>
                    <a:srgbClr val="66FF33"/>
                  </a:solidFill>
                  <a:latin typeface="Tahoma" pitchFamily="34" charset="0"/>
                  <a:ea typeface="华文中宋" pitchFamily="2" charset="-122"/>
                </a:rPr>
                <a:t>雪</a:t>
              </a:r>
            </a:p>
          </p:txBody>
        </p:sp>
      </p:grpSp>
      <p:sp>
        <p:nvSpPr>
          <p:cNvPr id="20485" name="WordArt 21"/>
          <p:cNvSpPr>
            <a:spLocks noChangeArrowheads="1" noChangeShapeType="1"/>
          </p:cNvSpPr>
          <p:nvPr/>
        </p:nvSpPr>
        <p:spPr bwMode="auto">
          <a:xfrm>
            <a:off x="2185988" y="914400"/>
            <a:ext cx="4824412" cy="6477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kern="10">
                <a:ln w="12700">
                  <a:solidFill>
                    <a:srgbClr val="EAEAEA"/>
                  </a:solidFill>
                  <a:rou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5000"/>
                    </a:srgbClr>
                  </a:outerShdw>
                </a:effectLst>
                <a:latin typeface="华文行楷"/>
                <a:ea typeface="华文行楷"/>
              </a:rPr>
              <a:t>生活中的物理</a:t>
            </a:r>
          </a:p>
        </p:txBody>
      </p:sp>
      <p:grpSp>
        <p:nvGrpSpPr>
          <p:cNvPr id="20486" name="Group 6"/>
          <p:cNvGrpSpPr/>
          <p:nvPr/>
        </p:nvGrpSpPr>
        <p:grpSpPr bwMode="auto">
          <a:xfrm>
            <a:off x="5100955" y="1827373"/>
            <a:ext cx="3657600" cy="1899047"/>
            <a:chOff x="0" y="0"/>
            <a:chExt cx="3657600" cy="2532063"/>
          </a:xfrm>
        </p:grpSpPr>
        <p:pic>
          <p:nvPicPr>
            <p:cNvPr id="20487" name="Picture 30" descr="338924019457350098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3657600" cy="2532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88" name="Text Box 20"/>
            <p:cNvSpPr txBox="1">
              <a:spLocks noChangeArrowheads="1"/>
            </p:cNvSpPr>
            <p:nvPr/>
          </p:nvSpPr>
          <p:spPr bwMode="auto">
            <a:xfrm>
              <a:off x="2667000" y="59871"/>
              <a:ext cx="914400" cy="7797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r>
                <a:rPr lang="zh-CN" altLang="en-US" sz="3200" b="1" i="1">
                  <a:solidFill>
                    <a:srgbClr val="66FF33"/>
                  </a:solidFill>
                  <a:latin typeface="Tahoma" pitchFamily="34" charset="0"/>
                  <a:ea typeface="华文中宋" pitchFamily="2" charset="-122"/>
                </a:rPr>
                <a:t>霜</a:t>
              </a:r>
            </a:p>
          </p:txBody>
        </p:sp>
      </p:grpSp>
      <p:sp>
        <p:nvSpPr>
          <p:cNvPr id="20489" name="Text Box 46"/>
          <p:cNvSpPr txBox="1">
            <a:spLocks noChangeArrowheads="1"/>
          </p:cNvSpPr>
          <p:nvPr/>
        </p:nvSpPr>
        <p:spPr bwMode="auto">
          <a:xfrm>
            <a:off x="376555" y="3426382"/>
            <a:ext cx="1143000" cy="646331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100000">
                <a:srgbClr val="000076"/>
              </a:gs>
            </a:gsLst>
            <a:path path="rect">
              <a:fillToRect r="100000" b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FFFF00"/>
                </a:solidFill>
                <a:latin typeface="Tahoma" pitchFamily="34" charset="0"/>
                <a:ea typeface="幼圆" pitchFamily="49" charset="-122"/>
              </a:rPr>
              <a:t>凝华</a:t>
            </a:r>
          </a:p>
        </p:txBody>
      </p:sp>
      <p:sp>
        <p:nvSpPr>
          <p:cNvPr id="20491" name="Text Box 54"/>
          <p:cNvSpPr txBox="1">
            <a:spLocks noChangeArrowheads="1"/>
          </p:cNvSpPr>
          <p:nvPr/>
        </p:nvSpPr>
        <p:spPr bwMode="auto">
          <a:xfrm>
            <a:off x="7615555" y="3245407"/>
            <a:ext cx="1143000" cy="646331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100000">
                <a:srgbClr val="000076"/>
              </a:gs>
            </a:gsLst>
            <a:path path="rect">
              <a:fillToRect r="100000" b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FFFF00"/>
                </a:solidFill>
                <a:latin typeface="Tahoma" pitchFamily="34" charset="0"/>
                <a:ea typeface="幼圆" pitchFamily="49" charset="-122"/>
              </a:rPr>
              <a:t>凝华</a:t>
            </a:r>
          </a:p>
        </p:txBody>
      </p:sp>
      <p:sp>
        <p:nvSpPr>
          <p:cNvPr id="20492" name="Text Box 55"/>
          <p:cNvSpPr txBox="1">
            <a:spLocks noChangeArrowheads="1"/>
          </p:cNvSpPr>
          <p:nvPr/>
        </p:nvSpPr>
        <p:spPr bwMode="auto">
          <a:xfrm>
            <a:off x="370205" y="4283631"/>
            <a:ext cx="7620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/>
            <a:r>
              <a:rPr lang="zh-CN" altLang="en-US" sz="3200" b="1">
                <a:solidFill>
                  <a:srgbClr val="CC00FF"/>
                </a:solidFill>
                <a:latin typeface="Times New Roman" pitchFamily="18" charset="0"/>
                <a:ea typeface="华文中宋" pitchFamily="2" charset="-122"/>
              </a:rPr>
              <a:t>水蒸气</a:t>
            </a:r>
          </a:p>
        </p:txBody>
      </p:sp>
      <p:sp>
        <p:nvSpPr>
          <p:cNvPr id="20493" name="Line 56"/>
          <p:cNvSpPr>
            <a:spLocks noChangeShapeType="1"/>
          </p:cNvSpPr>
          <p:nvPr/>
        </p:nvSpPr>
        <p:spPr bwMode="auto">
          <a:xfrm>
            <a:off x="1208405" y="4797981"/>
            <a:ext cx="1295400" cy="0"/>
          </a:xfrm>
          <a:prstGeom prst="line">
            <a:avLst/>
          </a:prstGeom>
          <a:noFill/>
          <a:ln w="38100">
            <a:solidFill>
              <a:srgbClr val="FF6600"/>
            </a:solidFill>
            <a:rou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20494" name="Text Box 57"/>
          <p:cNvSpPr txBox="1">
            <a:spLocks noChangeArrowheads="1"/>
          </p:cNvSpPr>
          <p:nvPr/>
        </p:nvSpPr>
        <p:spPr bwMode="auto">
          <a:xfrm>
            <a:off x="2503805" y="4340781"/>
            <a:ext cx="8382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/>
            <a:r>
              <a:rPr lang="zh-CN" altLang="en-US" sz="3200" b="1">
                <a:solidFill>
                  <a:srgbClr val="CC00FF"/>
                </a:solidFill>
                <a:latin typeface="Times New Roman" pitchFamily="18" charset="0"/>
                <a:ea typeface="华文中宋" pitchFamily="2" charset="-122"/>
              </a:rPr>
              <a:t>小冰晶</a:t>
            </a:r>
          </a:p>
        </p:txBody>
      </p:sp>
      <p:sp>
        <p:nvSpPr>
          <p:cNvPr id="20495" name="Rectangle 58"/>
          <p:cNvSpPr>
            <a:spLocks noChangeArrowheads="1"/>
          </p:cNvSpPr>
          <p:nvPr/>
        </p:nvSpPr>
        <p:spPr bwMode="auto">
          <a:xfrm>
            <a:off x="1056006" y="4855131"/>
            <a:ext cx="162095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FF3399"/>
                </a:solidFill>
                <a:latin typeface="Times New Roman" pitchFamily="18" charset="0"/>
                <a:ea typeface="华文中宋" pitchFamily="2" charset="-122"/>
              </a:rPr>
              <a:t>（遇冷）</a:t>
            </a:r>
          </a:p>
        </p:txBody>
      </p:sp>
      <p:grpSp>
        <p:nvGrpSpPr>
          <p:cNvPr id="20496" name="Group 16"/>
          <p:cNvGrpSpPr/>
          <p:nvPr/>
        </p:nvGrpSpPr>
        <p:grpSpPr bwMode="auto">
          <a:xfrm>
            <a:off x="3462655" y="3426381"/>
            <a:ext cx="3962400" cy="2228850"/>
            <a:chOff x="0" y="0"/>
            <a:chExt cx="2496" cy="1872"/>
          </a:xfrm>
        </p:grpSpPr>
        <p:pic>
          <p:nvPicPr>
            <p:cNvPr id="20497" name="Picture 51" descr="200712060824043024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496" cy="18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0498" name="Rectangle 52"/>
            <p:cNvSpPr>
              <a:spLocks noChangeArrowheads="1"/>
            </p:cNvSpPr>
            <p:nvPr/>
          </p:nvSpPr>
          <p:spPr bwMode="auto">
            <a:xfrm>
              <a:off x="48" y="0"/>
              <a:ext cx="864" cy="4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r>
                <a:rPr lang="zh-CN" altLang="en-US" sz="3200" b="1" i="1">
                  <a:solidFill>
                    <a:srgbClr val="66FF33"/>
                  </a:solidFill>
                  <a:latin typeface="Tahoma" pitchFamily="34" charset="0"/>
                  <a:ea typeface="华文中宋" pitchFamily="2" charset="-122"/>
                </a:rPr>
                <a:t>雾淞</a:t>
              </a:r>
            </a:p>
          </p:txBody>
        </p:sp>
      </p:grpSp>
      <p:sp>
        <p:nvSpPr>
          <p:cNvPr id="20490" name="Text Box 48"/>
          <p:cNvSpPr txBox="1">
            <a:spLocks noChangeArrowheads="1"/>
          </p:cNvSpPr>
          <p:nvPr/>
        </p:nvSpPr>
        <p:spPr bwMode="auto">
          <a:xfrm>
            <a:off x="6353810" y="5009437"/>
            <a:ext cx="1143000" cy="646331"/>
          </a:xfrm>
          <a:prstGeom prst="rect">
            <a:avLst/>
          </a:prstGeom>
          <a:gradFill rotWithShape="1">
            <a:gsLst>
              <a:gs pos="0">
                <a:srgbClr val="0000FF"/>
              </a:gs>
              <a:gs pos="100000">
                <a:srgbClr val="000076"/>
              </a:gs>
            </a:gsLst>
            <a:path path="rect">
              <a:fillToRect r="100000" b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3600" b="1">
                <a:solidFill>
                  <a:srgbClr val="FFFF00"/>
                </a:solidFill>
                <a:latin typeface="Tahoma" pitchFamily="34" charset="0"/>
                <a:ea typeface="幼圆" pitchFamily="49" charset="-122"/>
              </a:rPr>
              <a:t>凝华</a:t>
            </a:r>
          </a:p>
        </p:txBody>
      </p:sp>
    </p:spTree>
    <p:extLst>
      <p:ext uri="{BB962C8B-B14F-4D97-AF65-F5344CB8AC3E}">
        <p14:creationId xmlns:p14="http://schemas.microsoft.com/office/powerpoint/2010/main" val="134485888"/>
      </p:ext>
    </p:extLst>
  </p:cSld>
  <p:clrMapOvr>
    <a:masterClrMapping/>
  </p:clrMapOvr>
  <p:transition>
    <p:cover dir="l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04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04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 tmFilter="0,0; .5, 1; 1, 1"/>
                                        <p:tgtEl>
                                          <p:spTgt spid="204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1" dur="500"/>
                                        <p:tgtEl>
                                          <p:spTgt spid="204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4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 tmFilter="0,0; .5, 1; 1, 1"/>
                                        <p:tgtEl>
                                          <p:spTgt spid="20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9" grpId="0" bldLvl="0" animBg="1" autoUpdateAnimBg="0"/>
      <p:bldP spid="20491" grpId="0" bldLvl="0" animBg="1" autoUpdateAnimBg="0"/>
      <p:bldP spid="20492" grpId="0" autoUpdateAnimBg="0"/>
      <p:bldP spid="20493" grpId="0" bldLvl="0" animBg="1"/>
      <p:bldP spid="20494" grpId="0" autoUpdateAnimBg="0"/>
      <p:bldP spid="20495" grpId="0" autoUpdateAnimBg="0"/>
      <p:bldP spid="20490" grpId="0" bldLvl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rrowheads="1"/>
          </p:cNvSpPr>
          <p:nvPr>
            <p:ph type="title" idx="4294967295"/>
          </p:nvPr>
        </p:nvSpPr>
        <p:spPr>
          <a:xfrm>
            <a:off x="358776" y="1017270"/>
            <a:ext cx="3578225" cy="35814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zh-CN" altLang="en-US" sz="4000" b="1">
                <a:solidFill>
                  <a:srgbClr val="0066FF"/>
                </a:solidFill>
                <a:latin typeface="黑体" pitchFamily="2" charset="-122"/>
              </a:rPr>
              <a:t>干冰的应用</a:t>
            </a:r>
            <a:br>
              <a:rPr lang="zh-CN" altLang="en-US" sz="3600" b="1">
                <a:solidFill>
                  <a:srgbClr val="0066FF"/>
                </a:solidFill>
                <a:latin typeface="黑体" pitchFamily="2" charset="-122"/>
              </a:rPr>
            </a:br>
            <a:endParaRPr lang="zh-CN" altLang="en-US" sz="3600" b="1">
              <a:solidFill>
                <a:srgbClr val="0066FF"/>
              </a:solidFill>
              <a:latin typeface="黑体" pitchFamily="2" charset="-122"/>
            </a:endParaRPr>
          </a:p>
        </p:txBody>
      </p:sp>
      <p:pic>
        <p:nvPicPr>
          <p:cNvPr id="21507" name="Picture 4" descr="T1-2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450" y="1806179"/>
            <a:ext cx="6877050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60546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PL_05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257300"/>
            <a:ext cx="22860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1" name="Group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827" y="1995489"/>
            <a:ext cx="2676525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2532" name="Group 4"/>
          <p:cNvGrpSpPr/>
          <p:nvPr/>
        </p:nvGrpSpPr>
        <p:grpSpPr bwMode="auto">
          <a:xfrm>
            <a:off x="3886200" y="1657350"/>
            <a:ext cx="838200" cy="457200"/>
            <a:chOff x="0" y="0"/>
            <a:chExt cx="528" cy="384"/>
          </a:xfrm>
        </p:grpSpPr>
        <p:sp>
          <p:nvSpPr>
            <p:cNvPr id="22533" name="AutoShape 8"/>
            <p:cNvSpPr>
              <a:spLocks noChangeArrowheads="1"/>
            </p:cNvSpPr>
            <p:nvPr/>
          </p:nvSpPr>
          <p:spPr bwMode="auto">
            <a:xfrm>
              <a:off x="0" y="0"/>
              <a:ext cx="96" cy="96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534" name="AutoShape 9"/>
            <p:cNvSpPr>
              <a:spLocks noChangeArrowheads="1"/>
            </p:cNvSpPr>
            <p:nvPr/>
          </p:nvSpPr>
          <p:spPr bwMode="auto">
            <a:xfrm>
              <a:off x="192" y="48"/>
              <a:ext cx="48" cy="96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535" name="AutoShape 10"/>
            <p:cNvSpPr>
              <a:spLocks noChangeArrowheads="1"/>
            </p:cNvSpPr>
            <p:nvPr/>
          </p:nvSpPr>
          <p:spPr bwMode="auto">
            <a:xfrm>
              <a:off x="288" y="144"/>
              <a:ext cx="96" cy="144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22536" name="AutoShape 11"/>
            <p:cNvSpPr>
              <a:spLocks noChangeArrowheads="1"/>
            </p:cNvSpPr>
            <p:nvPr/>
          </p:nvSpPr>
          <p:spPr bwMode="auto">
            <a:xfrm flipV="1">
              <a:off x="432" y="336"/>
              <a:ext cx="96" cy="48"/>
            </a:xfrm>
            <a:prstGeom prst="octagon">
              <a:avLst>
                <a:gd name="adj" fmla="val 2928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</a:ln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22537" name="AutoShape 12"/>
          <p:cNvSpPr>
            <a:spLocks noChangeArrowheads="1"/>
          </p:cNvSpPr>
          <p:nvPr/>
        </p:nvSpPr>
        <p:spPr bwMode="auto">
          <a:xfrm>
            <a:off x="5638800" y="1143000"/>
            <a:ext cx="2133600" cy="929640"/>
          </a:xfrm>
          <a:prstGeom prst="wedgeRoundRectCallout">
            <a:avLst>
              <a:gd name="adj1" fmla="val -51565"/>
              <a:gd name="adj2" fmla="val 66667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</a:ln>
        </p:spPr>
        <p:txBody>
          <a:bodyPr/>
          <a:lstStyle/>
          <a:p>
            <a:pPr algn="ctr"/>
            <a:r>
              <a:rPr lang="zh-CN" altLang="en-US">
                <a:solidFill>
                  <a:srgbClr val="6666FF"/>
                </a:solidFill>
              </a:rPr>
              <a:t>把干冰撒入冷云层中</a:t>
            </a:r>
          </a:p>
        </p:txBody>
      </p:sp>
      <p:sp>
        <p:nvSpPr>
          <p:cNvPr id="22538" name="AutoShape 13"/>
          <p:cNvSpPr>
            <a:spLocks noChangeArrowheads="1"/>
          </p:cNvSpPr>
          <p:nvPr/>
        </p:nvSpPr>
        <p:spPr bwMode="auto">
          <a:xfrm>
            <a:off x="5715000" y="2743200"/>
            <a:ext cx="2889250" cy="1657350"/>
          </a:xfrm>
          <a:prstGeom prst="wedgeRoundRectCallout">
            <a:avLst>
              <a:gd name="adj1" fmla="val -39944"/>
              <a:gd name="adj2" fmla="val -63074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</a:ln>
        </p:spPr>
        <p:txBody>
          <a:bodyPr/>
          <a:lstStyle/>
          <a:p>
            <a:pPr algn="ctr"/>
            <a:r>
              <a:rPr lang="zh-CN" altLang="en-US">
                <a:solidFill>
                  <a:srgbClr val="6666FF"/>
                </a:solidFill>
              </a:rPr>
              <a:t>干冰</a:t>
            </a:r>
            <a:r>
              <a:rPr lang="zh-CN" altLang="en-US">
                <a:solidFill>
                  <a:srgbClr val="FF0000"/>
                </a:solidFill>
              </a:rPr>
              <a:t>升华</a:t>
            </a:r>
            <a:r>
              <a:rPr lang="zh-CN" altLang="en-US">
                <a:solidFill>
                  <a:srgbClr val="6666FF"/>
                </a:solidFill>
              </a:rPr>
              <a:t>吸热，空气中的水蒸气</a:t>
            </a:r>
            <a:r>
              <a:rPr lang="zh-CN" altLang="en-US">
                <a:solidFill>
                  <a:srgbClr val="FF0000"/>
                </a:solidFill>
              </a:rPr>
              <a:t>凝华</a:t>
            </a:r>
            <a:r>
              <a:rPr lang="zh-CN" altLang="en-US">
                <a:solidFill>
                  <a:srgbClr val="6666FF"/>
                </a:solidFill>
              </a:rPr>
              <a:t>成小冰粒或</a:t>
            </a:r>
            <a:r>
              <a:rPr lang="zh-CN" altLang="en-US">
                <a:solidFill>
                  <a:srgbClr val="FF0000"/>
                </a:solidFill>
              </a:rPr>
              <a:t>液化</a:t>
            </a:r>
            <a:r>
              <a:rPr lang="zh-CN" altLang="en-US">
                <a:solidFill>
                  <a:srgbClr val="6666FF"/>
                </a:solidFill>
              </a:rPr>
              <a:t>小水珠</a:t>
            </a:r>
          </a:p>
        </p:txBody>
      </p:sp>
      <p:pic>
        <p:nvPicPr>
          <p:cNvPr id="22539" name="Text Box 1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1918098"/>
            <a:ext cx="1336675" cy="3689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99311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7" grpId="0" bldLvl="0" animBg="1" autoUpdateAnimBg="0"/>
      <p:bldP spid="22538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PL_05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200150"/>
            <a:ext cx="22860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Group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940" y="1699022"/>
            <a:ext cx="4816475" cy="1837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6" name="AutoShape 8"/>
          <p:cNvSpPr>
            <a:spLocks noChangeArrowheads="1"/>
          </p:cNvSpPr>
          <p:nvPr/>
        </p:nvSpPr>
        <p:spPr bwMode="auto">
          <a:xfrm>
            <a:off x="6156326" y="3267076"/>
            <a:ext cx="2327275" cy="1403985"/>
          </a:xfrm>
          <a:prstGeom prst="wedgeRoundRectCallout">
            <a:avLst>
              <a:gd name="adj1" fmla="val -46806"/>
              <a:gd name="adj2" fmla="val -66454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</a:ln>
        </p:spPr>
        <p:txBody>
          <a:bodyPr/>
          <a:lstStyle/>
          <a:p>
            <a:pPr algn="ctr"/>
            <a:r>
              <a:rPr lang="zh-CN" altLang="en-US" sz="2800">
                <a:solidFill>
                  <a:srgbClr val="0000FF"/>
                </a:solidFill>
              </a:rPr>
              <a:t>小冰粒和小水珠越聚越多而下降</a:t>
            </a:r>
          </a:p>
        </p:txBody>
      </p:sp>
      <p:sp>
        <p:nvSpPr>
          <p:cNvPr id="23557" name="AutoShape 10"/>
          <p:cNvSpPr>
            <a:spLocks noChangeArrowheads="1"/>
          </p:cNvSpPr>
          <p:nvPr/>
        </p:nvSpPr>
        <p:spPr bwMode="auto">
          <a:xfrm>
            <a:off x="4284663" y="3590925"/>
            <a:ext cx="990600" cy="857250"/>
          </a:xfrm>
          <a:prstGeom prst="downArrow">
            <a:avLst>
              <a:gd name="adj1" fmla="val 50000"/>
              <a:gd name="adj2" fmla="val 28846"/>
            </a:avLst>
          </a:prstGeom>
          <a:solidFill>
            <a:srgbClr val="66FF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algn="ctr"/>
            <a:endParaRPr lang="zh-CN" altLang="en-US">
              <a:solidFill>
                <a:srgbClr val="FFFF00"/>
              </a:solidFill>
            </a:endParaRPr>
          </a:p>
        </p:txBody>
      </p:sp>
      <p:sp>
        <p:nvSpPr>
          <p:cNvPr id="23558" name="Text Box 11"/>
          <p:cNvSpPr txBox="1">
            <a:spLocks noChangeArrowheads="1"/>
          </p:cNvSpPr>
          <p:nvPr/>
        </p:nvSpPr>
        <p:spPr bwMode="auto">
          <a:xfrm>
            <a:off x="4495841" y="3752851"/>
            <a:ext cx="55399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>
                <a:solidFill>
                  <a:srgbClr val="FF0000"/>
                </a:solidFill>
              </a:rPr>
              <a:t>下降</a:t>
            </a:r>
          </a:p>
        </p:txBody>
      </p:sp>
      <p:pic>
        <p:nvPicPr>
          <p:cNvPr id="23559" name="Text Box 1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1918098"/>
            <a:ext cx="1336675" cy="3689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9344577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5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 bldLvl="0" animBg="1" autoUpdateAnimBg="0"/>
      <p:bldP spid="23557" grpId="0" animBg="1" autoUpdateAnimBg="0"/>
      <p:bldP spid="23558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PL_05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1314450"/>
            <a:ext cx="266700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Group 3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652" y="2452689"/>
            <a:ext cx="4816475" cy="1838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0" name="AutoShape 8"/>
          <p:cNvSpPr>
            <a:spLocks noChangeArrowheads="1"/>
          </p:cNvSpPr>
          <p:nvPr/>
        </p:nvSpPr>
        <p:spPr bwMode="auto">
          <a:xfrm>
            <a:off x="4800600" y="4800600"/>
            <a:ext cx="990600" cy="1028700"/>
          </a:xfrm>
          <a:prstGeom prst="upArrow">
            <a:avLst>
              <a:gd name="adj1" fmla="val 57694"/>
              <a:gd name="adj2" fmla="val 46154"/>
            </a:avLst>
          </a:prstGeom>
          <a:solidFill>
            <a:srgbClr val="FF3300"/>
          </a:solidFill>
          <a:ln w="9525">
            <a:solidFill>
              <a:schemeClr val="tx1"/>
            </a:solidFill>
            <a:miter lim="800000"/>
          </a:ln>
        </p:spPr>
        <p:txBody>
          <a:bodyPr vert="eaVert" wrap="none" anchor="ctr"/>
          <a:lstStyle/>
          <a:p>
            <a:pPr algn="ctr"/>
            <a:r>
              <a:rPr lang="zh-CN" altLang="en-US">
                <a:solidFill>
                  <a:schemeClr val="bg1"/>
                </a:solidFill>
              </a:rPr>
              <a:t>暖流</a:t>
            </a:r>
          </a:p>
        </p:txBody>
      </p:sp>
      <p:pic>
        <p:nvPicPr>
          <p:cNvPr id="24581" name="Group 9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2" y="4107656"/>
            <a:ext cx="3914775" cy="161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2" name="AutoShape 27"/>
          <p:cNvSpPr>
            <a:spLocks noChangeArrowheads="1"/>
          </p:cNvSpPr>
          <p:nvPr/>
        </p:nvSpPr>
        <p:spPr bwMode="auto">
          <a:xfrm>
            <a:off x="5791201" y="1380491"/>
            <a:ext cx="2814955" cy="1238885"/>
          </a:xfrm>
          <a:prstGeom prst="wedgeRoundRectCallout">
            <a:avLst>
              <a:gd name="adj1" fmla="val -42944"/>
              <a:gd name="adj2" fmla="val 81597"/>
              <a:gd name="adj3" fmla="val 16667"/>
            </a:avLst>
          </a:prstGeom>
          <a:solidFill>
            <a:srgbClr val="FFFF99"/>
          </a:solidFill>
          <a:ln w="9525">
            <a:solidFill>
              <a:schemeClr val="tx1"/>
            </a:solidFill>
            <a:miter lim="800000"/>
          </a:ln>
        </p:spPr>
        <p:txBody>
          <a:bodyPr/>
          <a:lstStyle/>
          <a:p>
            <a:pPr algn="ctr"/>
            <a:r>
              <a:rPr lang="zh-CN" altLang="en-US">
                <a:solidFill>
                  <a:srgbClr val="0000FF"/>
                </a:solidFill>
              </a:rPr>
              <a:t>遇到暖流小冰粒熔化为雨点,与小水珠一起降落</a:t>
            </a:r>
          </a:p>
        </p:txBody>
      </p:sp>
      <p:pic>
        <p:nvPicPr>
          <p:cNvPr id="24583" name="Text Box 14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750" y="1918098"/>
            <a:ext cx="1336675" cy="3689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2551591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2" grpId="0" bldLvl="0" animBg="1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725" y="1970486"/>
            <a:ext cx="7016750" cy="3945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Rectangle 3"/>
          <p:cNvSpPr>
            <a:spLocks noGrp="1" noChangeArrowheads="1"/>
          </p:cNvSpPr>
          <p:nvPr>
            <p:ph type="title" idx="4294967295"/>
          </p:nvPr>
        </p:nvSpPr>
        <p:spPr>
          <a:xfrm>
            <a:off x="574676" y="1214755"/>
            <a:ext cx="8569325" cy="5715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zh-CN" altLang="en-US" b="1">
                <a:solidFill>
                  <a:srgbClr val="CC0000"/>
                </a:solidFill>
              </a:rPr>
              <a:t>舞台上的</a:t>
            </a:r>
            <a:r>
              <a:rPr lang="zh-CN" altLang="en-US" b="1">
                <a:solidFill>
                  <a:srgbClr val="CC0000"/>
                </a:solidFill>
                <a:latin typeface="Times New Roman" pitchFamily="18" charset="0"/>
              </a:rPr>
              <a:t>“</a:t>
            </a:r>
            <a:r>
              <a:rPr lang="zh-CN" altLang="en-US" b="1">
                <a:solidFill>
                  <a:srgbClr val="CC0000"/>
                </a:solidFill>
              </a:rPr>
              <a:t>雾</a:t>
            </a:r>
            <a:r>
              <a:rPr lang="zh-CN" altLang="en-US" b="1">
                <a:solidFill>
                  <a:srgbClr val="CC0000"/>
                </a:solidFill>
                <a:latin typeface="Times New Roman" pitchFamily="18" charset="0"/>
              </a:rPr>
              <a:t>”</a:t>
            </a:r>
            <a:r>
              <a:rPr lang="zh-CN" altLang="en-US" b="1">
                <a:solidFill>
                  <a:srgbClr val="CC0000"/>
                </a:solidFill>
              </a:rPr>
              <a:t>是怎么造出来的？</a:t>
            </a:r>
          </a:p>
        </p:txBody>
      </p:sp>
    </p:spTree>
    <p:extLst>
      <p:ext uri="{BB962C8B-B14F-4D97-AF65-F5344CB8AC3E}">
        <p14:creationId xmlns:p14="http://schemas.microsoft.com/office/powerpoint/2010/main" val="42580241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水循环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41" y="1699895"/>
            <a:ext cx="8152765" cy="4300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964407"/>
            <a:ext cx="882650" cy="548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25832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0000" tIns="46800" rIns="90000" bIns="46800">
            <a:normAutofit fontScale="90000"/>
          </a:bodyPr>
          <a:lstStyle/>
          <a:p>
            <a:r>
              <a:rPr lang="zh-CN" altLang="en-US" b="1"/>
              <a:t>节约用水 珍惜水资源</a:t>
            </a:r>
          </a:p>
        </p:txBody>
      </p:sp>
      <p:pic>
        <p:nvPicPr>
          <p:cNvPr id="27651" name="Picture 3" descr="水滴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6720" y="1988423"/>
            <a:ext cx="2724150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2" name="Text Box 4"/>
          <p:cNvSpPr txBox="1">
            <a:spLocks noChangeArrowheads="1"/>
          </p:cNvSpPr>
          <p:nvPr/>
        </p:nvSpPr>
        <p:spPr bwMode="auto">
          <a:xfrm>
            <a:off x="4282758" y="1988901"/>
            <a:ext cx="647700" cy="2679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/>
          <a:p>
            <a:pPr>
              <a:buSzPct val="100000"/>
              <a:buFont typeface="Arial" pitchFamily="34" charset="0"/>
              <a:buNone/>
            </a:pPr>
            <a:r>
              <a:rPr lang="zh-CN" altLang="en-US" sz="2800" b="1"/>
              <a:t>珍惜每一滴水</a:t>
            </a:r>
          </a:p>
        </p:txBody>
      </p:sp>
      <p:pic>
        <p:nvPicPr>
          <p:cNvPr id="27653" name="Picture 5" descr="3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335" y="1880077"/>
            <a:ext cx="2822575" cy="2915841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654" name="Rectangle 6"/>
          <p:cNvSpPr>
            <a:spLocks noChangeArrowheads="1"/>
          </p:cNvSpPr>
          <p:nvPr/>
        </p:nvSpPr>
        <p:spPr bwMode="auto">
          <a:xfrm>
            <a:off x="1042670" y="4957843"/>
            <a:ext cx="7488238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zh-CN" altLang="en-US" b="1"/>
              <a:t>世界水日：</a:t>
            </a:r>
            <a:r>
              <a:rPr lang="en-US" b="1"/>
              <a:t>1993</a:t>
            </a:r>
            <a:r>
              <a:rPr lang="zh-CN" altLang="en-US" b="1"/>
              <a:t>年</a:t>
            </a:r>
            <a:r>
              <a:rPr lang="en-US" b="1"/>
              <a:t>1</a:t>
            </a:r>
            <a:r>
              <a:rPr lang="zh-CN" altLang="en-US" b="1"/>
              <a:t>月</a:t>
            </a:r>
            <a:r>
              <a:rPr lang="en-US" b="1"/>
              <a:t>18</a:t>
            </a:r>
            <a:r>
              <a:rPr lang="zh-CN" altLang="en-US" b="1"/>
              <a:t>日，第</a:t>
            </a:r>
            <a:r>
              <a:rPr lang="en-US" b="1"/>
              <a:t>47</a:t>
            </a:r>
            <a:r>
              <a:rPr lang="zh-CN" altLang="en-US" b="1"/>
              <a:t>届联合国大会确定自</a:t>
            </a:r>
            <a:r>
              <a:rPr lang="en-US" b="1"/>
              <a:t>1993</a:t>
            </a:r>
            <a:r>
              <a:rPr lang="zh-CN" altLang="en-US" b="1"/>
              <a:t>年起，将每年的</a:t>
            </a:r>
            <a:r>
              <a:rPr lang="en-US" b="1"/>
              <a:t>3</a:t>
            </a:r>
            <a:r>
              <a:rPr lang="zh-CN" altLang="en-US" b="1"/>
              <a:t>月</a:t>
            </a:r>
            <a:r>
              <a:rPr lang="en-US" b="1"/>
              <a:t>22</a:t>
            </a:r>
            <a:r>
              <a:rPr lang="zh-CN" altLang="en-US" b="1"/>
              <a:t>日定为世界水日。</a:t>
            </a:r>
          </a:p>
        </p:txBody>
      </p:sp>
    </p:spTree>
    <p:extLst>
      <p:ext uri="{BB962C8B-B14F-4D97-AF65-F5344CB8AC3E}">
        <p14:creationId xmlns:p14="http://schemas.microsoft.com/office/powerpoint/2010/main" val="1540669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7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7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0" grpId="0" animBg="1" autoUpdateAnimBg="0"/>
      <p:bldP spid="27652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6" descr="200712060824123025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8" descr="200710020503061818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13838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12" descr="树挂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Picture 10" descr="图片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Picture 9" descr="图片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7" descr="霜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5" descr="雾凇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3" descr="00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57250"/>
            <a:ext cx="9144000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5" descr="0e1370bf0d64383118d81f0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28" t="2496" r="16972"/>
          <a:stretch>
            <a:fillRect/>
          </a:stretch>
        </p:blipFill>
        <p:spPr bwMode="auto">
          <a:xfrm>
            <a:off x="0" y="857250"/>
            <a:ext cx="9150350" cy="5142230"/>
          </a:xfrm>
          <a:prstGeom prst="rect">
            <a:avLst/>
          </a:pr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7" name="Rectangle 4"/>
          <p:cNvSpPr>
            <a:spLocks noChangeArrowheads="1"/>
          </p:cNvSpPr>
          <p:nvPr/>
        </p:nvSpPr>
        <p:spPr bwMode="auto">
          <a:xfrm>
            <a:off x="1205313" y="3818033"/>
            <a:ext cx="7086600" cy="2043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dirty="0">
                <a:solidFill>
                  <a:srgbClr val="FFFF00"/>
                </a:solidFill>
                <a:latin typeface="Tahoma" pitchFamily="34" charset="0"/>
                <a:ea typeface="楷体_GB2312" pitchFamily="49" charset="-122"/>
              </a:rPr>
              <a:t>      </a:t>
            </a:r>
            <a:r>
              <a:rPr lang="zh-CN" altLang="en-US" sz="3200" b="1" dirty="0">
                <a:solidFill>
                  <a:srgbClr val="FF0000"/>
                </a:solidFill>
                <a:latin typeface="Tahoma" pitchFamily="34" charset="0"/>
                <a:ea typeface="楷体_GB2312" pitchFamily="49" charset="-122"/>
              </a:rPr>
              <a:t>俗称树挂，是严冬时节经常出现在吉林松花江畔的自然现象，与桂林山水、长江三峡、云南石林并称为中国四大奇观。</a:t>
            </a:r>
          </a:p>
        </p:txBody>
      </p:sp>
      <p:sp>
        <p:nvSpPr>
          <p:cNvPr id="9228" name="WordArt 12"/>
          <p:cNvSpPr>
            <a:spLocks noChangeArrowheads="1" noChangeShapeType="1"/>
          </p:cNvSpPr>
          <p:nvPr/>
        </p:nvSpPr>
        <p:spPr bwMode="auto">
          <a:xfrm>
            <a:off x="4067944" y="2564904"/>
            <a:ext cx="1250950" cy="628650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3600" b="1" dirty="0">
                <a:solidFill>
                  <a:srgbClr val="336699"/>
                </a:solidFill>
                <a:effectLst>
                  <a:outerShdw dist="38100" algn="ctr" rotWithShape="0">
                    <a:srgbClr val="B2B2B2">
                      <a:alpha val="75000"/>
                    </a:srgbClr>
                  </a:outerShdw>
                </a:effectLst>
                <a:latin typeface="楷体"/>
              </a:rPr>
              <a:t>雾凇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185" y="3429001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rgbClr val="FF0000"/>
                </a:solidFill>
                <a:latin typeface="方正舒体" pitchFamily="2" charset="-122"/>
                <a:ea typeface="方正舒体" pitchFamily="2" charset="-122"/>
              </a:rPr>
              <a:t>观察</a:t>
            </a:r>
          </a:p>
        </p:txBody>
      </p:sp>
    </p:spTree>
    <p:extLst>
      <p:ext uri="{BB962C8B-B14F-4D97-AF65-F5344CB8AC3E}">
        <p14:creationId xmlns:p14="http://schemas.microsoft.com/office/powerpoint/2010/main" val="2352365248"/>
      </p:ext>
    </p:extLst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2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49" presetClass="entr" presetSubtype="0" decel="10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500"/>
                            </p:stCondLst>
                            <p:childTnLst>
                              <p:par>
                                <p:cTn id="25" presetID="54" presetClass="entr" presetSubtype="0" accel="10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500"/>
                            </p:stCondLst>
                            <p:childTnLst>
                              <p:par>
                                <p:cTn id="33" presetID="2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1500"/>
                            </p:stCondLst>
                            <p:childTnLst>
                              <p:par>
                                <p:cTn id="44" presetID="5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770" decel="1000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7" dur="770" decel="100000"/>
                                        <p:tgtEl>
                                          <p:spTgt spid="922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9" dur="77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1" dur="77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4500"/>
                            </p:stCondLst>
                            <p:childTnLst>
                              <p:par>
                                <p:cTn id="54" presetID="5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6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6000"/>
                            </p:stCondLst>
                            <p:childTnLst>
                              <p:par>
                                <p:cTn id="58" presetID="2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9000"/>
                            </p:stCondLst>
                            <p:childTnLst>
                              <p:par>
                                <p:cTn id="69" presetID="3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2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7" grpId="0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图示 2"/>
          <p:cNvGraphicFramePr/>
          <p:nvPr/>
        </p:nvGraphicFramePr>
        <p:xfrm>
          <a:off x="325349" y="1268095"/>
          <a:ext cx="2271776" cy="9233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8674" name="WordArt 2"/>
          <p:cNvSpPr>
            <a:spLocks noChangeArrowheads="1" noChangeShapeType="1"/>
          </p:cNvSpPr>
          <p:nvPr/>
        </p:nvSpPr>
        <p:spPr bwMode="auto">
          <a:xfrm>
            <a:off x="900113" y="2758680"/>
            <a:ext cx="6985000" cy="951309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Wave1">
              <a:avLst>
                <a:gd name="adj1" fmla="val 13005"/>
                <a:gd name="adj2" fmla="val 0"/>
              </a:avLst>
            </a:prstTxWarp>
          </a:bodyPr>
          <a:lstStyle/>
          <a:p>
            <a:pPr algn="ctr"/>
            <a:r>
              <a:rPr lang="zh-CN" altLang="en-US" sz="3600" b="1">
                <a:gradFill rotWithShape="0">
                  <a:gsLst>
                    <a:gs pos="0">
                      <a:srgbClr val="9999FF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75000"/>
                    </a:srgbClr>
                  </a:outerShdw>
                </a:effectLst>
                <a:latin typeface="宋体"/>
                <a:ea typeface="宋体"/>
              </a:rPr>
              <a:t>针对节约用水，谈谈你的想法！</a:t>
            </a:r>
          </a:p>
        </p:txBody>
      </p:sp>
    </p:spTree>
    <p:extLst>
      <p:ext uri="{BB962C8B-B14F-4D97-AF65-F5344CB8AC3E}">
        <p14:creationId xmlns:p14="http://schemas.microsoft.com/office/powerpoint/2010/main" val="21709358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/>
          <p:cNvSpPr>
            <a:spLocks noChangeArrowheads="1"/>
          </p:cNvSpPr>
          <p:nvPr/>
        </p:nvSpPr>
        <p:spPr bwMode="auto">
          <a:xfrm>
            <a:off x="539435" y="1828404"/>
            <a:ext cx="8137525" cy="3754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zh-CN" altLang="en-US" dirty="0">
                <a:solidFill>
                  <a:srgbClr val="111111"/>
                </a:solidFill>
                <a:latin typeface="宋体" pitchFamily="2" charset="-122"/>
              </a:rPr>
              <a:t>　　</a:t>
            </a:r>
            <a:r>
              <a:rPr lang="en-US" sz="2800" dirty="0">
                <a:solidFill>
                  <a:srgbClr val="111111"/>
                </a:solidFill>
                <a:latin typeface="宋体" pitchFamily="2" charset="-122"/>
              </a:rPr>
              <a:t>1</a:t>
            </a:r>
            <a:r>
              <a:rPr lang="zh-CN" altLang="en-US" sz="2800" dirty="0">
                <a:solidFill>
                  <a:schemeClr val="tx2"/>
                </a:solidFill>
                <a:latin typeface="宋体" pitchFamily="2" charset="-122"/>
              </a:rPr>
              <a:t>．</a:t>
            </a:r>
            <a:r>
              <a:rPr lang="zh-CN" altLang="en-US" sz="2800" dirty="0">
                <a:solidFill>
                  <a:srgbClr val="111111"/>
                </a:solidFill>
                <a:latin typeface="宋体" pitchFamily="2" charset="-122"/>
              </a:rPr>
              <a:t>物质由</a:t>
            </a:r>
            <a:r>
              <a:rPr lang="zh-CN" altLang="en-US" sz="2800" u="sng" dirty="0">
                <a:solidFill>
                  <a:srgbClr val="111111"/>
                </a:solidFill>
                <a:latin typeface="宋体" pitchFamily="2" charset="-122"/>
              </a:rPr>
              <a:t>       </a:t>
            </a:r>
            <a:r>
              <a:rPr lang="zh-CN" altLang="en-US" sz="2800" dirty="0">
                <a:solidFill>
                  <a:srgbClr val="111111"/>
                </a:solidFill>
                <a:latin typeface="宋体" pitchFamily="2" charset="-122"/>
              </a:rPr>
              <a:t>态直接变为</a:t>
            </a:r>
            <a:r>
              <a:rPr lang="zh-CN" altLang="en-US" sz="2800" u="sng" dirty="0">
                <a:solidFill>
                  <a:srgbClr val="111111"/>
                </a:solidFill>
                <a:latin typeface="宋体" pitchFamily="2" charset="-122"/>
              </a:rPr>
              <a:t>       </a:t>
            </a:r>
            <a:r>
              <a:rPr lang="zh-CN" altLang="en-US" sz="2800" dirty="0">
                <a:solidFill>
                  <a:srgbClr val="111111"/>
                </a:solidFill>
                <a:latin typeface="宋体" pitchFamily="2" charset="-122"/>
              </a:rPr>
              <a:t>态的过程叫升华，升华时要</a:t>
            </a:r>
            <a:r>
              <a:rPr lang="zh-CN" altLang="en-US" sz="2800" u="sng" dirty="0">
                <a:solidFill>
                  <a:srgbClr val="111111"/>
                </a:solidFill>
                <a:latin typeface="宋体" pitchFamily="2" charset="-122"/>
              </a:rPr>
              <a:t>       </a:t>
            </a:r>
            <a:r>
              <a:rPr lang="zh-CN" altLang="en-US" sz="2800" dirty="0">
                <a:solidFill>
                  <a:srgbClr val="111111"/>
                </a:solidFill>
                <a:latin typeface="宋体" pitchFamily="2" charset="-122"/>
              </a:rPr>
              <a:t>热。</a:t>
            </a:r>
            <a:endParaRPr lang="en-US" sz="2800" dirty="0">
              <a:solidFill>
                <a:srgbClr val="111111"/>
              </a:solidFill>
              <a:latin typeface="宋体" pitchFamily="2" charset="-122"/>
            </a:endParaRPr>
          </a:p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zh-CN" altLang="en-US" sz="2800" dirty="0">
                <a:solidFill>
                  <a:srgbClr val="111111"/>
                </a:solidFill>
                <a:latin typeface="宋体" pitchFamily="2" charset="-122"/>
              </a:rPr>
              <a:t>　　</a:t>
            </a:r>
            <a:r>
              <a:rPr lang="en-US" sz="2800" dirty="0">
                <a:solidFill>
                  <a:srgbClr val="111111"/>
                </a:solidFill>
                <a:latin typeface="宋体" pitchFamily="2" charset="-122"/>
              </a:rPr>
              <a:t>2</a:t>
            </a:r>
            <a:r>
              <a:rPr lang="zh-CN" altLang="en-US" sz="2800" dirty="0">
                <a:solidFill>
                  <a:schemeClr val="tx2"/>
                </a:solidFill>
                <a:latin typeface="宋体" pitchFamily="2" charset="-122"/>
              </a:rPr>
              <a:t>．</a:t>
            </a:r>
            <a:r>
              <a:rPr lang="zh-CN" altLang="en-US" sz="2800" dirty="0">
                <a:solidFill>
                  <a:srgbClr val="111111"/>
                </a:solidFill>
                <a:latin typeface="宋体" pitchFamily="2" charset="-122"/>
              </a:rPr>
              <a:t>物质由</a:t>
            </a:r>
            <a:r>
              <a:rPr lang="zh-CN" altLang="en-US" sz="2800" u="sng" dirty="0">
                <a:solidFill>
                  <a:srgbClr val="111111"/>
                </a:solidFill>
                <a:latin typeface="宋体" pitchFamily="2" charset="-122"/>
              </a:rPr>
              <a:t>      </a:t>
            </a:r>
            <a:r>
              <a:rPr lang="zh-CN" altLang="en-US" sz="2800" dirty="0">
                <a:solidFill>
                  <a:srgbClr val="111111"/>
                </a:solidFill>
                <a:latin typeface="宋体" pitchFamily="2" charset="-122"/>
              </a:rPr>
              <a:t>态直接变为</a:t>
            </a:r>
            <a:r>
              <a:rPr lang="zh-CN" altLang="en-US" sz="2800" u="sng" dirty="0">
                <a:solidFill>
                  <a:srgbClr val="111111"/>
                </a:solidFill>
                <a:latin typeface="宋体" pitchFamily="2" charset="-122"/>
              </a:rPr>
              <a:t>     </a:t>
            </a:r>
            <a:r>
              <a:rPr lang="zh-CN" altLang="en-US" sz="2800" dirty="0">
                <a:solidFill>
                  <a:srgbClr val="111111"/>
                </a:solidFill>
                <a:latin typeface="宋体" pitchFamily="2" charset="-122"/>
              </a:rPr>
              <a:t>态的过程叫凝华，凝华时要</a:t>
            </a:r>
            <a:r>
              <a:rPr lang="zh-CN" altLang="en-US" sz="2800" u="sng" dirty="0">
                <a:solidFill>
                  <a:srgbClr val="111111"/>
                </a:solidFill>
                <a:latin typeface="宋体" pitchFamily="2" charset="-122"/>
              </a:rPr>
              <a:t>     </a:t>
            </a:r>
            <a:r>
              <a:rPr lang="zh-CN" altLang="en-US" sz="2800" dirty="0">
                <a:solidFill>
                  <a:srgbClr val="111111"/>
                </a:solidFill>
                <a:latin typeface="宋体" pitchFamily="2" charset="-122"/>
              </a:rPr>
              <a:t>热。</a:t>
            </a:r>
            <a:endParaRPr lang="en-US" sz="2800" dirty="0">
              <a:solidFill>
                <a:srgbClr val="111111"/>
              </a:solidFill>
              <a:latin typeface="宋体" pitchFamily="2" charset="-122"/>
            </a:endParaRPr>
          </a:p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zh-CN" altLang="en-US" sz="2800" dirty="0">
                <a:solidFill>
                  <a:srgbClr val="111111"/>
                </a:solidFill>
                <a:latin typeface="宋体" pitchFamily="2" charset="-122"/>
              </a:rPr>
              <a:t>　　</a:t>
            </a:r>
            <a:r>
              <a:rPr lang="en-US" sz="2800" dirty="0">
                <a:solidFill>
                  <a:srgbClr val="111111"/>
                </a:solidFill>
                <a:latin typeface="宋体" pitchFamily="2" charset="-122"/>
              </a:rPr>
              <a:t>3</a:t>
            </a:r>
            <a:r>
              <a:rPr lang="zh-CN" altLang="en-US" sz="2800" dirty="0">
                <a:solidFill>
                  <a:schemeClr val="tx2"/>
                </a:solidFill>
                <a:latin typeface="宋体" pitchFamily="2" charset="-122"/>
              </a:rPr>
              <a:t>．</a:t>
            </a:r>
            <a:r>
              <a:rPr lang="zh-CN" altLang="en-US" sz="2800" dirty="0">
                <a:solidFill>
                  <a:srgbClr val="111111"/>
                </a:solidFill>
                <a:latin typeface="宋体" pitchFamily="2" charset="-122"/>
              </a:rPr>
              <a:t>哈尔滨寒冷的冬天，公园里冰雕作品会一天天减小，这是</a:t>
            </a:r>
            <a:r>
              <a:rPr lang="zh-CN" altLang="en-US" sz="2800" u="sng" dirty="0">
                <a:solidFill>
                  <a:srgbClr val="111111"/>
                </a:solidFill>
                <a:latin typeface="宋体" pitchFamily="2" charset="-122"/>
              </a:rPr>
              <a:t>         </a:t>
            </a:r>
            <a:r>
              <a:rPr lang="zh-CN" altLang="en-US" sz="2800" dirty="0">
                <a:solidFill>
                  <a:srgbClr val="111111"/>
                </a:solidFill>
                <a:latin typeface="宋体" pitchFamily="2" charset="-122"/>
              </a:rPr>
              <a:t>现象。</a:t>
            </a:r>
          </a:p>
        </p:txBody>
      </p:sp>
      <p:sp>
        <p:nvSpPr>
          <p:cNvPr id="29699" name="Text Box 4"/>
          <p:cNvSpPr txBox="1">
            <a:spLocks noChangeArrowheads="1"/>
          </p:cNvSpPr>
          <p:nvPr/>
        </p:nvSpPr>
        <p:spPr bwMode="auto">
          <a:xfrm>
            <a:off x="2976624" y="1887490"/>
            <a:ext cx="5453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</a:rPr>
              <a:t>固</a:t>
            </a:r>
          </a:p>
        </p:txBody>
      </p:sp>
      <p:sp>
        <p:nvSpPr>
          <p:cNvPr id="29700" name="Text Box 5"/>
          <p:cNvSpPr txBox="1">
            <a:spLocks noChangeArrowheads="1"/>
          </p:cNvSpPr>
          <p:nvPr/>
        </p:nvSpPr>
        <p:spPr bwMode="auto">
          <a:xfrm>
            <a:off x="5990493" y="1887490"/>
            <a:ext cx="5453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</a:rPr>
              <a:t>气</a:t>
            </a:r>
          </a:p>
        </p:txBody>
      </p:sp>
      <p:sp>
        <p:nvSpPr>
          <p:cNvPr id="29701" name="Text Box 6"/>
          <p:cNvSpPr txBox="1">
            <a:spLocks noChangeArrowheads="1"/>
          </p:cNvSpPr>
          <p:nvPr/>
        </p:nvSpPr>
        <p:spPr bwMode="auto">
          <a:xfrm>
            <a:off x="3857669" y="2413635"/>
            <a:ext cx="5453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</a:rPr>
              <a:t>吸</a:t>
            </a:r>
          </a:p>
        </p:txBody>
      </p:sp>
      <p:sp>
        <p:nvSpPr>
          <p:cNvPr id="29702" name="Text Box 7"/>
          <p:cNvSpPr txBox="1">
            <a:spLocks noChangeArrowheads="1"/>
          </p:cNvSpPr>
          <p:nvPr/>
        </p:nvSpPr>
        <p:spPr bwMode="auto">
          <a:xfrm>
            <a:off x="3367009" y="5013935"/>
            <a:ext cx="117951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</a:rPr>
              <a:t>升华</a:t>
            </a:r>
          </a:p>
        </p:txBody>
      </p:sp>
      <p:sp>
        <p:nvSpPr>
          <p:cNvPr id="29703" name="Text Box 5"/>
          <p:cNvSpPr txBox="1">
            <a:spLocks noChangeArrowheads="1"/>
          </p:cNvSpPr>
          <p:nvPr/>
        </p:nvSpPr>
        <p:spPr bwMode="auto">
          <a:xfrm>
            <a:off x="3204454" y="3139906"/>
            <a:ext cx="5453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</a:rPr>
              <a:t>气</a:t>
            </a:r>
          </a:p>
        </p:txBody>
      </p:sp>
      <p:sp>
        <p:nvSpPr>
          <p:cNvPr id="29704" name="Text Box 4"/>
          <p:cNvSpPr txBox="1">
            <a:spLocks noChangeArrowheads="1"/>
          </p:cNvSpPr>
          <p:nvPr/>
        </p:nvSpPr>
        <p:spPr bwMode="auto">
          <a:xfrm>
            <a:off x="5988907" y="3182103"/>
            <a:ext cx="5453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</a:rPr>
              <a:t>固</a:t>
            </a:r>
          </a:p>
        </p:txBody>
      </p:sp>
      <p:sp>
        <p:nvSpPr>
          <p:cNvPr id="29705" name="Text Box 4"/>
          <p:cNvSpPr txBox="1">
            <a:spLocks noChangeArrowheads="1"/>
          </p:cNvSpPr>
          <p:nvPr/>
        </p:nvSpPr>
        <p:spPr bwMode="auto">
          <a:xfrm>
            <a:off x="3344132" y="3653484"/>
            <a:ext cx="5453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/>
            <a:r>
              <a:rPr lang="zh-CN" altLang="en-US" sz="2800" b="1" dirty="0">
                <a:solidFill>
                  <a:srgbClr val="FF0000"/>
                </a:solidFill>
                <a:latin typeface="宋体" pitchFamily="2" charset="-122"/>
              </a:rPr>
              <a:t>放</a:t>
            </a:r>
          </a:p>
        </p:txBody>
      </p:sp>
      <p:pic>
        <p:nvPicPr>
          <p:cNvPr id="29706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964407"/>
            <a:ext cx="882650" cy="548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7" name="Rectangle 3"/>
          <p:cNvSpPr>
            <a:spLocks noChangeArrowheads="1"/>
          </p:cNvSpPr>
          <p:nvPr/>
        </p:nvSpPr>
        <p:spPr bwMode="auto">
          <a:xfrm>
            <a:off x="1437483" y="944994"/>
            <a:ext cx="4895850" cy="68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5000"/>
              </a:lnSpc>
              <a:spcBef>
                <a:spcPct val="50000"/>
              </a:spcBef>
            </a:pPr>
            <a:r>
              <a:rPr lang="zh-CN" altLang="en-US" sz="3600" dirty="0">
                <a:solidFill>
                  <a:srgbClr val="0066CC"/>
                </a:solidFill>
                <a:latin typeface="宋体" pitchFamily="2" charset="-122"/>
              </a:rPr>
              <a:t>反馈练习：</a:t>
            </a:r>
            <a:endParaRPr lang="zh-CN" altLang="en-US" sz="3200" dirty="0">
              <a:solidFill>
                <a:srgbClr val="0066CC"/>
              </a:solidFill>
              <a:latin typeface="宋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62286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autoUpdateAnimBg="0"/>
      <p:bldP spid="29700" grpId="0" autoUpdateAnimBg="0"/>
      <p:bldP spid="29701" grpId="0" autoUpdateAnimBg="0"/>
      <p:bldP spid="29702" grpId="0" autoUpdateAnimBg="0"/>
      <p:bldP spid="29703" grpId="0" autoUpdateAnimBg="0"/>
      <p:bldP spid="29704" grpId="0" autoUpdateAnimBg="0"/>
      <p:bldP spid="29705" grpId="0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3"/>
          <p:cNvSpPr>
            <a:spLocks noChangeArrowheads="1"/>
          </p:cNvSpPr>
          <p:nvPr/>
        </p:nvSpPr>
        <p:spPr bwMode="auto">
          <a:xfrm>
            <a:off x="323852" y="1750696"/>
            <a:ext cx="8424863" cy="3291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>
                <a:solidFill>
                  <a:srgbClr val="111111"/>
                </a:solidFill>
                <a:latin typeface="宋体" pitchFamily="2" charset="-122"/>
              </a:rPr>
              <a:t>　</a:t>
            </a:r>
            <a:r>
              <a:rPr lang="zh-CN" altLang="en-US" sz="2800" b="1">
                <a:solidFill>
                  <a:srgbClr val="111111"/>
                </a:solidFill>
                <a:latin typeface="宋体" pitchFamily="2" charset="-122"/>
              </a:rPr>
              <a:t>　</a:t>
            </a:r>
            <a:r>
              <a:rPr lang="en-US" sz="2800" b="1">
                <a:solidFill>
                  <a:srgbClr val="111111"/>
                </a:solidFill>
                <a:latin typeface="宋体" pitchFamily="2" charset="-122"/>
              </a:rPr>
              <a:t>4</a:t>
            </a:r>
            <a:r>
              <a:rPr lang="zh-CN" altLang="en-US" sz="2800" b="1">
                <a:solidFill>
                  <a:schemeClr val="tx2"/>
                </a:solidFill>
                <a:latin typeface="宋体" pitchFamily="2" charset="-122"/>
              </a:rPr>
              <a:t>．</a:t>
            </a:r>
            <a:r>
              <a:rPr lang="zh-CN" altLang="en-US" sz="2800" b="1">
                <a:solidFill>
                  <a:srgbClr val="111111"/>
                </a:solidFill>
                <a:latin typeface="宋体" pitchFamily="2" charset="-122"/>
              </a:rPr>
              <a:t>冬天早晨看到的霜，是空气中的水蒸气（     ）</a:t>
            </a:r>
          </a:p>
          <a:p>
            <a:pPr>
              <a:lnSpc>
                <a:spcPct val="125000"/>
              </a:lnSpc>
            </a:pPr>
            <a:r>
              <a:rPr lang="en-US" sz="2800" b="1">
                <a:solidFill>
                  <a:srgbClr val="111111"/>
                </a:solidFill>
              </a:rPr>
              <a:t>        A</a:t>
            </a:r>
            <a:r>
              <a:rPr lang="zh-CN" altLang="en-US" sz="2800" b="1">
                <a:solidFill>
                  <a:schemeClr val="tx2"/>
                </a:solidFill>
              </a:rPr>
              <a:t>．</a:t>
            </a:r>
            <a:r>
              <a:rPr lang="zh-CN" altLang="en-US" sz="2800" b="1">
                <a:solidFill>
                  <a:srgbClr val="111111"/>
                </a:solidFill>
              </a:rPr>
              <a:t>凝固而成的</a:t>
            </a:r>
          </a:p>
          <a:p>
            <a:pPr>
              <a:lnSpc>
                <a:spcPct val="125000"/>
              </a:lnSpc>
            </a:pPr>
            <a:r>
              <a:rPr lang="en-US" sz="2800" b="1">
                <a:solidFill>
                  <a:srgbClr val="111111"/>
                </a:solidFill>
              </a:rPr>
              <a:t>        B</a:t>
            </a:r>
            <a:r>
              <a:rPr lang="zh-CN" altLang="en-US" sz="2800" b="1">
                <a:solidFill>
                  <a:schemeClr val="tx2"/>
                </a:solidFill>
              </a:rPr>
              <a:t>．</a:t>
            </a:r>
            <a:r>
              <a:rPr lang="zh-CN" altLang="en-US" sz="2800" b="1">
                <a:solidFill>
                  <a:srgbClr val="111111"/>
                </a:solidFill>
              </a:rPr>
              <a:t>直接凝华而成的</a:t>
            </a:r>
          </a:p>
          <a:p>
            <a:pPr>
              <a:lnSpc>
                <a:spcPct val="125000"/>
              </a:lnSpc>
            </a:pPr>
            <a:r>
              <a:rPr lang="en-US" sz="2800" b="1">
                <a:solidFill>
                  <a:srgbClr val="111111"/>
                </a:solidFill>
              </a:rPr>
              <a:t>        C</a:t>
            </a:r>
            <a:r>
              <a:rPr lang="zh-CN" altLang="en-US" sz="2800" b="1">
                <a:solidFill>
                  <a:schemeClr val="tx2"/>
                </a:solidFill>
              </a:rPr>
              <a:t>．</a:t>
            </a:r>
            <a:r>
              <a:rPr lang="zh-CN" altLang="en-US" sz="2800" b="1">
                <a:solidFill>
                  <a:srgbClr val="111111"/>
                </a:solidFill>
              </a:rPr>
              <a:t>液化而成的</a:t>
            </a:r>
          </a:p>
          <a:p>
            <a:pPr>
              <a:lnSpc>
                <a:spcPct val="125000"/>
              </a:lnSpc>
            </a:pPr>
            <a:r>
              <a:rPr lang="en-US" sz="2800" b="1">
                <a:solidFill>
                  <a:srgbClr val="111111"/>
                </a:solidFill>
              </a:rPr>
              <a:t>        D</a:t>
            </a:r>
            <a:r>
              <a:rPr lang="zh-CN" altLang="en-US" sz="2800" b="1">
                <a:solidFill>
                  <a:schemeClr val="tx2"/>
                </a:solidFill>
              </a:rPr>
              <a:t>．</a:t>
            </a:r>
            <a:r>
              <a:rPr lang="zh-CN" altLang="en-US" sz="2800" b="1">
                <a:solidFill>
                  <a:srgbClr val="111111"/>
                </a:solidFill>
              </a:rPr>
              <a:t>先液化后凝固而成的</a:t>
            </a:r>
          </a:p>
        </p:txBody>
      </p:sp>
      <p:sp>
        <p:nvSpPr>
          <p:cNvPr id="30723" name="Text Box 5"/>
          <p:cNvSpPr txBox="1">
            <a:spLocks noChangeArrowheads="1"/>
          </p:cNvSpPr>
          <p:nvPr/>
        </p:nvSpPr>
        <p:spPr bwMode="auto">
          <a:xfrm>
            <a:off x="971235" y="2348865"/>
            <a:ext cx="517525" cy="51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/>
            <a:r>
              <a:rPr lang="en-US" sz="2800" b="1">
                <a:solidFill>
                  <a:srgbClr val="FF0000"/>
                </a:solidFill>
              </a:rPr>
              <a:t>B</a:t>
            </a:r>
            <a:r>
              <a:rPr lang="en-US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</p:txBody>
      </p:sp>
      <p:pic>
        <p:nvPicPr>
          <p:cNvPr id="30724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964407"/>
            <a:ext cx="882650" cy="548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855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/>
          <p:cNvSpPr>
            <a:spLocks noChangeArrowheads="1"/>
          </p:cNvSpPr>
          <p:nvPr/>
        </p:nvSpPr>
        <p:spPr bwMode="auto">
          <a:xfrm>
            <a:off x="611505" y="2060814"/>
            <a:ext cx="8064500" cy="2758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>
                <a:solidFill>
                  <a:srgbClr val="111111"/>
                </a:solidFill>
                <a:latin typeface="宋体" pitchFamily="2" charset="-122"/>
              </a:rPr>
              <a:t>　</a:t>
            </a:r>
            <a:r>
              <a:rPr lang="zh-CN" altLang="en-US" sz="2800" b="1">
                <a:solidFill>
                  <a:srgbClr val="111111"/>
                </a:solidFill>
                <a:latin typeface="宋体" pitchFamily="2" charset="-122"/>
              </a:rPr>
              <a:t>　</a:t>
            </a:r>
            <a:r>
              <a:rPr lang="en-US" sz="2800" b="1">
                <a:solidFill>
                  <a:srgbClr val="111111"/>
                </a:solidFill>
                <a:latin typeface="宋体" pitchFamily="2" charset="-122"/>
              </a:rPr>
              <a:t>5</a:t>
            </a:r>
            <a:r>
              <a:rPr lang="zh-CN" altLang="en-US" sz="2800" b="1">
                <a:solidFill>
                  <a:schemeClr val="tx2"/>
                </a:solidFill>
                <a:latin typeface="宋体" pitchFamily="2" charset="-122"/>
              </a:rPr>
              <a:t>．</a:t>
            </a:r>
            <a:r>
              <a:rPr lang="zh-CN" altLang="en-US" sz="2800" b="1">
                <a:solidFill>
                  <a:srgbClr val="111111"/>
                </a:solidFill>
                <a:latin typeface="宋体" pitchFamily="2" charset="-122"/>
              </a:rPr>
              <a:t>下面哪些现象属于升华现象（     ）</a:t>
            </a:r>
          </a:p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rgbClr val="111111"/>
                </a:solidFill>
                <a:latin typeface="宋体" pitchFamily="2" charset="-122"/>
              </a:rPr>
              <a:t>    </a:t>
            </a:r>
            <a:r>
              <a:rPr lang="en-US" sz="2800" b="1">
                <a:solidFill>
                  <a:srgbClr val="111111"/>
                </a:solidFill>
              </a:rPr>
              <a:t>A</a:t>
            </a:r>
            <a:r>
              <a:rPr lang="zh-CN" altLang="en-US" sz="2800" b="1">
                <a:solidFill>
                  <a:schemeClr val="tx2"/>
                </a:solidFill>
              </a:rPr>
              <a:t>．</a:t>
            </a:r>
            <a:r>
              <a:rPr lang="zh-CN" altLang="en-US" sz="2800" b="1">
                <a:solidFill>
                  <a:srgbClr val="111111"/>
                </a:solidFill>
              </a:rPr>
              <a:t>放在木箱中的樟脑球过一段时间会变小</a:t>
            </a:r>
          </a:p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rgbClr val="111111"/>
                </a:solidFill>
              </a:rPr>
              <a:t>    　</a:t>
            </a:r>
            <a:r>
              <a:rPr lang="en-US" sz="2800" b="1">
                <a:solidFill>
                  <a:srgbClr val="111111"/>
                </a:solidFill>
              </a:rPr>
              <a:t>B</a:t>
            </a:r>
            <a:r>
              <a:rPr lang="zh-CN" altLang="en-US" sz="2800" b="1">
                <a:solidFill>
                  <a:schemeClr val="tx2"/>
                </a:solidFill>
              </a:rPr>
              <a:t>．</a:t>
            </a:r>
            <a:r>
              <a:rPr lang="zh-CN" altLang="en-US" sz="2800" b="1">
                <a:solidFill>
                  <a:srgbClr val="111111"/>
                </a:solidFill>
              </a:rPr>
              <a:t>夏天清晨，草地上常有露水</a:t>
            </a:r>
          </a:p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rgbClr val="111111"/>
                </a:solidFill>
              </a:rPr>
              <a:t>    　</a:t>
            </a:r>
            <a:r>
              <a:rPr lang="en-US" sz="2800" b="1">
                <a:solidFill>
                  <a:srgbClr val="111111"/>
                </a:solidFill>
              </a:rPr>
              <a:t>C</a:t>
            </a:r>
            <a:r>
              <a:rPr lang="zh-CN" altLang="en-US" sz="2800" b="1">
                <a:solidFill>
                  <a:schemeClr val="tx2"/>
                </a:solidFill>
              </a:rPr>
              <a:t>．</a:t>
            </a:r>
            <a:r>
              <a:rPr lang="zh-CN" altLang="en-US" sz="2800" b="1">
                <a:solidFill>
                  <a:srgbClr val="111111"/>
                </a:solidFill>
              </a:rPr>
              <a:t>洒在地上的水变干了</a:t>
            </a:r>
          </a:p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rgbClr val="111111"/>
                </a:solidFill>
              </a:rPr>
              <a:t>    　</a:t>
            </a:r>
            <a:r>
              <a:rPr lang="en-US" sz="2800" b="1">
                <a:solidFill>
                  <a:srgbClr val="111111"/>
                </a:solidFill>
              </a:rPr>
              <a:t>D</a:t>
            </a:r>
            <a:r>
              <a:rPr lang="zh-CN" altLang="en-US" sz="2800" b="1">
                <a:solidFill>
                  <a:schemeClr val="tx2"/>
                </a:solidFill>
              </a:rPr>
              <a:t>．</a:t>
            </a:r>
            <a:r>
              <a:rPr lang="zh-CN" altLang="en-US" sz="2800" b="1">
                <a:solidFill>
                  <a:srgbClr val="111111"/>
                </a:solidFill>
              </a:rPr>
              <a:t>放在冷冻室的鲜肉变硬了</a:t>
            </a:r>
          </a:p>
        </p:txBody>
      </p:sp>
      <p:sp>
        <p:nvSpPr>
          <p:cNvPr id="31747" name="Text Box 8"/>
          <p:cNvSpPr txBox="1">
            <a:spLocks noChangeArrowheads="1"/>
          </p:cNvSpPr>
          <p:nvPr/>
        </p:nvSpPr>
        <p:spPr bwMode="auto">
          <a:xfrm>
            <a:off x="6586613" y="2187179"/>
            <a:ext cx="44435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/>
            <a:r>
              <a:rPr lang="en-US" sz="2800" b="1">
                <a:solidFill>
                  <a:srgbClr val="FF0000"/>
                </a:solidFill>
              </a:rPr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2314918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bldLvl="0" animBg="1" autoUpdateAnimBg="0"/>
      <p:bldP spid="31747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1219200" y="1314450"/>
            <a:ext cx="7543800" cy="44627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 dirty="0">
                <a:solidFill>
                  <a:srgbClr val="0000CC"/>
                </a:solidFill>
                <a:latin typeface="Times New Roman" pitchFamily="18" charset="0"/>
              </a:rPr>
              <a:t>请将下列所学知识用线连起来</a:t>
            </a:r>
          </a:p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3333FF"/>
                </a:solidFill>
                <a:latin typeface="Times New Roman" pitchFamily="18" charset="0"/>
              </a:rPr>
              <a:t>河面上冰冻解了　　　　　　凝华</a:t>
            </a:r>
          </a:p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3333FF"/>
                </a:solidFill>
                <a:latin typeface="Times New Roman" pitchFamily="18" charset="0"/>
              </a:rPr>
              <a:t>夏天，湿衣服变干　　　　　汽化　　　　　吸热</a:t>
            </a:r>
          </a:p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3333FF"/>
                </a:solidFill>
                <a:latin typeface="Times New Roman" pitchFamily="18" charset="0"/>
              </a:rPr>
              <a:t>草木上的露珠　　　　　　　凝固</a:t>
            </a:r>
          </a:p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3333FF"/>
                </a:solidFill>
                <a:latin typeface="Times New Roman" pitchFamily="18" charset="0"/>
              </a:rPr>
              <a:t>冰冻的衣服干了　　　　　　熔化　　　　　放热</a:t>
            </a:r>
          </a:p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3333FF"/>
                </a:solidFill>
                <a:latin typeface="Times New Roman" pitchFamily="18" charset="0"/>
              </a:rPr>
              <a:t>窗上的冰花　　　　　　　　液化</a:t>
            </a:r>
          </a:p>
          <a:p>
            <a:pPr>
              <a:spcBef>
                <a:spcPct val="50000"/>
              </a:spcBef>
            </a:pPr>
            <a:r>
              <a:rPr lang="zh-CN" altLang="en-US" b="1" dirty="0">
                <a:solidFill>
                  <a:srgbClr val="3333FF"/>
                </a:solidFill>
                <a:latin typeface="Times New Roman" pitchFamily="18" charset="0"/>
              </a:rPr>
              <a:t>冬天，河水封冻了　　　　　升华</a:t>
            </a:r>
          </a:p>
          <a:p>
            <a:pPr>
              <a:spcBef>
                <a:spcPct val="50000"/>
              </a:spcBef>
            </a:pPr>
            <a:endParaRPr lang="zh-CN" altLang="en-US" b="1" dirty="0">
              <a:solidFill>
                <a:srgbClr val="3333FF"/>
              </a:solidFill>
              <a:latin typeface="Times New Roman" pitchFamily="18" charset="0"/>
            </a:endParaRPr>
          </a:p>
        </p:txBody>
      </p:sp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3200400" y="2286001"/>
            <a:ext cx="32004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zh-CN" altLang="en-US" sz="3200" b="1">
              <a:solidFill>
                <a:schemeClr val="accent1"/>
              </a:solidFill>
              <a:latin typeface="Times New Roman" pitchFamily="18" charset="0"/>
            </a:endParaRPr>
          </a:p>
        </p:txBody>
      </p:sp>
      <p:sp>
        <p:nvSpPr>
          <p:cNvPr id="32772" name="Line 4"/>
          <p:cNvSpPr>
            <a:spLocks noChangeShapeType="1"/>
          </p:cNvSpPr>
          <p:nvPr/>
        </p:nvSpPr>
        <p:spPr bwMode="auto">
          <a:xfrm>
            <a:off x="3581400" y="2343150"/>
            <a:ext cx="1524000" cy="97155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32773" name="Line 5"/>
          <p:cNvSpPr>
            <a:spLocks noChangeShapeType="1"/>
          </p:cNvSpPr>
          <p:nvPr/>
        </p:nvSpPr>
        <p:spPr bwMode="auto">
          <a:xfrm>
            <a:off x="3657600" y="2457450"/>
            <a:ext cx="1371600" cy="74295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32774" name="Line 6"/>
          <p:cNvSpPr>
            <a:spLocks noChangeShapeType="1"/>
          </p:cNvSpPr>
          <p:nvPr/>
        </p:nvSpPr>
        <p:spPr bwMode="auto">
          <a:xfrm>
            <a:off x="3657600" y="2457450"/>
            <a:ext cx="1447800" cy="8001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32775" name="Line 7"/>
          <p:cNvSpPr>
            <a:spLocks noChangeShapeType="1"/>
          </p:cNvSpPr>
          <p:nvPr/>
        </p:nvSpPr>
        <p:spPr bwMode="auto">
          <a:xfrm>
            <a:off x="3505200" y="3314700"/>
            <a:ext cx="1371600" cy="6858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32776" name="Line 8"/>
          <p:cNvSpPr>
            <a:spLocks noChangeShapeType="1"/>
          </p:cNvSpPr>
          <p:nvPr/>
        </p:nvSpPr>
        <p:spPr bwMode="auto">
          <a:xfrm>
            <a:off x="3619500" y="2275345"/>
            <a:ext cx="1626676" cy="1382255"/>
          </a:xfrm>
          <a:prstGeom prst="line">
            <a:avLst/>
          </a:prstGeom>
          <a:noFill/>
          <a:ln w="9525">
            <a:solidFill>
              <a:srgbClr val="33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zh-CN" altLang="en-US"/>
          </a:p>
        </p:txBody>
      </p:sp>
      <p:sp>
        <p:nvSpPr>
          <p:cNvPr id="32777" name="Line 9"/>
          <p:cNvSpPr>
            <a:spLocks noChangeShapeType="1"/>
          </p:cNvSpPr>
          <p:nvPr/>
        </p:nvSpPr>
        <p:spPr bwMode="auto">
          <a:xfrm>
            <a:off x="3874576" y="2771775"/>
            <a:ext cx="1371600" cy="57150"/>
          </a:xfrm>
          <a:prstGeom prst="line">
            <a:avLst/>
          </a:prstGeom>
          <a:noFill/>
          <a:ln w="9525">
            <a:solidFill>
              <a:srgbClr val="33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32778" name="Line 10"/>
          <p:cNvSpPr>
            <a:spLocks noChangeShapeType="1"/>
          </p:cNvSpPr>
          <p:nvPr/>
        </p:nvSpPr>
        <p:spPr bwMode="auto">
          <a:xfrm>
            <a:off x="3366361" y="3457575"/>
            <a:ext cx="1676400" cy="742950"/>
          </a:xfrm>
          <a:prstGeom prst="line">
            <a:avLst/>
          </a:prstGeom>
          <a:noFill/>
          <a:ln w="9525">
            <a:solidFill>
              <a:srgbClr val="33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32779" name="Line 11"/>
          <p:cNvSpPr>
            <a:spLocks noChangeShapeType="1"/>
          </p:cNvSpPr>
          <p:nvPr/>
        </p:nvSpPr>
        <p:spPr bwMode="auto">
          <a:xfrm>
            <a:off x="3472266" y="3998078"/>
            <a:ext cx="1600200" cy="742950"/>
          </a:xfrm>
          <a:prstGeom prst="line">
            <a:avLst/>
          </a:prstGeom>
          <a:noFill/>
          <a:ln w="9525">
            <a:solidFill>
              <a:srgbClr val="33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32780" name="Line 12"/>
          <p:cNvSpPr>
            <a:spLocks noChangeShapeType="1"/>
          </p:cNvSpPr>
          <p:nvPr/>
        </p:nvSpPr>
        <p:spPr bwMode="auto">
          <a:xfrm flipV="1">
            <a:off x="2985361" y="2275345"/>
            <a:ext cx="2260815" cy="1922758"/>
          </a:xfrm>
          <a:prstGeom prst="line">
            <a:avLst/>
          </a:prstGeom>
          <a:noFill/>
          <a:ln w="9525">
            <a:solidFill>
              <a:srgbClr val="33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zh-CN" altLang="en-US"/>
          </a:p>
        </p:txBody>
      </p:sp>
      <p:sp>
        <p:nvSpPr>
          <p:cNvPr id="32781" name="Line 13"/>
          <p:cNvSpPr>
            <a:spLocks noChangeShapeType="1"/>
          </p:cNvSpPr>
          <p:nvPr/>
        </p:nvSpPr>
        <p:spPr bwMode="auto">
          <a:xfrm flipV="1">
            <a:off x="3874576" y="3314700"/>
            <a:ext cx="1371600" cy="1426327"/>
          </a:xfrm>
          <a:prstGeom prst="line">
            <a:avLst/>
          </a:prstGeom>
          <a:noFill/>
          <a:ln w="9525">
            <a:solidFill>
              <a:srgbClr val="33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zh-CN" altLang="en-US"/>
          </a:p>
        </p:txBody>
      </p:sp>
      <p:sp>
        <p:nvSpPr>
          <p:cNvPr id="32782" name="Line 14"/>
          <p:cNvSpPr>
            <a:spLocks noChangeShapeType="1"/>
          </p:cNvSpPr>
          <p:nvPr/>
        </p:nvSpPr>
        <p:spPr bwMode="auto">
          <a:xfrm>
            <a:off x="5981701" y="2257425"/>
            <a:ext cx="1371600" cy="1143000"/>
          </a:xfrm>
          <a:prstGeom prst="line">
            <a:avLst/>
          </a:prstGeom>
          <a:noFill/>
          <a:ln w="9525">
            <a:solidFill>
              <a:srgbClr val="33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32783" name="Line 15"/>
          <p:cNvSpPr>
            <a:spLocks noChangeShapeType="1"/>
          </p:cNvSpPr>
          <p:nvPr/>
        </p:nvSpPr>
        <p:spPr bwMode="auto">
          <a:xfrm>
            <a:off x="6094413" y="2771775"/>
            <a:ext cx="1066800" cy="0"/>
          </a:xfrm>
          <a:prstGeom prst="line">
            <a:avLst/>
          </a:prstGeom>
          <a:noFill/>
          <a:ln w="9525">
            <a:solidFill>
              <a:srgbClr val="33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32784" name="Line 16"/>
          <p:cNvSpPr>
            <a:spLocks noChangeShapeType="1"/>
          </p:cNvSpPr>
          <p:nvPr/>
        </p:nvSpPr>
        <p:spPr bwMode="auto">
          <a:xfrm>
            <a:off x="6096000" y="3306950"/>
            <a:ext cx="1295400" cy="400050"/>
          </a:xfrm>
          <a:prstGeom prst="line">
            <a:avLst/>
          </a:prstGeom>
          <a:noFill/>
          <a:ln w="9525">
            <a:solidFill>
              <a:srgbClr val="33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32785" name="Line 17"/>
          <p:cNvSpPr>
            <a:spLocks noChangeShapeType="1"/>
          </p:cNvSpPr>
          <p:nvPr/>
        </p:nvSpPr>
        <p:spPr bwMode="auto">
          <a:xfrm flipV="1">
            <a:off x="5959099" y="2940427"/>
            <a:ext cx="1371600" cy="685800"/>
          </a:xfrm>
          <a:prstGeom prst="line">
            <a:avLst/>
          </a:prstGeom>
          <a:noFill/>
          <a:ln w="9525">
            <a:solidFill>
              <a:srgbClr val="33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zh-CN" altLang="en-US"/>
          </a:p>
        </p:txBody>
      </p:sp>
      <p:sp>
        <p:nvSpPr>
          <p:cNvPr id="32786" name="Line 18"/>
          <p:cNvSpPr>
            <a:spLocks noChangeShapeType="1"/>
          </p:cNvSpPr>
          <p:nvPr/>
        </p:nvSpPr>
        <p:spPr bwMode="auto">
          <a:xfrm flipV="1">
            <a:off x="6094413" y="4057035"/>
            <a:ext cx="1374776" cy="171449"/>
          </a:xfrm>
          <a:prstGeom prst="line">
            <a:avLst/>
          </a:prstGeom>
          <a:noFill/>
          <a:ln w="9525">
            <a:solidFill>
              <a:srgbClr val="33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zh-CN" altLang="en-US"/>
          </a:p>
        </p:txBody>
      </p:sp>
      <p:sp>
        <p:nvSpPr>
          <p:cNvPr id="32787" name="Line 19"/>
          <p:cNvSpPr>
            <a:spLocks noChangeShapeType="1"/>
          </p:cNvSpPr>
          <p:nvPr/>
        </p:nvSpPr>
        <p:spPr bwMode="auto">
          <a:xfrm flipV="1">
            <a:off x="6019801" y="3865428"/>
            <a:ext cx="1295400" cy="875600"/>
          </a:xfrm>
          <a:prstGeom prst="line">
            <a:avLst/>
          </a:prstGeom>
          <a:noFill/>
          <a:ln w="9525">
            <a:solidFill>
              <a:srgbClr val="333300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469440"/>
      </p:ext>
    </p:extLst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27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27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27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27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27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27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7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27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27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27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27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27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27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27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27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27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27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27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6" grpId="0" animBg="1"/>
      <p:bldP spid="32777" grpId="0" animBg="1"/>
      <p:bldP spid="32778" grpId="0" animBg="1"/>
      <p:bldP spid="32779" grpId="0" animBg="1"/>
      <p:bldP spid="32780" grpId="0" animBg="1"/>
      <p:bldP spid="32781" grpId="0" animBg="1"/>
      <p:bldP spid="32782" grpId="0" animBg="1"/>
      <p:bldP spid="32783" grpId="0" animBg="1"/>
      <p:bldP spid="32784" grpId="0" animBg="1"/>
      <p:bldP spid="32785" grpId="0" animBg="1"/>
      <p:bldP spid="32786" grpId="0" animBg="1"/>
      <p:bldP spid="3278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323781" y="1990611"/>
            <a:ext cx="8496300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fontAlgn="auto">
              <a:lnSpc>
                <a:spcPct val="150000"/>
              </a:lnSpc>
            </a:pPr>
            <a:r>
              <a:rPr lang="en-US" b="1" dirty="0">
                <a:latin typeface="宋体" pitchFamily="2" charset="-122"/>
              </a:rPr>
              <a:t>3 </a:t>
            </a:r>
            <a:r>
              <a:rPr lang="zh-CN" altLang="en-US" b="1" dirty="0">
                <a:latin typeface="宋体" pitchFamily="2" charset="-122"/>
              </a:rPr>
              <a:t>．夏天，小明为了解渴，去买一支冰棒。售货员从冰柜里拿出冰棒，小明发觉硬梆梆的冰棒上沾着白花花的“粉”；一剥去包装纸，冰棒上就冒“烟”；他把这支冰棒放进茶杯里，不一会，茶杯外壁会出“汗”。你能帮助解释这些现象吗？</a:t>
            </a:r>
            <a:r>
              <a:rPr lang="zh-CN" altLang="en-US" b="1" dirty="0">
                <a:latin typeface="Tahoma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4405832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37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Line 18"/>
          <p:cNvSpPr>
            <a:spLocks noChangeShapeType="1"/>
          </p:cNvSpPr>
          <p:nvPr/>
        </p:nvSpPr>
        <p:spPr bwMode="auto">
          <a:xfrm>
            <a:off x="968375" y="169545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34819" name="Group 3"/>
          <p:cNvGrpSpPr/>
          <p:nvPr/>
        </p:nvGrpSpPr>
        <p:grpSpPr bwMode="auto">
          <a:xfrm>
            <a:off x="558800" y="1808561"/>
            <a:ext cx="8140700" cy="4460081"/>
            <a:chOff x="0" y="0"/>
            <a:chExt cx="5128" cy="3746"/>
          </a:xfrm>
        </p:grpSpPr>
        <p:grpSp>
          <p:nvGrpSpPr>
            <p:cNvPr id="34820" name="Group 4"/>
            <p:cNvGrpSpPr/>
            <p:nvPr/>
          </p:nvGrpSpPr>
          <p:grpSpPr bwMode="auto">
            <a:xfrm>
              <a:off x="0" y="318"/>
              <a:ext cx="759" cy="3428"/>
              <a:chOff x="0" y="0"/>
              <a:chExt cx="759" cy="3428"/>
            </a:xfrm>
          </p:grpSpPr>
          <p:sp>
            <p:nvSpPr>
              <p:cNvPr id="34821" name="AutoShape 7"/>
              <p:cNvSpPr>
                <a:spLocks noChangeArrowheads="1"/>
              </p:cNvSpPr>
              <p:nvPr/>
            </p:nvSpPr>
            <p:spPr bwMode="auto">
              <a:xfrm>
                <a:off x="0" y="0"/>
                <a:ext cx="759" cy="2857"/>
              </a:xfrm>
              <a:prstGeom prst="roundRect">
                <a:avLst>
                  <a:gd name="adj" fmla="val 11648"/>
                </a:avLst>
              </a:prstGeom>
              <a:gradFill rotWithShape="1">
                <a:gsLst>
                  <a:gs pos="0">
                    <a:schemeClr val="tx1"/>
                  </a:gs>
                  <a:gs pos="100000">
                    <a:srgbClr val="0000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  <p:sp>
            <p:nvSpPr>
              <p:cNvPr id="34822" name="Rectangle 8"/>
              <p:cNvSpPr>
                <a:spLocks noChangeArrowheads="1"/>
              </p:cNvSpPr>
              <p:nvPr/>
            </p:nvSpPr>
            <p:spPr bwMode="auto">
              <a:xfrm>
                <a:off x="184" y="299"/>
                <a:ext cx="373" cy="3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latinLnBrk="1"/>
                <a:r>
                  <a:rPr lang="en-US" sz="2800" b="1">
                    <a:solidFill>
                      <a:srgbClr val="FF0000"/>
                    </a:solidFill>
                    <a:latin typeface="Verdana" pitchFamily="34" charset="0"/>
                    <a:ea typeface="가는각진제목체"/>
                    <a:cs typeface="가는각진제목체"/>
                  </a:rPr>
                  <a:t>1</a:t>
                </a:r>
              </a:p>
            </p:txBody>
          </p:sp>
          <p:sp>
            <p:nvSpPr>
              <p:cNvPr id="34823" name="Oval 9"/>
              <p:cNvSpPr>
                <a:spLocks noChangeArrowheads="1"/>
              </p:cNvSpPr>
              <p:nvPr/>
            </p:nvSpPr>
            <p:spPr bwMode="auto">
              <a:xfrm>
                <a:off x="120" y="227"/>
                <a:ext cx="498" cy="498"/>
              </a:xfrm>
              <a:prstGeom prst="ellipse">
                <a:avLst/>
              </a:prstGeom>
              <a:noFill/>
              <a:ln w="127000">
                <a:solidFill>
                  <a:schemeClr val="bg1">
                    <a:alpha val="50000"/>
                  </a:scheme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  <p:sp>
            <p:nvSpPr>
              <p:cNvPr id="34824" name="Text Box 10"/>
              <p:cNvSpPr txBox="1">
                <a:spLocks noChangeArrowheads="1"/>
              </p:cNvSpPr>
              <p:nvPr/>
            </p:nvSpPr>
            <p:spPr bwMode="auto">
              <a:xfrm>
                <a:off x="164" y="931"/>
                <a:ext cx="584" cy="24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9pPr>
              </a:lstStyle>
              <a:p>
                <a:pPr>
                  <a:spcBef>
                    <a:spcPct val="20000"/>
                  </a:spcBef>
                </a:pPr>
                <a:r>
                  <a:rPr lang="zh-CN" altLang="en-US" sz="3600" b="1">
                    <a:solidFill>
                      <a:schemeClr val="bg1"/>
                    </a:solidFill>
                    <a:latin typeface="Calibri" pitchFamily="34" charset="0"/>
                    <a:ea typeface="楷体_GB2312" pitchFamily="49" charset="-122"/>
                  </a:rPr>
                  <a:t>云的形成</a:t>
                </a:r>
                <a:endParaRPr lang="zh-CN" altLang="en-US" sz="3600" b="1">
                  <a:solidFill>
                    <a:schemeClr val="bg1"/>
                  </a:solidFill>
                  <a:latin typeface="楷体_GB2312" pitchFamily="49" charset="-122"/>
                  <a:ea typeface="楷体_GB2312" pitchFamily="49" charset="-122"/>
                </a:endParaRPr>
              </a:p>
              <a:p>
                <a:pPr>
                  <a:spcBef>
                    <a:spcPct val="20000"/>
                  </a:spcBef>
                </a:pPr>
                <a:endParaRPr lang="zh-CN" altLang="en-US" sz="3600" b="1">
                  <a:solidFill>
                    <a:schemeClr val="bg1"/>
                  </a:solidFill>
                  <a:latin typeface="楷体_GB2312" pitchFamily="49" charset="-122"/>
                  <a:ea typeface="楷体_GB2312" pitchFamily="49" charset="-122"/>
                </a:endParaRPr>
              </a:p>
            </p:txBody>
          </p:sp>
        </p:grpSp>
        <p:grpSp>
          <p:nvGrpSpPr>
            <p:cNvPr id="34825" name="Group 9"/>
            <p:cNvGrpSpPr/>
            <p:nvPr/>
          </p:nvGrpSpPr>
          <p:grpSpPr bwMode="auto">
            <a:xfrm>
              <a:off x="802" y="731"/>
              <a:ext cx="178" cy="390"/>
              <a:chOff x="0" y="0"/>
              <a:chExt cx="178" cy="390"/>
            </a:xfrm>
          </p:grpSpPr>
          <p:sp>
            <p:nvSpPr>
              <p:cNvPr id="34826" name="AutoShape 12"/>
              <p:cNvSpPr>
                <a:spLocks noChangeArrowheads="1"/>
              </p:cNvSpPr>
              <p:nvPr/>
            </p:nvSpPr>
            <p:spPr bwMode="auto">
              <a:xfrm rot="5400000">
                <a:off x="-69" y="132"/>
                <a:ext cx="390" cy="105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00"/>
                  </a:gs>
                  <a:gs pos="100000">
                    <a:schemeClr val="tx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  <p:sp>
            <p:nvSpPr>
              <p:cNvPr id="34827" name="Rectangle 13"/>
              <p:cNvSpPr>
                <a:spLocks noChangeArrowheads="1"/>
              </p:cNvSpPr>
              <p:nvPr/>
            </p:nvSpPr>
            <p:spPr bwMode="auto">
              <a:xfrm>
                <a:off x="35" y="6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chemeClr val="tx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  <p:sp>
            <p:nvSpPr>
              <p:cNvPr id="34828" name="Rectangle 14"/>
              <p:cNvSpPr>
                <a:spLocks noChangeArrowheads="1"/>
              </p:cNvSpPr>
              <p:nvPr/>
            </p:nvSpPr>
            <p:spPr bwMode="auto">
              <a:xfrm>
                <a:off x="0" y="7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chemeClr val="tx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</p:grpSp>
        <p:sp>
          <p:nvSpPr>
            <p:cNvPr id="34829" name="AutoShape 15"/>
            <p:cNvSpPr>
              <a:spLocks noChangeArrowheads="1"/>
            </p:cNvSpPr>
            <p:nvPr/>
          </p:nvSpPr>
          <p:spPr bwMode="auto">
            <a:xfrm>
              <a:off x="1031" y="0"/>
              <a:ext cx="4097" cy="2268"/>
            </a:xfrm>
            <a:prstGeom prst="roundRect">
              <a:avLst>
                <a:gd name="adj" fmla="val 7315"/>
              </a:avLst>
            </a:prstGeom>
            <a:noFill/>
            <a:ln w="22225" cap="rnd">
              <a:solidFill>
                <a:srgbClr val="1C1C1C"/>
              </a:solidFill>
              <a:prstDash val="sysDot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latin typeface="Calibri" pitchFamily="34" charset="0"/>
              </a:endParaRPr>
            </a:p>
          </p:txBody>
        </p:sp>
        <p:pic>
          <p:nvPicPr>
            <p:cNvPr id="34830" name="Picture 16" descr="积云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726"/>
            <a:stretch>
              <a:fillRect/>
            </a:stretch>
          </p:blipFill>
          <p:spPr bwMode="auto">
            <a:xfrm>
              <a:off x="1167" y="91"/>
              <a:ext cx="3810" cy="2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4831" name="Rectangle 17"/>
          <p:cNvSpPr>
            <a:spLocks noChangeArrowheads="1"/>
          </p:cNvSpPr>
          <p:nvPr/>
        </p:nvSpPr>
        <p:spPr bwMode="auto">
          <a:xfrm>
            <a:off x="2224088" y="4488657"/>
            <a:ext cx="6780212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latin typeface="楷体_GB2312" pitchFamily="49" charset="-122"/>
                <a:ea typeface="楷体_GB2312" pitchFamily="49" charset="-122"/>
              </a:rPr>
              <a:t>由于白天气温高，地表水大量蒸发成水蒸气，当</a:t>
            </a:r>
            <a:r>
              <a:rPr lang="zh-CN" altLang="en-US" b="1">
                <a:solidFill>
                  <a:srgbClr val="660033"/>
                </a:solidFill>
                <a:latin typeface="楷体_GB2312" pitchFamily="49" charset="-122"/>
                <a:ea typeface="楷体_GB2312" pitchFamily="49" charset="-122"/>
              </a:rPr>
              <a:t>水蒸气</a:t>
            </a:r>
            <a:r>
              <a:rPr lang="zh-CN" altLang="en-US" b="1">
                <a:latin typeface="楷体_GB2312" pitchFamily="49" charset="-122"/>
                <a:ea typeface="楷体_GB2312" pitchFamily="49" charset="-122"/>
              </a:rPr>
              <a:t>上升到冷的高空以后，一部分</a:t>
            </a:r>
            <a:r>
              <a:rPr lang="zh-CN" altLang="en-US" b="1" u="sng">
                <a:latin typeface="楷体_GB2312" pitchFamily="49" charset="-122"/>
                <a:ea typeface="楷体_GB2312" pitchFamily="49" charset="-122"/>
              </a:rPr>
              <a:t>      </a:t>
            </a:r>
            <a:r>
              <a:rPr lang="zh-CN" altLang="en-US" b="1">
                <a:latin typeface="楷体_GB2312" pitchFamily="49" charset="-122"/>
                <a:ea typeface="楷体_GB2312" pitchFamily="49" charset="-122"/>
              </a:rPr>
              <a:t>成为</a:t>
            </a:r>
            <a:r>
              <a:rPr lang="zh-CN" altLang="en-US" b="1">
                <a:solidFill>
                  <a:srgbClr val="660033"/>
                </a:solidFill>
                <a:latin typeface="楷体_GB2312" pitchFamily="49" charset="-122"/>
                <a:ea typeface="楷体_GB2312" pitchFamily="49" charset="-122"/>
              </a:rPr>
              <a:t>小水滴</a:t>
            </a:r>
            <a:r>
              <a:rPr lang="zh-CN" altLang="en-US" b="1">
                <a:latin typeface="楷体_GB2312" pitchFamily="49" charset="-122"/>
                <a:ea typeface="楷体_GB2312" pitchFamily="49" charset="-122"/>
              </a:rPr>
              <a:t>，一部分</a:t>
            </a:r>
            <a:r>
              <a:rPr lang="zh-CN" altLang="en-US" b="1" u="sng">
                <a:latin typeface="楷体_GB2312" pitchFamily="49" charset="-122"/>
                <a:ea typeface="楷体_GB2312" pitchFamily="49" charset="-122"/>
              </a:rPr>
              <a:t>      </a:t>
            </a:r>
            <a:r>
              <a:rPr lang="zh-CN" altLang="en-US" b="1">
                <a:latin typeface="楷体_GB2312" pitchFamily="49" charset="-122"/>
                <a:ea typeface="楷体_GB2312" pitchFamily="49" charset="-122"/>
              </a:rPr>
              <a:t>成</a:t>
            </a:r>
            <a:r>
              <a:rPr lang="zh-CN" altLang="en-US" b="1">
                <a:solidFill>
                  <a:srgbClr val="660033"/>
                </a:solidFill>
                <a:latin typeface="楷体_GB2312" pitchFamily="49" charset="-122"/>
                <a:ea typeface="楷体_GB2312" pitchFamily="49" charset="-122"/>
              </a:rPr>
              <a:t>小冰晶</a:t>
            </a:r>
            <a:r>
              <a:rPr lang="zh-CN" altLang="en-US" b="1">
                <a:latin typeface="楷体_GB2312" pitchFamily="49" charset="-122"/>
                <a:ea typeface="楷体_GB2312" pitchFamily="49" charset="-122"/>
              </a:rPr>
              <a:t>，天空中的</a:t>
            </a:r>
            <a:r>
              <a:rPr lang="zh-CN" altLang="en-US" b="1">
                <a:solidFill>
                  <a:srgbClr val="990033"/>
                </a:solidFill>
                <a:latin typeface="楷体_GB2312" pitchFamily="49" charset="-122"/>
                <a:ea typeface="楷体_GB2312" pitchFamily="49" charset="-122"/>
              </a:rPr>
              <a:t>云</a:t>
            </a:r>
            <a:r>
              <a:rPr lang="zh-CN" altLang="en-US" b="1">
                <a:latin typeface="楷体_GB2312" pitchFamily="49" charset="-122"/>
                <a:ea typeface="楷体_GB2312" pitchFamily="49" charset="-122"/>
              </a:rPr>
              <a:t>就是由大量的小水滴和小冰晶组成的。</a:t>
            </a:r>
          </a:p>
        </p:txBody>
      </p:sp>
      <p:sp>
        <p:nvSpPr>
          <p:cNvPr id="34832" name="Rectangle 18"/>
          <p:cNvSpPr>
            <a:spLocks noChangeArrowheads="1"/>
          </p:cNvSpPr>
          <p:nvPr/>
        </p:nvSpPr>
        <p:spPr bwMode="auto">
          <a:xfrm>
            <a:off x="7323138" y="4797347"/>
            <a:ext cx="17637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latin typeface="Calibri" pitchFamily="34" charset="0"/>
                <a:ea typeface="华文细黑" pitchFamily="2" charset="-122"/>
              </a:rPr>
              <a:t>液化</a:t>
            </a:r>
          </a:p>
        </p:txBody>
      </p:sp>
      <p:sp>
        <p:nvSpPr>
          <p:cNvPr id="34833" name="Rectangle 19"/>
          <p:cNvSpPr>
            <a:spLocks noChangeArrowheads="1"/>
          </p:cNvSpPr>
          <p:nvPr/>
        </p:nvSpPr>
        <p:spPr bwMode="auto">
          <a:xfrm>
            <a:off x="4557715" y="5172324"/>
            <a:ext cx="15843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b="1" dirty="0">
                <a:solidFill>
                  <a:srgbClr val="FF0000"/>
                </a:solidFill>
                <a:latin typeface="Calibri" pitchFamily="34" charset="0"/>
                <a:ea typeface="华文细黑" pitchFamily="2" charset="-122"/>
              </a:rPr>
              <a:t>凝华</a:t>
            </a:r>
          </a:p>
        </p:txBody>
      </p:sp>
      <p:sp>
        <p:nvSpPr>
          <p:cNvPr id="34834" name="Rectangle 23"/>
          <p:cNvSpPr>
            <a:spLocks noChangeArrowheads="1"/>
          </p:cNvSpPr>
          <p:nvPr/>
        </p:nvSpPr>
        <p:spPr bwMode="auto">
          <a:xfrm>
            <a:off x="844550" y="986790"/>
            <a:ext cx="7632700" cy="579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zh-CN" altLang="en-US" sz="3200" b="1" dirty="0">
                <a:solidFill>
                  <a:srgbClr val="FF0000"/>
                </a:solidFill>
                <a:latin typeface="Calibri" pitchFamily="34" charset="0"/>
                <a:ea typeface="华文细黑" pitchFamily="2" charset="-122"/>
              </a:rPr>
              <a:t>云：水蒸气凝华成小冰晶或液化成小水滴</a:t>
            </a:r>
          </a:p>
        </p:txBody>
      </p:sp>
    </p:spTree>
    <p:extLst>
      <p:ext uri="{BB962C8B-B14F-4D97-AF65-F5344CB8AC3E}">
        <p14:creationId xmlns:p14="http://schemas.microsoft.com/office/powerpoint/2010/main" val="1171243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48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48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48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4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48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48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48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31" grpId="0" autoUpdateAnimBg="0"/>
      <p:bldP spid="34832" grpId="0" autoUpdateAnimBg="0"/>
      <p:bldP spid="34833" grpId="0" autoUpdateAnimBg="0"/>
      <p:bldP spid="34834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Line 18"/>
          <p:cNvSpPr>
            <a:spLocks noChangeShapeType="1"/>
          </p:cNvSpPr>
          <p:nvPr/>
        </p:nvSpPr>
        <p:spPr bwMode="auto">
          <a:xfrm>
            <a:off x="968375" y="169545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5843" name="Rectangle 5"/>
          <p:cNvSpPr>
            <a:spLocks noChangeArrowheads="1"/>
          </p:cNvSpPr>
          <p:nvPr/>
        </p:nvSpPr>
        <p:spPr bwMode="auto">
          <a:xfrm>
            <a:off x="2122490" y="4498182"/>
            <a:ext cx="672623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latin typeface="楷体_GB2312" pitchFamily="49" charset="-122"/>
                <a:ea typeface="楷体_GB2312" pitchFamily="49" charset="-122"/>
              </a:rPr>
              <a:t>高空中的</a:t>
            </a:r>
            <a:r>
              <a:rPr lang="zh-CN" altLang="en-US" b="1">
                <a:solidFill>
                  <a:srgbClr val="990033"/>
                </a:solidFill>
                <a:latin typeface="楷体_GB2312" pitchFamily="49" charset="-122"/>
                <a:ea typeface="楷体_GB2312" pitchFamily="49" charset="-122"/>
              </a:rPr>
              <a:t>水蒸气</a:t>
            </a:r>
            <a:r>
              <a:rPr lang="zh-CN" altLang="en-US" b="1">
                <a:latin typeface="楷体_GB2312" pitchFamily="49" charset="-122"/>
                <a:ea typeface="楷体_GB2312" pitchFamily="49" charset="-122"/>
              </a:rPr>
              <a:t>不断</a:t>
            </a:r>
            <a:r>
              <a:rPr lang="zh-CN" altLang="en-US" b="1" u="sng">
                <a:latin typeface="楷体_GB2312" pitchFamily="49" charset="-122"/>
                <a:ea typeface="楷体_GB2312" pitchFamily="49" charset="-122"/>
              </a:rPr>
              <a:t>      </a:t>
            </a:r>
            <a:r>
              <a:rPr lang="zh-CN" altLang="en-US" b="1">
                <a:latin typeface="楷体_GB2312" pitchFamily="49" charset="-122"/>
                <a:ea typeface="楷体_GB2312" pitchFamily="49" charset="-122"/>
              </a:rPr>
              <a:t>成</a:t>
            </a:r>
            <a:r>
              <a:rPr lang="zh-CN" altLang="en-US" b="1">
                <a:solidFill>
                  <a:srgbClr val="990033"/>
                </a:solidFill>
                <a:latin typeface="楷体_GB2312" pitchFamily="49" charset="-122"/>
                <a:ea typeface="楷体_GB2312" pitchFamily="49" charset="-122"/>
              </a:rPr>
              <a:t>小水珠，</a:t>
            </a:r>
            <a:r>
              <a:rPr lang="zh-CN" altLang="en-US" b="1">
                <a:latin typeface="楷体_GB2312" pitchFamily="49" charset="-122"/>
                <a:ea typeface="楷体_GB2312" pitchFamily="49" charset="-122"/>
              </a:rPr>
              <a:t>云越聚越厚，就要开始下落，在下落过程当中随着温度升高，云中的</a:t>
            </a:r>
            <a:r>
              <a:rPr lang="zh-CN" altLang="en-US" b="1">
                <a:solidFill>
                  <a:srgbClr val="990033"/>
                </a:solidFill>
                <a:latin typeface="楷体_GB2312" pitchFamily="49" charset="-122"/>
                <a:ea typeface="楷体_GB2312" pitchFamily="49" charset="-122"/>
              </a:rPr>
              <a:t>小冰晶</a:t>
            </a:r>
            <a:r>
              <a:rPr lang="zh-CN" altLang="en-US" b="1">
                <a:latin typeface="楷体_GB2312" pitchFamily="49" charset="-122"/>
                <a:ea typeface="楷体_GB2312" pitchFamily="49" charset="-122"/>
              </a:rPr>
              <a:t>也</a:t>
            </a:r>
            <a:r>
              <a:rPr lang="zh-CN" altLang="en-US" b="1" u="sng">
                <a:latin typeface="楷体_GB2312" pitchFamily="49" charset="-122"/>
                <a:ea typeface="楷体_GB2312" pitchFamily="49" charset="-122"/>
              </a:rPr>
              <a:t>     </a:t>
            </a:r>
            <a:r>
              <a:rPr lang="zh-CN" altLang="en-US" b="1">
                <a:latin typeface="楷体_GB2312" pitchFamily="49" charset="-122"/>
                <a:ea typeface="楷体_GB2312" pitchFamily="49" charset="-122"/>
              </a:rPr>
              <a:t>成</a:t>
            </a:r>
            <a:r>
              <a:rPr lang="zh-CN" altLang="en-US" b="1">
                <a:solidFill>
                  <a:srgbClr val="990033"/>
                </a:solidFill>
                <a:latin typeface="楷体_GB2312" pitchFamily="49" charset="-122"/>
                <a:ea typeface="楷体_GB2312" pitchFamily="49" charset="-122"/>
              </a:rPr>
              <a:t>小水滴</a:t>
            </a:r>
            <a:r>
              <a:rPr lang="zh-CN" altLang="en-US" b="1">
                <a:latin typeface="楷体_GB2312" pitchFamily="49" charset="-122"/>
                <a:ea typeface="楷体_GB2312" pitchFamily="49" charset="-122"/>
              </a:rPr>
              <a:t>，与云中原有的小水滴一起降落到地面上，这就是</a:t>
            </a:r>
            <a:r>
              <a:rPr lang="zh-CN" altLang="en-US" b="1">
                <a:solidFill>
                  <a:srgbClr val="990033"/>
                </a:solidFill>
                <a:latin typeface="楷体_GB2312" pitchFamily="49" charset="-122"/>
                <a:ea typeface="楷体_GB2312" pitchFamily="49" charset="-122"/>
              </a:rPr>
              <a:t>雨</a:t>
            </a:r>
            <a:r>
              <a:rPr lang="zh-CN" altLang="en-US" b="1">
                <a:latin typeface="楷体_GB2312" pitchFamily="49" charset="-122"/>
                <a:ea typeface="楷体_GB2312" pitchFamily="49" charset="-122"/>
              </a:rPr>
              <a:t>。</a:t>
            </a:r>
          </a:p>
        </p:txBody>
      </p:sp>
      <p:sp>
        <p:nvSpPr>
          <p:cNvPr id="35844" name="Rectangle 6"/>
          <p:cNvSpPr>
            <a:spLocks noChangeArrowheads="1"/>
          </p:cNvSpPr>
          <p:nvPr/>
        </p:nvSpPr>
        <p:spPr bwMode="auto">
          <a:xfrm>
            <a:off x="5046347" y="5182236"/>
            <a:ext cx="12223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latin typeface="Calibri" pitchFamily="34" charset="0"/>
                <a:ea typeface="华文细黑" pitchFamily="2" charset="-122"/>
              </a:rPr>
              <a:t>熔化</a:t>
            </a:r>
          </a:p>
        </p:txBody>
      </p:sp>
      <p:sp>
        <p:nvSpPr>
          <p:cNvPr id="35845" name="Rectangle 7"/>
          <p:cNvSpPr>
            <a:spLocks noChangeArrowheads="1"/>
          </p:cNvSpPr>
          <p:nvPr/>
        </p:nvSpPr>
        <p:spPr bwMode="auto">
          <a:xfrm>
            <a:off x="5046665" y="4476751"/>
            <a:ext cx="12668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latin typeface="Calibri" pitchFamily="34" charset="0"/>
                <a:ea typeface="华文细黑" pitchFamily="2" charset="-122"/>
              </a:rPr>
              <a:t>液化</a:t>
            </a:r>
          </a:p>
        </p:txBody>
      </p:sp>
      <p:grpSp>
        <p:nvGrpSpPr>
          <p:cNvPr id="35846" name="Group 6"/>
          <p:cNvGrpSpPr/>
          <p:nvPr/>
        </p:nvGrpSpPr>
        <p:grpSpPr bwMode="auto">
          <a:xfrm>
            <a:off x="558800" y="1808561"/>
            <a:ext cx="8140700" cy="4460081"/>
            <a:chOff x="0" y="0"/>
            <a:chExt cx="5128" cy="3746"/>
          </a:xfrm>
        </p:grpSpPr>
        <p:grpSp>
          <p:nvGrpSpPr>
            <p:cNvPr id="35847" name="Group 7"/>
            <p:cNvGrpSpPr/>
            <p:nvPr/>
          </p:nvGrpSpPr>
          <p:grpSpPr bwMode="auto">
            <a:xfrm>
              <a:off x="0" y="318"/>
              <a:ext cx="759" cy="3428"/>
              <a:chOff x="0" y="0"/>
              <a:chExt cx="759" cy="3428"/>
            </a:xfrm>
          </p:grpSpPr>
          <p:sp>
            <p:nvSpPr>
              <p:cNvPr id="35848" name="AutoShape 10"/>
              <p:cNvSpPr>
                <a:spLocks noChangeArrowheads="1"/>
              </p:cNvSpPr>
              <p:nvPr/>
            </p:nvSpPr>
            <p:spPr bwMode="auto">
              <a:xfrm>
                <a:off x="0" y="0"/>
                <a:ext cx="759" cy="2857"/>
              </a:xfrm>
              <a:prstGeom prst="roundRect">
                <a:avLst>
                  <a:gd name="adj" fmla="val 11648"/>
                </a:avLst>
              </a:prstGeom>
              <a:gradFill rotWithShape="1">
                <a:gsLst>
                  <a:gs pos="0">
                    <a:schemeClr val="tx1"/>
                  </a:gs>
                  <a:gs pos="100000">
                    <a:srgbClr val="0000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  <p:sp>
            <p:nvSpPr>
              <p:cNvPr id="35849" name="Rectangle 11"/>
              <p:cNvSpPr>
                <a:spLocks noChangeArrowheads="1"/>
              </p:cNvSpPr>
              <p:nvPr/>
            </p:nvSpPr>
            <p:spPr bwMode="auto">
              <a:xfrm>
                <a:off x="184" y="299"/>
                <a:ext cx="373" cy="3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latinLnBrk="1"/>
                <a:r>
                  <a:rPr lang="en-US" sz="2800" b="1">
                    <a:solidFill>
                      <a:srgbClr val="FF0000"/>
                    </a:solidFill>
                    <a:latin typeface="Verdana" pitchFamily="34" charset="0"/>
                    <a:ea typeface="가는각진제목체"/>
                    <a:cs typeface="가는각진제목체"/>
                  </a:rPr>
                  <a:t>2</a:t>
                </a:r>
              </a:p>
            </p:txBody>
          </p:sp>
          <p:sp>
            <p:nvSpPr>
              <p:cNvPr id="35850" name="Oval 12"/>
              <p:cNvSpPr>
                <a:spLocks noChangeArrowheads="1"/>
              </p:cNvSpPr>
              <p:nvPr/>
            </p:nvSpPr>
            <p:spPr bwMode="auto">
              <a:xfrm>
                <a:off x="120" y="227"/>
                <a:ext cx="498" cy="498"/>
              </a:xfrm>
              <a:prstGeom prst="ellipse">
                <a:avLst/>
              </a:prstGeom>
              <a:noFill/>
              <a:ln w="127000">
                <a:solidFill>
                  <a:schemeClr val="bg1">
                    <a:alpha val="50000"/>
                  </a:scheme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  <p:sp>
            <p:nvSpPr>
              <p:cNvPr id="35851" name="Text Box 13"/>
              <p:cNvSpPr txBox="1">
                <a:spLocks noChangeArrowheads="1"/>
              </p:cNvSpPr>
              <p:nvPr/>
            </p:nvSpPr>
            <p:spPr bwMode="auto">
              <a:xfrm>
                <a:off x="164" y="931"/>
                <a:ext cx="584" cy="24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9pPr>
              </a:lstStyle>
              <a:p>
                <a:pPr>
                  <a:spcBef>
                    <a:spcPct val="20000"/>
                  </a:spcBef>
                </a:pPr>
                <a:r>
                  <a:rPr lang="zh-CN" altLang="en-US" sz="3600" b="1">
                    <a:solidFill>
                      <a:schemeClr val="bg1"/>
                    </a:solidFill>
                    <a:latin typeface="Calibri" pitchFamily="34" charset="0"/>
                    <a:ea typeface="楷体_GB2312" pitchFamily="49" charset="-122"/>
                  </a:rPr>
                  <a:t>雨的形成</a:t>
                </a:r>
                <a:endParaRPr lang="zh-CN" altLang="en-US" sz="3600" b="1">
                  <a:solidFill>
                    <a:schemeClr val="bg1"/>
                  </a:solidFill>
                  <a:latin typeface="楷体_GB2312" pitchFamily="49" charset="-122"/>
                  <a:ea typeface="楷体_GB2312" pitchFamily="49" charset="-122"/>
                </a:endParaRPr>
              </a:p>
              <a:p>
                <a:pPr>
                  <a:spcBef>
                    <a:spcPct val="20000"/>
                  </a:spcBef>
                </a:pPr>
                <a:endParaRPr lang="zh-CN" altLang="en-US" sz="3600" b="1">
                  <a:solidFill>
                    <a:schemeClr val="bg1"/>
                  </a:solidFill>
                  <a:latin typeface="楷体_GB2312" pitchFamily="49" charset="-122"/>
                  <a:ea typeface="楷体_GB2312" pitchFamily="49" charset="-122"/>
                </a:endParaRPr>
              </a:p>
            </p:txBody>
          </p:sp>
        </p:grpSp>
        <p:grpSp>
          <p:nvGrpSpPr>
            <p:cNvPr id="35852" name="Group 12"/>
            <p:cNvGrpSpPr/>
            <p:nvPr/>
          </p:nvGrpSpPr>
          <p:grpSpPr bwMode="auto">
            <a:xfrm>
              <a:off x="802" y="731"/>
              <a:ext cx="178" cy="390"/>
              <a:chOff x="0" y="0"/>
              <a:chExt cx="178" cy="390"/>
            </a:xfrm>
          </p:grpSpPr>
          <p:sp>
            <p:nvSpPr>
              <p:cNvPr id="35853" name="AutoShape 15"/>
              <p:cNvSpPr>
                <a:spLocks noChangeArrowheads="1"/>
              </p:cNvSpPr>
              <p:nvPr/>
            </p:nvSpPr>
            <p:spPr bwMode="auto">
              <a:xfrm rot="5400000">
                <a:off x="-69" y="132"/>
                <a:ext cx="390" cy="105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00"/>
                  </a:gs>
                  <a:gs pos="100000">
                    <a:schemeClr val="tx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  <p:sp>
            <p:nvSpPr>
              <p:cNvPr id="35854" name="Rectangle 16"/>
              <p:cNvSpPr>
                <a:spLocks noChangeArrowheads="1"/>
              </p:cNvSpPr>
              <p:nvPr/>
            </p:nvSpPr>
            <p:spPr bwMode="auto">
              <a:xfrm>
                <a:off x="35" y="6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chemeClr val="tx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  <p:sp>
            <p:nvSpPr>
              <p:cNvPr id="35855" name="Rectangle 17"/>
              <p:cNvSpPr>
                <a:spLocks noChangeArrowheads="1"/>
              </p:cNvSpPr>
              <p:nvPr/>
            </p:nvSpPr>
            <p:spPr bwMode="auto">
              <a:xfrm>
                <a:off x="0" y="7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chemeClr val="tx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</p:grpSp>
        <p:sp>
          <p:nvSpPr>
            <p:cNvPr id="35856" name="AutoShape 18"/>
            <p:cNvSpPr>
              <a:spLocks noChangeArrowheads="1"/>
            </p:cNvSpPr>
            <p:nvPr/>
          </p:nvSpPr>
          <p:spPr bwMode="auto">
            <a:xfrm>
              <a:off x="1031" y="0"/>
              <a:ext cx="4097" cy="2268"/>
            </a:xfrm>
            <a:prstGeom prst="roundRect">
              <a:avLst>
                <a:gd name="adj" fmla="val 7315"/>
              </a:avLst>
            </a:prstGeom>
            <a:noFill/>
            <a:ln w="22225" cap="rnd">
              <a:solidFill>
                <a:srgbClr val="1C1C1C"/>
              </a:solidFill>
              <a:prstDash val="sysDot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latin typeface="Calibri" pitchFamily="34" charset="0"/>
              </a:endParaRPr>
            </a:p>
          </p:txBody>
        </p:sp>
        <p:pic>
          <p:nvPicPr>
            <p:cNvPr id="35857" name="Picture 19" descr="雨图1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106"/>
            <a:stretch>
              <a:fillRect/>
            </a:stretch>
          </p:blipFill>
          <p:spPr bwMode="auto">
            <a:xfrm>
              <a:off x="1122" y="91"/>
              <a:ext cx="3901" cy="2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5858" name="Rectangle 22"/>
          <p:cNvSpPr>
            <a:spLocks noChangeArrowheads="1"/>
          </p:cNvSpPr>
          <p:nvPr/>
        </p:nvSpPr>
        <p:spPr bwMode="auto">
          <a:xfrm>
            <a:off x="928688" y="1053387"/>
            <a:ext cx="764381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Calibri" pitchFamily="34" charset="0"/>
                <a:ea typeface="华文细黑" pitchFamily="2" charset="-122"/>
              </a:rPr>
              <a:t>雨：水蒸气液化成水、冰晶熔化成水</a:t>
            </a:r>
          </a:p>
        </p:txBody>
      </p:sp>
    </p:spTree>
    <p:extLst>
      <p:ext uri="{BB962C8B-B14F-4D97-AF65-F5344CB8AC3E}">
        <p14:creationId xmlns:p14="http://schemas.microsoft.com/office/powerpoint/2010/main" val="37652850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58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8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autoUpdateAnimBg="0"/>
      <p:bldP spid="35844" grpId="0" autoUpdateAnimBg="0"/>
      <p:bldP spid="35845" grpId="0" autoUpdateAnimBg="0"/>
      <p:bldP spid="35858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Line 18"/>
          <p:cNvSpPr>
            <a:spLocks noChangeShapeType="1"/>
          </p:cNvSpPr>
          <p:nvPr/>
        </p:nvSpPr>
        <p:spPr bwMode="auto">
          <a:xfrm>
            <a:off x="968375" y="169545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6867" name="Rectangle 5"/>
          <p:cNvSpPr>
            <a:spLocks noChangeArrowheads="1"/>
          </p:cNvSpPr>
          <p:nvPr/>
        </p:nvSpPr>
        <p:spPr bwMode="auto">
          <a:xfrm>
            <a:off x="2124077" y="4489848"/>
            <a:ext cx="6780213" cy="156966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latin typeface="楷体_GB2312" pitchFamily="49" charset="-122"/>
                <a:ea typeface="楷体_GB2312" pitchFamily="49" charset="-122"/>
              </a:rPr>
              <a:t>由于白天气温高，空气中含有大量的水蒸气，当夜晚温度下降，</a:t>
            </a:r>
            <a:r>
              <a:rPr lang="zh-CN" altLang="en-US" b="1">
                <a:solidFill>
                  <a:srgbClr val="990033"/>
                </a:solidFill>
                <a:latin typeface="楷体_GB2312" pitchFamily="49" charset="-122"/>
                <a:ea typeface="楷体_GB2312" pitchFamily="49" charset="-122"/>
              </a:rPr>
              <a:t>水蒸气</a:t>
            </a:r>
            <a:r>
              <a:rPr lang="zh-CN" altLang="en-US" b="1" u="sng">
                <a:solidFill>
                  <a:srgbClr val="990033"/>
                </a:solidFill>
                <a:latin typeface="楷体_GB2312" pitchFamily="49" charset="-122"/>
                <a:ea typeface="楷体_GB2312" pitchFamily="49" charset="-122"/>
              </a:rPr>
              <a:t>      </a:t>
            </a:r>
            <a:r>
              <a:rPr lang="zh-CN" altLang="en-US" b="1">
                <a:latin typeface="楷体_GB2312" pitchFamily="49" charset="-122"/>
                <a:ea typeface="楷体_GB2312" pitchFamily="49" charset="-122"/>
              </a:rPr>
              <a:t>成为</a:t>
            </a:r>
            <a:r>
              <a:rPr lang="zh-CN" altLang="en-US" b="1">
                <a:solidFill>
                  <a:srgbClr val="990033"/>
                </a:solidFill>
                <a:latin typeface="楷体_GB2312" pitchFamily="49" charset="-122"/>
                <a:ea typeface="楷体_GB2312" pitchFamily="49" charset="-122"/>
              </a:rPr>
              <a:t>小水滴</a:t>
            </a:r>
            <a:r>
              <a:rPr lang="zh-CN" altLang="en-US" b="1">
                <a:latin typeface="楷体_GB2312" pitchFamily="49" charset="-122"/>
                <a:ea typeface="楷体_GB2312" pitchFamily="49" charset="-122"/>
              </a:rPr>
              <a:t>，一部分附着在大气粉尘上形成</a:t>
            </a:r>
            <a:r>
              <a:rPr lang="zh-CN" altLang="en-US" b="1">
                <a:solidFill>
                  <a:srgbClr val="990033"/>
                </a:solidFill>
                <a:latin typeface="楷体_GB2312" pitchFamily="49" charset="-122"/>
                <a:ea typeface="楷体_GB2312" pitchFamily="49" charset="-122"/>
              </a:rPr>
              <a:t>雾</a:t>
            </a:r>
            <a:r>
              <a:rPr lang="zh-CN" altLang="en-US" b="1">
                <a:latin typeface="楷体_GB2312" pitchFamily="49" charset="-122"/>
                <a:ea typeface="楷体_GB2312" pitchFamily="49" charset="-122"/>
              </a:rPr>
              <a:t>，一部分附着在花草树叶上形成</a:t>
            </a:r>
            <a:r>
              <a:rPr lang="zh-CN" altLang="en-US" b="1">
                <a:solidFill>
                  <a:srgbClr val="990033"/>
                </a:solidFill>
                <a:latin typeface="楷体_GB2312" pitchFamily="49" charset="-122"/>
                <a:ea typeface="楷体_GB2312" pitchFamily="49" charset="-122"/>
              </a:rPr>
              <a:t>露</a:t>
            </a:r>
            <a:r>
              <a:rPr lang="zh-CN" altLang="en-US" b="1">
                <a:latin typeface="楷体_GB2312" pitchFamily="49" charset="-122"/>
                <a:ea typeface="楷体_GB2312" pitchFamily="49" charset="-122"/>
              </a:rPr>
              <a:t>。</a:t>
            </a:r>
          </a:p>
        </p:txBody>
      </p:sp>
      <p:grpSp>
        <p:nvGrpSpPr>
          <p:cNvPr id="36868" name="Group 4"/>
          <p:cNvGrpSpPr/>
          <p:nvPr/>
        </p:nvGrpSpPr>
        <p:grpSpPr bwMode="auto">
          <a:xfrm>
            <a:off x="558800" y="1808559"/>
            <a:ext cx="8140700" cy="5013722"/>
            <a:chOff x="0" y="0"/>
            <a:chExt cx="5128" cy="4211"/>
          </a:xfrm>
        </p:grpSpPr>
        <p:grpSp>
          <p:nvGrpSpPr>
            <p:cNvPr id="36869" name="Group 5"/>
            <p:cNvGrpSpPr/>
            <p:nvPr/>
          </p:nvGrpSpPr>
          <p:grpSpPr bwMode="auto">
            <a:xfrm>
              <a:off x="0" y="318"/>
              <a:ext cx="759" cy="3893"/>
              <a:chOff x="0" y="0"/>
              <a:chExt cx="759" cy="3893"/>
            </a:xfrm>
          </p:grpSpPr>
          <p:sp>
            <p:nvSpPr>
              <p:cNvPr id="36870" name="AutoShape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759" cy="2857"/>
              </a:xfrm>
              <a:prstGeom prst="roundRect">
                <a:avLst>
                  <a:gd name="adj" fmla="val 11648"/>
                </a:avLst>
              </a:prstGeom>
              <a:gradFill rotWithShape="1">
                <a:gsLst>
                  <a:gs pos="0">
                    <a:schemeClr val="tx1"/>
                  </a:gs>
                  <a:gs pos="100000">
                    <a:srgbClr val="0000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  <p:sp>
            <p:nvSpPr>
              <p:cNvPr id="36871" name="Rectangle 9"/>
              <p:cNvSpPr>
                <a:spLocks noChangeArrowheads="1"/>
              </p:cNvSpPr>
              <p:nvPr/>
            </p:nvSpPr>
            <p:spPr bwMode="auto">
              <a:xfrm>
                <a:off x="184" y="299"/>
                <a:ext cx="373" cy="3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latinLnBrk="1"/>
                <a:r>
                  <a:rPr lang="en-US" sz="2800" b="1">
                    <a:solidFill>
                      <a:srgbClr val="FF0000"/>
                    </a:solidFill>
                    <a:latin typeface="Verdana" pitchFamily="34" charset="0"/>
                    <a:ea typeface="가는각진제목체"/>
                    <a:cs typeface="가는각진제목체"/>
                  </a:rPr>
                  <a:t>3</a:t>
                </a:r>
              </a:p>
            </p:txBody>
          </p:sp>
          <p:sp>
            <p:nvSpPr>
              <p:cNvPr id="36872" name="Oval 10"/>
              <p:cNvSpPr>
                <a:spLocks noChangeArrowheads="1"/>
              </p:cNvSpPr>
              <p:nvPr/>
            </p:nvSpPr>
            <p:spPr bwMode="auto">
              <a:xfrm>
                <a:off x="120" y="227"/>
                <a:ext cx="498" cy="498"/>
              </a:xfrm>
              <a:prstGeom prst="ellipse">
                <a:avLst/>
              </a:prstGeom>
              <a:noFill/>
              <a:ln w="127000">
                <a:solidFill>
                  <a:schemeClr val="bg1">
                    <a:alpha val="50000"/>
                  </a:scheme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  <p:sp>
            <p:nvSpPr>
              <p:cNvPr id="36873" name="Text Box 11"/>
              <p:cNvSpPr txBox="1">
                <a:spLocks noChangeArrowheads="1"/>
              </p:cNvSpPr>
              <p:nvPr/>
            </p:nvSpPr>
            <p:spPr bwMode="auto">
              <a:xfrm>
                <a:off x="164" y="931"/>
                <a:ext cx="584" cy="29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9pPr>
              </a:lstStyle>
              <a:p>
                <a:pPr>
                  <a:spcBef>
                    <a:spcPct val="20000"/>
                  </a:spcBef>
                </a:pPr>
                <a:r>
                  <a:rPr lang="zh-CN" altLang="en-US" sz="3600" b="1">
                    <a:solidFill>
                      <a:schemeClr val="bg1"/>
                    </a:solidFill>
                    <a:latin typeface="Calibri" pitchFamily="34" charset="0"/>
                    <a:ea typeface="楷体_GB2312" pitchFamily="49" charset="-122"/>
                  </a:rPr>
                  <a:t>雾露的形成</a:t>
                </a:r>
                <a:endParaRPr lang="zh-CN" altLang="en-US" sz="3600" b="1">
                  <a:solidFill>
                    <a:schemeClr val="bg1"/>
                  </a:solidFill>
                  <a:latin typeface="楷体_GB2312" pitchFamily="49" charset="-122"/>
                  <a:ea typeface="楷体_GB2312" pitchFamily="49" charset="-122"/>
                </a:endParaRPr>
              </a:p>
              <a:p>
                <a:pPr>
                  <a:spcBef>
                    <a:spcPct val="20000"/>
                  </a:spcBef>
                </a:pPr>
                <a:endParaRPr lang="zh-CN" altLang="en-US" sz="3600" b="1">
                  <a:solidFill>
                    <a:schemeClr val="bg1"/>
                  </a:solidFill>
                  <a:latin typeface="楷体_GB2312" pitchFamily="49" charset="-122"/>
                  <a:ea typeface="楷体_GB2312" pitchFamily="49" charset="-122"/>
                </a:endParaRPr>
              </a:p>
            </p:txBody>
          </p:sp>
        </p:grpSp>
        <p:grpSp>
          <p:nvGrpSpPr>
            <p:cNvPr id="36874" name="Group 10"/>
            <p:cNvGrpSpPr/>
            <p:nvPr/>
          </p:nvGrpSpPr>
          <p:grpSpPr bwMode="auto">
            <a:xfrm>
              <a:off x="802" y="731"/>
              <a:ext cx="178" cy="390"/>
              <a:chOff x="0" y="0"/>
              <a:chExt cx="178" cy="390"/>
            </a:xfrm>
          </p:grpSpPr>
          <p:sp>
            <p:nvSpPr>
              <p:cNvPr id="36875" name="AutoShape 13"/>
              <p:cNvSpPr>
                <a:spLocks noChangeArrowheads="1"/>
              </p:cNvSpPr>
              <p:nvPr/>
            </p:nvSpPr>
            <p:spPr bwMode="auto">
              <a:xfrm rot="5400000">
                <a:off x="-69" y="132"/>
                <a:ext cx="390" cy="105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00"/>
                  </a:gs>
                  <a:gs pos="100000">
                    <a:schemeClr val="tx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  <p:sp>
            <p:nvSpPr>
              <p:cNvPr id="36876" name="Rectangle 14"/>
              <p:cNvSpPr>
                <a:spLocks noChangeArrowheads="1"/>
              </p:cNvSpPr>
              <p:nvPr/>
            </p:nvSpPr>
            <p:spPr bwMode="auto">
              <a:xfrm>
                <a:off x="35" y="6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chemeClr val="tx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  <p:sp>
            <p:nvSpPr>
              <p:cNvPr id="36877" name="Rectangle 15"/>
              <p:cNvSpPr>
                <a:spLocks noChangeArrowheads="1"/>
              </p:cNvSpPr>
              <p:nvPr/>
            </p:nvSpPr>
            <p:spPr bwMode="auto">
              <a:xfrm>
                <a:off x="0" y="7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chemeClr val="tx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</p:grpSp>
        <p:sp>
          <p:nvSpPr>
            <p:cNvPr id="36878" name="AutoShape 16"/>
            <p:cNvSpPr>
              <a:spLocks noChangeArrowheads="1"/>
            </p:cNvSpPr>
            <p:nvPr/>
          </p:nvSpPr>
          <p:spPr bwMode="auto">
            <a:xfrm>
              <a:off x="1031" y="0"/>
              <a:ext cx="4097" cy="2268"/>
            </a:xfrm>
            <a:prstGeom prst="roundRect">
              <a:avLst>
                <a:gd name="adj" fmla="val 7315"/>
              </a:avLst>
            </a:prstGeom>
            <a:noFill/>
            <a:ln w="22225" cap="rnd">
              <a:solidFill>
                <a:srgbClr val="1C1C1C"/>
              </a:solidFill>
              <a:prstDash val="sysDot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latin typeface="Calibri" pitchFamily="34" charset="0"/>
              </a:endParaRPr>
            </a:p>
          </p:txBody>
        </p:sp>
        <p:pic>
          <p:nvPicPr>
            <p:cNvPr id="36879" name="Picture 17" descr="雾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48" t="4301" r="3448" b="4301"/>
            <a:stretch>
              <a:fillRect/>
            </a:stretch>
          </p:blipFill>
          <p:spPr bwMode="auto">
            <a:xfrm>
              <a:off x="1167" y="91"/>
              <a:ext cx="1860" cy="2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880" name="Picture 18" descr="31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650"/>
            <a:stretch>
              <a:fillRect/>
            </a:stretch>
          </p:blipFill>
          <p:spPr bwMode="auto">
            <a:xfrm>
              <a:off x="3072" y="91"/>
              <a:ext cx="1905" cy="2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6881" name="Rectangle 19"/>
          <p:cNvSpPr>
            <a:spLocks noChangeArrowheads="1"/>
          </p:cNvSpPr>
          <p:nvPr/>
        </p:nvSpPr>
        <p:spPr bwMode="auto">
          <a:xfrm>
            <a:off x="5349877" y="4808062"/>
            <a:ext cx="138271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latin typeface="Calibri" pitchFamily="34" charset="0"/>
                <a:ea typeface="华文细黑" pitchFamily="2" charset="-122"/>
              </a:rPr>
              <a:t>液化</a:t>
            </a:r>
          </a:p>
        </p:txBody>
      </p:sp>
      <p:sp>
        <p:nvSpPr>
          <p:cNvPr id="36882" name="Rectangle 21"/>
          <p:cNvSpPr>
            <a:spLocks noChangeArrowheads="1"/>
          </p:cNvSpPr>
          <p:nvPr/>
        </p:nvSpPr>
        <p:spPr bwMode="auto">
          <a:xfrm>
            <a:off x="1428750" y="1035210"/>
            <a:ext cx="68087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Calibri" pitchFamily="34" charset="0"/>
                <a:ea typeface="华文细黑" pitchFamily="2" charset="-122"/>
              </a:rPr>
              <a:t>雾、露：水蒸气液化成小水滴</a:t>
            </a:r>
          </a:p>
        </p:txBody>
      </p:sp>
    </p:spTree>
    <p:extLst>
      <p:ext uri="{BB962C8B-B14F-4D97-AF65-F5344CB8AC3E}">
        <p14:creationId xmlns:p14="http://schemas.microsoft.com/office/powerpoint/2010/main" val="428327210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68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68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6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6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7" grpId="0" animBg="1" autoUpdateAnimBg="0"/>
      <p:bldP spid="36881" grpId="0" autoUpdateAnimBg="0"/>
      <p:bldP spid="36882" grpId="0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Line 18"/>
          <p:cNvSpPr>
            <a:spLocks noChangeShapeType="1"/>
          </p:cNvSpPr>
          <p:nvPr/>
        </p:nvSpPr>
        <p:spPr bwMode="auto">
          <a:xfrm>
            <a:off x="968375" y="1695450"/>
            <a:ext cx="8001000" cy="0"/>
          </a:xfrm>
          <a:prstGeom prst="line">
            <a:avLst/>
          </a:prstGeom>
          <a:noFill/>
          <a:ln w="38100" cap="rnd">
            <a:solidFill>
              <a:srgbClr val="969696"/>
            </a:solidFill>
            <a:prstDash val="sysDot"/>
            <a:round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37891" name="Rectangle 5"/>
          <p:cNvSpPr>
            <a:spLocks noChangeArrowheads="1"/>
          </p:cNvSpPr>
          <p:nvPr/>
        </p:nvSpPr>
        <p:spPr bwMode="auto">
          <a:xfrm>
            <a:off x="2109790" y="4499373"/>
            <a:ext cx="662463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b="1">
                <a:latin typeface="楷体_GB2312" pitchFamily="49" charset="-122"/>
                <a:ea typeface="楷体_GB2312" pitchFamily="49" charset="-122"/>
              </a:rPr>
              <a:t>由于白天气温高，空气中形成大量的水蒸气，当水蒸气上升到很冷的高空时，</a:t>
            </a:r>
            <a:r>
              <a:rPr lang="zh-CN" altLang="en-US" b="1">
                <a:solidFill>
                  <a:srgbClr val="990033"/>
                </a:solidFill>
                <a:latin typeface="楷体_GB2312" pitchFamily="49" charset="-122"/>
                <a:ea typeface="楷体_GB2312" pitchFamily="49" charset="-122"/>
              </a:rPr>
              <a:t>高空水蒸气</a:t>
            </a:r>
            <a:r>
              <a:rPr lang="zh-CN" altLang="en-US" b="1" u="sng">
                <a:solidFill>
                  <a:srgbClr val="990033"/>
                </a:solidFill>
                <a:latin typeface="楷体_GB2312" pitchFamily="49" charset="-122"/>
                <a:ea typeface="楷体_GB2312" pitchFamily="49" charset="-122"/>
              </a:rPr>
              <a:t>    </a:t>
            </a:r>
            <a:r>
              <a:rPr lang="zh-CN" altLang="en-US" b="1">
                <a:latin typeface="楷体_GB2312" pitchFamily="49" charset="-122"/>
                <a:ea typeface="楷体_GB2312" pitchFamily="49" charset="-122"/>
              </a:rPr>
              <a:t>成六角形的</a:t>
            </a:r>
            <a:r>
              <a:rPr lang="zh-CN" altLang="en-US" b="1">
                <a:solidFill>
                  <a:srgbClr val="990033"/>
                </a:solidFill>
                <a:latin typeface="楷体_GB2312" pitchFamily="49" charset="-122"/>
                <a:ea typeface="楷体_GB2312" pitchFamily="49" charset="-122"/>
              </a:rPr>
              <a:t>冰花</a:t>
            </a:r>
            <a:r>
              <a:rPr lang="zh-CN" altLang="en-US" b="1">
                <a:latin typeface="楷体_GB2312" pitchFamily="49" charset="-122"/>
                <a:ea typeface="楷体_GB2312" pitchFamily="49" charset="-122"/>
              </a:rPr>
              <a:t>，冰花聚集在一起，形成雪片或者雪团降落下来，这就是</a:t>
            </a:r>
            <a:r>
              <a:rPr lang="zh-CN" altLang="en-US" b="1">
                <a:solidFill>
                  <a:srgbClr val="990033"/>
                </a:solidFill>
                <a:latin typeface="楷体_GB2312" pitchFamily="49" charset="-122"/>
                <a:ea typeface="楷体_GB2312" pitchFamily="49" charset="-122"/>
              </a:rPr>
              <a:t>雪</a:t>
            </a:r>
            <a:r>
              <a:rPr lang="zh-CN" altLang="en-US" b="1">
                <a:latin typeface="楷体_GB2312" pitchFamily="49" charset="-122"/>
                <a:ea typeface="楷体_GB2312" pitchFamily="49" charset="-122"/>
              </a:rPr>
              <a:t>。</a:t>
            </a:r>
          </a:p>
        </p:txBody>
      </p:sp>
      <p:grpSp>
        <p:nvGrpSpPr>
          <p:cNvPr id="37892" name="Group 4"/>
          <p:cNvGrpSpPr/>
          <p:nvPr/>
        </p:nvGrpSpPr>
        <p:grpSpPr bwMode="auto">
          <a:xfrm>
            <a:off x="558800" y="1808561"/>
            <a:ext cx="8045450" cy="4460081"/>
            <a:chOff x="0" y="0"/>
            <a:chExt cx="5068" cy="3746"/>
          </a:xfrm>
        </p:grpSpPr>
        <p:grpSp>
          <p:nvGrpSpPr>
            <p:cNvPr id="37893" name="Group 5"/>
            <p:cNvGrpSpPr/>
            <p:nvPr/>
          </p:nvGrpSpPr>
          <p:grpSpPr bwMode="auto">
            <a:xfrm>
              <a:off x="0" y="318"/>
              <a:ext cx="759" cy="3428"/>
              <a:chOff x="0" y="0"/>
              <a:chExt cx="759" cy="3428"/>
            </a:xfrm>
          </p:grpSpPr>
          <p:sp>
            <p:nvSpPr>
              <p:cNvPr id="37894" name="AutoShape 8"/>
              <p:cNvSpPr>
                <a:spLocks noChangeArrowheads="1"/>
              </p:cNvSpPr>
              <p:nvPr/>
            </p:nvSpPr>
            <p:spPr bwMode="auto">
              <a:xfrm>
                <a:off x="0" y="0"/>
                <a:ext cx="759" cy="2857"/>
              </a:xfrm>
              <a:prstGeom prst="roundRect">
                <a:avLst>
                  <a:gd name="adj" fmla="val 11648"/>
                </a:avLst>
              </a:prstGeom>
              <a:gradFill rotWithShape="1">
                <a:gsLst>
                  <a:gs pos="0">
                    <a:schemeClr val="tx1"/>
                  </a:gs>
                  <a:gs pos="100000">
                    <a:srgbClr val="000000"/>
                  </a:gs>
                </a:gsLst>
                <a:lin ang="27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  <p:sp>
            <p:nvSpPr>
              <p:cNvPr id="37895" name="Rectangle 9"/>
              <p:cNvSpPr>
                <a:spLocks noChangeArrowheads="1"/>
              </p:cNvSpPr>
              <p:nvPr/>
            </p:nvSpPr>
            <p:spPr bwMode="auto">
              <a:xfrm>
                <a:off x="184" y="299"/>
                <a:ext cx="373" cy="35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pPr latinLnBrk="1"/>
                <a:r>
                  <a:rPr lang="en-US" sz="2800" b="1">
                    <a:solidFill>
                      <a:srgbClr val="FF0000"/>
                    </a:solidFill>
                    <a:latin typeface="Verdana" pitchFamily="34" charset="0"/>
                    <a:ea typeface="가는각진제목체"/>
                    <a:cs typeface="가는각진제목체"/>
                  </a:rPr>
                  <a:t>4</a:t>
                </a:r>
              </a:p>
            </p:txBody>
          </p:sp>
          <p:sp>
            <p:nvSpPr>
              <p:cNvPr id="37896" name="Oval 10"/>
              <p:cNvSpPr>
                <a:spLocks noChangeArrowheads="1"/>
              </p:cNvSpPr>
              <p:nvPr/>
            </p:nvSpPr>
            <p:spPr bwMode="auto">
              <a:xfrm>
                <a:off x="120" y="227"/>
                <a:ext cx="498" cy="498"/>
              </a:xfrm>
              <a:prstGeom prst="ellipse">
                <a:avLst/>
              </a:prstGeom>
              <a:noFill/>
              <a:ln w="127000">
                <a:solidFill>
                  <a:schemeClr val="bg1">
                    <a:alpha val="50000"/>
                  </a:schemeClr>
                </a:solidFill>
                <a:rou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  <p:sp>
            <p:nvSpPr>
              <p:cNvPr id="37897" name="Text Box 11"/>
              <p:cNvSpPr txBox="1">
                <a:spLocks noChangeArrowheads="1"/>
              </p:cNvSpPr>
              <p:nvPr/>
            </p:nvSpPr>
            <p:spPr bwMode="auto">
              <a:xfrm>
                <a:off x="164" y="931"/>
                <a:ext cx="584" cy="249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1pPr>
                <a:lvl2pPr marL="742950" indent="-28575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2pPr>
                <a:lvl3pPr marL="1143000" indent="-22860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3pPr>
                <a:lvl4pPr marL="1600200" indent="-22860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4pPr>
                <a:lvl5pPr marL="2057400" indent="-228600"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</a:defRPr>
                </a:lvl9pPr>
              </a:lstStyle>
              <a:p>
                <a:pPr>
                  <a:spcBef>
                    <a:spcPct val="20000"/>
                  </a:spcBef>
                </a:pPr>
                <a:r>
                  <a:rPr lang="zh-CN" altLang="en-US" sz="3600" b="1">
                    <a:solidFill>
                      <a:schemeClr val="bg1"/>
                    </a:solidFill>
                    <a:latin typeface="Calibri" pitchFamily="34" charset="0"/>
                    <a:ea typeface="楷体_GB2312" pitchFamily="49" charset="-122"/>
                  </a:rPr>
                  <a:t>雪的形成</a:t>
                </a:r>
                <a:endParaRPr lang="zh-CN" altLang="en-US" sz="3600" b="1">
                  <a:solidFill>
                    <a:schemeClr val="bg1"/>
                  </a:solidFill>
                  <a:latin typeface="楷体_GB2312" pitchFamily="49" charset="-122"/>
                  <a:ea typeface="楷体_GB2312" pitchFamily="49" charset="-122"/>
                </a:endParaRPr>
              </a:p>
              <a:p>
                <a:pPr>
                  <a:spcBef>
                    <a:spcPct val="20000"/>
                  </a:spcBef>
                </a:pPr>
                <a:endParaRPr lang="zh-CN" altLang="en-US" sz="3600" b="1">
                  <a:solidFill>
                    <a:schemeClr val="bg1"/>
                  </a:solidFill>
                  <a:latin typeface="楷体_GB2312" pitchFamily="49" charset="-122"/>
                  <a:ea typeface="楷体_GB2312" pitchFamily="49" charset="-122"/>
                </a:endParaRPr>
              </a:p>
            </p:txBody>
          </p:sp>
        </p:grpSp>
        <p:grpSp>
          <p:nvGrpSpPr>
            <p:cNvPr id="37898" name="Group 10"/>
            <p:cNvGrpSpPr/>
            <p:nvPr/>
          </p:nvGrpSpPr>
          <p:grpSpPr bwMode="auto">
            <a:xfrm>
              <a:off x="802" y="731"/>
              <a:ext cx="178" cy="390"/>
              <a:chOff x="0" y="0"/>
              <a:chExt cx="178" cy="390"/>
            </a:xfrm>
          </p:grpSpPr>
          <p:sp>
            <p:nvSpPr>
              <p:cNvPr id="37899" name="AutoShape 13"/>
              <p:cNvSpPr>
                <a:spLocks noChangeArrowheads="1"/>
              </p:cNvSpPr>
              <p:nvPr/>
            </p:nvSpPr>
            <p:spPr bwMode="auto">
              <a:xfrm rot="5400000">
                <a:off x="-69" y="132"/>
                <a:ext cx="390" cy="105"/>
              </a:xfrm>
              <a:prstGeom prst="triangle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00"/>
                  </a:gs>
                  <a:gs pos="100000">
                    <a:schemeClr val="tx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  <p:sp>
            <p:nvSpPr>
              <p:cNvPr id="37900" name="Rectangle 14"/>
              <p:cNvSpPr>
                <a:spLocks noChangeArrowheads="1"/>
              </p:cNvSpPr>
              <p:nvPr/>
            </p:nvSpPr>
            <p:spPr bwMode="auto">
              <a:xfrm>
                <a:off x="35" y="6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chemeClr val="tx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  <p:sp>
            <p:nvSpPr>
              <p:cNvPr id="37901" name="Rectangle 15"/>
              <p:cNvSpPr>
                <a:spLocks noChangeArrowheads="1"/>
              </p:cNvSpPr>
              <p:nvPr/>
            </p:nvSpPr>
            <p:spPr bwMode="auto">
              <a:xfrm>
                <a:off x="0" y="7"/>
                <a:ext cx="27" cy="378"/>
              </a:xfrm>
              <a:prstGeom prst="rect">
                <a:avLst/>
              </a:prstGeom>
              <a:gradFill rotWithShape="1">
                <a:gsLst>
                  <a:gs pos="0">
                    <a:srgbClr val="000000"/>
                  </a:gs>
                  <a:gs pos="100000">
                    <a:schemeClr val="tx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zh-CN" altLang="en-US">
                  <a:latin typeface="Calibri" pitchFamily="34" charset="0"/>
                </a:endParaRPr>
              </a:p>
            </p:txBody>
          </p:sp>
        </p:grpSp>
        <p:sp>
          <p:nvSpPr>
            <p:cNvPr id="37902" name="AutoShape 16"/>
            <p:cNvSpPr>
              <a:spLocks noChangeArrowheads="1"/>
            </p:cNvSpPr>
            <p:nvPr/>
          </p:nvSpPr>
          <p:spPr bwMode="auto">
            <a:xfrm>
              <a:off x="1031" y="0"/>
              <a:ext cx="4037" cy="2268"/>
            </a:xfrm>
            <a:prstGeom prst="roundRect">
              <a:avLst>
                <a:gd name="adj" fmla="val 7315"/>
              </a:avLst>
            </a:prstGeom>
            <a:noFill/>
            <a:ln w="22225" cap="rnd">
              <a:solidFill>
                <a:srgbClr val="1C1C1C"/>
              </a:solidFill>
              <a:prstDash val="sysDot"/>
              <a:rou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latin typeface="Calibri" pitchFamily="34" charset="0"/>
              </a:endParaRPr>
            </a:p>
          </p:txBody>
        </p:sp>
        <p:pic>
          <p:nvPicPr>
            <p:cNvPr id="37903" name="Picture 17" descr="雪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2" y="91"/>
              <a:ext cx="3855" cy="20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7904" name="Rectangle 18"/>
          <p:cNvSpPr>
            <a:spLocks noChangeArrowheads="1"/>
          </p:cNvSpPr>
          <p:nvPr/>
        </p:nvSpPr>
        <p:spPr bwMode="auto">
          <a:xfrm>
            <a:off x="7654925" y="4818778"/>
            <a:ext cx="14033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b="1">
                <a:solidFill>
                  <a:srgbClr val="FF0000"/>
                </a:solidFill>
                <a:latin typeface="Calibri" pitchFamily="34" charset="0"/>
                <a:ea typeface="华文细黑" pitchFamily="2" charset="-122"/>
              </a:rPr>
              <a:t>凝华</a:t>
            </a:r>
          </a:p>
        </p:txBody>
      </p:sp>
      <p:sp>
        <p:nvSpPr>
          <p:cNvPr id="37905" name="Rectangle 21"/>
          <p:cNvSpPr>
            <a:spLocks noChangeArrowheads="1"/>
          </p:cNvSpPr>
          <p:nvPr/>
        </p:nvSpPr>
        <p:spPr bwMode="auto">
          <a:xfrm>
            <a:off x="2357439" y="1035210"/>
            <a:ext cx="4967287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zh-CN" altLang="en-US" sz="3600" b="1">
                <a:solidFill>
                  <a:srgbClr val="FF0000"/>
                </a:solidFill>
                <a:latin typeface="Calibri" pitchFamily="34" charset="0"/>
                <a:ea typeface="华文细黑" pitchFamily="2" charset="-122"/>
              </a:rPr>
              <a:t>雪：水蒸气凝华成冰花</a:t>
            </a:r>
          </a:p>
        </p:txBody>
      </p:sp>
    </p:spTree>
    <p:extLst>
      <p:ext uri="{BB962C8B-B14F-4D97-AF65-F5344CB8AC3E}">
        <p14:creationId xmlns:p14="http://schemas.microsoft.com/office/powerpoint/2010/main" val="7639032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78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79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9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79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79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autoUpdateAnimBg="0"/>
      <p:bldP spid="37904" grpId="0" autoUpdateAnimBg="0"/>
      <p:bldP spid="37905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80000"/>
              </a:lnSpc>
            </a:pPr>
            <a:r>
              <a:rPr lang="zh-CN" altLang="en-US" sz="3600" b="1"/>
              <a:t>1、知道升华和凝华的概念。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zh-CN" altLang="en-US" sz="3600" b="1"/>
          </a:p>
          <a:p>
            <a:pPr>
              <a:lnSpc>
                <a:spcPct val="80000"/>
              </a:lnSpc>
            </a:pPr>
            <a:r>
              <a:rPr lang="zh-CN" altLang="en-US" sz="3600" b="1"/>
              <a:t>2、知道升华要吸热，凝华要放热。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endParaRPr lang="zh-CN" altLang="en-US" sz="3600" b="1"/>
          </a:p>
          <a:p>
            <a:pPr>
              <a:lnSpc>
                <a:spcPct val="80000"/>
              </a:lnSpc>
            </a:pPr>
            <a:r>
              <a:rPr lang="zh-CN" altLang="en-US" sz="3600" b="1"/>
              <a:t>3、知道生活中的升华和凝华现象，</a:t>
            </a:r>
          </a:p>
          <a:p>
            <a:pPr>
              <a:lnSpc>
                <a:spcPct val="80000"/>
              </a:lnSpc>
            </a:pPr>
            <a:endParaRPr lang="zh-CN" altLang="en-US" sz="3600" b="1"/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zh-CN" altLang="en-US" sz="3600" b="1"/>
              <a:t>     并能用物理语言进行解释。</a:t>
            </a:r>
          </a:p>
          <a:p>
            <a:pPr>
              <a:lnSpc>
                <a:spcPct val="80000"/>
              </a:lnSpc>
            </a:pPr>
            <a:endParaRPr lang="zh-CN" altLang="en-US" sz="3600" b="1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r>
              <a:rPr lang="zh-CN" altLang="en-US" sz="4800" b="1">
                <a:effectLst>
                  <a:outerShdw blurRad="38100" dist="38100" dir="2700000" algn="tl">
                    <a:srgbClr val="C0C0C0"/>
                  </a:outerShdw>
                </a:effectLst>
              </a:rPr>
              <a:t>学习目标</a:t>
            </a:r>
          </a:p>
        </p:txBody>
      </p:sp>
    </p:spTree>
    <p:extLst>
      <p:ext uri="{BB962C8B-B14F-4D97-AF65-F5344CB8AC3E}">
        <p14:creationId xmlns:p14="http://schemas.microsoft.com/office/powerpoint/2010/main" val="182281021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55577" y="2131338"/>
            <a:ext cx="15760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zh-CN" altLang="en-US" sz="5400" b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方正姚体" pitchFamily="2" charset="-122"/>
                <a:ea typeface="方正姚体" pitchFamily="2" charset="-122"/>
              </a:rPr>
              <a:t>总结</a:t>
            </a:r>
            <a:endParaRPr lang="zh-CN" altLang="en-US" sz="5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方正姚体" pitchFamily="2" charset="-122"/>
              <a:ea typeface="方正姚体" pitchFamily="2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53303" y="3397865"/>
            <a:ext cx="78374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zh-CN" altLang="en-US" sz="5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华文隶书" pitchFamily="2" charset="-122"/>
                <a:ea typeface="华文隶书" pitchFamily="2" charset="-122"/>
              </a:rPr>
              <a:t>今天，你学到了什么呢？</a:t>
            </a:r>
          </a:p>
        </p:txBody>
      </p:sp>
    </p:spTree>
    <p:extLst>
      <p:ext uri="{BB962C8B-B14F-4D97-AF65-F5344CB8AC3E}">
        <p14:creationId xmlns:p14="http://schemas.microsoft.com/office/powerpoint/2010/main" val="4426159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2" descr="PM_0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5741" y="1863330"/>
            <a:ext cx="4941094" cy="3706415"/>
          </a:xfrm>
          <a:prstGeom prst="rect">
            <a:avLst/>
          </a:prstGeom>
          <a:noFill/>
          <a:ln w="9525">
            <a:noFill/>
            <a:miter/>
          </a:ln>
        </p:spPr>
      </p:pic>
      <p:sp>
        <p:nvSpPr>
          <p:cNvPr id="30723" name="Text Box 3"/>
          <p:cNvSpPr txBox="1"/>
          <p:nvPr/>
        </p:nvSpPr>
        <p:spPr>
          <a:xfrm>
            <a:off x="2574131" y="3050381"/>
            <a:ext cx="3531394" cy="986104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altLang="zh-CN" sz="2100" noProof="1">
                <a:latin typeface="宋体" pitchFamily="2" charset="-122"/>
                <a:cs typeface="+mn-ea"/>
              </a:rPr>
              <a:t>    </a:t>
            </a:r>
            <a:r>
              <a:rPr lang="zh-CN" altLang="en-US" sz="2100" b="1" noProof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宋体" pitchFamily="2" charset="-122"/>
                <a:cs typeface="+mn-ea"/>
              </a:rPr>
              <a:t>最快的脚步不是短暂的跨越，而是不作停息。</a:t>
            </a:r>
          </a:p>
        </p:txBody>
      </p:sp>
      <p:sp>
        <p:nvSpPr>
          <p:cNvPr id="21507" name="Rectangle 19"/>
          <p:cNvSpPr/>
          <p:nvPr/>
        </p:nvSpPr>
        <p:spPr>
          <a:xfrm>
            <a:off x="2033589" y="998936"/>
            <a:ext cx="5831681" cy="691753"/>
          </a:xfrm>
          <a:prstGeom prst="rect">
            <a:avLst/>
          </a:prstGeom>
          <a:noFill/>
          <a:ln w="9525">
            <a:noFill/>
            <a:miter/>
          </a:ln>
        </p:spPr>
        <p:txBody>
          <a:bodyPr anchor="ctr"/>
          <a:lstStyle/>
          <a:p>
            <a:pPr lvl="0"/>
            <a:r>
              <a:rPr lang="zh-CN" altLang="zh-CN" sz="3000" b="1" dirty="0">
                <a:solidFill>
                  <a:schemeClr val="bg1"/>
                </a:solidFill>
              </a:rPr>
              <a:t>再见</a:t>
            </a:r>
          </a:p>
        </p:txBody>
      </p:sp>
    </p:spTree>
    <p:extLst>
      <p:ext uri="{BB962C8B-B14F-4D97-AF65-F5344CB8AC3E}">
        <p14:creationId xmlns:p14="http://schemas.microsoft.com/office/powerpoint/2010/main" val="912306310"/>
      </p:ext>
    </p:extLst>
  </p:cSld>
  <p:clrMapOvr>
    <a:masterClrMapping/>
  </p:clrMapOvr>
  <p:transition spd="slow">
    <p:blinds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Oval 2"/>
          <p:cNvSpPr>
            <a:spLocks noChangeArrowheads="1"/>
          </p:cNvSpPr>
          <p:nvPr/>
        </p:nvSpPr>
        <p:spPr bwMode="auto">
          <a:xfrm>
            <a:off x="5651502" y="945358"/>
            <a:ext cx="2036763" cy="140374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4000" b="1">
                <a:latin typeface="Times New Roman" pitchFamily="18" charset="0"/>
              </a:rPr>
              <a:t>气态</a:t>
            </a:r>
          </a:p>
        </p:txBody>
      </p:sp>
      <p:sp>
        <p:nvSpPr>
          <p:cNvPr id="12291" name="Oval 3"/>
          <p:cNvSpPr>
            <a:spLocks noChangeArrowheads="1"/>
          </p:cNvSpPr>
          <p:nvPr/>
        </p:nvSpPr>
        <p:spPr bwMode="auto">
          <a:xfrm>
            <a:off x="1223965" y="3844530"/>
            <a:ext cx="1692275" cy="1313259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4000" b="1">
                <a:latin typeface="Times New Roman" pitchFamily="18" charset="0"/>
              </a:rPr>
              <a:t>固态</a:t>
            </a:r>
          </a:p>
        </p:txBody>
      </p:sp>
      <p:sp>
        <p:nvSpPr>
          <p:cNvPr id="12292" name="Oval 4"/>
          <p:cNvSpPr>
            <a:spLocks noChangeArrowheads="1"/>
          </p:cNvSpPr>
          <p:nvPr/>
        </p:nvSpPr>
        <p:spPr bwMode="auto">
          <a:xfrm>
            <a:off x="6011865" y="3754041"/>
            <a:ext cx="1811337" cy="1295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4000" b="1">
                <a:latin typeface="Times New Roman" pitchFamily="18" charset="0"/>
              </a:rPr>
              <a:t>液</a:t>
            </a:r>
            <a:r>
              <a:rPr lang="zh-CN" altLang="en-US" sz="4000" b="1">
                <a:latin typeface="Tahoma" pitchFamily="34" charset="0"/>
              </a:rPr>
              <a:t>态</a:t>
            </a:r>
          </a:p>
        </p:txBody>
      </p:sp>
      <p:sp>
        <p:nvSpPr>
          <p:cNvPr id="12293" name="Line 5"/>
          <p:cNvSpPr>
            <a:spLocks noChangeShapeType="1"/>
          </p:cNvSpPr>
          <p:nvPr/>
        </p:nvSpPr>
        <p:spPr bwMode="auto">
          <a:xfrm>
            <a:off x="2916240" y="4495800"/>
            <a:ext cx="3095625" cy="14288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94" name="Line 6"/>
          <p:cNvSpPr>
            <a:spLocks noChangeShapeType="1"/>
          </p:cNvSpPr>
          <p:nvPr/>
        </p:nvSpPr>
        <p:spPr bwMode="auto">
          <a:xfrm flipH="1">
            <a:off x="2895602" y="4186239"/>
            <a:ext cx="3044825" cy="1191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95" name="Line 7"/>
          <p:cNvSpPr>
            <a:spLocks noChangeShapeType="1"/>
          </p:cNvSpPr>
          <p:nvPr/>
        </p:nvSpPr>
        <p:spPr bwMode="auto">
          <a:xfrm flipV="1">
            <a:off x="2413002" y="1754982"/>
            <a:ext cx="3095625" cy="212407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96" name="Line 8"/>
          <p:cNvSpPr>
            <a:spLocks noChangeShapeType="1"/>
          </p:cNvSpPr>
          <p:nvPr/>
        </p:nvSpPr>
        <p:spPr bwMode="auto">
          <a:xfrm flipH="1">
            <a:off x="2195515" y="1647825"/>
            <a:ext cx="3024187" cy="2106216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97" name="Line 9"/>
          <p:cNvSpPr>
            <a:spLocks noChangeShapeType="1"/>
          </p:cNvSpPr>
          <p:nvPr/>
        </p:nvSpPr>
        <p:spPr bwMode="auto">
          <a:xfrm flipH="1" flipV="1">
            <a:off x="6804025" y="2457451"/>
            <a:ext cx="71438" cy="1348979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98" name="Line 10"/>
          <p:cNvSpPr>
            <a:spLocks noChangeShapeType="1"/>
          </p:cNvSpPr>
          <p:nvPr/>
        </p:nvSpPr>
        <p:spPr bwMode="auto">
          <a:xfrm>
            <a:off x="7164390" y="2457451"/>
            <a:ext cx="71437" cy="1418035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2299" name="Text Box 11"/>
          <p:cNvSpPr txBox="1">
            <a:spLocks noChangeArrowheads="1"/>
          </p:cNvSpPr>
          <p:nvPr/>
        </p:nvSpPr>
        <p:spPr bwMode="auto">
          <a:xfrm>
            <a:off x="3616325" y="3985022"/>
            <a:ext cx="117852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800" b="1"/>
              <a:t>          </a:t>
            </a:r>
          </a:p>
        </p:txBody>
      </p:sp>
      <p:sp>
        <p:nvSpPr>
          <p:cNvPr id="12300" name="Text Box 12"/>
          <p:cNvSpPr txBox="1">
            <a:spLocks noChangeArrowheads="1"/>
          </p:cNvSpPr>
          <p:nvPr/>
        </p:nvSpPr>
        <p:spPr bwMode="auto">
          <a:xfrm>
            <a:off x="3276602" y="3664109"/>
            <a:ext cx="122396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/>
              <a:t>凝固</a:t>
            </a:r>
          </a:p>
        </p:txBody>
      </p:sp>
      <p:sp>
        <p:nvSpPr>
          <p:cNvPr id="12301" name="Text Box 13"/>
          <p:cNvSpPr txBox="1">
            <a:spLocks noChangeArrowheads="1"/>
          </p:cNvSpPr>
          <p:nvPr/>
        </p:nvSpPr>
        <p:spPr bwMode="auto">
          <a:xfrm>
            <a:off x="3203577" y="4563666"/>
            <a:ext cx="13684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/>
              <a:t>熔化</a:t>
            </a:r>
          </a:p>
        </p:txBody>
      </p:sp>
      <p:sp>
        <p:nvSpPr>
          <p:cNvPr id="12302" name="Text Box 14"/>
          <p:cNvSpPr txBox="1">
            <a:spLocks noChangeArrowheads="1"/>
          </p:cNvSpPr>
          <p:nvPr/>
        </p:nvSpPr>
        <p:spPr bwMode="auto">
          <a:xfrm rot="5400000">
            <a:off x="7006116" y="2921874"/>
            <a:ext cx="9810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/>
              <a:t>液化</a:t>
            </a:r>
          </a:p>
        </p:txBody>
      </p:sp>
      <p:sp>
        <p:nvSpPr>
          <p:cNvPr id="12303" name="Text Box 15"/>
          <p:cNvSpPr txBox="1">
            <a:spLocks noChangeArrowheads="1"/>
          </p:cNvSpPr>
          <p:nvPr/>
        </p:nvSpPr>
        <p:spPr bwMode="auto">
          <a:xfrm rot="16200000">
            <a:off x="6013173" y="2817536"/>
            <a:ext cx="94892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/>
              <a:t>汽化</a:t>
            </a:r>
          </a:p>
        </p:txBody>
      </p:sp>
      <p:sp>
        <p:nvSpPr>
          <p:cNvPr id="12304" name="Text Box 16"/>
          <p:cNvSpPr txBox="1">
            <a:spLocks noChangeArrowheads="1"/>
          </p:cNvSpPr>
          <p:nvPr/>
        </p:nvSpPr>
        <p:spPr bwMode="auto">
          <a:xfrm>
            <a:off x="4500563" y="4563666"/>
            <a:ext cx="143986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FF0000"/>
                </a:solidFill>
              </a:rPr>
              <a:t>吸热</a:t>
            </a:r>
          </a:p>
        </p:txBody>
      </p:sp>
      <p:sp>
        <p:nvSpPr>
          <p:cNvPr id="12305" name="Text Box 17"/>
          <p:cNvSpPr txBox="1">
            <a:spLocks noChangeArrowheads="1"/>
          </p:cNvSpPr>
          <p:nvPr/>
        </p:nvSpPr>
        <p:spPr bwMode="auto">
          <a:xfrm rot="16200000">
            <a:off x="5244059" y="2828618"/>
            <a:ext cx="1627369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FF0000"/>
                </a:solidFill>
              </a:rPr>
              <a:t>（吸热）</a:t>
            </a:r>
          </a:p>
        </p:txBody>
      </p:sp>
      <p:sp>
        <p:nvSpPr>
          <p:cNvPr id="12306" name="Text Box 18"/>
          <p:cNvSpPr txBox="1">
            <a:spLocks noChangeArrowheads="1"/>
          </p:cNvSpPr>
          <p:nvPr/>
        </p:nvSpPr>
        <p:spPr bwMode="auto">
          <a:xfrm>
            <a:off x="4500563" y="3664109"/>
            <a:ext cx="122396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FF0000"/>
                </a:solidFill>
              </a:rPr>
              <a:t>放热</a:t>
            </a:r>
          </a:p>
        </p:txBody>
      </p:sp>
      <p:sp>
        <p:nvSpPr>
          <p:cNvPr id="12307" name="Text Box 19"/>
          <p:cNvSpPr txBox="1">
            <a:spLocks noChangeArrowheads="1"/>
          </p:cNvSpPr>
          <p:nvPr/>
        </p:nvSpPr>
        <p:spPr bwMode="auto">
          <a:xfrm rot="5400000">
            <a:off x="6890385" y="3126740"/>
            <a:ext cx="2073910" cy="518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FF0000"/>
                </a:solidFill>
              </a:rPr>
              <a:t>（放热）</a:t>
            </a:r>
          </a:p>
        </p:txBody>
      </p:sp>
      <p:sp>
        <p:nvSpPr>
          <p:cNvPr id="12308" name="Text Box 20"/>
          <p:cNvSpPr txBox="1">
            <a:spLocks noChangeArrowheads="1"/>
          </p:cNvSpPr>
          <p:nvPr/>
        </p:nvSpPr>
        <p:spPr bwMode="auto">
          <a:xfrm>
            <a:off x="2771777" y="2188370"/>
            <a:ext cx="93662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6000">
                <a:latin typeface="Tahoma" pitchFamily="34" charset="0"/>
              </a:rPr>
              <a:t>？</a:t>
            </a:r>
          </a:p>
        </p:txBody>
      </p:sp>
      <p:sp>
        <p:nvSpPr>
          <p:cNvPr id="12309" name="Text Box 21"/>
          <p:cNvSpPr txBox="1">
            <a:spLocks noChangeArrowheads="1"/>
          </p:cNvSpPr>
          <p:nvPr/>
        </p:nvSpPr>
        <p:spPr bwMode="auto">
          <a:xfrm>
            <a:off x="4211638" y="2727724"/>
            <a:ext cx="576262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6000">
                <a:latin typeface="Tahoma" pitchFamily="34" charset="0"/>
              </a:rPr>
              <a:t>？</a:t>
            </a:r>
          </a:p>
        </p:txBody>
      </p:sp>
      <p:sp>
        <p:nvSpPr>
          <p:cNvPr id="12310" name="Text Box 22"/>
          <p:cNvSpPr txBox="1">
            <a:spLocks noChangeArrowheads="1"/>
          </p:cNvSpPr>
          <p:nvPr/>
        </p:nvSpPr>
        <p:spPr bwMode="auto">
          <a:xfrm>
            <a:off x="1331913" y="5319713"/>
            <a:ext cx="84963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Tahoma" pitchFamily="34" charset="0"/>
              </a:rPr>
              <a:t>固态和气态之间可以相互转化吗？</a:t>
            </a:r>
          </a:p>
        </p:txBody>
      </p:sp>
      <p:sp>
        <p:nvSpPr>
          <p:cNvPr id="12311" name="Text Box 23"/>
          <p:cNvSpPr txBox="1">
            <a:spLocks noChangeArrowheads="1"/>
          </p:cNvSpPr>
          <p:nvPr/>
        </p:nvSpPr>
        <p:spPr bwMode="auto">
          <a:xfrm>
            <a:off x="179390" y="5319713"/>
            <a:ext cx="1512887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 b="1">
                <a:latin typeface="Tahoma" pitchFamily="34" charset="0"/>
              </a:rPr>
              <a:t>疑问：</a:t>
            </a:r>
          </a:p>
        </p:txBody>
      </p:sp>
      <p:sp>
        <p:nvSpPr>
          <p:cNvPr id="12312" name="Text Box 24"/>
          <p:cNvSpPr txBox="1">
            <a:spLocks noChangeArrowheads="1"/>
          </p:cNvSpPr>
          <p:nvPr/>
        </p:nvSpPr>
        <p:spPr bwMode="auto">
          <a:xfrm>
            <a:off x="1258888" y="1054181"/>
            <a:ext cx="3529012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4800" b="1">
                <a:latin typeface="Tahoma" pitchFamily="34" charset="0"/>
                <a:ea typeface="隶书" pitchFamily="49" charset="-122"/>
              </a:rPr>
              <a:t>温故而知新</a:t>
            </a:r>
          </a:p>
        </p:txBody>
      </p:sp>
      <p:pic>
        <p:nvPicPr>
          <p:cNvPr id="12313" name="Picture 25" descr="mou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950165"/>
            <a:ext cx="1282700" cy="1565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95981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3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3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23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2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22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2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123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123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12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2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2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12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12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4" dur="80"/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5" dur="80"/>
                                        <p:tgtEl>
                                          <p:spTgt spid="123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" dur="80"/>
                                        <p:tgtEl>
                                          <p:spTgt spid="123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bldLvl="0" animBg="1" autoUpdateAnimBg="0"/>
      <p:bldP spid="12291" grpId="0" bldLvl="0" animBg="1" autoUpdateAnimBg="0"/>
      <p:bldP spid="12292" grpId="0" bldLvl="0" animBg="1" autoUpdateAnimBg="0"/>
      <p:bldP spid="12293" grpId="0" animBg="1"/>
      <p:bldP spid="12294" grpId="0" animBg="1"/>
      <p:bldP spid="12295" grpId="0" animBg="1"/>
      <p:bldP spid="12296" grpId="0" animBg="1"/>
      <p:bldP spid="12297" grpId="0" animBg="1"/>
      <p:bldP spid="12298" grpId="0" animBg="1"/>
      <p:bldP spid="12300" grpId="0" bldLvl="0" animBg="1" autoUpdateAnimBg="0"/>
      <p:bldP spid="12301" grpId="0" bldLvl="0" autoUpdateAnimBg="0"/>
      <p:bldP spid="12302" grpId="0" bldLvl="0" animBg="1" autoUpdateAnimBg="0"/>
      <p:bldP spid="12303" grpId="0" bldLvl="0" animBg="1" autoUpdateAnimBg="0"/>
      <p:bldP spid="12304" grpId="0" bldLvl="0" autoUpdateAnimBg="0"/>
      <p:bldP spid="12305" grpId="0" bldLvl="0" animBg="1" autoUpdateAnimBg="0"/>
      <p:bldP spid="12306" grpId="0" bldLvl="0" animBg="1" autoUpdateAnimBg="0"/>
      <p:bldP spid="12307" grpId="0" bldLvl="0" animBg="1" autoUpdateAnimBg="0"/>
      <p:bldP spid="12308" grpId="0" autoUpdateAnimBg="0"/>
      <p:bldP spid="12309" grpId="0" autoUpdateAnimBg="0"/>
      <p:bldP spid="12310" grpId="0" autoUpdateAnimBg="0"/>
      <p:bldP spid="12311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3"/>
          <p:cNvSpPr txBox="1">
            <a:spLocks noChangeArrowheads="1"/>
          </p:cNvSpPr>
          <p:nvPr/>
        </p:nvSpPr>
        <p:spPr bwMode="auto">
          <a:xfrm>
            <a:off x="900113" y="2240757"/>
            <a:ext cx="230505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endParaRPr lang="zh-CN" altLang="en-US">
              <a:solidFill>
                <a:srgbClr val="0D0D0D"/>
              </a:solidFill>
              <a:latin typeface="楷体_GB2312" pitchFamily="49" charset="-122"/>
            </a:endParaRPr>
          </a:p>
        </p:txBody>
      </p:sp>
      <p:sp>
        <p:nvSpPr>
          <p:cNvPr id="13315" name="Text Box 23"/>
          <p:cNvSpPr txBox="1">
            <a:spLocks noChangeArrowheads="1"/>
          </p:cNvSpPr>
          <p:nvPr/>
        </p:nvSpPr>
        <p:spPr bwMode="auto">
          <a:xfrm>
            <a:off x="971550" y="3275411"/>
            <a:ext cx="705643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>
                <a:solidFill>
                  <a:srgbClr val="0D0D0D"/>
                </a:solidFill>
                <a:latin typeface="楷体_GB2312" pitchFamily="49" charset="-122"/>
              </a:rPr>
              <a:t>　　</a:t>
            </a:r>
          </a:p>
        </p:txBody>
      </p:sp>
      <p:sp>
        <p:nvSpPr>
          <p:cNvPr id="13316" name="Text Box 2"/>
          <p:cNvSpPr txBox="1">
            <a:spLocks noChangeArrowheads="1"/>
          </p:cNvSpPr>
          <p:nvPr/>
        </p:nvSpPr>
        <p:spPr bwMode="auto">
          <a:xfrm>
            <a:off x="899160" y="1070928"/>
            <a:ext cx="49911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r>
              <a:rPr lang="zh-CN" altLang="en-US" sz="4000" b="1">
                <a:solidFill>
                  <a:srgbClr val="0066CC"/>
                </a:solidFill>
                <a:latin typeface="隶书" pitchFamily="49" charset="-122"/>
              </a:rPr>
              <a:t>实验探究</a:t>
            </a:r>
          </a:p>
        </p:txBody>
      </p:sp>
      <p:pic>
        <p:nvPicPr>
          <p:cNvPr id="13317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0365" y="1107917"/>
            <a:ext cx="882650" cy="548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396877" y="1956198"/>
            <a:ext cx="8423275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/>
              <a:t>       1、实验猜想：固态可以直接变为气态，气态可 </a:t>
            </a:r>
          </a:p>
          <a:p>
            <a:r>
              <a:rPr lang="zh-CN" altLang="en-US" sz="2800" b="1"/>
              <a:t>                               以直接变为固态。</a:t>
            </a:r>
          </a:p>
          <a:p>
            <a:r>
              <a:rPr lang="zh-CN" altLang="en-US" sz="2800" b="1"/>
              <a:t>       2、实验器材：试管、烧杯、热水、冷水、碘。</a:t>
            </a: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1265239" y="3837386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zh-CN" altLang="en-US"/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900115" y="3305175"/>
            <a:ext cx="7850187" cy="2369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/>
              <a:t>  </a:t>
            </a:r>
            <a:r>
              <a:rPr lang="zh-CN" altLang="en-US" sz="2800" b="1">
                <a:sym typeface="Arial" pitchFamily="34" charset="0"/>
              </a:rPr>
              <a:t>3、实验步骤：</a:t>
            </a:r>
            <a:r>
              <a:rPr lang="zh-CN" altLang="en-US" b="1">
                <a:sym typeface="Arial" pitchFamily="34" charset="0"/>
              </a:rPr>
              <a:t>（1）</a:t>
            </a:r>
            <a:r>
              <a:rPr lang="zh-CN" altLang="en-US" b="1">
                <a:solidFill>
                  <a:srgbClr val="111111"/>
                </a:solidFill>
              </a:rPr>
              <a:t>在试管中放入少量碘盖紧塞子。</a:t>
            </a:r>
          </a:p>
          <a:p>
            <a:r>
              <a:rPr lang="zh-CN" altLang="en-US" b="1">
                <a:solidFill>
                  <a:srgbClr val="111111"/>
                </a:solidFill>
              </a:rPr>
              <a:t>                                      </a:t>
            </a:r>
            <a:r>
              <a:rPr lang="zh-CN" altLang="en-US" b="1">
                <a:solidFill>
                  <a:srgbClr val="FF0000"/>
                </a:solidFill>
              </a:rPr>
              <a:t> 观察并记录。</a:t>
            </a:r>
          </a:p>
          <a:p>
            <a:r>
              <a:rPr lang="zh-CN" altLang="en-US" b="1">
                <a:solidFill>
                  <a:srgbClr val="111111"/>
                </a:solidFill>
              </a:rPr>
              <a:t>                              </a:t>
            </a:r>
            <a:r>
              <a:rPr lang="zh-CN" altLang="en-US" b="1">
                <a:sym typeface="Arial" pitchFamily="34" charset="0"/>
              </a:rPr>
              <a:t>（2）</a:t>
            </a:r>
            <a:r>
              <a:rPr lang="zh-CN" altLang="en-US" b="1">
                <a:solidFill>
                  <a:srgbClr val="111111"/>
                </a:solidFill>
              </a:rPr>
              <a:t>烧杯中加入热水，将试管放入烧</a:t>
            </a:r>
          </a:p>
          <a:p>
            <a:r>
              <a:rPr lang="zh-CN" altLang="en-US" b="1">
                <a:solidFill>
                  <a:srgbClr val="111111"/>
                </a:solidFill>
              </a:rPr>
              <a:t>                                       杯中加热。</a:t>
            </a:r>
            <a:r>
              <a:rPr lang="zh-CN" altLang="en-US" b="1">
                <a:solidFill>
                  <a:srgbClr val="FF0000"/>
                </a:solidFill>
              </a:rPr>
              <a:t>观察并记录。</a:t>
            </a:r>
          </a:p>
          <a:p>
            <a:r>
              <a:rPr lang="zh-CN" altLang="en-US" b="1">
                <a:solidFill>
                  <a:srgbClr val="111111"/>
                </a:solidFill>
              </a:rPr>
              <a:t>                              </a:t>
            </a:r>
            <a:r>
              <a:rPr lang="zh-CN" altLang="en-US" b="1">
                <a:sym typeface="Arial" pitchFamily="34" charset="0"/>
              </a:rPr>
              <a:t>（3）</a:t>
            </a:r>
            <a:r>
              <a:rPr lang="zh-CN" altLang="en-US" b="1">
                <a:solidFill>
                  <a:srgbClr val="111111"/>
                </a:solidFill>
              </a:rPr>
              <a:t>当试管中充满某种气体后将试管</a:t>
            </a:r>
          </a:p>
          <a:p>
            <a:r>
              <a:rPr lang="zh-CN" altLang="en-US" b="1">
                <a:solidFill>
                  <a:srgbClr val="111111"/>
                </a:solidFill>
              </a:rPr>
              <a:t>                                       取出放入冷水中。</a:t>
            </a:r>
            <a:r>
              <a:rPr lang="zh-CN" altLang="en-US" b="1">
                <a:solidFill>
                  <a:srgbClr val="FF0000"/>
                </a:solidFill>
                <a:sym typeface="Arial" pitchFamily="34" charset="0"/>
              </a:rPr>
              <a:t>观察并记录。</a:t>
            </a:r>
          </a:p>
        </p:txBody>
      </p:sp>
    </p:spTree>
    <p:extLst>
      <p:ext uri="{BB962C8B-B14F-4D97-AF65-F5344CB8AC3E}">
        <p14:creationId xmlns:p14="http://schemas.microsoft.com/office/powerpoint/2010/main" val="3399996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8" grpId="0" bldLvl="0" autoUpdateAnimBg="0"/>
      <p:bldP spid="13320" grpId="0" bldLvl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5"/>
          <p:cNvSpPr txBox="1">
            <a:spLocks noChangeArrowheads="1"/>
          </p:cNvSpPr>
          <p:nvPr/>
        </p:nvSpPr>
        <p:spPr bwMode="auto">
          <a:xfrm>
            <a:off x="323851" y="2025254"/>
            <a:ext cx="5184775" cy="3291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rgbClr val="0066CC"/>
                </a:solidFill>
                <a:latin typeface="宋体" pitchFamily="2" charset="-122"/>
              </a:rPr>
              <a:t>仔细观察：</a:t>
            </a:r>
          </a:p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rgbClr val="111111"/>
                </a:solidFill>
              </a:rPr>
              <a:t>　</a:t>
            </a:r>
            <a:r>
              <a:rPr lang="en-US" sz="2800" b="1">
                <a:solidFill>
                  <a:srgbClr val="111111"/>
                </a:solidFill>
              </a:rPr>
              <a:t>1</a:t>
            </a:r>
            <a:r>
              <a:rPr lang="zh-CN" altLang="en-US" sz="2800" b="1">
                <a:solidFill>
                  <a:schemeClr val="tx2"/>
                </a:solidFill>
              </a:rPr>
              <a:t>．</a:t>
            </a:r>
            <a:r>
              <a:rPr lang="zh-CN" altLang="en-US" sz="2800" b="1">
                <a:solidFill>
                  <a:srgbClr val="FF0000"/>
                </a:solidFill>
                <a:latin typeface="宋体" pitchFamily="2" charset="-122"/>
              </a:rPr>
              <a:t>加热前</a:t>
            </a:r>
            <a:r>
              <a:rPr lang="zh-CN" altLang="en-US" sz="2800" b="1">
                <a:solidFill>
                  <a:srgbClr val="111111"/>
                </a:solidFill>
                <a:latin typeface="宋体" pitchFamily="2" charset="-122"/>
              </a:rPr>
              <a:t>碘是什么状态的？</a:t>
            </a:r>
          </a:p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rgbClr val="111111"/>
                </a:solidFill>
                <a:latin typeface="宋体" pitchFamily="2" charset="-122"/>
              </a:rPr>
              <a:t>  </a:t>
            </a:r>
            <a:r>
              <a:rPr lang="en-US" sz="2800" b="1">
                <a:solidFill>
                  <a:srgbClr val="111111"/>
                </a:solidFill>
              </a:rPr>
              <a:t>2</a:t>
            </a:r>
            <a:r>
              <a:rPr lang="zh-CN" altLang="en-US" sz="2800" b="1">
                <a:solidFill>
                  <a:schemeClr val="tx2"/>
                </a:solidFill>
              </a:rPr>
              <a:t>．</a:t>
            </a:r>
            <a:r>
              <a:rPr lang="zh-CN" altLang="en-US" sz="2800" b="1">
                <a:solidFill>
                  <a:srgbClr val="FF0000"/>
                </a:solidFill>
                <a:latin typeface="宋体" pitchFamily="2" charset="-122"/>
              </a:rPr>
              <a:t>加热过程中</a:t>
            </a:r>
            <a:r>
              <a:rPr lang="zh-CN" altLang="en-US" sz="2800" b="1">
                <a:solidFill>
                  <a:srgbClr val="111111"/>
                </a:solidFill>
                <a:latin typeface="宋体" pitchFamily="2" charset="-122"/>
              </a:rPr>
              <a:t>发生了什么</a:t>
            </a:r>
          </a:p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rgbClr val="111111"/>
                </a:solidFill>
                <a:latin typeface="宋体" pitchFamily="2" charset="-122"/>
              </a:rPr>
              <a:t>     变化？</a:t>
            </a:r>
          </a:p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rgbClr val="111111"/>
                </a:solidFill>
              </a:rPr>
              <a:t>   </a:t>
            </a:r>
            <a:r>
              <a:rPr lang="en-US" sz="2800" b="1">
                <a:solidFill>
                  <a:srgbClr val="111111"/>
                </a:solidFill>
              </a:rPr>
              <a:t>3</a:t>
            </a:r>
            <a:r>
              <a:rPr lang="zh-CN" altLang="en-US" sz="2800" b="1">
                <a:solidFill>
                  <a:schemeClr val="tx2"/>
                </a:solidFill>
              </a:rPr>
              <a:t>．</a:t>
            </a:r>
            <a:r>
              <a:rPr lang="zh-CN" altLang="en-US" sz="2800" b="1">
                <a:solidFill>
                  <a:srgbClr val="FF0000"/>
                </a:solidFill>
                <a:latin typeface="宋体" pitchFamily="2" charset="-122"/>
              </a:rPr>
              <a:t>停止加热并冷却过程中</a:t>
            </a:r>
          </a:p>
          <a:p>
            <a:pPr>
              <a:lnSpc>
                <a:spcPct val="125000"/>
              </a:lnSpc>
            </a:pPr>
            <a:r>
              <a:rPr lang="zh-CN" altLang="en-US" sz="2800" b="1">
                <a:solidFill>
                  <a:srgbClr val="FF0000"/>
                </a:solidFill>
                <a:latin typeface="宋体" pitchFamily="2" charset="-122"/>
              </a:rPr>
              <a:t>     </a:t>
            </a:r>
            <a:r>
              <a:rPr lang="zh-CN" altLang="en-US" sz="2800" b="1">
                <a:solidFill>
                  <a:srgbClr val="111111"/>
                </a:solidFill>
                <a:latin typeface="宋体" pitchFamily="2" charset="-122"/>
              </a:rPr>
              <a:t>看到了什么现象？</a:t>
            </a: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1115617" y="1190120"/>
            <a:ext cx="496887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3600" b="1" dirty="0">
                <a:solidFill>
                  <a:srgbClr val="0066CC"/>
                </a:solidFill>
              </a:rPr>
              <a:t>碘升华和凝华实验</a:t>
            </a:r>
          </a:p>
        </p:txBody>
      </p:sp>
      <p:pic>
        <p:nvPicPr>
          <p:cNvPr id="14340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964407"/>
            <a:ext cx="882650" cy="548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41" name="Picture 5" descr="M2U00207[20111017-1106041]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649" r="25655"/>
          <a:stretch>
            <a:fillRect/>
          </a:stretch>
        </p:blipFill>
        <p:spPr bwMode="auto">
          <a:xfrm>
            <a:off x="5467352" y="2187179"/>
            <a:ext cx="3317875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70636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/>
          <p:nvPr/>
        </p:nvGrpSpPr>
        <p:grpSpPr bwMode="auto">
          <a:xfrm>
            <a:off x="1355727" y="3904457"/>
            <a:ext cx="1560513" cy="929879"/>
            <a:chOff x="0" y="0"/>
            <a:chExt cx="983" cy="781"/>
          </a:xfrm>
        </p:grpSpPr>
        <p:sp>
          <p:nvSpPr>
            <p:cNvPr id="15363" name="Oval 7"/>
            <p:cNvSpPr>
              <a:spLocks noChangeArrowheads="1"/>
            </p:cNvSpPr>
            <p:nvPr/>
          </p:nvSpPr>
          <p:spPr bwMode="auto">
            <a:xfrm>
              <a:off x="0" y="0"/>
              <a:ext cx="786" cy="781"/>
            </a:xfrm>
            <a:prstGeom prst="ellipse">
              <a:avLst/>
            </a:prstGeom>
            <a:solidFill>
              <a:srgbClr val="BBE0E3"/>
            </a:solidFill>
            <a:ln w="9525">
              <a:solidFill>
                <a:srgbClr val="3D8F95"/>
              </a:solidFill>
              <a:round/>
            </a:ln>
          </p:spPr>
          <p:txBody>
            <a:bodyPr wrap="none" anchor="ctr"/>
            <a:lstStyle/>
            <a:p>
              <a:endParaRPr lang="zh-CN" altLang="en-US" b="1">
                <a:solidFill>
                  <a:schemeClr val="bg1"/>
                </a:solidFill>
                <a:latin typeface="楷体_GB2312" pitchFamily="49" charset="-122"/>
              </a:endParaRPr>
            </a:p>
          </p:txBody>
        </p:sp>
        <p:sp>
          <p:nvSpPr>
            <p:cNvPr id="15364" name="Text Box 8"/>
            <p:cNvSpPr txBox="1">
              <a:spLocks noChangeArrowheads="1"/>
            </p:cNvSpPr>
            <p:nvPr/>
          </p:nvSpPr>
          <p:spPr bwMode="auto">
            <a:xfrm>
              <a:off x="91" y="189"/>
              <a:ext cx="892" cy="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111111"/>
                  </a:solidFill>
                  <a:latin typeface="楷体_GB2312" pitchFamily="49" charset="-122"/>
                </a:rPr>
                <a:t>固态</a:t>
              </a:r>
            </a:p>
          </p:txBody>
        </p:sp>
      </p:grpSp>
      <p:sp>
        <p:nvSpPr>
          <p:cNvPr id="15365" name="AutoShape 9"/>
          <p:cNvSpPr>
            <a:spLocks noChangeArrowheads="1"/>
          </p:cNvSpPr>
          <p:nvPr/>
        </p:nvSpPr>
        <p:spPr bwMode="auto">
          <a:xfrm>
            <a:off x="1838327" y="2761458"/>
            <a:ext cx="358775" cy="916781"/>
          </a:xfrm>
          <a:prstGeom prst="downArrow">
            <a:avLst>
              <a:gd name="adj1" fmla="val 50000"/>
              <a:gd name="adj2" fmla="val 85177"/>
            </a:avLst>
          </a:prstGeom>
          <a:solidFill>
            <a:srgbClr val="BBE0E3"/>
          </a:solidFill>
          <a:ln w="9525">
            <a:solidFill>
              <a:srgbClr val="3D8F95"/>
            </a:solidFill>
            <a:miter lim="800000"/>
          </a:ln>
        </p:spPr>
        <p:txBody>
          <a:bodyPr vert="eaVert" wrap="none" anchor="ctr"/>
          <a:lstStyle/>
          <a:p>
            <a:endParaRPr lang="zh-CN" altLang="en-US" sz="1400" b="1">
              <a:solidFill>
                <a:schemeClr val="bg1"/>
              </a:solidFill>
              <a:latin typeface="宋体" pitchFamily="2" charset="-122"/>
            </a:endParaRPr>
          </a:p>
        </p:txBody>
      </p:sp>
      <p:sp>
        <p:nvSpPr>
          <p:cNvPr id="15366" name="Text Box 10"/>
          <p:cNvSpPr txBox="1">
            <a:spLocks noChangeArrowheads="1"/>
          </p:cNvSpPr>
          <p:nvPr/>
        </p:nvSpPr>
        <p:spPr bwMode="auto">
          <a:xfrm>
            <a:off x="539750" y="1549005"/>
            <a:ext cx="3168650" cy="1095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25000"/>
              </a:lnSpc>
            </a:pPr>
            <a:r>
              <a:rPr lang="zh-CN" altLang="en-US" sz="2800" b="1">
                <a:solidFill>
                  <a:srgbClr val="111111"/>
                </a:solidFill>
                <a:latin typeface="宋体" pitchFamily="2" charset="-122"/>
              </a:rPr>
              <a:t>加热前</a:t>
            </a:r>
          </a:p>
          <a:p>
            <a:pPr algn="ctr">
              <a:lnSpc>
                <a:spcPct val="125000"/>
              </a:lnSpc>
            </a:pPr>
            <a:r>
              <a:rPr lang="zh-CN" altLang="en-US" sz="2800" b="1">
                <a:solidFill>
                  <a:srgbClr val="111111"/>
                </a:solidFill>
                <a:latin typeface="宋体" pitchFamily="2" charset="-122"/>
              </a:rPr>
              <a:t>碘是什么状态？</a:t>
            </a:r>
          </a:p>
        </p:txBody>
      </p:sp>
      <p:sp>
        <p:nvSpPr>
          <p:cNvPr id="15367" name="Rectangle 14"/>
          <p:cNvSpPr>
            <a:spLocks noChangeArrowheads="1"/>
          </p:cNvSpPr>
          <p:nvPr/>
        </p:nvSpPr>
        <p:spPr bwMode="auto">
          <a:xfrm>
            <a:off x="5148265" y="1549005"/>
            <a:ext cx="3455987" cy="1095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2800" b="1">
                <a:solidFill>
                  <a:srgbClr val="111111"/>
                </a:solidFill>
                <a:latin typeface="宋体" pitchFamily="2" charset="-122"/>
              </a:rPr>
              <a:t>加热后</a:t>
            </a:r>
          </a:p>
          <a:p>
            <a:pPr algn="ctr">
              <a:lnSpc>
                <a:spcPct val="125000"/>
              </a:lnSpc>
            </a:pPr>
            <a:r>
              <a:rPr lang="zh-CN" altLang="en-US" sz="2800" b="1">
                <a:solidFill>
                  <a:srgbClr val="111111"/>
                </a:solidFill>
                <a:latin typeface="宋体" pitchFamily="2" charset="-122"/>
              </a:rPr>
              <a:t>  碘是什么状态？</a:t>
            </a:r>
          </a:p>
        </p:txBody>
      </p:sp>
      <p:sp>
        <p:nvSpPr>
          <p:cNvPr id="15368" name="AutoShape 15"/>
          <p:cNvSpPr>
            <a:spLocks noChangeArrowheads="1"/>
          </p:cNvSpPr>
          <p:nvPr/>
        </p:nvSpPr>
        <p:spPr bwMode="auto">
          <a:xfrm>
            <a:off x="6804026" y="2761457"/>
            <a:ext cx="360363" cy="919163"/>
          </a:xfrm>
          <a:prstGeom prst="downArrow">
            <a:avLst>
              <a:gd name="adj1" fmla="val 50000"/>
              <a:gd name="adj2" fmla="val 85022"/>
            </a:avLst>
          </a:prstGeom>
          <a:solidFill>
            <a:srgbClr val="BBE0E3"/>
          </a:solidFill>
          <a:ln w="9525">
            <a:solidFill>
              <a:srgbClr val="3D8F95"/>
            </a:solidFill>
            <a:miter lim="800000"/>
          </a:ln>
        </p:spPr>
        <p:txBody>
          <a:bodyPr vert="eaVert" wrap="none" anchor="ctr"/>
          <a:lstStyle/>
          <a:p>
            <a:endParaRPr lang="zh-CN" altLang="en-US" sz="1400" b="1">
              <a:solidFill>
                <a:schemeClr val="bg1"/>
              </a:solidFill>
              <a:latin typeface="宋体" pitchFamily="2" charset="-122"/>
            </a:endParaRPr>
          </a:p>
        </p:txBody>
      </p:sp>
      <p:grpSp>
        <p:nvGrpSpPr>
          <p:cNvPr id="15369" name="Group 9"/>
          <p:cNvGrpSpPr/>
          <p:nvPr/>
        </p:nvGrpSpPr>
        <p:grpSpPr bwMode="auto">
          <a:xfrm>
            <a:off x="6372225" y="3905649"/>
            <a:ext cx="1441450" cy="950119"/>
            <a:chOff x="0" y="0"/>
            <a:chExt cx="874" cy="752"/>
          </a:xfrm>
        </p:grpSpPr>
        <p:sp>
          <p:nvSpPr>
            <p:cNvPr id="15370" name="Oval 13"/>
            <p:cNvSpPr>
              <a:spLocks noChangeArrowheads="1"/>
            </p:cNvSpPr>
            <p:nvPr/>
          </p:nvSpPr>
          <p:spPr bwMode="auto">
            <a:xfrm>
              <a:off x="0" y="0"/>
              <a:ext cx="783" cy="752"/>
            </a:xfrm>
            <a:prstGeom prst="ellipse">
              <a:avLst/>
            </a:prstGeom>
            <a:solidFill>
              <a:srgbClr val="BBE0E3"/>
            </a:solidFill>
            <a:ln w="9525">
              <a:solidFill>
                <a:srgbClr val="3D8F95"/>
              </a:solidFill>
              <a:round/>
            </a:ln>
          </p:spPr>
          <p:txBody>
            <a:bodyPr wrap="none" anchor="ctr"/>
            <a:lstStyle/>
            <a:p>
              <a:endParaRPr lang="zh-CN" altLang="en-US" b="1">
                <a:solidFill>
                  <a:schemeClr val="bg1"/>
                </a:solidFill>
                <a:latin typeface="楷体_GB2312" pitchFamily="49" charset="-122"/>
              </a:endParaRPr>
            </a:p>
          </p:txBody>
        </p:sp>
        <p:sp>
          <p:nvSpPr>
            <p:cNvPr id="15371" name="Text Box 17"/>
            <p:cNvSpPr txBox="1">
              <a:spLocks noChangeArrowheads="1"/>
            </p:cNvSpPr>
            <p:nvPr/>
          </p:nvSpPr>
          <p:spPr bwMode="auto">
            <a:xfrm>
              <a:off x="60" y="160"/>
              <a:ext cx="814" cy="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BBE0E3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111111"/>
                  </a:solidFill>
                  <a:latin typeface="楷体_GB2312" pitchFamily="49" charset="-122"/>
                </a:rPr>
                <a:t>气态</a:t>
              </a:r>
            </a:p>
          </p:txBody>
        </p:sp>
      </p:grpSp>
      <p:grpSp>
        <p:nvGrpSpPr>
          <p:cNvPr id="15372" name="Group 12"/>
          <p:cNvGrpSpPr/>
          <p:nvPr/>
        </p:nvGrpSpPr>
        <p:grpSpPr bwMode="auto">
          <a:xfrm>
            <a:off x="2771777" y="3968750"/>
            <a:ext cx="3457575" cy="864394"/>
            <a:chOff x="0" y="0"/>
            <a:chExt cx="2223" cy="726"/>
          </a:xfrm>
        </p:grpSpPr>
        <p:sp>
          <p:nvSpPr>
            <p:cNvPr id="15373" name="AutoShape 12"/>
            <p:cNvSpPr>
              <a:spLocks noChangeArrowheads="1"/>
            </p:cNvSpPr>
            <p:nvPr/>
          </p:nvSpPr>
          <p:spPr bwMode="auto">
            <a:xfrm>
              <a:off x="0" y="0"/>
              <a:ext cx="2223" cy="726"/>
            </a:xfrm>
            <a:prstGeom prst="rightArrow">
              <a:avLst>
                <a:gd name="adj1" fmla="val 50000"/>
                <a:gd name="adj2" fmla="val 76550"/>
              </a:avLst>
            </a:prstGeom>
            <a:solidFill>
              <a:srgbClr val="BBE0E3"/>
            </a:solidFill>
            <a:ln w="9525">
              <a:solidFill>
                <a:srgbClr val="3D8F95"/>
              </a:solidFill>
              <a:miter lim="800000"/>
            </a:ln>
          </p:spPr>
          <p:txBody>
            <a:bodyPr wrap="none" anchor="ctr"/>
            <a:lstStyle/>
            <a:p>
              <a:pPr algn="ctr"/>
              <a:endParaRPr lang="zh-CN" altLang="en-US" b="1">
                <a:latin typeface="楷体_GB2312" pitchFamily="49" charset="-122"/>
              </a:endParaRPr>
            </a:p>
          </p:txBody>
        </p:sp>
        <p:sp>
          <p:nvSpPr>
            <p:cNvPr id="15374" name="Text Box 19"/>
            <p:cNvSpPr txBox="1">
              <a:spLocks noChangeArrowheads="1"/>
            </p:cNvSpPr>
            <p:nvPr/>
          </p:nvSpPr>
          <p:spPr bwMode="auto">
            <a:xfrm>
              <a:off x="45" y="174"/>
              <a:ext cx="1543" cy="4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BBE0E3">
                      <a:alpha val="89999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800" b="1">
                  <a:solidFill>
                    <a:srgbClr val="FF0000"/>
                  </a:solidFill>
                  <a:latin typeface="楷体_GB2312" pitchFamily="49" charset="-122"/>
                </a:rPr>
                <a:t>    直接</a:t>
              </a:r>
            </a:p>
          </p:txBody>
        </p:sp>
      </p:grpSp>
      <p:pic>
        <p:nvPicPr>
          <p:cNvPr id="15375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964407"/>
            <a:ext cx="882650" cy="548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6" name="WordArt 16"/>
          <p:cNvSpPr>
            <a:spLocks noChangeArrowheads="1" noChangeShapeType="1"/>
          </p:cNvSpPr>
          <p:nvPr/>
        </p:nvSpPr>
        <p:spPr bwMode="auto">
          <a:xfrm>
            <a:off x="1587501" y="1021556"/>
            <a:ext cx="2032000" cy="434579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zh-CN" altLang="en-US" sz="4000" b="1" dirty="0">
                <a:solidFill>
                  <a:srgbClr val="336699"/>
                </a:solidFill>
                <a:effectLst>
                  <a:outerShdw dist="38100" algn="ctr" rotWithShape="0">
                    <a:srgbClr val="B2B2B2">
                      <a:alpha val="75000"/>
                    </a:srgbClr>
                  </a:outerShdw>
                </a:effectLst>
                <a:latin typeface="宋体"/>
                <a:ea typeface="宋体"/>
              </a:rPr>
              <a:t>实验总结</a:t>
            </a:r>
          </a:p>
        </p:txBody>
      </p:sp>
    </p:spTree>
    <p:extLst>
      <p:ext uri="{BB962C8B-B14F-4D97-AF65-F5344CB8AC3E}">
        <p14:creationId xmlns:p14="http://schemas.microsoft.com/office/powerpoint/2010/main" val="2361674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5" grpId="0" bldLvl="0" animBg="1" autoUpdateAnimBg="0"/>
      <p:bldP spid="15367" grpId="0" autoUpdateAnimBg="0"/>
      <p:bldP spid="15368" grpId="0" bldLvl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Oval 6"/>
          <p:cNvSpPr>
            <a:spLocks noChangeArrowheads="1"/>
          </p:cNvSpPr>
          <p:nvPr/>
        </p:nvSpPr>
        <p:spPr bwMode="auto">
          <a:xfrm>
            <a:off x="1379538" y="3985102"/>
            <a:ext cx="1103312" cy="841772"/>
          </a:xfrm>
          <a:prstGeom prst="ellipse">
            <a:avLst/>
          </a:prstGeom>
          <a:solidFill>
            <a:srgbClr val="BBE0E3"/>
          </a:solidFill>
          <a:ln w="9525">
            <a:solidFill>
              <a:srgbClr val="3D8F95"/>
            </a:solidFill>
            <a:round/>
          </a:ln>
        </p:spPr>
        <p:txBody>
          <a:bodyPr wrap="none" anchor="ctr"/>
          <a:lstStyle/>
          <a:p>
            <a:endParaRPr lang="zh-CN" altLang="en-US" sz="1400" b="1">
              <a:solidFill>
                <a:schemeClr val="bg1"/>
              </a:solidFill>
            </a:endParaRPr>
          </a:p>
        </p:txBody>
      </p:sp>
      <p:sp>
        <p:nvSpPr>
          <p:cNvPr id="16387" name="Text Box 7"/>
          <p:cNvSpPr txBox="1">
            <a:spLocks noChangeArrowheads="1"/>
          </p:cNvSpPr>
          <p:nvPr/>
        </p:nvSpPr>
        <p:spPr bwMode="auto">
          <a:xfrm>
            <a:off x="1403350" y="4147027"/>
            <a:ext cx="105568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111111"/>
                </a:solidFill>
                <a:latin typeface="楷体_GB2312" pitchFamily="49" charset="-122"/>
              </a:rPr>
              <a:t>固态</a:t>
            </a:r>
          </a:p>
        </p:txBody>
      </p:sp>
      <p:sp>
        <p:nvSpPr>
          <p:cNvPr id="16388" name="AutoShape 8"/>
          <p:cNvSpPr>
            <a:spLocks noChangeArrowheads="1"/>
          </p:cNvSpPr>
          <p:nvPr/>
        </p:nvSpPr>
        <p:spPr bwMode="auto">
          <a:xfrm>
            <a:off x="1690688" y="2959975"/>
            <a:ext cx="431800" cy="982265"/>
          </a:xfrm>
          <a:prstGeom prst="downArrow">
            <a:avLst>
              <a:gd name="adj1" fmla="val 50000"/>
              <a:gd name="adj2" fmla="val 75827"/>
            </a:avLst>
          </a:prstGeom>
          <a:solidFill>
            <a:srgbClr val="BBE0E3"/>
          </a:solidFill>
          <a:ln w="9525">
            <a:solidFill>
              <a:srgbClr val="3D8F95"/>
            </a:solidFill>
            <a:miter lim="800000"/>
          </a:ln>
        </p:spPr>
        <p:txBody>
          <a:bodyPr vert="eaVert" wrap="none" anchor="ctr"/>
          <a:lstStyle/>
          <a:p>
            <a:endParaRPr lang="zh-CN" altLang="en-US" sz="1400" b="1">
              <a:solidFill>
                <a:schemeClr val="bg1"/>
              </a:solidFill>
            </a:endParaRPr>
          </a:p>
        </p:txBody>
      </p:sp>
      <p:sp>
        <p:nvSpPr>
          <p:cNvPr id="16389" name="Text Box 9"/>
          <p:cNvSpPr txBox="1">
            <a:spLocks noChangeArrowheads="1"/>
          </p:cNvSpPr>
          <p:nvPr/>
        </p:nvSpPr>
        <p:spPr bwMode="auto">
          <a:xfrm>
            <a:off x="611190" y="1429943"/>
            <a:ext cx="3024187" cy="1514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zh-CN" altLang="en-US" sz="2800" b="1">
                <a:solidFill>
                  <a:srgbClr val="111111"/>
                </a:solidFill>
                <a:latin typeface="宋体" pitchFamily="2" charset="-122"/>
              </a:rPr>
              <a:t>停止加热冷却后</a:t>
            </a:r>
          </a:p>
          <a:p>
            <a:pPr algn="ctr">
              <a:lnSpc>
                <a:spcPct val="110000"/>
              </a:lnSpc>
            </a:pPr>
            <a:r>
              <a:rPr lang="zh-CN" altLang="en-US" sz="2800" b="1">
                <a:solidFill>
                  <a:srgbClr val="111111"/>
                </a:solidFill>
                <a:latin typeface="宋体" pitchFamily="2" charset="-122"/>
              </a:rPr>
              <a:t>试管壁上的</a:t>
            </a:r>
          </a:p>
          <a:p>
            <a:pPr algn="ctr">
              <a:lnSpc>
                <a:spcPct val="110000"/>
              </a:lnSpc>
            </a:pPr>
            <a:r>
              <a:rPr lang="zh-CN" altLang="en-US" sz="2800" b="1">
                <a:solidFill>
                  <a:srgbClr val="111111"/>
                </a:solidFill>
                <a:latin typeface="宋体" pitchFamily="2" charset="-122"/>
              </a:rPr>
              <a:t>碘是什么状态？</a:t>
            </a:r>
          </a:p>
        </p:txBody>
      </p:sp>
      <p:sp>
        <p:nvSpPr>
          <p:cNvPr id="16390" name="AutoShape 11"/>
          <p:cNvSpPr>
            <a:spLocks noChangeArrowheads="1"/>
          </p:cNvSpPr>
          <p:nvPr/>
        </p:nvSpPr>
        <p:spPr bwMode="auto">
          <a:xfrm rot="10800000">
            <a:off x="2711452" y="3985102"/>
            <a:ext cx="3529013" cy="864394"/>
          </a:xfrm>
          <a:prstGeom prst="rightArrow">
            <a:avLst>
              <a:gd name="adj1" fmla="val 50000"/>
              <a:gd name="adj2" fmla="val 76550"/>
            </a:avLst>
          </a:prstGeom>
          <a:solidFill>
            <a:srgbClr val="BBE0E3"/>
          </a:solidFill>
          <a:ln w="9525">
            <a:solidFill>
              <a:srgbClr val="3D8F95"/>
            </a:solidFill>
            <a:miter lim="800000"/>
          </a:ln>
        </p:spPr>
        <p:txBody>
          <a:bodyPr rot="10800000" wrap="none" anchor="ctr"/>
          <a:lstStyle/>
          <a:p>
            <a:pPr algn="ctr"/>
            <a:endParaRPr lang="zh-CN" altLang="en-US" b="1"/>
          </a:p>
        </p:txBody>
      </p:sp>
      <p:sp>
        <p:nvSpPr>
          <p:cNvPr id="16391" name="Oval 12"/>
          <p:cNvSpPr>
            <a:spLocks noChangeArrowheads="1"/>
          </p:cNvSpPr>
          <p:nvPr/>
        </p:nvSpPr>
        <p:spPr bwMode="auto">
          <a:xfrm>
            <a:off x="6586538" y="3985102"/>
            <a:ext cx="1206500" cy="875110"/>
          </a:xfrm>
          <a:prstGeom prst="ellipse">
            <a:avLst/>
          </a:prstGeom>
          <a:solidFill>
            <a:srgbClr val="BBE0E3"/>
          </a:solidFill>
          <a:ln w="9525">
            <a:solidFill>
              <a:srgbClr val="3D8F95"/>
            </a:solidFill>
            <a:round/>
          </a:ln>
        </p:spPr>
        <p:txBody>
          <a:bodyPr wrap="none" anchor="ctr"/>
          <a:lstStyle/>
          <a:p>
            <a:endParaRPr lang="zh-CN" altLang="en-US" sz="1400" b="1">
              <a:solidFill>
                <a:schemeClr val="bg1"/>
              </a:solidFill>
            </a:endParaRPr>
          </a:p>
        </p:txBody>
      </p:sp>
      <p:sp>
        <p:nvSpPr>
          <p:cNvPr id="16392" name="Rectangle 13"/>
          <p:cNvSpPr>
            <a:spLocks noChangeArrowheads="1"/>
          </p:cNvSpPr>
          <p:nvPr/>
        </p:nvSpPr>
        <p:spPr bwMode="auto">
          <a:xfrm>
            <a:off x="5578475" y="1663623"/>
            <a:ext cx="3492500" cy="1095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25000"/>
              </a:lnSpc>
            </a:pPr>
            <a:r>
              <a:rPr lang="zh-CN" altLang="en-US" sz="2800" b="1">
                <a:solidFill>
                  <a:srgbClr val="111111"/>
                </a:solidFill>
                <a:latin typeface="宋体" pitchFamily="2" charset="-122"/>
              </a:rPr>
              <a:t>加热时</a:t>
            </a:r>
          </a:p>
          <a:p>
            <a:pPr algn="ctr">
              <a:lnSpc>
                <a:spcPct val="125000"/>
              </a:lnSpc>
            </a:pPr>
            <a:r>
              <a:rPr lang="zh-CN" altLang="en-US" sz="2800" b="1">
                <a:solidFill>
                  <a:srgbClr val="111111"/>
                </a:solidFill>
                <a:latin typeface="宋体" pitchFamily="2" charset="-122"/>
              </a:rPr>
              <a:t>  碘是什么状态？</a:t>
            </a:r>
          </a:p>
        </p:txBody>
      </p:sp>
      <p:sp>
        <p:nvSpPr>
          <p:cNvPr id="16393" name="AutoShape 14"/>
          <p:cNvSpPr>
            <a:spLocks noChangeArrowheads="1"/>
          </p:cNvSpPr>
          <p:nvPr/>
        </p:nvSpPr>
        <p:spPr bwMode="auto">
          <a:xfrm>
            <a:off x="6946901" y="2851628"/>
            <a:ext cx="360363" cy="1079897"/>
          </a:xfrm>
          <a:prstGeom prst="downArrow">
            <a:avLst>
              <a:gd name="adj1" fmla="val 50000"/>
              <a:gd name="adj2" fmla="val 99890"/>
            </a:avLst>
          </a:prstGeom>
          <a:solidFill>
            <a:srgbClr val="BBE0E3"/>
          </a:solidFill>
          <a:ln w="9525">
            <a:solidFill>
              <a:srgbClr val="3D8F95"/>
            </a:solidFill>
            <a:miter lim="800000"/>
          </a:ln>
        </p:spPr>
        <p:txBody>
          <a:bodyPr vert="eaVert" wrap="none" anchor="ctr"/>
          <a:lstStyle/>
          <a:p>
            <a:endParaRPr lang="zh-CN" altLang="en-US" sz="1400" b="1">
              <a:solidFill>
                <a:schemeClr val="bg1"/>
              </a:solidFill>
            </a:endParaRPr>
          </a:p>
        </p:txBody>
      </p:sp>
      <p:sp>
        <p:nvSpPr>
          <p:cNvPr id="16394" name="Text Box 16"/>
          <p:cNvSpPr txBox="1">
            <a:spLocks noChangeArrowheads="1"/>
          </p:cNvSpPr>
          <p:nvPr/>
        </p:nvSpPr>
        <p:spPr bwMode="auto">
          <a:xfrm>
            <a:off x="6659565" y="4201795"/>
            <a:ext cx="107632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111111"/>
                </a:solidFill>
                <a:latin typeface="楷体_GB2312" pitchFamily="49" charset="-122"/>
              </a:rPr>
              <a:t>气态</a:t>
            </a:r>
          </a:p>
        </p:txBody>
      </p:sp>
      <p:sp>
        <p:nvSpPr>
          <p:cNvPr id="16395" name="Text Box 18"/>
          <p:cNvSpPr txBox="1">
            <a:spLocks noChangeArrowheads="1"/>
          </p:cNvSpPr>
          <p:nvPr/>
        </p:nvSpPr>
        <p:spPr bwMode="auto">
          <a:xfrm>
            <a:off x="4286252" y="4201795"/>
            <a:ext cx="10064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楷体_GB2312" pitchFamily="49" charset="-122"/>
              </a:rPr>
              <a:t>直接</a:t>
            </a:r>
          </a:p>
        </p:txBody>
      </p:sp>
      <p:pic>
        <p:nvPicPr>
          <p:cNvPr id="16396" name="Picture 9" descr="E:\李燃\教师教学用书\2012人教教师用书项目\ppt\物理\图标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3875" y="964407"/>
            <a:ext cx="882650" cy="548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15416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bldLvl="0" animBg="1" autoUpdateAnimBg="0"/>
      <p:bldP spid="16387" grpId="0" autoUpdateAnimBg="0"/>
      <p:bldP spid="16388" grpId="0" bldLvl="0" animBg="1" autoUpdateAnimBg="0"/>
      <p:bldP spid="16389" grpId="0" autoUpdateAnimBg="0"/>
      <p:bldP spid="16390" grpId="0" bldLvl="0" animBg="1" autoUpdateAnimBg="0"/>
      <p:bldP spid="16391" grpId="0" bldLvl="0" animBg="1" autoUpdateAnimBg="0"/>
      <p:bldP spid="16393" grpId="0" bldLvl="0" animBg="1" autoUpdateAnimBg="0"/>
      <p:bldP spid="16394" grpId="0" autoUpdateAnimBg="0"/>
      <p:bldP spid="16395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发黑的灯泡4-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552" y="1269208"/>
            <a:ext cx="4100513" cy="3240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1260475" y="4662488"/>
            <a:ext cx="295275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99C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2800" b="1">
                <a:solidFill>
                  <a:schemeClr val="accent2"/>
                </a:solidFill>
                <a:latin typeface="楷体_GB2312" pitchFamily="49" charset="-122"/>
              </a:rPr>
              <a:t>用久了的白炽灯</a:t>
            </a:r>
          </a:p>
        </p:txBody>
      </p:sp>
      <p:sp>
        <p:nvSpPr>
          <p:cNvPr id="17412" name="Text Box 6"/>
          <p:cNvSpPr txBox="1">
            <a:spLocks noChangeArrowheads="1"/>
          </p:cNvSpPr>
          <p:nvPr/>
        </p:nvSpPr>
        <p:spPr bwMode="auto">
          <a:xfrm>
            <a:off x="6082030" y="1269207"/>
            <a:ext cx="10795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itchFamily="18" charset="0"/>
              </a:rPr>
              <a:t>钨丝</a:t>
            </a:r>
          </a:p>
        </p:txBody>
      </p:sp>
      <p:sp>
        <p:nvSpPr>
          <p:cNvPr id="17413" name="Text Box 9"/>
          <p:cNvSpPr txBox="1">
            <a:spLocks noChangeArrowheads="1"/>
          </p:cNvSpPr>
          <p:nvPr/>
        </p:nvSpPr>
        <p:spPr bwMode="auto">
          <a:xfrm>
            <a:off x="5910582" y="3521870"/>
            <a:ext cx="1152525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itchFamily="18" charset="0"/>
              </a:rPr>
              <a:t>钨的颗粒</a:t>
            </a:r>
          </a:p>
        </p:txBody>
      </p:sp>
      <p:sp>
        <p:nvSpPr>
          <p:cNvPr id="17414" name="Text Box 11"/>
          <p:cNvSpPr txBox="1">
            <a:spLocks noChangeArrowheads="1"/>
          </p:cNvSpPr>
          <p:nvPr/>
        </p:nvSpPr>
        <p:spPr bwMode="auto">
          <a:xfrm>
            <a:off x="6153468" y="2619375"/>
            <a:ext cx="792162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 algn="ctr">
              <a:spcBef>
                <a:spcPct val="50000"/>
              </a:spcBef>
            </a:pPr>
            <a:endParaRPr lang="en-US" sz="5400" b="1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17415" name="Line 12"/>
          <p:cNvSpPr>
            <a:spLocks noChangeShapeType="1"/>
          </p:cNvSpPr>
          <p:nvPr/>
        </p:nvSpPr>
        <p:spPr bwMode="auto">
          <a:xfrm>
            <a:off x="6585268" y="1593057"/>
            <a:ext cx="0" cy="798910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sp>
        <p:nvSpPr>
          <p:cNvPr id="17416" name="Line 13"/>
          <p:cNvSpPr>
            <a:spLocks noChangeShapeType="1"/>
          </p:cNvSpPr>
          <p:nvPr/>
        </p:nvSpPr>
        <p:spPr bwMode="auto">
          <a:xfrm>
            <a:off x="6585268" y="2750345"/>
            <a:ext cx="0" cy="732235"/>
          </a:xfrm>
          <a:prstGeom prst="line">
            <a:avLst/>
          </a:prstGeom>
          <a:noFill/>
          <a:ln w="28575">
            <a:solidFill>
              <a:srgbClr val="008000"/>
            </a:solidFill>
            <a:round/>
            <a:tailEnd type="triangle" w="lg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zh-CN" altLang="en-US"/>
          </a:p>
        </p:txBody>
      </p:sp>
      <p:grpSp>
        <p:nvGrpSpPr>
          <p:cNvPr id="17417" name="Group 9"/>
          <p:cNvGrpSpPr/>
          <p:nvPr/>
        </p:nvGrpSpPr>
        <p:grpSpPr bwMode="auto">
          <a:xfrm>
            <a:off x="7448868" y="1294211"/>
            <a:ext cx="1295400" cy="2844993"/>
            <a:chOff x="0" y="0"/>
            <a:chExt cx="1043" cy="3441"/>
          </a:xfrm>
        </p:grpSpPr>
        <p:sp>
          <p:nvSpPr>
            <p:cNvPr id="17418" name="Text Box 14"/>
            <p:cNvSpPr txBox="1">
              <a:spLocks noChangeArrowheads="1"/>
            </p:cNvSpPr>
            <p:nvPr/>
          </p:nvSpPr>
          <p:spPr bwMode="auto">
            <a:xfrm>
              <a:off x="0" y="0"/>
              <a:ext cx="998" cy="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800" b="1">
                  <a:latin typeface="Times New Roman" pitchFamily="18" charset="0"/>
                </a:rPr>
                <a:t>固态</a:t>
              </a:r>
            </a:p>
          </p:txBody>
        </p:sp>
        <p:sp>
          <p:nvSpPr>
            <p:cNvPr id="17419" name="Text Box 15"/>
            <p:cNvSpPr txBox="1">
              <a:spLocks noChangeArrowheads="1"/>
            </p:cNvSpPr>
            <p:nvPr/>
          </p:nvSpPr>
          <p:spPr bwMode="auto">
            <a:xfrm>
              <a:off x="0" y="2808"/>
              <a:ext cx="815" cy="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800" b="1">
                  <a:latin typeface="Times New Roman" pitchFamily="18" charset="0"/>
                </a:rPr>
                <a:t>固态</a:t>
              </a:r>
            </a:p>
          </p:txBody>
        </p:sp>
        <p:sp>
          <p:nvSpPr>
            <p:cNvPr id="17420" name="Text Box 16"/>
            <p:cNvSpPr txBox="1">
              <a:spLocks noChangeArrowheads="1"/>
            </p:cNvSpPr>
            <p:nvPr/>
          </p:nvSpPr>
          <p:spPr bwMode="auto">
            <a:xfrm>
              <a:off x="0" y="1270"/>
              <a:ext cx="1043" cy="6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itchFamily="34" charset="0"/>
                  <a:ea typeface="宋体" pitchFamily="2" charset="-122"/>
                </a:defRPr>
              </a:lvl9pPr>
            </a:lstStyle>
            <a:p>
              <a:pPr>
                <a:spcBef>
                  <a:spcPct val="50000"/>
                </a:spcBef>
              </a:pPr>
              <a:r>
                <a:rPr lang="zh-CN" altLang="en-US" sz="2800" b="1">
                  <a:latin typeface="Times New Roman" pitchFamily="18" charset="0"/>
                </a:rPr>
                <a:t>气态</a:t>
              </a:r>
            </a:p>
          </p:txBody>
        </p:sp>
        <p:sp>
          <p:nvSpPr>
            <p:cNvPr id="17421" name="Line 17"/>
            <p:cNvSpPr>
              <a:spLocks noChangeShapeType="1"/>
            </p:cNvSpPr>
            <p:nvPr/>
          </p:nvSpPr>
          <p:spPr bwMode="auto">
            <a:xfrm>
              <a:off x="317" y="272"/>
              <a:ext cx="0" cy="1089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17422" name="Line 18"/>
            <p:cNvSpPr>
              <a:spLocks noChangeShapeType="1"/>
            </p:cNvSpPr>
            <p:nvPr/>
          </p:nvSpPr>
          <p:spPr bwMode="auto">
            <a:xfrm>
              <a:off x="317" y="1678"/>
              <a:ext cx="0" cy="1089"/>
            </a:xfrm>
            <a:prstGeom prst="line">
              <a:avLst/>
            </a:prstGeom>
            <a:noFill/>
            <a:ln w="28575">
              <a:solidFill>
                <a:srgbClr val="008000"/>
              </a:solidFill>
              <a:round/>
              <a:tailEnd type="triangle" w="lg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zh-CN" altLang="en-US"/>
            </a:p>
          </p:txBody>
        </p:sp>
      </p:grpSp>
      <p:sp>
        <p:nvSpPr>
          <p:cNvPr id="17423" name="Text Box 21"/>
          <p:cNvSpPr txBox="1">
            <a:spLocks noChangeArrowheads="1"/>
          </p:cNvSpPr>
          <p:nvPr/>
        </p:nvSpPr>
        <p:spPr bwMode="auto">
          <a:xfrm>
            <a:off x="6585270" y="2915841"/>
            <a:ext cx="10810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000099"/>
                </a:solidFill>
                <a:latin typeface="Times New Roman" pitchFamily="18" charset="0"/>
              </a:rPr>
              <a:t>凝华</a:t>
            </a:r>
          </a:p>
        </p:txBody>
      </p:sp>
      <p:sp>
        <p:nvSpPr>
          <p:cNvPr id="17424" name="Text Box 22"/>
          <p:cNvSpPr txBox="1">
            <a:spLocks noChangeArrowheads="1"/>
          </p:cNvSpPr>
          <p:nvPr/>
        </p:nvSpPr>
        <p:spPr bwMode="auto">
          <a:xfrm>
            <a:off x="5932846" y="1873807"/>
            <a:ext cx="553998" cy="702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FF0000"/>
                </a:solidFill>
                <a:latin typeface="Times New Roman" pitchFamily="18" charset="0"/>
              </a:rPr>
              <a:t>热吸</a:t>
            </a:r>
          </a:p>
        </p:txBody>
      </p:sp>
      <p:sp>
        <p:nvSpPr>
          <p:cNvPr id="17425" name="Text Box 23"/>
          <p:cNvSpPr txBox="1">
            <a:spLocks noChangeArrowheads="1"/>
          </p:cNvSpPr>
          <p:nvPr/>
        </p:nvSpPr>
        <p:spPr bwMode="auto">
          <a:xfrm>
            <a:off x="5932846" y="3034666"/>
            <a:ext cx="553998" cy="7024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b="1">
                <a:solidFill>
                  <a:srgbClr val="FF0000"/>
                </a:solidFill>
                <a:latin typeface="Times New Roman" pitchFamily="18" charset="0"/>
              </a:rPr>
              <a:t>热放</a:t>
            </a:r>
          </a:p>
        </p:txBody>
      </p:sp>
      <p:sp>
        <p:nvSpPr>
          <p:cNvPr id="17426" name="Text Box 7"/>
          <p:cNvSpPr txBox="1">
            <a:spLocks noChangeArrowheads="1"/>
          </p:cNvSpPr>
          <p:nvPr/>
        </p:nvSpPr>
        <p:spPr bwMode="auto">
          <a:xfrm>
            <a:off x="5937568" y="2361010"/>
            <a:ext cx="15113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itchFamily="18" charset="0"/>
              </a:rPr>
              <a:t>钨蒸气</a:t>
            </a:r>
          </a:p>
        </p:txBody>
      </p:sp>
      <p:sp>
        <p:nvSpPr>
          <p:cNvPr id="17427" name="Text Box 20"/>
          <p:cNvSpPr txBox="1">
            <a:spLocks noChangeArrowheads="1"/>
          </p:cNvSpPr>
          <p:nvPr/>
        </p:nvSpPr>
        <p:spPr bwMode="auto">
          <a:xfrm>
            <a:off x="6513830" y="1829991"/>
            <a:ext cx="12954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ea typeface="宋体" pitchFamily="2" charset="-122"/>
              </a:defRPr>
            </a:lvl9pPr>
          </a:lstStyle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chemeClr val="accent2"/>
                </a:solidFill>
                <a:latin typeface="Times New Roman" pitchFamily="18" charset="0"/>
              </a:rPr>
              <a:t>升华</a:t>
            </a:r>
          </a:p>
        </p:txBody>
      </p:sp>
    </p:spTree>
    <p:extLst>
      <p:ext uri="{BB962C8B-B14F-4D97-AF65-F5344CB8AC3E}">
        <p14:creationId xmlns:p14="http://schemas.microsoft.com/office/powerpoint/2010/main" val="3986542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5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5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5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0" dur="5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500"/>
                            </p:stCondLst>
                            <p:childTnLst>
                              <p:par>
                                <p:cTn id="42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4" dur="500"/>
                                        <p:tgtEl>
                                          <p:spTgt spid="17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9" dur="500"/>
                                        <p:tgtEl>
                                          <p:spTgt spid="17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autoUpdateAnimBg="0"/>
      <p:bldP spid="17412" grpId="0" bldLvl="0" autoUpdateAnimBg="0"/>
      <p:bldP spid="17413" grpId="0" bldLvl="0" autoUpdateAnimBg="0"/>
      <p:bldP spid="17415" grpId="0" bldLvl="0" animBg="1"/>
      <p:bldP spid="17416" grpId="0" bldLvl="0" animBg="1"/>
      <p:bldP spid="17423" grpId="0" bldLvl="0" autoUpdateAnimBg="0"/>
      <p:bldP spid="17424" grpId="0" bldLvl="0" autoUpdateAnimBg="0"/>
      <p:bldP spid="17425" grpId="0" bldLvl="0" autoUpdateAnimBg="0"/>
      <p:bldP spid="17426" grpId="0" bldLvl="0" autoUpdateAnimBg="0"/>
      <p:bldP spid="17427" grpId="0" bldLvl="0" autoUpdateAnimBg="0"/>
    </p:bldLst>
  </p:timing>
</p:sld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Designs\Bamboo.pot</Template>
  <TotalTime>0</TotalTime>
  <Pages>0</Pages>
  <Words>1086</Words>
  <Characters>0</Characters>
  <Application>Microsoft Office PowerPoint</Application>
  <DocSecurity>0</DocSecurity>
  <PresentationFormat>全屏显示(4:3)</PresentationFormat>
  <Lines>0</Lines>
  <Paragraphs>164</Paragraphs>
  <Slides>31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49" baseType="lpstr">
      <vt:lpstr>Arial</vt:lpstr>
      <vt:lpstr>宋体</vt:lpstr>
      <vt:lpstr>等线</vt:lpstr>
      <vt:lpstr>Calibri</vt:lpstr>
      <vt:lpstr>楷体_GB2312</vt:lpstr>
      <vt:lpstr>Times New Roman</vt:lpstr>
      <vt:lpstr>Wingdings</vt:lpstr>
      <vt:lpstr>Arial Black</vt:lpstr>
      <vt:lpstr>仿宋_GB2312</vt:lpstr>
      <vt:lpstr>黑体</vt:lpstr>
      <vt:lpstr>Batang</vt:lpstr>
      <vt:lpstr>Book Antiqua</vt:lpstr>
      <vt:lpstr>Courier New</vt:lpstr>
      <vt:lpstr>方正姚体</vt:lpstr>
      <vt:lpstr>华文行楷</vt:lpstr>
      <vt:lpstr>华文新魏</vt:lpstr>
      <vt:lpstr>MS UI Gothic</vt:lpstr>
      <vt:lpstr>默认设计模板</vt:lpstr>
      <vt:lpstr>PowerPoint 演示文稿</vt:lpstr>
      <vt:lpstr>PowerPoint 演示文稿</vt:lpstr>
      <vt:lpstr>学习目标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干冰的应用 </vt:lpstr>
      <vt:lpstr>PowerPoint 演示文稿</vt:lpstr>
      <vt:lpstr>PowerPoint 演示文稿</vt:lpstr>
      <vt:lpstr>PowerPoint 演示文稿</vt:lpstr>
      <vt:lpstr>舞台上的“雾”是怎么造出来的？</vt:lpstr>
      <vt:lpstr>PowerPoint 演示文稿</vt:lpstr>
      <vt:lpstr>节约用水 珍惜水资源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Manager/>
  <Company>nhzx</Company>
  <LinksUpToDate>false</LinksUpToDate>
  <CharactersWithSpaces>0</CharactersWithSpaces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运动快慢的描述    速度</dc:title>
  <dc:subject/>
  <dc:creator>lx-m6200</dc:creator>
  <cp:keywords/>
  <dc:description/>
  <cp:lastModifiedBy> </cp:lastModifiedBy>
  <cp:revision>128</cp:revision>
  <dcterms:created xsi:type="dcterms:W3CDTF">2005-10-06T04:45:43Z</dcterms:created>
  <dcterms:modified xsi:type="dcterms:W3CDTF">2019-12-17T04:47:25Z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2052-10.1.0.5601</vt:lpwstr>
  </property>
</Properties>
</file>