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26"/>
  </p:notesMasterIdLst>
  <p:handoutMasterIdLst>
    <p:handoutMasterId r:id="rId27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68" r:id="rId17"/>
    <p:sldId id="271" r:id="rId18"/>
    <p:sldId id="272" r:id="rId19"/>
    <p:sldId id="273" r:id="rId20"/>
    <p:sldId id="274" r:id="rId21"/>
    <p:sldId id="275" r:id="rId22"/>
    <p:sldId id="277" r:id="rId23"/>
    <p:sldId id="276" r:id="rId24"/>
    <p:sldId id="279" r:id="rId25"/>
  </p:sldIdLst>
  <p:sldSz cx="12192000" cy="6858000"/>
  <p:notesSz cx="6858000" cy="9144000"/>
  <p:embeddedFontLst>
    <p:embeddedFont>
      <p:font typeface="Cambria Math" panose="02040503050406030204" pitchFamily="18" charset="0"/>
      <p:regular r:id="rId28"/>
    </p:embeddedFont>
    <p:embeddedFont>
      <p:font typeface="微软雅黑" panose="020B0503020204020204" pitchFamily="34" charset="-122"/>
      <p:regular r:id="rId29"/>
      <p:bold r:id="rId30"/>
    </p:embeddedFont>
  </p:embeddedFontLst>
  <p:custDataLst>
    <p:tags r:id="rId3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9" userDrawn="1">
          <p15:clr>
            <a:srgbClr val="A4A3A4"/>
          </p15:clr>
        </p15:guide>
        <p15:guide id="2" pos="38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602656769@qq.com" initials="" lastIdx="0" clrIdx="0"/>
  <p:cmAuthor id="7" name="Taylor Hartwell" initials="TH [6]" lastIdx="0" clrIdx="6"/>
  <p:cmAuthor id="1" name="Administrator" initials="A" lastIdx="1" clrIdx="0"/>
  <p:cmAuthor id="3" name="ZhangS" initials="Z" lastIdx="0" clrIdx="2"/>
  <p:cmAuthor id="4" name="王习习" initials="王" lastIdx="0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239"/>
        <p:guide pos="380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1.fntdata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后作业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课后作业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905114" y="5773420"/>
            <a:ext cx="636061" cy="514985"/>
            <a:chOff x="3590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90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RJ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:/LOGO/木牍中考logo/木牍中考logo效果图/木牍中考logo-5%蓝-11.png木牍中考logo-5%蓝-11"/>
          <p:cNvPicPr>
            <a:picLocks noChangeAspect="1"/>
          </p:cNvPicPr>
          <p:nvPr userDrawn="1"/>
        </p:nvPicPr>
        <p:blipFill>
          <a:blip r:embed="rId5"/>
          <a:srcRect r="25347" b="26975"/>
          <a:stretch>
            <a:fillRect/>
          </a:stretch>
        </p:blipFill>
        <p:spPr>
          <a:xfrm>
            <a:off x="8159750" y="2906395"/>
            <a:ext cx="4032250" cy="3945255"/>
          </a:xfrm>
          <a:prstGeom prst="rect">
            <a:avLst/>
          </a:prstGeom>
        </p:spPr>
      </p:pic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680970" y="3877310"/>
            <a:ext cx="7108825" cy="750173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44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4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惯性及其应用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-79899" y="2106930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8.1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牛顿第一定律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2917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924685"/>
            <a:ext cx="426910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/>
              <a:t>那惯性的大小与什么有关呢？</a:t>
            </a:r>
          </a:p>
        </p:txBody>
      </p:sp>
      <p:pic>
        <p:nvPicPr>
          <p:cNvPr id="5" name="小实验——用两个矿泉水瓶探究惯性与质量的关系（武佳琦）,科学,科学,好看视频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58435" y="2439670"/>
            <a:ext cx="6386195" cy="34810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99795" y="3295015"/>
            <a:ext cx="3547745" cy="1850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物体的惯性只与物体的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质量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有关，物体的质量越大，惯性越大。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0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899795" y="1924685"/>
            <a:ext cx="360553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/>
              <a:t>惯性的大小只与</a:t>
            </a:r>
            <a:r>
              <a:rPr lang="zh-CN" altLang="en-US" sz="24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质量</a:t>
            </a:r>
            <a:r>
              <a:rPr lang="zh-CN" altLang="en-US" sz="2400"/>
              <a:t>有关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3039110"/>
            <a:ext cx="2347595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物体的惯性与速度无关。</a:t>
            </a:r>
          </a:p>
        </p:txBody>
      </p:sp>
      <p:pic>
        <p:nvPicPr>
          <p:cNvPr id="10" name="图片 9" descr="&amp;pky8156762267&amp;"/>
          <p:cNvPicPr/>
          <p:nvPr/>
        </p:nvPicPr>
        <p:blipFill>
          <a:blip r:embed="rId2"/>
          <a:srcRect l="20935" t="53536" r="51352" b="12120"/>
          <a:stretch>
            <a:fillRect/>
          </a:stretch>
        </p:blipFill>
        <p:spPr>
          <a:xfrm>
            <a:off x="4993640" y="1453515"/>
            <a:ext cx="2030095" cy="1489075"/>
          </a:xfrm>
          <a:prstGeom prst="rect">
            <a:avLst/>
          </a:prstGeom>
        </p:spPr>
      </p:pic>
      <p:pic>
        <p:nvPicPr>
          <p:cNvPr id="11" name="图片 10" descr="&amp;pky91167888814&amp;"/>
          <p:cNvPicPr/>
          <p:nvPr/>
        </p:nvPicPr>
        <p:blipFill>
          <a:blip r:embed="rId3"/>
          <a:srcRect l="8337" t="26398" r="7967" b="852"/>
          <a:stretch>
            <a:fillRect/>
          </a:stretch>
        </p:blipFill>
        <p:spPr>
          <a:xfrm>
            <a:off x="7144385" y="1463040"/>
            <a:ext cx="2238375" cy="1489075"/>
          </a:xfrm>
          <a:prstGeom prst="rect">
            <a:avLst/>
          </a:prstGeom>
        </p:spPr>
      </p:pic>
      <p:pic>
        <p:nvPicPr>
          <p:cNvPr id="12" name="图片 11" descr="&amp;pky8727150859&amp;"/>
          <p:cNvPicPr>
            <a:picLocks noChangeAspect="1"/>
          </p:cNvPicPr>
          <p:nvPr/>
        </p:nvPicPr>
        <p:blipFill>
          <a:blip r:embed="rId4"/>
          <a:srcRect l="14138" t="10296" r="18022" b="16593"/>
          <a:stretch>
            <a:fillRect/>
          </a:stretch>
        </p:blipFill>
        <p:spPr>
          <a:xfrm>
            <a:off x="9503410" y="1453515"/>
            <a:ext cx="2336165" cy="1489075"/>
          </a:xfrm>
          <a:prstGeom prst="rect">
            <a:avLst/>
          </a:prstGeom>
        </p:spPr>
      </p:pic>
      <p:pic>
        <p:nvPicPr>
          <p:cNvPr id="13" name="图片 12" descr="&amp;pky90164296129&amp;"/>
          <p:cNvPicPr>
            <a:picLocks noChangeAspect="1"/>
          </p:cNvPicPr>
          <p:nvPr/>
        </p:nvPicPr>
        <p:blipFill>
          <a:blip r:embed="rId5"/>
          <a:srcRect l="20970" t="18417" b="8972"/>
          <a:stretch>
            <a:fillRect/>
          </a:stretch>
        </p:blipFill>
        <p:spPr>
          <a:xfrm>
            <a:off x="5296535" y="3922395"/>
            <a:ext cx="3124200" cy="1912620"/>
          </a:xfrm>
          <a:prstGeom prst="rect">
            <a:avLst/>
          </a:prstGeom>
        </p:spPr>
      </p:pic>
      <p:pic>
        <p:nvPicPr>
          <p:cNvPr id="16" name="图片 15" descr="&amp;pky8230522488&amp;"/>
          <p:cNvPicPr>
            <a:picLocks noChangeAspect="1"/>
          </p:cNvPicPr>
          <p:nvPr/>
        </p:nvPicPr>
        <p:blipFill>
          <a:blip r:embed="rId6"/>
          <a:srcRect l="9004" t="14852" r="11201" b="11176"/>
          <a:stretch>
            <a:fillRect/>
          </a:stretch>
        </p:blipFill>
        <p:spPr>
          <a:xfrm>
            <a:off x="8495030" y="3922395"/>
            <a:ext cx="3060700" cy="189166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899795" y="4752340"/>
            <a:ext cx="397827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图中几种交通工具谁的惯性最大？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11489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4993640" y="2987040"/>
            <a:ext cx="2029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质量范围为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7~20kg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50100" y="3039110"/>
            <a:ext cx="22320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质量范围为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0.9~1.6t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9509125" y="3039110"/>
            <a:ext cx="23393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质量范围为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5~10t</a:t>
            </a:r>
            <a:endParaRPr lang="zh-CN" altLang="en-US" sz="24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296535" y="5835015"/>
            <a:ext cx="31242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每节车厢的质量</a:t>
            </a:r>
          </a:p>
          <a:p>
            <a:pPr algn="ctr"/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约为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60t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8495665" y="5835015"/>
            <a:ext cx="3059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中型民航载体客机质量范围约为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100t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2" grpId="0"/>
      <p:bldP spid="3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899795" y="2339340"/>
            <a:ext cx="7219315" cy="40093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1.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惯性是物体本身的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固有属性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，一切物体都有惯性。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即无论物体是静止还是运动，无论物体是否受力，</a:t>
            </a:r>
            <a:r>
              <a:rPr lang="zh-CN" altLang="en-US" sz="28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在任何时候、任何状态下都具有惯性。</a:t>
            </a: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2</a:t>
            </a:r>
            <a:r>
              <a:rPr lang="en-US" altLang="zh-CN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.</a:t>
            </a:r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惯性不是力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，在解答问题时，只能说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由于惯性</a:t>
            </a:r>
            <a:r>
              <a:rPr lang="en-US" alt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”“</a:t>
            </a: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具有惯性”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。而不能说“受到惯性”“由于惯性的作用”“克服惯性”等。</a:t>
            </a:r>
            <a:endParaRPr lang="zh-CN" altLang="en-US" sz="28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899795" y="1713230"/>
            <a:ext cx="1221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注意：</a:t>
            </a:r>
          </a:p>
        </p:txBody>
      </p:sp>
      <p:pic>
        <p:nvPicPr>
          <p:cNvPr id="24" name="图片 23" descr="&amp;pky8726526790&amp;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2398" r="16397" b="13824"/>
          <a:stretch>
            <a:fillRect/>
          </a:stretch>
        </p:blipFill>
        <p:spPr>
          <a:xfrm>
            <a:off x="7459345" y="1713230"/>
            <a:ext cx="3739515" cy="4495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圆角矩形 2765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99485" y="1733423"/>
            <a:ext cx="9150490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  <a:buFontTx/>
            </a:pPr>
            <a:r>
              <a:rPr lang="zh-CN" altLang="en-US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惯性和惯性定律的区别及联系：</a:t>
            </a: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199485" y="2694271"/>
          <a:ext cx="9405620" cy="3743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8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86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3200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1904" marR="121904" marT="60952" marB="60952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惯性</a:t>
                      </a:r>
                    </a:p>
                  </a:txBody>
                  <a:tcPr marL="121904" marR="121904" marT="60952" marB="609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惯性定律</a:t>
                      </a:r>
                    </a:p>
                  </a:txBody>
                  <a:tcPr marL="121904" marR="121904" marT="60952" marB="6095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区别</a:t>
                      </a:r>
                    </a:p>
                  </a:txBody>
                  <a:tcPr marL="121904" marR="121904" marT="60952" marB="609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固有性质</a:t>
                      </a:r>
                    </a:p>
                  </a:txBody>
                  <a:tcPr marL="121904" marR="121904" marT="60952" marB="609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运动规律</a:t>
                      </a:r>
                    </a:p>
                  </a:txBody>
                  <a:tcPr marL="121904" marR="121904" marT="60952" marB="6095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845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物体在任何运动状态都具有</a:t>
                      </a:r>
                    </a:p>
                  </a:txBody>
                  <a:tcPr marL="121904" marR="121904" marT="60952" marB="60952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不受外力作用的情况下才成立</a:t>
                      </a:r>
                    </a:p>
                  </a:txBody>
                  <a:tcPr marL="121904" marR="121904" marT="60952" marB="6095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72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联系</a:t>
                      </a:r>
                    </a:p>
                  </a:txBody>
                  <a:tcPr marL="121904" marR="121904" marT="60952" marB="60952" anchor="ctr"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3200">
                          <a:latin typeface="微软雅黑" panose="020B0503020204020204" charset="-122"/>
                          <a:ea typeface="微软雅黑" panose="020B0503020204020204" charset="-122"/>
                        </a:rPr>
                        <a:t>惯性定律是物体不受外力作用时，物体惯性的直接表现</a:t>
                      </a:r>
                    </a:p>
                  </a:txBody>
                  <a:tcPr marL="121904" marR="121904" marT="60952" marB="60952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2" name="矩形 11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4155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惯性的利用</a:t>
            </a:r>
          </a:p>
        </p:txBody>
      </p:sp>
      <p:pic>
        <p:nvPicPr>
          <p:cNvPr id="2" name="https://docer-ks3.wpscdn.cn/picture/50718326/f63eacae7620caf9c455be616b2437ad_612.jpg" descr="woman long jump isolated silhouette"/>
          <p:cNvPicPr>
            <a:picLocks noChangeAspect="1"/>
          </p:cNvPicPr>
          <p:nvPr/>
        </p:nvPicPr>
        <p:blipFill>
          <a:blip r:embed="rId2"/>
          <a:srcRect l="4219" r="9889"/>
          <a:stretch>
            <a:fillRect/>
          </a:stretch>
        </p:blipFill>
        <p:spPr>
          <a:xfrm>
            <a:off x="899795" y="2101850"/>
            <a:ext cx="3232150" cy="281813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00430" y="5280025"/>
            <a:ext cx="32308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跳远运动员助跑后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飞身一跃，利用惯性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在空中继续前进。</a:t>
            </a:r>
          </a:p>
        </p:txBody>
      </p:sp>
      <p:pic>
        <p:nvPicPr>
          <p:cNvPr id="5" name="图片 4" descr="8-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735" y="2101850"/>
            <a:ext cx="3216910" cy="281876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660265" y="5280025"/>
            <a:ext cx="35293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锤子的锤头松了，人们常用撞击锤柄下端的方法使锤头紧套在锤柄上。</a:t>
            </a:r>
          </a:p>
        </p:txBody>
      </p:sp>
      <p:pic>
        <p:nvPicPr>
          <p:cNvPr id="100" name="图片 99"/>
          <p:cNvPicPr/>
          <p:nvPr/>
        </p:nvPicPr>
        <p:blipFill>
          <a:blip r:embed="rId4"/>
          <a:stretch>
            <a:fillRect/>
          </a:stretch>
        </p:blipFill>
        <p:spPr>
          <a:xfrm>
            <a:off x="8560435" y="2239645"/>
            <a:ext cx="2900680" cy="2541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8559800" y="5280025"/>
            <a:ext cx="29013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拍打被子的时候利用惯性让灰尘离开被子。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4155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惯性的危害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175" y="21244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2013585"/>
            <a:ext cx="70173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惯性有时候也会给人们带来危害，需要防范。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745" y="2771140"/>
            <a:ext cx="4186555" cy="30549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7378065" y="6061710"/>
            <a:ext cx="3637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行车时需要保持安全距离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399540" y="6082030"/>
            <a:ext cx="3899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交通工具必须配备刹车系统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93115" y="2672715"/>
            <a:ext cx="4940935" cy="3153410"/>
            <a:chOff x="1249" y="4209"/>
            <a:chExt cx="7781" cy="4966"/>
          </a:xfrm>
        </p:grpSpPr>
        <p:pic>
          <p:nvPicPr>
            <p:cNvPr id="14" name="https://docer-ks3.wpscdn.cn/picture/54663317/54c15108c3ef066634ac9a8f6285829c_612.jpg" descr="Brake disk and red caliper. Brakes system"/>
            <p:cNvPicPr>
              <a:picLocks noChangeAspect="1"/>
            </p:cNvPicPr>
            <p:nvPr/>
          </p:nvPicPr>
          <p:blipFill>
            <a:blip r:embed="rId3"/>
            <a:srcRect l="12242" t="3288" r="6141" b="9330"/>
            <a:stretch>
              <a:fillRect/>
            </a:stretch>
          </p:blipFill>
          <p:spPr>
            <a:xfrm>
              <a:off x="1249" y="4209"/>
              <a:ext cx="4638" cy="4966"/>
            </a:xfrm>
            <a:prstGeom prst="rect">
              <a:avLst/>
            </a:prstGeom>
          </p:spPr>
        </p:pic>
        <p:pic>
          <p:nvPicPr>
            <p:cNvPr id="15" name="https://docer-ks3.wpscdn.cn/picture/82355567/b2f4140262a41e6c8c496d9919faf79e_612.jpg" descr="自行车刹车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96" y="4209"/>
              <a:ext cx="3234" cy="496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241554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惯性的危害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175" y="2124422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2013585"/>
            <a:ext cx="70173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惯性有时候也会给人们带来危害，需要防范。</a:t>
            </a:r>
          </a:p>
        </p:txBody>
      </p:sp>
      <p:pic>
        <p:nvPicPr>
          <p:cNvPr id="11" name="https://docer-ks3.wpscdn.cn/picture/108105877/2e2a3c7a02ec7c7265c8e96b8bf1d6bb_612.jpg" descr="自动驾驶时男性系安全带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760345"/>
            <a:ext cx="4067810" cy="30511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171575" y="589978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乘坐汽车时，驾乘人员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必须系上安全带。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037580" y="2782570"/>
            <a:ext cx="5503545" cy="3030220"/>
            <a:chOff x="9508" y="4382"/>
            <a:chExt cx="8667" cy="4772"/>
          </a:xfrm>
        </p:grpSpPr>
        <p:pic>
          <p:nvPicPr>
            <p:cNvPr id="13" name="https://docer-ks3.wpscdn.cn/picture/197522166/ca984051dd9132ec255e804e557b9239_612.jpg" descr="冬天路上的卡车"/>
            <p:cNvPicPr>
              <a:picLocks noChangeAspect="1"/>
            </p:cNvPicPr>
            <p:nvPr/>
          </p:nvPicPr>
          <p:blipFill>
            <a:blip r:embed="rId3"/>
            <a:srcRect l="13162" t="7176" r="26226" b="6898"/>
            <a:stretch>
              <a:fillRect/>
            </a:stretch>
          </p:blipFill>
          <p:spPr>
            <a:xfrm>
              <a:off x="9508" y="4382"/>
              <a:ext cx="4971" cy="4770"/>
            </a:xfrm>
            <a:prstGeom prst="rect">
              <a:avLst/>
            </a:prstGeom>
          </p:spPr>
        </p:pic>
        <p:pic>
          <p:nvPicPr>
            <p:cNvPr id="15" name="https://docer-ks3.wpscdn.cn/picture/30579318/14c442fda63a5e398282bb60ed58d0e2_612.jpg" descr="bus on asphalt in the evening on sunset"/>
            <p:cNvPicPr>
              <a:picLocks noChangeAspect="1"/>
            </p:cNvPicPr>
            <p:nvPr/>
          </p:nvPicPr>
          <p:blipFill>
            <a:blip r:embed="rId4"/>
            <a:srcRect l="15173" t="22229" r="15294" b="14946"/>
            <a:stretch>
              <a:fillRect/>
            </a:stretch>
          </p:blipFill>
          <p:spPr>
            <a:xfrm>
              <a:off x="14479" y="4382"/>
              <a:ext cx="3696" cy="4773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6696710" y="5899785"/>
            <a:ext cx="4064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所有车辆严禁超载、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超员、超速行驶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9888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548890"/>
            <a:ext cx="304800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在太空中，航天员需要和飞船之间用安全绳相连，防止因为惯性飘走。</a:t>
            </a:r>
          </a:p>
        </p:txBody>
      </p:sp>
      <p:pic>
        <p:nvPicPr>
          <p:cNvPr id="5" name="《流浪地球》BD高清在线观看 - 电影流浪地球完整版 - 零零七影视1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527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24375" y="2087245"/>
            <a:ext cx="6650355" cy="3253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" fill="hold" display="1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98882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科学世界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76175" y="1989167"/>
            <a:ext cx="295322" cy="210471"/>
            <a:chOff x="435463" y="1226414"/>
            <a:chExt cx="295380" cy="210512"/>
          </a:xfrm>
        </p:grpSpPr>
        <p:sp>
          <p:nvSpPr>
            <p:cNvPr id="3" name="矩形 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3324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汽车安全带和安全气囊</a:t>
            </a:r>
          </a:p>
        </p:txBody>
      </p:sp>
      <p:pic>
        <p:nvPicPr>
          <p:cNvPr id="10" name="https://img8.file.cache.docer.com/storage/1643097528707135700/248c76cdec1c1b759e74e604b4b835cd.gif" descr="安全带和安全气囊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3905" y="2175510"/>
            <a:ext cx="6266180" cy="352488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629920" y="2355215"/>
            <a:ext cx="54660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="" xmlns:wpsdc="http://www.wps.cn/officeDocument/2017/drawingmlCustomData" val="200" checksum="4158780845"/>
                </a:ext>
              </a:extLst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快速行驶的汽车，一旦发生碰撞，车身突然停止运动，而乘客的身体由于惯性会继续向前运动，在车内与车身撞击，严重时可能会把挡风玻璃撞碎而飞出车外。为防止撞车时发生类似伤害，公安交通管理部门要求小型客车驾驶员和乘客必须使用安全带，万一发生事故，安全带能对人体的碰撞起到缓冲作用。在轿车上，除了前、后排作为都有安全带，还安装了安全气囊，一旦车辆发生严重撞击，安全气囊会自动弹出，使人不至于撞到车身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35685" y="1713230"/>
            <a:ext cx="1012063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下列关于惯性的说法正确的是（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．司机驾车时系安全带可以减小惯性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．高速公路严禁超速，是因为速度越大惯性越大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．投球后球在空中继续飞行是因为球具有惯性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．行驶中的公交车刹车时，站立的乘客身体会前倾，是由</a:t>
            </a:r>
            <a:r>
              <a:rPr lang="en-US" altLang="zh-CN" sz="2800"/>
              <a:t>	  </a:t>
            </a:r>
            <a:r>
              <a:rPr lang="zh-CN" altLang="en-US" sz="2800"/>
              <a:t>于人受到惯性的作用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346190" y="1897380"/>
            <a:ext cx="934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35685" y="1713230"/>
            <a:ext cx="101206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古人云：</a:t>
            </a:r>
            <a:r>
              <a:rPr lang="en-US" altLang="zh-CN" sz="2800"/>
              <a:t>“</a:t>
            </a:r>
            <a:r>
              <a:rPr lang="zh-CN" altLang="en-US" sz="2800"/>
              <a:t>船到江心抛锚迟，悬崖勒马早已晚</a:t>
            </a:r>
            <a:r>
              <a:rPr lang="en-US" altLang="zh-CN" sz="2800"/>
              <a:t>”</a:t>
            </a:r>
            <a:r>
              <a:rPr lang="zh-CN" altLang="en-US" sz="2800"/>
              <a:t>意思是说船要停在江心必须提前抛锚，等到江心处再抛锚就已经迟了，船的质量越大，需要越</a:t>
            </a:r>
            <a:r>
              <a:rPr lang="en-US" altLang="zh-CN" sz="2800" u="sng"/>
              <a:t> </a:t>
            </a:r>
            <a:r>
              <a:rPr lang="zh-CN" altLang="en-US" sz="2800" u="sng"/>
              <a:t>　</a:t>
            </a:r>
            <a:r>
              <a:rPr lang="en-US" altLang="zh-CN" sz="2800" u="sng"/>
              <a:t>   </a:t>
            </a:r>
            <a:r>
              <a:rPr lang="zh-CN" altLang="en-US" sz="2800" u="sng"/>
              <a:t>　</a:t>
            </a:r>
            <a:r>
              <a:rPr lang="zh-CN" altLang="en-US" sz="2800"/>
              <a:t>（选填</a:t>
            </a:r>
            <a:r>
              <a:rPr lang="en-US" altLang="zh-CN" sz="2800"/>
              <a:t>“</a:t>
            </a:r>
            <a:r>
              <a:rPr lang="zh-CN" altLang="en-US" sz="2800"/>
              <a:t>早</a:t>
            </a:r>
            <a:r>
              <a:rPr lang="en-US" altLang="zh-CN" sz="2800"/>
              <a:t>”</a:t>
            </a:r>
            <a:r>
              <a:rPr lang="zh-CN" altLang="en-US" sz="2800"/>
              <a:t>或</a:t>
            </a:r>
            <a:r>
              <a:rPr lang="en-US" altLang="zh-CN" sz="2800"/>
              <a:t>“</a:t>
            </a:r>
            <a:r>
              <a:rPr lang="zh-CN" altLang="en-US" sz="2800"/>
              <a:t>晚</a:t>
            </a:r>
            <a:r>
              <a:rPr lang="en-US" altLang="zh-CN" sz="2800"/>
              <a:t>”</a:t>
            </a:r>
            <a:r>
              <a:rPr lang="zh-CN" altLang="en-US" sz="2800"/>
              <a:t>）抛锚；到了悬崖处再勒马，马还要向前继续运动是由于马具有</a:t>
            </a:r>
            <a:r>
              <a:rPr lang="en-US" altLang="zh-CN" sz="2800" u="sng"/>
              <a:t> </a:t>
            </a:r>
            <a:r>
              <a:rPr lang="zh-CN" altLang="en-US" sz="2800" u="sng"/>
              <a:t>　</a:t>
            </a:r>
            <a:r>
              <a:rPr lang="en-US" altLang="zh-CN" sz="2800" u="sng"/>
              <a:t>     </a:t>
            </a:r>
            <a:r>
              <a:rPr lang="zh-CN" altLang="en-US" sz="2800" u="sng"/>
              <a:t>　</a:t>
            </a:r>
            <a:r>
              <a:rPr lang="zh-CN" altLang="en-US" sz="2800"/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690620" y="3107690"/>
            <a:ext cx="9347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早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39355" y="3691255"/>
            <a:ext cx="12350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惯性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35685" y="1713230"/>
            <a:ext cx="1012063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如图是学生中的流行玩具</a:t>
            </a:r>
            <a:r>
              <a:rPr lang="en-US" altLang="zh-CN" sz="2800"/>
              <a:t>—</a:t>
            </a:r>
            <a:r>
              <a:rPr lang="zh-CN" altLang="en-US" sz="2800"/>
              <a:t>指尖陀螺。飞叶一般采用密度大的金属制作，目的是通过增大质量的方法来增大飞叶的</a:t>
            </a:r>
            <a:r>
              <a:rPr lang="en-US" altLang="zh-CN" sz="2800" u="sng"/>
              <a:t> </a:t>
            </a:r>
            <a:r>
              <a:rPr lang="zh-CN" altLang="en-US" sz="2800" u="sng"/>
              <a:t>　</a:t>
            </a:r>
            <a:r>
              <a:rPr lang="en-US" altLang="zh-CN" sz="2800" u="sng"/>
              <a:t>     </a:t>
            </a:r>
            <a:r>
              <a:rPr lang="zh-CN" altLang="en-US" sz="2800" u="sng"/>
              <a:t>　</a:t>
            </a:r>
            <a:r>
              <a:rPr lang="zh-CN" altLang="en-US" sz="2800"/>
              <a:t>。小李同学在玩耍时不小心被指尖陀螺打到感觉到疼，这说明物体间力的作用是</a:t>
            </a:r>
            <a:r>
              <a:rPr lang="en-US" altLang="zh-CN" sz="2800" u="sng"/>
              <a:t> </a:t>
            </a:r>
            <a:r>
              <a:rPr lang="zh-CN" altLang="en-US" sz="2800" u="sng"/>
              <a:t>　</a:t>
            </a:r>
            <a:r>
              <a:rPr lang="en-US" altLang="zh-CN" sz="2800" u="sng"/>
              <a:t>     </a:t>
            </a:r>
            <a:r>
              <a:rPr lang="zh-CN" altLang="en-US" sz="2800" u="sng"/>
              <a:t>　</a:t>
            </a:r>
            <a:r>
              <a:rPr lang="zh-CN" altLang="en-US" sz="2800"/>
              <a:t>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651365" y="2391410"/>
            <a:ext cx="12636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惯性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633470" y="3681730"/>
            <a:ext cx="12350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srgbClr val="FF0000"/>
                </a:solidFill>
              </a:rPr>
              <a:t>相互</a:t>
            </a:r>
          </a:p>
        </p:txBody>
      </p:sp>
      <p:pic>
        <p:nvPicPr>
          <p:cNvPr id="5" name="https://docer-ks3.wpscdn.cn/picture/172916223/b1c80f000fc59ffe118ab39b632afb1f_612.jpg" descr="烦躁不安的转轮玩具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660" y="3808095"/>
            <a:ext cx="4224020" cy="2817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37840" y="2148840"/>
            <a:ext cx="1069340" cy="57845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5298440" y="1401445"/>
            <a:ext cx="100584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定义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093470" y="2683510"/>
            <a:ext cx="716280" cy="237680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惯性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986915" y="2442845"/>
            <a:ext cx="906145" cy="285877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左大括号 7"/>
          <p:cNvSpPr/>
          <p:nvPr/>
        </p:nvSpPr>
        <p:spPr>
          <a:xfrm>
            <a:off x="4325620" y="1658620"/>
            <a:ext cx="876935" cy="156845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/>
              <a:t>                                     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34030" y="4954270"/>
            <a:ext cx="248666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生活中的惯性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5786755" y="4440555"/>
            <a:ext cx="718820" cy="164782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5298440" y="2205355"/>
            <a:ext cx="174561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惯性定律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65595" y="4173855"/>
            <a:ext cx="20415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惯性的利用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98440" y="3009265"/>
            <a:ext cx="17462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影响因素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63690" y="5800725"/>
            <a:ext cx="285178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防止惯性的危害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5" grpId="0" bldLvl="0" animBg="1"/>
      <p:bldP spid="8" grpId="0" bldLvl="0" animBg="1"/>
      <p:bldP spid="3" grpId="0" bldLvl="0" animBg="1"/>
      <p:bldP spid="6" grpId="0" bldLvl="0" animBg="1"/>
      <p:bldP spid="4" grpId="0" bldLvl="0" animBg="1"/>
      <p:bldP spid="7" grpId="0" bldLvl="0" animBg="1"/>
      <p:bldP spid="10" grpId="0" bldLvl="0" animBg="1"/>
      <p:bldP spid="9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22020" y="1928495"/>
            <a:ext cx="4064000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将一摞象棋摞在一起摆放，用尺子击打靠下的棋子，位于被击打出去的棋子的上方的棋子会如何运动呢？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3899" t="11201"/>
          <a:stretch>
            <a:fillRect/>
          </a:stretch>
        </p:blipFill>
        <p:spPr>
          <a:xfrm>
            <a:off x="5050155" y="1229360"/>
            <a:ext cx="6807835" cy="472186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0155" y="1228725"/>
            <a:ext cx="6807835" cy="4722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3337560"/>
            <a:ext cx="64465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从牛顿第一定律可以知道，如果物体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不受力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的作用，原来静止的物体将一直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保持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静止状态，原来运动的物体将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保持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其速度一直运动下去。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1849120"/>
            <a:ext cx="946023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牛顿第一定律：一切物体总保持匀速直线运动状态或静止状态，除非作用在它上面的力迫使它改变这种状态。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4944745" y="4076065"/>
            <a:ext cx="3537585" cy="368300"/>
            <a:chOff x="7787" y="6419"/>
            <a:chExt cx="5571" cy="580"/>
          </a:xfrm>
        </p:grpSpPr>
        <p:sp>
          <p:nvSpPr>
            <p:cNvPr id="9" name="圆角矩形 8"/>
            <p:cNvSpPr/>
            <p:nvPr/>
          </p:nvSpPr>
          <p:spPr>
            <a:xfrm>
              <a:off x="7787" y="6419"/>
              <a:ext cx="961" cy="580"/>
            </a:xfrm>
            <a:prstGeom prst="roundRect">
              <a:avLst/>
            </a:prstGeom>
            <a:ln w="28575" cap="flat" cmpd="sng" algn="ctr">
              <a:solidFill>
                <a:schemeClr val="accent1"/>
              </a:solidFill>
              <a:prstDash val="dash"/>
              <a:miter lim="800000"/>
            </a:ln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" name="直接箭头连接符 10"/>
            <p:cNvCxnSpPr/>
            <p:nvPr/>
          </p:nvCxnSpPr>
          <p:spPr>
            <a:xfrm flipV="1">
              <a:off x="8748" y="6465"/>
              <a:ext cx="4610" cy="244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pSp>
        <p:nvGrpSpPr>
          <p:cNvPr id="33" name="组合 32"/>
          <p:cNvGrpSpPr/>
          <p:nvPr/>
        </p:nvGrpSpPr>
        <p:grpSpPr>
          <a:xfrm>
            <a:off x="3443605" y="4279900"/>
            <a:ext cx="5009515" cy="727075"/>
            <a:chOff x="5423" y="6740"/>
            <a:chExt cx="7889" cy="1145"/>
          </a:xfrm>
        </p:grpSpPr>
        <p:sp>
          <p:nvSpPr>
            <p:cNvPr id="10" name="圆角矩形 9"/>
            <p:cNvSpPr/>
            <p:nvPr/>
          </p:nvSpPr>
          <p:spPr>
            <a:xfrm>
              <a:off x="5423" y="7305"/>
              <a:ext cx="961" cy="580"/>
            </a:xfrm>
            <a:prstGeom prst="roundRect">
              <a:avLst/>
            </a:prstGeom>
            <a:ln w="28575" cap="flat" cmpd="sng" algn="ctr">
              <a:solidFill>
                <a:schemeClr val="accent1"/>
              </a:solidFill>
              <a:prstDash val="dash"/>
              <a:miter lim="800000"/>
            </a:ln>
          </p:spPr>
          <p:style>
            <a:lnRef idx="0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V="1">
              <a:off x="6384" y="6740"/>
              <a:ext cx="6928" cy="809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3" name="文本框 12"/>
          <p:cNvSpPr txBox="1"/>
          <p:nvPr/>
        </p:nvSpPr>
        <p:spPr>
          <a:xfrm>
            <a:off x="8453120" y="3577590"/>
            <a:ext cx="2638425" cy="1462405"/>
          </a:xfrm>
          <a:prstGeom prst="wedgeEllipseCallout">
            <a:avLst>
              <a:gd name="adj1" fmla="val 57027"/>
              <a:gd name="adj2" fmla="val 40013"/>
            </a:avLst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是什么让物体始终保持这种状态呢？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99795" y="5427980"/>
            <a:ext cx="87553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物体这种</a:t>
            </a:r>
            <a:r>
              <a:rPr lang="zh-CN" altLang="en-US" sz="2800" b="1">
                <a:solidFill>
                  <a:schemeClr val="accent5"/>
                </a:solidFill>
              </a:rPr>
              <a:t>保持</a:t>
            </a:r>
            <a:r>
              <a:rPr lang="zh-CN" altLang="en-US" sz="2800"/>
              <a:t>原来</a:t>
            </a:r>
            <a:r>
              <a:rPr lang="zh-CN" altLang="en-US" sz="2800" b="1">
                <a:solidFill>
                  <a:schemeClr val="accent5"/>
                </a:solidFill>
              </a:rPr>
              <a:t>匀速直线运动状态</a:t>
            </a:r>
            <a:r>
              <a:rPr lang="zh-CN" altLang="en-US" sz="2800"/>
              <a:t>或</a:t>
            </a:r>
            <a:r>
              <a:rPr lang="zh-CN" altLang="en-US" sz="2800" b="1">
                <a:solidFill>
                  <a:schemeClr val="accent5"/>
                </a:solidFill>
              </a:rPr>
              <a:t>静止状态</a:t>
            </a:r>
            <a:r>
              <a:rPr lang="zh-CN" altLang="en-US" sz="2800"/>
              <a:t>的</a:t>
            </a:r>
            <a:r>
              <a:rPr lang="zh-CN" altLang="en-US" sz="2800" b="1">
                <a:solidFill>
                  <a:schemeClr val="accent5"/>
                </a:solidFill>
              </a:rPr>
              <a:t>性质</a:t>
            </a:r>
            <a:r>
              <a:rPr lang="zh-CN" altLang="en-US" sz="2800"/>
              <a:t>叫做</a:t>
            </a:r>
            <a:r>
              <a:rPr lang="zh-CN" altLang="en-US" sz="2800" b="1">
                <a:solidFill>
                  <a:schemeClr val="accent5"/>
                </a:solidFill>
              </a:rPr>
              <a:t>惯性</a:t>
            </a:r>
            <a:r>
              <a:rPr lang="zh-CN" altLang="en-US" sz="2800"/>
              <a:t>。</a:t>
            </a:r>
          </a:p>
        </p:txBody>
      </p:sp>
      <p:pic>
        <p:nvPicPr>
          <p:cNvPr id="15" name="https://docer-ks3.wpscdn.cn/picture/108782023/08635390a8f8546df74cca9f62deb63b_612.jpg" descr="思考问题"/>
          <p:cNvPicPr>
            <a:picLocks noChangeAspect="1"/>
          </p:cNvPicPr>
          <p:nvPr/>
        </p:nvPicPr>
        <p:blipFill>
          <a:blip r:embed="rId2"/>
          <a:srcRect l="8552" t="14198" r="10507" b="12305"/>
          <a:stretch>
            <a:fillRect/>
          </a:stretch>
        </p:blipFill>
        <p:spPr>
          <a:xfrm>
            <a:off x="10523855" y="4909820"/>
            <a:ext cx="1550670" cy="1134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16760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953260"/>
            <a:ext cx="956500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一切物体都有保持原来运动状态不变的性质，我们将这种性质叫做</a:t>
            </a:r>
            <a:r>
              <a:rPr lang="zh-CN" altLang="en-US" sz="2800" b="1"/>
              <a:t>惯性</a:t>
            </a:r>
            <a:r>
              <a:rPr lang="zh-CN" altLang="en-US" sz="2800"/>
              <a:t>。</a:t>
            </a:r>
          </a:p>
        </p:txBody>
      </p:sp>
      <p:grpSp>
        <p:nvGrpSpPr>
          <p:cNvPr id="3" name="组合 2" descr="7b0a202020202274657874626f78223a20227b5c2263617465676f72795f69645c223a31303339392c5c2269645c223a32303334363236337d220a7d0a"/>
          <p:cNvGrpSpPr/>
          <p:nvPr/>
        </p:nvGrpSpPr>
        <p:grpSpPr>
          <a:xfrm rot="21240000" flipH="1" flipV="1">
            <a:off x="459105" y="3068955"/>
            <a:ext cx="3434080" cy="2306320"/>
            <a:chOff x="7140" y="3512"/>
            <a:chExt cx="5184" cy="3742"/>
          </a:xfrm>
        </p:grpSpPr>
        <p:grpSp>
          <p:nvGrpSpPr>
            <p:cNvPr id="10" name="组合 9"/>
            <p:cNvGrpSpPr/>
            <p:nvPr/>
          </p:nvGrpSpPr>
          <p:grpSpPr>
            <a:xfrm>
              <a:off x="7140" y="3512"/>
              <a:ext cx="5184" cy="3742"/>
              <a:chOff x="7260" y="3512"/>
              <a:chExt cx="5184" cy="3742"/>
            </a:xfrm>
          </p:grpSpPr>
          <p:pic>
            <p:nvPicPr>
              <p:cNvPr id="11" name="图片 10" descr="资源 5"/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7260" y="3512"/>
                <a:ext cx="5184" cy="3743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pic>
            <p:nvPicPr>
              <p:cNvPr id="12" name="图片 11" descr="资源 4"/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rcRect l="-3193" r="-1607" b="-4378"/>
              <a:stretch>
                <a:fillRect/>
              </a:stretch>
            </p:blipFill>
            <p:spPr>
              <a:xfrm>
                <a:off x="7297" y="3629"/>
                <a:ext cx="4956" cy="3600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  <p:pic>
            <p:nvPicPr>
              <p:cNvPr id="13" name="图片 12" descr="资源 4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 l="-3193" r="-1607" b="-4378"/>
              <a:stretch>
                <a:fillRect/>
              </a:stretch>
            </p:blipFill>
            <p:spPr>
              <a:xfrm rot="300000">
                <a:off x="7469" y="3810"/>
                <a:ext cx="4625" cy="3154"/>
              </a:xfrm>
              <a:prstGeom prst="rect">
                <a:avLst/>
              </a:prstGeom>
              <a:pattFill>
                <a:fgClr>
                  <a:srgbClr val="FFFFFF"/>
                </a:fgClr>
                <a:bgClr>
                  <a:srgbClr val="FFFFFF"/>
                </a:bgClr>
              </a:pattFill>
            </p:spPr>
          </p:pic>
        </p:grpSp>
        <p:sp>
          <p:nvSpPr>
            <p:cNvPr id="16" name="文本框 15"/>
            <p:cNvSpPr txBox="1"/>
            <p:nvPr/>
          </p:nvSpPr>
          <p:spPr>
            <a:xfrm rot="11220000">
              <a:off x="8103" y="4280"/>
              <a:ext cx="3119" cy="2192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algn="ctr" fontAlgn="auto">
                <a:lnSpc>
                  <a:spcPts val="3060"/>
                </a:lnSpc>
              </a:pPr>
              <a:r>
                <a:rPr lang="zh-CN" altLang="en-US" sz="2400">
                  <a:solidFill>
                    <a:srgbClr val="036EB8"/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物体为什么会保持原运动状态不变呢？</a:t>
              </a:r>
            </a:p>
          </p:txBody>
        </p:sp>
      </p:grpSp>
      <p:sp>
        <p:nvSpPr>
          <p:cNvPr id="18" name="右箭头 17"/>
          <p:cNvSpPr/>
          <p:nvPr/>
        </p:nvSpPr>
        <p:spPr>
          <a:xfrm rot="21000000">
            <a:off x="4138930" y="3529330"/>
            <a:ext cx="1278890" cy="464820"/>
          </a:xfrm>
          <a:prstGeom prst="rightArrow">
            <a:avLst/>
          </a:prstGeom>
          <a:solidFill>
            <a:srgbClr val="BDD7EE"/>
          </a:solidFill>
          <a:ln>
            <a:solidFill>
              <a:srgbClr val="036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786120" y="3368040"/>
            <a:ext cx="2321560" cy="521970"/>
          </a:xfrm>
          <a:prstGeom prst="rect">
            <a:avLst/>
          </a:prstGeom>
          <a:noFill/>
          <a:ln>
            <a:solidFill>
              <a:srgbClr val="BDD7E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外因：不受力</a:t>
            </a:r>
          </a:p>
        </p:txBody>
      </p:sp>
      <p:sp>
        <p:nvSpPr>
          <p:cNvPr id="20" name="右箭头 19"/>
          <p:cNvSpPr/>
          <p:nvPr/>
        </p:nvSpPr>
        <p:spPr>
          <a:xfrm rot="600000" flipV="1">
            <a:off x="4138930" y="4552950"/>
            <a:ext cx="1278890" cy="464820"/>
          </a:xfrm>
          <a:prstGeom prst="rightArrow">
            <a:avLst/>
          </a:prstGeom>
          <a:solidFill>
            <a:srgbClr val="BDD7EE"/>
          </a:solidFill>
          <a:ln>
            <a:solidFill>
              <a:srgbClr val="036E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786120" y="4668520"/>
            <a:ext cx="3773805" cy="521970"/>
          </a:xfrm>
          <a:prstGeom prst="rect">
            <a:avLst/>
          </a:prstGeom>
          <a:noFill/>
          <a:ln>
            <a:solidFill>
              <a:srgbClr val="BDD7EE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内因：物体自身的属性</a:t>
            </a:r>
          </a:p>
        </p:txBody>
      </p:sp>
      <p:sp>
        <p:nvSpPr>
          <p:cNvPr id="22" name="圆角矩形标注 21"/>
          <p:cNvSpPr/>
          <p:nvPr/>
        </p:nvSpPr>
        <p:spPr>
          <a:xfrm>
            <a:off x="9918700" y="3890010"/>
            <a:ext cx="1143635" cy="649605"/>
          </a:xfrm>
          <a:prstGeom prst="wedgeRoundRectCallout">
            <a:avLst>
              <a:gd name="adj1" fmla="val -165269"/>
              <a:gd name="adj2" fmla="val 69354"/>
              <a:gd name="adj3" fmla="val 16667"/>
            </a:avLst>
          </a:prstGeom>
          <a:solidFill>
            <a:srgbClr val="036EB8"/>
          </a:solidFill>
          <a:ln>
            <a:solidFill>
              <a:srgbClr val="BD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/>
              <a:t>惯性</a:t>
            </a:r>
          </a:p>
        </p:txBody>
      </p:sp>
      <p:sp>
        <p:nvSpPr>
          <p:cNvPr id="23" name="圆角右箭头 22"/>
          <p:cNvSpPr/>
          <p:nvPr/>
        </p:nvSpPr>
        <p:spPr>
          <a:xfrm rot="10800000">
            <a:off x="9498965" y="4539615"/>
            <a:ext cx="1153795" cy="1734820"/>
          </a:xfrm>
          <a:prstGeom prst="bentArrow">
            <a:avLst>
              <a:gd name="adj1" fmla="val 18822"/>
              <a:gd name="adj2" fmla="val 21133"/>
              <a:gd name="adj3" fmla="val 31205"/>
              <a:gd name="adj4" fmla="val 43750"/>
            </a:avLst>
          </a:prstGeom>
          <a:solidFill>
            <a:srgbClr val="036EB8"/>
          </a:solidFill>
          <a:ln>
            <a:solidFill>
              <a:srgbClr val="BDD7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622165" y="5752465"/>
            <a:ext cx="4876165" cy="521970"/>
          </a:xfrm>
          <a:prstGeom prst="rect">
            <a:avLst/>
          </a:prstGeom>
          <a:noFill/>
          <a:ln>
            <a:solidFill>
              <a:srgbClr val="036EB8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牛顿第一定律又称为惯性定律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2917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10385"/>
            <a:ext cx="1957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想想议议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32180" y="2355850"/>
            <a:ext cx="519620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 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拨动簧片，把小球与支座之间的金属片弹出，会发生什么现象呢？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3554730"/>
            <a:ext cx="479996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现象：小球并没有随着金属片飞出，而是正常下落。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发生这个现象的原因是什么呢？</a:t>
            </a:r>
          </a:p>
        </p:txBody>
      </p:sp>
      <p:pic>
        <p:nvPicPr>
          <p:cNvPr id="11" name="小球簧片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30465" y="0"/>
            <a:ext cx="3857625" cy="6858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932180" y="5307965"/>
            <a:ext cx="49066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/>
              <a:t>金属片被弹出时，上面的小球由于</a:t>
            </a:r>
            <a:r>
              <a:rPr lang="zh-CN" altLang="en-US" sz="2400" b="1"/>
              <a:t>惯性</a:t>
            </a:r>
            <a:r>
              <a:rPr lang="zh-CN" altLang="en-US" sz="2400"/>
              <a:t>要保持原来的静止状态，所以不会随金属片飞出。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8" fill="hold" display="1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2917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10385"/>
            <a:ext cx="1957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想想议议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16000" y="2418080"/>
            <a:ext cx="475869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2.1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行驶中的汽车突然刹车时，乘客的身体会向前倾，想一想，身体向前倾的原因是什么？</a:t>
            </a: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5977890" y="2719705"/>
            <a:ext cx="6096000" cy="2743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13155" y="4049395"/>
            <a:ext cx="450913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汽车突然刹车时，乘客的脚已随车慢下来，而身体的上部由于</a:t>
            </a:r>
            <a:r>
              <a:rPr lang="zh-CN" altLang="en-US" sz="2400" b="1"/>
              <a:t>惯性</a:t>
            </a:r>
            <a:r>
              <a:rPr lang="zh-CN" altLang="en-US" sz="2400"/>
              <a:t>要保持原来的运动状态，因此身体会前倾。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2029172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899795" y="1810385"/>
            <a:ext cx="195770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/>
              <a:t>想想议议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016000" y="2418080"/>
            <a:ext cx="476821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2.2 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汽车突然开动时，乘客的身体会向后仰。想一想，身体向后仰的原因是什么？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016000" y="4103370"/>
            <a:ext cx="476758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/>
              <a:t>当汽车突然开动时，乘客的脚已随车开始运动，而身体的上部由于</a:t>
            </a:r>
            <a:r>
              <a:rPr lang="zh-CN" altLang="en-US" sz="2400" b="1"/>
              <a:t>惯性</a:t>
            </a:r>
            <a:r>
              <a:rPr lang="zh-CN" altLang="en-US" sz="2400"/>
              <a:t>要保持原来静止的状态，因此身体会向后仰。</a:t>
            </a:r>
          </a:p>
        </p:txBody>
      </p:sp>
      <p:pic>
        <p:nvPicPr>
          <p:cNvPr id="104" name="图片 10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58535" y="2205990"/>
            <a:ext cx="5619750" cy="337248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120269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惯性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334900" y="1943447"/>
            <a:ext cx="295322" cy="210471"/>
            <a:chOff x="435463" y="1226414"/>
            <a:chExt cx="295380" cy="210512"/>
          </a:xfrm>
        </p:grpSpPr>
        <p:sp>
          <p:nvSpPr>
            <p:cNvPr id="15" name="矩形 1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矩形 4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49960" y="1785620"/>
            <a:ext cx="895731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生活中的大量事实表明，</a:t>
            </a:r>
            <a:r>
              <a:rPr lang="zh-CN" altLang="en-US" sz="2800" b="1">
                <a:solidFill>
                  <a:schemeClr val="accent5"/>
                </a:solidFill>
              </a:rPr>
              <a:t>一切物体</a:t>
            </a:r>
            <a:r>
              <a:rPr lang="zh-CN" altLang="en-US" sz="2800"/>
              <a:t>无论是否受力、运动还是静止，</a:t>
            </a:r>
            <a:r>
              <a:rPr lang="zh-CN" altLang="en-US" sz="2800" b="1">
                <a:solidFill>
                  <a:schemeClr val="accent5"/>
                </a:solidFill>
              </a:rPr>
              <a:t>都具有惯性</a:t>
            </a:r>
            <a:r>
              <a:rPr lang="zh-CN" altLang="en-US" sz="2800"/>
              <a:t>。</a:t>
            </a:r>
          </a:p>
        </p:txBody>
      </p:sp>
      <p:pic>
        <p:nvPicPr>
          <p:cNvPr id="3" name="https://docer-ks3.wpscdn.cn/picture/70051782/225dfdea0e486be29112a60cf73685b5_612.jpg" descr="Throwing a paper airplane on sky"/>
          <p:cNvPicPr>
            <a:picLocks noChangeAspect="1"/>
          </p:cNvPicPr>
          <p:nvPr/>
        </p:nvPicPr>
        <p:blipFill>
          <a:blip r:embed="rId2"/>
          <a:srcRect t="16278"/>
          <a:stretch>
            <a:fillRect/>
          </a:stretch>
        </p:blipFill>
        <p:spPr>
          <a:xfrm>
            <a:off x="1223010" y="2938780"/>
            <a:ext cx="3429000" cy="28708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43710" y="5926455"/>
            <a:ext cx="23882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纸飞机脱手后，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还可以飞行</a:t>
            </a:r>
          </a:p>
        </p:txBody>
      </p:sp>
      <p:pic>
        <p:nvPicPr>
          <p:cNvPr id="9" name="https://docer-ks3.wpscdn.cn/picture/189404673/e8daa2f80aadea52298155af63a1c820_612.jpg" descr="喷泉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035" y="2867660"/>
            <a:ext cx="4358640" cy="290512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502400" y="5926455"/>
            <a:ext cx="43586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喷泉水喷出后，</a:t>
            </a:r>
          </a:p>
          <a:p>
            <a:pPr algn="ctr"/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一直向上运动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102485" y="3554095"/>
            <a:ext cx="7583805" cy="1365885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rtlCol="0" anchor="ctr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3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汉仪刚艺体-85W" panose="00020600040101010101" charset="-122"/>
              </a:rPr>
              <a:t>惯性是</a:t>
            </a:r>
            <a:r>
              <a:rPr lang="zh-CN" altLang="en-US" sz="30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汉仪刚艺体-85W" panose="00020600040101010101" charset="-122"/>
              </a:rPr>
              <a:t>一切物体</a:t>
            </a:r>
            <a:r>
              <a:rPr lang="zh-CN" altLang="en-US" sz="3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汉仪刚艺体-85W" panose="00020600040101010101" charset="-122"/>
              </a:rPr>
              <a:t>的</a:t>
            </a:r>
            <a:r>
              <a:rPr lang="zh-CN" altLang="en-US" sz="3000" b="1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汉仪刚艺体-85W" panose="00020600040101010101" charset="-122"/>
              </a:rPr>
              <a:t>固有属性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0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9&quot;:[20342686,20296264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555*261"/>
  <p:tag name="TABLE_ENDDRAG_RECT" val="104*106*555*261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1115</Words>
  <Application>Microsoft Office PowerPoint</Application>
  <PresentationFormat>宽屏</PresentationFormat>
  <Paragraphs>106</Paragraphs>
  <Slides>22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1" baseType="lpstr">
      <vt:lpstr>Times New Roman</vt:lpstr>
      <vt:lpstr>Arial</vt:lpstr>
      <vt:lpstr>Calibri</vt:lpstr>
      <vt:lpstr>宋体</vt:lpstr>
      <vt:lpstr>Cambria Math</vt:lpstr>
      <vt:lpstr>微软雅黑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2</cp:revision>
  <dcterms:created xsi:type="dcterms:W3CDTF">2019-06-19T02:08:00Z</dcterms:created>
  <dcterms:modified xsi:type="dcterms:W3CDTF">2025-03-03T08:27:54Z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