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321" r:id="rId2"/>
    <p:sldId id="313" r:id="rId3"/>
    <p:sldId id="257" r:id="rId4"/>
    <p:sldId id="258" r:id="rId5"/>
    <p:sldId id="272" r:id="rId6"/>
    <p:sldId id="262" r:id="rId7"/>
    <p:sldId id="273" r:id="rId8"/>
    <p:sldId id="275" r:id="rId9"/>
    <p:sldId id="290" r:id="rId10"/>
    <p:sldId id="291" r:id="rId11"/>
    <p:sldId id="294" r:id="rId12"/>
    <p:sldId id="293" r:id="rId13"/>
    <p:sldId id="284" r:id="rId14"/>
    <p:sldId id="287" r:id="rId15"/>
    <p:sldId id="300" r:id="rId16"/>
    <p:sldId id="302" r:id="rId17"/>
    <p:sldId id="315" r:id="rId18"/>
    <p:sldId id="314" r:id="rId19"/>
    <p:sldId id="316" r:id="rId20"/>
    <p:sldId id="317" r:id="rId21"/>
    <p:sldId id="318" r:id="rId22"/>
    <p:sldId id="319" r:id="rId23"/>
    <p:sldId id="320" r:id="rId24"/>
    <p:sldId id="304" r:id="rId25"/>
    <p:sldId id="288" r:id="rId26"/>
    <p:sldId id="295" r:id="rId27"/>
    <p:sldId id="296" r:id="rId28"/>
    <p:sldId id="298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6699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6" autoAdjust="0"/>
    <p:restoredTop sz="94660"/>
  </p:normalViewPr>
  <p:slideViewPr>
    <p:cSldViewPr>
      <p:cViewPr>
        <p:scale>
          <a:sx n="60" d="100"/>
          <a:sy n="60" d="100"/>
        </p:scale>
        <p:origin x="-155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35C8C-7105-4C85-8E23-5F9A3963158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4E515-C3E1-456D-8E59-921AB8DFF4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83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6D9D309-F770-498F-9DF6-E95189A4F6B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19596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4D4EB3F-B97E-47D2-8E67-E197A27305FF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C19EEED-059D-4FD6-B3FC-746620B0DE26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27756120-82F3-4CC6-A39D-32D2F8E406C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04682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A0E6246E-E47E-4B1F-95B7-3C00D88AD0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50EF1712-BCCC-41A3-B19F-92CCF031F5E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t01eb1676110298225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14400" y="1371600"/>
            <a:ext cx="7315200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../../&#25105;&#30340;&#25991;&#26723;/&#29289;&#29702;&#35838;&#20214;/12-2%20&#29992;&#28369;&#21160;&#21464;&#38459;&#22120;&#25913;&#21464;&#30005;&#27969;.wmv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33119" y="2132856"/>
            <a:ext cx="6167273" cy="79216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8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14.1</a:t>
            </a:r>
            <a:r>
              <a:rPr lang="zh-CN" altLang="en-US" sz="48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怎样认识电阻</a:t>
            </a:r>
            <a:endParaRPr lang="zh-CN" altLang="en-US" sz="48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32656"/>
            <a:ext cx="387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第十四章 探究欧姆定律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589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11188" y="1052513"/>
            <a:ext cx="5580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</a:rPr>
              <a:t>探究导体电阻与温度的关系。 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755650" y="2233146"/>
            <a:ext cx="7777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控制不变的量有＿＿、＿</a:t>
            </a:r>
            <a:r>
              <a:rPr lang="zh-CN" altLang="en-US" sz="2800" b="1" u="sng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   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＿、＿＿。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275856" y="2157413"/>
            <a:ext cx="45159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长度　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横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截面积　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材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开关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84313"/>
            <a:ext cx="2016125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灯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997200"/>
            <a:ext cx="1152525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电流表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997200"/>
            <a:ext cx="2376488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电池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1125538"/>
            <a:ext cx="2808288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SNQ00064"/>
          <p:cNvPicPr>
            <a:picLocks noChangeAspect="1" noChangeArrowheads="1"/>
          </p:cNvPicPr>
          <p:nvPr/>
        </p:nvPicPr>
        <p:blipFill>
          <a:blip r:embed="rId6" cstate="email"/>
          <a:srcRect l="15132" t="-9650" r="38020" b="10088"/>
          <a:stretch>
            <a:fillRect/>
          </a:stretch>
        </p:blipFill>
        <p:spPr bwMode="auto">
          <a:xfrm>
            <a:off x="4643438" y="2852738"/>
            <a:ext cx="1512887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900113" y="765175"/>
            <a:ext cx="7448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演示实验：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将细铁丝绕制成线圈连入电路。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2195513" y="3429000"/>
            <a:ext cx="504825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 flipV="1">
            <a:off x="1908175" y="3429000"/>
            <a:ext cx="287338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6" name="Freeform 10"/>
          <p:cNvSpPr/>
          <p:nvPr/>
        </p:nvSpPr>
        <p:spPr bwMode="auto">
          <a:xfrm>
            <a:off x="444500" y="1293813"/>
            <a:ext cx="1390650" cy="3214687"/>
          </a:xfrm>
          <a:custGeom>
            <a:avLst/>
            <a:gdLst>
              <a:gd name="T0" fmla="*/ 650 w 876"/>
              <a:gd name="T1" fmla="*/ 2025 h 2025"/>
              <a:gd name="T2" fmla="*/ 377 w 876"/>
              <a:gd name="T3" fmla="*/ 1980 h 2025"/>
              <a:gd name="T4" fmla="*/ 196 w 876"/>
              <a:gd name="T5" fmla="*/ 1844 h 2025"/>
              <a:gd name="T6" fmla="*/ 105 w 876"/>
              <a:gd name="T7" fmla="*/ 1526 h 2025"/>
              <a:gd name="T8" fmla="*/ 60 w 876"/>
              <a:gd name="T9" fmla="*/ 1345 h 2025"/>
              <a:gd name="T10" fmla="*/ 60 w 876"/>
              <a:gd name="T11" fmla="*/ 1027 h 2025"/>
              <a:gd name="T12" fmla="*/ 15 w 876"/>
              <a:gd name="T13" fmla="*/ 619 h 2025"/>
              <a:gd name="T14" fmla="*/ 151 w 876"/>
              <a:gd name="T15" fmla="*/ 302 h 2025"/>
              <a:gd name="T16" fmla="*/ 241 w 876"/>
              <a:gd name="T17" fmla="*/ 166 h 2025"/>
              <a:gd name="T18" fmla="*/ 740 w 876"/>
              <a:gd name="T19" fmla="*/ 30 h 2025"/>
              <a:gd name="T20" fmla="*/ 876 w 876"/>
              <a:gd name="T21" fmla="*/ 347 h 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6" h="2025">
                <a:moveTo>
                  <a:pt x="650" y="2025"/>
                </a:moveTo>
                <a:cubicBezTo>
                  <a:pt x="551" y="2017"/>
                  <a:pt x="453" y="2010"/>
                  <a:pt x="377" y="1980"/>
                </a:cubicBezTo>
                <a:cubicBezTo>
                  <a:pt x="301" y="1950"/>
                  <a:pt x="241" y="1920"/>
                  <a:pt x="196" y="1844"/>
                </a:cubicBezTo>
                <a:cubicBezTo>
                  <a:pt x="151" y="1768"/>
                  <a:pt x="128" y="1609"/>
                  <a:pt x="105" y="1526"/>
                </a:cubicBezTo>
                <a:cubicBezTo>
                  <a:pt x="82" y="1443"/>
                  <a:pt x="67" y="1428"/>
                  <a:pt x="60" y="1345"/>
                </a:cubicBezTo>
                <a:cubicBezTo>
                  <a:pt x="53" y="1262"/>
                  <a:pt x="67" y="1148"/>
                  <a:pt x="60" y="1027"/>
                </a:cubicBezTo>
                <a:cubicBezTo>
                  <a:pt x="53" y="906"/>
                  <a:pt x="0" y="740"/>
                  <a:pt x="15" y="619"/>
                </a:cubicBezTo>
                <a:cubicBezTo>
                  <a:pt x="30" y="498"/>
                  <a:pt x="113" y="377"/>
                  <a:pt x="151" y="302"/>
                </a:cubicBezTo>
                <a:cubicBezTo>
                  <a:pt x="189" y="227"/>
                  <a:pt x="143" y="211"/>
                  <a:pt x="241" y="166"/>
                </a:cubicBezTo>
                <a:cubicBezTo>
                  <a:pt x="339" y="121"/>
                  <a:pt x="634" y="0"/>
                  <a:pt x="740" y="30"/>
                </a:cubicBezTo>
                <a:cubicBezTo>
                  <a:pt x="846" y="60"/>
                  <a:pt x="861" y="203"/>
                  <a:pt x="876" y="3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7" name="Freeform 11"/>
          <p:cNvSpPr/>
          <p:nvPr/>
        </p:nvSpPr>
        <p:spPr bwMode="auto">
          <a:xfrm>
            <a:off x="3851275" y="1509713"/>
            <a:ext cx="1873250" cy="479425"/>
          </a:xfrm>
          <a:custGeom>
            <a:avLst/>
            <a:gdLst>
              <a:gd name="T0" fmla="*/ 0 w 1180"/>
              <a:gd name="T1" fmla="*/ 211 h 302"/>
              <a:gd name="T2" fmla="*/ 273 w 1180"/>
              <a:gd name="T3" fmla="*/ 30 h 302"/>
              <a:gd name="T4" fmla="*/ 409 w 1180"/>
              <a:gd name="T5" fmla="*/ 30 h 302"/>
              <a:gd name="T6" fmla="*/ 681 w 1180"/>
              <a:gd name="T7" fmla="*/ 30 h 302"/>
              <a:gd name="T8" fmla="*/ 862 w 1180"/>
              <a:gd name="T9" fmla="*/ 30 h 302"/>
              <a:gd name="T10" fmla="*/ 998 w 1180"/>
              <a:gd name="T11" fmla="*/ 120 h 302"/>
              <a:gd name="T12" fmla="*/ 1180 w 1180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0" h="302">
                <a:moveTo>
                  <a:pt x="0" y="211"/>
                </a:moveTo>
                <a:cubicBezTo>
                  <a:pt x="102" y="135"/>
                  <a:pt x="205" y="60"/>
                  <a:pt x="273" y="30"/>
                </a:cubicBezTo>
                <a:cubicBezTo>
                  <a:pt x="341" y="0"/>
                  <a:pt x="341" y="30"/>
                  <a:pt x="409" y="30"/>
                </a:cubicBezTo>
                <a:cubicBezTo>
                  <a:pt x="477" y="30"/>
                  <a:pt x="606" y="30"/>
                  <a:pt x="681" y="30"/>
                </a:cubicBezTo>
                <a:cubicBezTo>
                  <a:pt x="756" y="30"/>
                  <a:pt x="809" y="15"/>
                  <a:pt x="862" y="30"/>
                </a:cubicBezTo>
                <a:cubicBezTo>
                  <a:pt x="915" y="45"/>
                  <a:pt x="945" y="75"/>
                  <a:pt x="998" y="120"/>
                </a:cubicBezTo>
                <a:cubicBezTo>
                  <a:pt x="1051" y="165"/>
                  <a:pt x="1115" y="233"/>
                  <a:pt x="1180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8" name="Freeform 12"/>
          <p:cNvSpPr/>
          <p:nvPr/>
        </p:nvSpPr>
        <p:spPr bwMode="auto">
          <a:xfrm>
            <a:off x="6516688" y="1833563"/>
            <a:ext cx="1908175" cy="1739900"/>
          </a:xfrm>
          <a:custGeom>
            <a:avLst/>
            <a:gdLst>
              <a:gd name="T0" fmla="*/ 0 w 1202"/>
              <a:gd name="T1" fmla="*/ 143 h 1096"/>
              <a:gd name="T2" fmla="*/ 363 w 1202"/>
              <a:gd name="T3" fmla="*/ 7 h 1096"/>
              <a:gd name="T4" fmla="*/ 589 w 1202"/>
              <a:gd name="T5" fmla="*/ 98 h 1096"/>
              <a:gd name="T6" fmla="*/ 907 w 1202"/>
              <a:gd name="T7" fmla="*/ 143 h 1096"/>
              <a:gd name="T8" fmla="*/ 1088 w 1202"/>
              <a:gd name="T9" fmla="*/ 325 h 1096"/>
              <a:gd name="T10" fmla="*/ 1179 w 1202"/>
              <a:gd name="T11" fmla="*/ 506 h 1096"/>
              <a:gd name="T12" fmla="*/ 1179 w 1202"/>
              <a:gd name="T13" fmla="*/ 687 h 1096"/>
              <a:gd name="T14" fmla="*/ 1043 w 1202"/>
              <a:gd name="T15" fmla="*/ 869 h 1096"/>
              <a:gd name="T16" fmla="*/ 907 w 1202"/>
              <a:gd name="T17" fmla="*/ 1096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2" h="1096">
                <a:moveTo>
                  <a:pt x="0" y="143"/>
                </a:moveTo>
                <a:cubicBezTo>
                  <a:pt x="132" y="78"/>
                  <a:pt x="265" y="14"/>
                  <a:pt x="363" y="7"/>
                </a:cubicBezTo>
                <a:cubicBezTo>
                  <a:pt x="461" y="0"/>
                  <a:pt x="498" y="75"/>
                  <a:pt x="589" y="98"/>
                </a:cubicBezTo>
                <a:cubicBezTo>
                  <a:pt x="680" y="121"/>
                  <a:pt x="824" y="105"/>
                  <a:pt x="907" y="143"/>
                </a:cubicBezTo>
                <a:cubicBezTo>
                  <a:pt x="990" y="181"/>
                  <a:pt x="1043" y="265"/>
                  <a:pt x="1088" y="325"/>
                </a:cubicBezTo>
                <a:cubicBezTo>
                  <a:pt x="1133" y="385"/>
                  <a:pt x="1164" y="446"/>
                  <a:pt x="1179" y="506"/>
                </a:cubicBezTo>
                <a:cubicBezTo>
                  <a:pt x="1194" y="566"/>
                  <a:pt x="1202" y="627"/>
                  <a:pt x="1179" y="687"/>
                </a:cubicBezTo>
                <a:cubicBezTo>
                  <a:pt x="1156" y="747"/>
                  <a:pt x="1088" y="801"/>
                  <a:pt x="1043" y="869"/>
                </a:cubicBezTo>
                <a:cubicBezTo>
                  <a:pt x="998" y="937"/>
                  <a:pt x="952" y="1016"/>
                  <a:pt x="907" y="10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9" name="Freeform 13"/>
          <p:cNvSpPr/>
          <p:nvPr/>
        </p:nvSpPr>
        <p:spPr bwMode="auto">
          <a:xfrm>
            <a:off x="2484438" y="3933825"/>
            <a:ext cx="2182812" cy="971550"/>
          </a:xfrm>
          <a:custGeom>
            <a:avLst/>
            <a:gdLst>
              <a:gd name="T0" fmla="*/ 1360 w 1375"/>
              <a:gd name="T1" fmla="*/ 0 h 612"/>
              <a:gd name="T2" fmla="*/ 1360 w 1375"/>
              <a:gd name="T3" fmla="*/ 136 h 612"/>
              <a:gd name="T4" fmla="*/ 1270 w 1375"/>
              <a:gd name="T5" fmla="*/ 317 h 612"/>
              <a:gd name="T6" fmla="*/ 952 w 1375"/>
              <a:gd name="T7" fmla="*/ 408 h 612"/>
              <a:gd name="T8" fmla="*/ 589 w 1375"/>
              <a:gd name="T9" fmla="*/ 498 h 612"/>
              <a:gd name="T10" fmla="*/ 453 w 1375"/>
              <a:gd name="T11" fmla="*/ 589 h 612"/>
              <a:gd name="T12" fmla="*/ 0 w 1375"/>
              <a:gd name="T13" fmla="*/ 36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5" h="612">
                <a:moveTo>
                  <a:pt x="1360" y="0"/>
                </a:moveTo>
                <a:cubicBezTo>
                  <a:pt x="1367" y="41"/>
                  <a:pt x="1375" y="83"/>
                  <a:pt x="1360" y="136"/>
                </a:cubicBezTo>
                <a:cubicBezTo>
                  <a:pt x="1345" y="189"/>
                  <a:pt x="1338" y="272"/>
                  <a:pt x="1270" y="317"/>
                </a:cubicBezTo>
                <a:cubicBezTo>
                  <a:pt x="1202" y="362"/>
                  <a:pt x="1065" y="378"/>
                  <a:pt x="952" y="408"/>
                </a:cubicBezTo>
                <a:cubicBezTo>
                  <a:pt x="839" y="438"/>
                  <a:pt x="672" y="468"/>
                  <a:pt x="589" y="498"/>
                </a:cubicBezTo>
                <a:cubicBezTo>
                  <a:pt x="506" y="528"/>
                  <a:pt x="551" y="612"/>
                  <a:pt x="453" y="589"/>
                </a:cubicBezTo>
                <a:cubicBezTo>
                  <a:pt x="355" y="566"/>
                  <a:pt x="75" y="400"/>
                  <a:pt x="0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0" name="Freeform 14"/>
          <p:cNvSpPr/>
          <p:nvPr/>
        </p:nvSpPr>
        <p:spPr bwMode="auto">
          <a:xfrm>
            <a:off x="6156325" y="3573463"/>
            <a:ext cx="1295400" cy="947737"/>
          </a:xfrm>
          <a:custGeom>
            <a:avLst/>
            <a:gdLst>
              <a:gd name="T0" fmla="*/ 0 w 816"/>
              <a:gd name="T1" fmla="*/ 227 h 597"/>
              <a:gd name="T2" fmla="*/ 136 w 816"/>
              <a:gd name="T3" fmla="*/ 544 h 597"/>
              <a:gd name="T4" fmla="*/ 454 w 816"/>
              <a:gd name="T5" fmla="*/ 544 h 597"/>
              <a:gd name="T6" fmla="*/ 680 w 816"/>
              <a:gd name="T7" fmla="*/ 363 h 597"/>
              <a:gd name="T8" fmla="*/ 816 w 816"/>
              <a:gd name="T9" fmla="*/ 0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597">
                <a:moveTo>
                  <a:pt x="0" y="227"/>
                </a:moveTo>
                <a:cubicBezTo>
                  <a:pt x="30" y="359"/>
                  <a:pt x="60" y="491"/>
                  <a:pt x="136" y="544"/>
                </a:cubicBezTo>
                <a:cubicBezTo>
                  <a:pt x="212" y="597"/>
                  <a:pt x="363" y="574"/>
                  <a:pt x="454" y="544"/>
                </a:cubicBezTo>
                <a:cubicBezTo>
                  <a:pt x="545" y="514"/>
                  <a:pt x="620" y="454"/>
                  <a:pt x="680" y="363"/>
                </a:cubicBezTo>
                <a:cubicBezTo>
                  <a:pt x="740" y="272"/>
                  <a:pt x="778" y="136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5311" name="Picture 15" descr="SNQ001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4149725"/>
            <a:ext cx="1060450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312" name="Line 16"/>
          <p:cNvSpPr>
            <a:spLocks noChangeShapeType="1"/>
          </p:cNvSpPr>
          <p:nvPr/>
        </p:nvSpPr>
        <p:spPr bwMode="auto">
          <a:xfrm flipV="1">
            <a:off x="7740650" y="2708275"/>
            <a:ext cx="0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V="1">
            <a:off x="7885113" y="2852738"/>
            <a:ext cx="142875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H="1" flipV="1">
            <a:off x="7308850" y="2997200"/>
            <a:ext cx="142875" cy="714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H="1" flipV="1">
            <a:off x="7451725" y="2781300"/>
            <a:ext cx="144463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H="1">
            <a:off x="7308850" y="3213100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 flipV="1">
            <a:off x="7956550" y="3068638"/>
            <a:ext cx="144463" cy="73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1023938" y="5667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539750" y="5589588"/>
            <a:ext cx="82089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600" dirty="0">
                <a:solidFill>
                  <a:srgbClr val="0000FF"/>
                </a:solidFill>
                <a:ea typeface="黑体" panose="02010609060101010101" pitchFamily="2" charset="-122"/>
              </a:rPr>
              <a:t>结论：导体的电阻还跟</a:t>
            </a:r>
            <a:r>
              <a:rPr lang="zh-CN" altLang="en-US" sz="2600" dirty="0">
                <a:solidFill>
                  <a:srgbClr val="FF0000"/>
                </a:solidFill>
                <a:ea typeface="黑体" panose="02010609060101010101" pitchFamily="2" charset="-122"/>
              </a:rPr>
              <a:t>温度</a:t>
            </a:r>
            <a:r>
              <a:rPr lang="zh-CN" altLang="en-US" sz="2600" dirty="0">
                <a:solidFill>
                  <a:srgbClr val="0000FF"/>
                </a:solidFill>
                <a:ea typeface="黑体" panose="02010609060101010101" pitchFamily="2" charset="-122"/>
              </a:rPr>
              <a:t>有关。对大多数金属导体而言，温度越高，电阻越大。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900113" y="260350"/>
            <a:ext cx="7448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探究温度和导体电阻的关系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/>
      <p:bldP spid="55305" grpId="0" animBg="1"/>
      <p:bldP spid="55314" grpId="0" animBg="1"/>
      <p:bldP spid="55316" grpId="0" animBg="1"/>
      <p:bldP spid="55317" grpId="0" animBg="1"/>
      <p:bldP spid="553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86184" y="620688"/>
            <a:ext cx="2492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3300"/>
                </a:solidFill>
                <a:ea typeface="黑体" panose="02010609060101010101" pitchFamily="2" charset="-122"/>
              </a:rPr>
              <a:t>实验结</a:t>
            </a:r>
            <a:r>
              <a:rPr lang="zh-CN" altLang="en-US" sz="3600" dirty="0" smtClean="0">
                <a:solidFill>
                  <a:srgbClr val="FF3300"/>
                </a:solidFill>
                <a:ea typeface="黑体" panose="02010609060101010101" pitchFamily="2" charset="-122"/>
              </a:rPr>
              <a:t>论：</a:t>
            </a:r>
            <a:endParaRPr lang="zh-CN" altLang="en-US" sz="3600" dirty="0">
              <a:solidFill>
                <a:srgbClr val="FF3300"/>
              </a:solidFill>
              <a:ea typeface="黑体" panose="02010609060101010101" pitchFamily="2" charset="-122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84163" y="1412875"/>
            <a:ext cx="74882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(1)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导体的电阻跟导体的长度有关，当导体的材料和粗细相同时，导体越长，电阻越大。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56171" y="2565400"/>
            <a:ext cx="74882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(2)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导体的电阻跟导体的粗细有关，当导体的材料和长度相同时，导体越粗，电阻越小。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755600" y="3716338"/>
            <a:ext cx="741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(3)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导体的电阻跟材料有关，当导体的粗细和长度相同时，不同材料的导体，其电阻不同。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83840" y="4941888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(4)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进一步研究表明，导体的电阻还跟温度有关，</a:t>
            </a:r>
          </a:p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多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数金属的电阻随温度的升高而增大。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0"/>
      <p:bldP spid="54277" grpId="0"/>
      <p:bldP spid="542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5288" y="1557338"/>
            <a:ext cx="79930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1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zh-CN" altLang="en-US" sz="2800" dirty="0">
                <a:ea typeface="黑体" panose="02010609060101010101" pitchFamily="2" charset="-122"/>
              </a:rPr>
              <a:t>导体的电阻是导体本身的一种性质，它的大小</a:t>
            </a:r>
          </a:p>
          <a:p>
            <a:r>
              <a:rPr lang="zh-CN" altLang="en-US" sz="2800" dirty="0">
                <a:ea typeface="黑体" panose="02010609060101010101" pitchFamily="2" charset="-122"/>
              </a:rPr>
              <a:t>       取决于导体的</a:t>
            </a:r>
            <a:r>
              <a:rPr lang="zh-CN" altLang="en-US" sz="2800" dirty="0">
                <a:solidFill>
                  <a:srgbClr val="FF3300"/>
                </a:solidFill>
                <a:ea typeface="黑体" panose="02010609060101010101" pitchFamily="2" charset="-122"/>
              </a:rPr>
              <a:t>材料</a:t>
            </a:r>
            <a:r>
              <a:rPr lang="zh-CN" altLang="en-US" sz="2800" dirty="0">
                <a:ea typeface="黑体" panose="02010609060101010101" pitchFamily="2" charset="-122"/>
              </a:rPr>
              <a:t>、</a:t>
            </a:r>
            <a:r>
              <a:rPr lang="zh-CN" altLang="en-US" sz="2800" dirty="0">
                <a:solidFill>
                  <a:srgbClr val="FF3300"/>
                </a:solidFill>
                <a:ea typeface="黑体" panose="02010609060101010101" pitchFamily="2" charset="-122"/>
              </a:rPr>
              <a:t>长度</a:t>
            </a:r>
            <a:r>
              <a:rPr lang="zh-CN" altLang="en-US" sz="2800" dirty="0">
                <a:ea typeface="黑体" panose="02010609060101010101" pitchFamily="2" charset="-122"/>
              </a:rPr>
              <a:t>和</a:t>
            </a:r>
            <a:r>
              <a:rPr lang="zh-CN" altLang="en-US" sz="2800" dirty="0">
                <a:solidFill>
                  <a:srgbClr val="FF3300"/>
                </a:solidFill>
                <a:ea typeface="黑体" panose="02010609060101010101" pitchFamily="2" charset="-122"/>
              </a:rPr>
              <a:t>横截面积</a:t>
            </a:r>
            <a:r>
              <a:rPr lang="zh-CN" altLang="en-US" sz="2800" dirty="0">
                <a:ea typeface="黑体" panose="02010609060101010101" pitchFamily="2" charset="-122"/>
              </a:rPr>
              <a:t>。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5399087" cy="850900"/>
          </a:xfrm>
          <a:noFill/>
        </p:spPr>
        <p:txBody>
          <a:bodyPr/>
          <a:lstStyle/>
          <a:p>
            <a:pPr algn="l"/>
            <a:r>
              <a:rPr lang="zh-CN" altLang="en-US" sz="3600" b="1" dirty="0"/>
              <a:t>二、电阻与哪些因素有关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68313" y="2636838"/>
            <a:ext cx="7993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2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zh-CN" altLang="en-US" sz="2800" dirty="0">
                <a:ea typeface="黑体" panose="02010609060101010101" pitchFamily="2" charset="-122"/>
              </a:rPr>
              <a:t>进一步研究表明，导体的电阻还跟温度有关。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404813"/>
            <a:ext cx="4895850" cy="777875"/>
          </a:xfrm>
        </p:spPr>
        <p:txBody>
          <a:bodyPr/>
          <a:lstStyle/>
          <a:p>
            <a:pPr algn="l"/>
            <a:r>
              <a:rPr lang="zh-CN" altLang="en-US" sz="2800" b="1">
                <a:solidFill>
                  <a:srgbClr val="FF3300"/>
                </a:solidFill>
              </a:rPr>
              <a:t>一些电器正常工作时的电阻</a:t>
            </a:r>
          </a:p>
        </p:txBody>
      </p:sp>
      <p:graphicFrame>
        <p:nvGraphicFramePr>
          <p:cNvPr id="42031" name="Group 47"/>
          <p:cNvGraphicFramePr>
            <a:graphicFrameLocks noGrp="1"/>
          </p:cNvGraphicFramePr>
          <p:nvPr>
            <p:ph type="tbl" idx="1"/>
          </p:nvPr>
        </p:nvGraphicFramePr>
        <p:xfrm>
          <a:off x="3779838" y="1341438"/>
          <a:ext cx="4381500" cy="2378710"/>
        </p:xfrm>
        <a:graphic>
          <a:graphicData uri="http://schemas.openxmlformats.org/drawingml/2006/table">
            <a:tbl>
              <a:tblPr/>
              <a:tblGrid>
                <a:gridCol w="2774950"/>
                <a:gridCol w="160655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名称（规格）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电阻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R/Ω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白炽灯泡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(25W)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白炽灯泡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(40W)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白炽灯泡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(100W)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电熨斗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(75W)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实验用小灯泡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395288" y="765175"/>
            <a:ext cx="3240087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     </a:t>
            </a:r>
            <a:r>
              <a:rPr lang="zh-CN" altLang="en-US" sz="2400" b="1"/>
              <a:t>由右表可知，</a:t>
            </a:r>
            <a:r>
              <a:rPr lang="en-US" altLang="zh-CN" sz="2400" b="1"/>
              <a:t>100W</a:t>
            </a:r>
            <a:r>
              <a:rPr lang="zh-CN" altLang="en-US" sz="2400" b="1"/>
              <a:t>的白炽灯泡的电阻比</a:t>
            </a:r>
            <a:r>
              <a:rPr lang="en-US" altLang="zh-CN" sz="2400" b="1"/>
              <a:t>25W</a:t>
            </a:r>
            <a:r>
              <a:rPr lang="zh-CN" altLang="en-US" sz="2400" b="1"/>
              <a:t>的白炽灯泡的电阻小，表明灯泡的亮度与灯丝的电阻有关。请观察一下，这两个灯泡的灯丝的长短，粗细一样吗？</a:t>
            </a:r>
          </a:p>
        </p:txBody>
      </p:sp>
      <p:pic>
        <p:nvPicPr>
          <p:cNvPr id="42025" name="Picture 41"/>
          <p:cNvPicPr>
            <a:picLocks noChangeAspect="1" noChangeArrowheads="1"/>
          </p:cNvPicPr>
          <p:nvPr/>
        </p:nvPicPr>
        <p:blipFill>
          <a:blip r:embed="rId3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323850" y="4005263"/>
            <a:ext cx="3313113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033" name="Picture 49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3995738" y="4005263"/>
            <a:ext cx="4537075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3340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38200" y="2209800"/>
            <a:ext cx="7140575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kumimoji="1" lang="en-US" altLang="zh-CN" sz="4800" b="1">
              <a:solidFill>
                <a:srgbClr val="FF9900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4800" b="1">
                <a:solidFill>
                  <a:srgbClr val="3333CC"/>
                </a:solidFill>
                <a:ea typeface="华文新魏" pitchFamily="2" charset="-122"/>
              </a:rPr>
              <a:t>  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4000" b="1" dirty="0">
                <a:ea typeface="楷体_GB2312" pitchFamily="49" charset="-122"/>
              </a:rPr>
              <a:t>三</a:t>
            </a:r>
            <a:r>
              <a:rPr lang="en-US" altLang="zh-CN" sz="4000" b="1" dirty="0">
                <a:ea typeface="楷体_GB2312" pitchFamily="49" charset="-122"/>
              </a:rPr>
              <a:t>.</a:t>
            </a:r>
            <a:r>
              <a:rPr lang="zh-CN" altLang="en-US" sz="4000" b="1" dirty="0">
                <a:ea typeface="楷体_GB2312" pitchFamily="49" charset="-122"/>
              </a:rPr>
              <a:t>电阻器的分类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7921625" cy="434498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）定值电阻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---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电阻</a:t>
            </a:r>
          </a:p>
          <a:p>
            <a:pPr>
              <a:buFontTx/>
              <a:buNone/>
            </a:pP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）可变电阻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---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滑动变阻器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电阻箱</a:t>
            </a:r>
          </a:p>
          <a:p>
            <a:pPr>
              <a:buFont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886" y="1556792"/>
            <a:ext cx="36004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005263"/>
            <a:ext cx="48958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779838" y="5013325"/>
            <a:ext cx="215900" cy="360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5508625" y="5156200"/>
            <a:ext cx="71438" cy="288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5508625" y="5157788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 bwMode="auto">
          <a:xfrm>
            <a:off x="1008459" y="1389112"/>
            <a:ext cx="70199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835150" y="1484313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滑片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140200" y="3573463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线圈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364163" y="1412875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金属杆</a:t>
            </a: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H="1">
            <a:off x="5003800" y="1844675"/>
            <a:ext cx="287338" cy="3302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H="1" flipV="1">
            <a:off x="2843213" y="1773238"/>
            <a:ext cx="561975" cy="293687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flipV="1">
            <a:off x="5148263" y="3141663"/>
            <a:ext cx="241300" cy="500062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7019925" y="3429000"/>
            <a:ext cx="6111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Tahoma" panose="020B0604030504040204" pitchFamily="34" charset="0"/>
              </a:rPr>
              <a:t>瓷筒</a:t>
            </a: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6443663" y="3860800"/>
            <a:ext cx="471487" cy="246063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2469232" y="4437112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hlink"/>
                </a:solidFill>
                <a:latin typeface="Tahoma" panose="020B0604030504040204" pitchFamily="34" charset="0"/>
              </a:rPr>
              <a:t>A</a:t>
            </a:r>
            <a:r>
              <a:rPr kumimoji="1" lang="zh-CN" altLang="en-US" sz="2800" b="1" dirty="0">
                <a:solidFill>
                  <a:schemeClr val="hlink"/>
                </a:solidFill>
                <a:latin typeface="Tahoma" panose="020B0604030504040204" pitchFamily="34" charset="0"/>
              </a:rPr>
              <a:t>、</a:t>
            </a:r>
            <a:r>
              <a:rPr kumimoji="1" lang="en-US" altLang="zh-CN" sz="2800" b="1" dirty="0">
                <a:solidFill>
                  <a:schemeClr val="hlink"/>
                </a:solidFill>
                <a:latin typeface="Tahoma" panose="020B0604030504040204" pitchFamily="34" charset="0"/>
              </a:rPr>
              <a:t>B</a:t>
            </a:r>
            <a:r>
              <a:rPr kumimoji="1" lang="zh-CN" altLang="en-US" sz="2800" b="1" dirty="0">
                <a:solidFill>
                  <a:schemeClr val="hlink"/>
                </a:solidFill>
                <a:latin typeface="Tahoma" panose="020B0604030504040204" pitchFamily="34" charset="0"/>
              </a:rPr>
              <a:t>、</a:t>
            </a:r>
            <a:r>
              <a:rPr kumimoji="1" lang="en-US" altLang="zh-CN" sz="2800" b="1" dirty="0">
                <a:solidFill>
                  <a:schemeClr val="hlink"/>
                </a:solidFill>
                <a:latin typeface="Tahoma" panose="020B0604030504040204" pitchFamily="34" charset="0"/>
              </a:rPr>
              <a:t>C</a:t>
            </a:r>
            <a:r>
              <a:rPr kumimoji="1" lang="zh-CN" altLang="en-US" sz="2800" b="1" dirty="0">
                <a:solidFill>
                  <a:schemeClr val="hlink"/>
                </a:solidFill>
                <a:latin typeface="Tahoma" panose="020B0604030504040204" pitchFamily="34" charset="0"/>
              </a:rPr>
              <a:t>、</a:t>
            </a:r>
            <a:r>
              <a:rPr kumimoji="1" lang="en-US" altLang="zh-CN" sz="2800" b="1" dirty="0">
                <a:solidFill>
                  <a:schemeClr val="hlink"/>
                </a:solidFill>
                <a:latin typeface="Tahoma" panose="020B0604030504040204" pitchFamily="34" charset="0"/>
              </a:rPr>
              <a:t>D</a:t>
            </a:r>
            <a:r>
              <a:rPr kumimoji="1"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（接线柱）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468313" y="260350"/>
            <a:ext cx="6983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</a:rPr>
              <a:t>四</a:t>
            </a:r>
            <a:r>
              <a:rPr lang="en-US" altLang="zh-CN" sz="4000" b="1" dirty="0">
                <a:solidFill>
                  <a:srgbClr val="0000FF"/>
                </a:solidFill>
              </a:rPr>
              <a:t>.</a:t>
            </a:r>
            <a:r>
              <a:rPr lang="zh-CN" altLang="en-US" sz="4000" b="1" dirty="0">
                <a:solidFill>
                  <a:srgbClr val="0000FF"/>
                </a:solidFill>
              </a:rPr>
              <a:t>滑动变阻器的原理和作用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684213" y="4975428"/>
            <a:ext cx="799147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CC3300"/>
                </a:solidFill>
              </a:rPr>
              <a:t>1.</a:t>
            </a:r>
            <a:r>
              <a:rPr lang="zh-CN" altLang="en-US" sz="2800" b="1" dirty="0">
                <a:solidFill>
                  <a:srgbClr val="CC3300"/>
                </a:solidFill>
              </a:rPr>
              <a:t>作用</a:t>
            </a:r>
            <a:r>
              <a:rPr lang="zh-CN" altLang="en-US" sz="2400" b="1" dirty="0">
                <a:solidFill>
                  <a:srgbClr val="CC3300"/>
                </a:solidFill>
              </a:rPr>
              <a:t>：</a:t>
            </a:r>
          </a:p>
          <a:p>
            <a:r>
              <a:rPr lang="zh-CN" altLang="en-US" sz="2400" b="1" dirty="0">
                <a:solidFill>
                  <a:srgbClr val="CC3300"/>
                </a:solidFill>
              </a:rPr>
              <a:t>          </a:t>
            </a:r>
            <a:r>
              <a:rPr lang="zh-CN" altLang="en-US" sz="2400" b="1" dirty="0">
                <a:sym typeface="Wingdings" panose="05000000000000000000" pitchFamily="2" charset="2"/>
              </a:rPr>
              <a:t>（</a:t>
            </a:r>
            <a:r>
              <a:rPr lang="en-US" altLang="zh-CN" sz="2400" b="1" dirty="0"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sym typeface="Wingdings" panose="05000000000000000000" pitchFamily="2" charset="2"/>
              </a:rPr>
              <a:t>）</a:t>
            </a:r>
            <a:r>
              <a:rPr lang="zh-CN" altLang="en-US" sz="2400" b="1" dirty="0"/>
              <a:t>通过改变电阻的大</a:t>
            </a:r>
            <a:r>
              <a:rPr lang="zh-CN" altLang="en-US" sz="2400" b="1" dirty="0" smtClean="0"/>
              <a:t>小从而</a:t>
            </a:r>
            <a:r>
              <a:rPr lang="zh-CN" altLang="en-US" sz="2400" b="1" dirty="0"/>
              <a:t>改变电流的大</a:t>
            </a:r>
            <a:r>
              <a:rPr lang="zh-CN" altLang="en-US" sz="2400" b="1" dirty="0" smtClean="0"/>
              <a:t>小。</a:t>
            </a:r>
            <a:endParaRPr lang="zh-CN" altLang="en-US" sz="2400" b="1" dirty="0"/>
          </a:p>
          <a:p>
            <a:r>
              <a:rPr lang="zh-CN" altLang="en-US" sz="2400" b="1" dirty="0"/>
              <a:t>          （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）保护电</a:t>
            </a:r>
            <a:r>
              <a:rPr lang="zh-CN" altLang="en-US" sz="2400" b="1" dirty="0" smtClean="0"/>
              <a:t>路。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utoUpdateAnimBg="0"/>
      <p:bldP spid="77829" grpId="0" autoUpdateAnimBg="0"/>
      <p:bldP spid="778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95288" y="620713"/>
            <a:ext cx="6048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kumimoji="1"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、滑动变阻器的结构示意图和符号</a:t>
            </a:r>
          </a:p>
        </p:txBody>
      </p:sp>
      <p:grpSp>
        <p:nvGrpSpPr>
          <p:cNvPr id="2" name="Group 175"/>
          <p:cNvGrpSpPr/>
          <p:nvPr/>
        </p:nvGrpSpPr>
        <p:grpSpPr bwMode="auto">
          <a:xfrm>
            <a:off x="611188" y="1125538"/>
            <a:ext cx="3500437" cy="1517650"/>
            <a:chOff x="385" y="709"/>
            <a:chExt cx="2479" cy="1103"/>
          </a:xfrm>
        </p:grpSpPr>
        <p:grpSp>
          <p:nvGrpSpPr>
            <p:cNvPr id="3" name="Group 86"/>
            <p:cNvGrpSpPr/>
            <p:nvPr/>
          </p:nvGrpSpPr>
          <p:grpSpPr bwMode="auto">
            <a:xfrm>
              <a:off x="385" y="709"/>
              <a:ext cx="2479" cy="908"/>
              <a:chOff x="624" y="2688"/>
              <a:chExt cx="2479" cy="908"/>
            </a:xfrm>
          </p:grpSpPr>
          <p:sp>
            <p:nvSpPr>
              <p:cNvPr id="58455" name="Line 87"/>
              <p:cNvSpPr>
                <a:spLocks noChangeShapeType="1"/>
              </p:cNvSpPr>
              <p:nvPr/>
            </p:nvSpPr>
            <p:spPr bwMode="auto">
              <a:xfrm>
                <a:off x="2400" y="3216"/>
                <a:ext cx="48" cy="14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4" name="Group 88"/>
              <p:cNvGrpSpPr/>
              <p:nvPr/>
            </p:nvGrpSpPr>
            <p:grpSpPr bwMode="auto">
              <a:xfrm>
                <a:off x="624" y="2688"/>
                <a:ext cx="2479" cy="908"/>
                <a:chOff x="720" y="3120"/>
                <a:chExt cx="2479" cy="908"/>
              </a:xfrm>
            </p:grpSpPr>
            <p:grpSp>
              <p:nvGrpSpPr>
                <p:cNvPr id="5" name="Group 89"/>
                <p:cNvGrpSpPr/>
                <p:nvPr/>
              </p:nvGrpSpPr>
              <p:grpSpPr bwMode="auto">
                <a:xfrm>
                  <a:off x="720" y="3120"/>
                  <a:ext cx="2479" cy="908"/>
                  <a:chOff x="432" y="3072"/>
                  <a:chExt cx="2479" cy="908"/>
                </a:xfrm>
              </p:grpSpPr>
              <p:grpSp>
                <p:nvGrpSpPr>
                  <p:cNvPr id="6" name="Group 90"/>
                  <p:cNvGrpSpPr/>
                  <p:nvPr/>
                </p:nvGrpSpPr>
                <p:grpSpPr bwMode="auto">
                  <a:xfrm>
                    <a:off x="768" y="3600"/>
                    <a:ext cx="1776" cy="240"/>
                    <a:chOff x="768" y="3600"/>
                    <a:chExt cx="1776" cy="240"/>
                  </a:xfrm>
                </p:grpSpPr>
                <p:sp>
                  <p:nvSpPr>
                    <p:cNvPr id="58459" name="Line 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08" y="3600"/>
                      <a:ext cx="48" cy="144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7" name="Group 92"/>
                    <p:cNvGrpSpPr/>
                    <p:nvPr/>
                  </p:nvGrpSpPr>
                  <p:grpSpPr bwMode="auto">
                    <a:xfrm>
                      <a:off x="768" y="3600"/>
                      <a:ext cx="1776" cy="240"/>
                      <a:chOff x="768" y="3600"/>
                      <a:chExt cx="1776" cy="240"/>
                    </a:xfrm>
                  </p:grpSpPr>
                  <p:sp>
                    <p:nvSpPr>
                      <p:cNvPr id="58461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8" y="3744"/>
                        <a:ext cx="240" cy="0"/>
                      </a:xfrm>
                      <a:prstGeom prst="line">
                        <a:avLst/>
                      </a:prstGeom>
                      <a:noFill/>
                      <a:ln w="381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8" name="Group 94"/>
                      <p:cNvGrpSpPr/>
                      <p:nvPr/>
                    </p:nvGrpSpPr>
                    <p:grpSpPr bwMode="auto">
                      <a:xfrm>
                        <a:off x="1056" y="3600"/>
                        <a:ext cx="192" cy="240"/>
                        <a:chOff x="1056" y="3600"/>
                        <a:chExt cx="192" cy="240"/>
                      </a:xfrm>
                    </p:grpSpPr>
                    <p:sp>
                      <p:nvSpPr>
                        <p:cNvPr id="58463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2" y="3600"/>
                          <a:ext cx="48" cy="240"/>
                        </a:xfrm>
                        <a:prstGeom prst="line">
                          <a:avLst/>
                        </a:prstGeom>
                        <a:noFill/>
                        <a:ln w="38100" cap="sq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9" name="Group 96"/>
                        <p:cNvGrpSpPr/>
                        <p:nvPr/>
                      </p:nvGrpSpPr>
                      <p:grpSpPr bwMode="auto">
                        <a:xfrm>
                          <a:off x="1056" y="3600"/>
                          <a:ext cx="192" cy="240"/>
                          <a:chOff x="1056" y="3600"/>
                          <a:chExt cx="192" cy="240"/>
                        </a:xfrm>
                      </p:grpSpPr>
                      <p:sp>
                        <p:nvSpPr>
                          <p:cNvPr id="58465" name="Line 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56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466" name="Line 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104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467" name="Line 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00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0" name="Group 100"/>
                      <p:cNvGrpSpPr/>
                      <p:nvPr/>
                    </p:nvGrpSpPr>
                    <p:grpSpPr bwMode="auto">
                      <a:xfrm>
                        <a:off x="1248" y="3600"/>
                        <a:ext cx="192" cy="240"/>
                        <a:chOff x="1056" y="3600"/>
                        <a:chExt cx="192" cy="240"/>
                      </a:xfrm>
                    </p:grpSpPr>
                    <p:sp>
                      <p:nvSpPr>
                        <p:cNvPr id="58469" name="Line 1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2" y="3600"/>
                          <a:ext cx="48" cy="240"/>
                        </a:xfrm>
                        <a:prstGeom prst="line">
                          <a:avLst/>
                        </a:prstGeom>
                        <a:noFill/>
                        <a:ln w="38100" cap="sq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1" name="Group 102"/>
                        <p:cNvGrpSpPr/>
                        <p:nvPr/>
                      </p:nvGrpSpPr>
                      <p:grpSpPr bwMode="auto">
                        <a:xfrm>
                          <a:off x="1056" y="3600"/>
                          <a:ext cx="192" cy="240"/>
                          <a:chOff x="1056" y="3600"/>
                          <a:chExt cx="192" cy="240"/>
                        </a:xfrm>
                      </p:grpSpPr>
                      <p:sp>
                        <p:nvSpPr>
                          <p:cNvPr id="58471" name="Line 1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56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472" name="Line 1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104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473" name="Line 1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00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2" name="Group 106"/>
                      <p:cNvGrpSpPr/>
                      <p:nvPr/>
                    </p:nvGrpSpPr>
                    <p:grpSpPr bwMode="auto">
                      <a:xfrm>
                        <a:off x="1440" y="3600"/>
                        <a:ext cx="192" cy="240"/>
                        <a:chOff x="1056" y="3600"/>
                        <a:chExt cx="192" cy="240"/>
                      </a:xfrm>
                    </p:grpSpPr>
                    <p:sp>
                      <p:nvSpPr>
                        <p:cNvPr id="58475" name="Line 1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2" y="3600"/>
                          <a:ext cx="48" cy="240"/>
                        </a:xfrm>
                        <a:prstGeom prst="line">
                          <a:avLst/>
                        </a:prstGeom>
                        <a:noFill/>
                        <a:ln w="38100" cap="sq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3" name="Group 108"/>
                        <p:cNvGrpSpPr/>
                        <p:nvPr/>
                      </p:nvGrpSpPr>
                      <p:grpSpPr bwMode="auto">
                        <a:xfrm>
                          <a:off x="1056" y="3600"/>
                          <a:ext cx="192" cy="240"/>
                          <a:chOff x="1056" y="3600"/>
                          <a:chExt cx="192" cy="240"/>
                        </a:xfrm>
                      </p:grpSpPr>
                      <p:sp>
                        <p:nvSpPr>
                          <p:cNvPr id="58477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56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478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104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479" name="Line 1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00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4" name="Group 112"/>
                      <p:cNvGrpSpPr/>
                      <p:nvPr/>
                    </p:nvGrpSpPr>
                    <p:grpSpPr bwMode="auto">
                      <a:xfrm>
                        <a:off x="1632" y="3600"/>
                        <a:ext cx="192" cy="240"/>
                        <a:chOff x="1056" y="3600"/>
                        <a:chExt cx="192" cy="240"/>
                      </a:xfrm>
                    </p:grpSpPr>
                    <p:sp>
                      <p:nvSpPr>
                        <p:cNvPr id="58481" name="Lin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2" y="3600"/>
                          <a:ext cx="48" cy="240"/>
                        </a:xfrm>
                        <a:prstGeom prst="line">
                          <a:avLst/>
                        </a:prstGeom>
                        <a:noFill/>
                        <a:ln w="38100" cap="sq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5" name="Group 114"/>
                        <p:cNvGrpSpPr/>
                        <p:nvPr/>
                      </p:nvGrpSpPr>
                      <p:grpSpPr bwMode="auto">
                        <a:xfrm>
                          <a:off x="1056" y="3600"/>
                          <a:ext cx="192" cy="240"/>
                          <a:chOff x="1056" y="3600"/>
                          <a:chExt cx="192" cy="240"/>
                        </a:xfrm>
                      </p:grpSpPr>
                      <p:sp>
                        <p:nvSpPr>
                          <p:cNvPr id="58483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56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484" name="Line 1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104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485" name="Line 1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00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6" name="Group 118"/>
                      <p:cNvGrpSpPr/>
                      <p:nvPr/>
                    </p:nvGrpSpPr>
                    <p:grpSpPr bwMode="auto">
                      <a:xfrm>
                        <a:off x="2016" y="3600"/>
                        <a:ext cx="192" cy="240"/>
                        <a:chOff x="1056" y="3600"/>
                        <a:chExt cx="192" cy="240"/>
                      </a:xfrm>
                    </p:grpSpPr>
                    <p:sp>
                      <p:nvSpPr>
                        <p:cNvPr id="58487" name="Line 1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2" y="3600"/>
                          <a:ext cx="48" cy="240"/>
                        </a:xfrm>
                        <a:prstGeom prst="line">
                          <a:avLst/>
                        </a:prstGeom>
                        <a:noFill/>
                        <a:ln w="38100" cap="sq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7" name="Group 120"/>
                        <p:cNvGrpSpPr/>
                        <p:nvPr/>
                      </p:nvGrpSpPr>
                      <p:grpSpPr bwMode="auto">
                        <a:xfrm>
                          <a:off x="1056" y="3600"/>
                          <a:ext cx="192" cy="240"/>
                          <a:chOff x="1056" y="3600"/>
                          <a:chExt cx="192" cy="240"/>
                        </a:xfrm>
                      </p:grpSpPr>
                      <p:sp>
                        <p:nvSpPr>
                          <p:cNvPr id="58489" name="Line 1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56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490" name="Line 1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104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491" name="Line 1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200" y="3600"/>
                            <a:ext cx="48" cy="240"/>
                          </a:xfrm>
                          <a:prstGeom prst="line">
                            <a:avLst/>
                          </a:prstGeom>
                          <a:noFill/>
                          <a:ln w="38100" cap="sq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58492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56" y="3744"/>
                        <a:ext cx="288" cy="0"/>
                      </a:xfrm>
                      <a:prstGeom prst="line">
                        <a:avLst/>
                      </a:prstGeom>
                      <a:noFill/>
                      <a:ln w="381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8" name="Group 125"/>
                  <p:cNvGrpSpPr/>
                  <p:nvPr/>
                </p:nvGrpSpPr>
                <p:grpSpPr bwMode="auto">
                  <a:xfrm>
                    <a:off x="432" y="3072"/>
                    <a:ext cx="2479" cy="908"/>
                    <a:chOff x="432" y="3072"/>
                    <a:chExt cx="2479" cy="908"/>
                  </a:xfrm>
                </p:grpSpPr>
                <p:grpSp>
                  <p:nvGrpSpPr>
                    <p:cNvPr id="19" name="Group 126"/>
                    <p:cNvGrpSpPr/>
                    <p:nvPr/>
                  </p:nvGrpSpPr>
                  <p:grpSpPr bwMode="auto">
                    <a:xfrm>
                      <a:off x="1824" y="3600"/>
                      <a:ext cx="192" cy="240"/>
                      <a:chOff x="1056" y="3600"/>
                      <a:chExt cx="192" cy="240"/>
                    </a:xfrm>
                  </p:grpSpPr>
                  <p:sp>
                    <p:nvSpPr>
                      <p:cNvPr id="58495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2" y="3600"/>
                        <a:ext cx="48" cy="240"/>
                      </a:xfrm>
                      <a:prstGeom prst="line">
                        <a:avLst/>
                      </a:prstGeom>
                      <a:noFill/>
                      <a:ln w="381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20" name="Group 128"/>
                      <p:cNvGrpSpPr/>
                      <p:nvPr/>
                    </p:nvGrpSpPr>
                    <p:grpSpPr bwMode="auto">
                      <a:xfrm>
                        <a:off x="1056" y="3600"/>
                        <a:ext cx="192" cy="240"/>
                        <a:chOff x="1056" y="3600"/>
                        <a:chExt cx="192" cy="240"/>
                      </a:xfrm>
                    </p:grpSpPr>
                    <p:sp>
                      <p:nvSpPr>
                        <p:cNvPr id="58497" name="Line 1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56" y="3600"/>
                          <a:ext cx="48" cy="240"/>
                        </a:xfrm>
                        <a:prstGeom prst="line">
                          <a:avLst/>
                        </a:prstGeom>
                        <a:noFill/>
                        <a:ln w="38100" cap="sq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498" name="Line 1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04" y="3600"/>
                          <a:ext cx="48" cy="240"/>
                        </a:xfrm>
                        <a:prstGeom prst="line">
                          <a:avLst/>
                        </a:prstGeom>
                        <a:noFill/>
                        <a:ln w="38100" cap="sq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499" name="Line 1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00" y="3600"/>
                          <a:ext cx="48" cy="240"/>
                        </a:xfrm>
                        <a:prstGeom prst="line">
                          <a:avLst/>
                        </a:prstGeom>
                        <a:noFill/>
                        <a:ln w="38100" cap="sq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58500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312"/>
                      <a:ext cx="1776" cy="0"/>
                    </a:xfrm>
                    <a:prstGeom prst="line">
                      <a:avLst/>
                    </a:prstGeom>
                    <a:noFill/>
                    <a:ln w="38100" cap="sq" cmpd="dbl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501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3312"/>
                      <a:ext cx="0" cy="288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chemeClr val="tx1"/>
                      </a:solidFill>
                      <a:round/>
                      <a:headEnd type="none" w="sm" len="sm"/>
                      <a:tailEnd type="arrow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1" name="Group 134"/>
                    <p:cNvGrpSpPr/>
                    <p:nvPr/>
                  </p:nvGrpSpPr>
                  <p:grpSpPr bwMode="auto">
                    <a:xfrm>
                      <a:off x="2496" y="3216"/>
                      <a:ext cx="192" cy="192"/>
                      <a:chOff x="3072" y="3360"/>
                      <a:chExt cx="192" cy="192"/>
                    </a:xfrm>
                  </p:grpSpPr>
                  <p:sp>
                    <p:nvSpPr>
                      <p:cNvPr id="58503" name="Oval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0" y="3360"/>
                        <a:ext cx="96" cy="1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504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3360"/>
                        <a:ext cx="192" cy="192"/>
                      </a:xfrm>
                      <a:prstGeom prst="line">
                        <a:avLst/>
                      </a:prstGeom>
                      <a:noFill/>
                      <a:ln w="381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2" name="Group 137"/>
                    <p:cNvGrpSpPr/>
                    <p:nvPr/>
                  </p:nvGrpSpPr>
                  <p:grpSpPr bwMode="auto">
                    <a:xfrm>
                      <a:off x="624" y="3216"/>
                      <a:ext cx="192" cy="192"/>
                      <a:chOff x="3072" y="3360"/>
                      <a:chExt cx="192" cy="192"/>
                    </a:xfrm>
                  </p:grpSpPr>
                  <p:sp>
                    <p:nvSpPr>
                      <p:cNvPr id="58506" name="Oval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0" y="3360"/>
                        <a:ext cx="96" cy="1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507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3360"/>
                        <a:ext cx="192" cy="192"/>
                      </a:xfrm>
                      <a:prstGeom prst="line">
                        <a:avLst/>
                      </a:prstGeom>
                      <a:noFill/>
                      <a:ln w="381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3" name="Group 140"/>
                    <p:cNvGrpSpPr/>
                    <p:nvPr/>
                  </p:nvGrpSpPr>
                  <p:grpSpPr bwMode="auto">
                    <a:xfrm>
                      <a:off x="624" y="3648"/>
                      <a:ext cx="192" cy="192"/>
                      <a:chOff x="3072" y="3360"/>
                      <a:chExt cx="192" cy="192"/>
                    </a:xfrm>
                  </p:grpSpPr>
                  <p:sp>
                    <p:nvSpPr>
                      <p:cNvPr id="58509" name="Oval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0" y="3360"/>
                        <a:ext cx="96" cy="1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510" name="Line 1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3360"/>
                        <a:ext cx="192" cy="192"/>
                      </a:xfrm>
                      <a:prstGeom prst="line">
                        <a:avLst/>
                      </a:prstGeom>
                      <a:noFill/>
                      <a:ln w="381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4" name="Group 143"/>
                    <p:cNvGrpSpPr/>
                    <p:nvPr/>
                  </p:nvGrpSpPr>
                  <p:grpSpPr bwMode="auto">
                    <a:xfrm>
                      <a:off x="2496" y="3648"/>
                      <a:ext cx="192" cy="192"/>
                      <a:chOff x="3072" y="3360"/>
                      <a:chExt cx="192" cy="192"/>
                    </a:xfrm>
                  </p:grpSpPr>
                  <p:sp>
                    <p:nvSpPr>
                      <p:cNvPr id="58512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0" y="3360"/>
                        <a:ext cx="96" cy="1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513" name="Line 1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3360"/>
                        <a:ext cx="192" cy="192"/>
                      </a:xfrm>
                      <a:prstGeom prst="line">
                        <a:avLst/>
                      </a:prstGeom>
                      <a:noFill/>
                      <a:ln w="381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8514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3600"/>
                      <a:ext cx="287" cy="3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kumimoji="1" lang="en-US" altLang="zh-CN" sz="2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58515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6" y="3648"/>
                      <a:ext cx="274" cy="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kumimoji="1" lang="en-US" altLang="zh-CN" sz="2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B</a:t>
                      </a:r>
                    </a:p>
                  </p:txBody>
                </p:sp>
                <p:sp>
                  <p:nvSpPr>
                    <p:cNvPr id="58516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3072"/>
                      <a:ext cx="287" cy="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kumimoji="1" lang="en-US" altLang="zh-CN" sz="2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58517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5" y="3072"/>
                      <a:ext cx="286" cy="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kumimoji="1" lang="en-US" altLang="zh-CN" sz="2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D</a:t>
                      </a:r>
                    </a:p>
                  </p:txBody>
                </p:sp>
              </p:grpSp>
            </p:grpSp>
            <p:sp>
              <p:nvSpPr>
                <p:cNvPr id="58518" name="Rectangle 150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262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24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P</a:t>
                  </a:r>
                </a:p>
              </p:txBody>
            </p:sp>
          </p:grpSp>
        </p:grpSp>
        <p:sp>
          <p:nvSpPr>
            <p:cNvPr id="58528" name="Text Box 160"/>
            <p:cNvSpPr txBox="1">
              <a:spLocks noChangeArrowheads="1"/>
            </p:cNvSpPr>
            <p:nvPr/>
          </p:nvSpPr>
          <p:spPr bwMode="auto">
            <a:xfrm>
              <a:off x="1020" y="1480"/>
              <a:ext cx="1359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3300"/>
                  </a:solidFill>
                </a:rPr>
                <a:t>结构示意图</a:t>
              </a:r>
            </a:p>
          </p:txBody>
        </p:sp>
      </p:grpSp>
      <p:sp>
        <p:nvSpPr>
          <p:cNvPr id="58534" name="Rectangle 166"/>
          <p:cNvSpPr>
            <a:spLocks noChangeArrowheads="1"/>
          </p:cNvSpPr>
          <p:nvPr/>
        </p:nvSpPr>
        <p:spPr bwMode="auto">
          <a:xfrm>
            <a:off x="468313" y="3141663"/>
            <a:ext cx="3816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kumimoji="1"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、滑动变阻器的标牌</a:t>
            </a:r>
          </a:p>
        </p:txBody>
      </p:sp>
      <p:pic>
        <p:nvPicPr>
          <p:cNvPr id="58535" name="Picture 167" descr="滑动变阻器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860800"/>
            <a:ext cx="3168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168"/>
          <p:cNvGrpSpPr/>
          <p:nvPr/>
        </p:nvGrpSpPr>
        <p:grpSpPr bwMode="auto">
          <a:xfrm>
            <a:off x="5508625" y="2708275"/>
            <a:ext cx="3779838" cy="1079500"/>
            <a:chOff x="2208" y="384"/>
            <a:chExt cx="2448" cy="816"/>
          </a:xfrm>
        </p:grpSpPr>
        <p:sp>
          <p:nvSpPr>
            <p:cNvPr id="58537" name="AutoShape 169"/>
            <p:cNvSpPr>
              <a:spLocks noChangeArrowheads="1"/>
            </p:cNvSpPr>
            <p:nvPr/>
          </p:nvSpPr>
          <p:spPr bwMode="auto">
            <a:xfrm>
              <a:off x="2208" y="384"/>
              <a:ext cx="2304" cy="816"/>
            </a:xfrm>
            <a:prstGeom prst="wedgeEllipseCallout">
              <a:avLst>
                <a:gd name="adj1" fmla="val -46745"/>
                <a:gd name="adj2" fmla="val 629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58538" name="Text Box 170"/>
            <p:cNvSpPr txBox="1">
              <a:spLocks noChangeArrowheads="1"/>
            </p:cNvSpPr>
            <p:nvPr/>
          </p:nvSpPr>
          <p:spPr bwMode="auto">
            <a:xfrm>
              <a:off x="2448" y="468"/>
              <a:ext cx="2208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  <a:latin typeface="Arial" panose="020B0604020202020204"/>
                  <a:ea typeface="华文行楷" pitchFamily="2" charset="-122"/>
                </a:rPr>
                <a:t>“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50Ω</a:t>
              </a:r>
              <a:r>
                <a:rPr lang="zh-CN" altLang="en-US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，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1.5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A</a:t>
              </a:r>
              <a:r>
                <a:rPr lang="en-US" altLang="zh-CN" sz="2800">
                  <a:solidFill>
                    <a:srgbClr val="FF0000"/>
                  </a:solidFill>
                  <a:latin typeface="Arial" panose="020B0604020202020204"/>
                  <a:ea typeface="华文行楷" pitchFamily="2" charset="-122"/>
                </a:rPr>
                <a:t>”</a:t>
              </a:r>
              <a:r>
                <a:rPr lang="zh-CN" altLang="en-US" sz="2800">
                  <a:solidFill>
                    <a:srgbClr val="FF0000"/>
                  </a:solidFill>
                  <a:latin typeface="华文行楷" pitchFamily="2" charset="-122"/>
                  <a:ea typeface="华文行楷" pitchFamily="2" charset="-122"/>
                </a:rPr>
                <a:t>表示什么意思呢？</a:t>
              </a:r>
            </a:p>
          </p:txBody>
        </p:sp>
      </p:grpSp>
      <p:sp>
        <p:nvSpPr>
          <p:cNvPr id="58542" name="Text Box 174"/>
          <p:cNvSpPr txBox="1">
            <a:spLocks noChangeArrowheads="1"/>
          </p:cNvSpPr>
          <p:nvPr/>
        </p:nvSpPr>
        <p:spPr bwMode="auto">
          <a:xfrm>
            <a:off x="900113" y="3716338"/>
            <a:ext cx="3763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标牌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上标有最大阻值和允许通过的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最大电流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.</a:t>
            </a:r>
          </a:p>
        </p:txBody>
      </p:sp>
      <p:sp>
        <p:nvSpPr>
          <p:cNvPr id="58545" name="Rectangle 177"/>
          <p:cNvSpPr>
            <a:spLocks noChangeArrowheads="1"/>
          </p:cNvSpPr>
          <p:nvPr/>
        </p:nvSpPr>
        <p:spPr bwMode="auto">
          <a:xfrm>
            <a:off x="1042988" y="5373688"/>
            <a:ext cx="58340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通过改变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连入</a:t>
            </a:r>
            <a:r>
              <a:rPr lang="zh-CN" altLang="en-US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电路中电阻丝的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长度</a:t>
            </a:r>
            <a:r>
              <a:rPr lang="zh-CN" altLang="en-US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来改变电阻，从而改变电流</a:t>
            </a:r>
            <a:r>
              <a:rPr lang="en-US" altLang="zh-CN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.</a:t>
            </a:r>
          </a:p>
        </p:txBody>
      </p:sp>
      <p:sp>
        <p:nvSpPr>
          <p:cNvPr id="58546" name="Rectangle 178"/>
          <p:cNvSpPr>
            <a:spLocks noChangeArrowheads="1"/>
          </p:cNvSpPr>
          <p:nvPr/>
        </p:nvSpPr>
        <p:spPr bwMode="auto">
          <a:xfrm>
            <a:off x="539750" y="4868863"/>
            <a:ext cx="4392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4</a:t>
            </a:r>
            <a:r>
              <a:rPr kumimoji="1"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、滑动变阻器的原理</a:t>
            </a:r>
          </a:p>
        </p:txBody>
      </p:sp>
      <p:sp>
        <p:nvSpPr>
          <p:cNvPr id="58555" name="Text Box 187"/>
          <p:cNvSpPr txBox="1">
            <a:spLocks noChangeArrowheads="1"/>
          </p:cNvSpPr>
          <p:nvPr/>
        </p:nvSpPr>
        <p:spPr bwMode="auto">
          <a:xfrm>
            <a:off x="5003800" y="2205038"/>
            <a:ext cx="309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图形符号</a:t>
            </a:r>
          </a:p>
        </p:txBody>
      </p:sp>
      <p:pic>
        <p:nvPicPr>
          <p:cNvPr id="58556" name="Picture 1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1341438"/>
            <a:ext cx="2052637" cy="8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557" name="Picture 1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1341438"/>
            <a:ext cx="2089150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855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85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5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build="p" autoUpdateAnimBg="0"/>
      <p:bldP spid="58534" grpId="0" build="p" autoUpdateAnimBg="0"/>
      <p:bldP spid="58542" grpId="0"/>
      <p:bldP spid="5854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84996" name="ShockwaveFlash1" r:id="rId2" imgW="8747753" imgH="5831657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11188" y="1052513"/>
            <a:ext cx="7775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在金属杆和圆筒上各取一个接线柱串联接入电路，即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zh-CN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一上一下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”。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9750" y="620713"/>
            <a:ext cx="5329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、滑动变阻器的连接方法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611188" y="1917700"/>
            <a:ext cx="685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(2)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闭合开关前，滑片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P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应移到</a:t>
            </a: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最大阻值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处。</a:t>
            </a:r>
          </a:p>
        </p:txBody>
      </p:sp>
      <p:grpSp>
        <p:nvGrpSpPr>
          <p:cNvPr id="2" name="Group 9"/>
          <p:cNvGrpSpPr/>
          <p:nvPr/>
        </p:nvGrpSpPr>
        <p:grpSpPr bwMode="auto">
          <a:xfrm>
            <a:off x="395288" y="3068638"/>
            <a:ext cx="2519362" cy="1655762"/>
            <a:chOff x="228" y="708"/>
            <a:chExt cx="2343" cy="1380"/>
          </a:xfrm>
        </p:grpSpPr>
        <p:sp>
          <p:nvSpPr>
            <p:cNvPr id="59402" name="Freeform 10"/>
            <p:cNvSpPr/>
            <p:nvPr/>
          </p:nvSpPr>
          <p:spPr bwMode="auto">
            <a:xfrm>
              <a:off x="252" y="1584"/>
              <a:ext cx="408" cy="504"/>
            </a:xfrm>
            <a:custGeom>
              <a:avLst/>
              <a:gdLst>
                <a:gd name="T0" fmla="*/ 408 w 408"/>
                <a:gd name="T1" fmla="*/ 0 h 504"/>
                <a:gd name="T2" fmla="*/ 384 w 408"/>
                <a:gd name="T3" fmla="*/ 36 h 504"/>
                <a:gd name="T4" fmla="*/ 360 w 408"/>
                <a:gd name="T5" fmla="*/ 108 h 504"/>
                <a:gd name="T6" fmla="*/ 348 w 408"/>
                <a:gd name="T7" fmla="*/ 312 h 504"/>
                <a:gd name="T8" fmla="*/ 336 w 408"/>
                <a:gd name="T9" fmla="*/ 348 h 504"/>
                <a:gd name="T10" fmla="*/ 240 w 408"/>
                <a:gd name="T11" fmla="*/ 372 h 504"/>
                <a:gd name="T12" fmla="*/ 168 w 408"/>
                <a:gd name="T13" fmla="*/ 480 h 504"/>
                <a:gd name="T14" fmla="*/ 84 w 408"/>
                <a:gd name="T15" fmla="*/ 504 h 504"/>
                <a:gd name="T16" fmla="*/ 0 w 408"/>
                <a:gd name="T17" fmla="*/ 48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504">
                  <a:moveTo>
                    <a:pt x="408" y="0"/>
                  </a:moveTo>
                  <a:cubicBezTo>
                    <a:pt x="400" y="12"/>
                    <a:pt x="390" y="23"/>
                    <a:pt x="384" y="36"/>
                  </a:cubicBezTo>
                  <a:cubicBezTo>
                    <a:pt x="374" y="59"/>
                    <a:pt x="360" y="108"/>
                    <a:pt x="360" y="108"/>
                  </a:cubicBezTo>
                  <a:cubicBezTo>
                    <a:pt x="356" y="176"/>
                    <a:pt x="355" y="244"/>
                    <a:pt x="348" y="312"/>
                  </a:cubicBezTo>
                  <a:cubicBezTo>
                    <a:pt x="347" y="325"/>
                    <a:pt x="347" y="342"/>
                    <a:pt x="336" y="348"/>
                  </a:cubicBezTo>
                  <a:cubicBezTo>
                    <a:pt x="307" y="364"/>
                    <a:pt x="240" y="372"/>
                    <a:pt x="240" y="372"/>
                  </a:cubicBezTo>
                  <a:cubicBezTo>
                    <a:pt x="231" y="400"/>
                    <a:pt x="191" y="462"/>
                    <a:pt x="168" y="480"/>
                  </a:cubicBezTo>
                  <a:cubicBezTo>
                    <a:pt x="160" y="486"/>
                    <a:pt x="87" y="503"/>
                    <a:pt x="84" y="504"/>
                  </a:cubicBezTo>
                  <a:cubicBezTo>
                    <a:pt x="8" y="479"/>
                    <a:pt x="37" y="480"/>
                    <a:pt x="0" y="48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59403" name="Freeform 11"/>
            <p:cNvSpPr/>
            <p:nvPr/>
          </p:nvSpPr>
          <p:spPr bwMode="auto">
            <a:xfrm>
              <a:off x="228" y="708"/>
              <a:ext cx="301" cy="564"/>
            </a:xfrm>
            <a:custGeom>
              <a:avLst/>
              <a:gdLst>
                <a:gd name="T0" fmla="*/ 204 w 301"/>
                <a:gd name="T1" fmla="*/ 564 h 564"/>
                <a:gd name="T2" fmla="*/ 216 w 301"/>
                <a:gd name="T3" fmla="*/ 468 h 564"/>
                <a:gd name="T4" fmla="*/ 252 w 301"/>
                <a:gd name="T5" fmla="*/ 444 h 564"/>
                <a:gd name="T6" fmla="*/ 276 w 301"/>
                <a:gd name="T7" fmla="*/ 408 h 564"/>
                <a:gd name="T8" fmla="*/ 300 w 301"/>
                <a:gd name="T9" fmla="*/ 336 h 564"/>
                <a:gd name="T10" fmla="*/ 276 w 301"/>
                <a:gd name="T11" fmla="*/ 144 h 564"/>
                <a:gd name="T12" fmla="*/ 156 w 301"/>
                <a:gd name="T13" fmla="*/ 84 h 564"/>
                <a:gd name="T14" fmla="*/ 144 w 301"/>
                <a:gd name="T15" fmla="*/ 48 h 564"/>
                <a:gd name="T16" fmla="*/ 108 w 301"/>
                <a:gd name="T17" fmla="*/ 36 h 564"/>
                <a:gd name="T18" fmla="*/ 0 w 301"/>
                <a:gd name="T1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564">
                  <a:moveTo>
                    <a:pt x="204" y="564"/>
                  </a:moveTo>
                  <a:cubicBezTo>
                    <a:pt x="208" y="532"/>
                    <a:pt x="204" y="498"/>
                    <a:pt x="216" y="468"/>
                  </a:cubicBezTo>
                  <a:cubicBezTo>
                    <a:pt x="221" y="455"/>
                    <a:pt x="242" y="454"/>
                    <a:pt x="252" y="444"/>
                  </a:cubicBezTo>
                  <a:cubicBezTo>
                    <a:pt x="262" y="434"/>
                    <a:pt x="270" y="421"/>
                    <a:pt x="276" y="408"/>
                  </a:cubicBezTo>
                  <a:cubicBezTo>
                    <a:pt x="286" y="385"/>
                    <a:pt x="300" y="336"/>
                    <a:pt x="300" y="336"/>
                  </a:cubicBezTo>
                  <a:cubicBezTo>
                    <a:pt x="289" y="272"/>
                    <a:pt x="301" y="204"/>
                    <a:pt x="276" y="144"/>
                  </a:cubicBezTo>
                  <a:cubicBezTo>
                    <a:pt x="273" y="137"/>
                    <a:pt x="170" y="89"/>
                    <a:pt x="156" y="84"/>
                  </a:cubicBezTo>
                  <a:cubicBezTo>
                    <a:pt x="152" y="72"/>
                    <a:pt x="153" y="57"/>
                    <a:pt x="144" y="48"/>
                  </a:cubicBezTo>
                  <a:cubicBezTo>
                    <a:pt x="135" y="39"/>
                    <a:pt x="119" y="42"/>
                    <a:pt x="108" y="36"/>
                  </a:cubicBezTo>
                  <a:cubicBezTo>
                    <a:pt x="69" y="16"/>
                    <a:pt x="46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grpSp>
          <p:nvGrpSpPr>
            <p:cNvPr id="3" name="Group 12"/>
            <p:cNvGrpSpPr/>
            <p:nvPr/>
          </p:nvGrpSpPr>
          <p:grpSpPr bwMode="auto">
            <a:xfrm>
              <a:off x="304" y="1062"/>
              <a:ext cx="2267" cy="830"/>
              <a:chOff x="304" y="1062"/>
              <a:chExt cx="2267" cy="830"/>
            </a:xfrm>
          </p:grpSpPr>
          <p:grpSp>
            <p:nvGrpSpPr>
              <p:cNvPr id="4" name="Group 13"/>
              <p:cNvGrpSpPr>
                <a:grpSpLocks noChangeAspect="1"/>
              </p:cNvGrpSpPr>
              <p:nvPr/>
            </p:nvGrpSpPr>
            <p:grpSpPr bwMode="auto">
              <a:xfrm>
                <a:off x="304" y="1062"/>
                <a:ext cx="2267" cy="830"/>
                <a:chOff x="2822" y="1652"/>
                <a:chExt cx="2520" cy="923"/>
              </a:xfrm>
            </p:grpSpPr>
            <p:grpSp>
              <p:nvGrpSpPr>
                <p:cNvPr id="5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2842" y="1745"/>
                  <a:ext cx="2466" cy="830"/>
                  <a:chOff x="2715" y="2313"/>
                  <a:chExt cx="2466" cy="830"/>
                </a:xfrm>
              </p:grpSpPr>
              <p:grpSp>
                <p:nvGrpSpPr>
                  <p:cNvPr id="6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35" y="2527"/>
                    <a:ext cx="2040" cy="376"/>
                    <a:chOff x="2935" y="2527"/>
                    <a:chExt cx="2040" cy="376"/>
                  </a:xfrm>
                </p:grpSpPr>
                <p:sp>
                  <p:nvSpPr>
                    <p:cNvPr id="59408" name="Rectangl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35" y="2535"/>
                      <a:ext cx="2040" cy="36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09" name="Rectangle 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7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10" name="Rectangle 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11" name="Rectangle 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12" name="Rectangl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6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13" name="Rectangle 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9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14" name="Rectangle 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2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15" name="Rectangl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16" name="Rectangle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5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17" name="Rectangle 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8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18" name="Rectangle 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1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19" name="Rectangle 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4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20" name="Rectangl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6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21" name="Rectangle 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22" name="Rectangle 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2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23" name="Rectangl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5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24" name="Rectangle 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25" name="Rectangle 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42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26" name="Rectangle 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27" name="Rectangl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3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28" name="Rectangle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29" name="Rectangle 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3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30" name="Rectangl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1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31" name="Rectangle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32" name="Rectangle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8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33" name="Rectangle 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34" name="Rectangle 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3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35" name="Rectangle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36" name="Rectangle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0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37" name="Rectangle 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0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38" name="Rectangle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8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39" name="Rectangle 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72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40" name="Rectangle 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0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41" name="Rectangle 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0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42" name="Rectangle 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43" name="Rectangle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44" name="Rectangle 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3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45" name="Rectangle 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67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46" name="Rectangle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1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47" name="Rectangle 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3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48" name="Rectangle 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0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49" name="Rectangle 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8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50" name="Rectangle 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4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51" name="Rectangle 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17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52" name="Rectangle 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8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53" name="Rectangle 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54" name="Rectangle 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55" name="Rectangle 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9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56" name="Rectangle 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6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57" name="Rectangle 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3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58" name="Rectangle 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59" name="Rectangle 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5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60" name="Rectangle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2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61" name="Rectangle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9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462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4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63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2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64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5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65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8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66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1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67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6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68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9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69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2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70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5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71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8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72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1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73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4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74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7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75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76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3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77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78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79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9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80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6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81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7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82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0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83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3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84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3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85" name="Line 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0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86" name="Line 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1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87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8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88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4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89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0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90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7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91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4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92" name="Line 1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1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93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8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94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5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95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6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96" name="Line 1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3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97" name="Line 1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0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98" name="Line 1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4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99" name="Line 1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7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00" name="Line 1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1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01" name="Line 1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8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02" name="Line 1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5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03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2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04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9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05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06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07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1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08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8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09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7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10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5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11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2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12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9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13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6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14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3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15" name="Line 1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0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16" name="Rectangle 1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74" y="2527"/>
                      <a:ext cx="76" cy="37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767676"/>
                        </a:gs>
                        <a:gs pos="50000">
                          <a:schemeClr val="bg1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 algn="ctr">
                      <a:solidFill>
                        <a:srgbClr val="B2B2B2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17" name="Rectangle 1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69" y="2527"/>
                      <a:ext cx="76" cy="37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767676"/>
                        </a:gs>
                        <a:gs pos="50000">
                          <a:schemeClr val="bg1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 algn="ctr">
                      <a:solidFill>
                        <a:srgbClr val="B2B2B2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7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3048" y="2690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59519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20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21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22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23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8" name="Group 13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4754" y="2686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59525" name="AutoShape 1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26" name="Line 1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27" name="Line 1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28" name="Line 1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29" name="Line 1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9530" name="Rectangle 1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52" y="2800"/>
                      <a:ext cx="113" cy="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>
                      <a:noFill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31" name="Rectangle 1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41" y="2804"/>
                      <a:ext cx="113" cy="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>
                      <a:noFill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9" name="Group 1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15" y="2313"/>
                    <a:ext cx="2466" cy="481"/>
                    <a:chOff x="2715" y="2313"/>
                    <a:chExt cx="2466" cy="481"/>
                  </a:xfrm>
                </p:grpSpPr>
                <p:grpSp>
                  <p:nvGrpSpPr>
                    <p:cNvPr id="10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715" y="2395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59534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35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3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37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38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9539" name="Rectangle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18" y="2425"/>
                      <a:ext cx="2267" cy="4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50000">
                          <a:schemeClr val="bg1"/>
                        </a:gs>
                        <a:gs pos="100000">
                          <a:srgbClr val="80808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B2B2B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1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77" y="2395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59541" name="AutoShape 1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42" name="Line 1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43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44" name="Line 1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45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9546" name="Line 1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33" y="2357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47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6" y="2357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2" name="Group 1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912" y="2386"/>
                      <a:ext cx="113" cy="408"/>
                      <a:chOff x="3903" y="2387"/>
                      <a:chExt cx="97" cy="341"/>
                    </a:xfrm>
                  </p:grpSpPr>
                  <p:sp>
                    <p:nvSpPr>
                      <p:cNvPr id="59549" name="AutoShape 1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3781" y="2509"/>
                        <a:ext cx="341" cy="97"/>
                      </a:xfrm>
                      <a:prstGeom prst="homePlate">
                        <a:avLst>
                          <a:gd name="adj" fmla="val 87887"/>
                        </a:avLst>
                      </a:prstGeom>
                      <a:gradFill rotWithShape="1">
                        <a:gsLst>
                          <a:gs pos="0">
                            <a:schemeClr val="bg1"/>
                          </a:gs>
                          <a:gs pos="100000">
                            <a:schemeClr val="bg1">
                              <a:gamma/>
                              <a:shade val="46275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 algn="ctr">
                        <a:solidFill>
                          <a:srgbClr val="B2B2B2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550" name="Freeform 15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919" y="2393"/>
                        <a:ext cx="68" cy="272"/>
                      </a:xfrm>
                      <a:custGeom>
                        <a:avLst/>
                        <a:gdLst>
                          <a:gd name="T0" fmla="*/ 6 w 88"/>
                          <a:gd name="T1" fmla="*/ 0 h 227"/>
                          <a:gd name="T2" fmla="*/ 6 w 88"/>
                          <a:gd name="T3" fmla="*/ 189 h 227"/>
                          <a:gd name="T4" fmla="*/ 44 w 88"/>
                          <a:gd name="T5" fmla="*/ 227 h 227"/>
                          <a:gd name="T6" fmla="*/ 82 w 88"/>
                          <a:gd name="T7" fmla="*/ 189 h 227"/>
                          <a:gd name="T8" fmla="*/ 82 w 88"/>
                          <a:gd name="T9" fmla="*/ 0 h 2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88" h="227">
                            <a:moveTo>
                              <a:pt x="6" y="0"/>
                            </a:moveTo>
                            <a:cubicBezTo>
                              <a:pt x="3" y="75"/>
                              <a:pt x="0" y="151"/>
                              <a:pt x="6" y="189"/>
                            </a:cubicBezTo>
                            <a:cubicBezTo>
                              <a:pt x="12" y="227"/>
                              <a:pt x="31" y="227"/>
                              <a:pt x="44" y="227"/>
                            </a:cubicBezTo>
                            <a:cubicBezTo>
                              <a:pt x="57" y="227"/>
                              <a:pt x="76" y="227"/>
                              <a:pt x="82" y="189"/>
                            </a:cubicBezTo>
                            <a:cubicBezTo>
                              <a:pt x="88" y="151"/>
                              <a:pt x="82" y="31"/>
                              <a:pt x="82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B2B2B2"/>
                        </a:solidFill>
                        <a:prstDash val="solid"/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9551" name="AutoShape 1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2313"/>
                      <a:ext cx="340" cy="76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50000">
                          <a:srgbClr val="000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 w="9525" algn="ctr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" name="Group 1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63" y="2379"/>
                    <a:ext cx="171" cy="762"/>
                    <a:chOff x="4963" y="2387"/>
                    <a:chExt cx="171" cy="762"/>
                  </a:xfrm>
                </p:grpSpPr>
                <p:sp>
                  <p:nvSpPr>
                    <p:cNvPr id="59553" name="AutoShape 1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63" y="2515"/>
                      <a:ext cx="91" cy="403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54" name="AutoShape 1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63" y="2387"/>
                      <a:ext cx="91" cy="152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55" name="AutoShape 163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4" y="2915"/>
                      <a:ext cx="170" cy="230"/>
                    </a:xfrm>
                    <a:prstGeom prst="parallelogram">
                      <a:avLst>
                        <a:gd name="adj" fmla="val 4912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56" name="AutoShape 1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48" y="3122"/>
                      <a:ext cx="86" cy="27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" name="Group 165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782" y="2381"/>
                    <a:ext cx="171" cy="762"/>
                    <a:chOff x="4963" y="2387"/>
                    <a:chExt cx="171" cy="762"/>
                  </a:xfrm>
                </p:grpSpPr>
                <p:sp>
                  <p:nvSpPr>
                    <p:cNvPr id="59558" name="AutoShape 16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3" y="2515"/>
                      <a:ext cx="91" cy="403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59" name="AutoShape 16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3" y="2387"/>
                      <a:ext cx="91" cy="152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60" name="AutoShape 16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4" y="2915"/>
                      <a:ext cx="170" cy="230"/>
                    </a:xfrm>
                    <a:prstGeom prst="parallelogram">
                      <a:avLst>
                        <a:gd name="adj" fmla="val 4912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561" name="AutoShape 1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48" y="3122"/>
                      <a:ext cx="86" cy="27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59562" name="Text Box 17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68" y="1988"/>
                  <a:ext cx="151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A</a:t>
                  </a:r>
                </a:p>
              </p:txBody>
            </p:sp>
            <p:sp>
              <p:nvSpPr>
                <p:cNvPr id="59563" name="Text Box 1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52" y="1985"/>
                  <a:ext cx="154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B</a:t>
                  </a:r>
                </a:p>
              </p:txBody>
            </p:sp>
            <p:sp>
              <p:nvSpPr>
                <p:cNvPr id="59564" name="Text Box 17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22" y="1656"/>
                  <a:ext cx="15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C</a:t>
                  </a:r>
                </a:p>
              </p:txBody>
            </p:sp>
            <p:sp>
              <p:nvSpPr>
                <p:cNvPr id="59565" name="Text Box 1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89" y="1652"/>
                  <a:ext cx="15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D</a:t>
                  </a:r>
                </a:p>
              </p:txBody>
            </p:sp>
          </p:grpSp>
          <p:grpSp>
            <p:nvGrpSpPr>
              <p:cNvPr id="15" name="Group 174"/>
              <p:cNvGrpSpPr/>
              <p:nvPr/>
            </p:nvGrpSpPr>
            <p:grpSpPr bwMode="auto">
              <a:xfrm>
                <a:off x="721" y="1339"/>
                <a:ext cx="720" cy="329"/>
                <a:chOff x="3258" y="3221"/>
                <a:chExt cx="796" cy="376"/>
              </a:xfrm>
            </p:grpSpPr>
            <p:sp>
              <p:nvSpPr>
                <p:cNvPr id="59567" name="Rectangle 175"/>
                <p:cNvSpPr>
                  <a:spLocks noChangeArrowheads="1"/>
                </p:cNvSpPr>
                <p:nvPr/>
              </p:nvSpPr>
              <p:spPr bwMode="auto">
                <a:xfrm>
                  <a:off x="4023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68" name="Rectangle 176"/>
                <p:cNvSpPr>
                  <a:spLocks noChangeArrowheads="1"/>
                </p:cNvSpPr>
                <p:nvPr/>
              </p:nvSpPr>
              <p:spPr bwMode="auto">
                <a:xfrm>
                  <a:off x="3901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69" name="Rectangle 177"/>
                <p:cNvSpPr>
                  <a:spLocks noChangeArrowheads="1"/>
                </p:cNvSpPr>
                <p:nvPr/>
              </p:nvSpPr>
              <p:spPr bwMode="auto">
                <a:xfrm>
                  <a:off x="393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70" name="Rectangle 178"/>
                <p:cNvSpPr>
                  <a:spLocks noChangeArrowheads="1"/>
                </p:cNvSpPr>
                <p:nvPr/>
              </p:nvSpPr>
              <p:spPr bwMode="auto">
                <a:xfrm>
                  <a:off x="3748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71" name="Rectangle 179"/>
                <p:cNvSpPr>
                  <a:spLocks noChangeArrowheads="1"/>
                </p:cNvSpPr>
                <p:nvPr/>
              </p:nvSpPr>
              <p:spPr bwMode="auto">
                <a:xfrm>
                  <a:off x="377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72" name="Rectangle 180"/>
                <p:cNvSpPr>
                  <a:spLocks noChangeArrowheads="1"/>
                </p:cNvSpPr>
                <p:nvPr/>
              </p:nvSpPr>
              <p:spPr bwMode="auto">
                <a:xfrm>
                  <a:off x="380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73" name="Rectangle 181"/>
                <p:cNvSpPr>
                  <a:spLocks noChangeArrowheads="1"/>
                </p:cNvSpPr>
                <p:nvPr/>
              </p:nvSpPr>
              <p:spPr bwMode="auto">
                <a:xfrm>
                  <a:off x="3839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74" name="Rectangle 182"/>
                <p:cNvSpPr>
                  <a:spLocks noChangeArrowheads="1"/>
                </p:cNvSpPr>
                <p:nvPr/>
              </p:nvSpPr>
              <p:spPr bwMode="auto">
                <a:xfrm>
                  <a:off x="3870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75" name="Rectangle 183"/>
                <p:cNvSpPr>
                  <a:spLocks noChangeArrowheads="1"/>
                </p:cNvSpPr>
                <p:nvPr/>
              </p:nvSpPr>
              <p:spPr bwMode="auto">
                <a:xfrm>
                  <a:off x="3656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76" name="Rectangle 184"/>
                <p:cNvSpPr>
                  <a:spLocks noChangeArrowheads="1"/>
                </p:cNvSpPr>
                <p:nvPr/>
              </p:nvSpPr>
              <p:spPr bwMode="auto">
                <a:xfrm>
                  <a:off x="3686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77" name="Rectangle 185"/>
                <p:cNvSpPr>
                  <a:spLocks noChangeArrowheads="1"/>
                </p:cNvSpPr>
                <p:nvPr/>
              </p:nvSpPr>
              <p:spPr bwMode="auto">
                <a:xfrm>
                  <a:off x="3717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7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502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7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533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8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564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8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595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8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626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8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96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8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992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8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28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8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258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8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319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8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350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8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47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9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44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9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11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9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380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593" name="Line 201"/>
                <p:cNvSpPr>
                  <a:spLocks noChangeShapeType="1"/>
                </p:cNvSpPr>
                <p:nvPr/>
              </p:nvSpPr>
              <p:spPr bwMode="auto">
                <a:xfrm>
                  <a:off x="3411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594" name="Line 202"/>
                <p:cNvSpPr>
                  <a:spLocks noChangeShapeType="1"/>
                </p:cNvSpPr>
                <p:nvPr/>
              </p:nvSpPr>
              <p:spPr bwMode="auto">
                <a:xfrm>
                  <a:off x="344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595" name="Line 203"/>
                <p:cNvSpPr>
                  <a:spLocks noChangeShapeType="1"/>
                </p:cNvSpPr>
                <p:nvPr/>
              </p:nvSpPr>
              <p:spPr bwMode="auto">
                <a:xfrm>
                  <a:off x="347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596" name="Line 204"/>
                <p:cNvSpPr>
                  <a:spLocks noChangeShapeType="1"/>
                </p:cNvSpPr>
                <p:nvPr/>
              </p:nvSpPr>
              <p:spPr bwMode="auto">
                <a:xfrm>
                  <a:off x="350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597" name="Line 205"/>
                <p:cNvSpPr>
                  <a:spLocks noChangeShapeType="1"/>
                </p:cNvSpPr>
                <p:nvPr/>
              </p:nvSpPr>
              <p:spPr bwMode="auto">
                <a:xfrm>
                  <a:off x="338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598" name="Line 206"/>
                <p:cNvSpPr>
                  <a:spLocks noChangeShapeType="1"/>
                </p:cNvSpPr>
                <p:nvPr/>
              </p:nvSpPr>
              <p:spPr bwMode="auto">
                <a:xfrm>
                  <a:off x="335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599" name="Line 207"/>
                <p:cNvSpPr>
                  <a:spLocks noChangeShapeType="1"/>
                </p:cNvSpPr>
                <p:nvPr/>
              </p:nvSpPr>
              <p:spPr bwMode="auto">
                <a:xfrm>
                  <a:off x="3258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00" name="Line 208"/>
                <p:cNvSpPr>
                  <a:spLocks noChangeShapeType="1"/>
                </p:cNvSpPr>
                <p:nvPr/>
              </p:nvSpPr>
              <p:spPr bwMode="auto">
                <a:xfrm>
                  <a:off x="328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01" name="Line 209"/>
                <p:cNvSpPr>
                  <a:spLocks noChangeShapeType="1"/>
                </p:cNvSpPr>
                <p:nvPr/>
              </p:nvSpPr>
              <p:spPr bwMode="auto">
                <a:xfrm>
                  <a:off x="331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02" name="Line 210"/>
                <p:cNvSpPr>
                  <a:spLocks noChangeShapeType="1"/>
                </p:cNvSpPr>
                <p:nvPr/>
              </p:nvSpPr>
              <p:spPr bwMode="auto">
                <a:xfrm>
                  <a:off x="4023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03" name="Line 211"/>
                <p:cNvSpPr>
                  <a:spLocks noChangeShapeType="1"/>
                </p:cNvSpPr>
                <p:nvPr/>
              </p:nvSpPr>
              <p:spPr bwMode="auto">
                <a:xfrm>
                  <a:off x="399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04" name="Line 212"/>
                <p:cNvSpPr>
                  <a:spLocks noChangeShapeType="1"/>
                </p:cNvSpPr>
                <p:nvPr/>
              </p:nvSpPr>
              <p:spPr bwMode="auto">
                <a:xfrm>
                  <a:off x="365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05" name="Line 213"/>
                <p:cNvSpPr>
                  <a:spLocks noChangeShapeType="1"/>
                </p:cNvSpPr>
                <p:nvPr/>
              </p:nvSpPr>
              <p:spPr bwMode="auto">
                <a:xfrm>
                  <a:off x="362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06" name="Line 214"/>
                <p:cNvSpPr>
                  <a:spLocks noChangeShapeType="1"/>
                </p:cNvSpPr>
                <p:nvPr/>
              </p:nvSpPr>
              <p:spPr bwMode="auto">
                <a:xfrm>
                  <a:off x="3595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07" name="Line 215"/>
                <p:cNvSpPr>
                  <a:spLocks noChangeShapeType="1"/>
                </p:cNvSpPr>
                <p:nvPr/>
              </p:nvSpPr>
              <p:spPr bwMode="auto">
                <a:xfrm>
                  <a:off x="3564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08" name="Line 216"/>
                <p:cNvSpPr>
                  <a:spLocks noChangeShapeType="1"/>
                </p:cNvSpPr>
                <p:nvPr/>
              </p:nvSpPr>
              <p:spPr bwMode="auto">
                <a:xfrm>
                  <a:off x="3533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09" name="Line 217"/>
                <p:cNvSpPr>
                  <a:spLocks noChangeShapeType="1"/>
                </p:cNvSpPr>
                <p:nvPr/>
              </p:nvSpPr>
              <p:spPr bwMode="auto">
                <a:xfrm>
                  <a:off x="3748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10" name="Line 218"/>
                <p:cNvSpPr>
                  <a:spLocks noChangeShapeType="1"/>
                </p:cNvSpPr>
                <p:nvPr/>
              </p:nvSpPr>
              <p:spPr bwMode="auto">
                <a:xfrm>
                  <a:off x="3717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11" name="Line 219"/>
                <p:cNvSpPr>
                  <a:spLocks noChangeShapeType="1"/>
                </p:cNvSpPr>
                <p:nvPr/>
              </p:nvSpPr>
              <p:spPr bwMode="auto">
                <a:xfrm>
                  <a:off x="368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12" name="Line 220"/>
                <p:cNvSpPr>
                  <a:spLocks noChangeShapeType="1"/>
                </p:cNvSpPr>
                <p:nvPr/>
              </p:nvSpPr>
              <p:spPr bwMode="auto">
                <a:xfrm>
                  <a:off x="3901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13" name="Line 221"/>
                <p:cNvSpPr>
                  <a:spLocks noChangeShapeType="1"/>
                </p:cNvSpPr>
                <p:nvPr/>
              </p:nvSpPr>
              <p:spPr bwMode="auto">
                <a:xfrm>
                  <a:off x="387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14" name="Line 222"/>
                <p:cNvSpPr>
                  <a:spLocks noChangeShapeType="1"/>
                </p:cNvSpPr>
                <p:nvPr/>
              </p:nvSpPr>
              <p:spPr bwMode="auto">
                <a:xfrm>
                  <a:off x="383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15" name="Line 223"/>
                <p:cNvSpPr>
                  <a:spLocks noChangeShapeType="1"/>
                </p:cNvSpPr>
                <p:nvPr/>
              </p:nvSpPr>
              <p:spPr bwMode="auto">
                <a:xfrm>
                  <a:off x="380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16" name="Line 224"/>
                <p:cNvSpPr>
                  <a:spLocks noChangeShapeType="1"/>
                </p:cNvSpPr>
                <p:nvPr/>
              </p:nvSpPr>
              <p:spPr bwMode="auto">
                <a:xfrm>
                  <a:off x="377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17" name="Line 225"/>
                <p:cNvSpPr>
                  <a:spLocks noChangeShapeType="1"/>
                </p:cNvSpPr>
                <p:nvPr/>
              </p:nvSpPr>
              <p:spPr bwMode="auto">
                <a:xfrm>
                  <a:off x="396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18" name="Line 226"/>
                <p:cNvSpPr>
                  <a:spLocks noChangeShapeType="1"/>
                </p:cNvSpPr>
                <p:nvPr/>
              </p:nvSpPr>
              <p:spPr bwMode="auto">
                <a:xfrm>
                  <a:off x="393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619" name="Line 227"/>
                <p:cNvSpPr>
                  <a:spLocks noChangeShapeType="1"/>
                </p:cNvSpPr>
                <p:nvPr/>
              </p:nvSpPr>
              <p:spPr bwMode="auto">
                <a:xfrm>
                  <a:off x="4054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6" name="Group 228"/>
          <p:cNvGrpSpPr/>
          <p:nvPr/>
        </p:nvGrpSpPr>
        <p:grpSpPr bwMode="auto">
          <a:xfrm>
            <a:off x="468313" y="4941888"/>
            <a:ext cx="2447925" cy="1512887"/>
            <a:chOff x="3107" y="756"/>
            <a:chExt cx="2389" cy="1294"/>
          </a:xfrm>
        </p:grpSpPr>
        <p:sp>
          <p:nvSpPr>
            <p:cNvPr id="59621" name="Freeform 229"/>
            <p:cNvSpPr/>
            <p:nvPr/>
          </p:nvSpPr>
          <p:spPr bwMode="auto">
            <a:xfrm>
              <a:off x="3152" y="1570"/>
              <a:ext cx="336" cy="480"/>
            </a:xfrm>
            <a:custGeom>
              <a:avLst/>
              <a:gdLst>
                <a:gd name="T0" fmla="*/ 336 w 336"/>
                <a:gd name="T1" fmla="*/ 0 h 480"/>
                <a:gd name="T2" fmla="*/ 312 w 336"/>
                <a:gd name="T3" fmla="*/ 36 h 480"/>
                <a:gd name="T4" fmla="*/ 288 w 336"/>
                <a:gd name="T5" fmla="*/ 108 h 480"/>
                <a:gd name="T6" fmla="*/ 252 w 336"/>
                <a:gd name="T7" fmla="*/ 348 h 480"/>
                <a:gd name="T8" fmla="*/ 240 w 336"/>
                <a:gd name="T9" fmla="*/ 384 h 480"/>
                <a:gd name="T10" fmla="*/ 48 w 336"/>
                <a:gd name="T11" fmla="*/ 480 h 480"/>
                <a:gd name="T12" fmla="*/ 0 w 336"/>
                <a:gd name="T13" fmla="*/ 4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80">
                  <a:moveTo>
                    <a:pt x="336" y="0"/>
                  </a:moveTo>
                  <a:cubicBezTo>
                    <a:pt x="328" y="12"/>
                    <a:pt x="318" y="23"/>
                    <a:pt x="312" y="36"/>
                  </a:cubicBezTo>
                  <a:cubicBezTo>
                    <a:pt x="302" y="59"/>
                    <a:pt x="288" y="108"/>
                    <a:pt x="288" y="108"/>
                  </a:cubicBezTo>
                  <a:cubicBezTo>
                    <a:pt x="280" y="212"/>
                    <a:pt x="277" y="260"/>
                    <a:pt x="252" y="348"/>
                  </a:cubicBezTo>
                  <a:cubicBezTo>
                    <a:pt x="249" y="360"/>
                    <a:pt x="249" y="375"/>
                    <a:pt x="240" y="384"/>
                  </a:cubicBezTo>
                  <a:cubicBezTo>
                    <a:pt x="196" y="428"/>
                    <a:pt x="107" y="465"/>
                    <a:pt x="48" y="480"/>
                  </a:cubicBezTo>
                  <a:cubicBezTo>
                    <a:pt x="8" y="467"/>
                    <a:pt x="25" y="468"/>
                    <a:pt x="0" y="468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59622" name="Freeform 230"/>
            <p:cNvSpPr/>
            <p:nvPr/>
          </p:nvSpPr>
          <p:spPr bwMode="auto">
            <a:xfrm>
              <a:off x="5232" y="756"/>
              <a:ext cx="264" cy="516"/>
            </a:xfrm>
            <a:custGeom>
              <a:avLst/>
              <a:gdLst>
                <a:gd name="T0" fmla="*/ 0 w 264"/>
                <a:gd name="T1" fmla="*/ 516 h 516"/>
                <a:gd name="T2" fmla="*/ 48 w 264"/>
                <a:gd name="T3" fmla="*/ 384 h 516"/>
                <a:gd name="T4" fmla="*/ 96 w 264"/>
                <a:gd name="T5" fmla="*/ 372 h 516"/>
                <a:gd name="T6" fmla="*/ 204 w 264"/>
                <a:gd name="T7" fmla="*/ 276 h 516"/>
                <a:gd name="T8" fmla="*/ 180 w 264"/>
                <a:gd name="T9" fmla="*/ 72 h 516"/>
                <a:gd name="T10" fmla="*/ 228 w 264"/>
                <a:gd name="T11" fmla="*/ 12 h 516"/>
                <a:gd name="T12" fmla="*/ 264 w 264"/>
                <a:gd name="T1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516">
                  <a:moveTo>
                    <a:pt x="0" y="516"/>
                  </a:moveTo>
                  <a:cubicBezTo>
                    <a:pt x="7" y="483"/>
                    <a:pt x="13" y="407"/>
                    <a:pt x="48" y="384"/>
                  </a:cubicBezTo>
                  <a:cubicBezTo>
                    <a:pt x="62" y="375"/>
                    <a:pt x="80" y="376"/>
                    <a:pt x="96" y="372"/>
                  </a:cubicBezTo>
                  <a:cubicBezTo>
                    <a:pt x="138" y="340"/>
                    <a:pt x="161" y="305"/>
                    <a:pt x="204" y="276"/>
                  </a:cubicBezTo>
                  <a:cubicBezTo>
                    <a:pt x="228" y="205"/>
                    <a:pt x="221" y="134"/>
                    <a:pt x="180" y="72"/>
                  </a:cubicBezTo>
                  <a:cubicBezTo>
                    <a:pt x="194" y="30"/>
                    <a:pt x="185" y="34"/>
                    <a:pt x="228" y="12"/>
                  </a:cubicBezTo>
                  <a:cubicBezTo>
                    <a:pt x="239" y="6"/>
                    <a:pt x="264" y="0"/>
                    <a:pt x="264" y="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grpSp>
          <p:nvGrpSpPr>
            <p:cNvPr id="17" name="Group 231"/>
            <p:cNvGrpSpPr/>
            <p:nvPr/>
          </p:nvGrpSpPr>
          <p:grpSpPr bwMode="auto">
            <a:xfrm>
              <a:off x="3107" y="1062"/>
              <a:ext cx="2267" cy="830"/>
              <a:chOff x="3107" y="1062"/>
              <a:chExt cx="2267" cy="830"/>
            </a:xfrm>
          </p:grpSpPr>
          <p:grpSp>
            <p:nvGrpSpPr>
              <p:cNvPr id="18" name="Group 232"/>
              <p:cNvGrpSpPr>
                <a:grpSpLocks noChangeAspect="1"/>
              </p:cNvGrpSpPr>
              <p:nvPr/>
            </p:nvGrpSpPr>
            <p:grpSpPr bwMode="auto">
              <a:xfrm>
                <a:off x="3107" y="1062"/>
                <a:ext cx="2267" cy="830"/>
                <a:chOff x="2822" y="1652"/>
                <a:chExt cx="2520" cy="923"/>
              </a:xfrm>
            </p:grpSpPr>
            <p:grpSp>
              <p:nvGrpSpPr>
                <p:cNvPr id="19" name="Group 233"/>
                <p:cNvGrpSpPr>
                  <a:grpSpLocks noChangeAspect="1"/>
                </p:cNvGrpSpPr>
                <p:nvPr/>
              </p:nvGrpSpPr>
              <p:grpSpPr bwMode="auto">
                <a:xfrm>
                  <a:off x="2842" y="1745"/>
                  <a:ext cx="2466" cy="830"/>
                  <a:chOff x="2715" y="2313"/>
                  <a:chExt cx="2466" cy="830"/>
                </a:xfrm>
              </p:grpSpPr>
              <p:grpSp>
                <p:nvGrpSpPr>
                  <p:cNvPr id="20" name="Group 2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35" y="2527"/>
                    <a:ext cx="2040" cy="376"/>
                    <a:chOff x="2935" y="2527"/>
                    <a:chExt cx="2040" cy="376"/>
                  </a:xfrm>
                </p:grpSpPr>
                <p:sp>
                  <p:nvSpPr>
                    <p:cNvPr id="59627" name="Rectangle 2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35" y="2535"/>
                      <a:ext cx="2040" cy="36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28" name="Rectangle 2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7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29" name="Rectangle 2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30" name="Rectangle 2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31" name="Rectangle 2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6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32" name="Rectangle 2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9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33" name="Rectangle 2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2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34" name="Rectangle 2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35" name="Rectangle 2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5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36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8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37" name="Rectangle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1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38" name="Rectangle 2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4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39" name="Rectangle 2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6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40" name="Rectangle 2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41" name="Rectangle 2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2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42" name="Rectangle 2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5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43" name="Rectangle 2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44" name="Rectangle 2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42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45" name="Rectangle 2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46" name="Rectangle 2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3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47" name="Rectangle 2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48" name="Rectangle 2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3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49" name="Rectangle 2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1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50" name="Rectangle 2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51" name="Rectangle 2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8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52" name="Rectangle 2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53" name="Rectangle 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3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54" name="Rectangle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55" name="Rectangle 2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0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56" name="Rectangle 2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0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57" name="Rectangle 2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8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58" name="Rectangle 2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72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59" name="Rectangle 2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0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60" name="Rectangle 2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0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61" name="Rectangle 2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62" name="Rectangle 2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63" name="Rectangle 2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3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64" name="Rectangle 2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67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65" name="Rectangle 2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1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66" name="Rectangle 2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3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67" name="Rectangle 2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0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68" name="Rectangle 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8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69" name="Rectangle 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4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70" name="Rectangle 2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17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71" name="Rectangle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8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72" name="Rectangle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73" name="Rectangle 2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74" name="Rectangle 2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9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75" name="Rectangle 2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6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76" name="Rectangle 2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3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77" name="Rectangle 2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78" name="Rectangle 2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5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79" name="Rectangle 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2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80" name="Rectangle 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9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681" name="Line 2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4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82" name="Line 2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2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83" name="Line 2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5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84" name="Line 2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8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85" name="Line 2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1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86" name="Line 2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6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87" name="Line 2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9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88" name="Line 2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2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89" name="Line 2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5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90" name="Line 2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8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91" name="Line 2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1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92" name="Line 3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4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93" name="Line 3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7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94" name="Line 3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95" name="Line 3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3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96" name="Line 3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97" name="Line 3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98" name="Line 3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9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699" name="Line 3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6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00" name="Line 3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7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01" name="Line 3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0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02" name="Line 3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3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03" name="Line 3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3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04" name="Line 3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0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05" name="Line 3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1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06" name="Line 3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8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07" name="Line 3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4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08" name="Line 3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0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09" name="Line 3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7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10" name="Line 3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4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11" name="Line 3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1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12" name="Line 3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8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13" name="Line 3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5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14" name="Line 3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6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15" name="Line 3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3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16" name="Line 3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0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17" name="Line 3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4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18" name="Line 3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7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19" name="Line 3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1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20" name="Line 3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8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21" name="Line 3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5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22" name="Line 3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2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23" name="Line 3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9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24" name="Line 3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25" name="Line 3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26" name="Line 3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1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27" name="Line 3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8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28" name="Line 3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7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29" name="Line 3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5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30" name="Line 3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2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31" name="Line 3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9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32" name="Line 3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6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33" name="Line 3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3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34" name="Line 3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0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35" name="Rectangle 3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74" y="2527"/>
                      <a:ext cx="76" cy="37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767676"/>
                        </a:gs>
                        <a:gs pos="50000">
                          <a:schemeClr val="bg1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 algn="ctr">
                      <a:solidFill>
                        <a:srgbClr val="B2B2B2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36" name="Rectangle 3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69" y="2527"/>
                      <a:ext cx="76" cy="37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767676"/>
                        </a:gs>
                        <a:gs pos="50000">
                          <a:schemeClr val="bg1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 algn="ctr">
                      <a:solidFill>
                        <a:srgbClr val="B2B2B2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1" name="Group 34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3048" y="2690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59738" name="AutoShape 3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39" name="Line 3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40" name="Line 3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41" name="Line 3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42" name="Line 3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2" name="Group 35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4754" y="2686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59744" name="AutoShape 3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45" name="Line 3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46" name="Line 3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47" name="Line 3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48" name="Line 3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9749" name="Rectangle 3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52" y="2800"/>
                      <a:ext cx="113" cy="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>
                      <a:noFill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50" name="Rectangle 3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41" y="2804"/>
                      <a:ext cx="113" cy="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>
                      <a:noFill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" name="Group 3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15" y="2313"/>
                    <a:ext cx="2466" cy="481"/>
                    <a:chOff x="2715" y="2313"/>
                    <a:chExt cx="2466" cy="481"/>
                  </a:xfrm>
                </p:grpSpPr>
                <p:grpSp>
                  <p:nvGrpSpPr>
                    <p:cNvPr id="24" name="Group 360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715" y="2395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59753" name="AutoShape 3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54" name="Line 3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55" name="Line 3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56" name="Line 3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57" name="Line 3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9758" name="Rectangle 3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18" y="2425"/>
                      <a:ext cx="2267" cy="4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50000">
                          <a:schemeClr val="bg1"/>
                        </a:gs>
                        <a:gs pos="100000">
                          <a:srgbClr val="80808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B2B2B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5" name="Group 36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77" y="2395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59760" name="AutoShape 3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61" name="Line 3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62" name="Line 3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63" name="Line 3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64" name="Line 3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9765" name="Line 3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33" y="2357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66" name="Line 3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6" y="2357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6" name="Group 3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912" y="2386"/>
                      <a:ext cx="113" cy="408"/>
                      <a:chOff x="3903" y="2387"/>
                      <a:chExt cx="97" cy="341"/>
                    </a:xfrm>
                  </p:grpSpPr>
                  <p:sp>
                    <p:nvSpPr>
                      <p:cNvPr id="59768" name="AutoShape 3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3781" y="2509"/>
                        <a:ext cx="341" cy="97"/>
                      </a:xfrm>
                      <a:prstGeom prst="homePlate">
                        <a:avLst>
                          <a:gd name="adj" fmla="val 87887"/>
                        </a:avLst>
                      </a:prstGeom>
                      <a:gradFill rotWithShape="1">
                        <a:gsLst>
                          <a:gs pos="0">
                            <a:schemeClr val="bg1"/>
                          </a:gs>
                          <a:gs pos="100000">
                            <a:schemeClr val="bg1">
                              <a:gamma/>
                              <a:shade val="46275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 algn="ctr">
                        <a:solidFill>
                          <a:srgbClr val="B2B2B2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769" name="Freeform 37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919" y="2393"/>
                        <a:ext cx="68" cy="272"/>
                      </a:xfrm>
                      <a:custGeom>
                        <a:avLst/>
                        <a:gdLst>
                          <a:gd name="T0" fmla="*/ 6 w 88"/>
                          <a:gd name="T1" fmla="*/ 0 h 227"/>
                          <a:gd name="T2" fmla="*/ 6 w 88"/>
                          <a:gd name="T3" fmla="*/ 189 h 227"/>
                          <a:gd name="T4" fmla="*/ 44 w 88"/>
                          <a:gd name="T5" fmla="*/ 227 h 227"/>
                          <a:gd name="T6" fmla="*/ 82 w 88"/>
                          <a:gd name="T7" fmla="*/ 189 h 227"/>
                          <a:gd name="T8" fmla="*/ 82 w 88"/>
                          <a:gd name="T9" fmla="*/ 0 h 2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88" h="227">
                            <a:moveTo>
                              <a:pt x="6" y="0"/>
                            </a:moveTo>
                            <a:cubicBezTo>
                              <a:pt x="3" y="75"/>
                              <a:pt x="0" y="151"/>
                              <a:pt x="6" y="189"/>
                            </a:cubicBezTo>
                            <a:cubicBezTo>
                              <a:pt x="12" y="227"/>
                              <a:pt x="31" y="227"/>
                              <a:pt x="44" y="227"/>
                            </a:cubicBezTo>
                            <a:cubicBezTo>
                              <a:pt x="57" y="227"/>
                              <a:pt x="76" y="227"/>
                              <a:pt x="82" y="189"/>
                            </a:cubicBezTo>
                            <a:cubicBezTo>
                              <a:pt x="88" y="151"/>
                              <a:pt x="82" y="31"/>
                              <a:pt x="82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B2B2B2"/>
                        </a:solidFill>
                        <a:prstDash val="solid"/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9770" name="AutoShape 3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2313"/>
                      <a:ext cx="340" cy="76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50000">
                          <a:srgbClr val="000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 w="9525" algn="ctr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7" name="Group 3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63" y="2379"/>
                    <a:ext cx="171" cy="762"/>
                    <a:chOff x="4963" y="2387"/>
                    <a:chExt cx="171" cy="762"/>
                  </a:xfrm>
                </p:grpSpPr>
                <p:sp>
                  <p:nvSpPr>
                    <p:cNvPr id="59772" name="AutoShape 3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63" y="2515"/>
                      <a:ext cx="91" cy="403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73" name="AutoShape 3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63" y="2387"/>
                      <a:ext cx="91" cy="152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74" name="AutoShape 38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4" y="2915"/>
                      <a:ext cx="170" cy="230"/>
                    </a:xfrm>
                    <a:prstGeom prst="parallelogram">
                      <a:avLst>
                        <a:gd name="adj" fmla="val 4912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75" name="AutoShape 3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48" y="3122"/>
                      <a:ext cx="86" cy="27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8" name="Group 384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782" y="2381"/>
                    <a:ext cx="171" cy="762"/>
                    <a:chOff x="4963" y="2387"/>
                    <a:chExt cx="171" cy="762"/>
                  </a:xfrm>
                </p:grpSpPr>
                <p:sp>
                  <p:nvSpPr>
                    <p:cNvPr id="59777" name="AutoShape 38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3" y="2515"/>
                      <a:ext cx="91" cy="403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78" name="AutoShape 3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3" y="2387"/>
                      <a:ext cx="91" cy="152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79" name="AutoShape 38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4" y="2915"/>
                      <a:ext cx="170" cy="230"/>
                    </a:xfrm>
                    <a:prstGeom prst="parallelogram">
                      <a:avLst>
                        <a:gd name="adj" fmla="val 4912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780" name="AutoShape 3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48" y="3122"/>
                      <a:ext cx="86" cy="27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59781" name="Text Box 3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68" y="1988"/>
                  <a:ext cx="152" cy="2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A</a:t>
                  </a:r>
                </a:p>
              </p:txBody>
            </p:sp>
            <p:sp>
              <p:nvSpPr>
                <p:cNvPr id="59782" name="Text Box 39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53" y="1985"/>
                  <a:ext cx="150" cy="2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B</a:t>
                  </a:r>
                </a:p>
              </p:txBody>
            </p:sp>
            <p:sp>
              <p:nvSpPr>
                <p:cNvPr id="59783" name="Text Box 39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22" y="1657"/>
                  <a:ext cx="152" cy="2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C</a:t>
                  </a:r>
                </a:p>
              </p:txBody>
            </p:sp>
            <p:sp>
              <p:nvSpPr>
                <p:cNvPr id="59784" name="Text Box 3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90" y="1652"/>
                  <a:ext cx="152" cy="2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D</a:t>
                  </a:r>
                </a:p>
              </p:txBody>
            </p:sp>
          </p:grpSp>
          <p:grpSp>
            <p:nvGrpSpPr>
              <p:cNvPr id="29" name="Group 393"/>
              <p:cNvGrpSpPr/>
              <p:nvPr/>
            </p:nvGrpSpPr>
            <p:grpSpPr bwMode="auto">
              <a:xfrm>
                <a:off x="3524" y="1339"/>
                <a:ext cx="720" cy="329"/>
                <a:chOff x="3258" y="3221"/>
                <a:chExt cx="796" cy="376"/>
              </a:xfrm>
            </p:grpSpPr>
            <p:sp>
              <p:nvSpPr>
                <p:cNvPr id="59786" name="Rectangle 394"/>
                <p:cNvSpPr>
                  <a:spLocks noChangeArrowheads="1"/>
                </p:cNvSpPr>
                <p:nvPr/>
              </p:nvSpPr>
              <p:spPr bwMode="auto">
                <a:xfrm>
                  <a:off x="4023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87" name="Rectangle 395"/>
                <p:cNvSpPr>
                  <a:spLocks noChangeArrowheads="1"/>
                </p:cNvSpPr>
                <p:nvPr/>
              </p:nvSpPr>
              <p:spPr bwMode="auto">
                <a:xfrm>
                  <a:off x="3901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88" name="Rectangle 396"/>
                <p:cNvSpPr>
                  <a:spLocks noChangeArrowheads="1"/>
                </p:cNvSpPr>
                <p:nvPr/>
              </p:nvSpPr>
              <p:spPr bwMode="auto">
                <a:xfrm>
                  <a:off x="393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89" name="Rectangle 397"/>
                <p:cNvSpPr>
                  <a:spLocks noChangeArrowheads="1"/>
                </p:cNvSpPr>
                <p:nvPr/>
              </p:nvSpPr>
              <p:spPr bwMode="auto">
                <a:xfrm>
                  <a:off x="3748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90" name="Rectangle 398"/>
                <p:cNvSpPr>
                  <a:spLocks noChangeArrowheads="1"/>
                </p:cNvSpPr>
                <p:nvPr/>
              </p:nvSpPr>
              <p:spPr bwMode="auto">
                <a:xfrm>
                  <a:off x="377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91" name="Rectangle 399"/>
                <p:cNvSpPr>
                  <a:spLocks noChangeArrowheads="1"/>
                </p:cNvSpPr>
                <p:nvPr/>
              </p:nvSpPr>
              <p:spPr bwMode="auto">
                <a:xfrm>
                  <a:off x="380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92" name="Rectangle 400"/>
                <p:cNvSpPr>
                  <a:spLocks noChangeArrowheads="1"/>
                </p:cNvSpPr>
                <p:nvPr/>
              </p:nvSpPr>
              <p:spPr bwMode="auto">
                <a:xfrm>
                  <a:off x="3839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93" name="Rectangle 401"/>
                <p:cNvSpPr>
                  <a:spLocks noChangeArrowheads="1"/>
                </p:cNvSpPr>
                <p:nvPr/>
              </p:nvSpPr>
              <p:spPr bwMode="auto">
                <a:xfrm>
                  <a:off x="3870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94" name="Rectangle 402"/>
                <p:cNvSpPr>
                  <a:spLocks noChangeArrowheads="1"/>
                </p:cNvSpPr>
                <p:nvPr/>
              </p:nvSpPr>
              <p:spPr bwMode="auto">
                <a:xfrm>
                  <a:off x="3656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95" name="Rectangle 403"/>
                <p:cNvSpPr>
                  <a:spLocks noChangeArrowheads="1"/>
                </p:cNvSpPr>
                <p:nvPr/>
              </p:nvSpPr>
              <p:spPr bwMode="auto">
                <a:xfrm>
                  <a:off x="3686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96" name="Rectangle 404"/>
                <p:cNvSpPr>
                  <a:spLocks noChangeArrowheads="1"/>
                </p:cNvSpPr>
                <p:nvPr/>
              </p:nvSpPr>
              <p:spPr bwMode="auto">
                <a:xfrm>
                  <a:off x="3717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97" name="Rectangle 405"/>
                <p:cNvSpPr>
                  <a:spLocks noChangeArrowheads="1"/>
                </p:cNvSpPr>
                <p:nvPr/>
              </p:nvSpPr>
              <p:spPr bwMode="auto">
                <a:xfrm>
                  <a:off x="3502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98" name="Rectangle 406"/>
                <p:cNvSpPr>
                  <a:spLocks noChangeArrowheads="1"/>
                </p:cNvSpPr>
                <p:nvPr/>
              </p:nvSpPr>
              <p:spPr bwMode="auto">
                <a:xfrm>
                  <a:off x="3533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799" name="Rectangle 407"/>
                <p:cNvSpPr>
                  <a:spLocks noChangeArrowheads="1"/>
                </p:cNvSpPr>
                <p:nvPr/>
              </p:nvSpPr>
              <p:spPr bwMode="auto">
                <a:xfrm>
                  <a:off x="3564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00" name="Rectangle 408"/>
                <p:cNvSpPr>
                  <a:spLocks noChangeArrowheads="1"/>
                </p:cNvSpPr>
                <p:nvPr/>
              </p:nvSpPr>
              <p:spPr bwMode="auto">
                <a:xfrm>
                  <a:off x="3595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01" name="Rectangle 409"/>
                <p:cNvSpPr>
                  <a:spLocks noChangeArrowheads="1"/>
                </p:cNvSpPr>
                <p:nvPr/>
              </p:nvSpPr>
              <p:spPr bwMode="auto">
                <a:xfrm>
                  <a:off x="3626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02" name="Rectangle 410"/>
                <p:cNvSpPr>
                  <a:spLocks noChangeArrowheads="1"/>
                </p:cNvSpPr>
                <p:nvPr/>
              </p:nvSpPr>
              <p:spPr bwMode="auto">
                <a:xfrm>
                  <a:off x="396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03" name="Rectangle 411"/>
                <p:cNvSpPr>
                  <a:spLocks noChangeArrowheads="1"/>
                </p:cNvSpPr>
                <p:nvPr/>
              </p:nvSpPr>
              <p:spPr bwMode="auto">
                <a:xfrm>
                  <a:off x="3992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04" name="Rectangle 412"/>
                <p:cNvSpPr>
                  <a:spLocks noChangeArrowheads="1"/>
                </p:cNvSpPr>
                <p:nvPr/>
              </p:nvSpPr>
              <p:spPr bwMode="auto">
                <a:xfrm>
                  <a:off x="328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05" name="Rectangle 413"/>
                <p:cNvSpPr>
                  <a:spLocks noChangeArrowheads="1"/>
                </p:cNvSpPr>
                <p:nvPr/>
              </p:nvSpPr>
              <p:spPr bwMode="auto">
                <a:xfrm>
                  <a:off x="3258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06" name="Rectangle 414"/>
                <p:cNvSpPr>
                  <a:spLocks noChangeArrowheads="1"/>
                </p:cNvSpPr>
                <p:nvPr/>
              </p:nvSpPr>
              <p:spPr bwMode="auto">
                <a:xfrm>
                  <a:off x="3319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07" name="Rectangle 415"/>
                <p:cNvSpPr>
                  <a:spLocks noChangeArrowheads="1"/>
                </p:cNvSpPr>
                <p:nvPr/>
              </p:nvSpPr>
              <p:spPr bwMode="auto">
                <a:xfrm>
                  <a:off x="3350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08" name="Rectangle 416"/>
                <p:cNvSpPr>
                  <a:spLocks noChangeArrowheads="1"/>
                </p:cNvSpPr>
                <p:nvPr/>
              </p:nvSpPr>
              <p:spPr bwMode="auto">
                <a:xfrm>
                  <a:off x="347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09" name="Rectangle 417"/>
                <p:cNvSpPr>
                  <a:spLocks noChangeArrowheads="1"/>
                </p:cNvSpPr>
                <p:nvPr/>
              </p:nvSpPr>
              <p:spPr bwMode="auto">
                <a:xfrm>
                  <a:off x="344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10" name="Rectangle 418"/>
                <p:cNvSpPr>
                  <a:spLocks noChangeArrowheads="1"/>
                </p:cNvSpPr>
                <p:nvPr/>
              </p:nvSpPr>
              <p:spPr bwMode="auto">
                <a:xfrm>
                  <a:off x="3411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11" name="Rectangle 419"/>
                <p:cNvSpPr>
                  <a:spLocks noChangeArrowheads="1"/>
                </p:cNvSpPr>
                <p:nvPr/>
              </p:nvSpPr>
              <p:spPr bwMode="auto">
                <a:xfrm>
                  <a:off x="3380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59812" name="Line 420"/>
                <p:cNvSpPr>
                  <a:spLocks noChangeShapeType="1"/>
                </p:cNvSpPr>
                <p:nvPr/>
              </p:nvSpPr>
              <p:spPr bwMode="auto">
                <a:xfrm>
                  <a:off x="3411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13" name="Line 421"/>
                <p:cNvSpPr>
                  <a:spLocks noChangeShapeType="1"/>
                </p:cNvSpPr>
                <p:nvPr/>
              </p:nvSpPr>
              <p:spPr bwMode="auto">
                <a:xfrm>
                  <a:off x="344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14" name="Line 422"/>
                <p:cNvSpPr>
                  <a:spLocks noChangeShapeType="1"/>
                </p:cNvSpPr>
                <p:nvPr/>
              </p:nvSpPr>
              <p:spPr bwMode="auto">
                <a:xfrm>
                  <a:off x="347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15" name="Line 423"/>
                <p:cNvSpPr>
                  <a:spLocks noChangeShapeType="1"/>
                </p:cNvSpPr>
                <p:nvPr/>
              </p:nvSpPr>
              <p:spPr bwMode="auto">
                <a:xfrm>
                  <a:off x="350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16" name="Line 424"/>
                <p:cNvSpPr>
                  <a:spLocks noChangeShapeType="1"/>
                </p:cNvSpPr>
                <p:nvPr/>
              </p:nvSpPr>
              <p:spPr bwMode="auto">
                <a:xfrm>
                  <a:off x="338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17" name="Line 425"/>
                <p:cNvSpPr>
                  <a:spLocks noChangeShapeType="1"/>
                </p:cNvSpPr>
                <p:nvPr/>
              </p:nvSpPr>
              <p:spPr bwMode="auto">
                <a:xfrm>
                  <a:off x="335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18" name="Line 426"/>
                <p:cNvSpPr>
                  <a:spLocks noChangeShapeType="1"/>
                </p:cNvSpPr>
                <p:nvPr/>
              </p:nvSpPr>
              <p:spPr bwMode="auto">
                <a:xfrm>
                  <a:off x="3258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19" name="Line 427"/>
                <p:cNvSpPr>
                  <a:spLocks noChangeShapeType="1"/>
                </p:cNvSpPr>
                <p:nvPr/>
              </p:nvSpPr>
              <p:spPr bwMode="auto">
                <a:xfrm>
                  <a:off x="328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20" name="Line 428"/>
                <p:cNvSpPr>
                  <a:spLocks noChangeShapeType="1"/>
                </p:cNvSpPr>
                <p:nvPr/>
              </p:nvSpPr>
              <p:spPr bwMode="auto">
                <a:xfrm>
                  <a:off x="331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21" name="Line 429"/>
                <p:cNvSpPr>
                  <a:spLocks noChangeShapeType="1"/>
                </p:cNvSpPr>
                <p:nvPr/>
              </p:nvSpPr>
              <p:spPr bwMode="auto">
                <a:xfrm>
                  <a:off x="4023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22" name="Line 430"/>
                <p:cNvSpPr>
                  <a:spLocks noChangeShapeType="1"/>
                </p:cNvSpPr>
                <p:nvPr/>
              </p:nvSpPr>
              <p:spPr bwMode="auto">
                <a:xfrm>
                  <a:off x="399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23" name="Line 431"/>
                <p:cNvSpPr>
                  <a:spLocks noChangeShapeType="1"/>
                </p:cNvSpPr>
                <p:nvPr/>
              </p:nvSpPr>
              <p:spPr bwMode="auto">
                <a:xfrm>
                  <a:off x="365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24" name="Line 432"/>
                <p:cNvSpPr>
                  <a:spLocks noChangeShapeType="1"/>
                </p:cNvSpPr>
                <p:nvPr/>
              </p:nvSpPr>
              <p:spPr bwMode="auto">
                <a:xfrm>
                  <a:off x="362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25" name="Line 433"/>
                <p:cNvSpPr>
                  <a:spLocks noChangeShapeType="1"/>
                </p:cNvSpPr>
                <p:nvPr/>
              </p:nvSpPr>
              <p:spPr bwMode="auto">
                <a:xfrm>
                  <a:off x="3595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26" name="Line 434"/>
                <p:cNvSpPr>
                  <a:spLocks noChangeShapeType="1"/>
                </p:cNvSpPr>
                <p:nvPr/>
              </p:nvSpPr>
              <p:spPr bwMode="auto">
                <a:xfrm>
                  <a:off x="3564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27" name="Line 435"/>
                <p:cNvSpPr>
                  <a:spLocks noChangeShapeType="1"/>
                </p:cNvSpPr>
                <p:nvPr/>
              </p:nvSpPr>
              <p:spPr bwMode="auto">
                <a:xfrm>
                  <a:off x="3533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28" name="Line 436"/>
                <p:cNvSpPr>
                  <a:spLocks noChangeShapeType="1"/>
                </p:cNvSpPr>
                <p:nvPr/>
              </p:nvSpPr>
              <p:spPr bwMode="auto">
                <a:xfrm>
                  <a:off x="3748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29" name="Line 437"/>
                <p:cNvSpPr>
                  <a:spLocks noChangeShapeType="1"/>
                </p:cNvSpPr>
                <p:nvPr/>
              </p:nvSpPr>
              <p:spPr bwMode="auto">
                <a:xfrm>
                  <a:off x="3717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30" name="Line 438"/>
                <p:cNvSpPr>
                  <a:spLocks noChangeShapeType="1"/>
                </p:cNvSpPr>
                <p:nvPr/>
              </p:nvSpPr>
              <p:spPr bwMode="auto">
                <a:xfrm>
                  <a:off x="368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31" name="Line 439"/>
                <p:cNvSpPr>
                  <a:spLocks noChangeShapeType="1"/>
                </p:cNvSpPr>
                <p:nvPr/>
              </p:nvSpPr>
              <p:spPr bwMode="auto">
                <a:xfrm>
                  <a:off x="3901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32" name="Line 440"/>
                <p:cNvSpPr>
                  <a:spLocks noChangeShapeType="1"/>
                </p:cNvSpPr>
                <p:nvPr/>
              </p:nvSpPr>
              <p:spPr bwMode="auto">
                <a:xfrm>
                  <a:off x="387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33" name="Line 441"/>
                <p:cNvSpPr>
                  <a:spLocks noChangeShapeType="1"/>
                </p:cNvSpPr>
                <p:nvPr/>
              </p:nvSpPr>
              <p:spPr bwMode="auto">
                <a:xfrm>
                  <a:off x="383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34" name="Line 442"/>
                <p:cNvSpPr>
                  <a:spLocks noChangeShapeType="1"/>
                </p:cNvSpPr>
                <p:nvPr/>
              </p:nvSpPr>
              <p:spPr bwMode="auto">
                <a:xfrm>
                  <a:off x="380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35" name="Line 443"/>
                <p:cNvSpPr>
                  <a:spLocks noChangeShapeType="1"/>
                </p:cNvSpPr>
                <p:nvPr/>
              </p:nvSpPr>
              <p:spPr bwMode="auto">
                <a:xfrm>
                  <a:off x="377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36" name="Line 444"/>
                <p:cNvSpPr>
                  <a:spLocks noChangeShapeType="1"/>
                </p:cNvSpPr>
                <p:nvPr/>
              </p:nvSpPr>
              <p:spPr bwMode="auto">
                <a:xfrm>
                  <a:off x="396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37" name="Line 445"/>
                <p:cNvSpPr>
                  <a:spLocks noChangeShapeType="1"/>
                </p:cNvSpPr>
                <p:nvPr/>
              </p:nvSpPr>
              <p:spPr bwMode="auto">
                <a:xfrm>
                  <a:off x="393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59838" name="Line 446"/>
                <p:cNvSpPr>
                  <a:spLocks noChangeShapeType="1"/>
                </p:cNvSpPr>
                <p:nvPr/>
              </p:nvSpPr>
              <p:spPr bwMode="auto">
                <a:xfrm>
                  <a:off x="4054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Group 447"/>
          <p:cNvGrpSpPr/>
          <p:nvPr/>
        </p:nvGrpSpPr>
        <p:grpSpPr bwMode="auto">
          <a:xfrm>
            <a:off x="3276600" y="3284538"/>
            <a:ext cx="2592388" cy="1512887"/>
            <a:chOff x="249" y="2583"/>
            <a:chExt cx="2385" cy="756"/>
          </a:xfrm>
        </p:grpSpPr>
        <p:sp>
          <p:nvSpPr>
            <p:cNvPr id="59840" name="Freeform 448"/>
            <p:cNvSpPr/>
            <p:nvPr/>
          </p:nvSpPr>
          <p:spPr bwMode="auto">
            <a:xfrm>
              <a:off x="249" y="2583"/>
              <a:ext cx="429" cy="269"/>
            </a:xfrm>
            <a:custGeom>
              <a:avLst/>
              <a:gdLst>
                <a:gd name="T0" fmla="*/ 256 w 429"/>
                <a:gd name="T1" fmla="*/ 492 h 492"/>
                <a:gd name="T2" fmla="*/ 280 w 429"/>
                <a:gd name="T3" fmla="*/ 420 h 492"/>
                <a:gd name="T4" fmla="*/ 316 w 429"/>
                <a:gd name="T5" fmla="*/ 396 h 492"/>
                <a:gd name="T6" fmla="*/ 388 w 429"/>
                <a:gd name="T7" fmla="*/ 336 h 492"/>
                <a:gd name="T8" fmla="*/ 400 w 429"/>
                <a:gd name="T9" fmla="*/ 84 h 492"/>
                <a:gd name="T10" fmla="*/ 292 w 429"/>
                <a:gd name="T11" fmla="*/ 24 h 492"/>
                <a:gd name="T12" fmla="*/ 220 w 429"/>
                <a:gd name="T13" fmla="*/ 0 h 492"/>
                <a:gd name="T14" fmla="*/ 76 w 429"/>
                <a:gd name="T15" fmla="*/ 24 h 492"/>
                <a:gd name="T16" fmla="*/ 16 w 429"/>
                <a:gd name="T17" fmla="*/ 4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492">
                  <a:moveTo>
                    <a:pt x="256" y="492"/>
                  </a:moveTo>
                  <a:cubicBezTo>
                    <a:pt x="264" y="468"/>
                    <a:pt x="267" y="441"/>
                    <a:pt x="280" y="420"/>
                  </a:cubicBezTo>
                  <a:cubicBezTo>
                    <a:pt x="288" y="408"/>
                    <a:pt x="305" y="405"/>
                    <a:pt x="316" y="396"/>
                  </a:cubicBezTo>
                  <a:cubicBezTo>
                    <a:pt x="408" y="319"/>
                    <a:pt x="299" y="396"/>
                    <a:pt x="388" y="336"/>
                  </a:cubicBezTo>
                  <a:cubicBezTo>
                    <a:pt x="404" y="240"/>
                    <a:pt x="429" y="192"/>
                    <a:pt x="400" y="84"/>
                  </a:cubicBezTo>
                  <a:cubicBezTo>
                    <a:pt x="389" y="45"/>
                    <a:pt x="315" y="32"/>
                    <a:pt x="292" y="24"/>
                  </a:cubicBezTo>
                  <a:cubicBezTo>
                    <a:pt x="268" y="16"/>
                    <a:pt x="220" y="0"/>
                    <a:pt x="220" y="0"/>
                  </a:cubicBezTo>
                  <a:cubicBezTo>
                    <a:pt x="208" y="2"/>
                    <a:pt x="98" y="16"/>
                    <a:pt x="76" y="24"/>
                  </a:cubicBezTo>
                  <a:cubicBezTo>
                    <a:pt x="0" y="52"/>
                    <a:pt x="73" y="48"/>
                    <a:pt x="16" y="48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grpSp>
          <p:nvGrpSpPr>
            <p:cNvPr id="31" name="Group 449"/>
            <p:cNvGrpSpPr/>
            <p:nvPr/>
          </p:nvGrpSpPr>
          <p:grpSpPr bwMode="auto">
            <a:xfrm>
              <a:off x="367" y="2732"/>
              <a:ext cx="2267" cy="454"/>
              <a:chOff x="342" y="2577"/>
              <a:chExt cx="2267" cy="830"/>
            </a:xfrm>
          </p:grpSpPr>
          <p:grpSp>
            <p:nvGrpSpPr>
              <p:cNvPr id="60394" name="Group 450"/>
              <p:cNvGrpSpPr>
                <a:grpSpLocks noChangeAspect="1"/>
              </p:cNvGrpSpPr>
              <p:nvPr/>
            </p:nvGrpSpPr>
            <p:grpSpPr bwMode="auto">
              <a:xfrm>
                <a:off x="342" y="2577"/>
                <a:ext cx="2267" cy="830"/>
                <a:chOff x="2822" y="1652"/>
                <a:chExt cx="2520" cy="923"/>
              </a:xfrm>
            </p:grpSpPr>
            <p:grpSp>
              <p:nvGrpSpPr>
                <p:cNvPr id="60400" name="Group 451"/>
                <p:cNvGrpSpPr>
                  <a:grpSpLocks noChangeAspect="1"/>
                </p:cNvGrpSpPr>
                <p:nvPr/>
              </p:nvGrpSpPr>
              <p:grpSpPr bwMode="auto">
                <a:xfrm>
                  <a:off x="2842" y="1745"/>
                  <a:ext cx="2466" cy="830"/>
                  <a:chOff x="2715" y="2313"/>
                  <a:chExt cx="2466" cy="830"/>
                </a:xfrm>
              </p:grpSpPr>
              <p:grpSp>
                <p:nvGrpSpPr>
                  <p:cNvPr id="60408" name="Group 4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35" y="2527"/>
                    <a:ext cx="2040" cy="376"/>
                    <a:chOff x="2935" y="2527"/>
                    <a:chExt cx="2040" cy="376"/>
                  </a:xfrm>
                </p:grpSpPr>
                <p:sp>
                  <p:nvSpPr>
                    <p:cNvPr id="59845" name="Rectangle 4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35" y="2535"/>
                      <a:ext cx="2040" cy="36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846" name="Rectangle 4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7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47" name="Rectangle 4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48" name="Rectangle 4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49" name="Rectangle 4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6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50" name="Rectangle 4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9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51" name="Rectangle 4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2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52" name="Rectangle 4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53" name="Rectangle 4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5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54" name="Rectangle 4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8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55" name="Rectangle 4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1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56" name="Rectangle 4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4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57" name="Rectangle 4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6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58" name="Rectangle 4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59" name="Rectangle 4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2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60" name="Rectangle 4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5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61" name="Rectangle 4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62" name="Rectangle 4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42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63" name="Rectangle 4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64" name="Rectangle 4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3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65" name="Rectangle 4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66" name="Rectangle 4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3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67" name="Rectangle 4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1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68" name="Rectangle 4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69" name="Rectangle 4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8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70" name="Rectangle 4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71" name="Rectangle 4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3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72" name="Rectangle 4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73" name="Rectangle 4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0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74" name="Rectangle 4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0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75" name="Rectangle 4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8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76" name="Rectangle 4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72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77" name="Rectangle 4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0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78" name="Rectangle 4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0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79" name="Rectangle 4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80" name="Rectangle 4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81" name="Rectangle 4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3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82" name="Rectangle 4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67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83" name="Rectangle 4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1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84" name="Rectangle 4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3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85" name="Rectangle 4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0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86" name="Rectangle 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8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87" name="Rectangle 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4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88" name="Rectangle 4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17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89" name="Rectangle 4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8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90" name="Rectangle 4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91" name="Rectangle 4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92" name="Rectangle 5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9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93" name="Rectangle 5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6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94" name="Rectangle 5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3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95" name="Rectangle 5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96" name="Rectangle 5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5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97" name="Rectangle 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2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98" name="Rectangle 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9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59899" name="Line 5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4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00" name="Line 5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2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01" name="Line 5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5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02" name="Line 5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8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03" name="Line 5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1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04" name="Line 5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6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05" name="Line 5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9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06" name="Line 5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2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07" name="Line 5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5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08" name="Line 5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8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09" name="Line 5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1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10" name="Line 5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4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11" name="Line 5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7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12" name="Line 5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13" name="Line 5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3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14" name="Line 5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15" name="Line 5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16" name="Line 5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9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17" name="Line 5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6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18" name="Line 5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7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19" name="Line 5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0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20" name="Line 5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3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21" name="Line 5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3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22" name="Line 5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0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23" name="Line 5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1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24" name="Line 5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8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25" name="Line 5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4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26" name="Line 5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0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27" name="Line 5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7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28" name="Line 5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4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29" name="Line 5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1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30" name="Line 5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8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31" name="Line 5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5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32" name="Line 5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6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33" name="Line 5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3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34" name="Line 5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0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35" name="Line 5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4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36" name="Line 5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7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37" name="Line 5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1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38" name="Line 5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8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39" name="Line 5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5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40" name="Line 5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2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41" name="Line 5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9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42" name="Line 5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43" name="Line 5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44" name="Line 5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1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45" name="Line 5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8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46" name="Line 5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7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47" name="Line 5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5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48" name="Line 5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2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49" name="Line 5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9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50" name="Line 5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6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51" name="Line 5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3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52" name="Line 5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0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53" name="Rectangle 5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74" y="2527"/>
                      <a:ext cx="76" cy="37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767676"/>
                        </a:gs>
                        <a:gs pos="50000">
                          <a:schemeClr val="bg1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 algn="ctr">
                      <a:solidFill>
                        <a:srgbClr val="B2B2B2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54" name="Rectangle 5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69" y="2527"/>
                      <a:ext cx="76" cy="37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767676"/>
                        </a:gs>
                        <a:gs pos="50000">
                          <a:schemeClr val="bg1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 algn="ctr">
                      <a:solidFill>
                        <a:srgbClr val="B2B2B2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60409" name="Group 56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3048" y="2690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59956" name="AutoShape 5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57" name="Line 5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58" name="Line 5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59" name="Line 5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60" name="Line 5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9392" name="Group 56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4754" y="2686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59962" name="AutoShape 57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63" name="Line 5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64" name="Line 5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65" name="Line 5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66" name="Line 5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9967" name="Rectangle 5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52" y="2800"/>
                      <a:ext cx="113" cy="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>
                      <a:noFill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68" name="Rectangle 5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41" y="2804"/>
                      <a:ext cx="113" cy="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>
                      <a:noFill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9393" name="Group 5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15" y="2313"/>
                    <a:ext cx="2466" cy="481"/>
                    <a:chOff x="2715" y="2313"/>
                    <a:chExt cx="2466" cy="481"/>
                  </a:xfrm>
                </p:grpSpPr>
                <p:grpSp>
                  <p:nvGrpSpPr>
                    <p:cNvPr id="59394" name="Group 578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715" y="2395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59971" name="AutoShape 57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72" name="Line 5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73" name="Line 5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74" name="Line 5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75" name="Line 5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9976" name="Rectangle 5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18" y="2425"/>
                      <a:ext cx="2267" cy="4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50000">
                          <a:schemeClr val="bg1"/>
                        </a:gs>
                        <a:gs pos="100000">
                          <a:srgbClr val="80808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B2B2B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9395" name="Group 5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77" y="2395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59978" name="AutoShape 5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79" name="Line 5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80" name="Line 5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81" name="Line 5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82" name="Line 5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9983" name="Line 5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33" y="2357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84" name="Line 5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6" y="2357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9396" name="Group 59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912" y="2386"/>
                      <a:ext cx="113" cy="408"/>
                      <a:chOff x="3903" y="2387"/>
                      <a:chExt cx="97" cy="341"/>
                    </a:xfrm>
                  </p:grpSpPr>
                  <p:sp>
                    <p:nvSpPr>
                      <p:cNvPr id="59986" name="AutoShape 5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3781" y="2509"/>
                        <a:ext cx="341" cy="97"/>
                      </a:xfrm>
                      <a:prstGeom prst="homePlate">
                        <a:avLst>
                          <a:gd name="adj" fmla="val 87887"/>
                        </a:avLst>
                      </a:prstGeom>
                      <a:gradFill rotWithShape="1">
                        <a:gsLst>
                          <a:gs pos="0">
                            <a:schemeClr val="bg1"/>
                          </a:gs>
                          <a:gs pos="100000">
                            <a:schemeClr val="bg1">
                              <a:gamma/>
                              <a:shade val="46275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 algn="ctr">
                        <a:solidFill>
                          <a:srgbClr val="B2B2B2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987" name="Freeform 59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919" y="2393"/>
                        <a:ext cx="68" cy="272"/>
                      </a:xfrm>
                      <a:custGeom>
                        <a:avLst/>
                        <a:gdLst>
                          <a:gd name="T0" fmla="*/ 6 w 88"/>
                          <a:gd name="T1" fmla="*/ 0 h 227"/>
                          <a:gd name="T2" fmla="*/ 6 w 88"/>
                          <a:gd name="T3" fmla="*/ 189 h 227"/>
                          <a:gd name="T4" fmla="*/ 44 w 88"/>
                          <a:gd name="T5" fmla="*/ 227 h 227"/>
                          <a:gd name="T6" fmla="*/ 82 w 88"/>
                          <a:gd name="T7" fmla="*/ 189 h 227"/>
                          <a:gd name="T8" fmla="*/ 82 w 88"/>
                          <a:gd name="T9" fmla="*/ 0 h 2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88" h="227">
                            <a:moveTo>
                              <a:pt x="6" y="0"/>
                            </a:moveTo>
                            <a:cubicBezTo>
                              <a:pt x="3" y="75"/>
                              <a:pt x="0" y="151"/>
                              <a:pt x="6" y="189"/>
                            </a:cubicBezTo>
                            <a:cubicBezTo>
                              <a:pt x="12" y="227"/>
                              <a:pt x="31" y="227"/>
                              <a:pt x="44" y="227"/>
                            </a:cubicBezTo>
                            <a:cubicBezTo>
                              <a:pt x="57" y="227"/>
                              <a:pt x="76" y="227"/>
                              <a:pt x="82" y="189"/>
                            </a:cubicBezTo>
                            <a:cubicBezTo>
                              <a:pt x="88" y="151"/>
                              <a:pt x="82" y="31"/>
                              <a:pt x="82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B2B2B2"/>
                        </a:solidFill>
                        <a:prstDash val="solid"/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9988" name="AutoShape 5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2313"/>
                      <a:ext cx="340" cy="76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50000">
                          <a:srgbClr val="000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 w="9525" algn="ctr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9397" name="Group 5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63" y="2379"/>
                    <a:ext cx="171" cy="762"/>
                    <a:chOff x="4963" y="2387"/>
                    <a:chExt cx="171" cy="762"/>
                  </a:xfrm>
                </p:grpSpPr>
                <p:sp>
                  <p:nvSpPr>
                    <p:cNvPr id="59990" name="AutoShape 5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63" y="2515"/>
                      <a:ext cx="91" cy="403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91" name="AutoShape 5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63" y="2387"/>
                      <a:ext cx="91" cy="152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92" name="AutoShape 60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4" y="2915"/>
                      <a:ext cx="170" cy="230"/>
                    </a:xfrm>
                    <a:prstGeom prst="parallelogram">
                      <a:avLst>
                        <a:gd name="adj" fmla="val 4912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93" name="AutoShape 6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48" y="3122"/>
                      <a:ext cx="86" cy="27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9401" name="Group 602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782" y="2381"/>
                    <a:ext cx="171" cy="762"/>
                    <a:chOff x="4963" y="2387"/>
                    <a:chExt cx="171" cy="762"/>
                  </a:xfrm>
                </p:grpSpPr>
                <p:sp>
                  <p:nvSpPr>
                    <p:cNvPr id="59995" name="AutoShape 603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3" y="2515"/>
                      <a:ext cx="91" cy="403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96" name="AutoShape 60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3" y="2387"/>
                      <a:ext cx="91" cy="152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97" name="AutoShape 60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4" y="2915"/>
                      <a:ext cx="170" cy="230"/>
                    </a:xfrm>
                    <a:prstGeom prst="parallelogram">
                      <a:avLst>
                        <a:gd name="adj" fmla="val 4912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998" name="AutoShape 6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48" y="3122"/>
                      <a:ext cx="86" cy="27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59999" name="Text Box 60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69" y="1988"/>
                  <a:ext cx="151" cy="2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A</a:t>
                  </a:r>
                </a:p>
              </p:txBody>
            </p:sp>
            <p:sp>
              <p:nvSpPr>
                <p:cNvPr id="60000" name="Text Box 60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51" y="1983"/>
                  <a:ext cx="154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B</a:t>
                  </a:r>
                </a:p>
              </p:txBody>
            </p:sp>
            <p:sp>
              <p:nvSpPr>
                <p:cNvPr id="60001" name="Text Box 60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22" y="1658"/>
                  <a:ext cx="153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C</a:t>
                  </a:r>
                </a:p>
              </p:txBody>
            </p:sp>
            <p:sp>
              <p:nvSpPr>
                <p:cNvPr id="60002" name="Text Box 6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89" y="1652"/>
                  <a:ext cx="153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D</a:t>
                  </a:r>
                </a:p>
              </p:txBody>
            </p:sp>
          </p:grpSp>
          <p:grpSp>
            <p:nvGrpSpPr>
              <p:cNvPr id="59404" name="Group 611"/>
              <p:cNvGrpSpPr/>
              <p:nvPr/>
            </p:nvGrpSpPr>
            <p:grpSpPr bwMode="auto">
              <a:xfrm>
                <a:off x="1479" y="2854"/>
                <a:ext cx="720" cy="329"/>
                <a:chOff x="3258" y="3221"/>
                <a:chExt cx="796" cy="376"/>
              </a:xfrm>
            </p:grpSpPr>
            <p:sp>
              <p:nvSpPr>
                <p:cNvPr id="60004" name="Rectangle 612"/>
                <p:cNvSpPr>
                  <a:spLocks noChangeArrowheads="1"/>
                </p:cNvSpPr>
                <p:nvPr/>
              </p:nvSpPr>
              <p:spPr bwMode="auto">
                <a:xfrm>
                  <a:off x="4023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05" name="Rectangle 613"/>
                <p:cNvSpPr>
                  <a:spLocks noChangeArrowheads="1"/>
                </p:cNvSpPr>
                <p:nvPr/>
              </p:nvSpPr>
              <p:spPr bwMode="auto">
                <a:xfrm>
                  <a:off x="3901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06" name="Rectangle 614"/>
                <p:cNvSpPr>
                  <a:spLocks noChangeArrowheads="1"/>
                </p:cNvSpPr>
                <p:nvPr/>
              </p:nvSpPr>
              <p:spPr bwMode="auto">
                <a:xfrm>
                  <a:off x="393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07" name="Rectangle 615"/>
                <p:cNvSpPr>
                  <a:spLocks noChangeArrowheads="1"/>
                </p:cNvSpPr>
                <p:nvPr/>
              </p:nvSpPr>
              <p:spPr bwMode="auto">
                <a:xfrm>
                  <a:off x="3748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08" name="Rectangle 616"/>
                <p:cNvSpPr>
                  <a:spLocks noChangeArrowheads="1"/>
                </p:cNvSpPr>
                <p:nvPr/>
              </p:nvSpPr>
              <p:spPr bwMode="auto">
                <a:xfrm>
                  <a:off x="377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09" name="Rectangle 617"/>
                <p:cNvSpPr>
                  <a:spLocks noChangeArrowheads="1"/>
                </p:cNvSpPr>
                <p:nvPr/>
              </p:nvSpPr>
              <p:spPr bwMode="auto">
                <a:xfrm>
                  <a:off x="380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10" name="Rectangle 618"/>
                <p:cNvSpPr>
                  <a:spLocks noChangeArrowheads="1"/>
                </p:cNvSpPr>
                <p:nvPr/>
              </p:nvSpPr>
              <p:spPr bwMode="auto">
                <a:xfrm>
                  <a:off x="3839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11" name="Rectangle 619"/>
                <p:cNvSpPr>
                  <a:spLocks noChangeArrowheads="1"/>
                </p:cNvSpPr>
                <p:nvPr/>
              </p:nvSpPr>
              <p:spPr bwMode="auto">
                <a:xfrm>
                  <a:off x="3870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12" name="Rectangle 620"/>
                <p:cNvSpPr>
                  <a:spLocks noChangeArrowheads="1"/>
                </p:cNvSpPr>
                <p:nvPr/>
              </p:nvSpPr>
              <p:spPr bwMode="auto">
                <a:xfrm>
                  <a:off x="3656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13" name="Rectangle 621"/>
                <p:cNvSpPr>
                  <a:spLocks noChangeArrowheads="1"/>
                </p:cNvSpPr>
                <p:nvPr/>
              </p:nvSpPr>
              <p:spPr bwMode="auto">
                <a:xfrm>
                  <a:off x="3686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14" name="Rectangle 622"/>
                <p:cNvSpPr>
                  <a:spLocks noChangeArrowheads="1"/>
                </p:cNvSpPr>
                <p:nvPr/>
              </p:nvSpPr>
              <p:spPr bwMode="auto">
                <a:xfrm>
                  <a:off x="3717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15" name="Rectangle 623"/>
                <p:cNvSpPr>
                  <a:spLocks noChangeArrowheads="1"/>
                </p:cNvSpPr>
                <p:nvPr/>
              </p:nvSpPr>
              <p:spPr bwMode="auto">
                <a:xfrm>
                  <a:off x="3502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16" name="Rectangle 624"/>
                <p:cNvSpPr>
                  <a:spLocks noChangeArrowheads="1"/>
                </p:cNvSpPr>
                <p:nvPr/>
              </p:nvSpPr>
              <p:spPr bwMode="auto">
                <a:xfrm>
                  <a:off x="3533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17" name="Rectangle 625"/>
                <p:cNvSpPr>
                  <a:spLocks noChangeArrowheads="1"/>
                </p:cNvSpPr>
                <p:nvPr/>
              </p:nvSpPr>
              <p:spPr bwMode="auto">
                <a:xfrm>
                  <a:off x="3564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18" name="Rectangle 626"/>
                <p:cNvSpPr>
                  <a:spLocks noChangeArrowheads="1"/>
                </p:cNvSpPr>
                <p:nvPr/>
              </p:nvSpPr>
              <p:spPr bwMode="auto">
                <a:xfrm>
                  <a:off x="3595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19" name="Rectangle 627"/>
                <p:cNvSpPr>
                  <a:spLocks noChangeArrowheads="1"/>
                </p:cNvSpPr>
                <p:nvPr/>
              </p:nvSpPr>
              <p:spPr bwMode="auto">
                <a:xfrm>
                  <a:off x="3626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20" name="Rectangle 628"/>
                <p:cNvSpPr>
                  <a:spLocks noChangeArrowheads="1"/>
                </p:cNvSpPr>
                <p:nvPr/>
              </p:nvSpPr>
              <p:spPr bwMode="auto">
                <a:xfrm>
                  <a:off x="396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21" name="Rectangle 629"/>
                <p:cNvSpPr>
                  <a:spLocks noChangeArrowheads="1"/>
                </p:cNvSpPr>
                <p:nvPr/>
              </p:nvSpPr>
              <p:spPr bwMode="auto">
                <a:xfrm>
                  <a:off x="3992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22" name="Rectangle 630"/>
                <p:cNvSpPr>
                  <a:spLocks noChangeArrowheads="1"/>
                </p:cNvSpPr>
                <p:nvPr/>
              </p:nvSpPr>
              <p:spPr bwMode="auto">
                <a:xfrm>
                  <a:off x="328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23" name="Rectangle 631"/>
                <p:cNvSpPr>
                  <a:spLocks noChangeArrowheads="1"/>
                </p:cNvSpPr>
                <p:nvPr/>
              </p:nvSpPr>
              <p:spPr bwMode="auto">
                <a:xfrm>
                  <a:off x="3258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24" name="Rectangle 632"/>
                <p:cNvSpPr>
                  <a:spLocks noChangeArrowheads="1"/>
                </p:cNvSpPr>
                <p:nvPr/>
              </p:nvSpPr>
              <p:spPr bwMode="auto">
                <a:xfrm>
                  <a:off x="3319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25" name="Rectangle 633"/>
                <p:cNvSpPr>
                  <a:spLocks noChangeArrowheads="1"/>
                </p:cNvSpPr>
                <p:nvPr/>
              </p:nvSpPr>
              <p:spPr bwMode="auto">
                <a:xfrm>
                  <a:off x="3350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26" name="Rectangle 634"/>
                <p:cNvSpPr>
                  <a:spLocks noChangeArrowheads="1"/>
                </p:cNvSpPr>
                <p:nvPr/>
              </p:nvSpPr>
              <p:spPr bwMode="auto">
                <a:xfrm>
                  <a:off x="347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27" name="Rectangle 635"/>
                <p:cNvSpPr>
                  <a:spLocks noChangeArrowheads="1"/>
                </p:cNvSpPr>
                <p:nvPr/>
              </p:nvSpPr>
              <p:spPr bwMode="auto">
                <a:xfrm>
                  <a:off x="344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28" name="Rectangle 636"/>
                <p:cNvSpPr>
                  <a:spLocks noChangeArrowheads="1"/>
                </p:cNvSpPr>
                <p:nvPr/>
              </p:nvSpPr>
              <p:spPr bwMode="auto">
                <a:xfrm>
                  <a:off x="3411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29" name="Rectangle 637"/>
                <p:cNvSpPr>
                  <a:spLocks noChangeArrowheads="1"/>
                </p:cNvSpPr>
                <p:nvPr/>
              </p:nvSpPr>
              <p:spPr bwMode="auto">
                <a:xfrm>
                  <a:off x="3380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0030" name="Line 638"/>
                <p:cNvSpPr>
                  <a:spLocks noChangeShapeType="1"/>
                </p:cNvSpPr>
                <p:nvPr/>
              </p:nvSpPr>
              <p:spPr bwMode="auto">
                <a:xfrm>
                  <a:off x="3411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31" name="Line 639"/>
                <p:cNvSpPr>
                  <a:spLocks noChangeShapeType="1"/>
                </p:cNvSpPr>
                <p:nvPr/>
              </p:nvSpPr>
              <p:spPr bwMode="auto">
                <a:xfrm>
                  <a:off x="344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32" name="Line 640"/>
                <p:cNvSpPr>
                  <a:spLocks noChangeShapeType="1"/>
                </p:cNvSpPr>
                <p:nvPr/>
              </p:nvSpPr>
              <p:spPr bwMode="auto">
                <a:xfrm>
                  <a:off x="347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33" name="Line 641"/>
                <p:cNvSpPr>
                  <a:spLocks noChangeShapeType="1"/>
                </p:cNvSpPr>
                <p:nvPr/>
              </p:nvSpPr>
              <p:spPr bwMode="auto">
                <a:xfrm>
                  <a:off x="350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34" name="Line 642"/>
                <p:cNvSpPr>
                  <a:spLocks noChangeShapeType="1"/>
                </p:cNvSpPr>
                <p:nvPr/>
              </p:nvSpPr>
              <p:spPr bwMode="auto">
                <a:xfrm>
                  <a:off x="338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35" name="Line 643"/>
                <p:cNvSpPr>
                  <a:spLocks noChangeShapeType="1"/>
                </p:cNvSpPr>
                <p:nvPr/>
              </p:nvSpPr>
              <p:spPr bwMode="auto">
                <a:xfrm>
                  <a:off x="335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36" name="Line 644"/>
                <p:cNvSpPr>
                  <a:spLocks noChangeShapeType="1"/>
                </p:cNvSpPr>
                <p:nvPr/>
              </p:nvSpPr>
              <p:spPr bwMode="auto">
                <a:xfrm>
                  <a:off x="3258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37" name="Line 645"/>
                <p:cNvSpPr>
                  <a:spLocks noChangeShapeType="1"/>
                </p:cNvSpPr>
                <p:nvPr/>
              </p:nvSpPr>
              <p:spPr bwMode="auto">
                <a:xfrm>
                  <a:off x="328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38" name="Line 646"/>
                <p:cNvSpPr>
                  <a:spLocks noChangeShapeType="1"/>
                </p:cNvSpPr>
                <p:nvPr/>
              </p:nvSpPr>
              <p:spPr bwMode="auto">
                <a:xfrm>
                  <a:off x="331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39" name="Line 647"/>
                <p:cNvSpPr>
                  <a:spLocks noChangeShapeType="1"/>
                </p:cNvSpPr>
                <p:nvPr/>
              </p:nvSpPr>
              <p:spPr bwMode="auto">
                <a:xfrm>
                  <a:off x="4023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40" name="Line 648"/>
                <p:cNvSpPr>
                  <a:spLocks noChangeShapeType="1"/>
                </p:cNvSpPr>
                <p:nvPr/>
              </p:nvSpPr>
              <p:spPr bwMode="auto">
                <a:xfrm>
                  <a:off x="399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41" name="Line 649"/>
                <p:cNvSpPr>
                  <a:spLocks noChangeShapeType="1"/>
                </p:cNvSpPr>
                <p:nvPr/>
              </p:nvSpPr>
              <p:spPr bwMode="auto">
                <a:xfrm>
                  <a:off x="365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42" name="Line 650"/>
                <p:cNvSpPr>
                  <a:spLocks noChangeShapeType="1"/>
                </p:cNvSpPr>
                <p:nvPr/>
              </p:nvSpPr>
              <p:spPr bwMode="auto">
                <a:xfrm>
                  <a:off x="362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43" name="Line 651"/>
                <p:cNvSpPr>
                  <a:spLocks noChangeShapeType="1"/>
                </p:cNvSpPr>
                <p:nvPr/>
              </p:nvSpPr>
              <p:spPr bwMode="auto">
                <a:xfrm>
                  <a:off x="3595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44" name="Line 652"/>
                <p:cNvSpPr>
                  <a:spLocks noChangeShapeType="1"/>
                </p:cNvSpPr>
                <p:nvPr/>
              </p:nvSpPr>
              <p:spPr bwMode="auto">
                <a:xfrm>
                  <a:off x="3564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45" name="Line 653"/>
                <p:cNvSpPr>
                  <a:spLocks noChangeShapeType="1"/>
                </p:cNvSpPr>
                <p:nvPr/>
              </p:nvSpPr>
              <p:spPr bwMode="auto">
                <a:xfrm>
                  <a:off x="3533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46" name="Line 654"/>
                <p:cNvSpPr>
                  <a:spLocks noChangeShapeType="1"/>
                </p:cNvSpPr>
                <p:nvPr/>
              </p:nvSpPr>
              <p:spPr bwMode="auto">
                <a:xfrm>
                  <a:off x="3748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47" name="Line 655"/>
                <p:cNvSpPr>
                  <a:spLocks noChangeShapeType="1"/>
                </p:cNvSpPr>
                <p:nvPr/>
              </p:nvSpPr>
              <p:spPr bwMode="auto">
                <a:xfrm>
                  <a:off x="3717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48" name="Line 656"/>
                <p:cNvSpPr>
                  <a:spLocks noChangeShapeType="1"/>
                </p:cNvSpPr>
                <p:nvPr/>
              </p:nvSpPr>
              <p:spPr bwMode="auto">
                <a:xfrm>
                  <a:off x="368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49" name="Line 657"/>
                <p:cNvSpPr>
                  <a:spLocks noChangeShapeType="1"/>
                </p:cNvSpPr>
                <p:nvPr/>
              </p:nvSpPr>
              <p:spPr bwMode="auto">
                <a:xfrm>
                  <a:off x="3901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50" name="Line 658"/>
                <p:cNvSpPr>
                  <a:spLocks noChangeShapeType="1"/>
                </p:cNvSpPr>
                <p:nvPr/>
              </p:nvSpPr>
              <p:spPr bwMode="auto">
                <a:xfrm>
                  <a:off x="387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51" name="Line 659"/>
                <p:cNvSpPr>
                  <a:spLocks noChangeShapeType="1"/>
                </p:cNvSpPr>
                <p:nvPr/>
              </p:nvSpPr>
              <p:spPr bwMode="auto">
                <a:xfrm>
                  <a:off x="383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52" name="Line 660"/>
                <p:cNvSpPr>
                  <a:spLocks noChangeShapeType="1"/>
                </p:cNvSpPr>
                <p:nvPr/>
              </p:nvSpPr>
              <p:spPr bwMode="auto">
                <a:xfrm>
                  <a:off x="380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53" name="Line 661"/>
                <p:cNvSpPr>
                  <a:spLocks noChangeShapeType="1"/>
                </p:cNvSpPr>
                <p:nvPr/>
              </p:nvSpPr>
              <p:spPr bwMode="auto">
                <a:xfrm>
                  <a:off x="377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54" name="Line 662"/>
                <p:cNvSpPr>
                  <a:spLocks noChangeShapeType="1"/>
                </p:cNvSpPr>
                <p:nvPr/>
              </p:nvSpPr>
              <p:spPr bwMode="auto">
                <a:xfrm>
                  <a:off x="396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55" name="Line 663"/>
                <p:cNvSpPr>
                  <a:spLocks noChangeShapeType="1"/>
                </p:cNvSpPr>
                <p:nvPr/>
              </p:nvSpPr>
              <p:spPr bwMode="auto">
                <a:xfrm>
                  <a:off x="393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0056" name="Line 664"/>
                <p:cNvSpPr>
                  <a:spLocks noChangeShapeType="1"/>
                </p:cNvSpPr>
                <p:nvPr/>
              </p:nvSpPr>
              <p:spPr bwMode="auto">
                <a:xfrm>
                  <a:off x="4054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0057" name="Freeform 665"/>
            <p:cNvSpPr/>
            <p:nvPr/>
          </p:nvSpPr>
          <p:spPr bwMode="auto">
            <a:xfrm>
              <a:off x="2205" y="3016"/>
              <a:ext cx="292" cy="323"/>
            </a:xfrm>
            <a:custGeom>
              <a:avLst/>
              <a:gdLst>
                <a:gd name="T0" fmla="*/ 64 w 292"/>
                <a:gd name="T1" fmla="*/ 0 h 591"/>
                <a:gd name="T2" fmla="*/ 4 w 292"/>
                <a:gd name="T3" fmla="*/ 60 h 591"/>
                <a:gd name="T4" fmla="*/ 16 w 292"/>
                <a:gd name="T5" fmla="*/ 312 h 591"/>
                <a:gd name="T6" fmla="*/ 64 w 292"/>
                <a:gd name="T7" fmla="*/ 384 h 591"/>
                <a:gd name="T8" fmla="*/ 232 w 292"/>
                <a:gd name="T9" fmla="*/ 492 h 591"/>
                <a:gd name="T10" fmla="*/ 256 w 292"/>
                <a:gd name="T11" fmla="*/ 528 h 591"/>
                <a:gd name="T12" fmla="*/ 292 w 292"/>
                <a:gd name="T13" fmla="*/ 588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591">
                  <a:moveTo>
                    <a:pt x="64" y="0"/>
                  </a:moveTo>
                  <a:cubicBezTo>
                    <a:pt x="47" y="11"/>
                    <a:pt x="5" y="33"/>
                    <a:pt x="4" y="60"/>
                  </a:cubicBezTo>
                  <a:cubicBezTo>
                    <a:pt x="0" y="144"/>
                    <a:pt x="1" y="229"/>
                    <a:pt x="16" y="312"/>
                  </a:cubicBezTo>
                  <a:cubicBezTo>
                    <a:pt x="21" y="340"/>
                    <a:pt x="48" y="360"/>
                    <a:pt x="64" y="384"/>
                  </a:cubicBezTo>
                  <a:cubicBezTo>
                    <a:pt x="104" y="444"/>
                    <a:pt x="173" y="453"/>
                    <a:pt x="232" y="492"/>
                  </a:cubicBezTo>
                  <a:cubicBezTo>
                    <a:pt x="240" y="504"/>
                    <a:pt x="250" y="515"/>
                    <a:pt x="256" y="528"/>
                  </a:cubicBezTo>
                  <a:cubicBezTo>
                    <a:pt x="283" y="591"/>
                    <a:pt x="246" y="565"/>
                    <a:pt x="292" y="588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</p:grpSp>
      <p:grpSp>
        <p:nvGrpSpPr>
          <p:cNvPr id="59405" name="Group 886"/>
          <p:cNvGrpSpPr/>
          <p:nvPr/>
        </p:nvGrpSpPr>
        <p:grpSpPr bwMode="auto">
          <a:xfrm>
            <a:off x="3492500" y="4841875"/>
            <a:ext cx="2736850" cy="2016125"/>
            <a:chOff x="2154" y="2659"/>
            <a:chExt cx="1633" cy="1270"/>
          </a:xfrm>
        </p:grpSpPr>
        <p:sp>
          <p:nvSpPr>
            <p:cNvPr id="60059" name="Freeform 667"/>
            <p:cNvSpPr/>
            <p:nvPr/>
          </p:nvSpPr>
          <p:spPr bwMode="auto">
            <a:xfrm>
              <a:off x="3502" y="2659"/>
              <a:ext cx="285" cy="504"/>
            </a:xfrm>
            <a:custGeom>
              <a:avLst/>
              <a:gdLst>
                <a:gd name="T0" fmla="*/ 82 w 361"/>
                <a:gd name="T1" fmla="*/ 522 h 522"/>
                <a:gd name="T2" fmla="*/ 82 w 361"/>
                <a:gd name="T3" fmla="*/ 222 h 522"/>
                <a:gd name="T4" fmla="*/ 190 w 361"/>
                <a:gd name="T5" fmla="*/ 150 h 522"/>
                <a:gd name="T6" fmla="*/ 226 w 361"/>
                <a:gd name="T7" fmla="*/ 126 h 522"/>
                <a:gd name="T8" fmla="*/ 262 w 361"/>
                <a:gd name="T9" fmla="*/ 102 h 522"/>
                <a:gd name="T10" fmla="*/ 286 w 361"/>
                <a:gd name="T11" fmla="*/ 66 h 522"/>
                <a:gd name="T12" fmla="*/ 358 w 361"/>
                <a:gd name="T13" fmla="*/ 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522">
                  <a:moveTo>
                    <a:pt x="82" y="522"/>
                  </a:moveTo>
                  <a:cubicBezTo>
                    <a:pt x="28" y="440"/>
                    <a:pt x="0" y="294"/>
                    <a:pt x="82" y="222"/>
                  </a:cubicBezTo>
                  <a:cubicBezTo>
                    <a:pt x="115" y="194"/>
                    <a:pt x="154" y="174"/>
                    <a:pt x="190" y="150"/>
                  </a:cubicBezTo>
                  <a:cubicBezTo>
                    <a:pt x="202" y="142"/>
                    <a:pt x="214" y="134"/>
                    <a:pt x="226" y="126"/>
                  </a:cubicBezTo>
                  <a:cubicBezTo>
                    <a:pt x="238" y="118"/>
                    <a:pt x="262" y="102"/>
                    <a:pt x="262" y="102"/>
                  </a:cubicBezTo>
                  <a:cubicBezTo>
                    <a:pt x="270" y="90"/>
                    <a:pt x="275" y="75"/>
                    <a:pt x="286" y="66"/>
                  </a:cubicBezTo>
                  <a:cubicBezTo>
                    <a:pt x="361" y="0"/>
                    <a:pt x="358" y="49"/>
                    <a:pt x="358" y="6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grpSp>
          <p:nvGrpSpPr>
            <p:cNvPr id="59406" name="Group 668"/>
            <p:cNvGrpSpPr/>
            <p:nvPr/>
          </p:nvGrpSpPr>
          <p:grpSpPr bwMode="auto">
            <a:xfrm>
              <a:off x="2154" y="2985"/>
              <a:ext cx="1472" cy="944"/>
              <a:chOff x="3132" y="2731"/>
              <a:chExt cx="2267" cy="728"/>
            </a:xfrm>
          </p:grpSpPr>
          <p:grpSp>
            <p:nvGrpSpPr>
              <p:cNvPr id="59407" name="Group 669"/>
              <p:cNvGrpSpPr/>
              <p:nvPr/>
            </p:nvGrpSpPr>
            <p:grpSpPr bwMode="auto">
              <a:xfrm>
                <a:off x="3132" y="2731"/>
                <a:ext cx="2267" cy="454"/>
                <a:chOff x="3107" y="2575"/>
                <a:chExt cx="2267" cy="830"/>
              </a:xfrm>
            </p:grpSpPr>
            <p:grpSp>
              <p:nvGrpSpPr>
                <p:cNvPr id="59518" name="Group 670"/>
                <p:cNvGrpSpPr>
                  <a:grpSpLocks noChangeAspect="1"/>
                </p:cNvGrpSpPr>
                <p:nvPr/>
              </p:nvGrpSpPr>
              <p:grpSpPr bwMode="auto">
                <a:xfrm>
                  <a:off x="3107" y="2575"/>
                  <a:ext cx="2267" cy="830"/>
                  <a:chOff x="2822" y="1652"/>
                  <a:chExt cx="2520" cy="923"/>
                </a:xfrm>
              </p:grpSpPr>
              <p:grpSp>
                <p:nvGrpSpPr>
                  <p:cNvPr id="59524" name="Group 6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42" y="1745"/>
                    <a:ext cx="2466" cy="830"/>
                    <a:chOff x="2715" y="2313"/>
                    <a:chExt cx="2466" cy="830"/>
                  </a:xfrm>
                </p:grpSpPr>
                <p:grpSp>
                  <p:nvGrpSpPr>
                    <p:cNvPr id="59532" name="Group 6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935" y="2527"/>
                      <a:ext cx="2040" cy="376"/>
                      <a:chOff x="2935" y="2527"/>
                      <a:chExt cx="2040" cy="376"/>
                    </a:xfrm>
                  </p:grpSpPr>
                  <p:sp>
                    <p:nvSpPr>
                      <p:cNvPr id="60065" name="Rectangle 6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5" y="2535"/>
                        <a:ext cx="2040" cy="3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bg1">
                              <a:gamma/>
                              <a:shade val="66275"/>
                              <a:invGamma/>
                            </a:schemeClr>
                          </a:gs>
                          <a:gs pos="50000">
                            <a:schemeClr val="bg1"/>
                          </a:gs>
                          <a:gs pos="100000">
                            <a:schemeClr val="bg1">
                              <a:gamma/>
                              <a:shade val="66275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066" name="Rectangle 6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71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67" name="Rectangle 67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02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68" name="Rectangle 6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33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69" name="Rectangle 6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64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70" name="Rectangle 67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95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71" name="Rectangle 67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26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72" name="Rectangle 6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0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73" name="Rectangle 6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57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74" name="Rectangle 68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88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75" name="Rectangle 6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18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76" name="Rectangle 6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49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77" name="Rectangle 68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665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78" name="Rectangle 6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696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79" name="Rectangle 6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726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80" name="Rectangle 68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756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81" name="Rectangle 68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787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82" name="Rectangle 69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42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83" name="Rectangle 6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11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84" name="Rectangle 6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73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85" name="Rectangle 6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603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86" name="Rectangle 6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634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87" name="Rectangle 6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19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88" name="Rectangle 6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0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89" name="Rectangle 6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81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90" name="Rectangle 6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12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91" name="Rectangle 6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43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92" name="Rectangle 7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79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93" name="Rectangle 7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09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94" name="Rectangle 7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250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95" name="Rectangle 7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280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96" name="Rectangle 7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72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97" name="Rectangle 7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402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98" name="Rectangle 7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206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099" name="Rectangle 7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175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00" name="Rectangle 7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145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01" name="Rectangle 7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236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02" name="Rectangle 7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267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03" name="Rectangle 7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219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04" name="Rectangle 7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739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05" name="Rectangle 7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708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06" name="Rectangle 7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678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07" name="Rectangle 71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647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08" name="Rectangle 7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617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09" name="Rectangle 7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586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10" name="Rectangle 7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555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11" name="Rectangle 7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525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12" name="Rectangle 7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495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13" name="Rectangle 7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464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14" name="Rectangle 7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433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15" name="Rectangle 7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9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16" name="Rectangle 7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59" y="2527"/>
                        <a:ext cx="30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17" name="Rectangle 7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28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18" name="Rectangle 7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297" y="2527"/>
                        <a:ext cx="31" cy="37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pPr>
                          <a:spcBef>
                            <a:spcPct val="20000"/>
                          </a:spcBef>
                        </a:pPr>
                        <a:endParaRPr lang="zh-CN" altLang="zh-CN" sz="2800"/>
                      </a:p>
                    </p:txBody>
                  </p:sp>
                  <p:sp>
                    <p:nvSpPr>
                      <p:cNvPr id="60119" name="Line 7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145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20" name="Line 7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28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21" name="Line 7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59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22" name="Line 7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89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23" name="Line 7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419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24" name="Line 7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64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25" name="Line 7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95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26" name="Line 7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525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27" name="Line 7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555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28" name="Line 7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586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29" name="Line 7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617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30" name="Line 7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647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31" name="Line 7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678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32" name="Line 7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08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33" name="Line 7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39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34" name="Line 7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69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35" name="Line 7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250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36" name="Line 7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97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37" name="Line 7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67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38" name="Line 7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175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39" name="Line 7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06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40" name="Line 7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36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41" name="Line 7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33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42" name="Line 7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02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43" name="Line 7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311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44" name="Line 7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280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45" name="Line 7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40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46" name="Line 7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09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47" name="Line 7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573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48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543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49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512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50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481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51" name="Line 7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450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52" name="Line 7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665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53" name="Line 7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634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54" name="Line 7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603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55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342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56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372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57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18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58" name="Line 7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787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59" name="Line 7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756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60" name="Line 7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726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61" name="Line 7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696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62" name="Line 7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79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63" name="Line 7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64" name="Line 7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219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65" name="Line 7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88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66" name="Line 7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71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67" name="Line 7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57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68" name="Line 7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26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69" name="Line 7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095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70" name="Line 7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064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71" name="Line 7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033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72" name="Line 7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002" y="2527"/>
                        <a:ext cx="0" cy="3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80808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73" name="Rectangle 7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774" y="2527"/>
                        <a:ext cx="76" cy="376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767676"/>
                          </a:gs>
                          <a:gs pos="50000">
                            <a:schemeClr val="bg1"/>
                          </a:gs>
                          <a:gs pos="100000">
                            <a:srgbClr val="767676"/>
                          </a:gs>
                        </a:gsLst>
                        <a:lin ang="5400000" scaled="1"/>
                      </a:gradFill>
                      <a:ln w="9525" algn="ctr">
                        <a:solidFill>
                          <a:srgbClr val="B2B2B2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74" name="Rectangle 78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69" y="2527"/>
                        <a:ext cx="76" cy="376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767676"/>
                          </a:gs>
                          <a:gs pos="50000">
                            <a:schemeClr val="bg1"/>
                          </a:gs>
                          <a:gs pos="100000">
                            <a:srgbClr val="767676"/>
                          </a:gs>
                        </a:gsLst>
                        <a:lin ang="5400000" scaled="1"/>
                      </a:gradFill>
                      <a:ln w="9525" algn="ctr">
                        <a:solidFill>
                          <a:srgbClr val="B2B2B2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59533" name="Group 7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048" y="2690"/>
                        <a:ext cx="104" cy="104"/>
                        <a:chOff x="3941" y="1668"/>
                        <a:chExt cx="181" cy="113"/>
                      </a:xfrm>
                    </p:grpSpPr>
                    <p:sp>
                      <p:nvSpPr>
                        <p:cNvPr id="60176" name="AutoShape 78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941" y="1668"/>
                          <a:ext cx="181" cy="113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0000"/>
                        </a:solidFill>
                        <a:ln w="9525" algn="ctr">
                          <a:solidFill>
                            <a:schemeClr val="bg2"/>
                          </a:solidFill>
                          <a:round/>
                        </a:ln>
                        <a:effectLst>
                          <a:outerShdw dist="53882" dir="2700000" algn="ctr" rotWithShape="0">
                            <a:schemeClr val="bg2"/>
                          </a:outerShdw>
                        </a:effec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77" name="Line 7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66" y="1668"/>
                          <a:ext cx="0" cy="1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78" name="Line 7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00" y="1668"/>
                          <a:ext cx="0" cy="1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79" name="Line 7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3964" y="1699"/>
                          <a:ext cx="13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80" name="Line 7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3966" y="1743"/>
                          <a:ext cx="13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9540" name="Group 7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754" y="2686"/>
                        <a:ext cx="104" cy="104"/>
                        <a:chOff x="3941" y="1668"/>
                        <a:chExt cx="181" cy="113"/>
                      </a:xfrm>
                    </p:grpSpPr>
                    <p:sp>
                      <p:nvSpPr>
                        <p:cNvPr id="60182" name="AutoShape 79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941" y="1668"/>
                          <a:ext cx="181" cy="113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0000"/>
                        </a:solidFill>
                        <a:ln w="9525" algn="ctr">
                          <a:solidFill>
                            <a:schemeClr val="bg2"/>
                          </a:solidFill>
                          <a:round/>
                        </a:ln>
                        <a:effectLst>
                          <a:outerShdw dist="53882" dir="2700000" algn="ctr" rotWithShape="0">
                            <a:schemeClr val="bg2"/>
                          </a:outerShdw>
                        </a:effec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83" name="Line 7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66" y="1668"/>
                          <a:ext cx="0" cy="1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84" name="Line 7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00" y="1668"/>
                          <a:ext cx="0" cy="1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85" name="Line 7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3964" y="1699"/>
                          <a:ext cx="13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86" name="Line 7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3966" y="1743"/>
                          <a:ext cx="13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0187" name="Rectangle 7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752" y="2800"/>
                        <a:ext cx="113" cy="14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bg1">
                              <a:gamma/>
                              <a:shade val="46275"/>
                              <a:invGamma/>
                            </a:schemeClr>
                          </a:gs>
                          <a:gs pos="50000">
                            <a:schemeClr val="bg1"/>
                          </a:gs>
                          <a:gs pos="100000">
                            <a:schemeClr val="bg1">
                              <a:gamma/>
                              <a:shade val="46275"/>
                              <a:invGamma/>
                            </a:schemeClr>
                          </a:gs>
                        </a:gsLst>
                        <a:lin ang="0" scaled="1"/>
                      </a:gra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188" name="Rectangle 7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41" y="2804"/>
                        <a:ext cx="113" cy="14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bg1">
                              <a:gamma/>
                              <a:shade val="46275"/>
                              <a:invGamma/>
                            </a:schemeClr>
                          </a:gs>
                          <a:gs pos="50000">
                            <a:schemeClr val="bg1"/>
                          </a:gs>
                          <a:gs pos="100000">
                            <a:schemeClr val="bg1">
                              <a:gamma/>
                              <a:shade val="46275"/>
                              <a:invGamma/>
                            </a:schemeClr>
                          </a:gs>
                        </a:gsLst>
                        <a:lin ang="0" scaled="1"/>
                      </a:gra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9548" name="Group 7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715" y="2313"/>
                      <a:ext cx="2466" cy="481"/>
                      <a:chOff x="2715" y="2313"/>
                      <a:chExt cx="2466" cy="481"/>
                    </a:xfrm>
                  </p:grpSpPr>
                  <p:grpSp>
                    <p:nvGrpSpPr>
                      <p:cNvPr id="59552" name="Group 7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>
                        <a:off x="2715" y="2395"/>
                        <a:ext cx="104" cy="104"/>
                        <a:chOff x="3941" y="1668"/>
                        <a:chExt cx="181" cy="113"/>
                      </a:xfrm>
                    </p:grpSpPr>
                    <p:sp>
                      <p:nvSpPr>
                        <p:cNvPr id="60191" name="AutoShape 79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941" y="1668"/>
                          <a:ext cx="181" cy="113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0000"/>
                        </a:solidFill>
                        <a:ln w="9525" algn="ctr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92" name="Line 8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66" y="1668"/>
                          <a:ext cx="0" cy="1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93" name="Line 8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00" y="1668"/>
                          <a:ext cx="0" cy="1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94" name="Line 8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3964" y="1699"/>
                          <a:ext cx="13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95" name="Line 8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3966" y="1743"/>
                          <a:ext cx="13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0196" name="Rectangle 8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18" y="2425"/>
                        <a:ext cx="2267" cy="4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808080"/>
                          </a:gs>
                          <a:gs pos="50000">
                            <a:schemeClr val="bg1"/>
                          </a:gs>
                          <a:gs pos="100000">
                            <a:srgbClr val="80808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B2B2B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59557" name="Group 8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077" y="2395"/>
                        <a:ext cx="104" cy="104"/>
                        <a:chOff x="3941" y="1668"/>
                        <a:chExt cx="181" cy="113"/>
                      </a:xfrm>
                    </p:grpSpPr>
                    <p:sp>
                      <p:nvSpPr>
                        <p:cNvPr id="60198" name="AutoShape 8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941" y="1668"/>
                          <a:ext cx="181" cy="113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000000"/>
                        </a:solidFill>
                        <a:ln w="9525" algn="ctr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199" name="Line 8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66" y="1668"/>
                          <a:ext cx="0" cy="1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200" name="Line 8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00" y="1668"/>
                          <a:ext cx="0" cy="1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201" name="Line 8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3964" y="1699"/>
                          <a:ext cx="13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202" name="Line 8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3966" y="1743"/>
                          <a:ext cx="13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0203" name="Line 8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33" y="2357"/>
                        <a:ext cx="0" cy="15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B2B2B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204" name="Line 8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6" y="2357"/>
                        <a:ext cx="0" cy="15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B2B2B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59566" name="Group 81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912" y="2386"/>
                        <a:ext cx="113" cy="408"/>
                        <a:chOff x="3903" y="2387"/>
                        <a:chExt cx="97" cy="341"/>
                      </a:xfrm>
                    </p:grpSpPr>
                    <p:sp>
                      <p:nvSpPr>
                        <p:cNvPr id="60206" name="AutoShape 81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3781" y="2509"/>
                          <a:ext cx="341" cy="97"/>
                        </a:xfrm>
                        <a:prstGeom prst="homePlate">
                          <a:avLst>
                            <a:gd name="adj" fmla="val 87887"/>
                          </a:avLst>
                        </a:prstGeom>
                        <a:gradFill rotWithShape="1">
                          <a:gsLst>
                            <a:gs pos="0">
                              <a:schemeClr val="bg1"/>
                            </a:gs>
                            <a:gs pos="100000">
                              <a:schemeClr val="bg1">
                                <a:gamma/>
                                <a:shade val="46275"/>
                                <a:invGamma/>
                              </a:schemeClr>
                            </a:gs>
                          </a:gsLst>
                          <a:lin ang="5400000" scaled="1"/>
                        </a:gradFill>
                        <a:ln w="9525" algn="ctr">
                          <a:solidFill>
                            <a:srgbClr val="B2B2B2"/>
                          </a:solidFill>
                          <a:miter lim="800000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0" tIns="0" rIns="0" bIns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207" name="Freeform 81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919" y="2393"/>
                          <a:ext cx="68" cy="272"/>
                        </a:xfrm>
                        <a:custGeom>
                          <a:avLst/>
                          <a:gdLst>
                            <a:gd name="T0" fmla="*/ 6 w 88"/>
                            <a:gd name="T1" fmla="*/ 0 h 227"/>
                            <a:gd name="T2" fmla="*/ 6 w 88"/>
                            <a:gd name="T3" fmla="*/ 189 h 227"/>
                            <a:gd name="T4" fmla="*/ 44 w 88"/>
                            <a:gd name="T5" fmla="*/ 227 h 227"/>
                            <a:gd name="T6" fmla="*/ 82 w 88"/>
                            <a:gd name="T7" fmla="*/ 189 h 227"/>
                            <a:gd name="T8" fmla="*/ 82 w 88"/>
                            <a:gd name="T9" fmla="*/ 0 h 2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88" h="227">
                              <a:moveTo>
                                <a:pt x="6" y="0"/>
                              </a:moveTo>
                              <a:cubicBezTo>
                                <a:pt x="3" y="75"/>
                                <a:pt x="0" y="151"/>
                                <a:pt x="6" y="189"/>
                              </a:cubicBezTo>
                              <a:cubicBezTo>
                                <a:pt x="12" y="227"/>
                                <a:pt x="31" y="227"/>
                                <a:pt x="44" y="227"/>
                              </a:cubicBezTo>
                              <a:cubicBezTo>
                                <a:pt x="57" y="227"/>
                                <a:pt x="76" y="227"/>
                                <a:pt x="82" y="189"/>
                              </a:cubicBezTo>
                              <a:cubicBezTo>
                                <a:pt x="88" y="151"/>
                                <a:pt x="82" y="31"/>
                                <a:pt x="82" y="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B2B2B2"/>
                          </a:solidFill>
                          <a:prstDash val="solid"/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53882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 anchor="ctr" anchorCtr="1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0208" name="AutoShape 8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799" y="2313"/>
                        <a:ext cx="340" cy="7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chemeClr val="bg2"/>
                          </a:gs>
                          <a:gs pos="50000">
                            <a:srgbClr val="000000"/>
                          </a:gs>
                          <a:gs pos="100000">
                            <a:schemeClr val="bg2"/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B2B2B2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9620" name="Group 8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963" y="2379"/>
                      <a:ext cx="171" cy="762"/>
                      <a:chOff x="4963" y="2387"/>
                      <a:chExt cx="171" cy="762"/>
                    </a:xfrm>
                  </p:grpSpPr>
                  <p:sp>
                    <p:nvSpPr>
                      <p:cNvPr id="60210" name="AutoShape 8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963" y="2515"/>
                        <a:ext cx="91" cy="403"/>
                      </a:xfrm>
                      <a:prstGeom prst="bevel">
                        <a:avLst>
                          <a:gd name="adj" fmla="val 5264"/>
                        </a:avLst>
                      </a:prstGeom>
                      <a:gradFill rotWithShape="1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211" name="AutoShape 8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963" y="2387"/>
                        <a:ext cx="91" cy="152"/>
                      </a:xfrm>
                      <a:prstGeom prst="bevel">
                        <a:avLst>
                          <a:gd name="adj" fmla="val 5264"/>
                        </a:avLst>
                      </a:prstGeom>
                      <a:gradFill rotWithShape="1">
                        <a:gsLst>
                          <a:gs pos="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212" name="AutoShape 8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964" y="2915"/>
                        <a:ext cx="170" cy="230"/>
                      </a:xfrm>
                      <a:prstGeom prst="parallelogram">
                        <a:avLst>
                          <a:gd name="adj" fmla="val 49120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213" name="AutoShape 8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48" y="3122"/>
                        <a:ext cx="86" cy="27"/>
                      </a:xfrm>
                      <a:prstGeom prst="bevel">
                        <a:avLst>
                          <a:gd name="adj" fmla="val 5264"/>
                        </a:avLst>
                      </a:prstGeom>
                      <a:gradFill rotWithShape="1">
                        <a:gsLst>
                          <a:gs pos="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9623" name="Group 822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782" y="2381"/>
                      <a:ext cx="171" cy="762"/>
                      <a:chOff x="4963" y="2387"/>
                      <a:chExt cx="171" cy="762"/>
                    </a:xfrm>
                  </p:grpSpPr>
                  <p:sp>
                    <p:nvSpPr>
                      <p:cNvPr id="60215" name="AutoShape 8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963" y="2515"/>
                        <a:ext cx="91" cy="403"/>
                      </a:xfrm>
                      <a:prstGeom prst="bevel">
                        <a:avLst>
                          <a:gd name="adj" fmla="val 5264"/>
                        </a:avLst>
                      </a:prstGeom>
                      <a:gradFill rotWithShape="1">
                        <a:gsLst>
                          <a:gs pos="0">
                            <a:srgbClr val="000000"/>
                          </a:gs>
                          <a:gs pos="5000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216" name="AutoShape 8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963" y="2387"/>
                        <a:ext cx="91" cy="152"/>
                      </a:xfrm>
                      <a:prstGeom prst="bevel">
                        <a:avLst>
                          <a:gd name="adj" fmla="val 5264"/>
                        </a:avLst>
                      </a:prstGeom>
                      <a:gradFill rotWithShape="1">
                        <a:gsLst>
                          <a:gs pos="0">
                            <a:schemeClr val="bg2"/>
                          </a:gs>
                          <a:gs pos="100000">
                            <a:srgbClr val="0000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217" name="AutoShape 8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964" y="2915"/>
                        <a:ext cx="170" cy="230"/>
                      </a:xfrm>
                      <a:prstGeom prst="parallelogram">
                        <a:avLst>
                          <a:gd name="adj" fmla="val 49120"/>
                        </a:avLst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218" name="AutoShape 8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48" y="3122"/>
                        <a:ext cx="86" cy="27"/>
                      </a:xfrm>
                      <a:prstGeom prst="bevel">
                        <a:avLst>
                          <a:gd name="adj" fmla="val 5264"/>
                        </a:avLst>
                      </a:prstGeom>
                      <a:gradFill rotWithShape="1">
                        <a:gsLst>
                          <a:gs pos="0">
                            <a:srgbClr val="000000"/>
                          </a:gs>
                          <a:gs pos="100000">
                            <a:schemeClr val="bg2"/>
                          </a:gs>
                        </a:gsLst>
                        <a:lin ang="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0219" name="Text Box 82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069" y="1990"/>
                    <a:ext cx="150" cy="24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Ctr="1">
                    <a:spAutoFit/>
                  </a:bodyPr>
                  <a:lstStyle>
                    <a:lvl1pPr marL="342900" indent="-3429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50000"/>
                      </a:spcBef>
                    </a:pPr>
                    <a:r>
                      <a:rPr lang="en-US" altLang="zh-CN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隶书" pitchFamily="49" charset="-122"/>
                      </a:rPr>
                      <a:t>A</a:t>
                    </a:r>
                  </a:p>
                </p:txBody>
              </p:sp>
              <p:sp>
                <p:nvSpPr>
                  <p:cNvPr id="60220" name="Text Box 82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953" y="1983"/>
                    <a:ext cx="153" cy="2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Ctr="1">
                    <a:spAutoFit/>
                  </a:bodyPr>
                  <a:lstStyle>
                    <a:lvl1pPr marL="342900" indent="-3429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50000"/>
                      </a:spcBef>
                    </a:pPr>
                    <a:r>
                      <a:rPr lang="en-US" altLang="zh-CN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隶书" pitchFamily="49" charset="-122"/>
                      </a:rPr>
                      <a:t>B</a:t>
                    </a:r>
                  </a:p>
                </p:txBody>
              </p:sp>
              <p:sp>
                <p:nvSpPr>
                  <p:cNvPr id="60221" name="Text Box 82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822" y="1654"/>
                    <a:ext cx="152" cy="2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Ctr="1">
                    <a:spAutoFit/>
                  </a:bodyPr>
                  <a:lstStyle>
                    <a:lvl1pPr marL="342900" indent="-3429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50000"/>
                      </a:spcBef>
                    </a:pPr>
                    <a:r>
                      <a:rPr lang="en-US" altLang="zh-CN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隶书" pitchFamily="49" charset="-122"/>
                      </a:rPr>
                      <a:t>C</a:t>
                    </a:r>
                  </a:p>
                </p:txBody>
              </p:sp>
              <p:sp>
                <p:nvSpPr>
                  <p:cNvPr id="60222" name="Text Box 8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190" y="1652"/>
                    <a:ext cx="152" cy="2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Ctr="1">
                    <a:spAutoFit/>
                  </a:bodyPr>
                  <a:lstStyle>
                    <a:lvl1pPr marL="342900" indent="-3429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50000"/>
                      </a:spcBef>
                    </a:pPr>
                    <a:r>
                      <a:rPr lang="en-US" altLang="zh-CN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隶书" pitchFamily="49" charset="-122"/>
                      </a:rPr>
                      <a:t>D</a:t>
                    </a:r>
                  </a:p>
                </p:txBody>
              </p:sp>
            </p:grpSp>
            <p:grpSp>
              <p:nvGrpSpPr>
                <p:cNvPr id="59624" name="Group 831"/>
                <p:cNvGrpSpPr/>
                <p:nvPr/>
              </p:nvGrpSpPr>
              <p:grpSpPr bwMode="auto">
                <a:xfrm>
                  <a:off x="4244" y="2852"/>
                  <a:ext cx="720" cy="329"/>
                  <a:chOff x="3258" y="3221"/>
                  <a:chExt cx="796" cy="376"/>
                </a:xfrm>
              </p:grpSpPr>
              <p:sp>
                <p:nvSpPr>
                  <p:cNvPr id="60224" name="Rectangle 832"/>
                  <p:cNvSpPr>
                    <a:spLocks noChangeArrowheads="1"/>
                  </p:cNvSpPr>
                  <p:nvPr/>
                </p:nvSpPr>
                <p:spPr bwMode="auto">
                  <a:xfrm>
                    <a:off x="4023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25" name="Rectangle 833"/>
                  <p:cNvSpPr>
                    <a:spLocks noChangeArrowheads="1"/>
                  </p:cNvSpPr>
                  <p:nvPr/>
                </p:nvSpPr>
                <p:spPr bwMode="auto">
                  <a:xfrm>
                    <a:off x="3901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26" name="Rectangle 834"/>
                  <p:cNvSpPr>
                    <a:spLocks noChangeArrowheads="1"/>
                  </p:cNvSpPr>
                  <p:nvPr/>
                </p:nvSpPr>
                <p:spPr bwMode="auto">
                  <a:xfrm>
                    <a:off x="3932" y="3221"/>
                    <a:ext cx="30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27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28" name="Rectangle 836"/>
                  <p:cNvSpPr>
                    <a:spLocks noChangeArrowheads="1"/>
                  </p:cNvSpPr>
                  <p:nvPr/>
                </p:nvSpPr>
                <p:spPr bwMode="auto">
                  <a:xfrm>
                    <a:off x="3779" y="3221"/>
                    <a:ext cx="30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29" name="Rectangle 837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3221"/>
                    <a:ext cx="30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30" name="Rectangle 838"/>
                  <p:cNvSpPr>
                    <a:spLocks noChangeArrowheads="1"/>
                  </p:cNvSpPr>
                  <p:nvPr/>
                </p:nvSpPr>
                <p:spPr bwMode="auto">
                  <a:xfrm>
                    <a:off x="3839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31" name="Rectangle 839"/>
                  <p:cNvSpPr>
                    <a:spLocks noChangeArrowheads="1"/>
                  </p:cNvSpPr>
                  <p:nvPr/>
                </p:nvSpPr>
                <p:spPr bwMode="auto">
                  <a:xfrm>
                    <a:off x="3870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32" name="Rectangle 840"/>
                  <p:cNvSpPr>
                    <a:spLocks noChangeArrowheads="1"/>
                  </p:cNvSpPr>
                  <p:nvPr/>
                </p:nvSpPr>
                <p:spPr bwMode="auto">
                  <a:xfrm>
                    <a:off x="3656" y="3221"/>
                    <a:ext cx="30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33" name="Rectangle 841"/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34" name="Rectangle 842"/>
                  <p:cNvSpPr>
                    <a:spLocks noChangeArrowheads="1"/>
                  </p:cNvSpPr>
                  <p:nvPr/>
                </p:nvSpPr>
                <p:spPr bwMode="auto">
                  <a:xfrm>
                    <a:off x="3717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35" name="Rectangle 843"/>
                  <p:cNvSpPr>
                    <a:spLocks noChangeArrowheads="1"/>
                  </p:cNvSpPr>
                  <p:nvPr/>
                </p:nvSpPr>
                <p:spPr bwMode="auto">
                  <a:xfrm>
                    <a:off x="3502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36" name="Rectangle 844"/>
                  <p:cNvSpPr>
                    <a:spLocks noChangeArrowheads="1"/>
                  </p:cNvSpPr>
                  <p:nvPr/>
                </p:nvSpPr>
                <p:spPr bwMode="auto">
                  <a:xfrm>
                    <a:off x="3533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37" name="Rectangle 845"/>
                  <p:cNvSpPr>
                    <a:spLocks noChangeArrowheads="1"/>
                  </p:cNvSpPr>
                  <p:nvPr/>
                </p:nvSpPr>
                <p:spPr bwMode="auto">
                  <a:xfrm>
                    <a:off x="3564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38" name="Rectangle 846"/>
                  <p:cNvSpPr>
                    <a:spLocks noChangeArrowheads="1"/>
                  </p:cNvSpPr>
                  <p:nvPr/>
                </p:nvSpPr>
                <p:spPr bwMode="auto">
                  <a:xfrm>
                    <a:off x="3595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39" name="Rectangle 847"/>
                  <p:cNvSpPr>
                    <a:spLocks noChangeArrowheads="1"/>
                  </p:cNvSpPr>
                  <p:nvPr/>
                </p:nvSpPr>
                <p:spPr bwMode="auto">
                  <a:xfrm>
                    <a:off x="3626" y="3221"/>
                    <a:ext cx="30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40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3962" y="3221"/>
                    <a:ext cx="30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41" name="Rectangle 849"/>
                  <p:cNvSpPr>
                    <a:spLocks noChangeArrowheads="1"/>
                  </p:cNvSpPr>
                  <p:nvPr/>
                </p:nvSpPr>
                <p:spPr bwMode="auto">
                  <a:xfrm>
                    <a:off x="3992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42" name="Rectangle 850"/>
                  <p:cNvSpPr>
                    <a:spLocks noChangeArrowheads="1"/>
                  </p:cNvSpPr>
                  <p:nvPr/>
                </p:nvSpPr>
                <p:spPr bwMode="auto">
                  <a:xfrm>
                    <a:off x="3289" y="3221"/>
                    <a:ext cx="30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43" name="Rectangle 851"/>
                  <p:cNvSpPr>
                    <a:spLocks noChangeArrowheads="1"/>
                  </p:cNvSpPr>
                  <p:nvPr/>
                </p:nvSpPr>
                <p:spPr bwMode="auto">
                  <a:xfrm>
                    <a:off x="3258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44" name="Rectangle 852"/>
                  <p:cNvSpPr>
                    <a:spLocks noChangeArrowheads="1"/>
                  </p:cNvSpPr>
                  <p:nvPr/>
                </p:nvSpPr>
                <p:spPr bwMode="auto">
                  <a:xfrm>
                    <a:off x="3319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45" name="Rectangle 853"/>
                  <p:cNvSpPr>
                    <a:spLocks noChangeArrowheads="1"/>
                  </p:cNvSpPr>
                  <p:nvPr/>
                </p:nvSpPr>
                <p:spPr bwMode="auto">
                  <a:xfrm>
                    <a:off x="3350" y="3221"/>
                    <a:ext cx="30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46" name="Rectangle 854"/>
                  <p:cNvSpPr>
                    <a:spLocks noChangeArrowheads="1"/>
                  </p:cNvSpPr>
                  <p:nvPr/>
                </p:nvSpPr>
                <p:spPr bwMode="auto">
                  <a:xfrm>
                    <a:off x="3472" y="3221"/>
                    <a:ext cx="30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47" name="Rectangle 855"/>
                  <p:cNvSpPr>
                    <a:spLocks noChangeArrowheads="1"/>
                  </p:cNvSpPr>
                  <p:nvPr/>
                </p:nvSpPr>
                <p:spPr bwMode="auto">
                  <a:xfrm>
                    <a:off x="3442" y="3221"/>
                    <a:ext cx="30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48" name="Rectangle 856"/>
                  <p:cNvSpPr>
                    <a:spLocks noChangeArrowheads="1"/>
                  </p:cNvSpPr>
                  <p:nvPr/>
                </p:nvSpPr>
                <p:spPr bwMode="auto">
                  <a:xfrm>
                    <a:off x="3411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49" name="Rectangle 857"/>
                  <p:cNvSpPr>
                    <a:spLocks noChangeArrowheads="1"/>
                  </p:cNvSpPr>
                  <p:nvPr/>
                </p:nvSpPr>
                <p:spPr bwMode="auto">
                  <a:xfrm>
                    <a:off x="3380" y="3221"/>
                    <a:ext cx="31" cy="37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 algn="ctr">
                    <a:solidFill>
                      <a:schemeClr val="accent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50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3411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51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3442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52" name="Line 860"/>
                  <p:cNvSpPr>
                    <a:spLocks noChangeShapeType="1"/>
                  </p:cNvSpPr>
                  <p:nvPr/>
                </p:nvSpPr>
                <p:spPr bwMode="auto">
                  <a:xfrm>
                    <a:off x="3472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53" name="Line 861"/>
                  <p:cNvSpPr>
                    <a:spLocks noChangeShapeType="1"/>
                  </p:cNvSpPr>
                  <p:nvPr/>
                </p:nvSpPr>
                <p:spPr bwMode="auto">
                  <a:xfrm>
                    <a:off x="3502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54" name="Line 862"/>
                  <p:cNvSpPr>
                    <a:spLocks noChangeShapeType="1"/>
                  </p:cNvSpPr>
                  <p:nvPr/>
                </p:nvSpPr>
                <p:spPr bwMode="auto">
                  <a:xfrm>
                    <a:off x="3380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55" name="Line 863"/>
                  <p:cNvSpPr>
                    <a:spLocks noChangeShapeType="1"/>
                  </p:cNvSpPr>
                  <p:nvPr/>
                </p:nvSpPr>
                <p:spPr bwMode="auto">
                  <a:xfrm>
                    <a:off x="3350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56" name="Line 864"/>
                  <p:cNvSpPr>
                    <a:spLocks noChangeShapeType="1"/>
                  </p:cNvSpPr>
                  <p:nvPr/>
                </p:nvSpPr>
                <p:spPr bwMode="auto">
                  <a:xfrm>
                    <a:off x="3258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57" name="Line 865"/>
                  <p:cNvSpPr>
                    <a:spLocks noChangeShapeType="1"/>
                  </p:cNvSpPr>
                  <p:nvPr/>
                </p:nvSpPr>
                <p:spPr bwMode="auto">
                  <a:xfrm>
                    <a:off x="3289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58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3319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59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4023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60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3992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61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3656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62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3626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63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3595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64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3564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65" name="Line 873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66" name="Line 874"/>
                  <p:cNvSpPr>
                    <a:spLocks noChangeShapeType="1"/>
                  </p:cNvSpPr>
                  <p:nvPr/>
                </p:nvSpPr>
                <p:spPr bwMode="auto">
                  <a:xfrm>
                    <a:off x="3748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67" name="Line 875"/>
                  <p:cNvSpPr>
                    <a:spLocks noChangeShapeType="1"/>
                  </p:cNvSpPr>
                  <p:nvPr/>
                </p:nvSpPr>
                <p:spPr bwMode="auto">
                  <a:xfrm>
                    <a:off x="3717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68" name="Line 876"/>
                  <p:cNvSpPr>
                    <a:spLocks noChangeShapeType="1"/>
                  </p:cNvSpPr>
                  <p:nvPr/>
                </p:nvSpPr>
                <p:spPr bwMode="auto">
                  <a:xfrm>
                    <a:off x="3686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69" name="Line 877"/>
                  <p:cNvSpPr>
                    <a:spLocks noChangeShapeType="1"/>
                  </p:cNvSpPr>
                  <p:nvPr/>
                </p:nvSpPr>
                <p:spPr bwMode="auto">
                  <a:xfrm>
                    <a:off x="3901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70" name="Line 878"/>
                  <p:cNvSpPr>
                    <a:spLocks noChangeShapeType="1"/>
                  </p:cNvSpPr>
                  <p:nvPr/>
                </p:nvSpPr>
                <p:spPr bwMode="auto">
                  <a:xfrm>
                    <a:off x="3870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71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3839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72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3809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73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3779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74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3962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75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3932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76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4054" y="3221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0277" name="Freeform 885"/>
              <p:cNvSpPr/>
              <p:nvPr/>
            </p:nvSpPr>
            <p:spPr bwMode="auto">
              <a:xfrm>
                <a:off x="4967" y="3067"/>
                <a:ext cx="380" cy="392"/>
              </a:xfrm>
              <a:custGeom>
                <a:avLst/>
                <a:gdLst>
                  <a:gd name="T0" fmla="*/ 68 w 380"/>
                  <a:gd name="T1" fmla="*/ 0 h 528"/>
                  <a:gd name="T2" fmla="*/ 56 w 380"/>
                  <a:gd name="T3" fmla="*/ 288 h 528"/>
                  <a:gd name="T4" fmla="*/ 68 w 380"/>
                  <a:gd name="T5" fmla="*/ 324 h 528"/>
                  <a:gd name="T6" fmla="*/ 176 w 380"/>
                  <a:gd name="T7" fmla="*/ 372 h 528"/>
                  <a:gd name="T8" fmla="*/ 236 w 380"/>
                  <a:gd name="T9" fmla="*/ 444 h 528"/>
                  <a:gd name="T10" fmla="*/ 284 w 380"/>
                  <a:gd name="T11" fmla="*/ 468 h 528"/>
                  <a:gd name="T12" fmla="*/ 320 w 380"/>
                  <a:gd name="T13" fmla="*/ 504 h 528"/>
                  <a:gd name="T14" fmla="*/ 380 w 380"/>
                  <a:gd name="T15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528">
                    <a:moveTo>
                      <a:pt x="68" y="0"/>
                    </a:moveTo>
                    <a:cubicBezTo>
                      <a:pt x="0" y="102"/>
                      <a:pt x="38" y="127"/>
                      <a:pt x="56" y="288"/>
                    </a:cubicBezTo>
                    <a:cubicBezTo>
                      <a:pt x="57" y="301"/>
                      <a:pt x="59" y="315"/>
                      <a:pt x="68" y="324"/>
                    </a:cubicBezTo>
                    <a:cubicBezTo>
                      <a:pt x="77" y="333"/>
                      <a:pt x="159" y="366"/>
                      <a:pt x="176" y="372"/>
                    </a:cubicBezTo>
                    <a:cubicBezTo>
                      <a:pt x="195" y="401"/>
                      <a:pt x="207" y="423"/>
                      <a:pt x="236" y="444"/>
                    </a:cubicBezTo>
                    <a:cubicBezTo>
                      <a:pt x="251" y="454"/>
                      <a:pt x="269" y="458"/>
                      <a:pt x="284" y="468"/>
                    </a:cubicBezTo>
                    <a:cubicBezTo>
                      <a:pt x="298" y="478"/>
                      <a:pt x="306" y="495"/>
                      <a:pt x="320" y="504"/>
                    </a:cubicBezTo>
                    <a:cubicBezTo>
                      <a:pt x="338" y="516"/>
                      <a:pt x="361" y="518"/>
                      <a:pt x="380" y="528"/>
                    </a:cubicBezTo>
                  </a:path>
                </a:pathLst>
              </a:custGeom>
              <a:noFill/>
              <a:ln w="38100" cap="flat" cmpd="sng">
                <a:solidFill>
                  <a:srgbClr val="FF9900"/>
                </a:solidFill>
                <a:prstDash val="solid"/>
                <a:round/>
              </a:ln>
              <a:effectLst>
                <a:outerShdw dist="53882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</p:grpSp>
      </p:grpSp>
      <p:sp>
        <p:nvSpPr>
          <p:cNvPr id="60279" name="Rectangle 887"/>
          <p:cNvSpPr>
            <a:spLocks noGrp="1" noRot="1" noChangeArrowheads="1"/>
          </p:cNvSpPr>
          <p:nvPr>
            <p:ph type="title"/>
          </p:nvPr>
        </p:nvSpPr>
        <p:spPr>
          <a:xfrm>
            <a:off x="1547664" y="2565400"/>
            <a:ext cx="4319588" cy="504825"/>
          </a:xfrm>
          <a:noFill/>
        </p:spPr>
        <p:txBody>
          <a:bodyPr/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滑动变阻器的几种接线方法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grpSp>
        <p:nvGrpSpPr>
          <p:cNvPr id="59625" name="Group 888"/>
          <p:cNvGrpSpPr/>
          <p:nvPr/>
        </p:nvGrpSpPr>
        <p:grpSpPr bwMode="auto">
          <a:xfrm>
            <a:off x="6516688" y="3357563"/>
            <a:ext cx="2144712" cy="1042987"/>
            <a:chOff x="123" y="732"/>
            <a:chExt cx="2592" cy="1046"/>
          </a:xfrm>
        </p:grpSpPr>
        <p:grpSp>
          <p:nvGrpSpPr>
            <p:cNvPr id="59626" name="Group 889"/>
            <p:cNvGrpSpPr>
              <a:grpSpLocks noChangeAspect="1"/>
            </p:cNvGrpSpPr>
            <p:nvPr/>
          </p:nvGrpSpPr>
          <p:grpSpPr bwMode="auto">
            <a:xfrm>
              <a:off x="272" y="948"/>
              <a:ext cx="2267" cy="830"/>
              <a:chOff x="2822" y="1652"/>
              <a:chExt cx="2520" cy="923"/>
            </a:xfrm>
          </p:grpSpPr>
          <p:grpSp>
            <p:nvGrpSpPr>
              <p:cNvPr id="59737" name="Group 890"/>
              <p:cNvGrpSpPr>
                <a:grpSpLocks noChangeAspect="1"/>
              </p:cNvGrpSpPr>
              <p:nvPr/>
            </p:nvGrpSpPr>
            <p:grpSpPr bwMode="auto">
              <a:xfrm>
                <a:off x="2842" y="1745"/>
                <a:ext cx="2466" cy="830"/>
                <a:chOff x="2715" y="2313"/>
                <a:chExt cx="2466" cy="830"/>
              </a:xfrm>
            </p:grpSpPr>
            <p:grpSp>
              <p:nvGrpSpPr>
                <p:cNvPr id="59743" name="Group 891"/>
                <p:cNvGrpSpPr>
                  <a:grpSpLocks noChangeAspect="1"/>
                </p:cNvGrpSpPr>
                <p:nvPr/>
              </p:nvGrpSpPr>
              <p:grpSpPr bwMode="auto">
                <a:xfrm>
                  <a:off x="2935" y="2527"/>
                  <a:ext cx="2040" cy="376"/>
                  <a:chOff x="2935" y="2527"/>
                  <a:chExt cx="2040" cy="376"/>
                </a:xfrm>
              </p:grpSpPr>
              <p:sp>
                <p:nvSpPr>
                  <p:cNvPr id="60284" name="Rectangle 8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2535"/>
                    <a:ext cx="2040" cy="3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gamma/>
                          <a:shade val="66275"/>
                          <a:invGamma/>
                        </a:schemeClr>
                      </a:gs>
                      <a:gs pos="50000">
                        <a:schemeClr val="bg1"/>
                      </a:gs>
                      <a:gs pos="100000">
                        <a:schemeClr val="bg1">
                          <a:gamma/>
                          <a:shade val="6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85" name="Rectangle 8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1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86" name="Rectangle 8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2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87" name="Rectangle 8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33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88" name="Rectangle 8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4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89" name="Rectangle 8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5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90" name="Rectangle 8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6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91" name="Rectangle 8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40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92" name="Rectangle 9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7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93" name="Rectangle 9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8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94" name="Rectangle 9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8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95" name="Rectangle 9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9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96" name="Rectangle 9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5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97" name="Rectangle 9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98" name="Rectangle 9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26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299" name="Rectangle 9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6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00" name="Rectangle 9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7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01" name="Rectangle 9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2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02" name="Rectangle 9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1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03" name="Rectangle 9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3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04" name="Rectangle 9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3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05" name="Rectangle 9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34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06" name="Rectangle 9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19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07" name="Rectangle 9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0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08" name="Rectangle 9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81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09" name="Rectangle 9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12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10" name="Rectangle 9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3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11" name="Rectangle 9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9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12" name="Rectangle 9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09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13" name="Rectangle 9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0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14" name="Rectangle 9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0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15" name="Rectangle 9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72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16" name="Rectangle 9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2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17" name="Rectangle 9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6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18" name="Rectangle 9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75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19" name="Rectangle 9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5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20" name="Rectangle 9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6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21" name="Rectangle 9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67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22" name="Rectangle 9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9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23" name="Rectangle 9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39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24" name="Rectangle 9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8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25" name="Rectangle 9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8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26" name="Rectangle 9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7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27" name="Rectangle 9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28" name="Rectangle 9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6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29" name="Rectangle 9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30" name="Rectangle 9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5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31" name="Rectangle 9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95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32" name="Rectangle 9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33" name="Rectangle 9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33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34" name="Rectangle 9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9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35" name="Rectangle 9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59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36" name="Rectangle 9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8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37" name="Rectangle 9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97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0338" name="Line 9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4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39" name="Line 9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28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40" name="Line 9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41" name="Line 9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8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42" name="Line 9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1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43" name="Line 9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64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44" name="Line 9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9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45" name="Line 9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2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46" name="Line 9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5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47" name="Line 9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8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48" name="Line 9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17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49" name="Line 9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47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50" name="Line 9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78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51" name="Line 9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8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52" name="Line 9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3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53" name="Line 9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6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54" name="Line 9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0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55" name="Line 9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97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56" name="Line 9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67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57" name="Line 9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7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58" name="Line 9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0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59" name="Line 9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3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60" name="Line 9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33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61" name="Line 9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02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62" name="Line 9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11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63" name="Line 9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80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64" name="Line 9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40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65" name="Line 9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0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66" name="Line 9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73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67" name="Line 9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43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68" name="Line 9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12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69" name="Line 9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81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70" name="Line 9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50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71" name="Line 9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6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72" name="Line 9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34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73" name="Line 9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03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74" name="Line 9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42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75" name="Line 9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72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76" name="Line 9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8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77" name="Line 9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87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78" name="Line 9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5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79" name="Line 9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2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80" name="Line 9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9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81" name="Line 9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7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82" name="Line 9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83" name="Line 9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1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84" name="Line 9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188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85" name="Line 9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71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86" name="Line 9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157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87" name="Line 9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12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88" name="Line 9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9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89" name="Line 9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64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90" name="Line 9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33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91" name="Line 9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02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92" name="Rectangle 10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74" y="2527"/>
                    <a:ext cx="76" cy="3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67676"/>
                      </a:gs>
                      <a:gs pos="50000">
                        <a:schemeClr val="bg1"/>
                      </a:gs>
                      <a:gs pos="100000">
                        <a:srgbClr val="767676"/>
                      </a:gs>
                    </a:gsLst>
                    <a:lin ang="5400000" scaled="1"/>
                  </a:gradFill>
                  <a:ln w="9525" algn="ctr">
                    <a:solidFill>
                      <a:srgbClr val="B2B2B2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93" name="Rectangle 10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9" y="2527"/>
                    <a:ext cx="76" cy="3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67676"/>
                      </a:gs>
                      <a:gs pos="50000">
                        <a:schemeClr val="bg1"/>
                      </a:gs>
                      <a:gs pos="100000">
                        <a:srgbClr val="767676"/>
                      </a:gs>
                    </a:gsLst>
                    <a:lin ang="5400000" scaled="1"/>
                  </a:gradFill>
                  <a:ln w="9525" algn="ctr">
                    <a:solidFill>
                      <a:srgbClr val="B2B2B2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9751" name="Group 100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048" y="2690"/>
                    <a:ext cx="104" cy="104"/>
                    <a:chOff x="3941" y="1668"/>
                    <a:chExt cx="181" cy="113"/>
                  </a:xfrm>
                </p:grpSpPr>
                <p:sp>
                  <p:nvSpPr>
                    <p:cNvPr id="60395" name="AutoShape 10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1" y="1668"/>
                      <a:ext cx="181" cy="11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0000"/>
                    </a:solidFill>
                    <a:ln w="9525" algn="ctr">
                      <a:solidFill>
                        <a:schemeClr val="bg2"/>
                      </a:solidFill>
                      <a:round/>
                    </a:ln>
                    <a:effectLst>
                      <a:outerShdw dist="53882" dir="2700000" algn="ctr" rotWithShape="0">
                        <a:schemeClr val="bg2"/>
                      </a:outerShdw>
                    </a:effec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396" name="Line 10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66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397" name="Line 10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0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398" name="Line 100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4" y="1699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399" name="Line 100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6" y="1743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9752" name="Group 100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4754" y="2686"/>
                    <a:ext cx="104" cy="104"/>
                    <a:chOff x="3941" y="1668"/>
                    <a:chExt cx="181" cy="113"/>
                  </a:xfrm>
                </p:grpSpPr>
                <p:sp>
                  <p:nvSpPr>
                    <p:cNvPr id="60401" name="AutoShape 10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1" y="1668"/>
                      <a:ext cx="181" cy="11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0000"/>
                    </a:solidFill>
                    <a:ln w="9525" algn="ctr">
                      <a:solidFill>
                        <a:schemeClr val="bg2"/>
                      </a:solidFill>
                      <a:round/>
                    </a:ln>
                    <a:effectLst>
                      <a:outerShdw dist="53882" dir="2700000" algn="ctr" rotWithShape="0">
                        <a:schemeClr val="bg2"/>
                      </a:outerShdw>
                    </a:effec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402" name="Line 10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66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403" name="Line 10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0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404" name="Line 10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4" y="1699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405" name="Line 10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6" y="1743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0406" name="Rectangle 10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2" y="2800"/>
                    <a:ext cx="113" cy="1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07" name="Rectangle 10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1" y="2804"/>
                    <a:ext cx="113" cy="1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759" name="Group 1016"/>
                <p:cNvGrpSpPr>
                  <a:grpSpLocks noChangeAspect="1"/>
                </p:cNvGrpSpPr>
                <p:nvPr/>
              </p:nvGrpSpPr>
              <p:grpSpPr bwMode="auto">
                <a:xfrm>
                  <a:off x="2715" y="2313"/>
                  <a:ext cx="2466" cy="481"/>
                  <a:chOff x="2715" y="2313"/>
                  <a:chExt cx="2466" cy="481"/>
                </a:xfrm>
              </p:grpSpPr>
              <p:grpSp>
                <p:nvGrpSpPr>
                  <p:cNvPr id="59767" name="Group 1017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715" y="2395"/>
                    <a:ext cx="104" cy="104"/>
                    <a:chOff x="3941" y="1668"/>
                    <a:chExt cx="181" cy="113"/>
                  </a:xfrm>
                </p:grpSpPr>
                <p:sp>
                  <p:nvSpPr>
                    <p:cNvPr id="60410" name="AutoShape 10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1" y="1668"/>
                      <a:ext cx="181" cy="11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0000"/>
                    </a:solidFill>
                    <a:ln w="9525" algn="ctr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411" name="Line 10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66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412" name="Line 10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0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413" name="Line 10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4" y="1699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414" name="Line 10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6" y="1743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0415" name="Rectangle 10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8" y="2425"/>
                    <a:ext cx="2267" cy="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50000">
                        <a:schemeClr val="bg1"/>
                      </a:gs>
                      <a:gs pos="100000">
                        <a:srgbClr val="80808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B2B2B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9771" name="Group 10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77" y="2395"/>
                    <a:ext cx="104" cy="104"/>
                    <a:chOff x="3941" y="1668"/>
                    <a:chExt cx="181" cy="113"/>
                  </a:xfrm>
                </p:grpSpPr>
                <p:sp>
                  <p:nvSpPr>
                    <p:cNvPr id="62465" name="AutoShape 10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1" y="1668"/>
                      <a:ext cx="181" cy="11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0000"/>
                    </a:solidFill>
                    <a:ln w="9525" algn="ctr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466" name="Line 10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66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467" name="Line 10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0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468" name="Line 10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4" y="1699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469" name="Line 10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6" y="1743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2470" name="Line 10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33" y="2357"/>
                    <a:ext cx="0" cy="15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71" name="Line 10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106" y="2357"/>
                    <a:ext cx="0" cy="15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9776" name="Group 10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12" y="2386"/>
                    <a:ext cx="113" cy="408"/>
                    <a:chOff x="3903" y="2387"/>
                    <a:chExt cx="97" cy="341"/>
                  </a:xfrm>
                </p:grpSpPr>
                <p:sp>
                  <p:nvSpPr>
                    <p:cNvPr id="62473" name="AutoShape 10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3781" y="2509"/>
                      <a:ext cx="341" cy="97"/>
                    </a:xfrm>
                    <a:prstGeom prst="homePlate">
                      <a:avLst>
                        <a:gd name="adj" fmla="val 87887"/>
                      </a:avLst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  <a:ln w="9525" algn="ctr">
                      <a:solidFill>
                        <a:srgbClr val="B2B2B2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474" name="Freeform 10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19" y="2393"/>
                      <a:ext cx="68" cy="272"/>
                    </a:xfrm>
                    <a:custGeom>
                      <a:avLst/>
                      <a:gdLst>
                        <a:gd name="T0" fmla="*/ 6 w 88"/>
                        <a:gd name="T1" fmla="*/ 0 h 227"/>
                        <a:gd name="T2" fmla="*/ 6 w 88"/>
                        <a:gd name="T3" fmla="*/ 189 h 227"/>
                        <a:gd name="T4" fmla="*/ 44 w 88"/>
                        <a:gd name="T5" fmla="*/ 227 h 227"/>
                        <a:gd name="T6" fmla="*/ 82 w 88"/>
                        <a:gd name="T7" fmla="*/ 189 h 227"/>
                        <a:gd name="T8" fmla="*/ 82 w 88"/>
                        <a:gd name="T9" fmla="*/ 0 h 2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8" h="227">
                          <a:moveTo>
                            <a:pt x="6" y="0"/>
                          </a:moveTo>
                          <a:cubicBezTo>
                            <a:pt x="3" y="75"/>
                            <a:pt x="0" y="151"/>
                            <a:pt x="6" y="189"/>
                          </a:cubicBezTo>
                          <a:cubicBezTo>
                            <a:pt x="12" y="227"/>
                            <a:pt x="31" y="227"/>
                            <a:pt x="44" y="227"/>
                          </a:cubicBezTo>
                          <a:cubicBezTo>
                            <a:pt x="57" y="227"/>
                            <a:pt x="76" y="227"/>
                            <a:pt x="82" y="189"/>
                          </a:cubicBezTo>
                          <a:cubicBezTo>
                            <a:pt x="88" y="151"/>
                            <a:pt x="82" y="31"/>
                            <a:pt x="82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B2B2B2"/>
                      </a:solidFill>
                      <a:prstDash val="solid"/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2475" name="AutoShape 10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2313"/>
                    <a:ext cx="340" cy="76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50000">
                        <a:srgbClr val="000000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 algn="ctr">
                    <a:solidFill>
                      <a:srgbClr val="B2B2B2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785" name="Group 1036"/>
                <p:cNvGrpSpPr>
                  <a:grpSpLocks noChangeAspect="1"/>
                </p:cNvGrpSpPr>
                <p:nvPr/>
              </p:nvGrpSpPr>
              <p:grpSpPr bwMode="auto">
                <a:xfrm>
                  <a:off x="4963" y="2379"/>
                  <a:ext cx="171" cy="762"/>
                  <a:chOff x="4963" y="2387"/>
                  <a:chExt cx="171" cy="762"/>
                </a:xfrm>
              </p:grpSpPr>
              <p:sp>
                <p:nvSpPr>
                  <p:cNvPr id="62477" name="AutoShape 10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63" y="2515"/>
                    <a:ext cx="91" cy="403"/>
                  </a:xfrm>
                  <a:prstGeom prst="bevel">
                    <a:avLst>
                      <a:gd name="adj" fmla="val 5264"/>
                    </a:avLst>
                  </a:prstGeom>
                  <a:gradFill rotWithShape="1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78" name="AutoShape 10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63" y="2387"/>
                    <a:ext cx="91" cy="152"/>
                  </a:xfrm>
                  <a:prstGeom prst="bevel">
                    <a:avLst>
                      <a:gd name="adj" fmla="val 5264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79" name="AutoShape 1039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964" y="2915"/>
                    <a:ext cx="170" cy="230"/>
                  </a:xfrm>
                  <a:prstGeom prst="parallelogram">
                    <a:avLst>
                      <a:gd name="adj" fmla="val 4912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80" name="AutoShape 10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8" y="3122"/>
                    <a:ext cx="86" cy="27"/>
                  </a:xfrm>
                  <a:prstGeom prst="bevel">
                    <a:avLst>
                      <a:gd name="adj" fmla="val 5264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839" name="Group 1041"/>
                <p:cNvGrpSpPr>
                  <a:grpSpLocks noChangeAspect="1"/>
                </p:cNvGrpSpPr>
                <p:nvPr/>
              </p:nvGrpSpPr>
              <p:grpSpPr bwMode="auto">
                <a:xfrm flipH="1">
                  <a:off x="2782" y="2381"/>
                  <a:ext cx="171" cy="762"/>
                  <a:chOff x="4963" y="2387"/>
                  <a:chExt cx="171" cy="762"/>
                </a:xfrm>
              </p:grpSpPr>
              <p:sp>
                <p:nvSpPr>
                  <p:cNvPr id="62482" name="AutoShape 1042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963" y="2515"/>
                    <a:ext cx="91" cy="403"/>
                  </a:xfrm>
                  <a:prstGeom prst="bevel">
                    <a:avLst>
                      <a:gd name="adj" fmla="val 5264"/>
                    </a:avLst>
                  </a:prstGeom>
                  <a:gradFill rotWithShape="1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83" name="AutoShape 1043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963" y="2387"/>
                    <a:ext cx="91" cy="152"/>
                  </a:xfrm>
                  <a:prstGeom prst="bevel">
                    <a:avLst>
                      <a:gd name="adj" fmla="val 5264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84" name="AutoShape 1044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964" y="2915"/>
                    <a:ext cx="170" cy="230"/>
                  </a:xfrm>
                  <a:prstGeom prst="parallelogram">
                    <a:avLst>
                      <a:gd name="adj" fmla="val 4912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85" name="AutoShape 10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8" y="3122"/>
                    <a:ext cx="86" cy="27"/>
                  </a:xfrm>
                  <a:prstGeom prst="bevel">
                    <a:avLst>
                      <a:gd name="adj" fmla="val 5264"/>
                    </a:avLst>
                  </a:prstGeom>
                  <a:gradFill rotWithShape="1">
                    <a:gsLst>
                      <a:gs pos="0">
                        <a:srgbClr val="000000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2486" name="Text Box 1046"/>
              <p:cNvSpPr txBox="1">
                <a:spLocks noChangeAspect="1" noChangeArrowheads="1"/>
              </p:cNvSpPr>
              <p:nvPr/>
            </p:nvSpPr>
            <p:spPr bwMode="auto">
              <a:xfrm>
                <a:off x="3067" y="1989"/>
                <a:ext cx="154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Ctr="1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3300"/>
                    </a:solidFill>
                    <a:latin typeface="Times New Roman" panose="02020603050405020304" pitchFamily="18" charset="0"/>
                    <a:ea typeface="隶书" pitchFamily="49" charset="-122"/>
                  </a:rPr>
                  <a:t>A</a:t>
                </a:r>
              </a:p>
            </p:txBody>
          </p:sp>
          <p:sp>
            <p:nvSpPr>
              <p:cNvPr id="62487" name="Text Box 1047"/>
              <p:cNvSpPr txBox="1">
                <a:spLocks noChangeAspect="1" noChangeArrowheads="1"/>
              </p:cNvSpPr>
              <p:nvPr/>
            </p:nvSpPr>
            <p:spPr bwMode="auto">
              <a:xfrm>
                <a:off x="4954" y="1985"/>
                <a:ext cx="149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Ctr="1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3300"/>
                    </a:solidFill>
                    <a:latin typeface="Times New Roman" panose="02020603050405020304" pitchFamily="18" charset="0"/>
                    <a:ea typeface="隶书" pitchFamily="49" charset="-122"/>
                  </a:rPr>
                  <a:t>B</a:t>
                </a:r>
              </a:p>
            </p:txBody>
          </p:sp>
          <p:sp>
            <p:nvSpPr>
              <p:cNvPr id="62488" name="Text Box 1048"/>
              <p:cNvSpPr txBox="1">
                <a:spLocks noChangeAspect="1" noChangeArrowheads="1"/>
              </p:cNvSpPr>
              <p:nvPr/>
            </p:nvSpPr>
            <p:spPr bwMode="auto">
              <a:xfrm>
                <a:off x="2822" y="1656"/>
                <a:ext cx="154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Ctr="1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3300"/>
                    </a:solidFill>
                    <a:latin typeface="Times New Roman" panose="02020603050405020304" pitchFamily="18" charset="0"/>
                    <a:ea typeface="隶书" pitchFamily="49" charset="-122"/>
                  </a:rPr>
                  <a:t>C</a:t>
                </a:r>
              </a:p>
            </p:txBody>
          </p:sp>
          <p:sp>
            <p:nvSpPr>
              <p:cNvPr id="62489" name="Text Box 1049"/>
              <p:cNvSpPr txBox="1">
                <a:spLocks noChangeAspect="1" noChangeArrowheads="1"/>
              </p:cNvSpPr>
              <p:nvPr/>
            </p:nvSpPr>
            <p:spPr bwMode="auto">
              <a:xfrm>
                <a:off x="5188" y="1652"/>
                <a:ext cx="154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Ctr="1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3300"/>
                    </a:solidFill>
                    <a:latin typeface="Times New Roman" panose="02020603050405020304" pitchFamily="18" charset="0"/>
                    <a:ea typeface="隶书" pitchFamily="49" charset="-122"/>
                  </a:rPr>
                  <a:t>D</a:t>
                </a:r>
              </a:p>
            </p:txBody>
          </p:sp>
        </p:grpSp>
        <p:sp>
          <p:nvSpPr>
            <p:cNvPr id="62490" name="Freeform 1050"/>
            <p:cNvSpPr/>
            <p:nvPr/>
          </p:nvSpPr>
          <p:spPr bwMode="auto">
            <a:xfrm>
              <a:off x="123" y="732"/>
              <a:ext cx="320" cy="408"/>
            </a:xfrm>
            <a:custGeom>
              <a:avLst/>
              <a:gdLst>
                <a:gd name="T0" fmla="*/ 273 w 320"/>
                <a:gd name="T1" fmla="*/ 408 h 408"/>
                <a:gd name="T2" fmla="*/ 261 w 320"/>
                <a:gd name="T3" fmla="*/ 168 h 408"/>
                <a:gd name="T4" fmla="*/ 105 w 320"/>
                <a:gd name="T5" fmla="*/ 108 h 408"/>
                <a:gd name="T6" fmla="*/ 33 w 320"/>
                <a:gd name="T7" fmla="*/ 84 h 408"/>
                <a:gd name="T8" fmla="*/ 9 w 320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408">
                  <a:moveTo>
                    <a:pt x="273" y="408"/>
                  </a:moveTo>
                  <a:cubicBezTo>
                    <a:pt x="280" y="339"/>
                    <a:pt x="320" y="227"/>
                    <a:pt x="261" y="168"/>
                  </a:cubicBezTo>
                  <a:cubicBezTo>
                    <a:pt x="221" y="128"/>
                    <a:pt x="157" y="124"/>
                    <a:pt x="105" y="108"/>
                  </a:cubicBezTo>
                  <a:cubicBezTo>
                    <a:pt x="81" y="101"/>
                    <a:pt x="33" y="84"/>
                    <a:pt x="33" y="84"/>
                  </a:cubicBezTo>
                  <a:cubicBezTo>
                    <a:pt x="0" y="35"/>
                    <a:pt x="9" y="62"/>
                    <a:pt x="9" y="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62491" name="Freeform 1051"/>
            <p:cNvSpPr/>
            <p:nvPr/>
          </p:nvSpPr>
          <p:spPr bwMode="auto">
            <a:xfrm>
              <a:off x="2400" y="1164"/>
              <a:ext cx="315" cy="387"/>
            </a:xfrm>
            <a:custGeom>
              <a:avLst/>
              <a:gdLst>
                <a:gd name="T0" fmla="*/ 0 w 315"/>
                <a:gd name="T1" fmla="*/ 0 h 387"/>
                <a:gd name="T2" fmla="*/ 84 w 315"/>
                <a:gd name="T3" fmla="*/ 120 h 387"/>
                <a:gd name="T4" fmla="*/ 168 w 315"/>
                <a:gd name="T5" fmla="*/ 216 h 387"/>
                <a:gd name="T6" fmla="*/ 192 w 315"/>
                <a:gd name="T7" fmla="*/ 252 h 387"/>
                <a:gd name="T8" fmla="*/ 228 w 315"/>
                <a:gd name="T9" fmla="*/ 276 h 387"/>
                <a:gd name="T10" fmla="*/ 240 w 315"/>
                <a:gd name="T11" fmla="*/ 312 h 387"/>
                <a:gd name="T12" fmla="*/ 312 w 315"/>
                <a:gd name="T13" fmla="*/ 37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387">
                  <a:moveTo>
                    <a:pt x="0" y="0"/>
                  </a:moveTo>
                  <a:cubicBezTo>
                    <a:pt x="23" y="58"/>
                    <a:pt x="33" y="86"/>
                    <a:pt x="84" y="120"/>
                  </a:cubicBezTo>
                  <a:cubicBezTo>
                    <a:pt x="102" y="175"/>
                    <a:pt x="115" y="189"/>
                    <a:pt x="168" y="216"/>
                  </a:cubicBezTo>
                  <a:cubicBezTo>
                    <a:pt x="176" y="228"/>
                    <a:pt x="182" y="242"/>
                    <a:pt x="192" y="252"/>
                  </a:cubicBezTo>
                  <a:cubicBezTo>
                    <a:pt x="202" y="262"/>
                    <a:pt x="219" y="265"/>
                    <a:pt x="228" y="276"/>
                  </a:cubicBezTo>
                  <a:cubicBezTo>
                    <a:pt x="236" y="286"/>
                    <a:pt x="231" y="303"/>
                    <a:pt x="240" y="312"/>
                  </a:cubicBezTo>
                  <a:cubicBezTo>
                    <a:pt x="315" y="387"/>
                    <a:pt x="312" y="328"/>
                    <a:pt x="312" y="372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62492" name="Rectangle 1052"/>
            <p:cNvSpPr>
              <a:spLocks noChangeArrowheads="1"/>
            </p:cNvSpPr>
            <p:nvPr/>
          </p:nvSpPr>
          <p:spPr bwMode="auto">
            <a:xfrm>
              <a:off x="380" y="1131"/>
              <a:ext cx="2040" cy="45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59841" name="Group 1053"/>
          <p:cNvGrpSpPr/>
          <p:nvPr/>
        </p:nvGrpSpPr>
        <p:grpSpPr bwMode="auto">
          <a:xfrm>
            <a:off x="6659563" y="5445125"/>
            <a:ext cx="2084387" cy="993775"/>
            <a:chOff x="342" y="2577"/>
            <a:chExt cx="2267" cy="1153"/>
          </a:xfrm>
        </p:grpSpPr>
        <p:grpSp>
          <p:nvGrpSpPr>
            <p:cNvPr id="59842" name="Group 1054"/>
            <p:cNvGrpSpPr>
              <a:grpSpLocks noChangeAspect="1"/>
            </p:cNvGrpSpPr>
            <p:nvPr/>
          </p:nvGrpSpPr>
          <p:grpSpPr bwMode="auto">
            <a:xfrm>
              <a:off x="342" y="2577"/>
              <a:ext cx="2267" cy="830"/>
              <a:chOff x="2822" y="1652"/>
              <a:chExt cx="2520" cy="923"/>
            </a:xfrm>
          </p:grpSpPr>
          <p:grpSp>
            <p:nvGrpSpPr>
              <p:cNvPr id="59843" name="Group 1055"/>
              <p:cNvGrpSpPr>
                <a:grpSpLocks noChangeAspect="1"/>
              </p:cNvGrpSpPr>
              <p:nvPr/>
            </p:nvGrpSpPr>
            <p:grpSpPr bwMode="auto">
              <a:xfrm>
                <a:off x="2842" y="1745"/>
                <a:ext cx="2466" cy="830"/>
                <a:chOff x="2715" y="2313"/>
                <a:chExt cx="2466" cy="830"/>
              </a:xfrm>
            </p:grpSpPr>
            <p:grpSp>
              <p:nvGrpSpPr>
                <p:cNvPr id="59844" name="Group 1056"/>
                <p:cNvGrpSpPr>
                  <a:grpSpLocks noChangeAspect="1"/>
                </p:cNvGrpSpPr>
                <p:nvPr/>
              </p:nvGrpSpPr>
              <p:grpSpPr bwMode="auto">
                <a:xfrm>
                  <a:off x="2935" y="2527"/>
                  <a:ext cx="2040" cy="376"/>
                  <a:chOff x="2935" y="2527"/>
                  <a:chExt cx="2040" cy="376"/>
                </a:xfrm>
              </p:grpSpPr>
              <p:sp>
                <p:nvSpPr>
                  <p:cNvPr id="62497" name="Rectangle 10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2535"/>
                    <a:ext cx="2040" cy="3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gamma/>
                          <a:shade val="66275"/>
                          <a:invGamma/>
                        </a:schemeClr>
                      </a:gs>
                      <a:gs pos="50000">
                        <a:schemeClr val="bg1"/>
                      </a:gs>
                      <a:gs pos="100000">
                        <a:schemeClr val="bg1">
                          <a:gamma/>
                          <a:shade val="6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98" name="Rectangle 10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1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499" name="Rectangle 10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2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00" name="Rectangle 10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33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01" name="Rectangle 10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4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02" name="Rectangle 10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5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03" name="Rectangle 10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6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04" name="Rectangle 10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40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05" name="Rectangle 10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7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06" name="Rectangle 10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8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07" name="Rectangle 10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8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08" name="Rectangle 10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9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09" name="Rectangle 10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5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10" name="Rectangle 10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11" name="Rectangle 10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26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12" name="Rectangle 10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6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13" name="Rectangle 10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7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14" name="Rectangle 10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2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15" name="Rectangle 10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1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16" name="Rectangle 10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3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17" name="Rectangle 10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3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18" name="Rectangle 10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34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19" name="Rectangle 10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19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20" name="Rectangle 10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0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21" name="Rectangle 10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81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22" name="Rectangle 10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12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23" name="Rectangle 10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3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24" name="Rectangle 10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9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25" name="Rectangle 10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09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26" name="Rectangle 10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0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27" name="Rectangle 10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0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28" name="Rectangle 10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72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29" name="Rectangle 10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2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30" name="Rectangle 10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6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31" name="Rectangle 10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75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32" name="Rectangle 10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5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33" name="Rectangle 10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6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34" name="Rectangle 10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67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35" name="Rectangle 10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9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36" name="Rectangle 10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39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37" name="Rectangle 10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8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38" name="Rectangle 10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8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39" name="Rectangle 10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7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40" name="Rectangle 1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41" name="Rectangle 1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6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42" name="Rectangle 1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43" name="Rectangle 1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5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44" name="Rectangle 1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95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45" name="Rectangle 1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46" name="Rectangle 1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33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47" name="Rectangle 1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9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48" name="Rectangle 1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59" y="2527"/>
                    <a:ext cx="30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49" name="Rectangle 1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8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50" name="Rectangle 1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97" y="2527"/>
                    <a:ext cx="31" cy="3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zh-CN" altLang="zh-CN" sz="2800"/>
                  </a:p>
                </p:txBody>
              </p:sp>
              <p:sp>
                <p:nvSpPr>
                  <p:cNvPr id="62551" name="Line 11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4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52" name="Line 11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28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53" name="Line 11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54" name="Line 11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8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55" name="Line 11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1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56" name="Line 11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64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57" name="Line 11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9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58" name="Line 11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2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59" name="Line 11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5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0" name="Line 11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8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1" name="Line 11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17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2" name="Line 11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47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3" name="Line 11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78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4" name="Line 11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8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5" name="Line 11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3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6" name="Line 11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6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7" name="Line 11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0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8" name="Line 11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97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9" name="Line 11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67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70" name="Line 11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7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71" name="Line 11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0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72" name="Line 11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3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73" name="Line 11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33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74" name="Line 11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02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75" name="Line 11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11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76" name="Line 11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80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77" name="Line 11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40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78" name="Line 11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0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79" name="Line 11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73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80" name="Line 11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43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81" name="Line 11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12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82" name="Line 11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81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83" name="Line 11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50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84" name="Line 11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6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85" name="Line 11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34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86" name="Line 11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03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87" name="Line 11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42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88" name="Line 11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72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89" name="Line 11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18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90" name="Line 11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87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91" name="Line 11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5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92" name="Line 11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2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93" name="Line 11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9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94" name="Line 11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7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95" name="Line 1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96" name="Line 1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19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97" name="Line 11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188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98" name="Line 1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71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99" name="Line 1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157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00" name="Line 1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126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01" name="Line 1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95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02" name="Line 1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64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03" name="Line 11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33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04" name="Line 1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02" y="2527"/>
                    <a:ext cx="0" cy="3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05" name="Rectangle 1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74" y="2527"/>
                    <a:ext cx="76" cy="3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67676"/>
                      </a:gs>
                      <a:gs pos="50000">
                        <a:schemeClr val="bg1"/>
                      </a:gs>
                      <a:gs pos="100000">
                        <a:srgbClr val="767676"/>
                      </a:gs>
                    </a:gsLst>
                    <a:lin ang="5400000" scaled="1"/>
                  </a:gradFill>
                  <a:ln w="9525" algn="ctr">
                    <a:solidFill>
                      <a:srgbClr val="B2B2B2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06" name="Rectangle 1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9" y="2527"/>
                    <a:ext cx="76" cy="3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67676"/>
                      </a:gs>
                      <a:gs pos="50000">
                        <a:schemeClr val="bg1"/>
                      </a:gs>
                      <a:gs pos="100000">
                        <a:srgbClr val="767676"/>
                      </a:gs>
                    </a:gsLst>
                    <a:lin ang="5400000" scaled="1"/>
                  </a:gradFill>
                  <a:ln w="9525" algn="ctr">
                    <a:solidFill>
                      <a:srgbClr val="B2B2B2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62464" name="Group 116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048" y="2690"/>
                    <a:ext cx="104" cy="104"/>
                    <a:chOff x="3941" y="1668"/>
                    <a:chExt cx="181" cy="113"/>
                  </a:xfrm>
                </p:grpSpPr>
                <p:sp>
                  <p:nvSpPr>
                    <p:cNvPr id="62608" name="AutoShape 11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1" y="1668"/>
                      <a:ext cx="181" cy="11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0000"/>
                    </a:solidFill>
                    <a:ln w="9525" algn="ctr">
                      <a:solidFill>
                        <a:schemeClr val="bg2"/>
                      </a:solidFill>
                      <a:round/>
                    </a:ln>
                    <a:effectLst>
                      <a:outerShdw dist="53882" dir="2700000" algn="ctr" rotWithShape="0">
                        <a:schemeClr val="bg2"/>
                      </a:outerShdw>
                    </a:effec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09" name="Line 1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66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10" name="Line 1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0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11" name="Line 1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4" y="1699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12" name="Line 11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6" y="1743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2472" name="Group 1173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4754" y="2686"/>
                    <a:ext cx="104" cy="104"/>
                    <a:chOff x="3941" y="1668"/>
                    <a:chExt cx="181" cy="113"/>
                  </a:xfrm>
                </p:grpSpPr>
                <p:sp>
                  <p:nvSpPr>
                    <p:cNvPr id="62614" name="AutoShape 11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1" y="1668"/>
                      <a:ext cx="181" cy="11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0000"/>
                    </a:solidFill>
                    <a:ln w="9525" algn="ctr">
                      <a:solidFill>
                        <a:schemeClr val="bg2"/>
                      </a:solidFill>
                      <a:round/>
                    </a:ln>
                    <a:effectLst>
                      <a:outerShdw dist="53882" dir="2700000" algn="ctr" rotWithShape="0">
                        <a:schemeClr val="bg2"/>
                      </a:outerShdw>
                    </a:effec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15" name="Line 11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66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16" name="Line 11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0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17" name="Line 11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4" y="1699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18" name="Line 11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6" y="1743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2619" name="Rectangle 1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2" y="2800"/>
                    <a:ext cx="113" cy="1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20" name="Rectangle 1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1" y="2804"/>
                    <a:ext cx="113" cy="1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476" name="Group 1181"/>
                <p:cNvGrpSpPr>
                  <a:grpSpLocks noChangeAspect="1"/>
                </p:cNvGrpSpPr>
                <p:nvPr/>
              </p:nvGrpSpPr>
              <p:grpSpPr bwMode="auto">
                <a:xfrm>
                  <a:off x="2715" y="2313"/>
                  <a:ext cx="2466" cy="481"/>
                  <a:chOff x="2715" y="2313"/>
                  <a:chExt cx="2466" cy="481"/>
                </a:xfrm>
              </p:grpSpPr>
              <p:grpSp>
                <p:nvGrpSpPr>
                  <p:cNvPr id="62481" name="Group 1182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715" y="2395"/>
                    <a:ext cx="104" cy="104"/>
                    <a:chOff x="3941" y="1668"/>
                    <a:chExt cx="181" cy="113"/>
                  </a:xfrm>
                </p:grpSpPr>
                <p:sp>
                  <p:nvSpPr>
                    <p:cNvPr id="62623" name="AutoShape 1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1" y="1668"/>
                      <a:ext cx="181" cy="11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0000"/>
                    </a:solidFill>
                    <a:ln w="9525" algn="ctr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24" name="Line 11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66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25" name="Line 118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0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26" name="Line 11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4" y="1699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27" name="Line 11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6" y="1743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2628" name="Rectangle 1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8" y="2425"/>
                    <a:ext cx="2267" cy="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808080"/>
                      </a:gs>
                      <a:gs pos="50000">
                        <a:schemeClr val="bg1"/>
                      </a:gs>
                      <a:gs pos="100000">
                        <a:srgbClr val="80808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B2B2B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62493" name="Group 11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77" y="2395"/>
                    <a:ext cx="104" cy="104"/>
                    <a:chOff x="3941" y="1668"/>
                    <a:chExt cx="181" cy="113"/>
                  </a:xfrm>
                </p:grpSpPr>
                <p:sp>
                  <p:nvSpPr>
                    <p:cNvPr id="62630" name="AutoShape 1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1" y="1668"/>
                      <a:ext cx="181" cy="11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0000"/>
                    </a:solidFill>
                    <a:ln w="9525" algn="ctr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31" name="Line 11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66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32" name="Line 11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0" y="1668"/>
                      <a:ext cx="0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33" name="Line 119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4" y="1699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34" name="Line 11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966" y="1743"/>
                      <a:ext cx="1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2635" name="Line 11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33" y="2357"/>
                    <a:ext cx="0" cy="15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36" name="Line 11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106" y="2357"/>
                    <a:ext cx="0" cy="15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 anchorCtr="1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62494" name="Group 11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12" y="2386"/>
                    <a:ext cx="113" cy="408"/>
                    <a:chOff x="3903" y="2387"/>
                    <a:chExt cx="97" cy="341"/>
                  </a:xfrm>
                </p:grpSpPr>
                <p:sp>
                  <p:nvSpPr>
                    <p:cNvPr id="62638" name="AutoShape 119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3781" y="2509"/>
                      <a:ext cx="341" cy="97"/>
                    </a:xfrm>
                    <a:prstGeom prst="homePlate">
                      <a:avLst>
                        <a:gd name="adj" fmla="val 87887"/>
                      </a:avLst>
                    </a:pr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  <a:ln w="9525" algn="ctr">
                      <a:solidFill>
                        <a:srgbClr val="B2B2B2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639" name="Freeform 11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19" y="2393"/>
                      <a:ext cx="68" cy="272"/>
                    </a:xfrm>
                    <a:custGeom>
                      <a:avLst/>
                      <a:gdLst>
                        <a:gd name="T0" fmla="*/ 6 w 88"/>
                        <a:gd name="T1" fmla="*/ 0 h 227"/>
                        <a:gd name="T2" fmla="*/ 6 w 88"/>
                        <a:gd name="T3" fmla="*/ 189 h 227"/>
                        <a:gd name="T4" fmla="*/ 44 w 88"/>
                        <a:gd name="T5" fmla="*/ 227 h 227"/>
                        <a:gd name="T6" fmla="*/ 82 w 88"/>
                        <a:gd name="T7" fmla="*/ 189 h 227"/>
                        <a:gd name="T8" fmla="*/ 82 w 88"/>
                        <a:gd name="T9" fmla="*/ 0 h 2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8" h="227">
                          <a:moveTo>
                            <a:pt x="6" y="0"/>
                          </a:moveTo>
                          <a:cubicBezTo>
                            <a:pt x="3" y="75"/>
                            <a:pt x="0" y="151"/>
                            <a:pt x="6" y="189"/>
                          </a:cubicBezTo>
                          <a:cubicBezTo>
                            <a:pt x="12" y="227"/>
                            <a:pt x="31" y="227"/>
                            <a:pt x="44" y="227"/>
                          </a:cubicBezTo>
                          <a:cubicBezTo>
                            <a:pt x="57" y="227"/>
                            <a:pt x="76" y="227"/>
                            <a:pt x="82" y="189"/>
                          </a:cubicBezTo>
                          <a:cubicBezTo>
                            <a:pt x="88" y="151"/>
                            <a:pt x="82" y="31"/>
                            <a:pt x="82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B2B2B2"/>
                      </a:solidFill>
                      <a:prstDash val="solid"/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2640" name="AutoShape 1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2313"/>
                    <a:ext cx="340" cy="76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50000">
                        <a:srgbClr val="000000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 algn="ctr">
                    <a:solidFill>
                      <a:srgbClr val="B2B2B2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495" name="Group 1201"/>
                <p:cNvGrpSpPr>
                  <a:grpSpLocks noChangeAspect="1"/>
                </p:cNvGrpSpPr>
                <p:nvPr/>
              </p:nvGrpSpPr>
              <p:grpSpPr bwMode="auto">
                <a:xfrm>
                  <a:off x="4963" y="2379"/>
                  <a:ext cx="171" cy="762"/>
                  <a:chOff x="4963" y="2387"/>
                  <a:chExt cx="171" cy="762"/>
                </a:xfrm>
              </p:grpSpPr>
              <p:sp>
                <p:nvSpPr>
                  <p:cNvPr id="62642" name="AutoShape 1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63" y="2515"/>
                    <a:ext cx="91" cy="403"/>
                  </a:xfrm>
                  <a:prstGeom prst="bevel">
                    <a:avLst>
                      <a:gd name="adj" fmla="val 5264"/>
                    </a:avLst>
                  </a:prstGeom>
                  <a:gradFill rotWithShape="1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43" name="AutoShape 1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63" y="2387"/>
                    <a:ext cx="91" cy="152"/>
                  </a:xfrm>
                  <a:prstGeom prst="bevel">
                    <a:avLst>
                      <a:gd name="adj" fmla="val 5264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44" name="AutoShape 1204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964" y="2915"/>
                    <a:ext cx="170" cy="230"/>
                  </a:xfrm>
                  <a:prstGeom prst="parallelogram">
                    <a:avLst>
                      <a:gd name="adj" fmla="val 4912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45" name="AutoShape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8" y="3122"/>
                    <a:ext cx="86" cy="27"/>
                  </a:xfrm>
                  <a:prstGeom prst="bevel">
                    <a:avLst>
                      <a:gd name="adj" fmla="val 5264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496" name="Group 120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782" y="2381"/>
                  <a:ext cx="171" cy="762"/>
                  <a:chOff x="4963" y="2387"/>
                  <a:chExt cx="171" cy="762"/>
                </a:xfrm>
              </p:grpSpPr>
              <p:sp>
                <p:nvSpPr>
                  <p:cNvPr id="62647" name="AutoShape 1207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963" y="2515"/>
                    <a:ext cx="91" cy="403"/>
                  </a:xfrm>
                  <a:prstGeom prst="bevel">
                    <a:avLst>
                      <a:gd name="adj" fmla="val 5264"/>
                    </a:avLst>
                  </a:prstGeom>
                  <a:gradFill rotWithShape="1">
                    <a:gsLst>
                      <a:gs pos="0">
                        <a:srgbClr val="000000"/>
                      </a:gs>
                      <a:gs pos="5000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48" name="AutoShape 120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963" y="2387"/>
                    <a:ext cx="91" cy="152"/>
                  </a:xfrm>
                  <a:prstGeom prst="bevel">
                    <a:avLst>
                      <a:gd name="adj" fmla="val 5264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49" name="AutoShape 1209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964" y="2915"/>
                    <a:ext cx="170" cy="230"/>
                  </a:xfrm>
                  <a:prstGeom prst="parallelogram">
                    <a:avLst>
                      <a:gd name="adj" fmla="val 4912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50" name="AutoShape 1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8" y="3122"/>
                    <a:ext cx="86" cy="27"/>
                  </a:xfrm>
                  <a:prstGeom prst="bevel">
                    <a:avLst>
                      <a:gd name="adj" fmla="val 5264"/>
                    </a:avLst>
                  </a:prstGeom>
                  <a:gradFill rotWithShape="1">
                    <a:gsLst>
                      <a:gs pos="0">
                        <a:srgbClr val="000000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53882" dir="2700000" algn="ctr" rotWithShape="0">
                            <a:schemeClr val="tx1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2651" name="Text Box 1211"/>
              <p:cNvSpPr txBox="1">
                <a:spLocks noChangeAspect="1" noChangeArrowheads="1"/>
              </p:cNvSpPr>
              <p:nvPr/>
            </p:nvSpPr>
            <p:spPr bwMode="auto">
              <a:xfrm>
                <a:off x="3068" y="1988"/>
                <a:ext cx="151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Ctr="1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3300"/>
                    </a:solidFill>
                    <a:latin typeface="Times New Roman" panose="02020603050405020304" pitchFamily="18" charset="0"/>
                    <a:ea typeface="隶书" pitchFamily="49" charset="-122"/>
                  </a:rPr>
                  <a:t>A</a:t>
                </a:r>
              </a:p>
            </p:txBody>
          </p:sp>
          <p:sp>
            <p:nvSpPr>
              <p:cNvPr id="62652" name="Text Box 1212"/>
              <p:cNvSpPr txBox="1">
                <a:spLocks noChangeAspect="1" noChangeArrowheads="1"/>
              </p:cNvSpPr>
              <p:nvPr/>
            </p:nvSpPr>
            <p:spPr bwMode="auto">
              <a:xfrm>
                <a:off x="4952" y="1986"/>
                <a:ext cx="154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Ctr="1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3300"/>
                    </a:solidFill>
                    <a:latin typeface="Times New Roman" panose="02020603050405020304" pitchFamily="18" charset="0"/>
                    <a:ea typeface="隶书" pitchFamily="49" charset="-122"/>
                  </a:rPr>
                  <a:t>B</a:t>
                </a:r>
              </a:p>
            </p:txBody>
          </p:sp>
          <p:sp>
            <p:nvSpPr>
              <p:cNvPr id="62653" name="Text Box 1213"/>
              <p:cNvSpPr txBox="1">
                <a:spLocks noChangeAspect="1" noChangeArrowheads="1"/>
              </p:cNvSpPr>
              <p:nvPr/>
            </p:nvSpPr>
            <p:spPr bwMode="auto">
              <a:xfrm>
                <a:off x="2822" y="1654"/>
                <a:ext cx="15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Ctr="1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3300"/>
                    </a:solidFill>
                    <a:latin typeface="Times New Roman" panose="02020603050405020304" pitchFamily="18" charset="0"/>
                    <a:ea typeface="隶书" pitchFamily="49" charset="-122"/>
                  </a:rPr>
                  <a:t>C</a:t>
                </a:r>
              </a:p>
            </p:txBody>
          </p:sp>
          <p:sp>
            <p:nvSpPr>
              <p:cNvPr id="62654" name="Text Box 1214"/>
              <p:cNvSpPr txBox="1">
                <a:spLocks noChangeAspect="1" noChangeArrowheads="1"/>
              </p:cNvSpPr>
              <p:nvPr/>
            </p:nvSpPr>
            <p:spPr bwMode="auto">
              <a:xfrm>
                <a:off x="5190" y="1652"/>
                <a:ext cx="15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Ctr="1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3300"/>
                    </a:solidFill>
                    <a:latin typeface="Times New Roman" panose="02020603050405020304" pitchFamily="18" charset="0"/>
                    <a:ea typeface="隶书" pitchFamily="49" charset="-122"/>
                  </a:rPr>
                  <a:t>D</a:t>
                </a:r>
              </a:p>
            </p:txBody>
          </p:sp>
        </p:grpSp>
        <p:sp>
          <p:nvSpPr>
            <p:cNvPr id="62655" name="Freeform 1215"/>
            <p:cNvSpPr/>
            <p:nvPr/>
          </p:nvSpPr>
          <p:spPr bwMode="auto">
            <a:xfrm>
              <a:off x="396" y="3066"/>
              <a:ext cx="312" cy="664"/>
            </a:xfrm>
            <a:custGeom>
              <a:avLst/>
              <a:gdLst>
                <a:gd name="T0" fmla="*/ 312 w 312"/>
                <a:gd name="T1" fmla="*/ 18 h 664"/>
                <a:gd name="T2" fmla="*/ 204 w 312"/>
                <a:gd name="T3" fmla="*/ 54 h 664"/>
                <a:gd name="T4" fmla="*/ 168 w 312"/>
                <a:gd name="T5" fmla="*/ 534 h 664"/>
                <a:gd name="T6" fmla="*/ 0 w 312"/>
                <a:gd name="T7" fmla="*/ 582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664">
                  <a:moveTo>
                    <a:pt x="312" y="18"/>
                  </a:moveTo>
                  <a:cubicBezTo>
                    <a:pt x="257" y="0"/>
                    <a:pt x="245" y="13"/>
                    <a:pt x="204" y="54"/>
                  </a:cubicBezTo>
                  <a:cubicBezTo>
                    <a:pt x="219" y="187"/>
                    <a:pt x="307" y="488"/>
                    <a:pt x="168" y="534"/>
                  </a:cubicBezTo>
                  <a:cubicBezTo>
                    <a:pt x="129" y="592"/>
                    <a:pt x="82" y="664"/>
                    <a:pt x="0" y="582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62656" name="Freeform 1216"/>
            <p:cNvSpPr/>
            <p:nvPr/>
          </p:nvSpPr>
          <p:spPr bwMode="auto">
            <a:xfrm>
              <a:off x="2256" y="3084"/>
              <a:ext cx="276" cy="629"/>
            </a:xfrm>
            <a:custGeom>
              <a:avLst/>
              <a:gdLst>
                <a:gd name="T0" fmla="*/ 0 w 276"/>
                <a:gd name="T1" fmla="*/ 0 h 629"/>
                <a:gd name="T2" fmla="*/ 12 w 276"/>
                <a:gd name="T3" fmla="*/ 36 h 629"/>
                <a:gd name="T4" fmla="*/ 36 w 276"/>
                <a:gd name="T5" fmla="*/ 72 h 629"/>
                <a:gd name="T6" fmla="*/ 12 w 276"/>
                <a:gd name="T7" fmla="*/ 216 h 629"/>
                <a:gd name="T8" fmla="*/ 72 w 276"/>
                <a:gd name="T9" fmla="*/ 384 h 629"/>
                <a:gd name="T10" fmla="*/ 96 w 276"/>
                <a:gd name="T11" fmla="*/ 420 h 629"/>
                <a:gd name="T12" fmla="*/ 132 w 276"/>
                <a:gd name="T13" fmla="*/ 504 h 629"/>
                <a:gd name="T14" fmla="*/ 144 w 276"/>
                <a:gd name="T15" fmla="*/ 576 h 629"/>
                <a:gd name="T16" fmla="*/ 276 w 276"/>
                <a:gd name="T17" fmla="*/ 624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629">
                  <a:moveTo>
                    <a:pt x="0" y="0"/>
                  </a:moveTo>
                  <a:cubicBezTo>
                    <a:pt x="4" y="12"/>
                    <a:pt x="6" y="25"/>
                    <a:pt x="12" y="36"/>
                  </a:cubicBezTo>
                  <a:cubicBezTo>
                    <a:pt x="18" y="49"/>
                    <a:pt x="35" y="58"/>
                    <a:pt x="36" y="72"/>
                  </a:cubicBezTo>
                  <a:cubicBezTo>
                    <a:pt x="40" y="113"/>
                    <a:pt x="23" y="173"/>
                    <a:pt x="12" y="216"/>
                  </a:cubicBezTo>
                  <a:cubicBezTo>
                    <a:pt x="49" y="272"/>
                    <a:pt x="50" y="325"/>
                    <a:pt x="72" y="384"/>
                  </a:cubicBezTo>
                  <a:cubicBezTo>
                    <a:pt x="77" y="398"/>
                    <a:pt x="90" y="407"/>
                    <a:pt x="96" y="420"/>
                  </a:cubicBezTo>
                  <a:cubicBezTo>
                    <a:pt x="110" y="447"/>
                    <a:pt x="118" y="477"/>
                    <a:pt x="132" y="504"/>
                  </a:cubicBezTo>
                  <a:cubicBezTo>
                    <a:pt x="136" y="528"/>
                    <a:pt x="134" y="554"/>
                    <a:pt x="144" y="576"/>
                  </a:cubicBezTo>
                  <a:cubicBezTo>
                    <a:pt x="167" y="629"/>
                    <a:pt x="230" y="624"/>
                    <a:pt x="276" y="624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grpSp>
          <p:nvGrpSpPr>
            <p:cNvPr id="59955" name="Group 1217"/>
            <p:cNvGrpSpPr/>
            <p:nvPr/>
          </p:nvGrpSpPr>
          <p:grpSpPr bwMode="auto">
            <a:xfrm>
              <a:off x="759" y="2854"/>
              <a:ext cx="1439" cy="329"/>
              <a:chOff x="590" y="3107"/>
              <a:chExt cx="1624" cy="376"/>
            </a:xfrm>
          </p:grpSpPr>
          <p:sp>
            <p:nvSpPr>
              <p:cNvPr id="62658" name="Rectangle 1218"/>
              <p:cNvSpPr>
                <a:spLocks noChangeArrowheads="1"/>
              </p:cNvSpPr>
              <p:nvPr/>
            </p:nvSpPr>
            <p:spPr bwMode="auto">
              <a:xfrm>
                <a:off x="1416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59" name="Rectangle 1219"/>
              <p:cNvSpPr>
                <a:spLocks noChangeArrowheads="1"/>
              </p:cNvSpPr>
              <p:nvPr/>
            </p:nvSpPr>
            <p:spPr bwMode="auto">
              <a:xfrm>
                <a:off x="1447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60" name="Rectangle 1220"/>
              <p:cNvSpPr>
                <a:spLocks noChangeArrowheads="1"/>
              </p:cNvSpPr>
              <p:nvPr/>
            </p:nvSpPr>
            <p:spPr bwMode="auto">
              <a:xfrm>
                <a:off x="1478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61" name="Rectangle 1221"/>
              <p:cNvSpPr>
                <a:spLocks noChangeArrowheads="1"/>
              </p:cNvSpPr>
              <p:nvPr/>
            </p:nvSpPr>
            <p:spPr bwMode="auto">
              <a:xfrm>
                <a:off x="1509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62" name="Rectangle 1222"/>
              <p:cNvSpPr>
                <a:spLocks noChangeArrowheads="1"/>
              </p:cNvSpPr>
              <p:nvPr/>
            </p:nvSpPr>
            <p:spPr bwMode="auto">
              <a:xfrm>
                <a:off x="1540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63" name="Rectangle 1223"/>
              <p:cNvSpPr>
                <a:spLocks noChangeArrowheads="1"/>
              </p:cNvSpPr>
              <p:nvPr/>
            </p:nvSpPr>
            <p:spPr bwMode="auto">
              <a:xfrm>
                <a:off x="1571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64" name="Rectangle 1224"/>
              <p:cNvSpPr>
                <a:spLocks noChangeArrowheads="1"/>
              </p:cNvSpPr>
              <p:nvPr/>
            </p:nvSpPr>
            <p:spPr bwMode="auto">
              <a:xfrm>
                <a:off x="1385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65" name="Rectangle 1225"/>
              <p:cNvSpPr>
                <a:spLocks noChangeArrowheads="1"/>
              </p:cNvSpPr>
              <p:nvPr/>
            </p:nvSpPr>
            <p:spPr bwMode="auto">
              <a:xfrm>
                <a:off x="1602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66" name="Rectangle 1226"/>
              <p:cNvSpPr>
                <a:spLocks noChangeArrowheads="1"/>
              </p:cNvSpPr>
              <p:nvPr/>
            </p:nvSpPr>
            <p:spPr bwMode="auto">
              <a:xfrm>
                <a:off x="1633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67" name="Rectangle 1227"/>
              <p:cNvSpPr>
                <a:spLocks noChangeArrowheads="1"/>
              </p:cNvSpPr>
              <p:nvPr/>
            </p:nvSpPr>
            <p:spPr bwMode="auto">
              <a:xfrm>
                <a:off x="1263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68" name="Rectangle 1228"/>
              <p:cNvSpPr>
                <a:spLocks noChangeArrowheads="1"/>
              </p:cNvSpPr>
              <p:nvPr/>
            </p:nvSpPr>
            <p:spPr bwMode="auto">
              <a:xfrm>
                <a:off x="1294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69" name="Rectangle 1229"/>
              <p:cNvSpPr>
                <a:spLocks noChangeArrowheads="1"/>
              </p:cNvSpPr>
              <p:nvPr/>
            </p:nvSpPr>
            <p:spPr bwMode="auto">
              <a:xfrm>
                <a:off x="1110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70" name="Rectangle 1230"/>
              <p:cNvSpPr>
                <a:spLocks noChangeArrowheads="1"/>
              </p:cNvSpPr>
              <p:nvPr/>
            </p:nvSpPr>
            <p:spPr bwMode="auto">
              <a:xfrm>
                <a:off x="1141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71" name="Rectangle 1231"/>
              <p:cNvSpPr>
                <a:spLocks noChangeArrowheads="1"/>
              </p:cNvSpPr>
              <p:nvPr/>
            </p:nvSpPr>
            <p:spPr bwMode="auto">
              <a:xfrm>
                <a:off x="1171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72" name="Rectangle 1232"/>
              <p:cNvSpPr>
                <a:spLocks noChangeArrowheads="1"/>
              </p:cNvSpPr>
              <p:nvPr/>
            </p:nvSpPr>
            <p:spPr bwMode="auto">
              <a:xfrm>
                <a:off x="1201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73" name="Rectangle 1233"/>
              <p:cNvSpPr>
                <a:spLocks noChangeArrowheads="1"/>
              </p:cNvSpPr>
              <p:nvPr/>
            </p:nvSpPr>
            <p:spPr bwMode="auto">
              <a:xfrm>
                <a:off x="1232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74" name="Rectangle 1234"/>
              <p:cNvSpPr>
                <a:spLocks noChangeArrowheads="1"/>
              </p:cNvSpPr>
              <p:nvPr/>
            </p:nvSpPr>
            <p:spPr bwMode="auto">
              <a:xfrm>
                <a:off x="1787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75" name="Rectangle 1235"/>
              <p:cNvSpPr>
                <a:spLocks noChangeArrowheads="1"/>
              </p:cNvSpPr>
              <p:nvPr/>
            </p:nvSpPr>
            <p:spPr bwMode="auto">
              <a:xfrm>
                <a:off x="1756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76" name="Rectangle 1236"/>
              <p:cNvSpPr>
                <a:spLocks noChangeArrowheads="1"/>
              </p:cNvSpPr>
              <p:nvPr/>
            </p:nvSpPr>
            <p:spPr bwMode="auto">
              <a:xfrm>
                <a:off x="1018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77" name="Rectangle 1237"/>
              <p:cNvSpPr>
                <a:spLocks noChangeArrowheads="1"/>
              </p:cNvSpPr>
              <p:nvPr/>
            </p:nvSpPr>
            <p:spPr bwMode="auto">
              <a:xfrm>
                <a:off x="1048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78" name="Rectangle 1238"/>
              <p:cNvSpPr>
                <a:spLocks noChangeArrowheads="1"/>
              </p:cNvSpPr>
              <p:nvPr/>
            </p:nvSpPr>
            <p:spPr bwMode="auto">
              <a:xfrm>
                <a:off x="1079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79" name="Rectangle 1239"/>
              <p:cNvSpPr>
                <a:spLocks noChangeArrowheads="1"/>
              </p:cNvSpPr>
              <p:nvPr/>
            </p:nvSpPr>
            <p:spPr bwMode="auto">
              <a:xfrm>
                <a:off x="864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80" name="Rectangle 1240"/>
              <p:cNvSpPr>
                <a:spLocks noChangeArrowheads="1"/>
              </p:cNvSpPr>
              <p:nvPr/>
            </p:nvSpPr>
            <p:spPr bwMode="auto">
              <a:xfrm>
                <a:off x="895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81" name="Rectangle 1241"/>
              <p:cNvSpPr>
                <a:spLocks noChangeArrowheads="1"/>
              </p:cNvSpPr>
              <p:nvPr/>
            </p:nvSpPr>
            <p:spPr bwMode="auto">
              <a:xfrm>
                <a:off x="926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82" name="Rectangle 1242"/>
              <p:cNvSpPr>
                <a:spLocks noChangeArrowheads="1"/>
              </p:cNvSpPr>
              <p:nvPr/>
            </p:nvSpPr>
            <p:spPr bwMode="auto">
              <a:xfrm>
                <a:off x="957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83" name="Rectangle 1243"/>
              <p:cNvSpPr>
                <a:spLocks noChangeArrowheads="1"/>
              </p:cNvSpPr>
              <p:nvPr/>
            </p:nvSpPr>
            <p:spPr bwMode="auto">
              <a:xfrm>
                <a:off x="988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84" name="Rectangle 1244"/>
              <p:cNvSpPr>
                <a:spLocks noChangeArrowheads="1"/>
              </p:cNvSpPr>
              <p:nvPr/>
            </p:nvSpPr>
            <p:spPr bwMode="auto">
              <a:xfrm>
                <a:off x="1324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85" name="Rectangle 1245"/>
              <p:cNvSpPr>
                <a:spLocks noChangeArrowheads="1"/>
              </p:cNvSpPr>
              <p:nvPr/>
            </p:nvSpPr>
            <p:spPr bwMode="auto">
              <a:xfrm>
                <a:off x="1354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86" name="Rectangle 1246"/>
              <p:cNvSpPr>
                <a:spLocks noChangeArrowheads="1"/>
              </p:cNvSpPr>
              <p:nvPr/>
            </p:nvSpPr>
            <p:spPr bwMode="auto">
              <a:xfrm>
                <a:off x="1695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87" name="Rectangle 1247"/>
              <p:cNvSpPr>
                <a:spLocks noChangeArrowheads="1"/>
              </p:cNvSpPr>
              <p:nvPr/>
            </p:nvSpPr>
            <p:spPr bwMode="auto">
              <a:xfrm>
                <a:off x="1725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88" name="Rectangle 1248"/>
              <p:cNvSpPr>
                <a:spLocks noChangeArrowheads="1"/>
              </p:cNvSpPr>
              <p:nvPr/>
            </p:nvSpPr>
            <p:spPr bwMode="auto">
              <a:xfrm>
                <a:off x="1817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89" name="Rectangle 1249"/>
              <p:cNvSpPr>
                <a:spLocks noChangeArrowheads="1"/>
              </p:cNvSpPr>
              <p:nvPr/>
            </p:nvSpPr>
            <p:spPr bwMode="auto">
              <a:xfrm>
                <a:off x="1847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90" name="Rectangle 1250"/>
              <p:cNvSpPr>
                <a:spLocks noChangeArrowheads="1"/>
              </p:cNvSpPr>
              <p:nvPr/>
            </p:nvSpPr>
            <p:spPr bwMode="auto">
              <a:xfrm>
                <a:off x="651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91" name="Rectangle 1251"/>
              <p:cNvSpPr>
                <a:spLocks noChangeArrowheads="1"/>
              </p:cNvSpPr>
              <p:nvPr/>
            </p:nvSpPr>
            <p:spPr bwMode="auto">
              <a:xfrm>
                <a:off x="620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92" name="Rectangle 1252"/>
              <p:cNvSpPr>
                <a:spLocks noChangeArrowheads="1"/>
              </p:cNvSpPr>
              <p:nvPr/>
            </p:nvSpPr>
            <p:spPr bwMode="auto">
              <a:xfrm>
                <a:off x="590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93" name="Rectangle 1253"/>
              <p:cNvSpPr>
                <a:spLocks noChangeArrowheads="1"/>
              </p:cNvSpPr>
              <p:nvPr/>
            </p:nvSpPr>
            <p:spPr bwMode="auto">
              <a:xfrm>
                <a:off x="681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94" name="Rectangle 1254"/>
              <p:cNvSpPr>
                <a:spLocks noChangeArrowheads="1"/>
              </p:cNvSpPr>
              <p:nvPr/>
            </p:nvSpPr>
            <p:spPr bwMode="auto">
              <a:xfrm>
                <a:off x="712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95" name="Rectangle 1255"/>
              <p:cNvSpPr>
                <a:spLocks noChangeArrowheads="1"/>
              </p:cNvSpPr>
              <p:nvPr/>
            </p:nvSpPr>
            <p:spPr bwMode="auto">
              <a:xfrm>
                <a:off x="1664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96" name="Rectangle 1256"/>
              <p:cNvSpPr>
                <a:spLocks noChangeArrowheads="1"/>
              </p:cNvSpPr>
              <p:nvPr/>
            </p:nvSpPr>
            <p:spPr bwMode="auto">
              <a:xfrm>
                <a:off x="2184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97" name="Rectangle 1257"/>
              <p:cNvSpPr>
                <a:spLocks noChangeArrowheads="1"/>
              </p:cNvSpPr>
              <p:nvPr/>
            </p:nvSpPr>
            <p:spPr bwMode="auto">
              <a:xfrm>
                <a:off x="2153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98" name="Rectangle 1258"/>
              <p:cNvSpPr>
                <a:spLocks noChangeArrowheads="1"/>
              </p:cNvSpPr>
              <p:nvPr/>
            </p:nvSpPr>
            <p:spPr bwMode="auto">
              <a:xfrm>
                <a:off x="2123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699" name="Rectangle 1259"/>
              <p:cNvSpPr>
                <a:spLocks noChangeArrowheads="1"/>
              </p:cNvSpPr>
              <p:nvPr/>
            </p:nvSpPr>
            <p:spPr bwMode="auto">
              <a:xfrm>
                <a:off x="2092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700" name="Rectangle 1260"/>
              <p:cNvSpPr>
                <a:spLocks noChangeArrowheads="1"/>
              </p:cNvSpPr>
              <p:nvPr/>
            </p:nvSpPr>
            <p:spPr bwMode="auto">
              <a:xfrm>
                <a:off x="2062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701" name="Rectangle 1261"/>
              <p:cNvSpPr>
                <a:spLocks noChangeArrowheads="1"/>
              </p:cNvSpPr>
              <p:nvPr/>
            </p:nvSpPr>
            <p:spPr bwMode="auto">
              <a:xfrm>
                <a:off x="2031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702" name="Rectangle 1262"/>
              <p:cNvSpPr>
                <a:spLocks noChangeArrowheads="1"/>
              </p:cNvSpPr>
              <p:nvPr/>
            </p:nvSpPr>
            <p:spPr bwMode="auto">
              <a:xfrm>
                <a:off x="2000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703" name="Rectangle 1263"/>
              <p:cNvSpPr>
                <a:spLocks noChangeArrowheads="1"/>
              </p:cNvSpPr>
              <p:nvPr/>
            </p:nvSpPr>
            <p:spPr bwMode="auto">
              <a:xfrm>
                <a:off x="1970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704" name="Rectangle 1264"/>
              <p:cNvSpPr>
                <a:spLocks noChangeArrowheads="1"/>
              </p:cNvSpPr>
              <p:nvPr/>
            </p:nvSpPr>
            <p:spPr bwMode="auto">
              <a:xfrm>
                <a:off x="1940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705" name="Rectangle 1265"/>
              <p:cNvSpPr>
                <a:spLocks noChangeArrowheads="1"/>
              </p:cNvSpPr>
              <p:nvPr/>
            </p:nvSpPr>
            <p:spPr bwMode="auto">
              <a:xfrm>
                <a:off x="1909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706" name="Rectangle 1266"/>
              <p:cNvSpPr>
                <a:spLocks noChangeArrowheads="1"/>
              </p:cNvSpPr>
              <p:nvPr/>
            </p:nvSpPr>
            <p:spPr bwMode="auto">
              <a:xfrm>
                <a:off x="1878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707" name="Rectangle 1267"/>
              <p:cNvSpPr>
                <a:spLocks noChangeArrowheads="1"/>
              </p:cNvSpPr>
              <p:nvPr/>
            </p:nvSpPr>
            <p:spPr bwMode="auto">
              <a:xfrm>
                <a:off x="834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708" name="Rectangle 1268"/>
              <p:cNvSpPr>
                <a:spLocks noChangeArrowheads="1"/>
              </p:cNvSpPr>
              <p:nvPr/>
            </p:nvSpPr>
            <p:spPr bwMode="auto">
              <a:xfrm>
                <a:off x="804" y="3107"/>
                <a:ext cx="30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709" name="Rectangle 1269"/>
              <p:cNvSpPr>
                <a:spLocks noChangeArrowheads="1"/>
              </p:cNvSpPr>
              <p:nvPr/>
            </p:nvSpPr>
            <p:spPr bwMode="auto">
              <a:xfrm>
                <a:off x="773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710" name="Rectangle 1270"/>
              <p:cNvSpPr>
                <a:spLocks noChangeArrowheads="1"/>
              </p:cNvSpPr>
              <p:nvPr/>
            </p:nvSpPr>
            <p:spPr bwMode="auto">
              <a:xfrm>
                <a:off x="742" y="3107"/>
                <a:ext cx="31" cy="376"/>
              </a:xfrm>
              <a:prstGeom prst="rect">
                <a:avLst/>
              </a:prstGeom>
              <a:solidFill>
                <a:srgbClr val="FF00FF"/>
              </a:solidFill>
              <a:ln w="9525" algn="ctr">
                <a:solidFill>
                  <a:schemeClr val="accent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</a:pPr>
                <a:endParaRPr lang="zh-CN" altLang="zh-CN" sz="2800"/>
              </a:p>
            </p:txBody>
          </p:sp>
          <p:sp>
            <p:nvSpPr>
              <p:cNvPr id="62711" name="Line 1271"/>
              <p:cNvSpPr>
                <a:spLocks noChangeShapeType="1"/>
              </p:cNvSpPr>
              <p:nvPr/>
            </p:nvSpPr>
            <p:spPr bwMode="auto">
              <a:xfrm>
                <a:off x="590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12" name="Line 1272"/>
              <p:cNvSpPr>
                <a:spLocks noChangeShapeType="1"/>
              </p:cNvSpPr>
              <p:nvPr/>
            </p:nvSpPr>
            <p:spPr bwMode="auto">
              <a:xfrm>
                <a:off x="773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13" name="Line 1273"/>
              <p:cNvSpPr>
                <a:spLocks noChangeShapeType="1"/>
              </p:cNvSpPr>
              <p:nvPr/>
            </p:nvSpPr>
            <p:spPr bwMode="auto">
              <a:xfrm>
                <a:off x="804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14" name="Line 1274"/>
              <p:cNvSpPr>
                <a:spLocks noChangeShapeType="1"/>
              </p:cNvSpPr>
              <p:nvPr/>
            </p:nvSpPr>
            <p:spPr bwMode="auto">
              <a:xfrm>
                <a:off x="834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15" name="Line 1275"/>
              <p:cNvSpPr>
                <a:spLocks noChangeShapeType="1"/>
              </p:cNvSpPr>
              <p:nvPr/>
            </p:nvSpPr>
            <p:spPr bwMode="auto">
              <a:xfrm>
                <a:off x="864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16" name="Line 1276"/>
              <p:cNvSpPr>
                <a:spLocks noChangeShapeType="1"/>
              </p:cNvSpPr>
              <p:nvPr/>
            </p:nvSpPr>
            <p:spPr bwMode="auto">
              <a:xfrm>
                <a:off x="1909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17" name="Line 1277"/>
              <p:cNvSpPr>
                <a:spLocks noChangeShapeType="1"/>
              </p:cNvSpPr>
              <p:nvPr/>
            </p:nvSpPr>
            <p:spPr bwMode="auto">
              <a:xfrm>
                <a:off x="1940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18" name="Line 1278"/>
              <p:cNvSpPr>
                <a:spLocks noChangeShapeType="1"/>
              </p:cNvSpPr>
              <p:nvPr/>
            </p:nvSpPr>
            <p:spPr bwMode="auto">
              <a:xfrm>
                <a:off x="1970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19" name="Line 1279"/>
              <p:cNvSpPr>
                <a:spLocks noChangeShapeType="1"/>
              </p:cNvSpPr>
              <p:nvPr/>
            </p:nvSpPr>
            <p:spPr bwMode="auto">
              <a:xfrm>
                <a:off x="2000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20" name="Line 1280"/>
              <p:cNvSpPr>
                <a:spLocks noChangeShapeType="1"/>
              </p:cNvSpPr>
              <p:nvPr/>
            </p:nvSpPr>
            <p:spPr bwMode="auto">
              <a:xfrm>
                <a:off x="2031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21" name="Line 1281"/>
              <p:cNvSpPr>
                <a:spLocks noChangeShapeType="1"/>
              </p:cNvSpPr>
              <p:nvPr/>
            </p:nvSpPr>
            <p:spPr bwMode="auto">
              <a:xfrm>
                <a:off x="2062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22" name="Line 1282"/>
              <p:cNvSpPr>
                <a:spLocks noChangeShapeType="1"/>
              </p:cNvSpPr>
              <p:nvPr/>
            </p:nvSpPr>
            <p:spPr bwMode="auto">
              <a:xfrm>
                <a:off x="2092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23" name="Line 1283"/>
              <p:cNvSpPr>
                <a:spLocks noChangeShapeType="1"/>
              </p:cNvSpPr>
              <p:nvPr/>
            </p:nvSpPr>
            <p:spPr bwMode="auto">
              <a:xfrm>
                <a:off x="2123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24" name="Line 1284"/>
              <p:cNvSpPr>
                <a:spLocks noChangeShapeType="1"/>
              </p:cNvSpPr>
              <p:nvPr/>
            </p:nvSpPr>
            <p:spPr bwMode="auto">
              <a:xfrm>
                <a:off x="2153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25" name="Line 1285"/>
              <p:cNvSpPr>
                <a:spLocks noChangeShapeType="1"/>
              </p:cNvSpPr>
              <p:nvPr/>
            </p:nvSpPr>
            <p:spPr bwMode="auto">
              <a:xfrm>
                <a:off x="2184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26" name="Line 1286"/>
              <p:cNvSpPr>
                <a:spLocks noChangeShapeType="1"/>
              </p:cNvSpPr>
              <p:nvPr/>
            </p:nvSpPr>
            <p:spPr bwMode="auto">
              <a:xfrm>
                <a:off x="2214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27" name="Line 1287"/>
              <p:cNvSpPr>
                <a:spLocks noChangeShapeType="1"/>
              </p:cNvSpPr>
              <p:nvPr/>
            </p:nvSpPr>
            <p:spPr bwMode="auto">
              <a:xfrm>
                <a:off x="1695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28" name="Line 1288"/>
              <p:cNvSpPr>
                <a:spLocks noChangeShapeType="1"/>
              </p:cNvSpPr>
              <p:nvPr/>
            </p:nvSpPr>
            <p:spPr bwMode="auto">
              <a:xfrm>
                <a:off x="742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29" name="Line 1289"/>
              <p:cNvSpPr>
                <a:spLocks noChangeShapeType="1"/>
              </p:cNvSpPr>
              <p:nvPr/>
            </p:nvSpPr>
            <p:spPr bwMode="auto">
              <a:xfrm>
                <a:off x="712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30" name="Line 1290"/>
              <p:cNvSpPr>
                <a:spLocks noChangeShapeType="1"/>
              </p:cNvSpPr>
              <p:nvPr/>
            </p:nvSpPr>
            <p:spPr bwMode="auto">
              <a:xfrm>
                <a:off x="620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31" name="Line 1291"/>
              <p:cNvSpPr>
                <a:spLocks noChangeShapeType="1"/>
              </p:cNvSpPr>
              <p:nvPr/>
            </p:nvSpPr>
            <p:spPr bwMode="auto">
              <a:xfrm>
                <a:off x="651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32" name="Line 1292"/>
              <p:cNvSpPr>
                <a:spLocks noChangeShapeType="1"/>
              </p:cNvSpPr>
              <p:nvPr/>
            </p:nvSpPr>
            <p:spPr bwMode="auto">
              <a:xfrm>
                <a:off x="681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33" name="Line 1293"/>
              <p:cNvSpPr>
                <a:spLocks noChangeShapeType="1"/>
              </p:cNvSpPr>
              <p:nvPr/>
            </p:nvSpPr>
            <p:spPr bwMode="auto">
              <a:xfrm>
                <a:off x="1878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34" name="Line 1294"/>
              <p:cNvSpPr>
                <a:spLocks noChangeShapeType="1"/>
              </p:cNvSpPr>
              <p:nvPr/>
            </p:nvSpPr>
            <p:spPr bwMode="auto">
              <a:xfrm>
                <a:off x="1847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35" name="Line 1295"/>
              <p:cNvSpPr>
                <a:spLocks noChangeShapeType="1"/>
              </p:cNvSpPr>
              <p:nvPr/>
            </p:nvSpPr>
            <p:spPr bwMode="auto">
              <a:xfrm>
                <a:off x="1756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36" name="Line 1296"/>
              <p:cNvSpPr>
                <a:spLocks noChangeShapeType="1"/>
              </p:cNvSpPr>
              <p:nvPr/>
            </p:nvSpPr>
            <p:spPr bwMode="auto">
              <a:xfrm>
                <a:off x="1725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37" name="Line 1297"/>
              <p:cNvSpPr>
                <a:spLocks noChangeShapeType="1"/>
              </p:cNvSpPr>
              <p:nvPr/>
            </p:nvSpPr>
            <p:spPr bwMode="auto">
              <a:xfrm>
                <a:off x="1385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38" name="Line 1298"/>
              <p:cNvSpPr>
                <a:spLocks noChangeShapeType="1"/>
              </p:cNvSpPr>
              <p:nvPr/>
            </p:nvSpPr>
            <p:spPr bwMode="auto">
              <a:xfrm>
                <a:off x="1354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39" name="Line 1299"/>
              <p:cNvSpPr>
                <a:spLocks noChangeShapeType="1"/>
              </p:cNvSpPr>
              <p:nvPr/>
            </p:nvSpPr>
            <p:spPr bwMode="auto">
              <a:xfrm>
                <a:off x="1018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40" name="Line 1300"/>
              <p:cNvSpPr>
                <a:spLocks noChangeShapeType="1"/>
              </p:cNvSpPr>
              <p:nvPr/>
            </p:nvSpPr>
            <p:spPr bwMode="auto">
              <a:xfrm>
                <a:off x="988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41" name="Line 1301"/>
              <p:cNvSpPr>
                <a:spLocks noChangeShapeType="1"/>
              </p:cNvSpPr>
              <p:nvPr/>
            </p:nvSpPr>
            <p:spPr bwMode="auto">
              <a:xfrm>
                <a:off x="957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42" name="Line 1302"/>
              <p:cNvSpPr>
                <a:spLocks noChangeShapeType="1"/>
              </p:cNvSpPr>
              <p:nvPr/>
            </p:nvSpPr>
            <p:spPr bwMode="auto">
              <a:xfrm>
                <a:off x="926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43" name="Line 1303"/>
              <p:cNvSpPr>
                <a:spLocks noChangeShapeType="1"/>
              </p:cNvSpPr>
              <p:nvPr/>
            </p:nvSpPr>
            <p:spPr bwMode="auto">
              <a:xfrm>
                <a:off x="895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44" name="Line 1304"/>
              <p:cNvSpPr>
                <a:spLocks noChangeShapeType="1"/>
              </p:cNvSpPr>
              <p:nvPr/>
            </p:nvSpPr>
            <p:spPr bwMode="auto">
              <a:xfrm>
                <a:off x="1110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45" name="Line 1305"/>
              <p:cNvSpPr>
                <a:spLocks noChangeShapeType="1"/>
              </p:cNvSpPr>
              <p:nvPr/>
            </p:nvSpPr>
            <p:spPr bwMode="auto">
              <a:xfrm>
                <a:off x="1079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46" name="Line 1306"/>
              <p:cNvSpPr>
                <a:spLocks noChangeShapeType="1"/>
              </p:cNvSpPr>
              <p:nvPr/>
            </p:nvSpPr>
            <p:spPr bwMode="auto">
              <a:xfrm>
                <a:off x="1048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47" name="Line 1307"/>
              <p:cNvSpPr>
                <a:spLocks noChangeShapeType="1"/>
              </p:cNvSpPr>
              <p:nvPr/>
            </p:nvSpPr>
            <p:spPr bwMode="auto">
              <a:xfrm>
                <a:off x="1787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48" name="Line 1308"/>
              <p:cNvSpPr>
                <a:spLocks noChangeShapeType="1"/>
              </p:cNvSpPr>
              <p:nvPr/>
            </p:nvSpPr>
            <p:spPr bwMode="auto">
              <a:xfrm>
                <a:off x="1817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49" name="Line 1309"/>
              <p:cNvSpPr>
                <a:spLocks noChangeShapeType="1"/>
              </p:cNvSpPr>
              <p:nvPr/>
            </p:nvSpPr>
            <p:spPr bwMode="auto">
              <a:xfrm>
                <a:off x="1263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50" name="Line 1310"/>
              <p:cNvSpPr>
                <a:spLocks noChangeShapeType="1"/>
              </p:cNvSpPr>
              <p:nvPr/>
            </p:nvSpPr>
            <p:spPr bwMode="auto">
              <a:xfrm>
                <a:off x="1232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51" name="Line 1311"/>
              <p:cNvSpPr>
                <a:spLocks noChangeShapeType="1"/>
              </p:cNvSpPr>
              <p:nvPr/>
            </p:nvSpPr>
            <p:spPr bwMode="auto">
              <a:xfrm>
                <a:off x="1201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52" name="Line 1312"/>
              <p:cNvSpPr>
                <a:spLocks noChangeShapeType="1"/>
              </p:cNvSpPr>
              <p:nvPr/>
            </p:nvSpPr>
            <p:spPr bwMode="auto">
              <a:xfrm>
                <a:off x="1171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53" name="Line 1313"/>
              <p:cNvSpPr>
                <a:spLocks noChangeShapeType="1"/>
              </p:cNvSpPr>
              <p:nvPr/>
            </p:nvSpPr>
            <p:spPr bwMode="auto">
              <a:xfrm>
                <a:off x="1141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54" name="Line 1314"/>
              <p:cNvSpPr>
                <a:spLocks noChangeShapeType="1"/>
              </p:cNvSpPr>
              <p:nvPr/>
            </p:nvSpPr>
            <p:spPr bwMode="auto">
              <a:xfrm>
                <a:off x="1324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55" name="Line 1315"/>
              <p:cNvSpPr>
                <a:spLocks noChangeShapeType="1"/>
              </p:cNvSpPr>
              <p:nvPr/>
            </p:nvSpPr>
            <p:spPr bwMode="auto">
              <a:xfrm>
                <a:off x="1294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56" name="Line 1316"/>
              <p:cNvSpPr>
                <a:spLocks noChangeShapeType="1"/>
              </p:cNvSpPr>
              <p:nvPr/>
            </p:nvSpPr>
            <p:spPr bwMode="auto">
              <a:xfrm>
                <a:off x="1664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57" name="Line 1317"/>
              <p:cNvSpPr>
                <a:spLocks noChangeShapeType="1"/>
              </p:cNvSpPr>
              <p:nvPr/>
            </p:nvSpPr>
            <p:spPr bwMode="auto">
              <a:xfrm>
                <a:off x="1633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58" name="Line 1318"/>
              <p:cNvSpPr>
                <a:spLocks noChangeShapeType="1"/>
              </p:cNvSpPr>
              <p:nvPr/>
            </p:nvSpPr>
            <p:spPr bwMode="auto">
              <a:xfrm>
                <a:off x="1416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59" name="Line 1319"/>
              <p:cNvSpPr>
                <a:spLocks noChangeShapeType="1"/>
              </p:cNvSpPr>
              <p:nvPr/>
            </p:nvSpPr>
            <p:spPr bwMode="auto">
              <a:xfrm>
                <a:off x="1602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60" name="Line 1320"/>
              <p:cNvSpPr>
                <a:spLocks noChangeShapeType="1"/>
              </p:cNvSpPr>
              <p:nvPr/>
            </p:nvSpPr>
            <p:spPr bwMode="auto">
              <a:xfrm>
                <a:off x="1571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61" name="Line 1321"/>
              <p:cNvSpPr>
                <a:spLocks noChangeShapeType="1"/>
              </p:cNvSpPr>
              <p:nvPr/>
            </p:nvSpPr>
            <p:spPr bwMode="auto">
              <a:xfrm>
                <a:off x="1540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62" name="Line 1322"/>
              <p:cNvSpPr>
                <a:spLocks noChangeShapeType="1"/>
              </p:cNvSpPr>
              <p:nvPr/>
            </p:nvSpPr>
            <p:spPr bwMode="auto">
              <a:xfrm>
                <a:off x="1509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63" name="Line 1323"/>
              <p:cNvSpPr>
                <a:spLocks noChangeShapeType="1"/>
              </p:cNvSpPr>
              <p:nvPr/>
            </p:nvSpPr>
            <p:spPr bwMode="auto">
              <a:xfrm>
                <a:off x="1478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  <p:sp>
            <p:nvSpPr>
              <p:cNvPr id="62764" name="Line 1324"/>
              <p:cNvSpPr>
                <a:spLocks noChangeShapeType="1"/>
              </p:cNvSpPr>
              <p:nvPr/>
            </p:nvSpPr>
            <p:spPr bwMode="auto">
              <a:xfrm>
                <a:off x="1447" y="3107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zh-CN" altLang="en-US"/>
              </a:p>
            </p:txBody>
          </p:sp>
        </p:grpSp>
      </p:grpSp>
      <p:sp>
        <p:nvSpPr>
          <p:cNvPr id="62768" name="AutoShape 1328"/>
          <p:cNvSpPr>
            <a:spLocks noChangeArrowheads="1"/>
          </p:cNvSpPr>
          <p:nvPr/>
        </p:nvSpPr>
        <p:spPr bwMode="auto">
          <a:xfrm>
            <a:off x="6443663" y="2492375"/>
            <a:ext cx="2232025" cy="935038"/>
          </a:xfrm>
          <a:prstGeom prst="wedgeRoundRectCallout">
            <a:avLst>
              <a:gd name="adj1" fmla="val -21694"/>
              <a:gd name="adj2" fmla="val 793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/>
              <a:t>相当于接入一根导线</a:t>
            </a:r>
          </a:p>
        </p:txBody>
      </p:sp>
      <p:sp>
        <p:nvSpPr>
          <p:cNvPr id="62770" name="AutoShape 1330"/>
          <p:cNvSpPr>
            <a:spLocks noChangeArrowheads="1"/>
          </p:cNvSpPr>
          <p:nvPr/>
        </p:nvSpPr>
        <p:spPr bwMode="auto">
          <a:xfrm>
            <a:off x="6516688" y="4437063"/>
            <a:ext cx="2447925" cy="935037"/>
          </a:xfrm>
          <a:prstGeom prst="wedgeRoundRectCallout">
            <a:avLst>
              <a:gd name="adj1" fmla="val -22181"/>
              <a:gd name="adj2" fmla="val 965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200" b="1"/>
              <a:t>相当于接入一个定值电阻</a:t>
            </a:r>
          </a:p>
        </p:txBody>
      </p:sp>
      <p:sp>
        <p:nvSpPr>
          <p:cNvPr id="62772" name="Text Box 1332"/>
          <p:cNvSpPr txBox="1">
            <a:spLocks noChangeArrowheads="1"/>
          </p:cNvSpPr>
          <p:nvPr/>
        </p:nvSpPr>
        <p:spPr bwMode="auto">
          <a:xfrm>
            <a:off x="3635375" y="4652963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接</a:t>
            </a:r>
            <a:r>
              <a:rPr lang="en-US" altLang="zh-CN" sz="2400" b="1"/>
              <a:t>BC</a:t>
            </a:r>
            <a:r>
              <a:rPr lang="zh-CN" altLang="en-US" sz="2400" b="1"/>
              <a:t>＝接</a:t>
            </a:r>
            <a:r>
              <a:rPr lang="en-US" altLang="zh-CN" sz="2400" b="1"/>
              <a:t>BD</a:t>
            </a:r>
          </a:p>
        </p:txBody>
      </p:sp>
      <p:sp>
        <p:nvSpPr>
          <p:cNvPr id="62773" name="Text Box 1333"/>
          <p:cNvSpPr txBox="1">
            <a:spLocks noChangeArrowheads="1"/>
          </p:cNvSpPr>
          <p:nvPr/>
        </p:nvSpPr>
        <p:spPr bwMode="auto">
          <a:xfrm>
            <a:off x="611188" y="4581525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接</a:t>
            </a:r>
            <a:r>
              <a:rPr lang="en-US" altLang="zh-CN" sz="2400" b="1"/>
              <a:t>AC</a:t>
            </a:r>
            <a:r>
              <a:rPr lang="zh-CN" altLang="en-US" sz="2400" b="1"/>
              <a:t>＝接</a:t>
            </a:r>
            <a:r>
              <a:rPr lang="en-US" altLang="zh-CN" sz="2400" b="1"/>
              <a:t>AD</a:t>
            </a:r>
          </a:p>
        </p:txBody>
      </p:sp>
      <p:grpSp>
        <p:nvGrpSpPr>
          <p:cNvPr id="59961" name="Group 1384"/>
          <p:cNvGrpSpPr/>
          <p:nvPr/>
        </p:nvGrpSpPr>
        <p:grpSpPr bwMode="auto">
          <a:xfrm>
            <a:off x="684213" y="3357563"/>
            <a:ext cx="1008062" cy="1152525"/>
            <a:chOff x="431" y="1752"/>
            <a:chExt cx="635" cy="726"/>
          </a:xfrm>
        </p:grpSpPr>
        <p:sp>
          <p:nvSpPr>
            <p:cNvPr id="62777" name="Line 1337"/>
            <p:cNvSpPr>
              <a:spLocks noChangeShapeType="1"/>
            </p:cNvSpPr>
            <p:nvPr/>
          </p:nvSpPr>
          <p:spPr bwMode="auto">
            <a:xfrm flipV="1">
              <a:off x="521" y="2296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82" name="Line 1342"/>
            <p:cNvSpPr>
              <a:spLocks noChangeShapeType="1"/>
            </p:cNvSpPr>
            <p:nvPr/>
          </p:nvSpPr>
          <p:spPr bwMode="auto">
            <a:xfrm flipV="1">
              <a:off x="612" y="2205"/>
              <a:ext cx="18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83" name="Line 1343"/>
            <p:cNvSpPr>
              <a:spLocks noChangeShapeType="1"/>
            </p:cNvSpPr>
            <p:nvPr/>
          </p:nvSpPr>
          <p:spPr bwMode="auto">
            <a:xfrm flipV="1">
              <a:off x="839" y="2205"/>
              <a:ext cx="18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84" name="Line 1344"/>
            <p:cNvSpPr>
              <a:spLocks noChangeShapeType="1"/>
            </p:cNvSpPr>
            <p:nvPr/>
          </p:nvSpPr>
          <p:spPr bwMode="auto">
            <a:xfrm flipV="1">
              <a:off x="1066" y="1979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86" name="Line 1346"/>
            <p:cNvSpPr>
              <a:spLocks noChangeShapeType="1"/>
            </p:cNvSpPr>
            <p:nvPr/>
          </p:nvSpPr>
          <p:spPr bwMode="auto">
            <a:xfrm flipV="1">
              <a:off x="431" y="1752"/>
              <a:ext cx="45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89" name="Line 1349"/>
            <p:cNvSpPr>
              <a:spLocks noChangeShapeType="1"/>
            </p:cNvSpPr>
            <p:nvPr/>
          </p:nvSpPr>
          <p:spPr bwMode="auto">
            <a:xfrm flipH="1" flipV="1">
              <a:off x="793" y="1979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92" name="Line 1352"/>
            <p:cNvSpPr>
              <a:spLocks noChangeShapeType="1"/>
            </p:cNvSpPr>
            <p:nvPr/>
          </p:nvSpPr>
          <p:spPr bwMode="auto">
            <a:xfrm flipH="1" flipV="1">
              <a:off x="521" y="1979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811" name="Line 1371"/>
          <p:cNvSpPr>
            <a:spLocks noChangeShapeType="1"/>
          </p:cNvSpPr>
          <p:nvPr/>
        </p:nvSpPr>
        <p:spPr bwMode="auto">
          <a:xfrm flipV="1">
            <a:off x="15012988" y="2420938"/>
            <a:ext cx="2873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814" name="Line 1374"/>
          <p:cNvSpPr>
            <a:spLocks noChangeShapeType="1"/>
          </p:cNvSpPr>
          <p:nvPr/>
        </p:nvSpPr>
        <p:spPr bwMode="auto">
          <a:xfrm flipV="1">
            <a:off x="21205825" y="1844675"/>
            <a:ext cx="2873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2607" name="Group 1387"/>
          <p:cNvGrpSpPr/>
          <p:nvPr/>
        </p:nvGrpSpPr>
        <p:grpSpPr bwMode="auto">
          <a:xfrm>
            <a:off x="6948488" y="5876925"/>
            <a:ext cx="1512887" cy="360363"/>
            <a:chOff x="4422" y="3158"/>
            <a:chExt cx="953" cy="227"/>
          </a:xfrm>
        </p:grpSpPr>
        <p:sp>
          <p:nvSpPr>
            <p:cNvPr id="62800" name="Line 1360"/>
            <p:cNvSpPr>
              <a:spLocks noChangeShapeType="1"/>
            </p:cNvSpPr>
            <p:nvPr/>
          </p:nvSpPr>
          <p:spPr bwMode="auto">
            <a:xfrm flipV="1">
              <a:off x="4513" y="3158"/>
              <a:ext cx="18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01" name="Line 1361"/>
            <p:cNvSpPr>
              <a:spLocks noChangeShapeType="1"/>
            </p:cNvSpPr>
            <p:nvPr/>
          </p:nvSpPr>
          <p:spPr bwMode="auto">
            <a:xfrm flipV="1">
              <a:off x="4740" y="3158"/>
              <a:ext cx="18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02" name="Line 1362"/>
            <p:cNvSpPr>
              <a:spLocks noChangeShapeType="1"/>
            </p:cNvSpPr>
            <p:nvPr/>
          </p:nvSpPr>
          <p:spPr bwMode="auto">
            <a:xfrm flipV="1">
              <a:off x="4967" y="3158"/>
              <a:ext cx="18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03" name="Line 1363"/>
            <p:cNvSpPr>
              <a:spLocks noChangeShapeType="1"/>
            </p:cNvSpPr>
            <p:nvPr/>
          </p:nvSpPr>
          <p:spPr bwMode="auto">
            <a:xfrm flipV="1">
              <a:off x="5193" y="3158"/>
              <a:ext cx="18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12" name="Line 1372"/>
            <p:cNvSpPr>
              <a:spLocks noChangeShapeType="1"/>
            </p:cNvSpPr>
            <p:nvPr/>
          </p:nvSpPr>
          <p:spPr bwMode="auto">
            <a:xfrm flipV="1">
              <a:off x="4422" y="3203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15" name="Line 1375"/>
            <p:cNvSpPr>
              <a:spLocks noChangeShapeType="1"/>
            </p:cNvSpPr>
            <p:nvPr/>
          </p:nvSpPr>
          <p:spPr bwMode="auto">
            <a:xfrm>
              <a:off x="5375" y="3249"/>
              <a:ext cx="0" cy="1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2613" name="Group 1386"/>
          <p:cNvGrpSpPr/>
          <p:nvPr/>
        </p:nvGrpSpPr>
        <p:grpSpPr bwMode="auto">
          <a:xfrm>
            <a:off x="6516688" y="3429000"/>
            <a:ext cx="2160587" cy="719138"/>
            <a:chOff x="4150" y="1616"/>
            <a:chExt cx="1361" cy="453"/>
          </a:xfrm>
        </p:grpSpPr>
        <p:sp>
          <p:nvSpPr>
            <p:cNvPr id="62804" name="Line 1364"/>
            <p:cNvSpPr>
              <a:spLocks noChangeShapeType="1"/>
            </p:cNvSpPr>
            <p:nvPr/>
          </p:nvSpPr>
          <p:spPr bwMode="auto">
            <a:xfrm>
              <a:off x="4332" y="1842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06" name="Line 1366"/>
            <p:cNvSpPr>
              <a:spLocks noChangeShapeType="1"/>
            </p:cNvSpPr>
            <p:nvPr/>
          </p:nvSpPr>
          <p:spPr bwMode="auto">
            <a:xfrm>
              <a:off x="4604" y="1842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08" name="Line 1368"/>
            <p:cNvSpPr>
              <a:spLocks noChangeShapeType="1"/>
            </p:cNvSpPr>
            <p:nvPr/>
          </p:nvSpPr>
          <p:spPr bwMode="auto">
            <a:xfrm>
              <a:off x="4876" y="1842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10" name="Line 1370"/>
            <p:cNvSpPr>
              <a:spLocks noChangeShapeType="1"/>
            </p:cNvSpPr>
            <p:nvPr/>
          </p:nvSpPr>
          <p:spPr bwMode="auto">
            <a:xfrm>
              <a:off x="5103" y="1842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16" name="Line 1376"/>
            <p:cNvSpPr>
              <a:spLocks noChangeShapeType="1"/>
            </p:cNvSpPr>
            <p:nvPr/>
          </p:nvSpPr>
          <p:spPr bwMode="auto">
            <a:xfrm>
              <a:off x="5375" y="1888"/>
              <a:ext cx="136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17" name="Line 1377"/>
            <p:cNvSpPr>
              <a:spLocks noChangeShapeType="1"/>
            </p:cNvSpPr>
            <p:nvPr/>
          </p:nvSpPr>
          <p:spPr bwMode="auto">
            <a:xfrm>
              <a:off x="4150" y="1616"/>
              <a:ext cx="182" cy="9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2621" name="Group 1389"/>
          <p:cNvGrpSpPr/>
          <p:nvPr/>
        </p:nvGrpSpPr>
        <p:grpSpPr bwMode="auto">
          <a:xfrm>
            <a:off x="827088" y="5013325"/>
            <a:ext cx="2016125" cy="1296988"/>
            <a:chOff x="521" y="2931"/>
            <a:chExt cx="1270" cy="817"/>
          </a:xfrm>
        </p:grpSpPr>
        <p:sp>
          <p:nvSpPr>
            <p:cNvPr id="62774" name="Line 1334"/>
            <p:cNvSpPr>
              <a:spLocks noChangeShapeType="1"/>
            </p:cNvSpPr>
            <p:nvPr/>
          </p:nvSpPr>
          <p:spPr bwMode="auto">
            <a:xfrm flipV="1">
              <a:off x="521" y="3566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75" name="Line 1335"/>
            <p:cNvSpPr>
              <a:spLocks noChangeShapeType="1"/>
            </p:cNvSpPr>
            <p:nvPr/>
          </p:nvSpPr>
          <p:spPr bwMode="auto">
            <a:xfrm>
              <a:off x="839" y="3475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78" name="Line 1338"/>
            <p:cNvSpPr>
              <a:spLocks noChangeShapeType="1"/>
            </p:cNvSpPr>
            <p:nvPr/>
          </p:nvSpPr>
          <p:spPr bwMode="auto">
            <a:xfrm flipV="1">
              <a:off x="612" y="3475"/>
              <a:ext cx="18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79" name="Line 1339"/>
            <p:cNvSpPr>
              <a:spLocks noChangeShapeType="1"/>
            </p:cNvSpPr>
            <p:nvPr/>
          </p:nvSpPr>
          <p:spPr bwMode="auto">
            <a:xfrm flipV="1">
              <a:off x="1791" y="2931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80" name="Line 1340"/>
            <p:cNvSpPr>
              <a:spLocks noChangeShapeType="1"/>
            </p:cNvSpPr>
            <p:nvPr/>
          </p:nvSpPr>
          <p:spPr bwMode="auto">
            <a:xfrm flipV="1">
              <a:off x="1111" y="3249"/>
              <a:ext cx="18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81" name="Line 1341"/>
            <p:cNvSpPr>
              <a:spLocks noChangeShapeType="1"/>
            </p:cNvSpPr>
            <p:nvPr/>
          </p:nvSpPr>
          <p:spPr bwMode="auto">
            <a:xfrm flipV="1">
              <a:off x="1383" y="3249"/>
              <a:ext cx="18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18" name="Line 1378"/>
            <p:cNvSpPr>
              <a:spLocks noChangeShapeType="1"/>
            </p:cNvSpPr>
            <p:nvPr/>
          </p:nvSpPr>
          <p:spPr bwMode="auto">
            <a:xfrm flipV="1">
              <a:off x="1020" y="3249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2622" name="Group 1388"/>
          <p:cNvGrpSpPr/>
          <p:nvPr/>
        </p:nvGrpSpPr>
        <p:grpSpPr bwMode="auto">
          <a:xfrm>
            <a:off x="4716463" y="5013325"/>
            <a:ext cx="1368425" cy="1368425"/>
            <a:chOff x="2971" y="2886"/>
            <a:chExt cx="862" cy="862"/>
          </a:xfrm>
        </p:grpSpPr>
        <p:sp>
          <p:nvSpPr>
            <p:cNvPr id="62776" name="Line 1336"/>
            <p:cNvSpPr>
              <a:spLocks noChangeShapeType="1"/>
            </p:cNvSpPr>
            <p:nvPr/>
          </p:nvSpPr>
          <p:spPr bwMode="auto">
            <a:xfrm flipV="1">
              <a:off x="2971" y="3249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85" name="Line 1345"/>
            <p:cNvSpPr>
              <a:spLocks noChangeShapeType="1"/>
            </p:cNvSpPr>
            <p:nvPr/>
          </p:nvSpPr>
          <p:spPr bwMode="auto">
            <a:xfrm flipV="1">
              <a:off x="3651" y="2886"/>
              <a:ext cx="182" cy="1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90" name="Line 1350"/>
            <p:cNvSpPr>
              <a:spLocks noChangeShapeType="1"/>
            </p:cNvSpPr>
            <p:nvPr/>
          </p:nvSpPr>
          <p:spPr bwMode="auto">
            <a:xfrm flipV="1">
              <a:off x="3470" y="3566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95" name="Line 1355"/>
            <p:cNvSpPr>
              <a:spLocks noChangeShapeType="1"/>
            </p:cNvSpPr>
            <p:nvPr/>
          </p:nvSpPr>
          <p:spPr bwMode="auto">
            <a:xfrm flipH="1" flipV="1">
              <a:off x="3243" y="3430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96" name="Line 1356"/>
            <p:cNvSpPr>
              <a:spLocks noChangeShapeType="1"/>
            </p:cNvSpPr>
            <p:nvPr/>
          </p:nvSpPr>
          <p:spPr bwMode="auto">
            <a:xfrm flipH="1" flipV="1">
              <a:off x="3016" y="3430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19" name="Line 1379"/>
            <p:cNvSpPr>
              <a:spLocks noChangeShapeType="1"/>
            </p:cNvSpPr>
            <p:nvPr/>
          </p:nvSpPr>
          <p:spPr bwMode="auto">
            <a:xfrm flipV="1">
              <a:off x="3061" y="3249"/>
              <a:ext cx="18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20" name="Line 1380"/>
            <p:cNvSpPr>
              <a:spLocks noChangeShapeType="1"/>
            </p:cNvSpPr>
            <p:nvPr/>
          </p:nvSpPr>
          <p:spPr bwMode="auto">
            <a:xfrm flipV="1">
              <a:off x="3334" y="3249"/>
              <a:ext cx="18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9969" name="Group 1385"/>
          <p:cNvGrpSpPr/>
          <p:nvPr/>
        </p:nvGrpSpPr>
        <p:grpSpPr bwMode="auto">
          <a:xfrm>
            <a:off x="3708400" y="3357563"/>
            <a:ext cx="1727200" cy="1152525"/>
            <a:chOff x="2336" y="1752"/>
            <a:chExt cx="1088" cy="726"/>
          </a:xfrm>
        </p:grpSpPr>
        <p:sp>
          <p:nvSpPr>
            <p:cNvPr id="62787" name="Line 1347"/>
            <p:cNvSpPr>
              <a:spLocks noChangeShapeType="1"/>
            </p:cNvSpPr>
            <p:nvPr/>
          </p:nvSpPr>
          <p:spPr bwMode="auto">
            <a:xfrm flipV="1">
              <a:off x="2336" y="1752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93" name="Line 1353"/>
            <p:cNvSpPr>
              <a:spLocks noChangeShapeType="1"/>
            </p:cNvSpPr>
            <p:nvPr/>
          </p:nvSpPr>
          <p:spPr bwMode="auto">
            <a:xfrm flipV="1">
              <a:off x="3424" y="2296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97" name="Line 1357"/>
            <p:cNvSpPr>
              <a:spLocks noChangeShapeType="1"/>
            </p:cNvSpPr>
            <p:nvPr/>
          </p:nvSpPr>
          <p:spPr bwMode="auto">
            <a:xfrm flipH="1" flipV="1">
              <a:off x="3198" y="2205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98" name="Line 1358"/>
            <p:cNvSpPr>
              <a:spLocks noChangeShapeType="1"/>
            </p:cNvSpPr>
            <p:nvPr/>
          </p:nvSpPr>
          <p:spPr bwMode="auto">
            <a:xfrm flipH="1" flipV="1">
              <a:off x="2971" y="2205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21" name="Line 1381"/>
            <p:cNvSpPr>
              <a:spLocks noChangeShapeType="1"/>
            </p:cNvSpPr>
            <p:nvPr/>
          </p:nvSpPr>
          <p:spPr bwMode="auto">
            <a:xfrm flipH="1" flipV="1">
              <a:off x="2381" y="2024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22" name="Line 1382"/>
            <p:cNvSpPr>
              <a:spLocks noChangeShapeType="1"/>
            </p:cNvSpPr>
            <p:nvPr/>
          </p:nvSpPr>
          <p:spPr bwMode="auto">
            <a:xfrm flipH="1" flipV="1">
              <a:off x="2653" y="2024"/>
              <a:ext cx="1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23" name="Line 1383"/>
            <p:cNvSpPr>
              <a:spLocks noChangeShapeType="1"/>
            </p:cNvSpPr>
            <p:nvPr/>
          </p:nvSpPr>
          <p:spPr bwMode="auto">
            <a:xfrm flipH="1" flipV="1">
              <a:off x="2925" y="2024"/>
              <a:ext cx="0" cy="22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5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5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400" grpId="0"/>
      <p:bldP spid="60279" grpId="0"/>
      <p:bldP spid="60279" grpId="1"/>
      <p:bldP spid="62768" grpId="0" animBg="1"/>
      <p:bldP spid="62770" grpId="0" animBg="1"/>
      <p:bldP spid="62772" grpId="0"/>
      <p:bldP spid="627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1061864"/>
            <a:ext cx="4104456" cy="1143000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学习目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标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2392288"/>
            <a:ext cx="6408712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什么叫电阻，电阻大小与什么因素有关。</a:t>
            </a:r>
          </a:p>
          <a:p>
            <a:pPr marL="0" indent="0">
              <a:buNone/>
            </a:pP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研究电阻用到什么研究方法。</a:t>
            </a:r>
          </a:p>
          <a:p>
            <a:pPr marL="0" indent="0">
              <a:buNone/>
            </a:pP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如何使用滑动变阻器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849313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课本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P</a:t>
            </a:r>
            <a:r>
              <a:rPr lang="en-US" altLang="zh-CN" sz="32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75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活动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：认识滑动变阻器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4859338" y="2852738"/>
            <a:ext cx="504825" cy="2936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4191000" y="4292600"/>
            <a:ext cx="381000" cy="6175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6732588" y="3860800"/>
            <a:ext cx="649287" cy="10795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1231900" y="4435475"/>
            <a:ext cx="244475" cy="10810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1981200" y="5156200"/>
            <a:ext cx="4678363" cy="5159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323850" y="333375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</a:rPr>
              <a:t>滑动变阻器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468313" y="2133600"/>
            <a:ext cx="8156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(1)</a:t>
            </a:r>
            <a:r>
              <a:rPr lang="zh-CN" altLang="en-US" sz="2800" dirty="0"/>
              <a:t>这个滑动变阻器的标示值是</a:t>
            </a:r>
            <a:r>
              <a:rPr lang="en-US" altLang="zh-CN" sz="2800" dirty="0"/>
              <a:t>___Ω</a:t>
            </a:r>
            <a:r>
              <a:rPr lang="zh-CN" altLang="en-US" sz="2800" dirty="0"/>
              <a:t>，这个值指的是哪两个接线柱间的电阻？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468313" y="3141663"/>
            <a:ext cx="815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(2) </a:t>
            </a:r>
            <a:r>
              <a:rPr lang="zh-CN" altLang="en-US" sz="2800" dirty="0"/>
              <a:t>哪两个接线柱间的电阻很小，几乎为零？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468313" y="3644900"/>
            <a:ext cx="815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(3) </a:t>
            </a:r>
            <a:r>
              <a:rPr lang="zh-CN" altLang="en-US" sz="2800" dirty="0"/>
              <a:t>滑片是怎样跟电阻丝接触的？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468313" y="4581525"/>
            <a:ext cx="81565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(4) </a:t>
            </a:r>
            <a:r>
              <a:rPr lang="zh-CN" altLang="en-US" sz="2800" dirty="0"/>
              <a:t>如图所示的变阻器，当滑片向右滑动时，哪两个接线柱间的电阻变大？哪两个接线柱间的电阻变小？哪两个接线柱间的电阻不变？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4716463" y="2565400"/>
            <a:ext cx="698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u="sng">
                <a:solidFill>
                  <a:srgbClr val="FF3300"/>
                </a:solidFill>
              </a:rPr>
              <a:t>AB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900113" y="5876925"/>
            <a:ext cx="1570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u="sng">
                <a:solidFill>
                  <a:srgbClr val="FF3300"/>
                </a:solidFill>
              </a:rPr>
              <a:t>AC</a:t>
            </a:r>
            <a:r>
              <a:rPr lang="zh-CN" altLang="en-US" sz="2800" b="1" u="sng">
                <a:solidFill>
                  <a:srgbClr val="FF3300"/>
                </a:solidFill>
              </a:rPr>
              <a:t>或</a:t>
            </a:r>
            <a:r>
              <a:rPr lang="en-US" altLang="zh-CN" sz="2800" b="1" u="sng">
                <a:solidFill>
                  <a:srgbClr val="FF3300"/>
                </a:solidFill>
              </a:rPr>
              <a:t>AD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5292725" y="2060575"/>
            <a:ext cx="58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</a:rPr>
              <a:t>50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1116013" y="4076700"/>
            <a:ext cx="5327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u="sng" dirty="0">
                <a:solidFill>
                  <a:srgbClr val="FF3300"/>
                </a:solidFill>
              </a:rPr>
              <a:t>通过滑道，滑道已刮去绝缘层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7380288" y="3141663"/>
            <a:ext cx="698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u="sng">
                <a:solidFill>
                  <a:srgbClr val="FF3300"/>
                </a:solidFill>
              </a:rPr>
              <a:t>CD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2916238" y="5876925"/>
            <a:ext cx="1570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u="sng">
                <a:solidFill>
                  <a:srgbClr val="FF3300"/>
                </a:solidFill>
              </a:rPr>
              <a:t>BC</a:t>
            </a:r>
            <a:r>
              <a:rPr lang="zh-CN" altLang="en-US" sz="2800" b="1" u="sng">
                <a:solidFill>
                  <a:srgbClr val="FF3300"/>
                </a:solidFill>
              </a:rPr>
              <a:t>或</a:t>
            </a:r>
            <a:r>
              <a:rPr lang="en-US" altLang="zh-CN" sz="2800" b="1" u="sng">
                <a:solidFill>
                  <a:srgbClr val="FF3300"/>
                </a:solidFill>
              </a:rPr>
              <a:t>BD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4932363" y="5876925"/>
            <a:ext cx="1570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u="sng">
                <a:solidFill>
                  <a:srgbClr val="FF3300"/>
                </a:solidFill>
              </a:rPr>
              <a:t>AB</a:t>
            </a:r>
            <a:r>
              <a:rPr lang="zh-CN" altLang="en-US" sz="2800" b="1" u="sng">
                <a:solidFill>
                  <a:srgbClr val="FF3300"/>
                </a:solidFill>
              </a:rPr>
              <a:t>或</a:t>
            </a:r>
            <a:r>
              <a:rPr lang="en-US" altLang="zh-CN" sz="2800" b="1" u="sng">
                <a:solidFill>
                  <a:srgbClr val="FF3300"/>
                </a:solidFill>
              </a:rPr>
              <a:t>CD</a:t>
            </a:r>
          </a:p>
        </p:txBody>
      </p:sp>
      <p:pic>
        <p:nvPicPr>
          <p:cNvPr id="89114" name="Picture 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333375"/>
            <a:ext cx="3095625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2" grpId="0"/>
      <p:bldP spid="89103" grpId="0"/>
      <p:bldP spid="89104" grpId="0"/>
      <p:bldP spid="89105" grpId="0"/>
      <p:bldP spid="89106" grpId="0"/>
      <p:bldP spid="89107" grpId="0"/>
      <p:bldP spid="891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0"/>
          <p:cNvGrpSpPr/>
          <p:nvPr/>
        </p:nvGrpSpPr>
        <p:grpSpPr bwMode="auto">
          <a:xfrm>
            <a:off x="1116013" y="1125538"/>
            <a:ext cx="2016125" cy="1008062"/>
            <a:chOff x="228" y="708"/>
            <a:chExt cx="2343" cy="1380"/>
          </a:xfrm>
        </p:grpSpPr>
        <p:sp>
          <p:nvSpPr>
            <p:cNvPr id="61065" name="Freeform 649"/>
            <p:cNvSpPr/>
            <p:nvPr/>
          </p:nvSpPr>
          <p:spPr bwMode="auto">
            <a:xfrm>
              <a:off x="252" y="1584"/>
              <a:ext cx="408" cy="504"/>
            </a:xfrm>
            <a:custGeom>
              <a:avLst/>
              <a:gdLst>
                <a:gd name="T0" fmla="*/ 408 w 408"/>
                <a:gd name="T1" fmla="*/ 0 h 504"/>
                <a:gd name="T2" fmla="*/ 384 w 408"/>
                <a:gd name="T3" fmla="*/ 36 h 504"/>
                <a:gd name="T4" fmla="*/ 360 w 408"/>
                <a:gd name="T5" fmla="*/ 108 h 504"/>
                <a:gd name="T6" fmla="*/ 348 w 408"/>
                <a:gd name="T7" fmla="*/ 312 h 504"/>
                <a:gd name="T8" fmla="*/ 336 w 408"/>
                <a:gd name="T9" fmla="*/ 348 h 504"/>
                <a:gd name="T10" fmla="*/ 240 w 408"/>
                <a:gd name="T11" fmla="*/ 372 h 504"/>
                <a:gd name="T12" fmla="*/ 168 w 408"/>
                <a:gd name="T13" fmla="*/ 480 h 504"/>
                <a:gd name="T14" fmla="*/ 84 w 408"/>
                <a:gd name="T15" fmla="*/ 504 h 504"/>
                <a:gd name="T16" fmla="*/ 0 w 408"/>
                <a:gd name="T17" fmla="*/ 48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504">
                  <a:moveTo>
                    <a:pt x="408" y="0"/>
                  </a:moveTo>
                  <a:cubicBezTo>
                    <a:pt x="400" y="12"/>
                    <a:pt x="390" y="23"/>
                    <a:pt x="384" y="36"/>
                  </a:cubicBezTo>
                  <a:cubicBezTo>
                    <a:pt x="374" y="59"/>
                    <a:pt x="360" y="108"/>
                    <a:pt x="360" y="108"/>
                  </a:cubicBezTo>
                  <a:cubicBezTo>
                    <a:pt x="356" y="176"/>
                    <a:pt x="355" y="244"/>
                    <a:pt x="348" y="312"/>
                  </a:cubicBezTo>
                  <a:cubicBezTo>
                    <a:pt x="347" y="325"/>
                    <a:pt x="347" y="342"/>
                    <a:pt x="336" y="348"/>
                  </a:cubicBezTo>
                  <a:cubicBezTo>
                    <a:pt x="307" y="364"/>
                    <a:pt x="240" y="372"/>
                    <a:pt x="240" y="372"/>
                  </a:cubicBezTo>
                  <a:cubicBezTo>
                    <a:pt x="231" y="400"/>
                    <a:pt x="191" y="462"/>
                    <a:pt x="168" y="480"/>
                  </a:cubicBezTo>
                  <a:cubicBezTo>
                    <a:pt x="160" y="486"/>
                    <a:pt x="87" y="503"/>
                    <a:pt x="84" y="504"/>
                  </a:cubicBezTo>
                  <a:cubicBezTo>
                    <a:pt x="8" y="479"/>
                    <a:pt x="37" y="480"/>
                    <a:pt x="0" y="48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sp>
          <p:nvSpPr>
            <p:cNvPr id="61066" name="Freeform 650"/>
            <p:cNvSpPr/>
            <p:nvPr/>
          </p:nvSpPr>
          <p:spPr bwMode="auto">
            <a:xfrm>
              <a:off x="228" y="708"/>
              <a:ext cx="301" cy="564"/>
            </a:xfrm>
            <a:custGeom>
              <a:avLst/>
              <a:gdLst>
                <a:gd name="T0" fmla="*/ 204 w 301"/>
                <a:gd name="T1" fmla="*/ 564 h 564"/>
                <a:gd name="T2" fmla="*/ 216 w 301"/>
                <a:gd name="T3" fmla="*/ 468 h 564"/>
                <a:gd name="T4" fmla="*/ 252 w 301"/>
                <a:gd name="T5" fmla="*/ 444 h 564"/>
                <a:gd name="T6" fmla="*/ 276 w 301"/>
                <a:gd name="T7" fmla="*/ 408 h 564"/>
                <a:gd name="T8" fmla="*/ 300 w 301"/>
                <a:gd name="T9" fmla="*/ 336 h 564"/>
                <a:gd name="T10" fmla="*/ 276 w 301"/>
                <a:gd name="T11" fmla="*/ 144 h 564"/>
                <a:gd name="T12" fmla="*/ 156 w 301"/>
                <a:gd name="T13" fmla="*/ 84 h 564"/>
                <a:gd name="T14" fmla="*/ 144 w 301"/>
                <a:gd name="T15" fmla="*/ 48 h 564"/>
                <a:gd name="T16" fmla="*/ 108 w 301"/>
                <a:gd name="T17" fmla="*/ 36 h 564"/>
                <a:gd name="T18" fmla="*/ 0 w 301"/>
                <a:gd name="T1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564">
                  <a:moveTo>
                    <a:pt x="204" y="564"/>
                  </a:moveTo>
                  <a:cubicBezTo>
                    <a:pt x="208" y="532"/>
                    <a:pt x="204" y="498"/>
                    <a:pt x="216" y="468"/>
                  </a:cubicBezTo>
                  <a:cubicBezTo>
                    <a:pt x="221" y="455"/>
                    <a:pt x="242" y="454"/>
                    <a:pt x="252" y="444"/>
                  </a:cubicBezTo>
                  <a:cubicBezTo>
                    <a:pt x="262" y="434"/>
                    <a:pt x="270" y="421"/>
                    <a:pt x="276" y="408"/>
                  </a:cubicBezTo>
                  <a:cubicBezTo>
                    <a:pt x="286" y="385"/>
                    <a:pt x="300" y="336"/>
                    <a:pt x="300" y="336"/>
                  </a:cubicBezTo>
                  <a:cubicBezTo>
                    <a:pt x="289" y="272"/>
                    <a:pt x="301" y="204"/>
                    <a:pt x="276" y="144"/>
                  </a:cubicBezTo>
                  <a:cubicBezTo>
                    <a:pt x="273" y="137"/>
                    <a:pt x="170" y="89"/>
                    <a:pt x="156" y="84"/>
                  </a:cubicBezTo>
                  <a:cubicBezTo>
                    <a:pt x="152" y="72"/>
                    <a:pt x="153" y="57"/>
                    <a:pt x="144" y="48"/>
                  </a:cubicBezTo>
                  <a:cubicBezTo>
                    <a:pt x="135" y="39"/>
                    <a:pt x="119" y="42"/>
                    <a:pt x="108" y="36"/>
                  </a:cubicBezTo>
                  <a:cubicBezTo>
                    <a:pt x="69" y="16"/>
                    <a:pt x="46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grpSp>
          <p:nvGrpSpPr>
            <p:cNvPr id="3" name="Group 875"/>
            <p:cNvGrpSpPr/>
            <p:nvPr/>
          </p:nvGrpSpPr>
          <p:grpSpPr bwMode="auto">
            <a:xfrm>
              <a:off x="304" y="1062"/>
              <a:ext cx="2267" cy="830"/>
              <a:chOff x="304" y="1062"/>
              <a:chExt cx="2267" cy="830"/>
            </a:xfrm>
          </p:grpSpPr>
          <p:grpSp>
            <p:nvGrpSpPr>
              <p:cNvPr id="4" name="Group 327"/>
              <p:cNvGrpSpPr>
                <a:grpSpLocks noChangeAspect="1"/>
              </p:cNvGrpSpPr>
              <p:nvPr/>
            </p:nvGrpSpPr>
            <p:grpSpPr bwMode="auto">
              <a:xfrm>
                <a:off x="304" y="1062"/>
                <a:ext cx="2267" cy="830"/>
                <a:chOff x="2822" y="1652"/>
                <a:chExt cx="2520" cy="923"/>
              </a:xfrm>
            </p:grpSpPr>
            <p:grpSp>
              <p:nvGrpSpPr>
                <p:cNvPr id="5" name="Group 328"/>
                <p:cNvGrpSpPr>
                  <a:grpSpLocks noChangeAspect="1"/>
                </p:cNvGrpSpPr>
                <p:nvPr/>
              </p:nvGrpSpPr>
              <p:grpSpPr bwMode="auto">
                <a:xfrm>
                  <a:off x="2842" y="1745"/>
                  <a:ext cx="2466" cy="830"/>
                  <a:chOff x="2715" y="2313"/>
                  <a:chExt cx="2466" cy="830"/>
                </a:xfrm>
              </p:grpSpPr>
              <p:grpSp>
                <p:nvGrpSpPr>
                  <p:cNvPr id="6" name="Group 3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35" y="2527"/>
                    <a:ext cx="2040" cy="376"/>
                    <a:chOff x="2935" y="2527"/>
                    <a:chExt cx="2040" cy="376"/>
                  </a:xfrm>
                </p:grpSpPr>
                <p:sp>
                  <p:nvSpPr>
                    <p:cNvPr id="60746" name="Rectangle 3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35" y="2535"/>
                      <a:ext cx="2040" cy="36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747" name="Rectangle 3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7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48" name="Rectangle 3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49" name="Rectangle 3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50" name="Rectangle 3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6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51" name="Rectangle 3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9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52" name="Rectangle 3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2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53" name="Rectangle 3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54" name="Rectangle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5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55" name="Rectangle 3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8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56" name="Rectangle 3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1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57" name="Rectangle 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4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58" name="Rectangle 3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6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59" name="Rectangle 3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60" name="Rectangle 3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2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61" name="Rectangle 3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5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62" name="Rectangle 3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63" name="Rectangle 3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42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64" name="Rectangle 3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65" name="Rectangle 3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3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66" name="Rectangle 3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67" name="Rectangle 3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3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68" name="Rectangle 3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1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69" name="Rectangle 3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70" name="Rectangle 3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8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71" name="Rectangle 3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72" name="Rectangle 3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3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73" name="Rectangle 3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74" name="Rectangle 3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0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75" name="Rectangle 3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0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76" name="Rectangle 3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8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77" name="Rectangle 3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72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78" name="Rectangle 3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0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79" name="Rectangle 3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0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80" name="Rectangle 3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81" name="Rectangle 3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82" name="Rectangle 3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3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83" name="Rectangle 3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67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84" name="Rectangle 3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1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85" name="Rectangle 3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3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86" name="Rectangle 3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0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87" name="Rectangle 3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8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88" name="Rectangle 3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4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89" name="Rectangle 3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17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90" name="Rectangle 3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8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91" name="Rectangle 3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92" name="Rectangle 3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93" name="Rectangle 3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9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94" name="Rectangle 3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6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95" name="Rectangle 3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3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96" name="Rectangle 3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97" name="Rectangle 3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5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98" name="Rectangle 3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2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799" name="Rectangle 3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9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800" name="Line 3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4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01" name="Line 38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2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02" name="Line 3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5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03" name="Line 3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8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04" name="Line 3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1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05" name="Line 3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6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06" name="Line 3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9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07" name="Line 3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2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08" name="Line 3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5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09" name="Line 3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8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10" name="Line 3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1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11" name="Line 3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4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12" name="Line 3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7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13" name="Line 3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14" name="Line 3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3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15" name="Line 3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16" name="Line 4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17" name="Line 4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9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18" name="Line 4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6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19" name="Line 4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7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20" name="Line 4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0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21" name="Line 4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3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22" name="Line 4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3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23" name="Line 4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0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24" name="Line 4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1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25" name="Line 4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8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26" name="Line 4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4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27" name="Line 4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0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28" name="Line 4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7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29" name="Line 4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4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30" name="Line 4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1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31" name="Line 4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8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32" name="Line 4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5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33" name="Line 4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6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34" name="Line 4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3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35" name="Line 4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0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36" name="Line 4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4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37" name="Line 4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7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38" name="Line 4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1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39" name="Line 4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8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40" name="Line 4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5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41" name="Line 4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2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42" name="Line 4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9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43" name="Line 4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44" name="Line 4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45" name="Line 4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1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46" name="Line 4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8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47" name="Line 4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7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48" name="Line 4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5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49" name="Line 4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2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50" name="Line 4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9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51" name="Line 4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6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52" name="Line 4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3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53" name="Line 4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0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54" name="Rectangle 4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74" y="2527"/>
                      <a:ext cx="76" cy="37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767676"/>
                        </a:gs>
                        <a:gs pos="50000">
                          <a:schemeClr val="bg1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 algn="ctr">
                      <a:solidFill>
                        <a:srgbClr val="B2B2B2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55" name="Rectangle 4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69" y="2527"/>
                      <a:ext cx="76" cy="37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767676"/>
                        </a:gs>
                        <a:gs pos="50000">
                          <a:schemeClr val="bg1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 algn="ctr">
                      <a:solidFill>
                        <a:srgbClr val="B2B2B2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7" name="Group 44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3048" y="2690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60857" name="AutoShape 4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58" name="Line 4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59" name="Line 4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60" name="Line 4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61" name="Line 4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8" name="Group 44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4754" y="2686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60863" name="AutoShape 4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64" name="Line 4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65" name="Line 4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66" name="Line 4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67" name="Line 4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0868" name="Rectangle 4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52" y="2800"/>
                      <a:ext cx="113" cy="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>
                      <a:noFill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69" name="Rectangle 4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41" y="2804"/>
                      <a:ext cx="113" cy="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>
                      <a:noFill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9" name="Group 4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15" y="2313"/>
                    <a:ext cx="2466" cy="481"/>
                    <a:chOff x="2715" y="2313"/>
                    <a:chExt cx="2466" cy="481"/>
                  </a:xfrm>
                </p:grpSpPr>
                <p:grpSp>
                  <p:nvGrpSpPr>
                    <p:cNvPr id="10" name="Group 455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715" y="2395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60872" name="AutoShape 4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73" name="Line 4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74" name="Line 4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75" name="Line 4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76" name="Line 4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0877" name="Rectangle 4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18" y="2425"/>
                      <a:ext cx="2267" cy="4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50000">
                          <a:schemeClr val="bg1"/>
                        </a:gs>
                        <a:gs pos="100000">
                          <a:srgbClr val="80808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B2B2B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1" name="Group 4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77" y="2395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60879" name="AutoShape 4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80" name="Line 4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81" name="Line 4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82" name="Line 4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83" name="Line 4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0884" name="Line 4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33" y="2357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85" name="Line 4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6" y="2357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2" name="Group 4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912" y="2386"/>
                      <a:ext cx="113" cy="408"/>
                      <a:chOff x="3903" y="2387"/>
                      <a:chExt cx="97" cy="341"/>
                    </a:xfrm>
                  </p:grpSpPr>
                  <p:sp>
                    <p:nvSpPr>
                      <p:cNvPr id="60887" name="AutoShape 4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3781" y="2509"/>
                        <a:ext cx="341" cy="97"/>
                      </a:xfrm>
                      <a:prstGeom prst="homePlate">
                        <a:avLst>
                          <a:gd name="adj" fmla="val 87887"/>
                        </a:avLst>
                      </a:prstGeom>
                      <a:gradFill rotWithShape="1">
                        <a:gsLst>
                          <a:gs pos="0">
                            <a:schemeClr val="bg1"/>
                          </a:gs>
                          <a:gs pos="100000">
                            <a:schemeClr val="bg1">
                              <a:gamma/>
                              <a:shade val="46275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 algn="ctr">
                        <a:solidFill>
                          <a:srgbClr val="B2B2B2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888" name="Freeform 47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919" y="2393"/>
                        <a:ext cx="68" cy="272"/>
                      </a:xfrm>
                      <a:custGeom>
                        <a:avLst/>
                        <a:gdLst>
                          <a:gd name="T0" fmla="*/ 6 w 88"/>
                          <a:gd name="T1" fmla="*/ 0 h 227"/>
                          <a:gd name="T2" fmla="*/ 6 w 88"/>
                          <a:gd name="T3" fmla="*/ 189 h 227"/>
                          <a:gd name="T4" fmla="*/ 44 w 88"/>
                          <a:gd name="T5" fmla="*/ 227 h 227"/>
                          <a:gd name="T6" fmla="*/ 82 w 88"/>
                          <a:gd name="T7" fmla="*/ 189 h 227"/>
                          <a:gd name="T8" fmla="*/ 82 w 88"/>
                          <a:gd name="T9" fmla="*/ 0 h 2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88" h="227">
                            <a:moveTo>
                              <a:pt x="6" y="0"/>
                            </a:moveTo>
                            <a:cubicBezTo>
                              <a:pt x="3" y="75"/>
                              <a:pt x="0" y="151"/>
                              <a:pt x="6" y="189"/>
                            </a:cubicBezTo>
                            <a:cubicBezTo>
                              <a:pt x="12" y="227"/>
                              <a:pt x="31" y="227"/>
                              <a:pt x="44" y="227"/>
                            </a:cubicBezTo>
                            <a:cubicBezTo>
                              <a:pt x="57" y="227"/>
                              <a:pt x="76" y="227"/>
                              <a:pt x="82" y="189"/>
                            </a:cubicBezTo>
                            <a:cubicBezTo>
                              <a:pt x="88" y="151"/>
                              <a:pt x="82" y="31"/>
                              <a:pt x="82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B2B2B2"/>
                        </a:solidFill>
                        <a:prstDash val="solid"/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0889" name="AutoShape 4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2313"/>
                      <a:ext cx="340" cy="76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50000">
                          <a:srgbClr val="000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 w="9525" algn="ctr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" name="Group 4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63" y="2379"/>
                    <a:ext cx="171" cy="762"/>
                    <a:chOff x="4963" y="2387"/>
                    <a:chExt cx="171" cy="762"/>
                  </a:xfrm>
                </p:grpSpPr>
                <p:sp>
                  <p:nvSpPr>
                    <p:cNvPr id="60891" name="AutoShape 4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63" y="2515"/>
                      <a:ext cx="91" cy="403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92" name="AutoShape 4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63" y="2387"/>
                      <a:ext cx="91" cy="152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93" name="AutoShape 47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4" y="2915"/>
                      <a:ext cx="170" cy="230"/>
                    </a:xfrm>
                    <a:prstGeom prst="parallelogram">
                      <a:avLst>
                        <a:gd name="adj" fmla="val 4912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94" name="AutoShape 4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48" y="3122"/>
                      <a:ext cx="86" cy="27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" name="Group 47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782" y="2381"/>
                    <a:ext cx="171" cy="762"/>
                    <a:chOff x="4963" y="2387"/>
                    <a:chExt cx="171" cy="762"/>
                  </a:xfrm>
                </p:grpSpPr>
                <p:sp>
                  <p:nvSpPr>
                    <p:cNvPr id="60896" name="AutoShape 48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3" y="2515"/>
                      <a:ext cx="91" cy="403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97" name="AutoShape 48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3" y="2387"/>
                      <a:ext cx="91" cy="152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98" name="AutoShape 48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4" y="2915"/>
                      <a:ext cx="170" cy="230"/>
                    </a:xfrm>
                    <a:prstGeom prst="parallelogram">
                      <a:avLst>
                        <a:gd name="adj" fmla="val 4912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899" name="AutoShape 4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48" y="3122"/>
                      <a:ext cx="86" cy="27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60900" name="Text Box 48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68" y="1985"/>
                  <a:ext cx="152" cy="3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A</a:t>
                  </a:r>
                </a:p>
              </p:txBody>
            </p:sp>
            <p:sp>
              <p:nvSpPr>
                <p:cNvPr id="60901" name="Text Box 4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52" y="1985"/>
                  <a:ext cx="152" cy="3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B</a:t>
                  </a:r>
                </a:p>
              </p:txBody>
            </p:sp>
            <p:sp>
              <p:nvSpPr>
                <p:cNvPr id="60902" name="Text Box 48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22" y="1657"/>
                  <a:ext cx="154" cy="3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C</a:t>
                  </a:r>
                </a:p>
              </p:txBody>
            </p:sp>
            <p:sp>
              <p:nvSpPr>
                <p:cNvPr id="60903" name="Text Box 4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88" y="1652"/>
                  <a:ext cx="154" cy="3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D</a:t>
                  </a:r>
                </a:p>
              </p:txBody>
            </p:sp>
          </p:grpSp>
          <p:grpSp>
            <p:nvGrpSpPr>
              <p:cNvPr id="15" name="Group 653"/>
              <p:cNvGrpSpPr/>
              <p:nvPr/>
            </p:nvGrpSpPr>
            <p:grpSpPr bwMode="auto">
              <a:xfrm>
                <a:off x="721" y="1339"/>
                <a:ext cx="720" cy="329"/>
                <a:chOff x="3258" y="3221"/>
                <a:chExt cx="796" cy="376"/>
              </a:xfrm>
            </p:grpSpPr>
            <p:sp>
              <p:nvSpPr>
                <p:cNvPr id="61070" name="Rectangle 654"/>
                <p:cNvSpPr>
                  <a:spLocks noChangeArrowheads="1"/>
                </p:cNvSpPr>
                <p:nvPr/>
              </p:nvSpPr>
              <p:spPr bwMode="auto">
                <a:xfrm>
                  <a:off x="4023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71" name="Rectangle 655"/>
                <p:cNvSpPr>
                  <a:spLocks noChangeArrowheads="1"/>
                </p:cNvSpPr>
                <p:nvPr/>
              </p:nvSpPr>
              <p:spPr bwMode="auto">
                <a:xfrm>
                  <a:off x="3901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72" name="Rectangle 656"/>
                <p:cNvSpPr>
                  <a:spLocks noChangeArrowheads="1"/>
                </p:cNvSpPr>
                <p:nvPr/>
              </p:nvSpPr>
              <p:spPr bwMode="auto">
                <a:xfrm>
                  <a:off x="393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73" name="Rectangle 657"/>
                <p:cNvSpPr>
                  <a:spLocks noChangeArrowheads="1"/>
                </p:cNvSpPr>
                <p:nvPr/>
              </p:nvSpPr>
              <p:spPr bwMode="auto">
                <a:xfrm>
                  <a:off x="3748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74" name="Rectangle 658"/>
                <p:cNvSpPr>
                  <a:spLocks noChangeArrowheads="1"/>
                </p:cNvSpPr>
                <p:nvPr/>
              </p:nvSpPr>
              <p:spPr bwMode="auto">
                <a:xfrm>
                  <a:off x="377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75" name="Rectangle 659"/>
                <p:cNvSpPr>
                  <a:spLocks noChangeArrowheads="1"/>
                </p:cNvSpPr>
                <p:nvPr/>
              </p:nvSpPr>
              <p:spPr bwMode="auto">
                <a:xfrm>
                  <a:off x="380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76" name="Rectangle 660"/>
                <p:cNvSpPr>
                  <a:spLocks noChangeArrowheads="1"/>
                </p:cNvSpPr>
                <p:nvPr/>
              </p:nvSpPr>
              <p:spPr bwMode="auto">
                <a:xfrm>
                  <a:off x="3839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77" name="Rectangle 661"/>
                <p:cNvSpPr>
                  <a:spLocks noChangeArrowheads="1"/>
                </p:cNvSpPr>
                <p:nvPr/>
              </p:nvSpPr>
              <p:spPr bwMode="auto">
                <a:xfrm>
                  <a:off x="3870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78" name="Rectangle 662"/>
                <p:cNvSpPr>
                  <a:spLocks noChangeArrowheads="1"/>
                </p:cNvSpPr>
                <p:nvPr/>
              </p:nvSpPr>
              <p:spPr bwMode="auto">
                <a:xfrm>
                  <a:off x="3656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79" name="Rectangle 663"/>
                <p:cNvSpPr>
                  <a:spLocks noChangeArrowheads="1"/>
                </p:cNvSpPr>
                <p:nvPr/>
              </p:nvSpPr>
              <p:spPr bwMode="auto">
                <a:xfrm>
                  <a:off x="3686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80" name="Rectangle 664"/>
                <p:cNvSpPr>
                  <a:spLocks noChangeArrowheads="1"/>
                </p:cNvSpPr>
                <p:nvPr/>
              </p:nvSpPr>
              <p:spPr bwMode="auto">
                <a:xfrm>
                  <a:off x="3717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81" name="Rectangle 665"/>
                <p:cNvSpPr>
                  <a:spLocks noChangeArrowheads="1"/>
                </p:cNvSpPr>
                <p:nvPr/>
              </p:nvSpPr>
              <p:spPr bwMode="auto">
                <a:xfrm>
                  <a:off x="3502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82" name="Rectangle 666"/>
                <p:cNvSpPr>
                  <a:spLocks noChangeArrowheads="1"/>
                </p:cNvSpPr>
                <p:nvPr/>
              </p:nvSpPr>
              <p:spPr bwMode="auto">
                <a:xfrm>
                  <a:off x="3533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83" name="Rectangle 667"/>
                <p:cNvSpPr>
                  <a:spLocks noChangeArrowheads="1"/>
                </p:cNvSpPr>
                <p:nvPr/>
              </p:nvSpPr>
              <p:spPr bwMode="auto">
                <a:xfrm>
                  <a:off x="3564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84" name="Rectangle 668"/>
                <p:cNvSpPr>
                  <a:spLocks noChangeArrowheads="1"/>
                </p:cNvSpPr>
                <p:nvPr/>
              </p:nvSpPr>
              <p:spPr bwMode="auto">
                <a:xfrm>
                  <a:off x="3595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85" name="Rectangle 669"/>
                <p:cNvSpPr>
                  <a:spLocks noChangeArrowheads="1"/>
                </p:cNvSpPr>
                <p:nvPr/>
              </p:nvSpPr>
              <p:spPr bwMode="auto">
                <a:xfrm>
                  <a:off x="3626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86" name="Rectangle 670"/>
                <p:cNvSpPr>
                  <a:spLocks noChangeArrowheads="1"/>
                </p:cNvSpPr>
                <p:nvPr/>
              </p:nvSpPr>
              <p:spPr bwMode="auto">
                <a:xfrm>
                  <a:off x="396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87" name="Rectangle 671"/>
                <p:cNvSpPr>
                  <a:spLocks noChangeArrowheads="1"/>
                </p:cNvSpPr>
                <p:nvPr/>
              </p:nvSpPr>
              <p:spPr bwMode="auto">
                <a:xfrm>
                  <a:off x="3992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88" name="Rectangle 672"/>
                <p:cNvSpPr>
                  <a:spLocks noChangeArrowheads="1"/>
                </p:cNvSpPr>
                <p:nvPr/>
              </p:nvSpPr>
              <p:spPr bwMode="auto">
                <a:xfrm>
                  <a:off x="328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89" name="Rectangle 673"/>
                <p:cNvSpPr>
                  <a:spLocks noChangeArrowheads="1"/>
                </p:cNvSpPr>
                <p:nvPr/>
              </p:nvSpPr>
              <p:spPr bwMode="auto">
                <a:xfrm>
                  <a:off x="3258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90" name="Rectangle 674"/>
                <p:cNvSpPr>
                  <a:spLocks noChangeArrowheads="1"/>
                </p:cNvSpPr>
                <p:nvPr/>
              </p:nvSpPr>
              <p:spPr bwMode="auto">
                <a:xfrm>
                  <a:off x="3319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91" name="Rectangle 675"/>
                <p:cNvSpPr>
                  <a:spLocks noChangeArrowheads="1"/>
                </p:cNvSpPr>
                <p:nvPr/>
              </p:nvSpPr>
              <p:spPr bwMode="auto">
                <a:xfrm>
                  <a:off x="3350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92" name="Rectangle 676"/>
                <p:cNvSpPr>
                  <a:spLocks noChangeArrowheads="1"/>
                </p:cNvSpPr>
                <p:nvPr/>
              </p:nvSpPr>
              <p:spPr bwMode="auto">
                <a:xfrm>
                  <a:off x="347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93" name="Rectangle 677"/>
                <p:cNvSpPr>
                  <a:spLocks noChangeArrowheads="1"/>
                </p:cNvSpPr>
                <p:nvPr/>
              </p:nvSpPr>
              <p:spPr bwMode="auto">
                <a:xfrm>
                  <a:off x="344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94" name="Rectangle 678"/>
                <p:cNvSpPr>
                  <a:spLocks noChangeArrowheads="1"/>
                </p:cNvSpPr>
                <p:nvPr/>
              </p:nvSpPr>
              <p:spPr bwMode="auto">
                <a:xfrm>
                  <a:off x="3411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95" name="Rectangle 679"/>
                <p:cNvSpPr>
                  <a:spLocks noChangeArrowheads="1"/>
                </p:cNvSpPr>
                <p:nvPr/>
              </p:nvSpPr>
              <p:spPr bwMode="auto">
                <a:xfrm>
                  <a:off x="3380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096" name="Line 680"/>
                <p:cNvSpPr>
                  <a:spLocks noChangeShapeType="1"/>
                </p:cNvSpPr>
                <p:nvPr/>
              </p:nvSpPr>
              <p:spPr bwMode="auto">
                <a:xfrm>
                  <a:off x="3411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097" name="Line 681"/>
                <p:cNvSpPr>
                  <a:spLocks noChangeShapeType="1"/>
                </p:cNvSpPr>
                <p:nvPr/>
              </p:nvSpPr>
              <p:spPr bwMode="auto">
                <a:xfrm>
                  <a:off x="344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098" name="Line 682"/>
                <p:cNvSpPr>
                  <a:spLocks noChangeShapeType="1"/>
                </p:cNvSpPr>
                <p:nvPr/>
              </p:nvSpPr>
              <p:spPr bwMode="auto">
                <a:xfrm>
                  <a:off x="347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099" name="Line 683"/>
                <p:cNvSpPr>
                  <a:spLocks noChangeShapeType="1"/>
                </p:cNvSpPr>
                <p:nvPr/>
              </p:nvSpPr>
              <p:spPr bwMode="auto">
                <a:xfrm>
                  <a:off x="350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00" name="Line 684"/>
                <p:cNvSpPr>
                  <a:spLocks noChangeShapeType="1"/>
                </p:cNvSpPr>
                <p:nvPr/>
              </p:nvSpPr>
              <p:spPr bwMode="auto">
                <a:xfrm>
                  <a:off x="338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01" name="Line 685"/>
                <p:cNvSpPr>
                  <a:spLocks noChangeShapeType="1"/>
                </p:cNvSpPr>
                <p:nvPr/>
              </p:nvSpPr>
              <p:spPr bwMode="auto">
                <a:xfrm>
                  <a:off x="335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02" name="Line 686"/>
                <p:cNvSpPr>
                  <a:spLocks noChangeShapeType="1"/>
                </p:cNvSpPr>
                <p:nvPr/>
              </p:nvSpPr>
              <p:spPr bwMode="auto">
                <a:xfrm>
                  <a:off x="3258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03" name="Line 687"/>
                <p:cNvSpPr>
                  <a:spLocks noChangeShapeType="1"/>
                </p:cNvSpPr>
                <p:nvPr/>
              </p:nvSpPr>
              <p:spPr bwMode="auto">
                <a:xfrm>
                  <a:off x="328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04" name="Line 688"/>
                <p:cNvSpPr>
                  <a:spLocks noChangeShapeType="1"/>
                </p:cNvSpPr>
                <p:nvPr/>
              </p:nvSpPr>
              <p:spPr bwMode="auto">
                <a:xfrm>
                  <a:off x="331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05" name="Line 689"/>
                <p:cNvSpPr>
                  <a:spLocks noChangeShapeType="1"/>
                </p:cNvSpPr>
                <p:nvPr/>
              </p:nvSpPr>
              <p:spPr bwMode="auto">
                <a:xfrm>
                  <a:off x="4023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06" name="Line 690"/>
                <p:cNvSpPr>
                  <a:spLocks noChangeShapeType="1"/>
                </p:cNvSpPr>
                <p:nvPr/>
              </p:nvSpPr>
              <p:spPr bwMode="auto">
                <a:xfrm>
                  <a:off x="399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07" name="Line 691"/>
                <p:cNvSpPr>
                  <a:spLocks noChangeShapeType="1"/>
                </p:cNvSpPr>
                <p:nvPr/>
              </p:nvSpPr>
              <p:spPr bwMode="auto">
                <a:xfrm>
                  <a:off x="365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08" name="Line 692"/>
                <p:cNvSpPr>
                  <a:spLocks noChangeShapeType="1"/>
                </p:cNvSpPr>
                <p:nvPr/>
              </p:nvSpPr>
              <p:spPr bwMode="auto">
                <a:xfrm>
                  <a:off x="362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09" name="Line 693"/>
                <p:cNvSpPr>
                  <a:spLocks noChangeShapeType="1"/>
                </p:cNvSpPr>
                <p:nvPr/>
              </p:nvSpPr>
              <p:spPr bwMode="auto">
                <a:xfrm>
                  <a:off x="3595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10" name="Line 694"/>
                <p:cNvSpPr>
                  <a:spLocks noChangeShapeType="1"/>
                </p:cNvSpPr>
                <p:nvPr/>
              </p:nvSpPr>
              <p:spPr bwMode="auto">
                <a:xfrm>
                  <a:off x="3564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11" name="Line 695"/>
                <p:cNvSpPr>
                  <a:spLocks noChangeShapeType="1"/>
                </p:cNvSpPr>
                <p:nvPr/>
              </p:nvSpPr>
              <p:spPr bwMode="auto">
                <a:xfrm>
                  <a:off x="3533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12" name="Line 696"/>
                <p:cNvSpPr>
                  <a:spLocks noChangeShapeType="1"/>
                </p:cNvSpPr>
                <p:nvPr/>
              </p:nvSpPr>
              <p:spPr bwMode="auto">
                <a:xfrm>
                  <a:off x="3748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13" name="Line 697"/>
                <p:cNvSpPr>
                  <a:spLocks noChangeShapeType="1"/>
                </p:cNvSpPr>
                <p:nvPr/>
              </p:nvSpPr>
              <p:spPr bwMode="auto">
                <a:xfrm>
                  <a:off x="3717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14" name="Line 698"/>
                <p:cNvSpPr>
                  <a:spLocks noChangeShapeType="1"/>
                </p:cNvSpPr>
                <p:nvPr/>
              </p:nvSpPr>
              <p:spPr bwMode="auto">
                <a:xfrm>
                  <a:off x="368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15" name="Line 699"/>
                <p:cNvSpPr>
                  <a:spLocks noChangeShapeType="1"/>
                </p:cNvSpPr>
                <p:nvPr/>
              </p:nvSpPr>
              <p:spPr bwMode="auto">
                <a:xfrm>
                  <a:off x="3901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16" name="Line 700"/>
                <p:cNvSpPr>
                  <a:spLocks noChangeShapeType="1"/>
                </p:cNvSpPr>
                <p:nvPr/>
              </p:nvSpPr>
              <p:spPr bwMode="auto">
                <a:xfrm>
                  <a:off x="387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17" name="Line 701"/>
                <p:cNvSpPr>
                  <a:spLocks noChangeShapeType="1"/>
                </p:cNvSpPr>
                <p:nvPr/>
              </p:nvSpPr>
              <p:spPr bwMode="auto">
                <a:xfrm>
                  <a:off x="383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18" name="Line 702"/>
                <p:cNvSpPr>
                  <a:spLocks noChangeShapeType="1"/>
                </p:cNvSpPr>
                <p:nvPr/>
              </p:nvSpPr>
              <p:spPr bwMode="auto">
                <a:xfrm>
                  <a:off x="380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19" name="Line 703"/>
                <p:cNvSpPr>
                  <a:spLocks noChangeShapeType="1"/>
                </p:cNvSpPr>
                <p:nvPr/>
              </p:nvSpPr>
              <p:spPr bwMode="auto">
                <a:xfrm>
                  <a:off x="377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20" name="Line 704"/>
                <p:cNvSpPr>
                  <a:spLocks noChangeShapeType="1"/>
                </p:cNvSpPr>
                <p:nvPr/>
              </p:nvSpPr>
              <p:spPr bwMode="auto">
                <a:xfrm>
                  <a:off x="396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21" name="Line 705"/>
                <p:cNvSpPr>
                  <a:spLocks noChangeShapeType="1"/>
                </p:cNvSpPr>
                <p:nvPr/>
              </p:nvSpPr>
              <p:spPr bwMode="auto">
                <a:xfrm>
                  <a:off x="393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122" name="Line 706"/>
                <p:cNvSpPr>
                  <a:spLocks noChangeShapeType="1"/>
                </p:cNvSpPr>
                <p:nvPr/>
              </p:nvSpPr>
              <p:spPr bwMode="auto">
                <a:xfrm>
                  <a:off x="4054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6" name="Group 883"/>
          <p:cNvGrpSpPr/>
          <p:nvPr/>
        </p:nvGrpSpPr>
        <p:grpSpPr bwMode="auto">
          <a:xfrm>
            <a:off x="1187450" y="3068638"/>
            <a:ext cx="2160588" cy="1296987"/>
            <a:chOff x="249" y="2583"/>
            <a:chExt cx="2385" cy="756"/>
          </a:xfrm>
        </p:grpSpPr>
        <p:sp>
          <p:nvSpPr>
            <p:cNvPr id="61067" name="Freeform 651"/>
            <p:cNvSpPr/>
            <p:nvPr/>
          </p:nvSpPr>
          <p:spPr bwMode="auto">
            <a:xfrm>
              <a:off x="249" y="2583"/>
              <a:ext cx="429" cy="269"/>
            </a:xfrm>
            <a:custGeom>
              <a:avLst/>
              <a:gdLst>
                <a:gd name="T0" fmla="*/ 256 w 429"/>
                <a:gd name="T1" fmla="*/ 492 h 492"/>
                <a:gd name="T2" fmla="*/ 280 w 429"/>
                <a:gd name="T3" fmla="*/ 420 h 492"/>
                <a:gd name="T4" fmla="*/ 316 w 429"/>
                <a:gd name="T5" fmla="*/ 396 h 492"/>
                <a:gd name="T6" fmla="*/ 388 w 429"/>
                <a:gd name="T7" fmla="*/ 336 h 492"/>
                <a:gd name="T8" fmla="*/ 400 w 429"/>
                <a:gd name="T9" fmla="*/ 84 h 492"/>
                <a:gd name="T10" fmla="*/ 292 w 429"/>
                <a:gd name="T11" fmla="*/ 24 h 492"/>
                <a:gd name="T12" fmla="*/ 220 w 429"/>
                <a:gd name="T13" fmla="*/ 0 h 492"/>
                <a:gd name="T14" fmla="*/ 76 w 429"/>
                <a:gd name="T15" fmla="*/ 24 h 492"/>
                <a:gd name="T16" fmla="*/ 16 w 429"/>
                <a:gd name="T17" fmla="*/ 4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492">
                  <a:moveTo>
                    <a:pt x="256" y="492"/>
                  </a:moveTo>
                  <a:cubicBezTo>
                    <a:pt x="264" y="468"/>
                    <a:pt x="267" y="441"/>
                    <a:pt x="280" y="420"/>
                  </a:cubicBezTo>
                  <a:cubicBezTo>
                    <a:pt x="288" y="408"/>
                    <a:pt x="305" y="405"/>
                    <a:pt x="316" y="396"/>
                  </a:cubicBezTo>
                  <a:cubicBezTo>
                    <a:pt x="408" y="319"/>
                    <a:pt x="299" y="396"/>
                    <a:pt x="388" y="336"/>
                  </a:cubicBezTo>
                  <a:cubicBezTo>
                    <a:pt x="404" y="240"/>
                    <a:pt x="429" y="192"/>
                    <a:pt x="400" y="84"/>
                  </a:cubicBezTo>
                  <a:cubicBezTo>
                    <a:pt x="389" y="45"/>
                    <a:pt x="315" y="32"/>
                    <a:pt x="292" y="24"/>
                  </a:cubicBezTo>
                  <a:cubicBezTo>
                    <a:pt x="268" y="16"/>
                    <a:pt x="220" y="0"/>
                    <a:pt x="220" y="0"/>
                  </a:cubicBezTo>
                  <a:cubicBezTo>
                    <a:pt x="208" y="2"/>
                    <a:pt x="98" y="16"/>
                    <a:pt x="76" y="24"/>
                  </a:cubicBezTo>
                  <a:cubicBezTo>
                    <a:pt x="0" y="52"/>
                    <a:pt x="73" y="48"/>
                    <a:pt x="16" y="48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  <p:grpSp>
          <p:nvGrpSpPr>
            <p:cNvPr id="17" name="Group 874"/>
            <p:cNvGrpSpPr/>
            <p:nvPr/>
          </p:nvGrpSpPr>
          <p:grpSpPr bwMode="auto">
            <a:xfrm>
              <a:off x="367" y="2732"/>
              <a:ext cx="2267" cy="454"/>
              <a:chOff x="342" y="2577"/>
              <a:chExt cx="2267" cy="830"/>
            </a:xfrm>
          </p:grpSpPr>
          <p:grpSp>
            <p:nvGrpSpPr>
              <p:cNvPr id="18" name="Group 488"/>
              <p:cNvGrpSpPr>
                <a:grpSpLocks noChangeAspect="1"/>
              </p:cNvGrpSpPr>
              <p:nvPr/>
            </p:nvGrpSpPr>
            <p:grpSpPr bwMode="auto">
              <a:xfrm>
                <a:off x="342" y="2577"/>
                <a:ext cx="2267" cy="830"/>
                <a:chOff x="2822" y="1652"/>
                <a:chExt cx="2520" cy="923"/>
              </a:xfrm>
            </p:grpSpPr>
            <p:grpSp>
              <p:nvGrpSpPr>
                <p:cNvPr id="19" name="Group 489"/>
                <p:cNvGrpSpPr>
                  <a:grpSpLocks noChangeAspect="1"/>
                </p:cNvGrpSpPr>
                <p:nvPr/>
              </p:nvGrpSpPr>
              <p:grpSpPr bwMode="auto">
                <a:xfrm>
                  <a:off x="2842" y="1745"/>
                  <a:ext cx="2466" cy="830"/>
                  <a:chOff x="2715" y="2313"/>
                  <a:chExt cx="2466" cy="830"/>
                </a:xfrm>
              </p:grpSpPr>
              <p:grpSp>
                <p:nvGrpSpPr>
                  <p:cNvPr id="20" name="Group 49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35" y="2527"/>
                    <a:ext cx="2040" cy="376"/>
                    <a:chOff x="2935" y="2527"/>
                    <a:chExt cx="2040" cy="376"/>
                  </a:xfrm>
                </p:grpSpPr>
                <p:sp>
                  <p:nvSpPr>
                    <p:cNvPr id="60907" name="Rectangle 4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35" y="2535"/>
                      <a:ext cx="2040" cy="36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08" name="Rectangle 4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7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09" name="Rectangle 4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10" name="Rectangle 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11" name="Rectangle 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6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12" name="Rectangle 4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9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13" name="Rectangle 4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2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14" name="Rectangle 4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4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15" name="Rectangle 4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5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16" name="Rectangle 5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8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17" name="Rectangle 5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1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18" name="Rectangle 5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4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19" name="Rectangle 5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6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20" name="Rectangle 5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21" name="Rectangle 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2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22" name="Rectangle 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5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23" name="Rectangle 5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24" name="Rectangle 5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42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25" name="Rectangle 5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26" name="Rectangle 5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3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27" name="Rectangle 5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28" name="Rectangle 5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3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29" name="Rectangle 5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1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30" name="Rectangle 5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31" name="Rectangle 5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81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32" name="Rectangle 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33" name="Rectangle 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3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34" name="Rectangle 5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35" name="Rectangle 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0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36" name="Rectangle 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0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37" name="Rectangle 5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80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38" name="Rectangle 5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72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39" name="Rectangle 5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02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40" name="Rectangle 5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06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41" name="Rectangle 5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42" name="Rectangle 5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43" name="Rectangle 5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3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44" name="Rectangle 5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67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45" name="Rectangle 5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19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46" name="Rectangle 5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3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47" name="Rectangle 5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0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48" name="Rectangle 5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8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49" name="Rectangle 5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4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50" name="Rectangle 5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17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51" name="Rectangle 5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86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52" name="Rectangle 5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5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53" name="Rectangle 5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54" name="Rectangle 5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95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55" name="Rectangle 5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64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56" name="Rectangle 5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33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57" name="Rectangle 5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58" name="Rectangle 5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59" y="2527"/>
                      <a:ext cx="30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59" name="Rectangle 5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28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60" name="Rectangle 5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97" y="2527"/>
                      <a:ext cx="31" cy="37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zh-CN" altLang="zh-CN" sz="2800"/>
                    </a:p>
                  </p:txBody>
                </p:sp>
                <p:sp>
                  <p:nvSpPr>
                    <p:cNvPr id="60961" name="Line 5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4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62" name="Line 5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2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63" name="Line 5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5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64" name="Line 5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8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65" name="Line 5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1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66" name="Line 5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6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67" name="Line 5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9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68" name="Line 5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2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69" name="Line 5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5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70" name="Line 5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8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71" name="Line 5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1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72" name="Line 5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4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73" name="Line 5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67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74" name="Line 5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0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75" name="Line 5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3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76" name="Line 5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77" name="Line 5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5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78" name="Line 5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9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79" name="Line 5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6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80" name="Line 5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7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81" name="Line 5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0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82" name="Line 5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3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83" name="Line 5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3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84" name="Line 5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0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85" name="Line 5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1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86" name="Line 5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8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87" name="Line 5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4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88" name="Line 5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0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89" name="Line 5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7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90" name="Line 5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4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91" name="Line 5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51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92" name="Line 5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8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93" name="Line 5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50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94" name="Line 5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6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95" name="Line 5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3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96" name="Line 58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0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97" name="Line 5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4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98" name="Line 5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37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999" name="Line 5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1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00" name="Line 5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8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01" name="Line 58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5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02" name="Line 5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72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03" name="Line 5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69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04" name="Line 5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05" name="Line 5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06" name="Line 5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19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07" name="Line 5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88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08" name="Line 5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71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09" name="Line 5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57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10" name="Line 5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26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11" name="Line 5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95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12" name="Line 5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64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13" name="Line 5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33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14" name="Line 5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02" y="2527"/>
                      <a:ext cx="0" cy="3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80808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15" name="Rectangle 5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74" y="2527"/>
                      <a:ext cx="76" cy="37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767676"/>
                        </a:gs>
                        <a:gs pos="50000">
                          <a:schemeClr val="bg1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 algn="ctr">
                      <a:solidFill>
                        <a:srgbClr val="B2B2B2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16" name="Rectangle 6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69" y="2527"/>
                      <a:ext cx="76" cy="37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767676"/>
                        </a:gs>
                        <a:gs pos="50000">
                          <a:schemeClr val="bg1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 algn="ctr">
                      <a:solidFill>
                        <a:srgbClr val="B2B2B2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1" name="Group 60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3048" y="2690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61018" name="AutoShape 6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19" name="Line 6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20" name="Line 6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21" name="Line 6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22" name="Line 6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2" name="Group 60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4754" y="2686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61024" name="AutoShape 6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25" name="Line 6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26" name="Line 6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27" name="Line 6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28" name="Line 6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1029" name="Rectangle 6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52" y="2800"/>
                      <a:ext cx="113" cy="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>
                      <a:noFill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30" name="Rectangle 6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41" y="2804"/>
                      <a:ext cx="113" cy="1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>
                      <a:noFill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" name="Group 6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15" y="2313"/>
                    <a:ext cx="2466" cy="481"/>
                    <a:chOff x="2715" y="2313"/>
                    <a:chExt cx="2466" cy="481"/>
                  </a:xfrm>
                </p:grpSpPr>
                <p:grpSp>
                  <p:nvGrpSpPr>
                    <p:cNvPr id="24" name="Group 616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715" y="2395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61033" name="AutoShape 6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34" name="Line 6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35" name="Line 6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36" name="Line 6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37" name="Line 6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1038" name="Rectangle 6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18" y="2425"/>
                      <a:ext cx="2267" cy="4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808080"/>
                        </a:gs>
                        <a:gs pos="50000">
                          <a:schemeClr val="bg1"/>
                        </a:gs>
                        <a:gs pos="100000">
                          <a:srgbClr val="80808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B2B2B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5" name="Group 62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77" y="2395"/>
                      <a:ext cx="104" cy="104"/>
                      <a:chOff x="3941" y="1668"/>
                      <a:chExt cx="181" cy="113"/>
                    </a:xfrm>
                  </p:grpSpPr>
                  <p:sp>
                    <p:nvSpPr>
                      <p:cNvPr id="61040" name="AutoShape 6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941" y="1668"/>
                        <a:ext cx="181" cy="11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0000"/>
                      </a:solidFill>
                      <a:ln w="9525" algn="ctr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41" name="Line 6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66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42" name="Line 62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100" y="1668"/>
                        <a:ext cx="0" cy="1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43" name="Line 6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4" y="1699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44" name="Line 6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3966" y="1743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1045" name="Line 6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33" y="2357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46" name="Line 6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06" y="2357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 anchorCtr="1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6" name="Group 6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912" y="2386"/>
                      <a:ext cx="113" cy="408"/>
                      <a:chOff x="3903" y="2387"/>
                      <a:chExt cx="97" cy="341"/>
                    </a:xfrm>
                  </p:grpSpPr>
                  <p:sp>
                    <p:nvSpPr>
                      <p:cNvPr id="61048" name="AutoShape 6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3781" y="2509"/>
                        <a:ext cx="341" cy="97"/>
                      </a:xfrm>
                      <a:prstGeom prst="homePlate">
                        <a:avLst>
                          <a:gd name="adj" fmla="val 87887"/>
                        </a:avLst>
                      </a:prstGeom>
                      <a:gradFill rotWithShape="1">
                        <a:gsLst>
                          <a:gs pos="0">
                            <a:schemeClr val="bg1"/>
                          </a:gs>
                          <a:gs pos="100000">
                            <a:schemeClr val="bg1">
                              <a:gamma/>
                              <a:shade val="46275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 algn="ctr">
                        <a:solidFill>
                          <a:srgbClr val="B2B2B2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0" tIns="0" rIns="0" bIns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049" name="Freeform 6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919" y="2393"/>
                        <a:ext cx="68" cy="272"/>
                      </a:xfrm>
                      <a:custGeom>
                        <a:avLst/>
                        <a:gdLst>
                          <a:gd name="T0" fmla="*/ 6 w 88"/>
                          <a:gd name="T1" fmla="*/ 0 h 227"/>
                          <a:gd name="T2" fmla="*/ 6 w 88"/>
                          <a:gd name="T3" fmla="*/ 189 h 227"/>
                          <a:gd name="T4" fmla="*/ 44 w 88"/>
                          <a:gd name="T5" fmla="*/ 227 h 227"/>
                          <a:gd name="T6" fmla="*/ 82 w 88"/>
                          <a:gd name="T7" fmla="*/ 189 h 227"/>
                          <a:gd name="T8" fmla="*/ 82 w 88"/>
                          <a:gd name="T9" fmla="*/ 0 h 2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88" h="227">
                            <a:moveTo>
                              <a:pt x="6" y="0"/>
                            </a:moveTo>
                            <a:cubicBezTo>
                              <a:pt x="3" y="75"/>
                              <a:pt x="0" y="151"/>
                              <a:pt x="6" y="189"/>
                            </a:cubicBezTo>
                            <a:cubicBezTo>
                              <a:pt x="12" y="227"/>
                              <a:pt x="31" y="227"/>
                              <a:pt x="44" y="227"/>
                            </a:cubicBezTo>
                            <a:cubicBezTo>
                              <a:pt x="57" y="227"/>
                              <a:pt x="76" y="227"/>
                              <a:pt x="82" y="189"/>
                            </a:cubicBezTo>
                            <a:cubicBezTo>
                              <a:pt x="88" y="151"/>
                              <a:pt x="82" y="31"/>
                              <a:pt x="82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B2B2B2"/>
                        </a:solidFill>
                        <a:prstDash val="solid"/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5388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 anchorCtr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1050" name="AutoShape 6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2313"/>
                      <a:ext cx="340" cy="76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50000">
                          <a:srgbClr val="000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 w="9525" algn="ctr">
                      <a:solidFill>
                        <a:srgbClr val="B2B2B2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7" name="Group 63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63" y="2379"/>
                    <a:ext cx="171" cy="762"/>
                    <a:chOff x="4963" y="2387"/>
                    <a:chExt cx="171" cy="762"/>
                  </a:xfrm>
                </p:grpSpPr>
                <p:sp>
                  <p:nvSpPr>
                    <p:cNvPr id="61052" name="AutoShape 6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63" y="2515"/>
                      <a:ext cx="91" cy="403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53" name="AutoShape 6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63" y="2387"/>
                      <a:ext cx="91" cy="152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54" name="AutoShape 63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4" y="2915"/>
                      <a:ext cx="170" cy="230"/>
                    </a:xfrm>
                    <a:prstGeom prst="parallelogram">
                      <a:avLst>
                        <a:gd name="adj" fmla="val 4912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55" name="AutoShape 6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48" y="3122"/>
                      <a:ext cx="86" cy="27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8" name="Group 640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782" y="2381"/>
                    <a:ext cx="171" cy="762"/>
                    <a:chOff x="4963" y="2387"/>
                    <a:chExt cx="171" cy="762"/>
                  </a:xfrm>
                </p:grpSpPr>
                <p:sp>
                  <p:nvSpPr>
                    <p:cNvPr id="61057" name="AutoShape 64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3" y="2515"/>
                      <a:ext cx="91" cy="403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58" name="AutoShape 64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3" y="2387"/>
                      <a:ext cx="91" cy="152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59" name="AutoShape 643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964" y="2915"/>
                      <a:ext cx="170" cy="230"/>
                    </a:xfrm>
                    <a:prstGeom prst="parallelogram">
                      <a:avLst>
                        <a:gd name="adj" fmla="val 4912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060" name="AutoShape 6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48" y="3122"/>
                      <a:ext cx="86" cy="27"/>
                    </a:xfrm>
                    <a:prstGeom prst="bevel">
                      <a:avLst>
                        <a:gd name="adj" fmla="val 5264"/>
                      </a:avLst>
                    </a:prstGeom>
                    <a:gradFill rotWithShape="1">
                      <a:gsLst>
                        <a:gs pos="0">
                          <a:srgbClr val="000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53882" dir="2700000" algn="ctr" rotWithShape="0">
                              <a:schemeClr val="tx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61061" name="Text Box 6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67" y="1988"/>
                  <a:ext cx="154" cy="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A</a:t>
                  </a:r>
                </a:p>
              </p:txBody>
            </p:sp>
            <p:sp>
              <p:nvSpPr>
                <p:cNvPr id="61062" name="Text Box 6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53" y="1981"/>
                  <a:ext cx="151" cy="2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B</a:t>
                  </a:r>
                </a:p>
              </p:txBody>
            </p:sp>
            <p:sp>
              <p:nvSpPr>
                <p:cNvPr id="61063" name="Text Box 6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22" y="1656"/>
                  <a:ext cx="152" cy="2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C</a:t>
                  </a:r>
                </a:p>
              </p:txBody>
            </p:sp>
            <p:sp>
              <p:nvSpPr>
                <p:cNvPr id="61064" name="Text Box 6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90" y="1652"/>
                  <a:ext cx="152" cy="2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Ctr="1">
                  <a:spAutoFit/>
                </a:bodyPr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隶书" pitchFamily="49" charset="-122"/>
                    </a:rPr>
                    <a:t>D</a:t>
                  </a:r>
                </a:p>
              </p:txBody>
            </p:sp>
          </p:grpSp>
          <p:grpSp>
            <p:nvGrpSpPr>
              <p:cNvPr id="29" name="Group 761"/>
              <p:cNvGrpSpPr/>
              <p:nvPr/>
            </p:nvGrpSpPr>
            <p:grpSpPr bwMode="auto">
              <a:xfrm>
                <a:off x="1479" y="2854"/>
                <a:ext cx="720" cy="329"/>
                <a:chOff x="3258" y="3221"/>
                <a:chExt cx="796" cy="376"/>
              </a:xfrm>
            </p:grpSpPr>
            <p:sp>
              <p:nvSpPr>
                <p:cNvPr id="61178" name="Rectangle 762"/>
                <p:cNvSpPr>
                  <a:spLocks noChangeArrowheads="1"/>
                </p:cNvSpPr>
                <p:nvPr/>
              </p:nvSpPr>
              <p:spPr bwMode="auto">
                <a:xfrm>
                  <a:off x="4023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79" name="Rectangle 763"/>
                <p:cNvSpPr>
                  <a:spLocks noChangeArrowheads="1"/>
                </p:cNvSpPr>
                <p:nvPr/>
              </p:nvSpPr>
              <p:spPr bwMode="auto">
                <a:xfrm>
                  <a:off x="3901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80" name="Rectangle 764"/>
                <p:cNvSpPr>
                  <a:spLocks noChangeArrowheads="1"/>
                </p:cNvSpPr>
                <p:nvPr/>
              </p:nvSpPr>
              <p:spPr bwMode="auto">
                <a:xfrm>
                  <a:off x="393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81" name="Rectangle 765"/>
                <p:cNvSpPr>
                  <a:spLocks noChangeArrowheads="1"/>
                </p:cNvSpPr>
                <p:nvPr/>
              </p:nvSpPr>
              <p:spPr bwMode="auto">
                <a:xfrm>
                  <a:off x="3748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82" name="Rectangle 766"/>
                <p:cNvSpPr>
                  <a:spLocks noChangeArrowheads="1"/>
                </p:cNvSpPr>
                <p:nvPr/>
              </p:nvSpPr>
              <p:spPr bwMode="auto">
                <a:xfrm>
                  <a:off x="377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83" name="Rectangle 767"/>
                <p:cNvSpPr>
                  <a:spLocks noChangeArrowheads="1"/>
                </p:cNvSpPr>
                <p:nvPr/>
              </p:nvSpPr>
              <p:spPr bwMode="auto">
                <a:xfrm>
                  <a:off x="380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84" name="Rectangle 768"/>
                <p:cNvSpPr>
                  <a:spLocks noChangeArrowheads="1"/>
                </p:cNvSpPr>
                <p:nvPr/>
              </p:nvSpPr>
              <p:spPr bwMode="auto">
                <a:xfrm>
                  <a:off x="3839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85" name="Rectangle 769"/>
                <p:cNvSpPr>
                  <a:spLocks noChangeArrowheads="1"/>
                </p:cNvSpPr>
                <p:nvPr/>
              </p:nvSpPr>
              <p:spPr bwMode="auto">
                <a:xfrm>
                  <a:off x="3870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86" name="Rectangle 770"/>
                <p:cNvSpPr>
                  <a:spLocks noChangeArrowheads="1"/>
                </p:cNvSpPr>
                <p:nvPr/>
              </p:nvSpPr>
              <p:spPr bwMode="auto">
                <a:xfrm>
                  <a:off x="3656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87" name="Rectangle 771"/>
                <p:cNvSpPr>
                  <a:spLocks noChangeArrowheads="1"/>
                </p:cNvSpPr>
                <p:nvPr/>
              </p:nvSpPr>
              <p:spPr bwMode="auto">
                <a:xfrm>
                  <a:off x="3686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88" name="Rectangle 772"/>
                <p:cNvSpPr>
                  <a:spLocks noChangeArrowheads="1"/>
                </p:cNvSpPr>
                <p:nvPr/>
              </p:nvSpPr>
              <p:spPr bwMode="auto">
                <a:xfrm>
                  <a:off x="3717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89" name="Rectangle 773"/>
                <p:cNvSpPr>
                  <a:spLocks noChangeArrowheads="1"/>
                </p:cNvSpPr>
                <p:nvPr/>
              </p:nvSpPr>
              <p:spPr bwMode="auto">
                <a:xfrm>
                  <a:off x="3502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90" name="Rectangle 774"/>
                <p:cNvSpPr>
                  <a:spLocks noChangeArrowheads="1"/>
                </p:cNvSpPr>
                <p:nvPr/>
              </p:nvSpPr>
              <p:spPr bwMode="auto">
                <a:xfrm>
                  <a:off x="3533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91" name="Rectangle 775"/>
                <p:cNvSpPr>
                  <a:spLocks noChangeArrowheads="1"/>
                </p:cNvSpPr>
                <p:nvPr/>
              </p:nvSpPr>
              <p:spPr bwMode="auto">
                <a:xfrm>
                  <a:off x="3564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92" name="Rectangle 776"/>
                <p:cNvSpPr>
                  <a:spLocks noChangeArrowheads="1"/>
                </p:cNvSpPr>
                <p:nvPr/>
              </p:nvSpPr>
              <p:spPr bwMode="auto">
                <a:xfrm>
                  <a:off x="3595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93" name="Rectangle 777"/>
                <p:cNvSpPr>
                  <a:spLocks noChangeArrowheads="1"/>
                </p:cNvSpPr>
                <p:nvPr/>
              </p:nvSpPr>
              <p:spPr bwMode="auto">
                <a:xfrm>
                  <a:off x="3626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94" name="Rectangle 778"/>
                <p:cNvSpPr>
                  <a:spLocks noChangeArrowheads="1"/>
                </p:cNvSpPr>
                <p:nvPr/>
              </p:nvSpPr>
              <p:spPr bwMode="auto">
                <a:xfrm>
                  <a:off x="396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95" name="Rectangle 779"/>
                <p:cNvSpPr>
                  <a:spLocks noChangeArrowheads="1"/>
                </p:cNvSpPr>
                <p:nvPr/>
              </p:nvSpPr>
              <p:spPr bwMode="auto">
                <a:xfrm>
                  <a:off x="3992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96" name="Rectangle 780"/>
                <p:cNvSpPr>
                  <a:spLocks noChangeArrowheads="1"/>
                </p:cNvSpPr>
                <p:nvPr/>
              </p:nvSpPr>
              <p:spPr bwMode="auto">
                <a:xfrm>
                  <a:off x="3289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97" name="Rectangle 781"/>
                <p:cNvSpPr>
                  <a:spLocks noChangeArrowheads="1"/>
                </p:cNvSpPr>
                <p:nvPr/>
              </p:nvSpPr>
              <p:spPr bwMode="auto">
                <a:xfrm>
                  <a:off x="3258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98" name="Rectangle 782"/>
                <p:cNvSpPr>
                  <a:spLocks noChangeArrowheads="1"/>
                </p:cNvSpPr>
                <p:nvPr/>
              </p:nvSpPr>
              <p:spPr bwMode="auto">
                <a:xfrm>
                  <a:off x="3319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199" name="Rectangle 783"/>
                <p:cNvSpPr>
                  <a:spLocks noChangeArrowheads="1"/>
                </p:cNvSpPr>
                <p:nvPr/>
              </p:nvSpPr>
              <p:spPr bwMode="auto">
                <a:xfrm>
                  <a:off x="3350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200" name="Rectangle 784"/>
                <p:cNvSpPr>
                  <a:spLocks noChangeArrowheads="1"/>
                </p:cNvSpPr>
                <p:nvPr/>
              </p:nvSpPr>
              <p:spPr bwMode="auto">
                <a:xfrm>
                  <a:off x="347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201" name="Rectangle 785"/>
                <p:cNvSpPr>
                  <a:spLocks noChangeArrowheads="1"/>
                </p:cNvSpPr>
                <p:nvPr/>
              </p:nvSpPr>
              <p:spPr bwMode="auto">
                <a:xfrm>
                  <a:off x="3442" y="3221"/>
                  <a:ext cx="30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202" name="Rectangle 786"/>
                <p:cNvSpPr>
                  <a:spLocks noChangeArrowheads="1"/>
                </p:cNvSpPr>
                <p:nvPr/>
              </p:nvSpPr>
              <p:spPr bwMode="auto">
                <a:xfrm>
                  <a:off x="3411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203" name="Rectangle 787"/>
                <p:cNvSpPr>
                  <a:spLocks noChangeArrowheads="1"/>
                </p:cNvSpPr>
                <p:nvPr/>
              </p:nvSpPr>
              <p:spPr bwMode="auto">
                <a:xfrm>
                  <a:off x="3380" y="3221"/>
                  <a:ext cx="31" cy="376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accent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spcBef>
                      <a:spcPct val="20000"/>
                    </a:spcBef>
                  </a:pPr>
                  <a:endParaRPr lang="zh-CN" altLang="zh-CN" sz="2800"/>
                </a:p>
              </p:txBody>
            </p:sp>
            <p:sp>
              <p:nvSpPr>
                <p:cNvPr id="61204" name="Line 788"/>
                <p:cNvSpPr>
                  <a:spLocks noChangeShapeType="1"/>
                </p:cNvSpPr>
                <p:nvPr/>
              </p:nvSpPr>
              <p:spPr bwMode="auto">
                <a:xfrm>
                  <a:off x="3411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05" name="Line 789"/>
                <p:cNvSpPr>
                  <a:spLocks noChangeShapeType="1"/>
                </p:cNvSpPr>
                <p:nvPr/>
              </p:nvSpPr>
              <p:spPr bwMode="auto">
                <a:xfrm>
                  <a:off x="344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06" name="Line 790"/>
                <p:cNvSpPr>
                  <a:spLocks noChangeShapeType="1"/>
                </p:cNvSpPr>
                <p:nvPr/>
              </p:nvSpPr>
              <p:spPr bwMode="auto">
                <a:xfrm>
                  <a:off x="347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07" name="Line 791"/>
                <p:cNvSpPr>
                  <a:spLocks noChangeShapeType="1"/>
                </p:cNvSpPr>
                <p:nvPr/>
              </p:nvSpPr>
              <p:spPr bwMode="auto">
                <a:xfrm>
                  <a:off x="350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08" name="Line 792"/>
                <p:cNvSpPr>
                  <a:spLocks noChangeShapeType="1"/>
                </p:cNvSpPr>
                <p:nvPr/>
              </p:nvSpPr>
              <p:spPr bwMode="auto">
                <a:xfrm>
                  <a:off x="338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09" name="Line 793"/>
                <p:cNvSpPr>
                  <a:spLocks noChangeShapeType="1"/>
                </p:cNvSpPr>
                <p:nvPr/>
              </p:nvSpPr>
              <p:spPr bwMode="auto">
                <a:xfrm>
                  <a:off x="335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10" name="Line 794"/>
                <p:cNvSpPr>
                  <a:spLocks noChangeShapeType="1"/>
                </p:cNvSpPr>
                <p:nvPr/>
              </p:nvSpPr>
              <p:spPr bwMode="auto">
                <a:xfrm>
                  <a:off x="3258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11" name="Line 795"/>
                <p:cNvSpPr>
                  <a:spLocks noChangeShapeType="1"/>
                </p:cNvSpPr>
                <p:nvPr/>
              </p:nvSpPr>
              <p:spPr bwMode="auto">
                <a:xfrm>
                  <a:off x="328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12" name="Line 796"/>
                <p:cNvSpPr>
                  <a:spLocks noChangeShapeType="1"/>
                </p:cNvSpPr>
                <p:nvPr/>
              </p:nvSpPr>
              <p:spPr bwMode="auto">
                <a:xfrm>
                  <a:off x="331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13" name="Line 797"/>
                <p:cNvSpPr>
                  <a:spLocks noChangeShapeType="1"/>
                </p:cNvSpPr>
                <p:nvPr/>
              </p:nvSpPr>
              <p:spPr bwMode="auto">
                <a:xfrm>
                  <a:off x="4023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14" name="Line 798"/>
                <p:cNvSpPr>
                  <a:spLocks noChangeShapeType="1"/>
                </p:cNvSpPr>
                <p:nvPr/>
              </p:nvSpPr>
              <p:spPr bwMode="auto">
                <a:xfrm>
                  <a:off x="399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15" name="Line 799"/>
                <p:cNvSpPr>
                  <a:spLocks noChangeShapeType="1"/>
                </p:cNvSpPr>
                <p:nvPr/>
              </p:nvSpPr>
              <p:spPr bwMode="auto">
                <a:xfrm>
                  <a:off x="365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16" name="Line 800"/>
                <p:cNvSpPr>
                  <a:spLocks noChangeShapeType="1"/>
                </p:cNvSpPr>
                <p:nvPr/>
              </p:nvSpPr>
              <p:spPr bwMode="auto">
                <a:xfrm>
                  <a:off x="362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17" name="Line 801"/>
                <p:cNvSpPr>
                  <a:spLocks noChangeShapeType="1"/>
                </p:cNvSpPr>
                <p:nvPr/>
              </p:nvSpPr>
              <p:spPr bwMode="auto">
                <a:xfrm>
                  <a:off x="3595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18" name="Line 802"/>
                <p:cNvSpPr>
                  <a:spLocks noChangeShapeType="1"/>
                </p:cNvSpPr>
                <p:nvPr/>
              </p:nvSpPr>
              <p:spPr bwMode="auto">
                <a:xfrm>
                  <a:off x="3564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19" name="Line 803"/>
                <p:cNvSpPr>
                  <a:spLocks noChangeShapeType="1"/>
                </p:cNvSpPr>
                <p:nvPr/>
              </p:nvSpPr>
              <p:spPr bwMode="auto">
                <a:xfrm>
                  <a:off x="3533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20" name="Line 804"/>
                <p:cNvSpPr>
                  <a:spLocks noChangeShapeType="1"/>
                </p:cNvSpPr>
                <p:nvPr/>
              </p:nvSpPr>
              <p:spPr bwMode="auto">
                <a:xfrm>
                  <a:off x="3748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21" name="Line 805"/>
                <p:cNvSpPr>
                  <a:spLocks noChangeShapeType="1"/>
                </p:cNvSpPr>
                <p:nvPr/>
              </p:nvSpPr>
              <p:spPr bwMode="auto">
                <a:xfrm>
                  <a:off x="3717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22" name="Line 806"/>
                <p:cNvSpPr>
                  <a:spLocks noChangeShapeType="1"/>
                </p:cNvSpPr>
                <p:nvPr/>
              </p:nvSpPr>
              <p:spPr bwMode="auto">
                <a:xfrm>
                  <a:off x="3686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23" name="Line 807"/>
                <p:cNvSpPr>
                  <a:spLocks noChangeShapeType="1"/>
                </p:cNvSpPr>
                <p:nvPr/>
              </p:nvSpPr>
              <p:spPr bwMode="auto">
                <a:xfrm>
                  <a:off x="3901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24" name="Line 808"/>
                <p:cNvSpPr>
                  <a:spLocks noChangeShapeType="1"/>
                </p:cNvSpPr>
                <p:nvPr/>
              </p:nvSpPr>
              <p:spPr bwMode="auto">
                <a:xfrm>
                  <a:off x="3870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25" name="Line 809"/>
                <p:cNvSpPr>
                  <a:spLocks noChangeShapeType="1"/>
                </p:cNvSpPr>
                <p:nvPr/>
              </p:nvSpPr>
              <p:spPr bwMode="auto">
                <a:xfrm>
                  <a:off x="383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26" name="Line 810"/>
                <p:cNvSpPr>
                  <a:spLocks noChangeShapeType="1"/>
                </p:cNvSpPr>
                <p:nvPr/>
              </p:nvSpPr>
              <p:spPr bwMode="auto">
                <a:xfrm>
                  <a:off x="380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27" name="Line 811"/>
                <p:cNvSpPr>
                  <a:spLocks noChangeShapeType="1"/>
                </p:cNvSpPr>
                <p:nvPr/>
              </p:nvSpPr>
              <p:spPr bwMode="auto">
                <a:xfrm>
                  <a:off x="3779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28" name="Line 812"/>
                <p:cNvSpPr>
                  <a:spLocks noChangeShapeType="1"/>
                </p:cNvSpPr>
                <p:nvPr/>
              </p:nvSpPr>
              <p:spPr bwMode="auto">
                <a:xfrm>
                  <a:off x="396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29" name="Line 813"/>
                <p:cNvSpPr>
                  <a:spLocks noChangeShapeType="1"/>
                </p:cNvSpPr>
                <p:nvPr/>
              </p:nvSpPr>
              <p:spPr bwMode="auto">
                <a:xfrm>
                  <a:off x="3932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  <p:sp>
              <p:nvSpPr>
                <p:cNvPr id="61230" name="Line 814"/>
                <p:cNvSpPr>
                  <a:spLocks noChangeShapeType="1"/>
                </p:cNvSpPr>
                <p:nvPr/>
              </p:nvSpPr>
              <p:spPr bwMode="auto">
                <a:xfrm>
                  <a:off x="4054" y="3221"/>
                  <a:ext cx="0" cy="376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1231" name="Freeform 815"/>
            <p:cNvSpPr/>
            <p:nvPr/>
          </p:nvSpPr>
          <p:spPr bwMode="auto">
            <a:xfrm>
              <a:off x="2205" y="3016"/>
              <a:ext cx="292" cy="323"/>
            </a:xfrm>
            <a:custGeom>
              <a:avLst/>
              <a:gdLst>
                <a:gd name="T0" fmla="*/ 64 w 292"/>
                <a:gd name="T1" fmla="*/ 0 h 591"/>
                <a:gd name="T2" fmla="*/ 4 w 292"/>
                <a:gd name="T3" fmla="*/ 60 h 591"/>
                <a:gd name="T4" fmla="*/ 16 w 292"/>
                <a:gd name="T5" fmla="*/ 312 h 591"/>
                <a:gd name="T6" fmla="*/ 64 w 292"/>
                <a:gd name="T7" fmla="*/ 384 h 591"/>
                <a:gd name="T8" fmla="*/ 232 w 292"/>
                <a:gd name="T9" fmla="*/ 492 h 591"/>
                <a:gd name="T10" fmla="*/ 256 w 292"/>
                <a:gd name="T11" fmla="*/ 528 h 591"/>
                <a:gd name="T12" fmla="*/ 292 w 292"/>
                <a:gd name="T13" fmla="*/ 588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591">
                  <a:moveTo>
                    <a:pt x="64" y="0"/>
                  </a:moveTo>
                  <a:cubicBezTo>
                    <a:pt x="47" y="11"/>
                    <a:pt x="5" y="33"/>
                    <a:pt x="4" y="60"/>
                  </a:cubicBezTo>
                  <a:cubicBezTo>
                    <a:pt x="0" y="144"/>
                    <a:pt x="1" y="229"/>
                    <a:pt x="16" y="312"/>
                  </a:cubicBezTo>
                  <a:cubicBezTo>
                    <a:pt x="21" y="340"/>
                    <a:pt x="48" y="360"/>
                    <a:pt x="64" y="384"/>
                  </a:cubicBezTo>
                  <a:cubicBezTo>
                    <a:pt x="104" y="444"/>
                    <a:pt x="173" y="453"/>
                    <a:pt x="232" y="492"/>
                  </a:cubicBezTo>
                  <a:cubicBezTo>
                    <a:pt x="240" y="504"/>
                    <a:pt x="250" y="515"/>
                    <a:pt x="256" y="528"/>
                  </a:cubicBezTo>
                  <a:cubicBezTo>
                    <a:pt x="283" y="591"/>
                    <a:pt x="246" y="565"/>
                    <a:pt x="292" y="588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zh-CN" altLang="en-US"/>
            </a:p>
          </p:txBody>
        </p:sp>
      </p:grpSp>
      <p:sp>
        <p:nvSpPr>
          <p:cNvPr id="61302" name="Rectangle 886"/>
          <p:cNvSpPr>
            <a:spLocks noRot="1" noChangeArrowheads="1"/>
          </p:cNvSpPr>
          <p:nvPr/>
        </p:nvSpPr>
        <p:spPr bwMode="auto">
          <a:xfrm>
            <a:off x="611188" y="549275"/>
            <a:ext cx="77057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如何改变滑动变阻器接入电路的阻值</a:t>
            </a:r>
          </a:p>
        </p:txBody>
      </p:sp>
      <p:sp>
        <p:nvSpPr>
          <p:cNvPr id="61376" name="Rectangle 960"/>
          <p:cNvSpPr>
            <a:spLocks noChangeArrowheads="1"/>
          </p:cNvSpPr>
          <p:nvPr/>
        </p:nvSpPr>
        <p:spPr bwMode="auto">
          <a:xfrm>
            <a:off x="684213" y="2205038"/>
            <a:ext cx="67691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(1)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如何增大接入电路的电阻？</a:t>
            </a:r>
            <a:b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、滑片向左移     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、滑片向右移</a:t>
            </a:r>
          </a:p>
        </p:txBody>
      </p:sp>
      <p:sp>
        <p:nvSpPr>
          <p:cNvPr id="63499" name="Rectangle 1035"/>
          <p:cNvSpPr>
            <a:spLocks noChangeArrowheads="1"/>
          </p:cNvSpPr>
          <p:nvPr/>
        </p:nvSpPr>
        <p:spPr bwMode="auto">
          <a:xfrm>
            <a:off x="827088" y="4365625"/>
            <a:ext cx="67691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(2)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如何增大接入电路的电阻？</a:t>
            </a:r>
            <a:b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、滑片向左移     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、滑片向右移</a:t>
            </a:r>
          </a:p>
        </p:txBody>
      </p:sp>
      <p:grpSp>
        <p:nvGrpSpPr>
          <p:cNvPr id="30" name="Group 1040"/>
          <p:cNvGrpSpPr/>
          <p:nvPr/>
        </p:nvGrpSpPr>
        <p:grpSpPr bwMode="auto">
          <a:xfrm>
            <a:off x="4500563" y="3141663"/>
            <a:ext cx="3276600" cy="1158875"/>
            <a:chOff x="2835" y="1979"/>
            <a:chExt cx="2064" cy="730"/>
          </a:xfrm>
        </p:grpSpPr>
        <p:grpSp>
          <p:nvGrpSpPr>
            <p:cNvPr id="31" name="Group 962"/>
            <p:cNvGrpSpPr/>
            <p:nvPr/>
          </p:nvGrpSpPr>
          <p:grpSpPr bwMode="auto">
            <a:xfrm>
              <a:off x="2835" y="1979"/>
              <a:ext cx="2064" cy="730"/>
              <a:chOff x="3168" y="1248"/>
              <a:chExt cx="2064" cy="730"/>
            </a:xfrm>
          </p:grpSpPr>
          <p:grpSp>
            <p:nvGrpSpPr>
              <p:cNvPr id="61123" name="Group 963"/>
              <p:cNvGrpSpPr/>
              <p:nvPr/>
            </p:nvGrpSpPr>
            <p:grpSpPr bwMode="auto">
              <a:xfrm>
                <a:off x="3168" y="1248"/>
                <a:ext cx="2064" cy="730"/>
                <a:chOff x="624" y="2640"/>
                <a:chExt cx="2064" cy="730"/>
              </a:xfrm>
            </p:grpSpPr>
            <p:sp>
              <p:nvSpPr>
                <p:cNvPr id="61380" name="Text Box 964"/>
                <p:cNvSpPr txBox="1">
                  <a:spLocks noChangeArrowheads="1"/>
                </p:cNvSpPr>
                <p:nvPr/>
              </p:nvSpPr>
              <p:spPr bwMode="auto">
                <a:xfrm>
                  <a:off x="2256" y="3120"/>
                  <a:ext cx="43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000" b="1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61381" name="Text Box 965"/>
                <p:cNvSpPr txBox="1">
                  <a:spLocks noChangeArrowheads="1"/>
                </p:cNvSpPr>
                <p:nvPr/>
              </p:nvSpPr>
              <p:spPr bwMode="auto">
                <a:xfrm>
                  <a:off x="2208" y="2640"/>
                  <a:ext cx="43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000" b="1">
                      <a:latin typeface="Times New Roman" panose="02020603050405020304" pitchFamily="18" charset="0"/>
                    </a:rPr>
                    <a:t>D</a:t>
                  </a:r>
                </a:p>
              </p:txBody>
            </p:sp>
            <p:grpSp>
              <p:nvGrpSpPr>
                <p:cNvPr id="61124" name="Group 966"/>
                <p:cNvGrpSpPr/>
                <p:nvPr/>
              </p:nvGrpSpPr>
              <p:grpSpPr bwMode="auto">
                <a:xfrm>
                  <a:off x="624" y="2688"/>
                  <a:ext cx="1680" cy="672"/>
                  <a:chOff x="624" y="2688"/>
                  <a:chExt cx="1680" cy="672"/>
                </a:xfrm>
              </p:grpSpPr>
              <p:grpSp>
                <p:nvGrpSpPr>
                  <p:cNvPr id="61125" name="Group 967"/>
                  <p:cNvGrpSpPr/>
                  <p:nvPr/>
                </p:nvGrpSpPr>
                <p:grpSpPr bwMode="auto">
                  <a:xfrm>
                    <a:off x="864" y="2880"/>
                    <a:ext cx="1440" cy="396"/>
                    <a:chOff x="864" y="3396"/>
                    <a:chExt cx="1440" cy="396"/>
                  </a:xfrm>
                </p:grpSpPr>
                <p:grpSp>
                  <p:nvGrpSpPr>
                    <p:cNvPr id="61126" name="Group 968"/>
                    <p:cNvGrpSpPr/>
                    <p:nvPr/>
                  </p:nvGrpSpPr>
                  <p:grpSpPr bwMode="auto">
                    <a:xfrm>
                      <a:off x="924" y="3600"/>
                      <a:ext cx="1284" cy="192"/>
                      <a:chOff x="924" y="3600"/>
                      <a:chExt cx="1284" cy="192"/>
                    </a:xfrm>
                  </p:grpSpPr>
                  <p:grpSp>
                    <p:nvGrpSpPr>
                      <p:cNvPr id="61127" name="Group 969"/>
                      <p:cNvGrpSpPr/>
                      <p:nvPr/>
                    </p:nvGrpSpPr>
                    <p:grpSpPr bwMode="auto">
                      <a:xfrm>
                        <a:off x="1008" y="3600"/>
                        <a:ext cx="1104" cy="192"/>
                        <a:chOff x="1008" y="3600"/>
                        <a:chExt cx="2328" cy="204"/>
                      </a:xfrm>
                    </p:grpSpPr>
                    <p:grpSp>
                      <p:nvGrpSpPr>
                        <p:cNvPr id="61128" name="Group 970"/>
                        <p:cNvGrpSpPr/>
                        <p:nvPr/>
                      </p:nvGrpSpPr>
                      <p:grpSpPr bwMode="auto">
                        <a:xfrm>
                          <a:off x="1008" y="3600"/>
                          <a:ext cx="780" cy="204"/>
                          <a:chOff x="1008" y="3600"/>
                          <a:chExt cx="780" cy="204"/>
                        </a:xfrm>
                      </p:grpSpPr>
                      <p:grpSp>
                        <p:nvGrpSpPr>
                          <p:cNvPr id="61129" name="Group 971"/>
                          <p:cNvGrpSpPr/>
                          <p:nvPr/>
                        </p:nvGrpSpPr>
                        <p:grpSpPr bwMode="auto">
                          <a:xfrm>
                            <a:off x="1008" y="3600"/>
                            <a:ext cx="396" cy="204"/>
                            <a:chOff x="1008" y="3600"/>
                            <a:chExt cx="396" cy="204"/>
                          </a:xfrm>
                        </p:grpSpPr>
                        <p:grpSp>
                          <p:nvGrpSpPr>
                            <p:cNvPr id="61130" name="Group 972"/>
                            <p:cNvGrpSpPr/>
                            <p:nvPr/>
                          </p:nvGrpSpPr>
                          <p:grpSpPr bwMode="auto">
                            <a:xfrm>
                              <a:off x="1008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89" name="Line 9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90" name="Line 9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61131" name="Group 975"/>
                            <p:cNvGrpSpPr/>
                            <p:nvPr/>
                          </p:nvGrpSpPr>
                          <p:grpSpPr bwMode="auto">
                            <a:xfrm>
                              <a:off x="1197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92" name="Line 9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93" name="Line 9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61132" name="Group 978"/>
                          <p:cNvGrpSpPr/>
                          <p:nvPr/>
                        </p:nvGrpSpPr>
                        <p:grpSpPr bwMode="auto">
                          <a:xfrm>
                            <a:off x="1392" y="3600"/>
                            <a:ext cx="396" cy="204"/>
                            <a:chOff x="1008" y="3600"/>
                            <a:chExt cx="396" cy="204"/>
                          </a:xfrm>
                        </p:grpSpPr>
                        <p:grpSp>
                          <p:nvGrpSpPr>
                            <p:cNvPr id="61133" name="Group 979"/>
                            <p:cNvGrpSpPr/>
                            <p:nvPr/>
                          </p:nvGrpSpPr>
                          <p:grpSpPr bwMode="auto">
                            <a:xfrm>
                              <a:off x="1008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96" name="Line 9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97" name="Line 9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61134" name="Group 982"/>
                            <p:cNvGrpSpPr/>
                            <p:nvPr/>
                          </p:nvGrpSpPr>
                          <p:grpSpPr bwMode="auto">
                            <a:xfrm>
                              <a:off x="1197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99" name="Line 9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400" name="Line 9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61135" name="Group 985"/>
                        <p:cNvGrpSpPr/>
                        <p:nvPr/>
                      </p:nvGrpSpPr>
                      <p:grpSpPr bwMode="auto">
                        <a:xfrm>
                          <a:off x="1776" y="3600"/>
                          <a:ext cx="780" cy="204"/>
                          <a:chOff x="1008" y="3600"/>
                          <a:chExt cx="780" cy="204"/>
                        </a:xfrm>
                      </p:grpSpPr>
                      <p:grpSp>
                        <p:nvGrpSpPr>
                          <p:cNvPr id="61136" name="Group 986"/>
                          <p:cNvGrpSpPr/>
                          <p:nvPr/>
                        </p:nvGrpSpPr>
                        <p:grpSpPr bwMode="auto">
                          <a:xfrm>
                            <a:off x="1008" y="3600"/>
                            <a:ext cx="396" cy="204"/>
                            <a:chOff x="1008" y="3600"/>
                            <a:chExt cx="396" cy="204"/>
                          </a:xfrm>
                        </p:grpSpPr>
                        <p:grpSp>
                          <p:nvGrpSpPr>
                            <p:cNvPr id="61137" name="Group 987"/>
                            <p:cNvGrpSpPr/>
                            <p:nvPr/>
                          </p:nvGrpSpPr>
                          <p:grpSpPr bwMode="auto">
                            <a:xfrm>
                              <a:off x="1008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404" name="Line 9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405" name="Line 9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61138" name="Group 990"/>
                            <p:cNvGrpSpPr/>
                            <p:nvPr/>
                          </p:nvGrpSpPr>
                          <p:grpSpPr bwMode="auto">
                            <a:xfrm>
                              <a:off x="1197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407" name="Line 9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408" name="Line 9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61139" name="Group 993"/>
                          <p:cNvGrpSpPr/>
                          <p:nvPr/>
                        </p:nvGrpSpPr>
                        <p:grpSpPr bwMode="auto">
                          <a:xfrm>
                            <a:off x="1392" y="3600"/>
                            <a:ext cx="396" cy="204"/>
                            <a:chOff x="1008" y="3600"/>
                            <a:chExt cx="396" cy="204"/>
                          </a:xfrm>
                        </p:grpSpPr>
                        <p:grpSp>
                          <p:nvGrpSpPr>
                            <p:cNvPr id="61140" name="Group 994"/>
                            <p:cNvGrpSpPr/>
                            <p:nvPr/>
                          </p:nvGrpSpPr>
                          <p:grpSpPr bwMode="auto">
                            <a:xfrm>
                              <a:off x="1008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411" name="Line 9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412" name="Line 9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61141" name="Group 997"/>
                            <p:cNvGrpSpPr/>
                            <p:nvPr/>
                          </p:nvGrpSpPr>
                          <p:grpSpPr bwMode="auto">
                            <a:xfrm>
                              <a:off x="1197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414" name="Line 9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415" name="Line 9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61142" name="Group 1000"/>
                        <p:cNvGrpSpPr/>
                        <p:nvPr/>
                      </p:nvGrpSpPr>
                      <p:grpSpPr bwMode="auto">
                        <a:xfrm>
                          <a:off x="2556" y="3600"/>
                          <a:ext cx="780" cy="204"/>
                          <a:chOff x="1008" y="3600"/>
                          <a:chExt cx="780" cy="204"/>
                        </a:xfrm>
                      </p:grpSpPr>
                      <p:grpSp>
                        <p:nvGrpSpPr>
                          <p:cNvPr id="61143" name="Group 1001"/>
                          <p:cNvGrpSpPr/>
                          <p:nvPr/>
                        </p:nvGrpSpPr>
                        <p:grpSpPr bwMode="auto">
                          <a:xfrm>
                            <a:off x="1008" y="3600"/>
                            <a:ext cx="396" cy="204"/>
                            <a:chOff x="1008" y="3600"/>
                            <a:chExt cx="396" cy="204"/>
                          </a:xfrm>
                        </p:grpSpPr>
                        <p:grpSp>
                          <p:nvGrpSpPr>
                            <p:cNvPr id="61144" name="Group 1002"/>
                            <p:cNvGrpSpPr/>
                            <p:nvPr/>
                          </p:nvGrpSpPr>
                          <p:grpSpPr bwMode="auto">
                            <a:xfrm>
                              <a:off x="1008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419" name="Line 10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420" name="Line 10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61145" name="Group 1005"/>
                            <p:cNvGrpSpPr/>
                            <p:nvPr/>
                          </p:nvGrpSpPr>
                          <p:grpSpPr bwMode="auto">
                            <a:xfrm>
                              <a:off x="1197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422" name="Line 10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423" name="Line 10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61146" name="Group 1008"/>
                          <p:cNvGrpSpPr/>
                          <p:nvPr/>
                        </p:nvGrpSpPr>
                        <p:grpSpPr bwMode="auto">
                          <a:xfrm>
                            <a:off x="1392" y="3600"/>
                            <a:ext cx="396" cy="204"/>
                            <a:chOff x="1008" y="3600"/>
                            <a:chExt cx="396" cy="204"/>
                          </a:xfrm>
                        </p:grpSpPr>
                        <p:grpSp>
                          <p:nvGrpSpPr>
                            <p:cNvPr id="61147" name="Group 1009"/>
                            <p:cNvGrpSpPr/>
                            <p:nvPr/>
                          </p:nvGrpSpPr>
                          <p:grpSpPr bwMode="auto">
                            <a:xfrm>
                              <a:off x="1008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426" name="Line 10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427" name="Line 10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61148" name="Group 1012"/>
                            <p:cNvGrpSpPr/>
                            <p:nvPr/>
                          </p:nvGrpSpPr>
                          <p:grpSpPr bwMode="auto">
                            <a:xfrm>
                              <a:off x="1197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429" name="Line 10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430" name="Line 10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</p:grpSp>
                  </p:grpSp>
                  <p:sp>
                    <p:nvSpPr>
                      <p:cNvPr id="61431" name="Line 10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24" y="3780"/>
                        <a:ext cx="9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432" name="Line 10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3768"/>
                        <a:ext cx="9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1433" name="Oval 1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3744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434" name="Oval 10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3744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61149" name="Group 1019"/>
                    <p:cNvGrpSpPr/>
                    <p:nvPr/>
                  </p:nvGrpSpPr>
                  <p:grpSpPr bwMode="auto">
                    <a:xfrm>
                      <a:off x="864" y="3396"/>
                      <a:ext cx="1440" cy="216"/>
                      <a:chOff x="864" y="3336"/>
                      <a:chExt cx="1440" cy="216"/>
                    </a:xfrm>
                  </p:grpSpPr>
                  <p:grpSp>
                    <p:nvGrpSpPr>
                      <p:cNvPr id="61150" name="Group 1020"/>
                      <p:cNvGrpSpPr/>
                      <p:nvPr/>
                    </p:nvGrpSpPr>
                    <p:grpSpPr bwMode="auto">
                      <a:xfrm>
                        <a:off x="864" y="3336"/>
                        <a:ext cx="1440" cy="48"/>
                        <a:chOff x="864" y="3336"/>
                        <a:chExt cx="1440" cy="48"/>
                      </a:xfrm>
                    </p:grpSpPr>
                    <p:sp>
                      <p:nvSpPr>
                        <p:cNvPr id="61437" name="Oval 10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336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1438" name="Oval 10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4" y="3336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1439" name="Line 10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3360"/>
                          <a:ext cx="1344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488" name="Line 10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36" y="3360"/>
                        <a:ext cx="0" cy="19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3489" name="Text Box 10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3110"/>
                    <a:ext cx="43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kumimoji="1" lang="en-US" altLang="zh-CN" sz="2000" b="1"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63490" name="Text Box 10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" y="2688"/>
                    <a:ext cx="43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kumimoji="1" lang="zh-CN" altLang="zh-CN" sz="2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491" name="Text Box 10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0" y="2916"/>
                    <a:ext cx="43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kumimoji="1" lang="en-US" altLang="zh-CN" sz="2000" b="1">
                        <a:latin typeface="Times New Roman" panose="02020603050405020304" pitchFamily="18" charset="0"/>
                      </a:rPr>
                      <a:t>P</a:t>
                    </a:r>
                  </a:p>
                </p:txBody>
              </p:sp>
              <p:sp>
                <p:nvSpPr>
                  <p:cNvPr id="63492" name="Line 10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842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493" name="Line 10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3178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494" name="Line 10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56" y="2842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495" name="Line 10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08" y="3178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3496" name="Line 1032"/>
              <p:cNvSpPr>
                <a:spLocks noChangeShapeType="1"/>
              </p:cNvSpPr>
              <p:nvPr/>
            </p:nvSpPr>
            <p:spPr bwMode="auto">
              <a:xfrm>
                <a:off x="4080" y="1824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97" name="Line 1033"/>
              <p:cNvSpPr>
                <a:spLocks noChangeShapeType="1"/>
              </p:cNvSpPr>
              <p:nvPr/>
            </p:nvSpPr>
            <p:spPr bwMode="auto">
              <a:xfrm>
                <a:off x="3600" y="153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98" name="Line 1034"/>
              <p:cNvSpPr>
                <a:spLocks noChangeShapeType="1"/>
              </p:cNvSpPr>
              <p:nvPr/>
            </p:nvSpPr>
            <p:spPr bwMode="auto">
              <a:xfrm>
                <a:off x="4080" y="1536"/>
                <a:ext cx="0" cy="19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500" name="Text Box 1036"/>
            <p:cNvSpPr txBox="1">
              <a:spLocks noChangeArrowheads="1"/>
            </p:cNvSpPr>
            <p:nvPr/>
          </p:nvSpPr>
          <p:spPr bwMode="auto">
            <a:xfrm>
              <a:off x="2880" y="20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1151" name="Group 1039"/>
          <p:cNvGrpSpPr/>
          <p:nvPr/>
        </p:nvGrpSpPr>
        <p:grpSpPr bwMode="auto">
          <a:xfrm>
            <a:off x="4500563" y="1125538"/>
            <a:ext cx="3276600" cy="1158875"/>
            <a:chOff x="2835" y="709"/>
            <a:chExt cx="2064" cy="730"/>
          </a:xfrm>
        </p:grpSpPr>
        <p:grpSp>
          <p:nvGrpSpPr>
            <p:cNvPr id="61152" name="Group 887"/>
            <p:cNvGrpSpPr/>
            <p:nvPr/>
          </p:nvGrpSpPr>
          <p:grpSpPr bwMode="auto">
            <a:xfrm>
              <a:off x="2835" y="709"/>
              <a:ext cx="2064" cy="730"/>
              <a:chOff x="3168" y="1248"/>
              <a:chExt cx="2064" cy="730"/>
            </a:xfrm>
          </p:grpSpPr>
          <p:grpSp>
            <p:nvGrpSpPr>
              <p:cNvPr id="61153" name="Group 888"/>
              <p:cNvGrpSpPr/>
              <p:nvPr/>
            </p:nvGrpSpPr>
            <p:grpSpPr bwMode="auto">
              <a:xfrm>
                <a:off x="3168" y="1248"/>
                <a:ext cx="2064" cy="730"/>
                <a:chOff x="624" y="2640"/>
                <a:chExt cx="2064" cy="730"/>
              </a:xfrm>
            </p:grpSpPr>
            <p:sp>
              <p:nvSpPr>
                <p:cNvPr id="61305" name="Text Box 889"/>
                <p:cNvSpPr txBox="1">
                  <a:spLocks noChangeArrowheads="1"/>
                </p:cNvSpPr>
                <p:nvPr/>
              </p:nvSpPr>
              <p:spPr bwMode="auto">
                <a:xfrm>
                  <a:off x="2256" y="3120"/>
                  <a:ext cx="43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000" b="1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61306" name="Text Box 890"/>
                <p:cNvSpPr txBox="1">
                  <a:spLocks noChangeArrowheads="1"/>
                </p:cNvSpPr>
                <p:nvPr/>
              </p:nvSpPr>
              <p:spPr bwMode="auto">
                <a:xfrm>
                  <a:off x="2208" y="2640"/>
                  <a:ext cx="43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000" b="1">
                      <a:latin typeface="Times New Roman" panose="02020603050405020304" pitchFamily="18" charset="0"/>
                    </a:rPr>
                    <a:t>D</a:t>
                  </a:r>
                </a:p>
              </p:txBody>
            </p:sp>
            <p:grpSp>
              <p:nvGrpSpPr>
                <p:cNvPr id="61154" name="Group 891"/>
                <p:cNvGrpSpPr/>
                <p:nvPr/>
              </p:nvGrpSpPr>
              <p:grpSpPr bwMode="auto">
                <a:xfrm>
                  <a:off x="624" y="2688"/>
                  <a:ext cx="1680" cy="672"/>
                  <a:chOff x="624" y="2688"/>
                  <a:chExt cx="1680" cy="672"/>
                </a:xfrm>
              </p:grpSpPr>
              <p:grpSp>
                <p:nvGrpSpPr>
                  <p:cNvPr id="61155" name="Group 892"/>
                  <p:cNvGrpSpPr/>
                  <p:nvPr/>
                </p:nvGrpSpPr>
                <p:grpSpPr bwMode="auto">
                  <a:xfrm>
                    <a:off x="864" y="2880"/>
                    <a:ext cx="1440" cy="396"/>
                    <a:chOff x="864" y="3396"/>
                    <a:chExt cx="1440" cy="396"/>
                  </a:xfrm>
                </p:grpSpPr>
                <p:grpSp>
                  <p:nvGrpSpPr>
                    <p:cNvPr id="61156" name="Group 893"/>
                    <p:cNvGrpSpPr/>
                    <p:nvPr/>
                  </p:nvGrpSpPr>
                  <p:grpSpPr bwMode="auto">
                    <a:xfrm>
                      <a:off x="924" y="3600"/>
                      <a:ext cx="1284" cy="192"/>
                      <a:chOff x="924" y="3600"/>
                      <a:chExt cx="1284" cy="192"/>
                    </a:xfrm>
                  </p:grpSpPr>
                  <p:grpSp>
                    <p:nvGrpSpPr>
                      <p:cNvPr id="61157" name="Group 894"/>
                      <p:cNvGrpSpPr/>
                      <p:nvPr/>
                    </p:nvGrpSpPr>
                    <p:grpSpPr bwMode="auto">
                      <a:xfrm>
                        <a:off x="1008" y="3600"/>
                        <a:ext cx="1104" cy="192"/>
                        <a:chOff x="1008" y="3600"/>
                        <a:chExt cx="2328" cy="204"/>
                      </a:xfrm>
                    </p:grpSpPr>
                    <p:grpSp>
                      <p:nvGrpSpPr>
                        <p:cNvPr id="61158" name="Group 895"/>
                        <p:cNvGrpSpPr/>
                        <p:nvPr/>
                      </p:nvGrpSpPr>
                      <p:grpSpPr bwMode="auto">
                        <a:xfrm>
                          <a:off x="1008" y="3600"/>
                          <a:ext cx="780" cy="204"/>
                          <a:chOff x="1008" y="3600"/>
                          <a:chExt cx="780" cy="204"/>
                        </a:xfrm>
                      </p:grpSpPr>
                      <p:grpSp>
                        <p:nvGrpSpPr>
                          <p:cNvPr id="61159" name="Group 896"/>
                          <p:cNvGrpSpPr/>
                          <p:nvPr/>
                        </p:nvGrpSpPr>
                        <p:grpSpPr bwMode="auto">
                          <a:xfrm>
                            <a:off x="1008" y="3600"/>
                            <a:ext cx="396" cy="204"/>
                            <a:chOff x="1008" y="3600"/>
                            <a:chExt cx="396" cy="204"/>
                          </a:xfrm>
                        </p:grpSpPr>
                        <p:grpSp>
                          <p:nvGrpSpPr>
                            <p:cNvPr id="61160" name="Group 897"/>
                            <p:cNvGrpSpPr/>
                            <p:nvPr/>
                          </p:nvGrpSpPr>
                          <p:grpSpPr bwMode="auto">
                            <a:xfrm>
                              <a:off x="1008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14" name="Line 8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15" name="Line 8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61161" name="Group 900"/>
                            <p:cNvGrpSpPr/>
                            <p:nvPr/>
                          </p:nvGrpSpPr>
                          <p:grpSpPr bwMode="auto">
                            <a:xfrm>
                              <a:off x="1197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17" name="Line 9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18" name="Line 9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61162" name="Group 903"/>
                          <p:cNvGrpSpPr/>
                          <p:nvPr/>
                        </p:nvGrpSpPr>
                        <p:grpSpPr bwMode="auto">
                          <a:xfrm>
                            <a:off x="1392" y="3600"/>
                            <a:ext cx="396" cy="204"/>
                            <a:chOff x="1008" y="3600"/>
                            <a:chExt cx="396" cy="204"/>
                          </a:xfrm>
                        </p:grpSpPr>
                        <p:grpSp>
                          <p:nvGrpSpPr>
                            <p:cNvPr id="61163" name="Group 904"/>
                            <p:cNvGrpSpPr/>
                            <p:nvPr/>
                          </p:nvGrpSpPr>
                          <p:grpSpPr bwMode="auto">
                            <a:xfrm>
                              <a:off x="1008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21" name="Line 90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22" name="Line 9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61164" name="Group 907"/>
                            <p:cNvGrpSpPr/>
                            <p:nvPr/>
                          </p:nvGrpSpPr>
                          <p:grpSpPr bwMode="auto">
                            <a:xfrm>
                              <a:off x="1197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24" name="Line 9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25" name="Line 9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61165" name="Group 910"/>
                        <p:cNvGrpSpPr/>
                        <p:nvPr/>
                      </p:nvGrpSpPr>
                      <p:grpSpPr bwMode="auto">
                        <a:xfrm>
                          <a:off x="1776" y="3600"/>
                          <a:ext cx="780" cy="204"/>
                          <a:chOff x="1008" y="3600"/>
                          <a:chExt cx="780" cy="204"/>
                        </a:xfrm>
                      </p:grpSpPr>
                      <p:grpSp>
                        <p:nvGrpSpPr>
                          <p:cNvPr id="61166" name="Group 911"/>
                          <p:cNvGrpSpPr/>
                          <p:nvPr/>
                        </p:nvGrpSpPr>
                        <p:grpSpPr bwMode="auto">
                          <a:xfrm>
                            <a:off x="1008" y="3600"/>
                            <a:ext cx="396" cy="204"/>
                            <a:chOff x="1008" y="3600"/>
                            <a:chExt cx="396" cy="204"/>
                          </a:xfrm>
                        </p:grpSpPr>
                        <p:grpSp>
                          <p:nvGrpSpPr>
                            <p:cNvPr id="61167" name="Group 912"/>
                            <p:cNvGrpSpPr/>
                            <p:nvPr/>
                          </p:nvGrpSpPr>
                          <p:grpSpPr bwMode="auto">
                            <a:xfrm>
                              <a:off x="1008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29" name="Line 9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30" name="Line 9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61168" name="Group 915"/>
                            <p:cNvGrpSpPr/>
                            <p:nvPr/>
                          </p:nvGrpSpPr>
                          <p:grpSpPr bwMode="auto">
                            <a:xfrm>
                              <a:off x="1197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32" name="Line 9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33" name="Line 9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61169" name="Group 918"/>
                          <p:cNvGrpSpPr/>
                          <p:nvPr/>
                        </p:nvGrpSpPr>
                        <p:grpSpPr bwMode="auto">
                          <a:xfrm>
                            <a:off x="1392" y="3600"/>
                            <a:ext cx="396" cy="204"/>
                            <a:chOff x="1008" y="3600"/>
                            <a:chExt cx="396" cy="204"/>
                          </a:xfrm>
                        </p:grpSpPr>
                        <p:grpSp>
                          <p:nvGrpSpPr>
                            <p:cNvPr id="61170" name="Group 919"/>
                            <p:cNvGrpSpPr/>
                            <p:nvPr/>
                          </p:nvGrpSpPr>
                          <p:grpSpPr bwMode="auto">
                            <a:xfrm>
                              <a:off x="1008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36" name="Line 9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37" name="Line 9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61171" name="Group 922"/>
                            <p:cNvGrpSpPr/>
                            <p:nvPr/>
                          </p:nvGrpSpPr>
                          <p:grpSpPr bwMode="auto">
                            <a:xfrm>
                              <a:off x="1197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39" name="Line 9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40" name="Line 9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61172" name="Group 925"/>
                        <p:cNvGrpSpPr/>
                        <p:nvPr/>
                      </p:nvGrpSpPr>
                      <p:grpSpPr bwMode="auto">
                        <a:xfrm>
                          <a:off x="2556" y="3600"/>
                          <a:ext cx="780" cy="204"/>
                          <a:chOff x="1008" y="3600"/>
                          <a:chExt cx="780" cy="204"/>
                        </a:xfrm>
                      </p:grpSpPr>
                      <p:grpSp>
                        <p:nvGrpSpPr>
                          <p:cNvPr id="61173" name="Group 926"/>
                          <p:cNvGrpSpPr/>
                          <p:nvPr/>
                        </p:nvGrpSpPr>
                        <p:grpSpPr bwMode="auto">
                          <a:xfrm>
                            <a:off x="1008" y="3600"/>
                            <a:ext cx="396" cy="204"/>
                            <a:chOff x="1008" y="3600"/>
                            <a:chExt cx="396" cy="204"/>
                          </a:xfrm>
                        </p:grpSpPr>
                        <p:grpSp>
                          <p:nvGrpSpPr>
                            <p:cNvPr id="61174" name="Group 927"/>
                            <p:cNvGrpSpPr/>
                            <p:nvPr/>
                          </p:nvGrpSpPr>
                          <p:grpSpPr bwMode="auto">
                            <a:xfrm>
                              <a:off x="1008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44" name="Line 9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45" name="Line 9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61175" name="Group 930"/>
                            <p:cNvGrpSpPr/>
                            <p:nvPr/>
                          </p:nvGrpSpPr>
                          <p:grpSpPr bwMode="auto">
                            <a:xfrm>
                              <a:off x="1197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47" name="Line 9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48" name="Line 9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61176" name="Group 933"/>
                          <p:cNvGrpSpPr/>
                          <p:nvPr/>
                        </p:nvGrpSpPr>
                        <p:grpSpPr bwMode="auto">
                          <a:xfrm>
                            <a:off x="1392" y="3600"/>
                            <a:ext cx="396" cy="204"/>
                            <a:chOff x="1008" y="3600"/>
                            <a:chExt cx="396" cy="204"/>
                          </a:xfrm>
                        </p:grpSpPr>
                        <p:grpSp>
                          <p:nvGrpSpPr>
                            <p:cNvPr id="61177" name="Group 934"/>
                            <p:cNvGrpSpPr/>
                            <p:nvPr/>
                          </p:nvGrpSpPr>
                          <p:grpSpPr bwMode="auto">
                            <a:xfrm>
                              <a:off x="1008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51" name="Line 9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52" name="Line 9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61232" name="Group 937"/>
                            <p:cNvGrpSpPr/>
                            <p:nvPr/>
                          </p:nvGrpSpPr>
                          <p:grpSpPr bwMode="auto">
                            <a:xfrm>
                              <a:off x="1197" y="3600"/>
                              <a:ext cx="207" cy="204"/>
                              <a:chOff x="1008" y="3600"/>
                              <a:chExt cx="207" cy="204"/>
                            </a:xfrm>
                          </p:grpSpPr>
                          <p:sp>
                            <p:nvSpPr>
                              <p:cNvPr id="61354" name="Line 9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008" y="3600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61355" name="Line 9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104" y="3612"/>
                                <a:ext cx="111" cy="192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chemeClr val="tx1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</p:grpSp>
                  </p:grpSp>
                  <p:sp>
                    <p:nvSpPr>
                      <p:cNvPr id="61356" name="Line 9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24" y="3780"/>
                        <a:ext cx="9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357" name="Line 9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3768"/>
                        <a:ext cx="9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1358" name="Oval 9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3744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359" name="Oval 9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3744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61233" name="Group 944"/>
                    <p:cNvGrpSpPr/>
                    <p:nvPr/>
                  </p:nvGrpSpPr>
                  <p:grpSpPr bwMode="auto">
                    <a:xfrm>
                      <a:off x="864" y="3396"/>
                      <a:ext cx="1440" cy="216"/>
                      <a:chOff x="864" y="3336"/>
                      <a:chExt cx="1440" cy="216"/>
                    </a:xfrm>
                  </p:grpSpPr>
                  <p:grpSp>
                    <p:nvGrpSpPr>
                      <p:cNvPr id="61234" name="Group 945"/>
                      <p:cNvGrpSpPr/>
                      <p:nvPr/>
                    </p:nvGrpSpPr>
                    <p:grpSpPr bwMode="auto">
                      <a:xfrm>
                        <a:off x="864" y="3336"/>
                        <a:ext cx="1440" cy="48"/>
                        <a:chOff x="864" y="3336"/>
                        <a:chExt cx="1440" cy="48"/>
                      </a:xfrm>
                    </p:grpSpPr>
                    <p:sp>
                      <p:nvSpPr>
                        <p:cNvPr id="61362" name="Oval 9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336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1363" name="Oval 9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4" y="3336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1364" name="Line 9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3360"/>
                          <a:ext cx="1344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1365" name="Line 9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36" y="3360"/>
                        <a:ext cx="0" cy="19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1366" name="Text Box 9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3110"/>
                    <a:ext cx="43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kumimoji="1" lang="en-US" altLang="zh-CN" sz="2000" b="1"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61367" name="Text Box 9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" y="2688"/>
                    <a:ext cx="43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kumimoji="1" lang="zh-CN" altLang="zh-CN" sz="2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368" name="Text Box 9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0" y="2916"/>
                    <a:ext cx="43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kumimoji="1" lang="en-US" altLang="zh-CN" sz="2000" b="1">
                        <a:latin typeface="Times New Roman" panose="02020603050405020304" pitchFamily="18" charset="0"/>
                      </a:rPr>
                      <a:t>P</a:t>
                    </a:r>
                  </a:p>
                </p:txBody>
              </p:sp>
              <p:sp>
                <p:nvSpPr>
                  <p:cNvPr id="61369" name="Line 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842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370" name="Line 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3178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371" name="Line 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56" y="2842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372" name="Line 9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08" y="3178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1373" name="Line 957"/>
              <p:cNvSpPr>
                <a:spLocks noChangeShapeType="1"/>
              </p:cNvSpPr>
              <p:nvPr/>
            </p:nvSpPr>
            <p:spPr bwMode="auto">
              <a:xfrm flipV="1">
                <a:off x="3504" y="1824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74" name="Line 958"/>
              <p:cNvSpPr>
                <a:spLocks noChangeShapeType="1"/>
              </p:cNvSpPr>
              <p:nvPr/>
            </p:nvSpPr>
            <p:spPr bwMode="auto">
              <a:xfrm flipV="1">
                <a:off x="4080" y="153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75" name="Line 959"/>
              <p:cNvSpPr>
                <a:spLocks noChangeShapeType="1"/>
              </p:cNvSpPr>
              <p:nvPr/>
            </p:nvSpPr>
            <p:spPr bwMode="auto">
              <a:xfrm flipH="1">
                <a:off x="3456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501" name="Text Box 1037"/>
            <p:cNvSpPr txBox="1">
              <a:spLocks noChangeArrowheads="1"/>
            </p:cNvSpPr>
            <p:nvPr/>
          </p:nvSpPr>
          <p:spPr bwMode="auto">
            <a:xfrm>
              <a:off x="2835" y="709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63502" name="Text Box 1038"/>
          <p:cNvSpPr txBox="1">
            <a:spLocks noChangeArrowheads="1"/>
          </p:cNvSpPr>
          <p:nvPr/>
        </p:nvSpPr>
        <p:spPr bwMode="auto">
          <a:xfrm>
            <a:off x="827088" y="5300663"/>
            <a:ext cx="7508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滑片</a:t>
            </a:r>
            <a:r>
              <a:rPr lang="zh-CN" altLang="en-US" sz="2800" b="1" dirty="0">
                <a:solidFill>
                  <a:srgbClr val="FF3300"/>
                </a:solidFill>
              </a:rPr>
              <a:t>远离下接线柱</a:t>
            </a:r>
            <a:r>
              <a:rPr lang="zh-CN" altLang="en-US" sz="2800" b="1" dirty="0">
                <a:solidFill>
                  <a:srgbClr val="0000FF"/>
                </a:solidFill>
              </a:rPr>
              <a:t>时，接入电路的</a:t>
            </a:r>
            <a:r>
              <a:rPr lang="zh-CN" altLang="en-US" sz="2800" b="1" dirty="0">
                <a:solidFill>
                  <a:srgbClr val="FF3300"/>
                </a:solidFill>
              </a:rPr>
              <a:t>电阻增大</a:t>
            </a:r>
            <a:r>
              <a:rPr lang="zh-CN" altLang="en-US" sz="2800" b="1" dirty="0">
                <a:solidFill>
                  <a:srgbClr val="0000FF"/>
                </a:solidFill>
              </a:rPr>
              <a:t>，滑片</a:t>
            </a:r>
            <a:r>
              <a:rPr lang="zh-CN" altLang="en-US" sz="2800" b="1" dirty="0">
                <a:solidFill>
                  <a:srgbClr val="FF3300"/>
                </a:solidFill>
              </a:rPr>
              <a:t>靠近下接线柱</a:t>
            </a:r>
            <a:r>
              <a:rPr lang="zh-CN" altLang="en-US" sz="2800" b="1" dirty="0">
                <a:solidFill>
                  <a:srgbClr val="0000FF"/>
                </a:solidFill>
              </a:rPr>
              <a:t>时，接入电路的</a:t>
            </a:r>
            <a:r>
              <a:rPr lang="zh-CN" altLang="en-US" sz="2800" b="1" dirty="0">
                <a:solidFill>
                  <a:srgbClr val="FF3300"/>
                </a:solidFill>
              </a:rPr>
              <a:t>电阻减小</a:t>
            </a:r>
            <a:r>
              <a:rPr lang="zh-CN" altLang="en-US" sz="2800" b="1" dirty="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63505" name="Rectangle 1041"/>
          <p:cNvSpPr>
            <a:spLocks noChangeArrowheads="1"/>
          </p:cNvSpPr>
          <p:nvPr/>
        </p:nvSpPr>
        <p:spPr bwMode="auto">
          <a:xfrm>
            <a:off x="4211638" y="2349500"/>
            <a:ext cx="94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3300"/>
                </a:solidFill>
                <a:ea typeface="黑体" panose="02010609060101010101" pitchFamily="2" charset="-122"/>
              </a:rPr>
              <a:t>√</a:t>
            </a:r>
          </a:p>
        </p:txBody>
      </p:sp>
      <p:sp>
        <p:nvSpPr>
          <p:cNvPr id="63506" name="Rectangle 1042"/>
          <p:cNvSpPr>
            <a:spLocks noChangeArrowheads="1"/>
          </p:cNvSpPr>
          <p:nvPr/>
        </p:nvSpPr>
        <p:spPr bwMode="auto">
          <a:xfrm>
            <a:off x="1187450" y="4508500"/>
            <a:ext cx="94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3300"/>
                </a:solidFill>
                <a:ea typeface="黑体" panose="02010609060101010101" pitchFamily="2" charset="-122"/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02" grpId="0"/>
      <p:bldP spid="61376" grpId="0" animBg="1" autoUpdateAnimBg="0"/>
      <p:bldP spid="63499" grpId="0" animBg="1" autoUpdateAnimBg="0"/>
      <p:bldP spid="63502" grpId="0"/>
      <p:bldP spid="63505" grpId="0"/>
      <p:bldP spid="635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Rot="1" noChangeArrowheads="1"/>
          </p:cNvSpPr>
          <p:nvPr/>
        </p:nvSpPr>
        <p:spPr bwMode="auto">
          <a:xfrm>
            <a:off x="611188" y="404813"/>
            <a:ext cx="82819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课本</a:t>
            </a:r>
            <a:r>
              <a:rPr lang="en-US" altLang="zh-CN" sz="3200" b="1" dirty="0">
                <a:solidFill>
                  <a:srgbClr val="0000FF"/>
                </a:solidFill>
              </a:rPr>
              <a:t>P76  </a:t>
            </a:r>
            <a:br>
              <a:rPr lang="en-US" altLang="zh-CN" sz="3200" b="1" dirty="0">
                <a:solidFill>
                  <a:srgbClr val="0000FF"/>
                </a:solidFill>
              </a:rPr>
            </a:br>
            <a:r>
              <a:rPr lang="zh-CN" altLang="en-US" sz="3200" b="1" dirty="0">
                <a:solidFill>
                  <a:srgbClr val="0000FF"/>
                </a:solidFill>
              </a:rPr>
              <a:t>活动</a:t>
            </a:r>
            <a:r>
              <a:rPr lang="en-US" altLang="zh-CN" sz="3200" b="1" dirty="0">
                <a:solidFill>
                  <a:srgbClr val="0000FF"/>
                </a:solidFill>
              </a:rPr>
              <a:t>4</a:t>
            </a:r>
            <a:r>
              <a:rPr lang="zh-CN" altLang="en-US" sz="3200" b="1" dirty="0">
                <a:solidFill>
                  <a:srgbClr val="0000FF"/>
                </a:solidFill>
              </a:rPr>
              <a:t>：用滑动变阻器改变通过小灯泡的电流</a:t>
            </a:r>
          </a:p>
        </p:txBody>
      </p:sp>
      <p:pic>
        <p:nvPicPr>
          <p:cNvPr id="64520" name="Picture 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268413"/>
            <a:ext cx="295275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6013" y="1628775"/>
            <a:ext cx="1800225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755650" y="3501008"/>
            <a:ext cx="79200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(1)</a:t>
            </a:r>
            <a:r>
              <a:rPr lang="zh-CN" altLang="en-US" sz="2800" dirty="0"/>
              <a:t>如图所示，要让小灯泡由暗变亮，接通电路前滑片应放在什么位置？接通电路后滑片应向哪边移动？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755650" y="4868863"/>
            <a:ext cx="792003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(2)</a:t>
            </a:r>
            <a:r>
              <a:rPr lang="zh-CN" altLang="en-US" sz="2800" dirty="0"/>
              <a:t>如图所示，要让小灯泡由亮变暗，接通电路前滑片应放在什么位置？接通电路后滑片应向哪边移动？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1979613" y="4484688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3300"/>
                </a:solidFill>
              </a:rPr>
              <a:t>右端</a:t>
            </a:r>
            <a:r>
              <a:rPr lang="en-US" altLang="zh-CN" sz="2400" b="1">
                <a:solidFill>
                  <a:srgbClr val="FF3300"/>
                </a:solidFill>
              </a:rPr>
              <a:t>(</a:t>
            </a:r>
            <a:r>
              <a:rPr lang="zh-CN" altLang="en-US" sz="2400" b="1">
                <a:solidFill>
                  <a:srgbClr val="FF3300"/>
                </a:solidFill>
              </a:rPr>
              <a:t>或</a:t>
            </a:r>
            <a:r>
              <a:rPr lang="en-US" altLang="zh-CN" sz="2400" b="1">
                <a:solidFill>
                  <a:srgbClr val="FF3300"/>
                </a:solidFill>
              </a:rPr>
              <a:t>B</a:t>
            </a:r>
            <a:r>
              <a:rPr lang="zh-CN" altLang="en-US" sz="2400" b="1">
                <a:solidFill>
                  <a:srgbClr val="FF3300"/>
                </a:solidFill>
              </a:rPr>
              <a:t>端</a:t>
            </a:r>
            <a:r>
              <a:rPr lang="en-US" altLang="zh-CN" sz="2400" b="1">
                <a:solidFill>
                  <a:srgbClr val="FF3300"/>
                </a:solidFill>
              </a:rPr>
              <a:t>)          </a:t>
            </a:r>
            <a:r>
              <a:rPr lang="zh-CN" altLang="en-US" sz="2400" b="1">
                <a:solidFill>
                  <a:srgbClr val="FF3300"/>
                </a:solidFill>
              </a:rPr>
              <a:t>向左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1979613" y="5805488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3300"/>
                </a:solidFill>
              </a:rPr>
              <a:t>左端</a:t>
            </a:r>
            <a:r>
              <a:rPr lang="en-US" altLang="zh-CN" sz="2400" b="1">
                <a:solidFill>
                  <a:srgbClr val="FF3300"/>
                </a:solidFill>
              </a:rPr>
              <a:t>(</a:t>
            </a:r>
            <a:r>
              <a:rPr lang="zh-CN" altLang="en-US" sz="2400" b="1">
                <a:solidFill>
                  <a:srgbClr val="FF3300"/>
                </a:solidFill>
              </a:rPr>
              <a:t>或</a:t>
            </a:r>
            <a:r>
              <a:rPr lang="en-US" altLang="zh-CN" sz="2400" b="1">
                <a:solidFill>
                  <a:srgbClr val="FF3300"/>
                </a:solidFill>
              </a:rPr>
              <a:t>A</a:t>
            </a:r>
            <a:r>
              <a:rPr lang="zh-CN" altLang="en-US" sz="2400" b="1">
                <a:solidFill>
                  <a:srgbClr val="FF3300"/>
                </a:solidFill>
              </a:rPr>
              <a:t>端</a:t>
            </a:r>
            <a:r>
              <a:rPr lang="en-US" altLang="zh-CN" sz="2400" b="1">
                <a:solidFill>
                  <a:srgbClr val="FF3300"/>
                </a:solidFill>
              </a:rPr>
              <a:t>)          </a:t>
            </a:r>
            <a:r>
              <a:rPr lang="zh-CN" altLang="en-US" sz="2400" b="1">
                <a:solidFill>
                  <a:srgbClr val="FF3300"/>
                </a:solidFill>
              </a:rPr>
              <a:t>向右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/>
      <p:bldP spid="64524" grpId="0"/>
      <p:bldP spid="64525" grpId="0"/>
      <p:bldP spid="645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86020" name="ShockwaveFlash1" r:id="rId2" imgW="8747753" imgH="5688724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6747826"/>
              </p:ext>
            </p:extLst>
          </p:nvPr>
        </p:nvGraphicFramePr>
        <p:xfrm>
          <a:off x="304800" y="1772816"/>
          <a:ext cx="8610600" cy="4721225"/>
        </p:xfrm>
        <a:graphic>
          <a:graphicData uri="http://schemas.openxmlformats.org/drawingml/2006/table">
            <a:tbl>
              <a:tblPr/>
              <a:tblGrid>
                <a:gridCol w="1828800"/>
                <a:gridCol w="1676400"/>
                <a:gridCol w="1752600"/>
                <a:gridCol w="1676400"/>
                <a:gridCol w="1676400"/>
              </a:tblGrid>
              <a:tr h="279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结构示意图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滑片向右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移动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滑片向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左移动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阻值变化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电流变化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阻值变化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电流变化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22" name="Rectangle 50"/>
          <p:cNvSpPr>
            <a:spLocks noGrp="1" noChangeArrowheads="1"/>
          </p:cNvSpPr>
          <p:nvPr>
            <p:ph type="title"/>
          </p:nvPr>
        </p:nvSpPr>
        <p:spPr>
          <a:xfrm>
            <a:off x="900113" y="685800"/>
            <a:ext cx="8064500" cy="720725"/>
          </a:xfrm>
        </p:spPr>
        <p:txBody>
          <a:bodyPr/>
          <a:lstStyle/>
          <a:p>
            <a:r>
              <a:rPr lang="zh-CN" altLang="en-US" b="1">
                <a:solidFill>
                  <a:srgbClr val="0000FF"/>
                </a:solidFill>
                <a:ea typeface="楷体_GB2312" pitchFamily="49" charset="-122"/>
              </a:rPr>
              <a:t>注：滑动变阻器几种接法比较</a:t>
            </a:r>
          </a:p>
        </p:txBody>
      </p:sp>
      <p:sp>
        <p:nvSpPr>
          <p:cNvPr id="79923" name="Rectangle 51"/>
          <p:cNvSpPr>
            <a:spLocks noGrp="1" noChangeArrowheads="1"/>
          </p:cNvSpPr>
          <p:nvPr>
            <p:ph idx="1"/>
          </p:nvPr>
        </p:nvSpPr>
        <p:spPr>
          <a:xfrm flipH="1" flipV="1">
            <a:off x="9067800" y="1828800"/>
            <a:ext cx="152400" cy="76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zh-CN" altLang="zh-CN" sz="2800" dirty="0"/>
          </a:p>
        </p:txBody>
      </p:sp>
      <p:pic>
        <p:nvPicPr>
          <p:cNvPr id="79924" name="Picture 52"/>
          <p:cNvPicPr>
            <a:picLocks noChangeAspect="1" noChangeArrowheads="1"/>
          </p:cNvPicPr>
          <p:nvPr/>
        </p:nvPicPr>
        <p:blipFill>
          <a:blip r:embed="rId2" cstate="email">
            <a:lum bright="6000" contrast="100000"/>
          </a:blip>
          <a:srcRect/>
          <a:stretch>
            <a:fillRect/>
          </a:stretch>
        </p:blipFill>
        <p:spPr bwMode="auto">
          <a:xfrm>
            <a:off x="539750" y="2708920"/>
            <a:ext cx="137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25" name="Picture 53"/>
          <p:cNvPicPr>
            <a:picLocks noChangeAspect="1" noChangeArrowheads="1"/>
          </p:cNvPicPr>
          <p:nvPr/>
        </p:nvPicPr>
        <p:blipFill>
          <a:blip r:embed="rId3" cstate="email">
            <a:lum bright="12000" contrast="100000"/>
          </a:blip>
          <a:srcRect/>
          <a:stretch>
            <a:fillRect/>
          </a:stretch>
        </p:blipFill>
        <p:spPr bwMode="auto">
          <a:xfrm>
            <a:off x="533400" y="3670945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26" name="Picture 54"/>
          <p:cNvPicPr>
            <a:picLocks noChangeAspect="1" noChangeArrowheads="1"/>
          </p:cNvPicPr>
          <p:nvPr/>
        </p:nvPicPr>
        <p:blipFill>
          <a:blip r:embed="rId4" cstate="email">
            <a:lum bright="12000" contrast="100000"/>
          </a:blip>
          <a:srcRect/>
          <a:stretch>
            <a:fillRect/>
          </a:stretch>
        </p:blipFill>
        <p:spPr bwMode="auto">
          <a:xfrm>
            <a:off x="609600" y="4585345"/>
            <a:ext cx="129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27" name="Picture 55"/>
          <p:cNvPicPr>
            <a:picLocks noChangeAspect="1" noChangeArrowheads="1"/>
          </p:cNvPicPr>
          <p:nvPr/>
        </p:nvPicPr>
        <p:blipFill>
          <a:blip r:embed="rId5" cstate="email">
            <a:lum bright="18000" contrast="100000"/>
          </a:blip>
          <a:srcRect/>
          <a:stretch>
            <a:fillRect/>
          </a:stretch>
        </p:blipFill>
        <p:spPr bwMode="auto">
          <a:xfrm>
            <a:off x="533400" y="5575945"/>
            <a:ext cx="137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928" name="Text Box 56"/>
          <p:cNvSpPr txBox="1">
            <a:spLocks noChangeArrowheads="1"/>
          </p:cNvSpPr>
          <p:nvPr/>
        </p:nvSpPr>
        <p:spPr bwMode="auto">
          <a:xfrm>
            <a:off x="2362200" y="3048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Tahoma" panose="020B0604030504040204" pitchFamily="34" charset="0"/>
                <a:ea typeface="黑体" panose="02010609060101010101" pitchFamily="2" charset="-122"/>
              </a:rPr>
              <a:t>变大</a:t>
            </a:r>
          </a:p>
        </p:txBody>
      </p:sp>
      <p:sp>
        <p:nvSpPr>
          <p:cNvPr id="79929" name="Text Box 57"/>
          <p:cNvSpPr txBox="1">
            <a:spLocks noChangeArrowheads="1"/>
          </p:cNvSpPr>
          <p:nvPr/>
        </p:nvSpPr>
        <p:spPr bwMode="auto">
          <a:xfrm>
            <a:off x="4114800" y="3048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Tahoma" panose="020B0604030504040204" pitchFamily="34" charset="0"/>
                <a:ea typeface="黑体" panose="02010609060101010101" pitchFamily="2" charset="-122"/>
              </a:rPr>
              <a:t>变小</a:t>
            </a:r>
          </a:p>
        </p:txBody>
      </p:sp>
      <p:sp>
        <p:nvSpPr>
          <p:cNvPr id="79930" name="Text Box 58"/>
          <p:cNvSpPr txBox="1">
            <a:spLocks noChangeArrowheads="1"/>
          </p:cNvSpPr>
          <p:nvPr/>
        </p:nvSpPr>
        <p:spPr bwMode="auto">
          <a:xfrm>
            <a:off x="4114800" y="4038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变小</a:t>
            </a:r>
          </a:p>
        </p:txBody>
      </p:sp>
      <p:sp>
        <p:nvSpPr>
          <p:cNvPr id="79931" name="Text Box 59"/>
          <p:cNvSpPr txBox="1">
            <a:spLocks noChangeArrowheads="1"/>
          </p:cNvSpPr>
          <p:nvPr/>
        </p:nvSpPr>
        <p:spPr bwMode="auto">
          <a:xfrm>
            <a:off x="2362200" y="39624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变大</a:t>
            </a:r>
          </a:p>
        </p:txBody>
      </p:sp>
      <p:sp>
        <p:nvSpPr>
          <p:cNvPr id="79932" name="Text Box 60"/>
          <p:cNvSpPr txBox="1">
            <a:spLocks noChangeArrowheads="1"/>
          </p:cNvSpPr>
          <p:nvPr/>
        </p:nvSpPr>
        <p:spPr bwMode="auto">
          <a:xfrm>
            <a:off x="2362200" y="4953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变小</a:t>
            </a:r>
          </a:p>
        </p:txBody>
      </p:sp>
      <p:sp>
        <p:nvSpPr>
          <p:cNvPr id="79933" name="Text Box 61"/>
          <p:cNvSpPr txBox="1">
            <a:spLocks noChangeArrowheads="1"/>
          </p:cNvSpPr>
          <p:nvPr/>
        </p:nvSpPr>
        <p:spPr bwMode="auto">
          <a:xfrm>
            <a:off x="5715000" y="4038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变小</a:t>
            </a:r>
          </a:p>
        </p:txBody>
      </p:sp>
      <p:sp>
        <p:nvSpPr>
          <p:cNvPr id="79934" name="Text Box 62"/>
          <p:cNvSpPr txBox="1">
            <a:spLocks noChangeArrowheads="1"/>
          </p:cNvSpPr>
          <p:nvPr/>
        </p:nvSpPr>
        <p:spPr bwMode="auto">
          <a:xfrm>
            <a:off x="5715000" y="3124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变小</a:t>
            </a:r>
          </a:p>
        </p:txBody>
      </p:sp>
      <p:sp>
        <p:nvSpPr>
          <p:cNvPr id="79935" name="Text Box 63"/>
          <p:cNvSpPr txBox="1">
            <a:spLocks noChangeArrowheads="1"/>
          </p:cNvSpPr>
          <p:nvPr/>
        </p:nvSpPr>
        <p:spPr bwMode="auto">
          <a:xfrm>
            <a:off x="7467600" y="4038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变大</a:t>
            </a:r>
          </a:p>
        </p:txBody>
      </p:sp>
      <p:sp>
        <p:nvSpPr>
          <p:cNvPr id="79936" name="Text Box 64"/>
          <p:cNvSpPr txBox="1">
            <a:spLocks noChangeArrowheads="1"/>
          </p:cNvSpPr>
          <p:nvPr/>
        </p:nvSpPr>
        <p:spPr bwMode="auto">
          <a:xfrm>
            <a:off x="7467600" y="4953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变小</a:t>
            </a:r>
          </a:p>
        </p:txBody>
      </p:sp>
      <p:sp>
        <p:nvSpPr>
          <p:cNvPr id="79937" name="Text Box 65"/>
          <p:cNvSpPr txBox="1">
            <a:spLocks noChangeArrowheads="1"/>
          </p:cNvSpPr>
          <p:nvPr/>
        </p:nvSpPr>
        <p:spPr bwMode="auto">
          <a:xfrm>
            <a:off x="7467600" y="3048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Tahoma" panose="020B0604030504040204" pitchFamily="34" charset="0"/>
                <a:ea typeface="黑体" panose="02010609060101010101" pitchFamily="2" charset="-122"/>
              </a:rPr>
              <a:t>变大</a:t>
            </a:r>
          </a:p>
        </p:txBody>
      </p:sp>
      <p:sp>
        <p:nvSpPr>
          <p:cNvPr id="79938" name="Text Box 66"/>
          <p:cNvSpPr txBox="1">
            <a:spLocks noChangeArrowheads="1"/>
          </p:cNvSpPr>
          <p:nvPr/>
        </p:nvSpPr>
        <p:spPr bwMode="auto">
          <a:xfrm>
            <a:off x="4038600" y="5029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变大</a:t>
            </a:r>
          </a:p>
        </p:txBody>
      </p:sp>
      <p:sp>
        <p:nvSpPr>
          <p:cNvPr id="79939" name="Text Box 67"/>
          <p:cNvSpPr txBox="1">
            <a:spLocks noChangeArrowheads="1"/>
          </p:cNvSpPr>
          <p:nvPr/>
        </p:nvSpPr>
        <p:spPr bwMode="auto">
          <a:xfrm>
            <a:off x="2362200" y="58674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变小</a:t>
            </a:r>
          </a:p>
        </p:txBody>
      </p:sp>
      <p:sp>
        <p:nvSpPr>
          <p:cNvPr id="79940" name="Text Box 68"/>
          <p:cNvSpPr txBox="1">
            <a:spLocks noChangeArrowheads="1"/>
          </p:cNvSpPr>
          <p:nvPr/>
        </p:nvSpPr>
        <p:spPr bwMode="auto">
          <a:xfrm>
            <a:off x="4038600" y="58674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变大</a:t>
            </a:r>
          </a:p>
        </p:txBody>
      </p:sp>
      <p:sp>
        <p:nvSpPr>
          <p:cNvPr id="79941" name="Text Box 69"/>
          <p:cNvSpPr txBox="1">
            <a:spLocks noChangeArrowheads="1"/>
          </p:cNvSpPr>
          <p:nvPr/>
        </p:nvSpPr>
        <p:spPr bwMode="auto">
          <a:xfrm>
            <a:off x="5715000" y="4953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变大</a:t>
            </a:r>
          </a:p>
        </p:txBody>
      </p:sp>
      <p:sp>
        <p:nvSpPr>
          <p:cNvPr id="79942" name="Text Box 70"/>
          <p:cNvSpPr txBox="1">
            <a:spLocks noChangeArrowheads="1"/>
          </p:cNvSpPr>
          <p:nvPr/>
        </p:nvSpPr>
        <p:spPr bwMode="auto">
          <a:xfrm>
            <a:off x="5791200" y="58674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变大</a:t>
            </a:r>
          </a:p>
        </p:txBody>
      </p:sp>
      <p:sp>
        <p:nvSpPr>
          <p:cNvPr id="79943" name="Text Box 71"/>
          <p:cNvSpPr txBox="1">
            <a:spLocks noChangeArrowheads="1"/>
          </p:cNvSpPr>
          <p:nvPr/>
        </p:nvSpPr>
        <p:spPr bwMode="auto">
          <a:xfrm>
            <a:off x="7467600" y="5791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  <a:ea typeface="黑体" panose="02010609060101010101" pitchFamily="2" charset="-122"/>
              </a:rPr>
              <a:t>变小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8" grpId="0" autoUpdateAnimBg="0"/>
      <p:bldP spid="79929" grpId="0" autoUpdateAnimBg="0"/>
      <p:bldP spid="79930" grpId="0" autoUpdateAnimBg="0"/>
      <p:bldP spid="79931" grpId="0" autoUpdateAnimBg="0"/>
      <p:bldP spid="79932" grpId="0" autoUpdateAnimBg="0"/>
      <p:bldP spid="79933" grpId="0" autoUpdateAnimBg="0"/>
      <p:bldP spid="79934" grpId="0" autoUpdateAnimBg="0"/>
      <p:bldP spid="79935" grpId="0" autoUpdateAnimBg="0"/>
      <p:bldP spid="79936" grpId="0" autoUpdateAnimBg="0"/>
      <p:bldP spid="79937" grpId="0" autoUpdateAnimBg="0"/>
      <p:bldP spid="79938" grpId="0" autoUpdateAnimBg="0"/>
      <p:bldP spid="79939" grpId="0" autoUpdateAnimBg="0"/>
      <p:bldP spid="79940" grpId="0" autoUpdateAnimBg="0"/>
      <p:bldP spid="79941" grpId="0" autoUpdateAnimBg="0"/>
      <p:bldP spid="79942" grpId="0" autoUpdateAnimBg="0"/>
      <p:bldP spid="7994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67296" y="1628800"/>
            <a:ext cx="8569200" cy="4608289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kumimoji="1" lang="zh-CN" altLang="en-US" sz="2800" b="1" dirty="0">
                <a:solidFill>
                  <a:srgbClr val="0000FF"/>
                </a:solidFill>
              </a:rPr>
              <a:t>电阻的概念：导体对电流的阻碍作用的大小。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电阻的符号：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  <a:p>
            <a:pPr marL="609600" indent="-609600"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</a:rPr>
              <a:t>、电阻的单位及其的换算。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、学会了研究一个物理量与多个物理量之间的关系时，要用到控制变量法。</a:t>
            </a:r>
          </a:p>
          <a:p>
            <a:pPr marL="609600" indent="-609600"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</a:rPr>
              <a:t>电阻是导体本身的一种性质。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决定电阻大小的因素有长度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、横截面积、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材料和温度。</a:t>
            </a:r>
          </a:p>
          <a:p>
            <a:pPr marL="609600" indent="-609600"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5.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滑动变阻器的原理和使用方法</a:t>
            </a:r>
          </a:p>
        </p:txBody>
      </p:sp>
      <p:sp>
        <p:nvSpPr>
          <p:cNvPr id="46083" name="WordArt 3"/>
          <p:cNvSpPr>
            <a:spLocks noChangeArrowheads="1" noChangeShapeType="1"/>
          </p:cNvSpPr>
          <p:nvPr/>
        </p:nvSpPr>
        <p:spPr bwMode="auto">
          <a:xfrm>
            <a:off x="1835150" y="260350"/>
            <a:ext cx="4032250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dirty="0" smtClean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收获</a:t>
            </a:r>
            <a:r>
              <a:rPr lang="zh-CN" altLang="en-US" sz="3600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95609" y="1124744"/>
            <a:ext cx="84248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、将一根金属导线对折后并成一条，它的电阻将变</a:t>
            </a:r>
            <a:r>
              <a:rPr lang="en-US" altLang="zh-CN" sz="2800" b="1" dirty="0"/>
              <a:t>__</a:t>
            </a:r>
            <a:r>
              <a:rPr lang="zh-CN" altLang="en-US" sz="2800" b="1" dirty="0"/>
              <a:t>（选填“大”、“小”），原因是导线的</a:t>
            </a:r>
            <a:r>
              <a:rPr lang="en-US" altLang="zh-CN" sz="2800" b="1" dirty="0"/>
              <a:t>______</a:t>
            </a:r>
            <a:r>
              <a:rPr lang="zh-CN" altLang="en-US" sz="2800" b="1" dirty="0"/>
              <a:t>不变，</a:t>
            </a:r>
            <a:r>
              <a:rPr lang="en-US" altLang="zh-CN" sz="2800" b="1" dirty="0"/>
              <a:t>_____</a:t>
            </a:r>
            <a:r>
              <a:rPr lang="en-US" altLang="zh-CN" sz="2800" b="1" u="sng" dirty="0"/>
              <a:t>       </a:t>
            </a:r>
            <a:r>
              <a:rPr lang="zh-CN" altLang="en-US" sz="2800" b="1" dirty="0"/>
              <a:t>变大，</a:t>
            </a:r>
            <a:r>
              <a:rPr lang="en-US" altLang="zh-CN" sz="2800" b="1" dirty="0"/>
              <a:t>______</a:t>
            </a:r>
            <a:r>
              <a:rPr lang="zh-CN" altLang="en-US" sz="2800" b="1" dirty="0"/>
              <a:t>变小所致</a:t>
            </a:r>
            <a:r>
              <a:rPr lang="en-US" altLang="zh-CN" sz="2800" b="1" dirty="0"/>
              <a:t>. 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50825" y="3644900"/>
            <a:ext cx="8642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2</a:t>
            </a:r>
            <a:r>
              <a:rPr lang="zh-CN" altLang="en-US" sz="2800" b="1" dirty="0"/>
              <a:t>、将一根金属导线均匀拉长后，它的电阻将变</a:t>
            </a:r>
            <a:r>
              <a:rPr lang="en-US" altLang="zh-CN" sz="2800" b="1" dirty="0"/>
              <a:t>__</a:t>
            </a:r>
            <a:r>
              <a:rPr lang="zh-CN" altLang="en-US" sz="2800" b="1" dirty="0"/>
              <a:t>（选填“大”、“小”）．原因是导线的</a:t>
            </a:r>
            <a:r>
              <a:rPr lang="en-US" altLang="zh-CN" sz="2800" b="1" dirty="0"/>
              <a:t>_________</a:t>
            </a:r>
            <a:r>
              <a:rPr lang="zh-CN" altLang="en-US" sz="2800" b="1" dirty="0"/>
              <a:t>不变，</a:t>
            </a:r>
            <a:r>
              <a:rPr lang="en-US" altLang="zh-CN" sz="2800" b="1" dirty="0"/>
              <a:t>______</a:t>
            </a:r>
            <a:r>
              <a:rPr lang="zh-CN" altLang="en-US" sz="2800" b="1" dirty="0"/>
              <a:t>变大，</a:t>
            </a:r>
            <a:r>
              <a:rPr lang="en-US" altLang="zh-CN" sz="2800" b="1" dirty="0"/>
              <a:t>______</a:t>
            </a:r>
            <a:r>
              <a:rPr lang="en-US" altLang="zh-CN" sz="2800" b="1" u="sng" dirty="0"/>
              <a:t>         </a:t>
            </a:r>
            <a:r>
              <a:rPr lang="en-US" altLang="zh-CN" sz="2800" b="1" dirty="0"/>
              <a:t> </a:t>
            </a:r>
            <a:r>
              <a:rPr lang="zh-CN" altLang="en-US" sz="2800" b="1" dirty="0"/>
              <a:t>变小所致．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95536" y="1557338"/>
            <a:ext cx="86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仿宋_GB2312" pitchFamily="49" charset="-122"/>
              </a:rPr>
              <a:t>小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451600" y="1556792"/>
            <a:ext cx="151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仿宋_GB2312" pitchFamily="49" charset="-122"/>
              </a:rPr>
              <a:t>材料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547664" y="1988840"/>
            <a:ext cx="2519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仿宋_GB2312" pitchFamily="49" charset="-122"/>
              </a:rPr>
              <a:t>横截面积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500984" y="1988840"/>
            <a:ext cx="172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仿宋_GB2312" pitchFamily="49" charset="-122"/>
              </a:rPr>
              <a:t>长度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667823" y="3573016"/>
            <a:ext cx="936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仿宋_GB2312" pitchFamily="49" charset="-122"/>
              </a:rPr>
              <a:t>大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443488" y="4077072"/>
            <a:ext cx="151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仿宋_GB2312" pitchFamily="49" charset="-122"/>
              </a:rPr>
              <a:t>材料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67544" y="4509120"/>
            <a:ext cx="172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仿宋_GB2312" pitchFamily="49" charset="-122"/>
              </a:rPr>
              <a:t>长度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700710" y="4437112"/>
            <a:ext cx="2519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仿宋_GB2312" pitchFamily="49" charset="-122"/>
              </a:rPr>
              <a:t>横截面积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title"/>
          </p:nvPr>
        </p:nvSpPr>
        <p:spPr>
          <a:xfrm>
            <a:off x="441837" y="171859"/>
            <a:ext cx="2209800" cy="792163"/>
          </a:xfrm>
          <a:noFill/>
        </p:spPr>
        <p:txBody>
          <a:bodyPr/>
          <a:lstStyle/>
          <a:p>
            <a:r>
              <a:rPr lang="zh-CN" altLang="en-US" dirty="0">
                <a:ea typeface="黑体" panose="02010609060101010101" pitchFamily="2" charset="-122"/>
              </a:rPr>
              <a:t>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56324" grpId="0"/>
      <p:bldP spid="56325" grpId="0"/>
      <p:bldP spid="56327" grpId="0"/>
      <p:bldP spid="56328" grpId="0"/>
      <p:bldP spid="56329" grpId="0"/>
      <p:bldP spid="563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931046" y="330325"/>
            <a:ext cx="7025330" cy="329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3.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判断：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</a:rPr>
              <a:t>（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1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）铜导线的电阻比铁导线的电阻小。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宋体" panose="02010600030101010101" pitchFamily="2" charset="-122"/>
              </a:rPr>
              <a:t>（</a:t>
            </a:r>
            <a:r>
              <a:rPr kumimoji="1" lang="en-US" altLang="zh-CN" sz="3200" b="1" dirty="0">
                <a:latin typeface="宋体" panose="02010600030101010101" pitchFamily="2" charset="-122"/>
              </a:rPr>
              <a:t>2</a:t>
            </a:r>
            <a:r>
              <a:rPr kumimoji="1" lang="zh-CN" altLang="en-US" sz="3200" b="1" dirty="0">
                <a:latin typeface="宋体" panose="02010600030101010101" pitchFamily="2" charset="-122"/>
              </a:rPr>
              <a:t>）温度升高，导体的电阻会增大。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宋体" panose="02010600030101010101" pitchFamily="2" charset="-122"/>
              </a:rPr>
              <a:t>（</a:t>
            </a:r>
            <a:r>
              <a:rPr kumimoji="1" lang="en-US" altLang="zh-CN" sz="3200" b="1" dirty="0">
                <a:latin typeface="宋体" panose="02010600030101010101" pitchFamily="2" charset="-122"/>
              </a:rPr>
              <a:t>3</a:t>
            </a:r>
            <a:r>
              <a:rPr kumimoji="1" lang="zh-CN" altLang="en-US" sz="3200" b="1" dirty="0">
                <a:latin typeface="宋体" panose="02010600030101010101" pitchFamily="2" charset="-122"/>
              </a:rPr>
              <a:t>）长的铜导线的电阻比短的铜导线的电阻大。</a:t>
            </a:r>
          </a:p>
        </p:txBody>
      </p:sp>
      <p:grpSp>
        <p:nvGrpSpPr>
          <p:cNvPr id="57347" name="Group 3"/>
          <p:cNvGrpSpPr/>
          <p:nvPr/>
        </p:nvGrpSpPr>
        <p:grpSpPr bwMode="auto">
          <a:xfrm>
            <a:off x="1140597" y="1124744"/>
            <a:ext cx="551084" cy="576064"/>
            <a:chOff x="456" y="1896"/>
            <a:chExt cx="540" cy="540"/>
          </a:xfrm>
        </p:grpSpPr>
        <p:sp>
          <p:nvSpPr>
            <p:cNvPr id="57348" name="Line 4"/>
            <p:cNvSpPr>
              <a:spLocks noChangeShapeType="1"/>
            </p:cNvSpPr>
            <p:nvPr/>
          </p:nvSpPr>
          <p:spPr bwMode="auto">
            <a:xfrm>
              <a:off x="456" y="1908"/>
              <a:ext cx="528" cy="528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  <p:sp>
          <p:nvSpPr>
            <p:cNvPr id="57349" name="Line 5"/>
            <p:cNvSpPr>
              <a:spLocks noChangeShapeType="1"/>
            </p:cNvSpPr>
            <p:nvPr/>
          </p:nvSpPr>
          <p:spPr bwMode="auto">
            <a:xfrm flipH="1">
              <a:off x="480" y="1896"/>
              <a:ext cx="516" cy="516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</p:grpSp>
      <p:grpSp>
        <p:nvGrpSpPr>
          <p:cNvPr id="57350" name="Group 6"/>
          <p:cNvGrpSpPr/>
          <p:nvPr/>
        </p:nvGrpSpPr>
        <p:grpSpPr bwMode="auto">
          <a:xfrm>
            <a:off x="1212604" y="1844824"/>
            <a:ext cx="623092" cy="544810"/>
            <a:chOff x="456" y="1896"/>
            <a:chExt cx="540" cy="540"/>
          </a:xfrm>
        </p:grpSpPr>
        <p:sp>
          <p:nvSpPr>
            <p:cNvPr id="57351" name="Line 7"/>
            <p:cNvSpPr>
              <a:spLocks noChangeShapeType="1"/>
            </p:cNvSpPr>
            <p:nvPr/>
          </p:nvSpPr>
          <p:spPr bwMode="auto">
            <a:xfrm>
              <a:off x="456" y="1908"/>
              <a:ext cx="528" cy="528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  <p:sp>
          <p:nvSpPr>
            <p:cNvPr id="57352" name="Line 8"/>
            <p:cNvSpPr>
              <a:spLocks noChangeShapeType="1"/>
            </p:cNvSpPr>
            <p:nvPr/>
          </p:nvSpPr>
          <p:spPr bwMode="auto">
            <a:xfrm flipH="1">
              <a:off x="480" y="1896"/>
              <a:ext cx="516" cy="516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</p:grpSp>
      <p:grpSp>
        <p:nvGrpSpPr>
          <p:cNvPr id="57353" name="Group 9"/>
          <p:cNvGrpSpPr/>
          <p:nvPr/>
        </p:nvGrpSpPr>
        <p:grpSpPr bwMode="auto">
          <a:xfrm>
            <a:off x="1212604" y="2708920"/>
            <a:ext cx="623092" cy="494506"/>
            <a:chOff x="456" y="1896"/>
            <a:chExt cx="540" cy="540"/>
          </a:xfrm>
        </p:grpSpPr>
        <p:sp>
          <p:nvSpPr>
            <p:cNvPr id="57354" name="Line 10"/>
            <p:cNvSpPr>
              <a:spLocks noChangeShapeType="1"/>
            </p:cNvSpPr>
            <p:nvPr/>
          </p:nvSpPr>
          <p:spPr bwMode="auto">
            <a:xfrm>
              <a:off x="456" y="1908"/>
              <a:ext cx="528" cy="528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  <p:sp>
          <p:nvSpPr>
            <p:cNvPr id="57355" name="Line 11"/>
            <p:cNvSpPr>
              <a:spLocks noChangeShapeType="1"/>
            </p:cNvSpPr>
            <p:nvPr/>
          </p:nvSpPr>
          <p:spPr bwMode="auto">
            <a:xfrm flipH="1">
              <a:off x="480" y="1896"/>
              <a:ext cx="516" cy="516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</p:grp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931046" y="4290690"/>
            <a:ext cx="6765929" cy="20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4.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单位换算：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20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千欧＝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______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兆欧＝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______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欧。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</a:rPr>
              <a:t>  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2MΩ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＝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______kΩ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＝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______Ω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915816" y="5013176"/>
            <a:ext cx="1096742" cy="5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0.02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076056" y="5013176"/>
            <a:ext cx="12407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20000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2699792" y="5805264"/>
            <a:ext cx="1096742" cy="5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2000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4716016" y="5733256"/>
            <a:ext cx="1449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2×10</a:t>
            </a:r>
            <a:r>
              <a:rPr kumimoji="1" lang="en-US" altLang="zh-CN" sz="3200" b="1" baseline="30000" dirty="0">
                <a:solidFill>
                  <a:srgbClr val="FF00FF"/>
                </a:solidFill>
                <a:latin typeface="Times New Roman" panose="02020603050405020304" pitchFamily="18" charset="0"/>
              </a:rPr>
              <a:t>6</a:t>
            </a:r>
            <a:endParaRPr kumimoji="1" lang="en-US" altLang="zh-CN" sz="32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73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73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73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735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73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735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73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56" grpId="0"/>
      <p:bldP spid="57357" grpId="0"/>
      <p:bldP spid="57358" grpId="0"/>
      <p:bldP spid="57359" grpId="0"/>
      <p:bldP spid="573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39750" y="54868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FF0000"/>
                </a:solidFill>
                <a:ea typeface="楷体_GB2312" pitchFamily="49" charset="-122"/>
              </a:rPr>
              <a:t>超导体</a:t>
            </a:r>
            <a:r>
              <a:rPr lang="zh-CN" altLang="en-US" sz="4400" b="1" dirty="0">
                <a:solidFill>
                  <a:srgbClr val="FF0000"/>
                </a:solidFill>
                <a:ea typeface="楷体_GB2312" pitchFamily="49" charset="-122"/>
              </a:rPr>
              <a:t>的知识：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9552" y="1833205"/>
            <a:ext cx="835317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金属的电阻随温度的升高而增大，当金属的温度降低时，它的电阻减小．</a:t>
            </a:r>
            <a:r>
              <a:rPr lang="en-US" altLang="zh-CN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1911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荷兰物理学家</a:t>
            </a:r>
            <a:r>
              <a:rPr lang="zh-CN" altLang="en-US" sz="2800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昂内斯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在测定水银在低温下的电阻值时发现，当温度降到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-269℃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左右时，水银的电阻变为零，这种现象叫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超导现象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．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超导体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：能够发生超导现象的物质，叫做超导体．（注意：不是所有物体都会发生超导现象）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9750" y="654050"/>
            <a:ext cx="2224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3300"/>
                </a:solidFill>
              </a:rPr>
              <a:t>复习提问：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58888" y="1517650"/>
            <a:ext cx="3856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/>
              <a:t>电流是怎样形成的？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331913" y="2276475"/>
            <a:ext cx="508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3300"/>
                </a:solidFill>
              </a:rPr>
              <a:t>电荷的定向移动形成电流。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1188" y="3357563"/>
            <a:ext cx="758031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3300"/>
                </a:solidFill>
              </a:rPr>
              <a:t>思考：</a:t>
            </a:r>
            <a:r>
              <a:rPr lang="zh-CN" altLang="en-US" sz="3200" b="1" dirty="0">
                <a:solidFill>
                  <a:schemeClr val="accent2"/>
                </a:solidFill>
              </a:rPr>
              <a:t>水流在水管中流动受到阻力作用，那么电流在导体中是否也受到导体对它的阻碍作用？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92138" y="39385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23938" y="5162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Rot="1" noChangeArrowheads="1"/>
          </p:cNvSpPr>
          <p:nvPr/>
        </p:nvSpPr>
        <p:spPr bwMode="auto">
          <a:xfrm>
            <a:off x="395536" y="1196975"/>
            <a:ext cx="35274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3200" b="1" dirty="0">
                <a:solidFill>
                  <a:srgbClr val="FF3300"/>
                </a:solidFill>
                <a:latin typeface="宋体" panose="02010600030101010101" pitchFamily="2" charset="-122"/>
              </a:rPr>
              <a:t>演示：</a:t>
            </a:r>
            <a:r>
              <a:rPr lang="zh-CN" altLang="en-US" sz="2800" b="1" dirty="0">
                <a:latin typeface="宋体" panose="02010600030101010101" pitchFamily="2" charset="-122"/>
              </a:rPr>
              <a:t>把不同的导体分别连入电路中，闭合开关，观察小灯泡的亮度。你看到的现象对我们有什么启示？</a:t>
            </a:r>
            <a:endParaRPr lang="zh-CN" altLang="en-US" sz="2800" b="1" dirty="0"/>
          </a:p>
        </p:txBody>
      </p:sp>
      <p:pic>
        <p:nvPicPr>
          <p:cNvPr id="8204" name="Picture 12" descr="06"/>
          <p:cNvPicPr>
            <a:picLocks noChangeAspect="1" noChangeArrowheads="1"/>
          </p:cNvPicPr>
          <p:nvPr/>
        </p:nvPicPr>
        <p:blipFill>
          <a:blip r:embed="rId3" cstate="email">
            <a:lum bright="60000" contrast="-2000"/>
          </a:blip>
          <a:srcRect/>
          <a:stretch>
            <a:fillRect/>
          </a:stretch>
        </p:blipFill>
        <p:spPr bwMode="auto">
          <a:xfrm>
            <a:off x="3995738" y="1641942"/>
            <a:ext cx="4824412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6621 L -0.20069 0.0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204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/>
          </p:cNvSpPr>
          <p:nvPr/>
        </p:nvSpPr>
        <p:spPr bwMode="auto">
          <a:xfrm>
            <a:off x="468313" y="260350"/>
            <a:ext cx="35274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</a:rPr>
              <a:t>演示：</a:t>
            </a:r>
            <a:r>
              <a:rPr lang="zh-CN" altLang="en-US" sz="2800" b="1">
                <a:latin typeface="宋体" panose="02010600030101010101" pitchFamily="2" charset="-122"/>
              </a:rPr>
              <a:t>把不同的导体分别连入电路中，闭合开关，观察小灯泡的亮度。你看到的现象对我们有什么启示？</a:t>
            </a:r>
            <a:endParaRPr lang="zh-CN" altLang="en-US" sz="2800" b="1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00113" y="3500438"/>
            <a:ext cx="2057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400" b="1">
                <a:solidFill>
                  <a:schemeClr val="bg1"/>
                </a:solidFill>
                <a:latin typeface="Times New Roman" panose="02020603050405020304" pitchFamily="18" charset="0"/>
              </a:rPr>
              <a:t>灯泡亮度不同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00113" y="4437063"/>
            <a:ext cx="2362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通过的电流不同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 rot="5400000">
            <a:off x="1794669" y="4045744"/>
            <a:ext cx="360362" cy="279400"/>
          </a:xfrm>
          <a:prstGeom prst="rightArrow">
            <a:avLst>
              <a:gd name="adj1" fmla="val 50000"/>
              <a:gd name="adj2" fmla="val 32244"/>
            </a:avLst>
          </a:prstGeom>
          <a:solidFill>
            <a:srgbClr val="350FF3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CN" sz="2400">
              <a:latin typeface="Times New Roman" panose="02020603050405020304" pitchFamily="18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 rot="5400000">
            <a:off x="1794669" y="4982369"/>
            <a:ext cx="360362" cy="279400"/>
          </a:xfrm>
          <a:prstGeom prst="rightArrow">
            <a:avLst>
              <a:gd name="adj1" fmla="val 50000"/>
              <a:gd name="adj2" fmla="val 32244"/>
            </a:avLst>
          </a:prstGeom>
          <a:solidFill>
            <a:srgbClr val="350FF3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CN" sz="2400">
              <a:latin typeface="Times New Roman" panose="02020603050405020304" pitchFamily="18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00113" y="5373688"/>
            <a:ext cx="338455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>
                <a:solidFill>
                  <a:schemeClr val="bg1"/>
                </a:solidFill>
                <a:latin typeface="Times New Roman" panose="02020603050405020304" pitchFamily="18" charset="0"/>
              </a:rPr>
              <a:t>导体对电流有阻碍作用</a:t>
            </a:r>
          </a:p>
        </p:txBody>
      </p:sp>
      <p:pic>
        <p:nvPicPr>
          <p:cNvPr id="25608" name="Picture 8" descr="06"/>
          <p:cNvPicPr>
            <a:picLocks noChangeAspect="1" noChangeArrowheads="1"/>
          </p:cNvPicPr>
          <p:nvPr/>
        </p:nvPicPr>
        <p:blipFill>
          <a:blip r:embed="rId2" cstate="email">
            <a:lum bright="60000" contrast="-2000"/>
          </a:blip>
          <a:srcRect/>
          <a:stretch>
            <a:fillRect/>
          </a:stretch>
        </p:blipFill>
        <p:spPr bwMode="auto">
          <a:xfrm>
            <a:off x="3995738" y="476250"/>
            <a:ext cx="4824412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 autoUpdateAnimBg="0"/>
      <p:bldP spid="25604" grpId="0" animBg="1" autoUpdateAnimBg="0"/>
      <p:bldP spid="25605" grpId="0" animBg="1" autoUpdateAnimBg="0"/>
      <p:bldP spid="25606" grpId="0" animBg="1" autoUpdateAnimBg="0"/>
      <p:bldP spid="25607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2138" y="442913"/>
            <a:ext cx="477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一、电阻：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7088" y="1177925"/>
            <a:ext cx="7864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、概念：</a:t>
            </a:r>
            <a:r>
              <a:rPr lang="zh-CN" altLang="en-US" sz="2800" b="1" u="sng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电阻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表示导体对电流阻碍作用的大小。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7489825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　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　</a:t>
            </a: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导体电阻越大表示导体对电流的阻碍作用越大，电路中的电流越小。</a:t>
            </a:r>
          </a:p>
          <a:p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　　导体电阻越小表示导体对电流的阻碍作用越小，电路中的电流越大。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00113" y="3933825"/>
            <a:ext cx="215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、单位：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47813" y="4365625"/>
            <a:ext cx="698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ea typeface="黑体" panose="02010609060101010101" pitchFamily="2" charset="-122"/>
              </a:rPr>
              <a:t>(1)</a:t>
            </a:r>
            <a:r>
              <a:rPr lang="zh-CN" altLang="en-US" sz="2800" b="1" dirty="0">
                <a:ea typeface="黑体" panose="02010609060101010101" pitchFamily="2" charset="-122"/>
              </a:rPr>
              <a:t>国际单位：</a:t>
            </a:r>
            <a:r>
              <a:rPr lang="zh-CN" altLang="en-US" sz="2800" b="1" u="sng" dirty="0">
                <a:solidFill>
                  <a:srgbClr val="FF3300"/>
                </a:solidFill>
                <a:ea typeface="黑体" panose="02010609060101010101" pitchFamily="2" charset="-122"/>
              </a:rPr>
              <a:t>欧姆</a:t>
            </a:r>
            <a:r>
              <a:rPr lang="zh-CN" altLang="en-US" sz="2800" b="1" dirty="0">
                <a:ea typeface="黑体" panose="02010609060101010101" pitchFamily="2" charset="-122"/>
              </a:rPr>
              <a:t>，简称欧，符号为</a:t>
            </a:r>
            <a:r>
              <a:rPr lang="el-GR" altLang="zh-CN" sz="2800" b="1" dirty="0">
                <a:ea typeface="黑体" panose="02010609060101010101" pitchFamily="2" charset="-122"/>
                <a:cs typeface="Arial" panose="020B0604020202020204" pitchFamily="34" charset="0"/>
              </a:rPr>
              <a:t>Ω</a:t>
            </a:r>
            <a:endParaRPr lang="en-US" altLang="zh-CN" sz="2800" b="1" dirty="0">
              <a:ea typeface="黑体" panose="02010609060101010101" pitchFamily="2" charset="-122"/>
              <a:cs typeface="Arial" panose="020B0604020202020204" pitchFamily="34" charset="0"/>
            </a:endParaRPr>
          </a:p>
          <a:p>
            <a:r>
              <a:rPr lang="en-US" altLang="zh-CN" sz="2800" b="1" dirty="0">
                <a:ea typeface="黑体" panose="02010609060101010101" pitchFamily="2" charset="-122"/>
                <a:cs typeface="Arial" panose="020B0604020202020204" pitchFamily="34" charset="0"/>
              </a:rPr>
              <a:t>(2)</a:t>
            </a:r>
            <a:r>
              <a:rPr lang="zh-CN" altLang="en-US" sz="2800" b="1" dirty="0">
                <a:ea typeface="黑体" panose="02010609060101010101" pitchFamily="2" charset="-122"/>
                <a:cs typeface="Arial" panose="020B0604020202020204" pitchFamily="34" charset="0"/>
              </a:rPr>
              <a:t>常用单位：</a:t>
            </a:r>
            <a:r>
              <a:rPr lang="zh-CN" altLang="en-US" sz="2800" b="1" dirty="0">
                <a:solidFill>
                  <a:srgbClr val="FF33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千欧</a:t>
            </a:r>
            <a:r>
              <a:rPr lang="en-US" altLang="zh-CN" sz="2800" b="1" dirty="0">
                <a:ea typeface="黑体" panose="02010609060101010101" pitchFamily="2" charset="-122"/>
                <a:cs typeface="Arial" panose="020B0604020202020204" pitchFamily="34" charset="0"/>
              </a:rPr>
              <a:t>(K</a:t>
            </a:r>
            <a:r>
              <a:rPr lang="el-GR" altLang="zh-CN" sz="2800" b="1" dirty="0">
                <a:ea typeface="黑体" panose="02010609060101010101" pitchFamily="2" charset="-122"/>
                <a:cs typeface="Arial" panose="020B0604020202020204" pitchFamily="34" charset="0"/>
              </a:rPr>
              <a:t>Ω</a:t>
            </a:r>
            <a:r>
              <a:rPr lang="en-US" altLang="zh-CN" sz="2800" b="1" dirty="0">
                <a:ea typeface="黑体" panose="02010609060101010101" pitchFamily="2" charset="-122"/>
                <a:cs typeface="Arial" panose="020B0604020202020204" pitchFamily="34" charset="0"/>
              </a:rPr>
              <a:t>), </a:t>
            </a:r>
            <a:r>
              <a:rPr lang="zh-CN" altLang="en-US" sz="2800" b="1" dirty="0">
                <a:solidFill>
                  <a:srgbClr val="FF33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兆欧</a:t>
            </a:r>
            <a:r>
              <a:rPr lang="en-US" altLang="zh-CN" sz="2800" b="1" dirty="0">
                <a:ea typeface="黑体" panose="02010609060101010101" pitchFamily="2" charset="-122"/>
                <a:cs typeface="Arial" panose="020B0604020202020204" pitchFamily="34" charset="0"/>
              </a:rPr>
              <a:t>(M</a:t>
            </a:r>
            <a:r>
              <a:rPr lang="el-GR" altLang="zh-CN" sz="2800" b="1" dirty="0">
                <a:ea typeface="黑体" panose="02010609060101010101" pitchFamily="2" charset="-122"/>
                <a:cs typeface="Arial" panose="020B0604020202020204" pitchFamily="34" charset="0"/>
              </a:rPr>
              <a:t>Ω</a:t>
            </a:r>
            <a:r>
              <a:rPr lang="en-US" altLang="zh-CN" sz="2800" b="1" dirty="0">
                <a:ea typeface="黑体" panose="02010609060101010101" pitchFamily="2" charset="-122"/>
                <a:cs typeface="Arial" panose="020B0604020202020204" pitchFamily="34" charset="0"/>
              </a:rPr>
              <a:t>)</a:t>
            </a:r>
            <a:endParaRPr kumimoji="1" lang="el-GR" altLang="zh-CN" b="1" dirty="0">
              <a:solidFill>
                <a:srgbClr val="0000FF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00113" y="3336925"/>
            <a:ext cx="4116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、符号：</a:t>
            </a:r>
            <a:r>
              <a:rPr kumimoji="1"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电阻用</a:t>
            </a:r>
            <a:r>
              <a:rPr kumimoji="1" lang="zh-CN" altLang="en-US" sz="2800" b="1" u="sng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kumimoji="1" lang="en-US" altLang="zh-CN" sz="2800" b="1" u="sng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R </a:t>
            </a:r>
            <a:r>
              <a:rPr kumimoji="1"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表示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1000" y="594995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计算：</a:t>
            </a:r>
            <a:r>
              <a:rPr lang="en-US" altLang="zh-CN"/>
              <a:t>5.3M </a:t>
            </a:r>
            <a:r>
              <a:rPr kumimoji="1" lang="en-US" altLang="zh-CN"/>
              <a:t>Ω= </a:t>
            </a:r>
            <a:r>
              <a:rPr lang="en-US" altLang="zh-CN" u="sng"/>
              <a:t>                </a:t>
            </a:r>
            <a:r>
              <a:rPr lang="en-US" altLang="zh-CN"/>
              <a:t>K</a:t>
            </a:r>
            <a:r>
              <a:rPr lang="el-GR"/>
              <a:t>Ω</a:t>
            </a:r>
            <a:r>
              <a:rPr lang="en-US" altLang="zh-CN"/>
              <a:t> </a:t>
            </a:r>
            <a:r>
              <a:rPr lang="zh-CN" altLang="en-US"/>
              <a:t>，</a:t>
            </a:r>
            <a:r>
              <a:rPr lang="en-US" altLang="zh-CN"/>
              <a:t>1.8 K</a:t>
            </a:r>
            <a:r>
              <a:rPr lang="el-GR"/>
              <a:t>Ω</a:t>
            </a:r>
            <a:r>
              <a:rPr lang="en-US" altLang="zh-CN"/>
              <a:t> =</a:t>
            </a:r>
            <a:r>
              <a:rPr lang="en-US" altLang="zh-CN" u="sng"/>
              <a:t>                 </a:t>
            </a:r>
            <a:r>
              <a:rPr lang="el-GR"/>
              <a:t>Ω</a:t>
            </a:r>
            <a:r>
              <a:rPr lang="en-US" altLang="zh-CN"/>
              <a:t> </a:t>
            </a:r>
            <a:r>
              <a:rPr lang="zh-CN" altLang="en-US"/>
              <a:t>，</a:t>
            </a:r>
            <a:r>
              <a:rPr lang="en-US" altLang="zh-CN"/>
              <a:t>4.2M </a:t>
            </a:r>
            <a:r>
              <a:rPr lang="el-GR"/>
              <a:t>Ω</a:t>
            </a:r>
            <a:r>
              <a:rPr lang="en-US" altLang="zh-CN"/>
              <a:t>=</a:t>
            </a:r>
            <a:r>
              <a:rPr lang="en-US" altLang="zh-CN" u="sng"/>
              <a:t>                 </a:t>
            </a:r>
            <a:r>
              <a:rPr lang="el-GR"/>
              <a:t>Ω</a:t>
            </a:r>
            <a:r>
              <a:rPr lang="en-US" altLang="zh-CN"/>
              <a:t>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195513" y="5876925"/>
            <a:ext cx="1017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00"/>
                </a:solidFill>
              </a:rPr>
              <a:t>5.3 x10</a:t>
            </a:r>
            <a:r>
              <a:rPr lang="en-US" altLang="zh-CN" baseline="30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787900" y="5876925"/>
            <a:ext cx="1017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00"/>
                </a:solidFill>
              </a:rPr>
              <a:t>1.8 x10</a:t>
            </a:r>
            <a:r>
              <a:rPr lang="en-US" altLang="zh-CN" baseline="30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380288" y="5876925"/>
            <a:ext cx="1017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00"/>
                </a:solidFill>
              </a:rPr>
              <a:t>4.2 x10</a:t>
            </a:r>
            <a:r>
              <a:rPr lang="en-US" altLang="zh-CN" baseline="30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403350" y="5157788"/>
            <a:ext cx="669766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1 kΩ=10</a:t>
            </a:r>
            <a:r>
              <a:rPr kumimoji="1" lang="en-US" altLang="zh-CN" sz="36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Ω      1 MΩ=10</a:t>
            </a:r>
            <a:r>
              <a:rPr kumimoji="1" lang="en-US" altLang="zh-CN" sz="36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Ω</a:t>
            </a: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5" grpId="0"/>
      <p:bldP spid="12296" grpId="0"/>
      <p:bldP spid="12297" grpId="0"/>
      <p:bldP spid="12298" grpId="0"/>
      <p:bldP spid="12299" grpId="0"/>
      <p:bldP spid="123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5399087" cy="850900"/>
          </a:xfrm>
        </p:spPr>
        <p:txBody>
          <a:bodyPr/>
          <a:lstStyle/>
          <a:p>
            <a:pPr algn="l"/>
            <a:r>
              <a:rPr lang="zh-CN" altLang="en-US" sz="3600" b="1" dirty="0">
                <a:ea typeface="黑体" panose="02010609060101010101" pitchFamily="2" charset="-122"/>
              </a:rPr>
              <a:t>二、电阻与哪些因素有关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1704" y="1481336"/>
            <a:ext cx="8686800" cy="1371600"/>
          </a:xfrm>
        </p:spPr>
        <p:txBody>
          <a:bodyPr/>
          <a:lstStyle/>
          <a:p>
            <a:r>
              <a:rPr lang="zh-CN" altLang="en-US" b="1" dirty="0"/>
              <a:t>导体电阻是有大小的。</a:t>
            </a:r>
          </a:p>
          <a:p>
            <a:r>
              <a:rPr lang="zh-CN" altLang="en-US" sz="3000" b="1" dirty="0"/>
              <a:t>那么你知道导体电阻的大小与哪些因素有关呢？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76250" y="2914898"/>
            <a:ext cx="7296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猜想：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电阻可能跟导体的</a:t>
            </a:r>
            <a:r>
              <a:rPr lang="zh-CN" altLang="en-US" sz="2800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材料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有关；还可能与</a:t>
            </a:r>
          </a:p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导体的</a:t>
            </a:r>
            <a:r>
              <a:rPr lang="zh-CN" altLang="en-US" sz="2800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粗细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长短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有关；也许与温度有关。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403028" y="2781300"/>
            <a:ext cx="61933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利用控制变量的方法去研究每一个因素对电阻</a:t>
            </a:r>
            <a:r>
              <a:rPr lang="zh-CN" altLang="en-US" sz="2800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大小</a:t>
            </a:r>
            <a:r>
              <a:rPr lang="zh-CN" altLang="en-US" sz="2800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的影</a:t>
            </a:r>
            <a:r>
              <a:rPr lang="zh-CN" altLang="en-US" sz="2800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响。</a:t>
            </a:r>
            <a:endParaRPr lang="zh-CN" altLang="en-US" sz="2800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374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3300"/>
                </a:solidFill>
                <a:ea typeface="黑体" panose="02010609060101010101" pitchFamily="2" charset="-122"/>
              </a:rPr>
              <a:t>制定计划与设计实验：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5716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黑体" panose="02010609060101010101" pitchFamily="2" charset="-122"/>
              </a:rPr>
              <a:t>1</a:t>
            </a:r>
            <a:r>
              <a:rPr lang="zh-CN" altLang="en-US" sz="2800" dirty="0">
                <a:ea typeface="黑体" panose="02010609060101010101" pitchFamily="2" charset="-122"/>
              </a:rPr>
              <a:t>、在实验中采用什么方法去研究？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9750" y="4221163"/>
            <a:ext cx="6408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ea typeface="黑体" panose="02010609060101010101" pitchFamily="2" charset="-122"/>
              </a:rPr>
              <a:t>2</a:t>
            </a:r>
            <a:r>
              <a:rPr lang="zh-CN" altLang="en-US" sz="2800" dirty="0">
                <a:ea typeface="黑体" panose="02010609060101010101" pitchFamily="2" charset="-122"/>
              </a:rPr>
              <a:t>、在实验中怎样探知电阻的大</a:t>
            </a:r>
            <a:r>
              <a:rPr lang="zh-CN" altLang="en-US" sz="2800" b="1" dirty="0"/>
              <a:t>小？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476177" y="4797425"/>
            <a:ext cx="65522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用电流表测量通过导体电流的大小或根据小灯泡的亮度进行比较，同时保持电路的电压不变。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35782" y="846849"/>
            <a:ext cx="7345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ea typeface="黑体" panose="02010609060101010101" pitchFamily="2" charset="-122"/>
              </a:rPr>
              <a:t>活动</a:t>
            </a:r>
            <a:r>
              <a:rPr lang="en-US" altLang="zh-CN" sz="3200" b="1" dirty="0">
                <a:ea typeface="黑体" panose="02010609060101010101" pitchFamily="2" charset="-122"/>
              </a:rPr>
              <a:t>1</a:t>
            </a:r>
            <a:r>
              <a:rPr lang="zh-CN" altLang="en-US" sz="3200" b="1" dirty="0">
                <a:ea typeface="黑体" panose="02010609060101010101" pitchFamily="2" charset="-122"/>
              </a:rPr>
              <a:t>：探究导体的电阻跟哪些因素有关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58888" y="5949950"/>
            <a:ext cx="5834062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你会选择哪两根导体做实验？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774700" y="361950"/>
            <a:ext cx="749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探究导体电阻与导体的长度、粗细和材料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356100" y="22050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339975" y="22050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339975" y="24923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C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132138" y="28527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E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411413" y="33575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G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284663" y="33575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H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356100" y="28527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F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4356100" y="2565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</a:t>
            </a:r>
          </a:p>
        </p:txBody>
      </p:sp>
    </p:spTree>
    <p:controls>
      <p:control spid="50182" name="ShockwaveFlash1" r:id="rId2" imgW="1828571" imgH="182857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八年级上册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9年级上册模板</Template>
  <TotalTime>71</TotalTime>
  <Words>1667</Words>
  <Application>Microsoft Office PowerPoint</Application>
  <PresentationFormat>全屏显示(4:3)</PresentationFormat>
  <Paragraphs>243</Paragraphs>
  <Slides>28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八年级上册</vt:lpstr>
      <vt:lpstr>幻灯片 1</vt:lpstr>
      <vt:lpstr>学习目标</vt:lpstr>
      <vt:lpstr>幻灯片 3</vt:lpstr>
      <vt:lpstr>幻灯片 4</vt:lpstr>
      <vt:lpstr>幻灯片 5</vt:lpstr>
      <vt:lpstr>幻灯片 6</vt:lpstr>
      <vt:lpstr>二、电阻与哪些因素有关</vt:lpstr>
      <vt:lpstr>幻灯片 8</vt:lpstr>
      <vt:lpstr>幻灯片 9</vt:lpstr>
      <vt:lpstr>幻灯片 10</vt:lpstr>
      <vt:lpstr>幻灯片 11</vt:lpstr>
      <vt:lpstr>幻灯片 12</vt:lpstr>
      <vt:lpstr>二、电阻与哪些因素有关</vt:lpstr>
      <vt:lpstr>一些电器正常工作时的电阻</vt:lpstr>
      <vt:lpstr>三.电阻器的分类</vt:lpstr>
      <vt:lpstr>幻灯片 16</vt:lpstr>
      <vt:lpstr>幻灯片 17</vt:lpstr>
      <vt:lpstr>幻灯片 18</vt:lpstr>
      <vt:lpstr>滑动变阻器的几种接线方法</vt:lpstr>
      <vt:lpstr>课本P75 活动3：认识滑动变阻器</vt:lpstr>
      <vt:lpstr>幻灯片 21</vt:lpstr>
      <vt:lpstr>幻灯片 22</vt:lpstr>
      <vt:lpstr>幻灯片 23</vt:lpstr>
      <vt:lpstr>注：滑动变阻器几种接法比较</vt:lpstr>
      <vt:lpstr>幻灯片 25</vt:lpstr>
      <vt:lpstr>练习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第十二章  探究欧姆定律</dc:title>
  <dc:subject>第一PPT模板网-WWW.1PPT.COM</dc:subject>
  <dc:creator>第一PPT模板网-WWW.1PPT.COM</dc:creator>
  <cp:keywords>第一PPT模板网-WWW.1PPT.COM</cp:keywords>
  <cp:lastModifiedBy>China</cp:lastModifiedBy>
  <cp:revision>33</cp:revision>
  <dcterms:created xsi:type="dcterms:W3CDTF">2018-09-21T03:34:20Z</dcterms:created>
  <dcterms:modified xsi:type="dcterms:W3CDTF">2018-11-01T08:31:23Z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