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fntdata" ContentType="application/x-fontdata"/>
  <Default Extension="png" ContentType="image/png"/>
  <Default Extension="gif" ContentType="image/gif"/>
  <Default Extension="svg" ContentType="image/svg"/>
  <Default Extension="wmv" ContentType="video/x-ms-wmv"/>
  <Default Extension="mp4" ContentType="video/mp4"/>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embedTrueTypeFonts="1" saveSubsetFonts="1">
  <p:sldMasterIdLst>
    <p:sldMasterId id="2147483648" r:id="rId2"/>
    <p:sldMasterId id="2147483652" r:id="rId3"/>
  </p:sldMasterIdLst>
  <p:notesMasterIdLst>
    <p:notesMasterId r:id="rId4"/>
  </p:notesMasterIdLst>
  <p:handoutMasterIdLst>
    <p:handoutMasterId r:id="rId5"/>
  </p:handoutMasterIdLst>
  <p:sldIdLst>
    <p:sldId id="979" r:id="rId6"/>
    <p:sldId id="980" r:id="rId7"/>
    <p:sldId id="981" r:id="rId8"/>
    <p:sldId id="982" r:id="rId9"/>
    <p:sldId id="983" r:id="rId10"/>
    <p:sldId id="984" r:id="rId11"/>
    <p:sldId id="985" r:id="rId12"/>
    <p:sldId id="986" r:id="rId13"/>
    <p:sldId id="987" r:id="rId14"/>
    <p:sldId id="988" r:id="rId15"/>
    <p:sldId id="989" r:id="rId16"/>
    <p:sldId id="990" r:id="rId17"/>
    <p:sldId id="991" r:id="rId18"/>
    <p:sldId id="992" r:id="rId19"/>
    <p:sldId id="993" r:id="rId20"/>
    <p:sldId id="994" r:id="rId21"/>
    <p:sldId id="995" r:id="rId22"/>
    <p:sldId id="996" r:id="rId23"/>
    <p:sldId id="997" r:id="rId24"/>
    <p:sldId id="998" r:id="rId25"/>
    <p:sldId id="999" r:id="rId26"/>
    <p:sldId id="1000" r:id="rId27"/>
    <p:sldId id="1001" r:id="rId28"/>
    <p:sldId id="1002" r:id="rId29"/>
    <p:sldId id="1003" r:id="rId30"/>
    <p:sldId id="1004" r:id="rId31"/>
    <p:sldId id="1005" r:id="rId32"/>
    <p:sldId id="1006" r:id="rId33"/>
    <p:sldId id="1007" r:id="rId34"/>
  </p:sldIdLst>
  <p:sldSz cx="12192000" cy="6858000"/>
  <p:notesSz cx="6858000" cy="9144000"/>
  <p:embeddedFontLst>
    <p:embeddedFont>
      <p:font typeface="方正大标宋简体" panose="02000000000000000000" charset="-122"/>
      <p:regular r:id="rId36"/>
    </p:embeddedFont>
    <p:embeddedFont>
      <p:font typeface="黑体" panose="02010609060101010101" charset="-122"/>
      <p:regular r:id="rId37"/>
    </p:embeddedFont>
    <p:embeddedFont>
      <p:font typeface="楷体" panose="02010609060101010101" charset="-122"/>
      <p:regular r:id="rId38"/>
    </p:embeddedFont>
    <p:embeddedFont>
      <p:font typeface="Calibri" panose="020F0502020204030204" charset="0"/>
      <p:regular r:id="rId39"/>
      <p:bold r:id="rId40"/>
      <p:italic r:id="rId41"/>
      <p:boldItalic r:id="rId42"/>
    </p:embeddedFont>
    <p:embeddedFont>
      <p:font typeface="汉仪超粗圆简" panose="02010600000101010101" charset="-122"/>
      <p:regular r:id="rId43"/>
    </p:embeddedFont>
  </p:embeddedFontLst>
  <p:custDataLst>
    <p:tags r:id="rId35"/>
  </p:custDataLst>
  <p:defaultTextStyle>
    <a:defPPr>
      <a:defRPr lang="zh-CN"/>
    </a:defPPr>
    <a:lvl1pPr marL="0" lvl="0"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3693" userDrawn="1">
          <p15:clr>
            <a:srgbClr val="A4A3A4"/>
          </p15:clr>
        </p15:guide>
        <p15:guide id="2" pos="3826" userDrawn="1">
          <p15:clr>
            <a:srgbClr val="A4A3A4"/>
          </p15:clr>
        </p15:guide>
      </p15:sldGuideLst>
    </p:ext>
  </p:extLst>
</p:presentation>
</file>

<file path=ppt/commentAuthors.xml><?xml version="1.0" encoding="utf-8"?>
<p:cmAuthorLst xmlns:p="http://schemas.openxmlformats.org/presentationml/2006/main">
  <p:cmAuthor id="1" name="作者" initials="作" lastIdx="0" clrIdx="1"/>
  <p:cmAuthor id="2" name="xjj" initials="x" lastIdx="0" clrIdx="1"/>
  <p:cmAuthor id="3" name="lenovo" initials="l" lastIdx="0" clrIdx="2"/>
  <p:cmAuthor id="4" name="admin" initials="a" lastIdx="0" clrIdx="3"/>
  <p:cmAuthor id="5" name="Administrator" initials="A" lastIdx="0" clrIdx="4"/>
  <p:cmAuthor id="6" name="夏风sunny" initials="夏" lastIdx="0" clrIdx="5"/>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3778"/>
    <p:restoredTop sz="94660"/>
  </p:normalViewPr>
  <p:slideViewPr>
    <p:cSldViewPr snapToGrid="0" showGuides="1">
      <p:cViewPr varScale="1">
        <p:scale>
          <a:sx n="99" d="100"/>
          <a:sy n="99" d="100"/>
        </p:scale>
        <p:origin x="84" y="582"/>
      </p:cViewPr>
      <p:guideLst>
        <p:guide orient="horz" pos="3693"/>
        <p:guide pos="3826"/>
      </p:guideLst>
    </p:cSldViewPr>
  </p:slideViewPr>
  <p:notesTextViewPr>
    <p:cViewPr>
      <p:scale>
        <a:sx n="3" d="2"/>
        <a:sy n="3" d="2"/>
      </p:scale>
      <p:origin x="0" y="0"/>
    </p:cViewPr>
  </p:notesTextViewPr>
  <p:notesViewPr>
    <p:cSldViewPr>
      <p:cViewPr>
        <p:scale>
          <a:sx n="1" d="100"/>
          <a:sy n="1" d="100"/>
        </p:scale>
        <p:origin x="0" y="0"/>
      </p:cViewPr>
    </p:cSldViewPr>
  </p:notesViewPr>
  <p:gridSpacing cx="72000" cy="720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5.xml" /><Relationship Id="rId11" Type="http://schemas.openxmlformats.org/officeDocument/2006/relationships/slide" Target="slides/slide6.xml" /><Relationship Id="rId12" Type="http://schemas.openxmlformats.org/officeDocument/2006/relationships/slide" Target="slides/slide7.xml" /><Relationship Id="rId13" Type="http://schemas.openxmlformats.org/officeDocument/2006/relationships/slide" Target="slides/slide8.xml" /><Relationship Id="rId14" Type="http://schemas.openxmlformats.org/officeDocument/2006/relationships/slide" Target="slides/slide9.xml" /><Relationship Id="rId15" Type="http://schemas.openxmlformats.org/officeDocument/2006/relationships/slide" Target="slides/slide10.xml" /><Relationship Id="rId16" Type="http://schemas.openxmlformats.org/officeDocument/2006/relationships/slide" Target="slides/slide11.xml" /><Relationship Id="rId17" Type="http://schemas.openxmlformats.org/officeDocument/2006/relationships/slide" Target="slides/slide12.xml" /><Relationship Id="rId18" Type="http://schemas.openxmlformats.org/officeDocument/2006/relationships/slide" Target="slides/slide13.xml" /><Relationship Id="rId19" Type="http://schemas.openxmlformats.org/officeDocument/2006/relationships/slide" Target="slides/slide14.xml" /><Relationship Id="rId2" Type="http://schemas.openxmlformats.org/officeDocument/2006/relationships/slideMaster" Target="slideMasters/slideMaster1.xml" /><Relationship Id="rId20" Type="http://schemas.openxmlformats.org/officeDocument/2006/relationships/slide" Target="slides/slide15.xml" /><Relationship Id="rId21" Type="http://schemas.openxmlformats.org/officeDocument/2006/relationships/slide" Target="slides/slide16.xml" /><Relationship Id="rId22" Type="http://schemas.openxmlformats.org/officeDocument/2006/relationships/slide" Target="slides/slide17.xml" /><Relationship Id="rId23" Type="http://schemas.openxmlformats.org/officeDocument/2006/relationships/slide" Target="slides/slide18.xml" /><Relationship Id="rId24" Type="http://schemas.openxmlformats.org/officeDocument/2006/relationships/slide" Target="slides/slide19.xml" /><Relationship Id="rId25" Type="http://schemas.openxmlformats.org/officeDocument/2006/relationships/slide" Target="slides/slide20.xml" /><Relationship Id="rId26" Type="http://schemas.openxmlformats.org/officeDocument/2006/relationships/slide" Target="slides/slide21.xml" /><Relationship Id="rId27" Type="http://schemas.openxmlformats.org/officeDocument/2006/relationships/slide" Target="slides/slide22.xml" /><Relationship Id="rId28" Type="http://schemas.openxmlformats.org/officeDocument/2006/relationships/slide" Target="slides/slide23.xml" /><Relationship Id="rId29" Type="http://schemas.openxmlformats.org/officeDocument/2006/relationships/slide" Target="slides/slide24.xml" /><Relationship Id="rId3" Type="http://schemas.openxmlformats.org/officeDocument/2006/relationships/slideMaster" Target="slideMasters/slideMaster2.xml" /><Relationship Id="rId30" Type="http://schemas.openxmlformats.org/officeDocument/2006/relationships/slide" Target="slides/slide25.xml" /><Relationship Id="rId31" Type="http://schemas.openxmlformats.org/officeDocument/2006/relationships/slide" Target="slides/slide26.xml" /><Relationship Id="rId32" Type="http://schemas.openxmlformats.org/officeDocument/2006/relationships/slide" Target="slides/slide27.xml" /><Relationship Id="rId33" Type="http://schemas.openxmlformats.org/officeDocument/2006/relationships/slide" Target="slides/slide28.xml" /><Relationship Id="rId34" Type="http://schemas.openxmlformats.org/officeDocument/2006/relationships/slide" Target="slides/slide29.xml" /><Relationship Id="rId35" Type="http://schemas.openxmlformats.org/officeDocument/2006/relationships/tags" Target="tags/tag181.xml" /><Relationship Id="rId36" Type="http://schemas.openxmlformats.org/officeDocument/2006/relationships/font" Target="fonts/font1.fntdata" /><Relationship Id="rId37" Type="http://schemas.openxmlformats.org/officeDocument/2006/relationships/font" Target="fonts/font2.fntdata" /><Relationship Id="rId38" Type="http://schemas.openxmlformats.org/officeDocument/2006/relationships/font" Target="fonts/font3.fntdata" /><Relationship Id="rId39" Type="http://schemas.openxmlformats.org/officeDocument/2006/relationships/font" Target="fonts/font4.fntdata" /><Relationship Id="rId4" Type="http://schemas.openxmlformats.org/officeDocument/2006/relationships/notesMaster" Target="notesMasters/notesMaster1.xml" /><Relationship Id="rId40" Type="http://schemas.openxmlformats.org/officeDocument/2006/relationships/font" Target="fonts/font5.fntdata" /><Relationship Id="rId41" Type="http://schemas.openxmlformats.org/officeDocument/2006/relationships/font" Target="fonts/font6.fntdata" /><Relationship Id="rId42" Type="http://schemas.openxmlformats.org/officeDocument/2006/relationships/font" Target="fonts/font7.fntdata" /><Relationship Id="rId43" Type="http://schemas.openxmlformats.org/officeDocument/2006/relationships/font" Target="fonts/font8.fntdata"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heme" Target="theme/theme1.xml" /><Relationship Id="rId47" Type="http://schemas.openxmlformats.org/officeDocument/2006/relationships/tableStyles" Target="tableStyles.xml" /><Relationship Id="rId5" Type="http://schemas.openxmlformats.org/officeDocument/2006/relationships/handoutMaster" Target="handoutMasters/handoutMaster1.xml" /><Relationship Id="rId6" Type="http://schemas.openxmlformats.org/officeDocument/2006/relationships/slide" Target="slides/slide1.xml" /><Relationship Id="rId7" Type="http://schemas.openxmlformats.org/officeDocument/2006/relationships/slide" Target="slides/slide2.xml" /><Relationship Id="rId8" Type="http://schemas.openxmlformats.org/officeDocument/2006/relationships/slide" Target="slides/slide3.xml" /><Relationship Id="rId9" Type="http://schemas.openxmlformats.org/officeDocument/2006/relationships/slide" Target="slides/slide4.xml" /></Relationships>
</file>

<file path=ppt/handoutMasters/_rels/handoutMaster1.xml.rels>&#65279;<?xml version="1.0" encoding="utf-8" standalone="yes"?><Relationships xmlns="http://schemas.openxmlformats.org/package/2006/relationships"><Relationship Id="rId1" Type="http://schemas.openxmlformats.org/officeDocument/2006/relationships/theme" Target="../theme/theme4.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t/>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t/>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&#65279;<?xml version="1.0" encoding="utf-8" standalone="yes"?><Relationships xmlns="http://schemas.openxmlformats.org/package/2006/relationships"><Relationship Id="rId1" Type="http://schemas.openxmlformats.org/officeDocument/2006/relationships/theme" Target="../theme/theme3.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fontAlgn="auto"/>
            <a:endParaRPr lang="zh-CN" altLang="en-US" strike="noStrike" noProof="1"/>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fontAlgn="auto"/>
            <a:fld id="{D2A48B96-639E-45A3-A0BA-2464DFDB1FAA}" type="datetimeFigureOut">
              <a:rPr lang="zh-CN" altLang="en-US" strike="noStrike" noProof="1" smtClean="0">
                <a:latin typeface="+mn-lt"/>
                <a:ea typeface="+mn-ea"/>
                <a:cs typeface="+mn-cs"/>
              </a:rPr>
              <a:t/>
            </a:fld>
            <a:endParaRPr lang="zh-CN" altLang="en-US" strike="noStrike" noProof="1"/>
          </a:p>
        </p:txBody>
      </p:sp>
      <p:sp>
        <p:nvSpPr>
          <p:cNvPr id="13316" name="幻灯片图像占位符 3"/>
          <p:cNvSpPr>
            <a:spLocks noGrp="1" noRot="1" noChangeAspect="1"/>
          </p:cNvSpPr>
          <p:nvPr>
            <p:ph type="sldImg" idx="6"/>
          </p:nvPr>
        </p:nvSpPr>
        <p:spPr>
          <a:xfrm>
            <a:off x="685800" y="1143000"/>
            <a:ext cx="5486400" cy="3086100"/>
          </a:xfrm>
          <a:prstGeom prst="rect">
            <a:avLst/>
          </a:prstGeom>
          <a:noFill/>
          <a:ln w="12700" cap="flat" cmpd="sng">
            <a:solidFill>
              <a:srgbClr val="000000"/>
            </a:solidFill>
            <a:prstDash val="solid"/>
            <a:round/>
            <a:headEnd type="none" w="med" len="med"/>
            <a:tailEnd type="none" w="med" len="med"/>
          </a:ln>
        </p:spPr>
      </p:sp>
      <p:sp>
        <p:nvSpPr>
          <p:cNvPr id="13317" name="备注占位符 4"/>
          <p:cNvSpPr>
            <a:spLocks noGrp="1"/>
          </p:cNvSpPr>
          <p:nvPr>
            <p:ph type="body" sz="quarter" idx="7"/>
          </p:nvPr>
        </p:nvSpPr>
        <p:spPr>
          <a:xfrm>
            <a:off x="685800" y="4400550"/>
            <a:ext cx="5486400" cy="3600450"/>
          </a:xfrm>
          <a:prstGeom prst="rect">
            <a:avLst/>
          </a:prstGeom>
          <a:noFill/>
          <a:ln w="9525">
            <a:noFill/>
          </a:ln>
        </p:spPr>
        <p:txBody>
          <a:bodyPr vert="horz" lIns="91440" tIns="45720" rIns="91440" bIns="45720" anchor="t" anchorCtr="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a:defRPr sz="1200"/>
            </a:lvl1pPr>
          </a:lstStyle>
          <a:p>
            <a:pPr fontAlgn="auto"/>
            <a:endParaRPr lang="zh-CN" altLang="en-US" strike="noStrike" noProof="1"/>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lIns="91440" tIns="45720" rIns="91440" bIns="45720" rtlCol="0" anchor="b"/>
          <a:lstStyle>
            <a:lvl1pPr algn="r">
              <a:defRPr sz="1200"/>
            </a:lvl1pPr>
          </a:lstStyle>
          <a:p>
            <a:pPr fontAlgn="auto"/>
            <a:fld id="{A6837353-30EB-4A48-80EB-173D804AEFBD}" type="slidenum">
              <a:rPr lang="zh-CN" altLang="en-US" strike="noStrike" noProof="1" smtClean="0">
                <a:latin typeface="+mn-lt"/>
                <a:ea typeface="+mn-ea"/>
                <a:cs typeface="+mn-cs"/>
              </a:rPr>
              <a:t/>
            </a:fld>
            <a:endParaRPr lang="zh-CN" altLang="en-US" strike="noStrike" noProof="1"/>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p:nvPr>
            <p:ph type="sldImg"/>
          </p:nvPr>
        </p:nvSpPr>
        <p:spPr/>
      </p:sp>
      <p:sp>
        <p:nvSpPr>
          <p:cNvPr id="3" name="文本占位符 2"/>
          <p:cNvSpPr txBox="1"/>
          <p:nvPr>
            <p:ph type="body" idx="1"/>
          </p:nvPr>
        </p:nvSpPr>
        <p:spPr/>
        <p:txBody>
          <a:bodyPr/>
          <a:lstStyle/>
          <a:p>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p:nvPr>
            <p:ph type="sldImg"/>
          </p:nvPr>
        </p:nvSpPr>
        <p:spPr/>
      </p:sp>
      <p:sp>
        <p:nvSpPr>
          <p:cNvPr id="3" name="文本占位符 2"/>
          <p:cNvSpPr txBox="1"/>
          <p:nvPr>
            <p:ph type="body" idx="1"/>
          </p:nvPr>
        </p:nvSpPr>
        <p:spPr/>
        <p:txBody>
          <a:bodyPr/>
          <a:lstStyle/>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txBox="1">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5742EBB-6C3A-411E-B6A0-C87CA677A31C}" type="slidenum">
              <a:rPr lang="zh-CN" altLang="en-US" smtClean="0"/>
              <a:t>21</a:t>
            </a:fld>
            <a:endParaRPr lang="zh-CN" alt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xml" /><Relationship Id="rId2" Type="http://schemas.openxmlformats.org/officeDocument/2006/relationships/tags" Target="../tags/tag2.xml" /><Relationship Id="rId3" Type="http://schemas.openxmlformats.org/officeDocument/2006/relationships/image" Target="../media/image1.png" /><Relationship Id="rId4" Type="http://schemas.openxmlformats.org/officeDocument/2006/relationships/tags" Target="../tags/tag3.xml" /><Relationship Id="rId5"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4.xml" /><Relationship Id="rId2" Type="http://schemas.openxmlformats.org/officeDocument/2006/relationships/image" Target="../media/image2.png" /><Relationship Id="rId3" Type="http://schemas.openxmlformats.org/officeDocument/2006/relationships/tags" Target="../tags/tag5.xml" /><Relationship Id="rId4"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2.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6.xml" /><Relationship Id="rId2" Type="http://schemas.openxmlformats.org/officeDocument/2006/relationships/tags" Target="../tags/tag7.xml" /><Relationship Id="rId3" Type="http://schemas.openxmlformats.org/officeDocument/2006/relationships/image" Target="../media/image1.png" /><Relationship Id="rId4" Type="http://schemas.openxmlformats.org/officeDocument/2006/relationships/tags" Target="../tags/tag8.xml" /><Relationship Id="rId5" Type="http://schemas.openxmlformats.org/officeDocument/2006/relationships/slideMaster" Target="../slideMasters/slideMaster2.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9.xml" /><Relationship Id="rId2" Type="http://schemas.openxmlformats.org/officeDocument/2006/relationships/image" Target="../media/image2.png" /><Relationship Id="rId3" Type="http://schemas.openxmlformats.org/officeDocument/2006/relationships/tags" Target="../tags/tag10.xml" /><Relationship Id="rId4" Type="http://schemas.openxmlformats.org/officeDocument/2006/relationships/slideMaster" Target="../slideMasters/slideMaster2.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26_自定义版式">
    <p:spTree>
      <p:nvGrpSpPr>
        <p:cNvPr id="1" name=""/>
        <p:cNvGrpSpPr/>
        <p:nvPr/>
      </p:nvGrpSpPr>
      <p:grpSpPr>
        <a:xfrm>
          <a:off x="0" y="0"/>
          <a:ext cx="0" cy="0"/>
        </a:xfrm>
      </p:grpSpPr>
    </p:spTree>
  </p:cSld>
  <p:clrMapOvr>
    <a:masterClrMapping/>
  </p:clrMapOvr>
  <mc:AlternateContent>
    <mc:Choice xmlns:p14="http://schemas.microsoft.com/office/powerpoint/2010/main" Requires="p14">
      <p:transition p14:dur="500"/>
    </mc:Choice>
    <mc:Fallback>
      <p:transition/>
    </mc:Fallback>
  </mc:AlternateContent>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物理课件咨询：18092199615（微信）   1045472853（QQ）">
    <p:spTree>
      <p:nvGrpSpPr>
        <p:cNvPr id="1" name=""/>
        <p:cNvGrpSpPr/>
        <p:nvPr/>
      </p:nvGrpSpPr>
      <p:grpSpPr>
        <a:xfrm>
          <a:off x="0" y="0"/>
          <a:ext cx="0" cy="0"/>
        </a:xfrm>
      </p:grpSpPr>
      <p:sp>
        <p:nvSpPr>
          <p:cNvPr id="4" name="文本框 3"/>
          <p:cNvSpPr txBox="1"/>
          <p:nvPr userDrawn="1">
            <p:custDataLst>
              <p:tags r:id="rId1"/>
            </p:custDataLst>
          </p:nvPr>
        </p:nvSpPr>
        <p:spPr>
          <a:xfrm>
            <a:off x="207748" y="47631"/>
            <a:ext cx="4314190" cy="460375"/>
          </a:xfrm>
          <a:prstGeom prst="rect">
            <a:avLst/>
          </a:prstGeom>
          <a:noFill/>
        </p:spPr>
        <p:txBody>
          <a:bodyPr wrap="none" rtlCol="0" anchor="t">
            <a:spAutoFit/>
          </a:bodyPr>
          <a:lstStyle/>
          <a:p>
            <a:pPr lvl="0" algn="l">
              <a:buClrTx/>
              <a:buSzTx/>
              <a:buFontTx/>
            </a:pP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第</a:t>
            </a:r>
            <a:r>
              <a:rPr lang="zh-CN" altLang="en-US" sz="2400" b="1">
                <a:solidFill>
                  <a:schemeClr val="tx1"/>
                </a:solidFill>
                <a:latin typeface="Times New Roman" panose="02020603050405020304" charset="0"/>
                <a:ea typeface="方正大标宋简体" panose="02000000000000000000" charset="-122"/>
                <a:cs typeface="Times New Roman" panose="02020603050405020304" charset="0"/>
                <a:sym typeface="+mn-ea"/>
              </a:rPr>
              <a:t>四节</a:t>
            </a:r>
            <a:r>
              <a:rPr lang="en-US" alt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  </a:t>
            </a: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流体压强与流速的关系</a:t>
            </a:r>
            <a:endPar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endParaRPr>
          </a:p>
        </p:txBody>
      </p:sp>
      <p:sp>
        <p:nvSpPr>
          <p:cNvPr id="5" name="矩形 4"/>
          <p:cNvSpPr/>
          <p:nvPr userDrawn="1">
            <p:custDataLst>
              <p:tags r:id="rId2"/>
            </p:custDataLst>
          </p:nvPr>
        </p:nvSpPr>
        <p:spPr>
          <a:xfrm>
            <a:off x="73025" y="508000"/>
            <a:ext cx="12037695" cy="6250305"/>
          </a:xfrm>
          <a:prstGeom prst="rect">
            <a:avLst/>
          </a:prstGeom>
          <a:solidFill>
            <a:schemeClr val="bg1">
              <a:alpha val="8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文本框 5"/>
          <p:cNvSpPr txBox="1"/>
          <p:nvPr userDrawn="1"/>
        </p:nvSpPr>
        <p:spPr>
          <a:xfrm>
            <a:off x="9596755" y="-5080"/>
            <a:ext cx="2595245" cy="460375"/>
          </a:xfrm>
          <a:prstGeom prst="rect">
            <a:avLst/>
          </a:prstGeom>
          <a:noFill/>
        </p:spPr>
        <p:txBody>
          <a:bodyPr wrap="square" rtlCol="0">
            <a:spAutoFit/>
          </a:bodyPr>
          <a:lstStyle/>
          <a:p>
            <a:r>
              <a:rPr lang="zh-CN" altLang="en-US" sz="2400" b="1">
                <a:solidFill>
                  <a:srgbClr val="DA251D"/>
                </a:solidFill>
                <a:latin typeface="方正大标宋简体" panose="02000000000000000000" charset="-122"/>
                <a:ea typeface="方正大标宋简体" panose="02000000000000000000" charset="-122"/>
              </a:rPr>
              <a:t>情境题</a:t>
            </a:r>
            <a:r>
              <a:rPr lang="zh-CN" altLang="en-US" b="1">
                <a:solidFill>
                  <a:srgbClr val="DA251D"/>
                </a:solidFill>
                <a:latin typeface="方正大标宋简体" panose="02000000000000000000" charset="-122"/>
                <a:ea typeface="方正大标宋简体" panose="02000000000000000000" charset="-122"/>
              </a:rPr>
              <a:t>与中考新考法</a:t>
            </a:r>
            <a:endParaRPr lang="zh-CN" altLang="en-US" b="1">
              <a:solidFill>
                <a:srgbClr val="DA251D"/>
              </a:solidFill>
              <a:latin typeface="方正大标宋简体" panose="02000000000000000000" charset="-122"/>
              <a:ea typeface="方正大标宋简体" panose="02000000000000000000" charset="-122"/>
            </a:endParaRPr>
          </a:p>
        </p:txBody>
      </p:sp>
      <p:pic>
        <p:nvPicPr>
          <p:cNvPr id="8" name="图片 7"/>
          <p:cNvPicPr>
            <a:picLocks noChangeAspect="1"/>
          </p:cNvPicPr>
          <p:nvPr userDrawn="1">
            <p:custDataLst>
              <p:tags r:id="rId4"/>
            </p:custDataLst>
          </p:nvPr>
        </p:nvPicPr>
        <p:blipFill>
          <a:blip r:embed="rId3">
            <a:extLst>
              <a:ext uri="{28A0092B-C50C-407E-A947-70E740481C1C}">
                <a14:useLocalDpi xmlns:a14="http://schemas.microsoft.com/office/drawing/2010/main" val="0"/>
              </a:ext>
            </a:extLst>
          </a:blip>
          <a:srcRect l="11089"/>
          <a:stretch>
            <a:fillRect/>
          </a:stretch>
        </p:blipFill>
        <p:spPr>
          <a:xfrm>
            <a:off x="9129395" y="0"/>
            <a:ext cx="715662" cy="522000"/>
          </a:xfrm>
          <a:prstGeom prst="rect">
            <a:avLst/>
          </a:prstGeom>
        </p:spPr>
      </p:pic>
    </p:spTree>
  </p:cSld>
  <p:clrMapOvr>
    <a:masterClrMapping/>
  </p:clrMapOvr>
  <mc:AlternateContent>
    <mc:Choice xmlns:p14="http://schemas.microsoft.com/office/powerpoint/2010/main" Requires="p14">
      <p:transition p14:dur="500"/>
    </mc:Choice>
    <mc:Fallback>
      <p:transition/>
    </mc:Fallback>
  </mc:AlternateContent>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自定义版式">
    <p:spTree>
      <p:nvGrpSpPr>
        <p:cNvPr id="1" name=""/>
        <p:cNvGrpSpPr/>
        <p:nvPr/>
      </p:nvGrpSpPr>
      <p:grpSpPr>
        <a:xfrm>
          <a:off x="0" y="0"/>
          <a:ext cx="0" cy="0"/>
        </a:xfrm>
      </p:grpSpPr>
      <p:grpSp>
        <p:nvGrpSpPr>
          <p:cNvPr id="4" name="组合 3"/>
          <p:cNvGrpSpPr/>
          <p:nvPr userDrawn="1"/>
        </p:nvGrpSpPr>
        <p:grpSpPr>
          <a:xfrm>
            <a:off x="660400" y="617855"/>
            <a:ext cx="10990580" cy="5844540"/>
            <a:chOff x="1040" y="973"/>
            <a:chExt cx="17308" cy="9204"/>
          </a:xfrm>
        </p:grpSpPr>
        <p:sp>
          <p:nvSpPr>
            <p:cNvPr id="7" name="矩形 6"/>
            <p:cNvSpPr/>
            <p:nvPr>
              <p:custDataLst>
                <p:tags r:id="rId1"/>
              </p:custDataLst>
            </p:nvPr>
          </p:nvSpPr>
          <p:spPr>
            <a:xfrm>
              <a:off x="1040" y="973"/>
              <a:ext cx="17309" cy="9205"/>
            </a:xfrm>
            <a:prstGeom prst="rect">
              <a:avLst/>
            </a:prstGeom>
            <a:solidFill>
              <a:schemeClr val="bg1">
                <a:alpha val="8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2400">
                <a:sym typeface="+mn-ea"/>
              </a:endParaRPr>
            </a:p>
          </p:txBody>
        </p:sp>
        <p:pic>
          <p:nvPicPr>
            <p:cNvPr id="14" name="图片 13"/>
            <p:cNvPicPr>
              <a:picLocks noChangeAspect="1"/>
            </p:cNvPicPr>
            <p:nvPr userDrawn="1">
              <p:custDataLst>
                <p:tags r:id="rId3"/>
              </p:custDataLst>
            </p:nvPr>
          </p:nvPicPr>
          <p:blipFill>
            <a:blip r:embed="rId2">
              <a:clrChange>
                <a:clrFrom>
                  <a:srgbClr val="FFFFFF">
                    <a:alpha val="100000"/>
                  </a:srgbClr>
                </a:clrFrom>
                <a:clrTo>
                  <a:srgbClr val="FFFFFF">
                    <a:alpha val="100000"/>
                    <a:alpha val="0"/>
                  </a:srgbClr>
                </a:clrTo>
              </a:clrChange>
            </a:blip>
            <a:stretch>
              <a:fillRect/>
            </a:stretch>
          </p:blipFill>
          <p:spPr>
            <a:xfrm>
              <a:off x="2348" y="1729"/>
              <a:ext cx="14505" cy="7482"/>
            </a:xfrm>
            <a:prstGeom prst="rect">
              <a:avLst/>
            </a:prstGeom>
          </p:spPr>
        </p:pic>
      </p:grpSp>
    </p:spTree>
  </p:cSld>
  <p:clrMapOvr>
    <a:masterClrMapping/>
  </p:clrMapOvr>
  <mc:AlternateContent>
    <mc:Choice xmlns:p14="http://schemas.microsoft.com/office/powerpoint/2010/main" Requires="p14">
      <p:transition p14:dur="500"/>
    </mc:Choice>
    <mc:Fallback>
      <p:transition/>
    </mc:Fallback>
  </mc:AlternateContent>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26_自定义版式">
    <p:spTree>
      <p:nvGrpSpPr>
        <p:cNvPr id="1" name=""/>
        <p:cNvGrpSpPr/>
        <p:nvPr/>
      </p:nvGrpSpPr>
      <p:grpSpPr>
        <a:xfrm>
          <a:off x="0" y="0"/>
          <a:ext cx="0" cy="0"/>
        </a:xfrm>
      </p:grpSpPr>
    </p:spTree>
  </p:cSld>
  <p:clrMapOvr>
    <a:masterClrMapping/>
  </p:clrMapOvr>
  <mc:AlternateContent>
    <mc:Choice xmlns:p14="http://schemas.microsoft.com/office/powerpoint/2010/main" Requires="p14">
      <p:transition p14:dur="500"/>
    </mc:Choice>
    <mc:Fallback>
      <p:transition/>
    </mc:Fallback>
  </mc:AlternateContent>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物理课件咨询：18092199615（微信）   1045472853（QQ）">
    <p:spTree>
      <p:nvGrpSpPr>
        <p:cNvPr id="1" name=""/>
        <p:cNvGrpSpPr/>
        <p:nvPr/>
      </p:nvGrpSpPr>
      <p:grpSpPr>
        <a:xfrm>
          <a:off x="0" y="0"/>
          <a:ext cx="0" cy="0"/>
        </a:xfrm>
      </p:grpSpPr>
      <p:sp>
        <p:nvSpPr>
          <p:cNvPr id="4" name="文本框 3"/>
          <p:cNvSpPr txBox="1"/>
          <p:nvPr userDrawn="1">
            <p:custDataLst>
              <p:tags r:id="rId1"/>
            </p:custDataLst>
          </p:nvPr>
        </p:nvSpPr>
        <p:spPr>
          <a:xfrm>
            <a:off x="207748" y="47631"/>
            <a:ext cx="4314190" cy="460375"/>
          </a:xfrm>
          <a:prstGeom prst="rect">
            <a:avLst/>
          </a:prstGeom>
          <a:noFill/>
        </p:spPr>
        <p:txBody>
          <a:bodyPr wrap="none" rtlCol="0" anchor="t">
            <a:spAutoFit/>
          </a:bodyPr>
          <a:lstStyle/>
          <a:p>
            <a:pPr lvl="0" algn="l">
              <a:buClrTx/>
              <a:buSzTx/>
              <a:buFontTx/>
            </a:pP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第</a:t>
            </a:r>
            <a:r>
              <a:rPr lang="zh-CN" altLang="en-US" sz="2400" b="1">
                <a:solidFill>
                  <a:schemeClr val="tx1"/>
                </a:solidFill>
                <a:latin typeface="Times New Roman" panose="02020603050405020304" charset="0"/>
                <a:ea typeface="方正大标宋简体" panose="02000000000000000000" charset="-122"/>
                <a:cs typeface="Times New Roman" panose="02020603050405020304" charset="0"/>
                <a:sym typeface="+mn-ea"/>
              </a:rPr>
              <a:t>四节</a:t>
            </a:r>
            <a:r>
              <a:rPr lang="en-US" alt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  </a:t>
            </a:r>
            <a:r>
              <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rPr>
              <a:t>流体压强与流速的关系</a:t>
            </a:r>
            <a:endParaRPr lang="zh-CN" sz="2400" b="1">
              <a:solidFill>
                <a:schemeClr val="tx1"/>
              </a:solidFill>
              <a:latin typeface="Times New Roman" panose="02020603050405020304" charset="0"/>
              <a:ea typeface="方正大标宋简体" panose="02000000000000000000" charset="-122"/>
              <a:cs typeface="Times New Roman" panose="02020603050405020304" charset="0"/>
              <a:sym typeface="+mn-ea"/>
            </a:endParaRPr>
          </a:p>
        </p:txBody>
      </p:sp>
      <p:sp>
        <p:nvSpPr>
          <p:cNvPr id="5" name="矩形 4"/>
          <p:cNvSpPr/>
          <p:nvPr userDrawn="1">
            <p:custDataLst>
              <p:tags r:id="rId2"/>
            </p:custDataLst>
          </p:nvPr>
        </p:nvSpPr>
        <p:spPr>
          <a:xfrm>
            <a:off x="73025" y="508000"/>
            <a:ext cx="12037695" cy="6250305"/>
          </a:xfrm>
          <a:prstGeom prst="rect">
            <a:avLst/>
          </a:prstGeom>
          <a:solidFill>
            <a:schemeClr val="bg1">
              <a:alpha val="8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6" name="文本框 5"/>
          <p:cNvSpPr txBox="1"/>
          <p:nvPr userDrawn="1"/>
        </p:nvSpPr>
        <p:spPr>
          <a:xfrm>
            <a:off x="9596755" y="-5080"/>
            <a:ext cx="2595245" cy="460375"/>
          </a:xfrm>
          <a:prstGeom prst="rect">
            <a:avLst/>
          </a:prstGeom>
          <a:noFill/>
        </p:spPr>
        <p:txBody>
          <a:bodyPr wrap="square" rtlCol="0">
            <a:spAutoFit/>
          </a:bodyPr>
          <a:lstStyle/>
          <a:p>
            <a:r>
              <a:rPr lang="zh-CN" altLang="en-US" sz="2400" b="1">
                <a:solidFill>
                  <a:srgbClr val="DA251D"/>
                </a:solidFill>
                <a:latin typeface="方正大标宋简体" panose="02000000000000000000" charset="-122"/>
                <a:ea typeface="方正大标宋简体" panose="02000000000000000000" charset="-122"/>
              </a:rPr>
              <a:t>情境题</a:t>
            </a:r>
            <a:r>
              <a:rPr lang="zh-CN" altLang="en-US" sz="1800" b="1">
                <a:solidFill>
                  <a:srgbClr val="DA251D"/>
                </a:solidFill>
                <a:latin typeface="方正大标宋简体" panose="02000000000000000000" charset="-122"/>
                <a:ea typeface="方正大标宋简体" panose="02000000000000000000" charset="-122"/>
              </a:rPr>
              <a:t>与中考新考法</a:t>
            </a:r>
            <a:endParaRPr lang="zh-CN" altLang="en-US" sz="1800" b="1">
              <a:solidFill>
                <a:srgbClr val="DA251D"/>
              </a:solidFill>
              <a:latin typeface="方正大标宋简体" panose="02000000000000000000" charset="-122"/>
              <a:ea typeface="方正大标宋简体" panose="02000000000000000000" charset="-122"/>
            </a:endParaRPr>
          </a:p>
        </p:txBody>
      </p:sp>
      <p:pic>
        <p:nvPicPr>
          <p:cNvPr id="8" name="图片 7"/>
          <p:cNvPicPr>
            <a:picLocks noChangeAspect="1"/>
          </p:cNvPicPr>
          <p:nvPr userDrawn="1">
            <p:custDataLst>
              <p:tags r:id="rId4"/>
            </p:custDataLst>
          </p:nvPr>
        </p:nvPicPr>
        <p:blipFill>
          <a:blip r:embed="rId3">
            <a:extLst>
              <a:ext uri="{28A0092B-C50C-407E-A947-70E740481C1C}">
                <a14:useLocalDpi xmlns:a14="http://schemas.microsoft.com/office/drawing/2010/main" val="0"/>
              </a:ext>
            </a:extLst>
          </a:blip>
          <a:srcRect l="11089"/>
          <a:stretch>
            <a:fillRect/>
          </a:stretch>
        </p:blipFill>
        <p:spPr>
          <a:xfrm>
            <a:off x="9129395" y="0"/>
            <a:ext cx="715662" cy="522000"/>
          </a:xfrm>
          <a:prstGeom prst="rect">
            <a:avLst/>
          </a:prstGeom>
        </p:spPr>
      </p:pic>
    </p:spTree>
  </p:cSld>
  <p:clrMapOvr>
    <a:masterClrMapping/>
  </p:clrMapOvr>
  <mc:AlternateContent>
    <mc:Choice xmlns:p14="http://schemas.microsoft.com/office/powerpoint/2010/main" Requires="p14">
      <p:transition p14:dur="500"/>
    </mc:Choice>
    <mc:Fallback>
      <p:transition/>
    </mc:Fallback>
  </mc:AlternateContent>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自定义版式">
    <p:spTree>
      <p:nvGrpSpPr>
        <p:cNvPr id="1" name=""/>
        <p:cNvGrpSpPr/>
        <p:nvPr/>
      </p:nvGrpSpPr>
      <p:grpSpPr>
        <a:xfrm>
          <a:off x="0" y="0"/>
          <a:ext cx="0" cy="0"/>
        </a:xfrm>
      </p:grpSpPr>
      <p:grpSp>
        <p:nvGrpSpPr>
          <p:cNvPr id="4" name="组合 3"/>
          <p:cNvGrpSpPr/>
          <p:nvPr userDrawn="1"/>
        </p:nvGrpSpPr>
        <p:grpSpPr>
          <a:xfrm>
            <a:off x="660400" y="617855"/>
            <a:ext cx="10990580" cy="5844540"/>
            <a:chOff x="1040" y="973"/>
            <a:chExt cx="17308" cy="9204"/>
          </a:xfrm>
        </p:grpSpPr>
        <p:sp>
          <p:nvSpPr>
            <p:cNvPr id="7" name="矩形 6"/>
            <p:cNvSpPr/>
            <p:nvPr>
              <p:custDataLst>
                <p:tags r:id="rId1"/>
              </p:custDataLst>
            </p:nvPr>
          </p:nvSpPr>
          <p:spPr>
            <a:xfrm>
              <a:off x="1040" y="973"/>
              <a:ext cx="17309" cy="9205"/>
            </a:xfrm>
            <a:prstGeom prst="rect">
              <a:avLst/>
            </a:prstGeom>
            <a:solidFill>
              <a:schemeClr val="bg1">
                <a:alpha val="8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2400">
                <a:sym typeface="+mn-ea"/>
              </a:endParaRPr>
            </a:p>
          </p:txBody>
        </p:sp>
        <p:pic>
          <p:nvPicPr>
            <p:cNvPr id="14" name="图片 13"/>
            <p:cNvPicPr>
              <a:picLocks noChangeAspect="1"/>
            </p:cNvPicPr>
            <p:nvPr userDrawn="1">
              <p:custDataLst>
                <p:tags r:id="rId3"/>
              </p:custDataLst>
            </p:nvPr>
          </p:nvPicPr>
          <p:blipFill>
            <a:blip r:embed="rId2">
              <a:clrChange>
                <a:clrFrom>
                  <a:srgbClr val="FFFFFF">
                    <a:alpha val="100000"/>
                  </a:srgbClr>
                </a:clrFrom>
                <a:clrTo>
                  <a:srgbClr val="FFFFFF">
                    <a:alpha val="100000"/>
                    <a:alpha val="0"/>
                  </a:srgbClr>
                </a:clrTo>
              </a:clrChange>
            </a:blip>
            <a:stretch>
              <a:fillRect/>
            </a:stretch>
          </p:blipFill>
          <p:spPr>
            <a:xfrm>
              <a:off x="2348" y="1729"/>
              <a:ext cx="14505" cy="7482"/>
            </a:xfrm>
            <a:prstGeom prst="rect">
              <a:avLst/>
            </a:prstGeom>
          </p:spPr>
        </p:pic>
      </p:grpSp>
    </p:spTree>
  </p:cSld>
  <p:clrMapOvr>
    <a:masterClrMapping/>
  </p:clrMapOvr>
  <mc:AlternateContent>
    <mc:Choice xmlns:p14="http://schemas.microsoft.com/office/powerpoint/2010/main" Requires="p14">
      <p:transition p14:dur="500"/>
    </mc:Choice>
    <mc:Fallback>
      <p:transition/>
    </mc:Fallback>
  </mc:AlternateContent>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image" Target="file:///D:\qq&#25991;&#20214;\712321467\Image\C2C\Image2\%7b75232B38-A165-1FB7-499C-2E1C792CACB5%7d.png" TargetMode="External" /><Relationship Id="rId5" Type="http://schemas.openxmlformats.org/officeDocument/2006/relationships/image" Target="../media/image3.png" /><Relationship Id="rId6" Type="http://schemas.openxmlformats.org/officeDocument/2006/relationships/theme" Target="../theme/theme1.xml" /></Relationships>
</file>

<file path=ppt/slideMasters/_rels/slideMaster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slideLayout" Target="../slideLayouts/slideLayout5.xml" /><Relationship Id="rId3" Type="http://schemas.openxmlformats.org/officeDocument/2006/relationships/slideLayout" Target="../slideLayouts/slideLayout6.xml" /><Relationship Id="rId4" Type="http://schemas.openxmlformats.org/officeDocument/2006/relationships/image" Target="file:///D:\qq&#25991;&#20214;\712321467\Image\C2C\Image2\%7b75232B38-A165-1FB7-499C-2E1C792CACB5%7d.png" TargetMode="External" /><Relationship Id="rId5" Type="http://schemas.openxmlformats.org/officeDocument/2006/relationships/image" Target="../media/image3.png" /><Relationship Id="rId6" Type="http://schemas.openxmlformats.org/officeDocument/2006/relationships/theme" Target="../theme/theme2.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xfrm>
      </p:grpSpPr>
      <p:pic>
        <p:nvPicPr>
          <p:cNvPr id="2" name="图片 1073743875" descr="学科网 zxxk.com" title=""/>
          <p:cNvPicPr>
            <a:picLocks noChangeAspect="1"/>
          </p:cNvPicPr>
          <p:nvPr/>
        </p:nvPicPr>
        <p:blipFill>
          <a:blip r:embed="rId5" r:link="rId4"/>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mc:AlternateContent>
    <mc:Choice xmlns:p14="http://schemas.microsoft.com/office/powerpoint/2010/main" Requires="p14">
      <p:transition p14:dur="500"/>
    </mc:Choice>
    <mc:Fallback>
      <p:transition/>
    </mc:Fallback>
  </mc:AlternateContent>
  <p:timing/>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599565"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5565"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0965"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165"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6965"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gradFill rotWithShape="0">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0"/>
        </a:gradFill>
        <a:effectLst/>
      </p:bgPr>
    </p:bg>
    <p:spTree>
      <p:nvGrpSpPr>
        <p:cNvPr id="1" name=""/>
        <p:cNvGrpSpPr/>
        <p:nvPr/>
      </p:nvGrpSpPr>
      <p:grpSpPr>
        <a:xfrm>
          <a:off x="0" y="0"/>
          <a:ext cx="0" cy="0"/>
        </a:xfrm>
      </p:grpSpPr>
      <p:pic>
        <p:nvPicPr>
          <p:cNvPr id="2" name="图片 1073743875" descr="学科网 zxxk.com" title=""/>
          <p:cNvPicPr>
            <a:picLocks noChangeAspect="1"/>
          </p:cNvPicPr>
          <p:nvPr/>
        </p:nvPicPr>
        <p:blipFill>
          <a:blip r:embed="rId5" r:link="rId4"/>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Lst>
  <mc:AlternateContent>
    <mc:Choice xmlns:p14="http://schemas.microsoft.com/office/powerpoint/2010/main" Requires="p14">
      <p:transition p14:dur="500"/>
    </mc:Choice>
    <mc:Fallback>
      <p:transition/>
    </mc:Fallback>
  </mc:AlternateContent>
  <p:timing/>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599565"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5565"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0965" lvl="3"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165" lvl="4"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6965" lvl="8" indent="0" algn="l" defTabSz="91440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xml"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tags" Target="../tags/tag13.xml" /><Relationship Id="rId6" Type="http://schemas.openxmlformats.org/officeDocument/2006/relationships/tags" Target="../tags/tag14.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74.xml" /><Relationship Id="rId11" Type="http://schemas.openxmlformats.org/officeDocument/2006/relationships/tags" Target="../tags/tag75.xml" /><Relationship Id="rId12" Type="http://schemas.openxmlformats.org/officeDocument/2006/relationships/image" Target="../media/image10.png" /><Relationship Id="rId13" Type="http://schemas.openxmlformats.org/officeDocument/2006/relationships/tags" Target="../tags/tag76.xml" /><Relationship Id="rId2" Type="http://schemas.openxmlformats.org/officeDocument/2006/relationships/tags" Target="../tags/tag70.xml" /><Relationship Id="rId3" Type="http://schemas.openxmlformats.org/officeDocument/2006/relationships/tags" Target="../tags/tag71.xml" /><Relationship Id="rId4" Type="http://schemas.openxmlformats.org/officeDocument/2006/relationships/image" Target="../media/image17.png" /><Relationship Id="rId5" Type="http://schemas.openxmlformats.org/officeDocument/2006/relationships/tags" Target="../tags/tag72.xml" /><Relationship Id="rId6" Type="http://schemas.openxmlformats.org/officeDocument/2006/relationships/video" Target="../media/media3.mp4" /><Relationship Id="rId7" Type="http://schemas.microsoft.com/office/2007/relationships/media" Target="../media/media3.mp4" /><Relationship Id="rId8" Type="http://schemas.openxmlformats.org/officeDocument/2006/relationships/image" Target="../media/image11.png" /><Relationship Id="rId9" Type="http://schemas.openxmlformats.org/officeDocument/2006/relationships/tags" Target="../tags/tag73.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77.xml" /><Relationship Id="rId3" Type="http://schemas.openxmlformats.org/officeDocument/2006/relationships/image" Target="../media/image18.png" /><Relationship Id="rId4" Type="http://schemas.openxmlformats.org/officeDocument/2006/relationships/tags" Target="../tags/tag78.xml" /><Relationship Id="rId5" Type="http://schemas.openxmlformats.org/officeDocument/2006/relationships/tags" Target="../tags/tag79.xml" /><Relationship Id="rId6" Type="http://schemas.openxmlformats.org/officeDocument/2006/relationships/image" Target="../media/image19.png" /><Relationship Id="rId7" Type="http://schemas.openxmlformats.org/officeDocument/2006/relationships/tags" Target="../tags/tag80.xml" /><Relationship Id="rId8" Type="http://schemas.openxmlformats.org/officeDocument/2006/relationships/tags" Target="../tags/tag81.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88.xml" /><Relationship Id="rId11" Type="http://schemas.openxmlformats.org/officeDocument/2006/relationships/image" Target="../media/image21.png" /><Relationship Id="rId12" Type="http://schemas.openxmlformats.org/officeDocument/2006/relationships/tags" Target="../tags/tag89.xml" /><Relationship Id="rId13" Type="http://schemas.openxmlformats.org/officeDocument/2006/relationships/video" Target="../media/media4.wmv" /><Relationship Id="rId14" Type="http://schemas.microsoft.com/office/2007/relationships/media" Target="../media/media4.wmv" /><Relationship Id="rId15" Type="http://schemas.openxmlformats.org/officeDocument/2006/relationships/image" Target="../media/image22.png" /><Relationship Id="rId2" Type="http://schemas.openxmlformats.org/officeDocument/2006/relationships/image" Target="../media/image20.png" /><Relationship Id="rId3" Type="http://schemas.openxmlformats.org/officeDocument/2006/relationships/tags" Target="../tags/tag82.xml" /><Relationship Id="rId4" Type="http://schemas.openxmlformats.org/officeDocument/2006/relationships/tags" Target="../tags/tag83.xml" /><Relationship Id="rId5" Type="http://schemas.openxmlformats.org/officeDocument/2006/relationships/tags" Target="../tags/tag84.xml" /><Relationship Id="rId6" Type="http://schemas.openxmlformats.org/officeDocument/2006/relationships/tags" Target="../tags/tag85.xml" /><Relationship Id="rId7" Type="http://schemas.openxmlformats.org/officeDocument/2006/relationships/tags" Target="../tags/tag86.xml" /><Relationship Id="rId8" Type="http://schemas.openxmlformats.org/officeDocument/2006/relationships/image" Target="../media/image11.png" /><Relationship Id="rId9" Type="http://schemas.openxmlformats.org/officeDocument/2006/relationships/tags" Target="../tags/tag87.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23.jpeg" /><Relationship Id="rId3" Type="http://schemas.openxmlformats.org/officeDocument/2006/relationships/tags" Target="../tags/tag90.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24.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25.png" /><Relationship Id="rId3" Type="http://schemas.openxmlformats.org/officeDocument/2006/relationships/image" Target="../media/image7.pn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91.xml" /><Relationship Id="rId3" Type="http://schemas.openxmlformats.org/officeDocument/2006/relationships/tags" Target="../tags/tag92.xml" /><Relationship Id="rId4" Type="http://schemas.openxmlformats.org/officeDocument/2006/relationships/tags" Target="../tags/tag93.xml" /><Relationship Id="rId5" Type="http://schemas.openxmlformats.org/officeDocument/2006/relationships/tags" Target="../tags/tag94.xml" /><Relationship Id="rId6" Type="http://schemas.openxmlformats.org/officeDocument/2006/relationships/image" Target="../media/image10.png" /><Relationship Id="rId7" Type="http://schemas.openxmlformats.org/officeDocument/2006/relationships/tags" Target="../tags/tag95.xml" /><Relationship Id="rId8" Type="http://schemas.openxmlformats.org/officeDocument/2006/relationships/tags" Target="../tags/tag96.xml" /><Relationship Id="rId9" Type="http://schemas.openxmlformats.org/officeDocument/2006/relationships/image" Target="../media/image26.jpe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video" Target="../media/media5.mp4" /><Relationship Id="rId11" Type="http://schemas.microsoft.com/office/2007/relationships/media" Target="../media/media5.mp4" /><Relationship Id="rId12" Type="http://schemas.openxmlformats.org/officeDocument/2006/relationships/image" Target="../media/image11.png" /><Relationship Id="rId13" Type="http://schemas.openxmlformats.org/officeDocument/2006/relationships/tags" Target="../tags/tag103.xml" /><Relationship Id="rId14" Type="http://schemas.openxmlformats.org/officeDocument/2006/relationships/tags" Target="../tags/tag104.xml" /><Relationship Id="rId2" Type="http://schemas.openxmlformats.org/officeDocument/2006/relationships/image" Target="../media/image20.png" /><Relationship Id="rId3" Type="http://schemas.openxmlformats.org/officeDocument/2006/relationships/tags" Target="../tags/tag97.xml" /><Relationship Id="rId4" Type="http://schemas.openxmlformats.org/officeDocument/2006/relationships/tags" Target="../tags/tag98.xml" /><Relationship Id="rId5" Type="http://schemas.openxmlformats.org/officeDocument/2006/relationships/tags" Target="../tags/tag99.xml" /><Relationship Id="rId6" Type="http://schemas.openxmlformats.org/officeDocument/2006/relationships/tags" Target="../tags/tag100.xml" /><Relationship Id="rId7" Type="http://schemas.openxmlformats.org/officeDocument/2006/relationships/tags" Target="../tags/tag101.xml" /><Relationship Id="rId8" Type="http://schemas.openxmlformats.org/officeDocument/2006/relationships/image" Target="../media/image27.png" /><Relationship Id="rId9" Type="http://schemas.openxmlformats.org/officeDocument/2006/relationships/tags" Target="../tags/tag102.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microsoft.com/office/2007/relationships/media" Target="../media/media6.wmv" /><Relationship Id="rId2" Type="http://schemas.openxmlformats.org/officeDocument/2006/relationships/tags" Target="../tags/tag105.xml" /><Relationship Id="rId3" Type="http://schemas.openxmlformats.org/officeDocument/2006/relationships/image" Target="../media/image11.png" /><Relationship Id="rId4" Type="http://schemas.openxmlformats.org/officeDocument/2006/relationships/tags" Target="../tags/tag106.xml" /><Relationship Id="rId5" Type="http://schemas.openxmlformats.org/officeDocument/2006/relationships/tags" Target="../tags/tag107.xml" /><Relationship Id="rId6" Type="http://schemas.openxmlformats.org/officeDocument/2006/relationships/tags" Target="../tags/tag108.xml" /><Relationship Id="rId7" Type="http://schemas.openxmlformats.org/officeDocument/2006/relationships/image" Target="../media/image28.png" /><Relationship Id="rId8" Type="http://schemas.openxmlformats.org/officeDocument/2006/relationships/tags" Target="../tags/tag109.xml" /><Relationship Id="rId9" Type="http://schemas.openxmlformats.org/officeDocument/2006/relationships/video" Target="../media/media6.wmv"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tags" Target="../tags/tag22.xml" /><Relationship Id="rId11" Type="http://schemas.openxmlformats.org/officeDocument/2006/relationships/tags" Target="../tags/tag23.xml" /><Relationship Id="rId12" Type="http://schemas.openxmlformats.org/officeDocument/2006/relationships/tags" Target="../tags/tag24.xml" /><Relationship Id="rId13" Type="http://schemas.openxmlformats.org/officeDocument/2006/relationships/tags" Target="../tags/tag25.xml" /><Relationship Id="rId14" Type="http://schemas.openxmlformats.org/officeDocument/2006/relationships/tags" Target="../tags/tag26.xml" /><Relationship Id="rId15" Type="http://schemas.openxmlformats.org/officeDocument/2006/relationships/tags" Target="../tags/tag27.xml" /><Relationship Id="rId16" Type="http://schemas.openxmlformats.org/officeDocument/2006/relationships/tags" Target="../tags/tag28.xml" /><Relationship Id="rId17" Type="http://schemas.openxmlformats.org/officeDocument/2006/relationships/tags" Target="../tags/tag29.xml" /><Relationship Id="rId18" Type="http://schemas.openxmlformats.org/officeDocument/2006/relationships/tags" Target="../tags/tag30.xml" /><Relationship Id="rId19" Type="http://schemas.openxmlformats.org/officeDocument/2006/relationships/tags" Target="../tags/tag31.xml" /><Relationship Id="rId2" Type="http://schemas.openxmlformats.org/officeDocument/2006/relationships/notesSlide" Target="../notesSlides/notesSlide2.xml" /><Relationship Id="rId20" Type="http://schemas.openxmlformats.org/officeDocument/2006/relationships/tags" Target="../tags/tag32.xml" /><Relationship Id="rId21" Type="http://schemas.openxmlformats.org/officeDocument/2006/relationships/tags" Target="../tags/tag33.xml" /><Relationship Id="rId22" Type="http://schemas.openxmlformats.org/officeDocument/2006/relationships/tags" Target="../tags/tag34.xml" /><Relationship Id="rId23" Type="http://schemas.openxmlformats.org/officeDocument/2006/relationships/tags" Target="../tags/tag35.xml" /><Relationship Id="rId24" Type="http://schemas.openxmlformats.org/officeDocument/2006/relationships/tags" Target="../tags/tag36.xml" /><Relationship Id="rId25" Type="http://schemas.openxmlformats.org/officeDocument/2006/relationships/tags" Target="../tags/tag37.xml" /><Relationship Id="rId26" Type="http://schemas.openxmlformats.org/officeDocument/2006/relationships/tags" Target="../tags/tag38.xml" /><Relationship Id="rId27" Type="http://schemas.openxmlformats.org/officeDocument/2006/relationships/tags" Target="../tags/tag39.xml" /><Relationship Id="rId28" Type="http://schemas.openxmlformats.org/officeDocument/2006/relationships/tags" Target="../tags/tag40.xml" /><Relationship Id="rId3" Type="http://schemas.openxmlformats.org/officeDocument/2006/relationships/tags" Target="../tags/tag15.xml" /><Relationship Id="rId4" Type="http://schemas.openxmlformats.org/officeDocument/2006/relationships/tags" Target="../tags/tag16.xml" /><Relationship Id="rId5" Type="http://schemas.openxmlformats.org/officeDocument/2006/relationships/tags" Target="../tags/tag17.xml" /><Relationship Id="rId6" Type="http://schemas.openxmlformats.org/officeDocument/2006/relationships/tags" Target="../tags/tag18.xml" /><Relationship Id="rId7" Type="http://schemas.openxmlformats.org/officeDocument/2006/relationships/tags" Target="../tags/tag19.xml" /><Relationship Id="rId8" Type="http://schemas.openxmlformats.org/officeDocument/2006/relationships/tags" Target="../tags/tag20.xml" /><Relationship Id="rId9" Type="http://schemas.openxmlformats.org/officeDocument/2006/relationships/tags" Target="../tags/tag21.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1.png" /><Relationship Id="rId3" Type="http://schemas.openxmlformats.org/officeDocument/2006/relationships/tags" Target="../tags/tag110.xml" /><Relationship Id="rId4" Type="http://schemas.openxmlformats.org/officeDocument/2006/relationships/tags" Target="../tags/tag111.xml" /><Relationship Id="rId5" Type="http://schemas.openxmlformats.org/officeDocument/2006/relationships/tags" Target="../tags/tag112.xml" /><Relationship Id="rId6" Type="http://schemas.openxmlformats.org/officeDocument/2006/relationships/image" Target="../media/image29.png" /><Relationship Id="rId7" Type="http://schemas.openxmlformats.org/officeDocument/2006/relationships/tags" Target="../tags/tag113.xml" /><Relationship Id="rId8" Type="http://schemas.openxmlformats.org/officeDocument/2006/relationships/video" Target="../media/media7.mp4" /><Relationship Id="rId9" Type="http://schemas.microsoft.com/office/2007/relationships/media" Target="../media/media7.mp4"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video" Target="../media/media9.mp4" /><Relationship Id="rId11" Type="http://schemas.microsoft.com/office/2007/relationships/media" Target="../media/media9.mp4" /><Relationship Id="rId12" Type="http://schemas.openxmlformats.org/officeDocument/2006/relationships/tags" Target="../tags/tag117.xml" /><Relationship Id="rId13" Type="http://schemas.openxmlformats.org/officeDocument/2006/relationships/image" Target="../media/image32.png" /><Relationship Id="rId14" Type="http://schemas.openxmlformats.org/officeDocument/2006/relationships/image" Target="../media/image33.svg" /><Relationship Id="rId15" Type="http://schemas.openxmlformats.org/officeDocument/2006/relationships/tags" Target="../tags/tag118.xml" /><Relationship Id="rId16" Type="http://schemas.openxmlformats.org/officeDocument/2006/relationships/tags" Target="../tags/tag119.xml" /><Relationship Id="rId17" Type="http://schemas.openxmlformats.org/officeDocument/2006/relationships/image" Target="../media/image10.png" /><Relationship Id="rId18" Type="http://schemas.openxmlformats.org/officeDocument/2006/relationships/tags" Target="../tags/tag120.xml" /><Relationship Id="rId19" Type="http://schemas.openxmlformats.org/officeDocument/2006/relationships/tags" Target="../tags/tag121.xml" /><Relationship Id="rId2" Type="http://schemas.openxmlformats.org/officeDocument/2006/relationships/notesSlide" Target="../notesSlides/notesSlide3.xml" /><Relationship Id="rId20" Type="http://schemas.openxmlformats.org/officeDocument/2006/relationships/image" Target="../media/image11.png" /><Relationship Id="rId21" Type="http://schemas.openxmlformats.org/officeDocument/2006/relationships/tags" Target="../tags/tag122.xml" /><Relationship Id="rId22" Type="http://schemas.openxmlformats.org/officeDocument/2006/relationships/tags" Target="../tags/tag123.xml" /><Relationship Id="rId23" Type="http://schemas.openxmlformats.org/officeDocument/2006/relationships/tags" Target="../tags/tag124.xml" /><Relationship Id="rId24" Type="http://schemas.openxmlformats.org/officeDocument/2006/relationships/tags" Target="../tags/tag125.xml" /><Relationship Id="rId25" Type="http://schemas.openxmlformats.org/officeDocument/2006/relationships/tags" Target="../tags/tag126.xml" /><Relationship Id="rId26" Type="http://schemas.openxmlformats.org/officeDocument/2006/relationships/tags" Target="../tags/tag127.xml" /><Relationship Id="rId27" Type="http://schemas.openxmlformats.org/officeDocument/2006/relationships/tags" Target="../tags/tag128.xml" /><Relationship Id="rId3" Type="http://schemas.openxmlformats.org/officeDocument/2006/relationships/image" Target="../media/image30.png" /><Relationship Id="rId4" Type="http://schemas.openxmlformats.org/officeDocument/2006/relationships/tags" Target="../tags/tag114.xml" /><Relationship Id="rId5" Type="http://schemas.openxmlformats.org/officeDocument/2006/relationships/video" Target="../media/media8.mp4" /><Relationship Id="rId6" Type="http://schemas.microsoft.com/office/2007/relationships/media" Target="../media/media8.mp4" /><Relationship Id="rId7" Type="http://schemas.openxmlformats.org/officeDocument/2006/relationships/tags" Target="../tags/tag115.xml" /><Relationship Id="rId8" Type="http://schemas.openxmlformats.org/officeDocument/2006/relationships/image" Target="../media/image31.png" /><Relationship Id="rId9" Type="http://schemas.openxmlformats.org/officeDocument/2006/relationships/tags" Target="../tags/tag116.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34.png" /><Relationship Id="rId3" Type="http://schemas.openxmlformats.org/officeDocument/2006/relationships/tags" Target="../tags/tag129.xml" /><Relationship Id="rId4" Type="http://schemas.openxmlformats.org/officeDocument/2006/relationships/tags" Target="../tags/tag130.xml" /><Relationship Id="rId5" Type="http://schemas.openxmlformats.org/officeDocument/2006/relationships/image" Target="../media/image10.png" /><Relationship Id="rId6" Type="http://schemas.openxmlformats.org/officeDocument/2006/relationships/tags" Target="../tags/tag13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35.gif" /><Relationship Id="rId3" Type="http://schemas.openxmlformats.org/officeDocument/2006/relationships/image" Target="../media/image36.gif" /><Relationship Id="rId4" Type="http://schemas.openxmlformats.org/officeDocument/2006/relationships/tags" Target="../tags/tag132.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140.xml" /><Relationship Id="rId11" Type="http://schemas.openxmlformats.org/officeDocument/2006/relationships/tags" Target="../tags/tag141.xml" /><Relationship Id="rId12" Type="http://schemas.openxmlformats.org/officeDocument/2006/relationships/tags" Target="../tags/tag142.xml" /><Relationship Id="rId13" Type="http://schemas.openxmlformats.org/officeDocument/2006/relationships/tags" Target="../tags/tag143.xml" /><Relationship Id="rId14" Type="http://schemas.openxmlformats.org/officeDocument/2006/relationships/tags" Target="../tags/tag144.xml" /><Relationship Id="rId15" Type="http://schemas.openxmlformats.org/officeDocument/2006/relationships/tags" Target="../tags/tag145.xml" /><Relationship Id="rId16" Type="http://schemas.openxmlformats.org/officeDocument/2006/relationships/tags" Target="../tags/tag146.xml" /><Relationship Id="rId17" Type="http://schemas.openxmlformats.org/officeDocument/2006/relationships/tags" Target="../tags/tag147.xml" /><Relationship Id="rId18" Type="http://schemas.openxmlformats.org/officeDocument/2006/relationships/tags" Target="../tags/tag148.xml" /><Relationship Id="rId19" Type="http://schemas.openxmlformats.org/officeDocument/2006/relationships/tags" Target="../tags/tag149.xml" /><Relationship Id="rId2" Type="http://schemas.openxmlformats.org/officeDocument/2006/relationships/image" Target="../media/image4.png" /><Relationship Id="rId20" Type="http://schemas.openxmlformats.org/officeDocument/2006/relationships/tags" Target="../tags/tag150.xml" /><Relationship Id="rId21" Type="http://schemas.openxmlformats.org/officeDocument/2006/relationships/tags" Target="../tags/tag151.xml" /><Relationship Id="rId3" Type="http://schemas.openxmlformats.org/officeDocument/2006/relationships/tags" Target="../tags/tag133.xml" /><Relationship Id="rId4" Type="http://schemas.openxmlformats.org/officeDocument/2006/relationships/tags" Target="../tags/tag134.xml" /><Relationship Id="rId5" Type="http://schemas.openxmlformats.org/officeDocument/2006/relationships/tags" Target="../tags/tag135.xml" /><Relationship Id="rId6" Type="http://schemas.openxmlformats.org/officeDocument/2006/relationships/tags" Target="../tags/tag136.xml" /><Relationship Id="rId7" Type="http://schemas.openxmlformats.org/officeDocument/2006/relationships/tags" Target="../tags/tag137.xml" /><Relationship Id="rId8" Type="http://schemas.openxmlformats.org/officeDocument/2006/relationships/tags" Target="../tags/tag138.xml" /><Relationship Id="rId9" Type="http://schemas.openxmlformats.org/officeDocument/2006/relationships/tags" Target="../tags/tag139.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image" Target="../media/image4.png" /><Relationship Id="rId11" Type="http://schemas.openxmlformats.org/officeDocument/2006/relationships/tags" Target="../tags/tag157.xml" /><Relationship Id="rId12" Type="http://schemas.openxmlformats.org/officeDocument/2006/relationships/tags" Target="../tags/tag158.xml" /><Relationship Id="rId13" Type="http://schemas.openxmlformats.org/officeDocument/2006/relationships/tags" Target="../tags/tag159.xml" /><Relationship Id="rId14" Type="http://schemas.openxmlformats.org/officeDocument/2006/relationships/image" Target="../media/image40.png" /><Relationship Id="rId15" Type="http://schemas.openxmlformats.org/officeDocument/2006/relationships/tags" Target="../tags/tag160.xml" /><Relationship Id="rId16" Type="http://schemas.openxmlformats.org/officeDocument/2006/relationships/tags" Target="../tags/tag161.xml" /><Relationship Id="rId17" Type="http://schemas.openxmlformats.org/officeDocument/2006/relationships/tags" Target="../tags/tag162.xml" /><Relationship Id="rId18" Type="http://schemas.openxmlformats.org/officeDocument/2006/relationships/tags" Target="../tags/tag163.xml" /><Relationship Id="rId19" Type="http://schemas.openxmlformats.org/officeDocument/2006/relationships/tags" Target="../tags/tag164.xml" /><Relationship Id="rId2" Type="http://schemas.openxmlformats.org/officeDocument/2006/relationships/tags" Target="../tags/tag152.xml" /><Relationship Id="rId20" Type="http://schemas.openxmlformats.org/officeDocument/2006/relationships/tags" Target="../tags/tag165.xml" /><Relationship Id="rId3" Type="http://schemas.openxmlformats.org/officeDocument/2006/relationships/tags" Target="../tags/tag153.xml" /><Relationship Id="rId4" Type="http://schemas.openxmlformats.org/officeDocument/2006/relationships/image" Target="../media/image37.jpeg" /><Relationship Id="rId5" Type="http://schemas.openxmlformats.org/officeDocument/2006/relationships/tags" Target="../tags/tag154.xml" /><Relationship Id="rId6" Type="http://schemas.openxmlformats.org/officeDocument/2006/relationships/image" Target="../media/image38.jpeg" /><Relationship Id="rId7" Type="http://schemas.openxmlformats.org/officeDocument/2006/relationships/tags" Target="../tags/tag155.xml" /><Relationship Id="rId8" Type="http://schemas.openxmlformats.org/officeDocument/2006/relationships/image" Target="../media/image39.png" /><Relationship Id="rId9" Type="http://schemas.openxmlformats.org/officeDocument/2006/relationships/tags" Target="../tags/tag156.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66.xml" /><Relationship Id="rId3" Type="http://schemas.openxmlformats.org/officeDocument/2006/relationships/image" Target="../media/image41.png" /><Relationship Id="rId4" Type="http://schemas.openxmlformats.org/officeDocument/2006/relationships/tags" Target="../tags/tag167.xml" /><Relationship Id="rId5" Type="http://schemas.openxmlformats.org/officeDocument/2006/relationships/tags" Target="../tags/tag168.xml" /><Relationship Id="rId6" Type="http://schemas.openxmlformats.org/officeDocument/2006/relationships/tags" Target="../tags/tag169.xml" /><Relationship Id="rId7" Type="http://schemas.openxmlformats.org/officeDocument/2006/relationships/tags" Target="../tags/tag170.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71.xml" /><Relationship Id="rId3" Type="http://schemas.openxmlformats.org/officeDocument/2006/relationships/image" Target="../media/image42.png" /><Relationship Id="rId4" Type="http://schemas.openxmlformats.org/officeDocument/2006/relationships/tags" Target="../tags/tag172.xml" /><Relationship Id="rId5" Type="http://schemas.openxmlformats.org/officeDocument/2006/relationships/tags" Target="../tags/tag173.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74.xml" /><Relationship Id="rId3" Type="http://schemas.openxmlformats.org/officeDocument/2006/relationships/image" Target="../media/image43.png" /><Relationship Id="rId4" Type="http://schemas.openxmlformats.org/officeDocument/2006/relationships/image" Target="../media/image44.png" /><Relationship Id="rId5" Type="http://schemas.openxmlformats.org/officeDocument/2006/relationships/tags" Target="../tags/tag175.xml" /><Relationship Id="rId6" Type="http://schemas.openxmlformats.org/officeDocument/2006/relationships/tags" Target="../tags/tag176.xml" /><Relationship Id="rId7" Type="http://schemas.openxmlformats.org/officeDocument/2006/relationships/tags" Target="../tags/tag177.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178.xml" /><Relationship Id="rId3" Type="http://schemas.openxmlformats.org/officeDocument/2006/relationships/image" Target="../media/image45.jpeg" /><Relationship Id="rId4" Type="http://schemas.openxmlformats.org/officeDocument/2006/relationships/tags" Target="../tags/tag179.xml" /><Relationship Id="rId5" Type="http://schemas.openxmlformats.org/officeDocument/2006/relationships/tags" Target="../tags/tag180.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47.xml" /><Relationship Id="rId2" Type="http://schemas.openxmlformats.org/officeDocument/2006/relationships/image" Target="../media/image4.png" /><Relationship Id="rId3" Type="http://schemas.openxmlformats.org/officeDocument/2006/relationships/tags" Target="../tags/tag41.xml" /><Relationship Id="rId4" Type="http://schemas.openxmlformats.org/officeDocument/2006/relationships/tags" Target="../tags/tag42.xml" /><Relationship Id="rId5" Type="http://schemas.openxmlformats.org/officeDocument/2006/relationships/tags" Target="../tags/tag43.xml" /><Relationship Id="rId6" Type="http://schemas.openxmlformats.org/officeDocument/2006/relationships/image" Target="../media/image5.png" /><Relationship Id="rId7" Type="http://schemas.openxmlformats.org/officeDocument/2006/relationships/tags" Target="../tags/tag44.xml" /><Relationship Id="rId8" Type="http://schemas.openxmlformats.org/officeDocument/2006/relationships/tags" Target="../tags/tag45.xml" /><Relationship Id="rId9" Type="http://schemas.openxmlformats.org/officeDocument/2006/relationships/tags" Target="../tags/tag46.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6.png" /><Relationship Id="rId3" Type="http://schemas.openxmlformats.org/officeDocument/2006/relationships/image" Target="../media/image4.png" /><Relationship Id="rId4" Type="http://schemas.openxmlformats.org/officeDocument/2006/relationships/tags" Target="../tags/tag48.xml" /><Relationship Id="rId5" Type="http://schemas.openxmlformats.org/officeDocument/2006/relationships/tags" Target="../tags/tag49.xml" /><Relationship Id="rId6" Type="http://schemas.openxmlformats.org/officeDocument/2006/relationships/tags" Target="../tags/tag50.xml" /><Relationship Id="rId7" Type="http://schemas.openxmlformats.org/officeDocument/2006/relationships/tags" Target="../tags/tag51.xml" /><Relationship Id="rId8" Type="http://schemas.openxmlformats.org/officeDocument/2006/relationships/image" Target="../media/image7.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tags" Target="../tags/tag56.xml" /><Relationship Id="rId2" Type="http://schemas.openxmlformats.org/officeDocument/2006/relationships/image" Target="../media/image8.gif" /><Relationship Id="rId3" Type="http://schemas.openxmlformats.org/officeDocument/2006/relationships/image" Target="../media/image9.gif" /><Relationship Id="rId4" Type="http://schemas.openxmlformats.org/officeDocument/2006/relationships/image" Target="../media/image4.png" /><Relationship Id="rId5" Type="http://schemas.openxmlformats.org/officeDocument/2006/relationships/tags" Target="../tags/tag52.xml" /><Relationship Id="rId6" Type="http://schemas.openxmlformats.org/officeDocument/2006/relationships/tags" Target="../tags/tag53.xml" /><Relationship Id="rId7" Type="http://schemas.openxmlformats.org/officeDocument/2006/relationships/tags" Target="../tags/tag54.xml" /><Relationship Id="rId8" Type="http://schemas.openxmlformats.org/officeDocument/2006/relationships/tags" Target="../tags/tag55.xml" /><Relationship Id="rId9" Type="http://schemas.openxmlformats.org/officeDocument/2006/relationships/image" Target="../media/image10.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microsoft.com/office/2007/relationships/media" Target="../media/media1.wmv" /><Relationship Id="rId11" Type="http://schemas.openxmlformats.org/officeDocument/2006/relationships/tags" Target="../tags/tag62.xml" /><Relationship Id="rId2" Type="http://schemas.openxmlformats.org/officeDocument/2006/relationships/tags" Target="../tags/tag57.xml" /><Relationship Id="rId3" Type="http://schemas.openxmlformats.org/officeDocument/2006/relationships/tags" Target="../tags/tag58.xml" /><Relationship Id="rId4" Type="http://schemas.openxmlformats.org/officeDocument/2006/relationships/image" Target="../media/image11.png" /><Relationship Id="rId5" Type="http://schemas.openxmlformats.org/officeDocument/2006/relationships/tags" Target="../tags/tag59.xml" /><Relationship Id="rId6" Type="http://schemas.openxmlformats.org/officeDocument/2006/relationships/tags" Target="../tags/tag60.xml" /><Relationship Id="rId7" Type="http://schemas.openxmlformats.org/officeDocument/2006/relationships/image" Target="../media/image12.png" /><Relationship Id="rId8" Type="http://schemas.openxmlformats.org/officeDocument/2006/relationships/tags" Target="../tags/tag61.xml" /><Relationship Id="rId9" Type="http://schemas.openxmlformats.org/officeDocument/2006/relationships/video" Target="../media/media1.wmv"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tags" Target="../tags/tag63.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5.xml" /><Relationship Id="rId10" Type="http://schemas.openxmlformats.org/officeDocument/2006/relationships/image" Target="../media/image14.png" /><Relationship Id="rId11" Type="http://schemas.openxmlformats.org/officeDocument/2006/relationships/image" Target="../media/image15.png" /><Relationship Id="rId12" Type="http://schemas.openxmlformats.org/officeDocument/2006/relationships/tags" Target="../tags/tag68.xml" /><Relationship Id="rId2" Type="http://schemas.openxmlformats.org/officeDocument/2006/relationships/tags" Target="../tags/tag64.xml" /><Relationship Id="rId3" Type="http://schemas.openxmlformats.org/officeDocument/2006/relationships/image" Target="../media/image13.png" /><Relationship Id="rId4" Type="http://schemas.openxmlformats.org/officeDocument/2006/relationships/tags" Target="../tags/tag65.xml" /><Relationship Id="rId5" Type="http://schemas.openxmlformats.org/officeDocument/2006/relationships/video" Target="../media/media2.wmv" /><Relationship Id="rId6" Type="http://schemas.microsoft.com/office/2007/relationships/media" Target="../media/media2.wmv" /><Relationship Id="rId7" Type="http://schemas.openxmlformats.org/officeDocument/2006/relationships/image" Target="../media/image11.png" /><Relationship Id="rId8" Type="http://schemas.openxmlformats.org/officeDocument/2006/relationships/tags" Target="../tags/tag66.xml" /><Relationship Id="rId9" Type="http://schemas.openxmlformats.org/officeDocument/2006/relationships/tags" Target="../tags/tag6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16.gif" /><Relationship Id="rId3" Type="http://schemas.openxmlformats.org/officeDocument/2006/relationships/tags" Target="../tags/tag69.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16" name="组合 15" title=""/>
          <p:cNvGrpSpPr/>
          <p:nvPr/>
        </p:nvGrpSpPr>
        <p:grpSpPr>
          <a:xfrm>
            <a:off x="9573260" y="6089015"/>
            <a:ext cx="2603500" cy="577850"/>
            <a:chOff x="14966" y="9320"/>
            <a:chExt cx="4100" cy="910"/>
          </a:xfrm>
        </p:grpSpPr>
        <p:sp>
          <p:nvSpPr>
            <p:cNvPr id="17" name="文本框 21" descr="7b0a20202020227461726765744964223a202270726f636573734f6e6c696e6542756c6c6574220a7d0a"/>
            <p:cNvSpPr txBox="1"/>
            <p:nvPr>
              <p:custDataLst>
                <p:tags r:id="rId3"/>
              </p:custDataLst>
            </p:nvPr>
          </p:nvSpPr>
          <p:spPr>
            <a:xfrm>
              <a:off x="14966" y="9320"/>
              <a:ext cx="4101" cy="910"/>
            </a:xfrm>
            <a:prstGeom prst="rect">
              <a:avLst/>
            </a:prstGeom>
            <a:noFill/>
            <a:ln w="9525">
              <a:noFill/>
            </a:ln>
          </p:spPr>
          <p:txBody>
            <a:bodyPr wrap="square" anchor="t" anchorCtr="0">
              <a:noAutofit/>
            </a:bodyPr>
            <a:lstStyle/>
            <a:p>
              <a:pPr algn="ctr">
                <a:lnSpc>
                  <a:spcPct val="100000"/>
                </a:lnSpc>
              </a:pPr>
              <a:r>
                <a:rPr lang="zh-CN" altLang="en-US" sz="3600" b="1">
                  <a:solidFill>
                    <a:srgbClr val="DA251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八</a:t>
              </a:r>
              <a:r>
                <a:rPr lang="zh-CN" altLang="en-US" sz="2800" b="1">
                  <a:solidFill>
                    <a:srgbClr val="DA251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年级下</a:t>
              </a:r>
              <a:r>
                <a:rPr lang="en-US" altLang="zh-CN" sz="2800" b="1">
                  <a:solidFill>
                    <a:srgbClr val="0093D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 </a:t>
              </a:r>
              <a:r>
                <a:rPr lang="en-US" altLang="zh-CN" sz="2800" b="1">
                  <a:solidFill>
                    <a:srgbClr val="DA251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HK</a:t>
              </a:r>
              <a:r>
                <a:rPr lang="en-US" altLang="zh-CN" sz="2800" b="1">
                  <a:solidFill>
                    <a:srgbClr val="0093D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rPr>
                <a:t>   </a:t>
              </a:r>
              <a:endParaRPr lang="en-US" altLang="zh-CN" sz="2800" b="1">
                <a:solidFill>
                  <a:srgbClr val="0093DD"/>
                </a:solidFill>
                <a:latin typeface="方正大标宋简体" panose="02000000000000000000" charset="-122"/>
                <a:ea typeface="方正大标宋简体" panose="02000000000000000000" charset="-122"/>
                <a:cs typeface="方正大标宋简体" panose="02000000000000000000" charset="-122"/>
                <a:sym typeface="宋体" panose="02010600030101010101" pitchFamily="2" charset="-122"/>
              </a:endParaRPr>
            </a:p>
          </p:txBody>
        </p:sp>
        <p:cxnSp>
          <p:nvCxnSpPr>
            <p:cNvPr id="18" name="直接连接符 17"/>
            <p:cNvCxnSpPr/>
            <p:nvPr>
              <p:custDataLst>
                <p:tags r:id="rId4"/>
              </p:custDataLst>
            </p:nvPr>
          </p:nvCxnSpPr>
          <p:spPr>
            <a:xfrm flipH="1">
              <a:off x="17808" y="9528"/>
              <a:ext cx="0" cy="680"/>
            </a:xfrm>
            <a:prstGeom prst="line">
              <a:avLst/>
            </a:prstGeom>
            <a:ln w="28575">
              <a:solidFill>
                <a:srgbClr val="DA251D"/>
              </a:solidFill>
            </a:ln>
          </p:spPr>
          <p:style>
            <a:lnRef idx="3">
              <a:schemeClr val="dk1"/>
            </a:lnRef>
            <a:fillRef idx="0">
              <a:schemeClr val="dk1"/>
            </a:fillRef>
            <a:effectRef idx="2">
              <a:schemeClr val="dk1"/>
            </a:effectRef>
            <a:fontRef idx="minor">
              <a:schemeClr val="tx1"/>
            </a:fontRef>
          </p:style>
        </p:cxnSp>
      </p:grpSp>
      <p:sp>
        <p:nvSpPr>
          <p:cNvPr id="2" name="矩形 1" title=""/>
          <p:cNvSpPr/>
          <p:nvPr userDrawn="1">
            <p:custDataLst>
              <p:tags r:id="rId5"/>
            </p:custDataLst>
          </p:nvPr>
        </p:nvSpPr>
        <p:spPr>
          <a:xfrm>
            <a:off x="-3175" y="1801495"/>
            <a:ext cx="12218035" cy="2225040"/>
          </a:xfrm>
          <a:prstGeom prst="rect">
            <a:avLst/>
          </a:prstGeom>
          <a:solidFill>
            <a:schemeClr val="bg1">
              <a:alpha val="70000"/>
            </a:schemeClr>
          </a:solidFill>
          <a:ln w="22225">
            <a:noFill/>
          </a:ln>
          <a:effectLst>
            <a:outerShdw blurRad="203200" dist="101600" dir="2700000" sx="101000" sy="101000" algn="tl" rotWithShape="0">
              <a:prstClr val="black">
                <a:alpha val="2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p>
        </p:txBody>
      </p:sp>
      <p:sp>
        <p:nvSpPr>
          <p:cNvPr id="4" name="文本框 22" title=""/>
          <p:cNvSpPr txBox="1"/>
          <p:nvPr>
            <p:custDataLst>
              <p:tags r:id="rId6"/>
            </p:custDataLst>
          </p:nvPr>
        </p:nvSpPr>
        <p:spPr>
          <a:xfrm>
            <a:off x="0" y="2415540"/>
            <a:ext cx="12205335" cy="1208405"/>
          </a:xfrm>
          <a:prstGeom prst="rect">
            <a:avLst/>
          </a:prstGeom>
          <a:noFill/>
        </p:spPr>
        <p:txBody>
          <a:bodyPr wrap="square" rtlCol="0" anchor="t" anchorCtr="0">
            <a:spAutoFit/>
          </a:bodyPr>
          <a:lstStyle/>
          <a:p>
            <a:pPr lvl="0" algn="ctr">
              <a:lnSpc>
                <a:spcPct val="110000"/>
              </a:lnSpc>
              <a:buClrTx/>
              <a:buSzTx/>
              <a:buFontTx/>
            </a:pPr>
            <a:r>
              <a:rPr 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第</a:t>
            </a:r>
            <a:r>
              <a:rPr lang="zh-CN" altLang="en-US"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四节</a:t>
            </a:r>
            <a:r>
              <a:rPr 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rPr>
              <a:t>  流体压强与流速的关系</a:t>
            </a:r>
            <a:endParaRPr lang="en-US" altLang="zh-CN" sz="6600" b="1">
              <a:effectLst>
                <a:outerShdw blurRad="101600" dist="38100" dir="2700000" algn="tl" rotWithShape="0">
                  <a:prstClr val="black">
                    <a:alpha val="20000"/>
                  </a:prstClr>
                </a:outerShdw>
              </a:effectLst>
              <a:latin typeface="Times New Roman" panose="02020603050405020304" charset="0"/>
              <a:ea typeface="方正大标宋简体" panose="02000000000000000000" charset="-122"/>
              <a:cs typeface="Times New Roman" panose="02020603050405020304" charset="0"/>
              <a:sym typeface="+mn-ea"/>
            </a:endParaRPr>
          </a:p>
        </p:txBody>
      </p:sp>
      <p:sp>
        <p:nvSpPr>
          <p:cNvPr id="5" name="文本框 4" title=""/>
          <p:cNvSpPr txBox="1"/>
          <p:nvPr/>
        </p:nvSpPr>
        <p:spPr>
          <a:xfrm>
            <a:off x="2951480" y="248920"/>
            <a:ext cx="6096000" cy="1106805"/>
          </a:xfrm>
          <a:prstGeom prst="rect">
            <a:avLst/>
          </a:prstGeom>
          <a:noFill/>
        </p:spPr>
        <p:txBody>
          <a:bodyPr wrap="square" rtlCol="0" anchor="t">
            <a:spAutoFit/>
            <a:scene3d>
              <a:camera prst="perspectiveFront" fov="5400000"/>
              <a:lightRig rig="threePt" dir="t">
                <a:rot lat="0" lon="0" rev="5400000"/>
              </a:lightRig>
            </a:scene3d>
            <a:sp3d prstMaterial="softEdge">
              <a:contourClr>
                <a:srgbClr val="0F79FA"/>
              </a:contourClr>
            </a:sp3d>
          </a:bodyPr>
          <a:lstStyle/>
          <a:p>
            <a:pPr lvl="0" algn="ctr">
              <a:buClrTx/>
              <a:buSzTx/>
              <a:buFontTx/>
            </a:pPr>
            <a:r>
              <a:rPr lang="zh-CN" sz="6600">
                <a:ln w="18123" cap="rnd" cmpd="sng">
                  <a:solidFill>
                    <a:srgbClr val="FF922B"/>
                  </a:solidFill>
                  <a:round/>
                </a:ln>
                <a:solidFill>
                  <a:srgbClr val="FFD700"/>
                </a:solidFill>
                <a:effectLst>
                  <a:reflection blurRad="18123" stA="36000" endA="900" endPos="60000" dist="63500" dir="5400000" sy="-100000" algn="bl" rotWithShape="0"/>
                </a:effectLst>
                <a:latin typeface="汉仪超粗圆简" panose="02010600000101010101" charset="-122"/>
                <a:ea typeface="汉仪超粗圆简" panose="02010600000101010101" charset="-122"/>
                <a:cs typeface="汉仪超粗圆简" panose="02010600000101010101" charset="-122"/>
                <a:sym typeface="+mn-ea"/>
              </a:rPr>
              <a:t>第</a:t>
            </a:r>
            <a:r>
              <a:rPr lang="zh-CN" altLang="en-US" sz="6600">
                <a:ln w="18123" cap="rnd" cmpd="sng">
                  <a:solidFill>
                    <a:srgbClr val="FF922B"/>
                  </a:solidFill>
                  <a:round/>
                </a:ln>
                <a:solidFill>
                  <a:srgbClr val="FFD700"/>
                </a:solidFill>
                <a:effectLst>
                  <a:reflection blurRad="18123" stA="36000" endA="900" endPos="60000" dist="63500" dir="5400000" sy="-100000" algn="bl" rotWithShape="0"/>
                </a:effectLst>
                <a:latin typeface="汉仪超粗圆简" panose="02010600000101010101" charset="-122"/>
                <a:ea typeface="汉仪超粗圆简" panose="02010600000101010101" charset="-122"/>
                <a:cs typeface="汉仪超粗圆简" panose="02010600000101010101" charset="-122"/>
                <a:sym typeface="+mn-ea"/>
              </a:rPr>
              <a:t>八章</a:t>
            </a:r>
            <a:r>
              <a:rPr lang="zh-CN" sz="6600">
                <a:ln w="18123" cap="rnd" cmpd="sng">
                  <a:solidFill>
                    <a:srgbClr val="FF922B"/>
                  </a:solidFill>
                  <a:round/>
                </a:ln>
                <a:solidFill>
                  <a:srgbClr val="FFD700"/>
                </a:solidFill>
                <a:effectLst>
                  <a:reflection blurRad="18123" stA="36000" endA="900" endPos="60000" dist="63500" dir="5400000" sy="-100000" algn="bl" rotWithShape="0"/>
                </a:effectLst>
                <a:latin typeface="汉仪超粗圆简" panose="02010600000101010101" charset="-122"/>
                <a:ea typeface="汉仪超粗圆简" panose="02010600000101010101" charset="-122"/>
                <a:cs typeface="汉仪超粗圆简" panose="02010600000101010101" charset="-122"/>
                <a:sym typeface="+mn-ea"/>
              </a:rPr>
              <a:t>  压强</a:t>
            </a:r>
            <a:endParaRPr lang="zh-CN" altLang="en-US" sz="6600">
              <a:ln w="18123" cap="rnd" cmpd="sng">
                <a:solidFill>
                  <a:srgbClr val="FF922B"/>
                </a:solidFill>
                <a:round/>
              </a:ln>
              <a:solidFill>
                <a:srgbClr val="FFD700"/>
              </a:solidFill>
              <a:effectLst>
                <a:reflection blurRad="18123" stA="36000" endA="900" endPos="60000" dist="63500" dir="5400000" sy="-100000" algn="bl" rotWithShape="0"/>
              </a:effectLst>
              <a:latin typeface="汉仪超粗圆简" panose="02010600000101010101" charset="-122"/>
              <a:ea typeface="汉仪超粗圆简" panose="02010600000101010101" charset="-122"/>
              <a:cs typeface="汉仪超粗圆简" panose="02010600000101010101" charset="-122"/>
              <a:sym typeface="+mn-ea"/>
            </a:endParaRPr>
          </a:p>
        </p:txBody>
      </p:sp>
    </p:spTree>
  </p:cSld>
  <p:clrMapOvr>
    <a:masterClrMapping/>
  </p:clrMapOvr>
  <mc:AlternateContent>
    <mc:Choice xmlns:p14="http://schemas.microsoft.com/office/powerpoint/2010/main" Requires="p14">
      <p:transition p14:dur="500"/>
    </mc:Choice>
    <mc:Fallback>
      <p:transition/>
    </mc:Fallback>
  </mc:AlternateConten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文本框 1" title=""/>
          <p:cNvSpPr txBox="1"/>
          <p:nvPr>
            <p:custDataLst>
              <p:tags r:id="rId2"/>
            </p:custDataLst>
          </p:nvPr>
        </p:nvSpPr>
        <p:spPr>
          <a:xfrm>
            <a:off x="1504315" y="560070"/>
            <a:ext cx="10382250" cy="1296670"/>
          </a:xfrm>
          <a:prstGeom prst="rect">
            <a:avLst/>
          </a:prstGeom>
          <a:noFill/>
        </p:spPr>
        <p:txBody>
          <a:bodyPr wrap="square" rtlCol="0" anchor="t">
            <a:spAutoFit/>
          </a:bodyPr>
          <a:lstStyle/>
          <a:p>
            <a:pPr fontAlgn="auto">
              <a:lnSpc>
                <a:spcPct val="140000"/>
              </a:lnSpc>
            </a:pPr>
            <a:r>
              <a:rPr sz="2800" b="1">
                <a:latin typeface="Times New Roman" panose="02020603050405020304" charset="0"/>
                <a:ea typeface="黑体" panose="02010609060101010101" charset="-122"/>
                <a:cs typeface="Times New Roman" panose="02020603050405020304" charset="0"/>
              </a:rPr>
              <a:t>向自然下垂的两张纸中间向下吹气，会发生什么现象？为什么会发生这种现象呢？</a:t>
            </a:r>
            <a:endParaRPr sz="2800" b="1">
              <a:latin typeface="Times New Roman" panose="02020603050405020304" charset="0"/>
              <a:ea typeface="黑体" panose="02010609060101010101" charset="-122"/>
              <a:cs typeface="Times New Roman" panose="02020603050405020304" charset="0"/>
            </a:endParaRPr>
          </a:p>
        </p:txBody>
      </p:sp>
      <p:sp>
        <p:nvSpPr>
          <p:cNvPr id="58" name="文本框 57" title=""/>
          <p:cNvSpPr txBox="1"/>
          <p:nvPr>
            <p:custDataLst>
              <p:tags r:id="rId3"/>
            </p:custDataLst>
          </p:nvPr>
        </p:nvSpPr>
        <p:spPr>
          <a:xfrm>
            <a:off x="5625465" y="1506220"/>
            <a:ext cx="3261360" cy="737235"/>
          </a:xfrm>
          <a:prstGeom prst="rect">
            <a:avLst/>
          </a:prstGeom>
          <a:noFill/>
        </p:spPr>
        <p:txBody>
          <a:bodyPr wrap="square" rtlCol="0" anchor="t">
            <a:spAutoFit/>
          </a:bodyPr>
          <a:lstStyle/>
          <a:p>
            <a:pPr algn="l">
              <a:lnSpc>
                <a:spcPct val="150000"/>
              </a:lnSpc>
            </a:pPr>
            <a:r>
              <a:rPr lang="zh-CN" altLang="en-US" sz="2800" b="1">
                <a:solidFill>
                  <a:srgbClr val="FF0000"/>
                </a:solidFill>
                <a:latin typeface="黑体" panose="02010609060101010101" charset="-122"/>
                <a:ea typeface="黑体" panose="02010609060101010101" charset="-122"/>
                <a:sym typeface="+mn-ea"/>
              </a:rPr>
              <a:t>两张纸向中间靠拢</a:t>
            </a:r>
            <a:r>
              <a:rPr lang="en-US" altLang="zh-CN" sz="2800" b="1">
                <a:solidFill>
                  <a:srgbClr val="FF0000"/>
                </a:solidFill>
                <a:latin typeface="黑体" panose="02010609060101010101" charset="-122"/>
                <a:ea typeface="黑体" panose="02010609060101010101" charset="-122"/>
                <a:sym typeface="+mn-ea"/>
              </a:rPr>
              <a:t>.</a:t>
            </a:r>
            <a:endParaRPr lang="en-US" altLang="zh-CN" sz="2800" b="1">
              <a:solidFill>
                <a:srgbClr val="FF0000"/>
              </a:solidFill>
              <a:latin typeface="黑体" panose="02010609060101010101" charset="-122"/>
              <a:ea typeface="黑体" panose="02010609060101010101" charset="-122"/>
              <a:sym typeface="+mn-ea"/>
            </a:endParaRPr>
          </a:p>
        </p:txBody>
      </p:sp>
      <p:pic>
        <p:nvPicPr>
          <p:cNvPr id="23" name="流体压强1" title="">
            <a:hlinkClick action="ppaction://media"/>
          </p:cNvPr>
          <p:cNvPicPr>
            <a:picLocks noChangeAspect="1"/>
          </p:cNvPicPr>
          <p:nvPr>
            <a:videoFile r:link="rId6"/>
            <p:custDataLst>
              <p:tags r:id="rId5"/>
            </p:custDataLst>
            <p:extLst>
              <p:ext uri="{DAA4B4D4-6D71-4841-9C94-3DE7FCFB9230}">
                <p14:media xmlns:p14="http://schemas.microsoft.com/office/powerpoint/2010/main" r:embed="rId7"/>
              </p:ext>
            </p:extLst>
          </p:nvPr>
        </p:nvPicPr>
        <p:blipFill>
          <a:blip r:embed="rId4"/>
          <a:stretch>
            <a:fillRect/>
          </a:stretch>
        </p:blipFill>
        <p:spPr>
          <a:xfrm>
            <a:off x="912495" y="1970405"/>
            <a:ext cx="2727960" cy="1678305"/>
          </a:xfrm>
          <a:prstGeom prst="rect">
            <a:avLst/>
          </a:prstGeom>
        </p:spPr>
      </p:pic>
      <p:grpSp>
        <p:nvGrpSpPr>
          <p:cNvPr id="7" name="组合 6" title=""/>
          <p:cNvGrpSpPr/>
          <p:nvPr/>
        </p:nvGrpSpPr>
        <p:grpSpPr>
          <a:xfrm>
            <a:off x="1340803" y="3674133"/>
            <a:ext cx="2071370" cy="431773"/>
            <a:chOff x="2437" y="9841"/>
            <a:chExt cx="3262" cy="680"/>
          </a:xfrm>
        </p:grpSpPr>
        <p:pic>
          <p:nvPicPr>
            <p:cNvPr id="4" name="图片 3" descr="665f4aef13eb0e3e789783293ed0c02f"/>
            <p:cNvPicPr>
              <a:picLocks noChangeAspect="1"/>
            </p:cNvPicPr>
            <p:nvPr>
              <p:custDataLst>
                <p:tags r:id="rId9"/>
              </p:custDataLst>
            </p:nvPr>
          </p:nvPicPr>
          <p:blipFill>
            <a:blip r:embed="rId8">
              <a:clrChange>
                <a:clrFrom>
                  <a:srgbClr val="FFFFFF">
                    <a:alpha val="100000"/>
                  </a:srgbClr>
                </a:clrFrom>
                <a:clrTo>
                  <a:srgbClr val="FFFFFF">
                    <a:alpha val="100000"/>
                    <a:alpha val="0"/>
                  </a:srgbClr>
                </a:clrTo>
              </a:clrChange>
            </a:blip>
            <a:stretch>
              <a:fillRect/>
            </a:stretch>
          </p:blipFill>
          <p:spPr>
            <a:xfrm>
              <a:off x="2437" y="9841"/>
              <a:ext cx="680" cy="680"/>
            </a:xfrm>
            <a:prstGeom prst="rect">
              <a:avLst/>
            </a:prstGeom>
          </p:spPr>
        </p:pic>
        <p:sp>
          <p:nvSpPr>
            <p:cNvPr id="5" name="文本框 4"/>
            <p:cNvSpPr txBox="1"/>
            <p:nvPr>
              <p:custDataLst>
                <p:tags r:id="rId10"/>
              </p:custDataLst>
            </p:nvPr>
          </p:nvSpPr>
          <p:spPr>
            <a:xfrm>
              <a:off x="2991" y="9891"/>
              <a:ext cx="2708" cy="580"/>
            </a:xfrm>
            <a:prstGeom prst="rect">
              <a:avLst/>
            </a:prstGeom>
            <a:noFill/>
          </p:spPr>
          <p:txBody>
            <a:bodyPr wrap="square" rtlCol="0" anchor="t">
              <a:spAutoFit/>
            </a:bodyPr>
            <a:lstStyle/>
            <a:p>
              <a:pPr algn="l">
                <a:spcBef>
                  <a:spcPct val="0"/>
                </a:spcBef>
                <a:spcAft>
                  <a:spcPct val="0"/>
                </a:spcAft>
                <a:buSzTx/>
              </a:pPr>
              <a:r>
                <a:rPr lang="zh-CN" sz="1800" b="1" spc="150">
                  <a:latin typeface="楷体" panose="02010609060101010101" charset="-122"/>
                  <a:ea typeface="楷体" panose="02010609060101010101" charset="-122"/>
                  <a:sym typeface="+mn-ea"/>
                </a:rPr>
                <a:t>点击播放视频</a:t>
              </a:r>
              <a:endParaRPr lang="zh-CN" sz="1800" b="1" spc="150">
                <a:latin typeface="楷体" panose="02010609060101010101" charset="-122"/>
                <a:ea typeface="楷体" panose="02010609060101010101" charset="-122"/>
                <a:sym typeface="+mn-ea"/>
              </a:endParaRPr>
            </a:p>
          </p:txBody>
        </p:sp>
      </p:grpSp>
      <p:grpSp>
        <p:nvGrpSpPr>
          <p:cNvPr id="15" name="组合 14" title=""/>
          <p:cNvGrpSpPr/>
          <p:nvPr/>
        </p:nvGrpSpPr>
        <p:grpSpPr>
          <a:xfrm>
            <a:off x="108585" y="626110"/>
            <a:ext cx="1495425" cy="624205"/>
            <a:chOff x="396" y="8727"/>
            <a:chExt cx="2355" cy="983"/>
          </a:xfrm>
        </p:grpSpPr>
        <p:sp>
          <p:nvSpPr>
            <p:cNvPr id="77" name="文本框 76"/>
            <p:cNvSpPr txBox="1"/>
            <p:nvPr>
              <p:custDataLst>
                <p:tags r:id="rId11"/>
              </p:custDataLst>
            </p:nvPr>
          </p:nvSpPr>
          <p:spPr>
            <a:xfrm>
              <a:off x="1257" y="8839"/>
              <a:ext cx="1494"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思考</a:t>
              </a:r>
              <a:endParaRPr lang="zh-CN" altLang="en-US" sz="3000" b="1">
                <a:solidFill>
                  <a:srgbClr val="00923F"/>
                </a:solidFill>
                <a:latin typeface="黑体" panose="02010609060101010101" charset="-122"/>
                <a:ea typeface="黑体" panose="02010609060101010101" charset="-122"/>
                <a:sym typeface="+mn-ea"/>
              </a:endParaRPr>
            </a:p>
          </p:txBody>
        </p:sp>
        <p:pic>
          <p:nvPicPr>
            <p:cNvPr id="78" name="图片 77" descr="303b32303233353030363bb5c6c5dd"/>
            <p:cNvPicPr>
              <a:picLocks noChangeAspect="1"/>
            </p:cNvPicPr>
            <p:nvPr>
              <p:custDataLst>
                <p:tags r:id="rId13"/>
              </p:custDataLst>
            </p:nvPr>
          </p:nvPicPr>
          <p:blipFill>
            <a:blip r:embed="rId12"/>
            <a:stretch>
              <a:fillRect/>
            </a:stretch>
          </p:blipFill>
          <p:spPr>
            <a:xfrm>
              <a:off x="396" y="8727"/>
              <a:ext cx="1181" cy="982"/>
            </a:xfrm>
            <a:prstGeom prst="rect">
              <a:avLst/>
            </a:prstGeom>
          </p:spPr>
        </p:pic>
      </p:grpSp>
      <p:grpSp>
        <p:nvGrpSpPr>
          <p:cNvPr id="32" name="组合 31" title=""/>
          <p:cNvGrpSpPr/>
          <p:nvPr/>
        </p:nvGrpSpPr>
        <p:grpSpPr>
          <a:xfrm>
            <a:off x="4232910" y="3026410"/>
            <a:ext cx="2525395" cy="1445895"/>
            <a:chOff x="521" y="3818"/>
            <a:chExt cx="4788" cy="2964"/>
          </a:xfrm>
        </p:grpSpPr>
        <p:sp>
          <p:nvSpPr>
            <p:cNvPr id="8" name="圆柱形 7"/>
            <p:cNvSpPr/>
            <p:nvPr/>
          </p:nvSpPr>
          <p:spPr>
            <a:xfrm rot="3120000">
              <a:off x="2314" y="2603"/>
              <a:ext cx="120" cy="3706"/>
            </a:xfrm>
            <a:prstGeom prst="ca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1" name="任意多边形 10"/>
            <p:cNvSpPr/>
            <p:nvPr/>
          </p:nvSpPr>
          <p:spPr>
            <a:xfrm rot="21420000">
              <a:off x="1696" y="3818"/>
              <a:ext cx="1624" cy="2793"/>
            </a:xfrm>
            <a:custGeom>
              <a:gdLst>
                <a:gd name="connisteX0" fmla="*/ 0 w 1031240"/>
                <a:gd name="connsiteY0" fmla="*/ 805180 h 1818640"/>
                <a:gd name="connisteX1" fmla="*/ 27305 w 1031240"/>
                <a:gd name="connsiteY1" fmla="*/ 1818640 h 1818640"/>
                <a:gd name="connisteX2" fmla="*/ 1031240 w 1031240"/>
                <a:gd name="connsiteY2" fmla="*/ 1013460 h 1818640"/>
                <a:gd name="connisteX3" fmla="*/ 1013460 w 1031240"/>
                <a:gd name="connsiteY3" fmla="*/ 0 h 1818640"/>
              </a:gdLst>
              <a:cxnLst>
                <a:cxn ang="0">
                  <a:pos x="connisteX0" y="connsiteY0"/>
                </a:cxn>
                <a:cxn ang="0">
                  <a:pos x="connisteX1" y="connsiteY1"/>
                </a:cxn>
                <a:cxn ang="0">
                  <a:pos x="connisteX2" y="connsiteY2"/>
                </a:cxn>
                <a:cxn ang="0">
                  <a:pos x="connisteX3" y="connsiteY3"/>
                </a:cxn>
              </a:cxnLst>
              <a:rect l="l" t="t" r="r" b="b"/>
              <a:pathLst>
                <a:path w="1031240" h="1818639">
                  <a:moveTo>
                    <a:pt x="0" y="805180"/>
                  </a:moveTo>
                  <a:lnTo>
                    <a:pt x="27305" y="1818640"/>
                  </a:lnTo>
                  <a:lnTo>
                    <a:pt x="1031240" y="1013460"/>
                  </a:lnTo>
                  <a:lnTo>
                    <a:pt x="1013460" y="0"/>
                  </a:lnTo>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3" name="圆柱形 12"/>
            <p:cNvSpPr/>
            <p:nvPr/>
          </p:nvSpPr>
          <p:spPr>
            <a:xfrm rot="3120000">
              <a:off x="3396" y="2775"/>
              <a:ext cx="120" cy="3706"/>
            </a:xfrm>
            <a:prstGeom prst="ca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2" name="任意多边形 11"/>
            <p:cNvSpPr/>
            <p:nvPr/>
          </p:nvSpPr>
          <p:spPr>
            <a:xfrm rot="21420000">
              <a:off x="2778" y="3990"/>
              <a:ext cx="1624" cy="2793"/>
            </a:xfrm>
            <a:custGeom>
              <a:gdLst>
                <a:gd name="connisteX0" fmla="*/ 0 w 1031240"/>
                <a:gd name="connsiteY0" fmla="*/ 805180 h 1818640"/>
                <a:gd name="connisteX1" fmla="*/ 27305 w 1031240"/>
                <a:gd name="connsiteY1" fmla="*/ 1818640 h 1818640"/>
                <a:gd name="connisteX2" fmla="*/ 1031240 w 1031240"/>
                <a:gd name="connsiteY2" fmla="*/ 1013460 h 1818640"/>
                <a:gd name="connisteX3" fmla="*/ 1013460 w 1031240"/>
                <a:gd name="connsiteY3" fmla="*/ 0 h 1818640"/>
              </a:gdLst>
              <a:cxnLst>
                <a:cxn ang="0">
                  <a:pos x="connisteX0" y="connsiteY0"/>
                </a:cxn>
                <a:cxn ang="0">
                  <a:pos x="connisteX1" y="connsiteY1"/>
                </a:cxn>
                <a:cxn ang="0">
                  <a:pos x="connisteX2" y="connsiteY2"/>
                </a:cxn>
                <a:cxn ang="0">
                  <a:pos x="connisteX3" y="connsiteY3"/>
                </a:cxn>
              </a:cxnLst>
              <a:rect l="l" t="t" r="r" b="b"/>
              <a:pathLst>
                <a:path w="1031240" h="1818639">
                  <a:moveTo>
                    <a:pt x="0" y="805180"/>
                  </a:moveTo>
                  <a:lnTo>
                    <a:pt x="27305" y="1818640"/>
                  </a:lnTo>
                  <a:lnTo>
                    <a:pt x="1031240" y="1013460"/>
                  </a:lnTo>
                  <a:lnTo>
                    <a:pt x="1013460" y="0"/>
                  </a:lnTo>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grpSp>
      <p:grpSp>
        <p:nvGrpSpPr>
          <p:cNvPr id="33" name="组合 32" title=""/>
          <p:cNvGrpSpPr/>
          <p:nvPr/>
        </p:nvGrpSpPr>
        <p:grpSpPr>
          <a:xfrm>
            <a:off x="7775575" y="3051175"/>
            <a:ext cx="2208530" cy="1309370"/>
            <a:chOff x="12861" y="4059"/>
            <a:chExt cx="4788" cy="2864"/>
          </a:xfrm>
        </p:grpSpPr>
        <p:sp>
          <p:nvSpPr>
            <p:cNvPr id="14" name="圆柱形 13"/>
            <p:cNvSpPr/>
            <p:nvPr/>
          </p:nvSpPr>
          <p:spPr>
            <a:xfrm rot="3120000">
              <a:off x="14654" y="2832"/>
              <a:ext cx="120" cy="3706"/>
            </a:xfrm>
            <a:prstGeom prst="ca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6" name="任意多边形 15"/>
            <p:cNvSpPr/>
            <p:nvPr/>
          </p:nvSpPr>
          <p:spPr>
            <a:xfrm>
              <a:off x="14037" y="4059"/>
              <a:ext cx="1781" cy="2821"/>
            </a:xfrm>
            <a:custGeom>
              <a:gdLst>
                <a:gd name="connisteX0" fmla="*/ 0 w 1130935"/>
                <a:gd name="connsiteY0" fmla="*/ 786765 h 1791335"/>
                <a:gd name="connisteX1" fmla="*/ 90170 w 1130935"/>
                <a:gd name="connsiteY1" fmla="*/ 1067435 h 1791335"/>
                <a:gd name="connisteX2" fmla="*/ 117475 w 1130935"/>
                <a:gd name="connsiteY2" fmla="*/ 1284605 h 1791335"/>
                <a:gd name="connisteX3" fmla="*/ 108585 w 1130935"/>
                <a:gd name="connsiteY3" fmla="*/ 1501775 h 1791335"/>
                <a:gd name="connisteX4" fmla="*/ 63500 w 1130935"/>
                <a:gd name="connsiteY4" fmla="*/ 1710055 h 1791335"/>
                <a:gd name="connisteX5" fmla="*/ 27305 w 1130935"/>
                <a:gd name="connsiteY5" fmla="*/ 1791335 h 1791335"/>
                <a:gd name="connisteX6" fmla="*/ 1049655 w 1130935"/>
                <a:gd name="connsiteY6" fmla="*/ 1022350 h 1791335"/>
                <a:gd name="connisteX7" fmla="*/ 1122045 w 1130935"/>
                <a:gd name="connsiteY7" fmla="*/ 805180 h 1791335"/>
                <a:gd name="connisteX8" fmla="*/ 1130935 w 1130935"/>
                <a:gd name="connsiteY8" fmla="*/ 524510 h 1791335"/>
                <a:gd name="connisteX9" fmla="*/ 1085850 w 1130935"/>
                <a:gd name="connsiteY9" fmla="*/ 289560 h 1791335"/>
                <a:gd name="connisteX10" fmla="*/ 1040130 w 1130935"/>
                <a:gd name="connsiteY10" fmla="*/ 99060 h 1791335"/>
                <a:gd name="connisteX11" fmla="*/ 1003935 w 1130935"/>
                <a:gd name="connsiteY11" fmla="*/ 0 h 1791335"/>
              </a:gd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 ang="0">
                  <a:pos x="connisteX11" y="connsiteY11"/>
                </a:cxn>
              </a:cxnLst>
              <a:rect l="l" t="t" r="r" b="b"/>
              <a:pathLst>
                <a:path w="1130935" h="1791335">
                  <a:moveTo>
                    <a:pt x="0" y="786765"/>
                  </a:moveTo>
                  <a:lnTo>
                    <a:pt x="90170" y="1067435"/>
                  </a:lnTo>
                  <a:lnTo>
                    <a:pt x="117475" y="1284605"/>
                  </a:lnTo>
                  <a:lnTo>
                    <a:pt x="108585" y="1501775"/>
                  </a:lnTo>
                  <a:lnTo>
                    <a:pt x="63500" y="1710055"/>
                  </a:lnTo>
                  <a:lnTo>
                    <a:pt x="27305" y="1791335"/>
                  </a:lnTo>
                  <a:lnTo>
                    <a:pt x="1049655" y="1022350"/>
                  </a:lnTo>
                  <a:lnTo>
                    <a:pt x="1122045" y="805180"/>
                  </a:lnTo>
                  <a:lnTo>
                    <a:pt x="1130935" y="524510"/>
                  </a:lnTo>
                  <a:lnTo>
                    <a:pt x="1085850" y="289560"/>
                  </a:lnTo>
                  <a:lnTo>
                    <a:pt x="1040130" y="99060"/>
                  </a:lnTo>
                  <a:lnTo>
                    <a:pt x="1003935" y="0"/>
                  </a:lnTo>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7" name="圆柱形 16"/>
            <p:cNvSpPr/>
            <p:nvPr/>
          </p:nvSpPr>
          <p:spPr>
            <a:xfrm rot="3120000">
              <a:off x="15736" y="3004"/>
              <a:ext cx="120" cy="3706"/>
            </a:xfrm>
            <a:prstGeom prst="can">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sp>
          <p:nvSpPr>
            <p:cNvPr id="18" name="任意多边形 17"/>
            <p:cNvSpPr/>
            <p:nvPr/>
          </p:nvSpPr>
          <p:spPr>
            <a:xfrm>
              <a:off x="15062" y="4189"/>
              <a:ext cx="1752" cy="2734"/>
            </a:xfrm>
            <a:custGeom>
              <a:gdLst>
                <a:gd name="connisteX0" fmla="*/ 62865 w 1112520"/>
                <a:gd name="connsiteY0" fmla="*/ 831850 h 1772920"/>
                <a:gd name="connisteX1" fmla="*/ 26670 w 1112520"/>
                <a:gd name="connsiteY1" fmla="*/ 1058545 h 1772920"/>
                <a:gd name="connisteX2" fmla="*/ 0 w 1112520"/>
                <a:gd name="connsiteY2" fmla="*/ 1410970 h 1772920"/>
                <a:gd name="connisteX3" fmla="*/ 45085 w 1112520"/>
                <a:gd name="connsiteY3" fmla="*/ 1637665 h 1772920"/>
                <a:gd name="connisteX4" fmla="*/ 117475 w 1112520"/>
                <a:gd name="connsiteY4" fmla="*/ 1772920 h 1772920"/>
                <a:gd name="connisteX5" fmla="*/ 1112520 w 1112520"/>
                <a:gd name="connsiteY5" fmla="*/ 1003935 h 1772920"/>
                <a:gd name="connisteX6" fmla="*/ 1031240 w 1112520"/>
                <a:gd name="connsiteY6" fmla="*/ 877570 h 1772920"/>
                <a:gd name="connisteX7" fmla="*/ 1003935 w 1112520"/>
                <a:gd name="connsiteY7" fmla="*/ 678180 h 1772920"/>
                <a:gd name="connisteX8" fmla="*/ 1003935 w 1112520"/>
                <a:gd name="connsiteY8" fmla="*/ 398145 h 1772920"/>
                <a:gd name="connisteX9" fmla="*/ 1031240 w 1112520"/>
                <a:gd name="connsiteY9" fmla="*/ 144780 h 1772920"/>
                <a:gd name="connisteX10" fmla="*/ 1085215 w 1112520"/>
                <a:gd name="connsiteY10" fmla="*/ 0 h 1772920"/>
              </a:gd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 ang="0">
                  <a:pos x="connisteX6" y="connsiteY6"/>
                </a:cxn>
                <a:cxn ang="0">
                  <a:pos x="connisteX7" y="connsiteY7"/>
                </a:cxn>
                <a:cxn ang="0">
                  <a:pos x="connisteX8" y="connsiteY8"/>
                </a:cxn>
                <a:cxn ang="0">
                  <a:pos x="connisteX9" y="connsiteY9"/>
                </a:cxn>
                <a:cxn ang="0">
                  <a:pos x="connisteX10" y="connsiteY10"/>
                </a:cxn>
              </a:cxnLst>
              <a:rect l="l" t="t" r="r" b="b"/>
              <a:pathLst>
                <a:path w="1112520" h="1772920">
                  <a:moveTo>
                    <a:pt x="62865" y="831850"/>
                  </a:moveTo>
                  <a:lnTo>
                    <a:pt x="26670" y="1058545"/>
                  </a:lnTo>
                  <a:lnTo>
                    <a:pt x="0" y="1410970"/>
                  </a:lnTo>
                  <a:lnTo>
                    <a:pt x="45085" y="1637665"/>
                  </a:lnTo>
                  <a:lnTo>
                    <a:pt x="117475" y="1772920"/>
                  </a:lnTo>
                  <a:lnTo>
                    <a:pt x="1112520" y="1003935"/>
                  </a:lnTo>
                  <a:lnTo>
                    <a:pt x="1031240" y="877570"/>
                  </a:lnTo>
                  <a:lnTo>
                    <a:pt x="1003935" y="678180"/>
                  </a:lnTo>
                  <a:lnTo>
                    <a:pt x="1003935" y="398145"/>
                  </a:lnTo>
                  <a:lnTo>
                    <a:pt x="1031240" y="144780"/>
                  </a:lnTo>
                  <a:lnTo>
                    <a:pt x="1085215" y="0"/>
                  </a:lnTo>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zh-CN" altLang="en-US" sz="1800">
                <a:sym typeface="+mn-ea"/>
              </a:endParaRPr>
            </a:p>
          </p:txBody>
        </p:sp>
      </p:grpSp>
      <p:sp>
        <p:nvSpPr>
          <p:cNvPr id="31" name="文本框 30" title=""/>
          <p:cNvSpPr txBox="1"/>
          <p:nvPr/>
        </p:nvSpPr>
        <p:spPr>
          <a:xfrm>
            <a:off x="8816975" y="2193925"/>
            <a:ext cx="894080" cy="521970"/>
          </a:xfrm>
          <a:prstGeom prst="rect">
            <a:avLst/>
          </a:prstGeom>
          <a:noFill/>
        </p:spPr>
        <p:txBody>
          <a:bodyPr wrap="none" rtlCol="0">
            <a:spAutoFit/>
          </a:bodyPr>
          <a:lstStyle/>
          <a:p>
            <a:r>
              <a:rPr lang="zh-CN" altLang="en-US" sz="2800" b="1">
                <a:latin typeface="黑体" panose="02010609060101010101" charset="-122"/>
                <a:ea typeface="黑体" panose="02010609060101010101" charset="-122"/>
              </a:rPr>
              <a:t>吹气</a:t>
            </a:r>
            <a:endParaRPr lang="en-US" altLang="zh-CN" sz="2800" b="1">
              <a:latin typeface="黑体" panose="02010609060101010101" charset="-122"/>
              <a:ea typeface="黑体" panose="02010609060101010101" charset="-122"/>
            </a:endParaRPr>
          </a:p>
        </p:txBody>
      </p:sp>
      <p:sp>
        <p:nvSpPr>
          <p:cNvPr id="43" name="箭头: 下 9" title=""/>
          <p:cNvSpPr/>
          <p:nvPr/>
        </p:nvSpPr>
        <p:spPr>
          <a:xfrm>
            <a:off x="9028748" y="2727643"/>
            <a:ext cx="144463" cy="432000"/>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4" name="箭头: 下 9" title=""/>
          <p:cNvSpPr/>
          <p:nvPr/>
        </p:nvSpPr>
        <p:spPr>
          <a:xfrm>
            <a:off x="9155748" y="2727643"/>
            <a:ext cx="144463" cy="432000"/>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5" name="箭头: 下 9" title=""/>
          <p:cNvSpPr/>
          <p:nvPr/>
        </p:nvSpPr>
        <p:spPr>
          <a:xfrm>
            <a:off x="9282748" y="2727643"/>
            <a:ext cx="144463" cy="432000"/>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8" name="文本框 27" title=""/>
          <p:cNvSpPr txBox="1"/>
          <p:nvPr/>
        </p:nvSpPr>
        <p:spPr>
          <a:xfrm>
            <a:off x="4643120" y="1696085"/>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现象</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29" name="右箭头 28" title=""/>
          <p:cNvSpPr/>
          <p:nvPr/>
        </p:nvSpPr>
        <p:spPr>
          <a:xfrm>
            <a:off x="6779895" y="3507105"/>
            <a:ext cx="648000" cy="180340"/>
          </a:xfrm>
          <a:prstGeom prst="right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0" name="箭头: 右 19" title=""/>
          <p:cNvSpPr/>
          <p:nvPr/>
        </p:nvSpPr>
        <p:spPr>
          <a:xfrm>
            <a:off x="7733348" y="4078605"/>
            <a:ext cx="432000" cy="215900"/>
          </a:xfrm>
          <a:prstGeom prst="rightArrow">
            <a:avLst/>
          </a:prstGeom>
          <a:solidFill>
            <a:srgbClr val="FF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4" name="箭头: 右 19" title=""/>
          <p:cNvSpPr/>
          <p:nvPr/>
        </p:nvSpPr>
        <p:spPr>
          <a:xfrm flipH="1">
            <a:off x="9178925" y="4078605"/>
            <a:ext cx="432000" cy="215900"/>
          </a:xfrm>
          <a:prstGeom prst="rightArrow">
            <a:avLst/>
          </a:prstGeom>
          <a:solidFill>
            <a:srgbClr val="FF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5" name="文本框 34" title=""/>
          <p:cNvSpPr txBox="1"/>
          <p:nvPr/>
        </p:nvSpPr>
        <p:spPr>
          <a:xfrm>
            <a:off x="7275195" y="3972560"/>
            <a:ext cx="420370" cy="521970"/>
          </a:xfrm>
          <a:prstGeom prst="rect">
            <a:avLst/>
          </a:prstGeom>
          <a:noFill/>
        </p:spPr>
        <p:txBody>
          <a:bodyPr wrap="none" rtlCol="0">
            <a:spAutoFit/>
          </a:bodyPr>
          <a:lstStyle/>
          <a:p>
            <a:r>
              <a:rPr lang="en-US" altLang="zh-CN" sz="2800" b="1" i="1">
                <a:solidFill>
                  <a:srgbClr val="FF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FF0000"/>
              </a:solidFill>
              <a:latin typeface="Times New Roman" panose="02020603050405020304" charset="0"/>
              <a:ea typeface="黑体" panose="02010609060101010101" charset="-122"/>
              <a:cs typeface="Times New Roman" panose="02020603050405020304" charset="0"/>
            </a:endParaRPr>
          </a:p>
        </p:txBody>
      </p:sp>
      <p:sp>
        <p:nvSpPr>
          <p:cNvPr id="36" name="文本框 35" title=""/>
          <p:cNvSpPr txBox="1"/>
          <p:nvPr/>
        </p:nvSpPr>
        <p:spPr>
          <a:xfrm>
            <a:off x="9599295" y="3972560"/>
            <a:ext cx="420370" cy="521970"/>
          </a:xfrm>
          <a:prstGeom prst="rect">
            <a:avLst/>
          </a:prstGeom>
          <a:noFill/>
        </p:spPr>
        <p:txBody>
          <a:bodyPr wrap="none" rtlCol="0">
            <a:spAutoFit/>
          </a:bodyPr>
          <a:lstStyle/>
          <a:p>
            <a:r>
              <a:rPr lang="en-US" altLang="zh-CN" sz="2800" b="1" i="1">
                <a:solidFill>
                  <a:srgbClr val="FF0000"/>
                </a:solidFill>
                <a:latin typeface="Times New Roman" panose="02020603050405020304" charset="0"/>
                <a:ea typeface="黑体" panose="02010609060101010101" charset="-122"/>
                <a:cs typeface="Times New Roman" panose="02020603050405020304" charset="0"/>
              </a:rPr>
              <a:t>F</a:t>
            </a:r>
            <a:endParaRPr lang="en-US" altLang="zh-CN" sz="2800" b="1" i="1">
              <a:solidFill>
                <a:srgbClr val="FF0000"/>
              </a:solidFill>
              <a:latin typeface="Times New Roman" panose="02020603050405020304" charset="0"/>
              <a:ea typeface="黑体" panose="02010609060101010101" charset="-122"/>
              <a:cs typeface="Times New Roman" panose="02020603050405020304" charset="0"/>
            </a:endParaRPr>
          </a:p>
        </p:txBody>
      </p:sp>
      <p:sp>
        <p:nvSpPr>
          <p:cNvPr id="63" name="文本框 62" title=""/>
          <p:cNvSpPr txBox="1"/>
          <p:nvPr/>
        </p:nvSpPr>
        <p:spPr>
          <a:xfrm>
            <a:off x="1982470" y="4850130"/>
            <a:ext cx="4181475" cy="1641475"/>
          </a:xfrm>
          <a:prstGeom prst="rect">
            <a:avLst/>
          </a:prstGeom>
          <a:solidFill>
            <a:srgbClr val="CBEAC0"/>
          </a:solidFill>
          <a:ln w="57150">
            <a:noFill/>
          </a:ln>
          <a:effectLst/>
        </p:spPr>
        <p:txBody>
          <a:bodyPr wrap="square" rtlCol="0" anchor="ctr">
            <a:spAutoFit/>
          </a:bodyPr>
          <a:lstStyle/>
          <a:p>
            <a:pPr lvl="0" algn="l">
              <a:lnSpc>
                <a:spcPct val="120000"/>
              </a:lnSpc>
              <a:spcBef>
                <a:spcPct val="50000"/>
              </a:spcBef>
              <a:buClrTx/>
              <a:buSzTx/>
              <a:buFontTx/>
            </a:pPr>
            <a:r>
              <a:rPr lang="zh-CN" altLang="en-US" sz="2800" b="1">
                <a:latin typeface="黑体" panose="02010609060101010101" charset="-122"/>
                <a:ea typeface="黑体" panose="02010609060101010101" charset="-122"/>
                <a:cs typeface="Times New Roman" panose="02020603050405020304" charset="0"/>
                <a:sym typeface="+mn-ea"/>
              </a:rPr>
              <a:t>两张纸外部的大气压力没有发生大的变化，中间的气体向外的压力变小了</a:t>
            </a:r>
            <a:endParaRPr lang="zh-CN" altLang="en-US" sz="2800" b="1">
              <a:latin typeface="黑体" panose="02010609060101010101" charset="-122"/>
              <a:ea typeface="黑体" panose="02010609060101010101" charset="-122"/>
              <a:cs typeface="Times New Roman" panose="02020603050405020304" charset="0"/>
              <a:sym typeface="+mn-ea"/>
            </a:endParaRPr>
          </a:p>
        </p:txBody>
      </p:sp>
      <p:sp>
        <p:nvSpPr>
          <p:cNvPr id="65" name="文本框 64" title=""/>
          <p:cNvSpPr txBox="1"/>
          <p:nvPr/>
        </p:nvSpPr>
        <p:spPr>
          <a:xfrm>
            <a:off x="299085" y="4716145"/>
            <a:ext cx="1198245" cy="1814830"/>
          </a:xfrm>
          <a:prstGeom prst="rect">
            <a:avLst/>
          </a:prstGeom>
          <a:solidFill>
            <a:srgbClr val="CBEAC0"/>
          </a:solidFill>
          <a:ln w="57150">
            <a:noFill/>
          </a:ln>
          <a:effectLst/>
        </p:spPr>
        <p:txBody>
          <a:bodyPr wrap="square" rtlCol="0" anchor="ctr">
            <a:spAutoFit/>
          </a:bodyPr>
          <a:lstStyle/>
          <a:p>
            <a:pPr lvl="0" algn="ctr">
              <a:spcBef>
                <a:spcPct val="50000"/>
              </a:spcBef>
              <a:buClrTx/>
              <a:buSzTx/>
              <a:buFontTx/>
            </a:pPr>
            <a:r>
              <a:rPr lang="zh-CN" altLang="en-US" sz="2800" b="1">
                <a:solidFill>
                  <a:schemeClr val="tx1"/>
                </a:solidFill>
                <a:latin typeface="黑体" panose="02010609060101010101" charset="-122"/>
                <a:ea typeface="黑体" panose="02010609060101010101" charset="-122"/>
                <a:cs typeface="Times New Roman" panose="02020603050405020304" charset="0"/>
                <a:sym typeface="+mn-ea"/>
              </a:rPr>
              <a:t>两张纸向中间靠拢</a:t>
            </a:r>
            <a:endParaRPr lang="zh-CN" altLang="en-US" sz="2800" b="1">
              <a:solidFill>
                <a:schemeClr val="tx1"/>
              </a:solidFill>
              <a:latin typeface="黑体" panose="02010609060101010101" charset="-122"/>
              <a:ea typeface="黑体" panose="02010609060101010101" charset="-122"/>
              <a:cs typeface="Times New Roman" panose="02020603050405020304" charset="0"/>
              <a:sym typeface="+mn-ea"/>
            </a:endParaRPr>
          </a:p>
        </p:txBody>
      </p:sp>
      <p:sp>
        <p:nvSpPr>
          <p:cNvPr id="66" name="右箭头 65" title=""/>
          <p:cNvSpPr/>
          <p:nvPr/>
        </p:nvSpPr>
        <p:spPr>
          <a:xfrm>
            <a:off x="1520190" y="5509260"/>
            <a:ext cx="416560" cy="279400"/>
          </a:xfrm>
          <a:prstGeom prst="rightArrow">
            <a:avLst/>
          </a:prstGeom>
          <a:solidFill>
            <a:srgbClr val="00B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67" name="文本框 66" title=""/>
          <p:cNvSpPr txBox="1"/>
          <p:nvPr/>
        </p:nvSpPr>
        <p:spPr>
          <a:xfrm>
            <a:off x="6891020" y="4761865"/>
            <a:ext cx="1996440" cy="1814830"/>
          </a:xfrm>
          <a:prstGeom prst="rect">
            <a:avLst/>
          </a:prstGeom>
          <a:solidFill>
            <a:srgbClr val="CBEAC0"/>
          </a:solidFill>
          <a:ln w="57150">
            <a:noFill/>
          </a:ln>
          <a:effectLst/>
        </p:spPr>
        <p:txBody>
          <a:bodyPr wrap="square" rtlCol="0" anchor="ctr">
            <a:spAutoFit/>
          </a:bodyPr>
          <a:lstStyle/>
          <a:p>
            <a:pPr lvl="0" algn="l">
              <a:spcBef>
                <a:spcPct val="50000"/>
              </a:spcBef>
              <a:buClrTx/>
              <a:buSzTx/>
              <a:buFontTx/>
            </a:pPr>
            <a:r>
              <a:rPr lang="zh-CN" altLang="en-US" sz="2800" b="1">
                <a:latin typeface="黑体" panose="02010609060101010101" charset="-122"/>
                <a:ea typeface="黑体" panose="02010609060101010101" charset="-122"/>
                <a:cs typeface="Times New Roman" panose="02020603050405020304" charset="0"/>
                <a:sym typeface="+mn-ea"/>
              </a:rPr>
              <a:t>纸两侧的面积一样，压力小，说明压强也小</a:t>
            </a:r>
            <a:endParaRPr lang="zh-CN" altLang="en-US" sz="2800" b="1">
              <a:latin typeface="黑体" panose="02010609060101010101" charset="-122"/>
              <a:ea typeface="黑体" panose="02010609060101010101" charset="-122"/>
              <a:cs typeface="Times New Roman" panose="02020603050405020304" charset="0"/>
              <a:sym typeface="+mn-ea"/>
            </a:endParaRPr>
          </a:p>
        </p:txBody>
      </p:sp>
      <p:sp>
        <p:nvSpPr>
          <p:cNvPr id="68" name="右箭头 67" title=""/>
          <p:cNvSpPr/>
          <p:nvPr/>
        </p:nvSpPr>
        <p:spPr>
          <a:xfrm>
            <a:off x="6213475" y="5509260"/>
            <a:ext cx="549275" cy="279400"/>
          </a:xfrm>
          <a:prstGeom prst="rightArrow">
            <a:avLst/>
          </a:prstGeom>
          <a:solidFill>
            <a:srgbClr val="00B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69" name="文本框 68" title=""/>
          <p:cNvSpPr txBox="1"/>
          <p:nvPr/>
        </p:nvSpPr>
        <p:spPr>
          <a:xfrm>
            <a:off x="9521190" y="4985068"/>
            <a:ext cx="2498725" cy="1383665"/>
          </a:xfrm>
          <a:prstGeom prst="rect">
            <a:avLst/>
          </a:prstGeom>
          <a:solidFill>
            <a:srgbClr val="CBEAC0"/>
          </a:solidFill>
          <a:ln w="57150">
            <a:noFill/>
          </a:ln>
          <a:effectLst/>
        </p:spPr>
        <p:txBody>
          <a:bodyPr wrap="square" rtlCol="0" anchor="ctr">
            <a:spAutoFit/>
          </a:bodyPr>
          <a:lstStyle/>
          <a:p>
            <a:pPr lvl="0" algn="ctr">
              <a:spcBef>
                <a:spcPct val="50000"/>
              </a:spcBef>
              <a:buClrTx/>
              <a:buSzTx/>
              <a:buFontTx/>
            </a:pPr>
            <a:r>
              <a:rPr lang="zh-CN" altLang="en-US" sz="2800" b="1">
                <a:solidFill>
                  <a:srgbClr val="0000FF"/>
                </a:solidFill>
                <a:effectLst/>
                <a:latin typeface="黑体" panose="02010609060101010101" charset="-122"/>
                <a:ea typeface="黑体" panose="02010609060101010101" charset="-122"/>
                <a:sym typeface="+mn-ea"/>
              </a:rPr>
              <a:t>空气流动时的压强比静止时的压强小</a:t>
            </a:r>
            <a:endParaRPr lang="en-US" altLang="zh-CN" sz="2800" b="1">
              <a:solidFill>
                <a:srgbClr val="0000FF"/>
              </a:solidFill>
              <a:effectLst/>
              <a:latin typeface="黑体" panose="02010609060101010101" charset="-122"/>
              <a:ea typeface="黑体" panose="02010609060101010101" charset="-122"/>
              <a:cs typeface="Times New Roman" panose="02020603050405020304" charset="0"/>
              <a:sym typeface="+mn-ea"/>
            </a:endParaRPr>
          </a:p>
        </p:txBody>
      </p:sp>
      <p:sp>
        <p:nvSpPr>
          <p:cNvPr id="70" name="右箭头 69" title=""/>
          <p:cNvSpPr/>
          <p:nvPr/>
        </p:nvSpPr>
        <p:spPr>
          <a:xfrm>
            <a:off x="8899525" y="5509260"/>
            <a:ext cx="490220" cy="279400"/>
          </a:xfrm>
          <a:prstGeom prst="rightArrow">
            <a:avLst/>
          </a:prstGeom>
          <a:solidFill>
            <a:srgbClr val="00B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71" name="文本框 70" title=""/>
          <p:cNvSpPr txBox="1"/>
          <p:nvPr/>
        </p:nvSpPr>
        <p:spPr>
          <a:xfrm>
            <a:off x="299085" y="4111625"/>
            <a:ext cx="1048385" cy="521970"/>
          </a:xfrm>
          <a:prstGeom prst="rect">
            <a:avLst/>
          </a:prstGeom>
          <a:solidFill>
            <a:srgbClr val="008D38"/>
          </a:solidFill>
        </p:spPr>
        <p:txBody>
          <a:bodyPr wrap="square" rtlCol="0">
            <a:spAutoFit/>
          </a:bodyPr>
          <a:lstStyle/>
          <a:p>
            <a:pPr algn="ctr"/>
            <a:r>
              <a:rPr lang="zh-CN" altLang="en-US" sz="2800" b="1">
                <a:solidFill>
                  <a:schemeClr val="bg1"/>
                </a:solidFill>
                <a:latin typeface="Times New Roman" panose="02020603050405020304" charset="0"/>
                <a:ea typeface="黑体" panose="02010609060101010101" charset="-122"/>
                <a:cs typeface="Times New Roman" panose="02020603050405020304" charset="0"/>
                <a:sym typeface="+mn-ea"/>
              </a:rPr>
              <a:t>分析</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additive="base">
                                        <p:cTn id="12" dur="indefinite" fill="hold"/>
                                        <p:tgtEl>
                                          <p:spTgt spid="23"/>
                                        </p:tgtEl>
                                      </p:cBhvr>
                                    </p:cmd>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par>
                                <p:cTn id="18" presetID="22" presetClass="entr" presetSubtype="8" fill="hold" grpId="0" nodeType="withEffect">
                                  <p:stCondLst>
                                    <p:cond delay="0"/>
                                  </p:stCondLst>
                                  <p:childTnLst>
                                    <p:set>
                                      <p:cBhvr>
                                        <p:cTn id="19" dur="1" fill="hold">
                                          <p:stCondLst>
                                            <p:cond delay="0"/>
                                          </p:stCondLst>
                                        </p:cTn>
                                        <p:tgtEl>
                                          <p:spTgt spid="58"/>
                                        </p:tgtEl>
                                        <p:attrNameLst>
                                          <p:attrName>style.visibility</p:attrName>
                                        </p:attrNameLst>
                                      </p:cBhvr>
                                      <p:to>
                                        <p:strVal val="visible"/>
                                      </p:to>
                                    </p:set>
                                    <p:animEffect transition="in" filter="wipe(left)">
                                      <p:cBhvr>
                                        <p:cTn id="20" dur="500"/>
                                        <p:tgtEl>
                                          <p:spTgt spid="58"/>
                                        </p:tgtEl>
                                      </p:cBhvr>
                                    </p:animEffect>
                                  </p:childTnLst>
                                </p:cTn>
                              </p:par>
                            </p:childTnLst>
                          </p:cTn>
                        </p:par>
                        <p:par>
                          <p:cTn id="21" fill="hold" nodeType="afterGroup">
                            <p:stCondLst>
                              <p:cond delay="500"/>
                            </p:stCondLst>
                            <p:childTnLst>
                              <p:par>
                                <p:cTn id="22" presetID="2" presetClass="entr" presetSubtype="8" fill="hold" grpId="0" nodeType="afterEffect">
                                  <p:stCondLst>
                                    <p:cond delay="0"/>
                                  </p:stCondLst>
                                  <p:childTnLst>
                                    <p:set>
                                      <p:cBhvr>
                                        <p:cTn id="23" dur="1" fill="hold">
                                          <p:stCondLst>
                                            <p:cond delay="0"/>
                                          </p:stCondLst>
                                        </p:cTn>
                                        <p:tgtEl>
                                          <p:spTgt spid="29"/>
                                        </p:tgtEl>
                                        <p:attrNameLst>
                                          <p:attrName>style.visibility</p:attrName>
                                        </p:attrNameLst>
                                      </p:cBhvr>
                                      <p:to>
                                        <p:strVal val="visible"/>
                                      </p:to>
                                    </p:set>
                                    <p:anim calcmode="lin" valueType="num">
                                      <p:cBhvr additive="base">
                                        <p:cTn id="24" dur="500" fill="hold"/>
                                        <p:tgtEl>
                                          <p:spTgt spid="29"/>
                                        </p:tgtEl>
                                        <p:attrNameLst>
                                          <p:attrName>ppt_x</p:attrName>
                                        </p:attrNameLst>
                                      </p:cBhvr>
                                      <p:tavLst>
                                        <p:tav tm="0">
                                          <p:val>
                                            <p:strVal val="0-#ppt_w/2"/>
                                          </p:val>
                                        </p:tav>
                                        <p:tav tm="100000">
                                          <p:val>
                                            <p:strVal val="#ppt_x"/>
                                          </p:val>
                                        </p:tav>
                                      </p:tavLst>
                                    </p:anim>
                                    <p:anim calcmode="lin" valueType="num">
                                      <p:cBhvr additive="base">
                                        <p:cTn id="25" dur="500" fill="hold"/>
                                        <p:tgtEl>
                                          <p:spTgt spid="29"/>
                                        </p:tgtEl>
                                        <p:attrNameLst>
                                          <p:attrName>ppt_y</p:attrName>
                                        </p:attrNameLst>
                                      </p:cBhvr>
                                      <p:tavLst>
                                        <p:tav tm="0">
                                          <p:val>
                                            <p:strVal val="#ppt_y"/>
                                          </p:val>
                                        </p:tav>
                                        <p:tav tm="100000">
                                          <p:val>
                                            <p:strVal val="#ppt_y"/>
                                          </p:val>
                                        </p:tav>
                                      </p:tavLst>
                                    </p:anim>
                                  </p:childTnLst>
                                </p:cTn>
                              </p:par>
                            </p:childTnLst>
                          </p:cTn>
                        </p:par>
                        <p:par>
                          <p:cTn id="26" fill="hold" nodeType="afterGroup">
                            <p:stCondLst>
                              <p:cond delay="1000"/>
                            </p:stCondLst>
                            <p:childTnLst>
                              <p:par>
                                <p:cTn id="27" presetID="22" presetClass="entr" presetSubtype="1" fill="hold" grpId="0" nodeType="afterEffect">
                                  <p:stCondLst>
                                    <p:cond delay="0"/>
                                  </p:stCondLst>
                                  <p:childTnLst>
                                    <p:set>
                                      <p:cBhvr>
                                        <p:cTn id="28" dur="1" fill="hold">
                                          <p:stCondLst>
                                            <p:cond delay="0"/>
                                          </p:stCondLst>
                                        </p:cTn>
                                        <p:tgtEl>
                                          <p:spTgt spid="31"/>
                                        </p:tgtEl>
                                        <p:attrNameLst>
                                          <p:attrName>style.visibility</p:attrName>
                                        </p:attrNameLst>
                                      </p:cBhvr>
                                      <p:to>
                                        <p:strVal val="visible"/>
                                      </p:to>
                                    </p:set>
                                    <p:animEffect transition="in" filter="wipe(up)">
                                      <p:cBhvr>
                                        <p:cTn id="29" dur="500"/>
                                        <p:tgtEl>
                                          <p:spTgt spid="31"/>
                                        </p:tgtEl>
                                      </p:cBhvr>
                                    </p:animEffect>
                                  </p:childTnLst>
                                </p:cTn>
                              </p:par>
                            </p:childTnLst>
                          </p:cTn>
                        </p:par>
                        <p:par>
                          <p:cTn id="30" fill="hold" nodeType="afterGroup">
                            <p:stCondLst>
                              <p:cond delay="1500"/>
                            </p:stCondLst>
                            <p:childTnLst>
                              <p:par>
                                <p:cTn id="31" presetID="5" presetClass="entr" presetSubtype="10" fill="hold" nodeType="afterEffect">
                                  <p:stCondLst>
                                    <p:cond delay="0"/>
                                  </p:stCondLst>
                                  <p:childTnLst>
                                    <p:set>
                                      <p:cBhvr>
                                        <p:cTn id="32" dur="1" fill="hold">
                                          <p:stCondLst>
                                            <p:cond delay="0"/>
                                          </p:stCondLst>
                                        </p:cTn>
                                        <p:tgtEl>
                                          <p:spTgt spid="33"/>
                                        </p:tgtEl>
                                        <p:attrNameLst>
                                          <p:attrName>style.visibility</p:attrName>
                                        </p:attrNameLst>
                                      </p:cBhvr>
                                      <p:to>
                                        <p:strVal val="visible"/>
                                      </p:to>
                                    </p:set>
                                    <p:animEffect transition="in" filter="checkerboard(across)">
                                      <p:cBhvr>
                                        <p:cTn id="33" dur="500"/>
                                        <p:tgtEl>
                                          <p:spTgt spid="33"/>
                                        </p:tgtEl>
                                      </p:cBhvr>
                                    </p:animEffect>
                                  </p:childTnLst>
                                </p:cTn>
                              </p:par>
                              <p:par>
                                <p:cTn id="34" presetID="1" presetClass="entr" presetSubtype="0" fill="hold" grpId="0" nodeType="withEffect">
                                  <p:stCondLst>
                                    <p:cond delay="0"/>
                                  </p:stCondLst>
                                  <p:childTnLst>
                                    <p:set>
                                      <p:cBhvr>
                                        <p:cTn id="35" dur="1" fill="hold">
                                          <p:stCondLst>
                                            <p:cond delay="0"/>
                                          </p:stCondLst>
                                        </p:cTn>
                                        <p:tgtEl>
                                          <p:spTgt spid="43"/>
                                        </p:tgtEl>
                                        <p:attrNameLst>
                                          <p:attrName>style.visibility</p:attrName>
                                        </p:attrNameLst>
                                      </p:cBhvr>
                                      <p:to>
                                        <p:strVal val="visible"/>
                                      </p:to>
                                    </p:set>
                                  </p:childTnLst>
                                </p:cTn>
                              </p:par>
                              <p:par>
                                <p:cTn id="36" presetID="42" presetClass="path" presetSubtype="0" repeatCount="indefinite" fill="hold" grpId="1" nodeType="withEffect">
                                  <p:stCondLst>
                                    <p:cond delay="0"/>
                                  </p:stCondLst>
                                  <p:endCondLst>
                                    <p:cond evt="onNext" delay="0">
                                      <p:tgtEl>
                                        <p:sldTgt/>
                                      </p:tgtEl>
                                    </p:cond>
                                  </p:endCondLst>
                                  <p:childTnLst>
                                    <p:animMotion origin="layout" path="M 1.94444E-06 -1.97531E-06 L 1.94444E-06 0.05834" pathEditMode="relative" rAng="0" ptsTypes="AA">
                                      <p:cBhvr>
                                        <p:cTn id="37" dur="1000" fill="hold"/>
                                        <p:tgtEl>
                                          <p:spTgt spid="43"/>
                                        </p:tgtEl>
                                        <p:attrNameLst>
                                          <p:attrName>ppt_x</p:attrName>
                                          <p:attrName>ppt_y</p:attrName>
                                        </p:attrNameLst>
                                      </p:cBhvr>
                                      <p:rCtr x="0" y="2900"/>
                                    </p:animMotion>
                                  </p:childTnLst>
                                </p:cTn>
                              </p:par>
                              <p:par>
                                <p:cTn id="38" presetID="1" presetClass="entr" presetSubtype="0" fill="hold" grpId="0" nodeType="withEffect">
                                  <p:stCondLst>
                                    <p:cond delay="0"/>
                                  </p:stCondLst>
                                  <p:childTnLst>
                                    <p:set>
                                      <p:cBhvr>
                                        <p:cTn id="39" dur="1" fill="hold">
                                          <p:stCondLst>
                                            <p:cond delay="0"/>
                                          </p:stCondLst>
                                        </p:cTn>
                                        <p:tgtEl>
                                          <p:spTgt spid="44"/>
                                        </p:tgtEl>
                                        <p:attrNameLst>
                                          <p:attrName>style.visibility</p:attrName>
                                        </p:attrNameLst>
                                      </p:cBhvr>
                                      <p:to>
                                        <p:strVal val="visible"/>
                                      </p:to>
                                    </p:set>
                                  </p:childTnLst>
                                </p:cTn>
                              </p:par>
                              <p:par>
                                <p:cTn id="40" presetID="42" presetClass="path" presetSubtype="0" repeatCount="indefinite" fill="hold" grpId="1" nodeType="withEffect">
                                  <p:stCondLst>
                                    <p:cond delay="0"/>
                                  </p:stCondLst>
                                  <p:endCondLst>
                                    <p:cond evt="onNext" delay="0">
                                      <p:tgtEl>
                                        <p:sldTgt/>
                                      </p:tgtEl>
                                    </p:cond>
                                  </p:endCondLst>
                                  <p:childTnLst>
                                    <p:animMotion origin="layout" path="M 1.94444E-06 -1.97531E-06 L 1.94444E-06 0.05834" pathEditMode="relative" rAng="0" ptsTypes="AA">
                                      <p:cBhvr>
                                        <p:cTn id="41" dur="1000" fill="hold"/>
                                        <p:tgtEl>
                                          <p:spTgt spid="44"/>
                                        </p:tgtEl>
                                        <p:attrNameLst>
                                          <p:attrName>ppt_x</p:attrName>
                                          <p:attrName>ppt_y</p:attrName>
                                        </p:attrNameLst>
                                      </p:cBhvr>
                                      <p:rCtr x="0" y="2900"/>
                                    </p:animMotion>
                                  </p:childTnLst>
                                </p:cTn>
                              </p:par>
                              <p:par>
                                <p:cTn id="42" presetID="1" presetClass="entr" presetSubtype="0" fill="hold" grpId="0" nodeType="withEffect">
                                  <p:stCondLst>
                                    <p:cond delay="0"/>
                                  </p:stCondLst>
                                  <p:childTnLst>
                                    <p:set>
                                      <p:cBhvr>
                                        <p:cTn id="43" dur="1" fill="hold">
                                          <p:stCondLst>
                                            <p:cond delay="0"/>
                                          </p:stCondLst>
                                        </p:cTn>
                                        <p:tgtEl>
                                          <p:spTgt spid="45"/>
                                        </p:tgtEl>
                                        <p:attrNameLst>
                                          <p:attrName>style.visibility</p:attrName>
                                        </p:attrNameLst>
                                      </p:cBhvr>
                                      <p:to>
                                        <p:strVal val="visible"/>
                                      </p:to>
                                    </p:set>
                                  </p:childTnLst>
                                </p:cTn>
                              </p:par>
                              <p:par>
                                <p:cTn id="44" presetID="42" presetClass="path" presetSubtype="0" repeatCount="indefinite" fill="hold" grpId="1" nodeType="withEffect">
                                  <p:stCondLst>
                                    <p:cond delay="0"/>
                                  </p:stCondLst>
                                  <p:endCondLst>
                                    <p:cond evt="onNext" delay="0">
                                      <p:tgtEl>
                                        <p:sldTgt/>
                                      </p:tgtEl>
                                    </p:cond>
                                  </p:endCondLst>
                                  <p:childTnLst>
                                    <p:animMotion origin="layout" path="M 1.94444E-06 -1.97531E-06 L 1.94444E-06 0.05834" pathEditMode="relative" rAng="0" ptsTypes="AA">
                                      <p:cBhvr>
                                        <p:cTn id="45" dur="1000" fill="hold"/>
                                        <p:tgtEl>
                                          <p:spTgt spid="45"/>
                                        </p:tgtEl>
                                        <p:attrNameLst>
                                          <p:attrName>ppt_x</p:attrName>
                                          <p:attrName>ppt_y</p:attrName>
                                        </p:attrNameLst>
                                      </p:cBhvr>
                                      <p:rCtr x="0" y="2900"/>
                                    </p:animMotion>
                                  </p:childTnLst>
                                </p:cTn>
                              </p:par>
                            </p:childTnLst>
                          </p:cTn>
                        </p:par>
                        <p:par>
                          <p:cTn id="46" fill="hold" nodeType="afterGroup">
                            <p:stCondLst>
                              <p:cond delay="2500"/>
                            </p:stCondLst>
                            <p:childTnLst>
                              <p:par>
                                <p:cTn id="47" presetID="1" presetClass="entr" presetSubtype="0" fill="hold" grpId="1" nodeType="afterEffect">
                                  <p:stCondLst>
                                    <p:cond delay="0"/>
                                  </p:stCondLst>
                                  <p:childTnLst>
                                    <p:set>
                                      <p:cBhvr>
                                        <p:cTn id="48" dur="1" fill="hold">
                                          <p:stCondLst>
                                            <p:cond delay="0"/>
                                          </p:stCondLst>
                                        </p:cTn>
                                        <p:tgtEl>
                                          <p:spTgt spid="30"/>
                                        </p:tgtEl>
                                        <p:attrNameLst>
                                          <p:attrName>style.visibility</p:attrName>
                                        </p:attrNameLst>
                                      </p:cBhvr>
                                      <p:to>
                                        <p:strVal val="visible"/>
                                      </p:to>
                                    </p:set>
                                  </p:childTnLst>
                                </p:cTn>
                              </p:par>
                              <p:par>
                                <p:cTn id="49" presetID="63" presetClass="path" presetSubtype="0" accel="50000" decel="50000" fill="hold" grpId="0" nodeType="withEffect">
                                  <p:stCondLst>
                                    <p:cond delay="0"/>
                                  </p:stCondLst>
                                  <p:childTnLst>
                                    <p:animMotion origin="layout" path="M 0 0 L 0.0363021 0.000740741" pathEditMode="relative" rAng="0" ptsTypes="">
                                      <p:cBhvr>
                                        <p:cTn id="50" dur="2000" fill="hold"/>
                                        <p:tgtEl>
                                          <p:spTgt spid="30"/>
                                        </p:tgtEl>
                                        <p:attrNameLst>
                                          <p:attrName>ppt_x</p:attrName>
                                          <p:attrName>ppt_y</p:attrName>
                                        </p:attrNameLst>
                                      </p:cBhvr>
                                      <p:rCtr x="20" y="-1"/>
                                    </p:animMotion>
                                  </p:childTnLst>
                                </p:cTn>
                              </p:par>
                              <p:par>
                                <p:cTn id="51" presetID="1" presetClass="entr" presetSubtype="0" fill="hold" grpId="1" nodeType="withEffect">
                                  <p:stCondLst>
                                    <p:cond delay="0"/>
                                  </p:stCondLst>
                                  <p:childTnLst>
                                    <p:set>
                                      <p:cBhvr>
                                        <p:cTn id="52" dur="1" fill="hold">
                                          <p:stCondLst>
                                            <p:cond delay="0"/>
                                          </p:stCondLst>
                                        </p:cTn>
                                        <p:tgtEl>
                                          <p:spTgt spid="34"/>
                                        </p:tgtEl>
                                        <p:attrNameLst>
                                          <p:attrName>style.visibility</p:attrName>
                                        </p:attrNameLst>
                                      </p:cBhvr>
                                      <p:to>
                                        <p:strVal val="visible"/>
                                      </p:to>
                                    </p:set>
                                  </p:childTnLst>
                                </p:cTn>
                              </p:par>
                              <p:par>
                                <p:cTn id="53" presetID="35" presetClass="path" presetSubtype="0" accel="50000" decel="50000" fill="hold" grpId="0" nodeType="withEffect">
                                  <p:stCondLst>
                                    <p:cond delay="0"/>
                                  </p:stCondLst>
                                  <p:childTnLst>
                                    <p:animMotion origin="layout" path="M 0 0 L -0.0365625 -0.000462963" pathEditMode="relative" rAng="0" ptsTypes="">
                                      <p:cBhvr>
                                        <p:cTn id="54" dur="2000" fill="hold"/>
                                        <p:tgtEl>
                                          <p:spTgt spid="34"/>
                                        </p:tgtEl>
                                        <p:attrNameLst>
                                          <p:attrName>ppt_x</p:attrName>
                                          <p:attrName>ppt_y</p:attrName>
                                        </p:attrNameLst>
                                      </p:cBhvr>
                                      <p:rCtr x="-16" y="0"/>
                                    </p:animMotion>
                                  </p:childTnLst>
                                </p:cTn>
                              </p:par>
                              <p:par>
                                <p:cTn id="55" presetID="8" presetClass="entr" presetSubtype="16" fill="hold" grpId="0" nodeType="withEffect">
                                  <p:stCondLst>
                                    <p:cond delay="0"/>
                                  </p:stCondLst>
                                  <p:childTnLst>
                                    <p:set>
                                      <p:cBhvr>
                                        <p:cTn id="56" dur="1000" fill="hold">
                                          <p:stCondLst>
                                            <p:cond delay="0"/>
                                          </p:stCondLst>
                                        </p:cTn>
                                        <p:tgtEl>
                                          <p:spTgt spid="35"/>
                                        </p:tgtEl>
                                        <p:attrNameLst>
                                          <p:attrName>style.visibility</p:attrName>
                                        </p:attrNameLst>
                                      </p:cBhvr>
                                      <p:to>
                                        <p:strVal val="visible"/>
                                      </p:to>
                                    </p:set>
                                    <p:animEffect transition="in" filter="diamond(in)">
                                      <p:cBhvr>
                                        <p:cTn id="57" dur="1000"/>
                                        <p:tgtEl>
                                          <p:spTgt spid="35"/>
                                        </p:tgtEl>
                                      </p:cBhvr>
                                    </p:animEffect>
                                  </p:childTnLst>
                                </p:cTn>
                              </p:par>
                              <p:par>
                                <p:cTn id="58" presetID="8" presetClass="entr" presetSubtype="16" fill="hold" grpId="0" nodeType="withEffect">
                                  <p:stCondLst>
                                    <p:cond delay="0"/>
                                  </p:stCondLst>
                                  <p:childTnLst>
                                    <p:set>
                                      <p:cBhvr>
                                        <p:cTn id="59" dur="1000" fill="hold">
                                          <p:stCondLst>
                                            <p:cond delay="0"/>
                                          </p:stCondLst>
                                        </p:cTn>
                                        <p:tgtEl>
                                          <p:spTgt spid="36"/>
                                        </p:tgtEl>
                                        <p:attrNameLst>
                                          <p:attrName>style.visibility</p:attrName>
                                        </p:attrNameLst>
                                      </p:cBhvr>
                                      <p:to>
                                        <p:strVal val="visible"/>
                                      </p:to>
                                    </p:set>
                                    <p:animEffect transition="in" filter="diamond(in)">
                                      <p:cBhvr>
                                        <p:cTn id="60" dur="1000"/>
                                        <p:tgtEl>
                                          <p:spTgt spid="36"/>
                                        </p:tgtEl>
                                      </p:cBhvr>
                                    </p:animEffect>
                                  </p:childTnLst>
                                </p:cTn>
                              </p:par>
                            </p:childTnLst>
                          </p:cTn>
                        </p:par>
                      </p:childTnLst>
                    </p:cTn>
                  </p:par>
                  <p:par>
                    <p:cTn id="61" fill="hold" nodeType="clickPar">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65"/>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66"/>
                                        </p:tgtEl>
                                        <p:attrNameLst>
                                          <p:attrName>style.visibility</p:attrName>
                                        </p:attrNameLst>
                                      </p:cBhvr>
                                      <p:to>
                                        <p:strVal val="visible"/>
                                      </p:to>
                                    </p:set>
                                    <p:animEffect transition="in" filter="wipe(left)">
                                      <p:cBhvr>
                                        <p:cTn id="71" dur="500"/>
                                        <p:tgtEl>
                                          <p:spTgt spid="66"/>
                                        </p:tgtEl>
                                      </p:cBhvr>
                                    </p:animEffect>
                                  </p:childTnLst>
                                </p:cTn>
                              </p:par>
                            </p:childTnLst>
                          </p:cTn>
                        </p:par>
                        <p:par>
                          <p:cTn id="72" fill="hold" nodeType="afterGroup">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63"/>
                                        </p:tgtEl>
                                        <p:attrNameLst>
                                          <p:attrName>style.visibility</p:attrName>
                                        </p:attrNameLst>
                                      </p:cBhvr>
                                      <p:to>
                                        <p:strVal val="visible"/>
                                      </p:to>
                                    </p:set>
                                    <p:animEffect transition="in" filter="wipe(left)">
                                      <p:cBhvr>
                                        <p:cTn id="75" dur="500"/>
                                        <p:tgtEl>
                                          <p:spTgt spid="63"/>
                                        </p:tgtEl>
                                      </p:cBhvr>
                                    </p:animEffect>
                                  </p:childTnLst>
                                </p:cTn>
                              </p:par>
                            </p:childTnLst>
                          </p:cTn>
                        </p:par>
                      </p:childTnLst>
                    </p:cTn>
                  </p:par>
                  <p:par>
                    <p:cTn id="76" fill="hold" nodeType="clickPar">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68"/>
                                        </p:tgtEl>
                                        <p:attrNameLst>
                                          <p:attrName>style.visibility</p:attrName>
                                        </p:attrNameLst>
                                      </p:cBhvr>
                                      <p:to>
                                        <p:strVal val="visible"/>
                                      </p:to>
                                    </p:set>
                                    <p:animEffect transition="in" filter="wipe(left)">
                                      <p:cBhvr>
                                        <p:cTn id="80" dur="500"/>
                                        <p:tgtEl>
                                          <p:spTgt spid="68"/>
                                        </p:tgtEl>
                                      </p:cBhvr>
                                    </p:animEffect>
                                  </p:childTnLst>
                                </p:cTn>
                              </p:par>
                            </p:childTnLst>
                          </p:cTn>
                        </p:par>
                        <p:par>
                          <p:cTn id="81" fill="hold" nodeType="afterGroup">
                            <p:stCondLst>
                              <p:cond delay="500"/>
                            </p:stCondLst>
                            <p:childTnLst>
                              <p:par>
                                <p:cTn id="82" presetID="22" presetClass="entr" presetSubtype="8" fill="hold" grpId="0" nodeType="afterEffect">
                                  <p:stCondLst>
                                    <p:cond delay="0"/>
                                  </p:stCondLst>
                                  <p:childTnLst>
                                    <p:set>
                                      <p:cBhvr>
                                        <p:cTn id="83" dur="1" fill="hold">
                                          <p:stCondLst>
                                            <p:cond delay="0"/>
                                          </p:stCondLst>
                                        </p:cTn>
                                        <p:tgtEl>
                                          <p:spTgt spid="67"/>
                                        </p:tgtEl>
                                        <p:attrNameLst>
                                          <p:attrName>style.visibility</p:attrName>
                                        </p:attrNameLst>
                                      </p:cBhvr>
                                      <p:to>
                                        <p:strVal val="visible"/>
                                      </p:to>
                                    </p:set>
                                    <p:animEffect transition="in" filter="wipe(left)">
                                      <p:cBhvr>
                                        <p:cTn id="84" dur="500"/>
                                        <p:tgtEl>
                                          <p:spTgt spid="67"/>
                                        </p:tgtEl>
                                      </p:cBhvr>
                                    </p:animEffect>
                                  </p:childTnLst>
                                </p:cTn>
                              </p:par>
                            </p:childTnLst>
                          </p:cTn>
                        </p:par>
                      </p:childTnLst>
                    </p:cTn>
                  </p:par>
                  <p:par>
                    <p:cTn id="85" fill="hold" nodeType="clickPar">
                      <p:stCondLst>
                        <p:cond delay="indefinite"/>
                      </p:stCondLst>
                      <p:childTnLst>
                        <p:par>
                          <p:cTn id="86" fill="hold">
                            <p:stCondLst>
                              <p:cond delay="0"/>
                            </p:stCondLst>
                            <p:childTnLst>
                              <p:par>
                                <p:cTn id="87" presetID="22" presetClass="entr" presetSubtype="8" fill="hold" grpId="0" nodeType="clickEffect">
                                  <p:stCondLst>
                                    <p:cond delay="0"/>
                                  </p:stCondLst>
                                  <p:childTnLst>
                                    <p:set>
                                      <p:cBhvr>
                                        <p:cTn id="88" dur="1" fill="hold">
                                          <p:stCondLst>
                                            <p:cond delay="0"/>
                                          </p:stCondLst>
                                        </p:cTn>
                                        <p:tgtEl>
                                          <p:spTgt spid="70"/>
                                        </p:tgtEl>
                                        <p:attrNameLst>
                                          <p:attrName>style.visibility</p:attrName>
                                        </p:attrNameLst>
                                      </p:cBhvr>
                                      <p:to>
                                        <p:strVal val="visible"/>
                                      </p:to>
                                    </p:set>
                                    <p:animEffect transition="in" filter="wipe(left)">
                                      <p:cBhvr>
                                        <p:cTn id="89" dur="500"/>
                                        <p:tgtEl>
                                          <p:spTgt spid="70"/>
                                        </p:tgtEl>
                                      </p:cBhvr>
                                    </p:animEffect>
                                  </p:childTnLst>
                                </p:cTn>
                              </p:par>
                            </p:childTnLst>
                          </p:cTn>
                        </p:par>
                        <p:par>
                          <p:cTn id="90" fill="hold" nodeType="afterGroup">
                            <p:stCondLst>
                              <p:cond delay="500"/>
                            </p:stCondLst>
                            <p:childTnLst>
                              <p:par>
                                <p:cTn id="91" presetID="22" presetClass="entr" presetSubtype="8" fill="hold" grpId="0" nodeType="afterEffect">
                                  <p:stCondLst>
                                    <p:cond delay="0"/>
                                  </p:stCondLst>
                                  <p:childTnLst>
                                    <p:set>
                                      <p:cBhvr>
                                        <p:cTn id="92" dur="1" fill="hold">
                                          <p:stCondLst>
                                            <p:cond delay="0"/>
                                          </p:stCondLst>
                                        </p:cTn>
                                        <p:tgtEl>
                                          <p:spTgt spid="69"/>
                                        </p:tgtEl>
                                        <p:attrNameLst>
                                          <p:attrName>style.visibility</p:attrName>
                                        </p:attrNameLst>
                                      </p:cBhvr>
                                      <p:to>
                                        <p:strVal val="visible"/>
                                      </p:to>
                                    </p:set>
                                    <p:animEffect transition="in" filter="wipe(left)">
                                      <p:cBhvr>
                                        <p:cTn id="93" dur="5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3" fill="hold" display="0">
                  <p:stCondLst>
                    <p:cond delay="indefinite"/>
                  </p:stCondLst>
                </p:cTn>
                <p:tgtEl>
                  <p:spTgt spid="23"/>
                </p:tgtEl>
              </p:cMediaNode>
            </p:video>
            <p:seq concurrent="1" nextAc="seek">
              <p:cTn id="94" restart="whenNotActive" fill="hold" evtFilter="cancelBubble" nodeType="interactiveSeq">
                <p:stCondLst>
                  <p:cond evt="onClick" delay="0">
                    <p:tgtEl>
                      <p:spTgt spid="23"/>
                    </p:tgtEl>
                  </p:cond>
                </p:stCondLst>
                <p:endSync evt="end" delay="0">
                  <p:rtn val="all"/>
                </p:endSync>
                <p:childTnLst>
                  <p:par>
                    <p:cTn id="95" fill="hold" nodeType="clickPar">
                      <p:stCondLst>
                        <p:cond delay="0"/>
                      </p:stCondLst>
                      <p:childTnLst>
                        <p:par>
                          <p:cTn id="96" fill="hold">
                            <p:stCondLst>
                              <p:cond delay="0"/>
                            </p:stCondLst>
                            <p:childTnLst>
                              <p:par>
                                <p:cTn id="97" presetID="2" presetClass="mediacall" presetSubtype="0" fill="hold" nodeType="clickEffect">
                                  <p:stCondLst>
                                    <p:cond delay="0"/>
                                  </p:stCondLst>
                                  <p:childTnLst>
                                    <p:cmd type="call" cmd="togglePause">
                                      <p:cBhvr additive="base">
                                        <p:cTn id="98" dur="1" fill="hold"/>
                                        <p:tgtEl>
                                          <p:spTgt spid="23"/>
                                        </p:tgtEl>
                                      </p:cBhvr>
                                    </p:cmd>
                                  </p:childTnLst>
                                </p:cTn>
                              </p:par>
                            </p:childTnLst>
                          </p:cTn>
                        </p:par>
                      </p:childTnLst>
                    </p:cTn>
                  </p:par>
                </p:childTnLst>
              </p:cTn>
              <p:nextCondLst>
                <p:cond evt="onClick" delay="0">
                  <p:tgtEl>
                    <p:spTgt spid="23"/>
                  </p:tgtEl>
                </p:cond>
              </p:nextCondLst>
            </p:seq>
          </p:childTnLst>
        </p:cTn>
      </p:par>
    </p:tnLst>
    <p:bldLst>
      <p:bldP spid="58" grpId="0"/>
      <p:bldP spid="43" grpId="0" animBg="1"/>
      <p:bldP spid="43" grpId="1" animBg="1"/>
      <p:bldP spid="44" grpId="0" animBg="1"/>
      <p:bldP spid="44" grpId="1" animBg="1"/>
      <p:bldP spid="45" grpId="0" animBg="1"/>
      <p:bldP spid="45" grpId="1" animBg="1"/>
      <p:bldP spid="29" grpId="0" animBg="1"/>
      <p:bldP spid="31" grpId="0"/>
      <p:bldP spid="30" grpId="0" animBg="1"/>
      <p:bldP spid="34" grpId="0" animBg="1"/>
      <p:bldP spid="30" grpId="1" animBg="1"/>
      <p:bldP spid="34" grpId="1" animBg="1"/>
      <p:bldP spid="35" grpId="0"/>
      <p:bldP spid="36" grpId="0"/>
      <p:bldP spid="63" grpId="0" animBg="1"/>
      <p:bldP spid="67" grpId="0" animBg="1"/>
      <p:bldP spid="69" grpId="0" animBg="1"/>
      <p:bldP spid="66" grpId="0" animBg="1"/>
      <p:bldP spid="68" grpId="0" animBg="1"/>
      <p:bldP spid="70" grpId="0" animBg="1"/>
      <p:bldP spid="28" grpId="0" animBg="1"/>
      <p:bldP spid="71" grpId="0" animBg="1"/>
      <p:bldP spid="65" grpId="0" animBg="1"/>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62" name="Freeform 62" title=""/>
          <p:cNvSpPr/>
          <p:nvPr>
            <p:custDataLst>
              <p:tags r:id="rId2"/>
            </p:custDataLst>
          </p:nvPr>
        </p:nvSpPr>
        <p:spPr>
          <a:xfrm>
            <a:off x="316865" y="611505"/>
            <a:ext cx="11428730" cy="6041390"/>
          </a:xfrm>
          <a:custGeom>
            <a:rect l="l" t="t" r="r" b="b"/>
            <a:pathLst>
              <a:path w="15902609" h="8229600">
                <a:moveTo>
                  <a:pt x="0" y="0"/>
                </a:moveTo>
                <a:lnTo>
                  <a:pt x="15902608" y="0"/>
                </a:lnTo>
                <a:lnTo>
                  <a:pt x="15902608" y="8229600"/>
                </a:lnTo>
                <a:lnTo>
                  <a:pt x="0" y="8229600"/>
                </a:lnTo>
                <a:lnTo>
                  <a:pt x="0" y="0"/>
                </a:lnTo>
                <a:close/>
              </a:path>
            </a:pathLst>
          </a:custGeom>
          <a:blipFill>
            <a:blip r:embed="rId3"/>
            <a:stretch>
              <a:fillRect/>
            </a:stretch>
          </a:blipFill>
        </p:spPr>
        <p:txBody>
          <a:bodyPr/>
          <a:lstStyle/>
          <a:p/>
        </p:txBody>
      </p:sp>
      <p:sp>
        <p:nvSpPr>
          <p:cNvPr id="32" name="文本框 31" title=""/>
          <p:cNvSpPr txBox="1"/>
          <p:nvPr>
            <p:custDataLst>
              <p:tags r:id="rId4"/>
            </p:custDataLst>
          </p:nvPr>
        </p:nvSpPr>
        <p:spPr>
          <a:xfrm>
            <a:off x="2297430" y="1324610"/>
            <a:ext cx="1147445" cy="636905"/>
          </a:xfrm>
          <a:prstGeom prst="rect">
            <a:avLst/>
          </a:prstGeom>
          <a:noFill/>
        </p:spPr>
        <p:txBody>
          <a:bodyPr wrap="none" rtlCol="0" anchor="t">
            <a:noAutofit/>
          </a:bodyPr>
          <a:lstStyle/>
          <a:p>
            <a:r>
              <a:rPr lang="zh-CN" altLang="en-US" sz="3200" b="1">
                <a:solidFill>
                  <a:schemeClr val="bg1"/>
                </a:solidFill>
                <a:latin typeface="黑体" panose="02010609060101010101" charset="-122"/>
                <a:ea typeface="黑体" panose="02010609060101010101" charset="-122"/>
                <a:cs typeface="黑体" panose="02010609060101010101" charset="-122"/>
                <a:sym typeface="+mn-ea"/>
              </a:rPr>
              <a:t>归纳</a:t>
            </a:r>
            <a:endParaRPr lang="zh-CN" altLang="en-US" sz="3200" b="1">
              <a:solidFill>
                <a:schemeClr val="bg1"/>
              </a:solidFill>
              <a:latin typeface="黑体" panose="02010609060101010101" charset="-122"/>
              <a:ea typeface="黑体" panose="02010609060101010101" charset="-122"/>
              <a:cs typeface="黑体" panose="02010609060101010101" charset="-122"/>
              <a:sym typeface="+mn-ea"/>
            </a:endParaRPr>
          </a:p>
        </p:txBody>
      </p:sp>
      <p:sp>
        <p:nvSpPr>
          <p:cNvPr id="41" name="Freeform 41" title=""/>
          <p:cNvSpPr/>
          <p:nvPr>
            <p:custDataLst>
              <p:tags r:id="rId5"/>
            </p:custDataLst>
          </p:nvPr>
        </p:nvSpPr>
        <p:spPr>
          <a:xfrm>
            <a:off x="648970" y="1189355"/>
            <a:ext cx="1453515" cy="805815"/>
          </a:xfrm>
          <a:custGeom>
            <a:rect l="l" t="t" r="r" b="b"/>
            <a:pathLst>
              <a:path w="11637013" h="8229600">
                <a:moveTo>
                  <a:pt x="0" y="0"/>
                </a:moveTo>
                <a:lnTo>
                  <a:pt x="11637013" y="0"/>
                </a:lnTo>
                <a:lnTo>
                  <a:pt x="11637013" y="8229600"/>
                </a:lnTo>
                <a:lnTo>
                  <a:pt x="0" y="8229600"/>
                </a:lnTo>
                <a:lnTo>
                  <a:pt x="0" y="0"/>
                </a:lnTo>
                <a:close/>
              </a:path>
            </a:pathLst>
          </a:custGeom>
          <a:blipFill>
            <a:blip r:embed="rId6"/>
            <a:stretch>
              <a:fillRect/>
            </a:stretch>
          </a:blipFill>
        </p:spPr>
        <p:txBody>
          <a:bodyPr/>
          <a:lstStyle/>
          <a:p/>
        </p:txBody>
      </p:sp>
      <p:sp>
        <p:nvSpPr>
          <p:cNvPr id="13" name="文本框 12" title=""/>
          <p:cNvSpPr txBox="1"/>
          <p:nvPr>
            <p:custDataLst>
              <p:tags r:id="rId7"/>
            </p:custDataLst>
          </p:nvPr>
        </p:nvSpPr>
        <p:spPr>
          <a:xfrm>
            <a:off x="906145" y="2526665"/>
            <a:ext cx="2538730" cy="737235"/>
          </a:xfrm>
          <a:prstGeom prst="rect">
            <a:avLst/>
          </a:prstGeom>
          <a:noFill/>
        </p:spPr>
        <p:txBody>
          <a:bodyPr wrap="square" rtlCol="0" anchor="t">
            <a:spAutoFit/>
          </a:bodyPr>
          <a:lstStyle/>
          <a:p>
            <a:pPr>
              <a:lnSpc>
                <a:spcPct val="150000"/>
              </a:lnSpc>
            </a:pPr>
            <a:r>
              <a:rPr lang="zh-CN" altLang="en-US" sz="2800" b="1">
                <a:solidFill>
                  <a:schemeClr val="bg1"/>
                </a:solidFill>
                <a:latin typeface="Times New Roman" panose="02020603050405020304" charset="0"/>
                <a:ea typeface="黑体" panose="02010609060101010101" charset="-122"/>
                <a:cs typeface="Times New Roman" panose="02020603050405020304" charset="0"/>
              </a:rPr>
              <a:t>大量实验证明：</a:t>
            </a:r>
            <a:endParaRPr lang="zh-CN" altLang="en-US" sz="2800" b="1">
              <a:solidFill>
                <a:schemeClr val="bg1"/>
              </a:solidFill>
              <a:latin typeface="黑体" panose="02010609060101010101" charset="-122"/>
              <a:ea typeface="黑体" panose="02010609060101010101" charset="-122"/>
              <a:cs typeface="黑体" panose="02010609060101010101" charset="-122"/>
              <a:sym typeface="+mn-ea"/>
            </a:endParaRPr>
          </a:p>
        </p:txBody>
      </p:sp>
      <p:sp>
        <p:nvSpPr>
          <p:cNvPr id="15" name="文本框 14" title=""/>
          <p:cNvSpPr txBox="1"/>
          <p:nvPr>
            <p:custDataLst>
              <p:tags r:id="rId8"/>
            </p:custDataLst>
          </p:nvPr>
        </p:nvSpPr>
        <p:spPr>
          <a:xfrm>
            <a:off x="995045" y="3587115"/>
            <a:ext cx="10201910" cy="694055"/>
          </a:xfrm>
          <a:prstGeom prst="rect">
            <a:avLst/>
          </a:prstGeom>
          <a:noFill/>
        </p:spPr>
        <p:txBody>
          <a:bodyPr wrap="square" rtlCol="0" anchor="t">
            <a:spAutoFit/>
          </a:bodyPr>
          <a:lstStyle/>
          <a:p>
            <a:pPr algn="l" fontAlgn="auto">
              <a:lnSpc>
                <a:spcPct val="140000"/>
              </a:lnSpc>
            </a:pPr>
            <a:r>
              <a:rPr lang="en-US" altLang="zh-CN" sz="2800" b="1">
                <a:solidFill>
                  <a:srgbClr val="FFC000"/>
                </a:solidFill>
                <a:latin typeface="Times New Roman" panose="02020603050405020304" charset="0"/>
                <a:ea typeface="黑体" panose="02010609060101010101" charset="-122"/>
                <a:cs typeface="Times New Roman" panose="02020603050405020304" charset="0"/>
                <a:sym typeface="+mn-ea"/>
              </a:rPr>
              <a:t>        </a:t>
            </a:r>
            <a:r>
              <a:rPr lang="zh-CN" sz="2800" b="1">
                <a:solidFill>
                  <a:srgbClr val="FFC000"/>
                </a:solidFill>
                <a:latin typeface="Times New Roman" panose="02020603050405020304" charset="0"/>
                <a:ea typeface="黑体" panose="02010609060101010101" charset="-122"/>
                <a:cs typeface="Times New Roman" panose="02020603050405020304" charset="0"/>
                <a:sym typeface="+mn-ea"/>
              </a:rPr>
              <a:t>流体</a:t>
            </a:r>
            <a:r>
              <a:rPr lang="zh-CN" altLang="en-US" sz="2800" b="1">
                <a:solidFill>
                  <a:srgbClr val="FFC000"/>
                </a:solidFill>
                <a:latin typeface="Times New Roman" panose="02020603050405020304" charset="0"/>
                <a:ea typeface="黑体" panose="02010609060101010101" charset="-122"/>
                <a:cs typeface="Times New Roman" panose="02020603050405020304" charset="0"/>
                <a:sym typeface="+mn-ea"/>
              </a:rPr>
              <a:t>在流速大的地方压强较小，在流速小的地方压强较大</a:t>
            </a:r>
            <a:r>
              <a:rPr lang="en-US" altLang="zh-CN" sz="2800" b="1">
                <a:solidFill>
                  <a:srgbClr val="FFC000"/>
                </a:solidFill>
                <a:latin typeface="Times New Roman" panose="02020603050405020304" charset="0"/>
                <a:ea typeface="黑体" panose="02010609060101010101" charset="-122"/>
                <a:cs typeface="Times New Roman" panose="02020603050405020304" charset="0"/>
                <a:sym typeface="+mn-ea"/>
              </a:rPr>
              <a:t>.</a:t>
            </a:r>
            <a:endParaRPr lang="en-US" altLang="zh-CN" sz="2800" b="1">
              <a:solidFill>
                <a:srgbClr val="FFC000"/>
              </a:solidFill>
              <a:latin typeface="Times New Roman" panose="02020603050405020304" charset="0"/>
              <a:ea typeface="黑体" panose="02010609060101010101" charset="-122"/>
              <a:cs typeface="Times New Roman" panose="02020603050405020304" charset="0"/>
              <a:sym typeface="+mn-ea"/>
            </a:endParaRPr>
          </a:p>
        </p:txBody>
      </p:sp>
    </p:spTree>
  </p:cSld>
  <p:clrMapOvr>
    <a:masterClrMapping/>
  </p:clrMapOvr>
  <mc:AlternateContent>
    <mc:Choice xmlns:p14="http://schemas.microsoft.com/office/powerpoint/2010/main" Requires="p14">
      <p:transition p14:dur="500"/>
    </mc:Choice>
    <mc:Fallback>
      <p:transition/>
    </mc:Fallback>
  </mc:AlternateConten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4" name="组合 3" title=""/>
          <p:cNvGrpSpPr/>
          <p:nvPr/>
        </p:nvGrpSpPr>
        <p:grpSpPr>
          <a:xfrm>
            <a:off x="331470" y="684530"/>
            <a:ext cx="2730500" cy="556260"/>
            <a:chOff x="5145" y="7528"/>
            <a:chExt cx="4300" cy="876"/>
          </a:xfrm>
        </p:grpSpPr>
        <p:pic>
          <p:nvPicPr>
            <p:cNvPr id="5" name="图片 4"/>
            <p:cNvPicPr>
              <a:picLocks noChangeAspect="1"/>
            </p:cNvPicPr>
            <p:nvPr>
              <p:custDataLst>
                <p:tags r:id="rId3"/>
              </p:custDataLst>
            </p:nvPr>
          </p:nvPicPr>
          <p:blipFill>
            <a:blip r:embed="rId2">
              <a:clrChange>
                <a:clrFrom>
                  <a:srgbClr val="FFFFFF">
                    <a:alpha val="100000"/>
                  </a:srgbClr>
                </a:clrFrom>
                <a:clrTo>
                  <a:srgbClr val="FFFFFF">
                    <a:alpha val="100000"/>
                    <a:alpha val="0"/>
                  </a:srgbClr>
                </a:clrTo>
              </a:clrChange>
            </a:blip>
            <a:srcRect r="74598"/>
            <a:stretch>
              <a:fillRect/>
            </a:stretch>
          </p:blipFill>
          <p:spPr>
            <a:xfrm>
              <a:off x="8556" y="7528"/>
              <a:ext cx="869" cy="877"/>
            </a:xfrm>
            <a:prstGeom prst="rect">
              <a:avLst/>
            </a:prstGeom>
          </p:spPr>
        </p:pic>
        <p:grpSp>
          <p:nvGrpSpPr>
            <p:cNvPr id="6" name="组合 5"/>
            <p:cNvGrpSpPr/>
            <p:nvPr/>
          </p:nvGrpSpPr>
          <p:grpSpPr>
            <a:xfrm>
              <a:off x="5145" y="7528"/>
              <a:ext cx="4300" cy="877"/>
              <a:chOff x="2545" y="9404"/>
              <a:chExt cx="4300" cy="877"/>
            </a:xfrm>
          </p:grpSpPr>
          <p:pic>
            <p:nvPicPr>
              <p:cNvPr id="7" name="图片 6"/>
              <p:cNvPicPr>
                <a:picLocks noChangeAspect="1"/>
              </p:cNvPicPr>
              <p:nvPr>
                <p:custDataLst>
                  <p:tags r:id="rId4"/>
                </p:custDataLst>
              </p:nvPr>
            </p:nvPicPr>
            <p:blipFill>
              <a:blip r:embed="rId2">
                <a:clrChange>
                  <a:clrFrom>
                    <a:srgbClr val="FFFFFF">
                      <a:alpha val="100000"/>
                    </a:srgbClr>
                  </a:clrFrom>
                  <a:clrTo>
                    <a:srgbClr val="FFFFFF">
                      <a:alpha val="100000"/>
                      <a:alpha val="0"/>
                    </a:srgbClr>
                  </a:clrTo>
                </a:clrChange>
              </a:blip>
              <a:stretch>
                <a:fillRect/>
              </a:stretch>
            </p:blipFill>
            <p:spPr>
              <a:xfrm>
                <a:off x="2565" y="9404"/>
                <a:ext cx="3421" cy="877"/>
              </a:xfrm>
              <a:prstGeom prst="rect">
                <a:avLst/>
              </a:prstGeom>
            </p:spPr>
          </p:pic>
          <p:sp>
            <p:nvSpPr>
              <p:cNvPr id="8" name="文本框 7"/>
              <p:cNvSpPr txBox="1"/>
              <p:nvPr>
                <p:custDataLst>
                  <p:tags r:id="rId5"/>
                </p:custDataLst>
              </p:nvPr>
            </p:nvSpPr>
            <p:spPr>
              <a:xfrm>
                <a:off x="2545" y="9404"/>
                <a:ext cx="4300" cy="822"/>
              </a:xfrm>
              <a:prstGeom prst="rect">
                <a:avLst/>
              </a:prstGeom>
              <a:noFill/>
            </p:spPr>
            <p:txBody>
              <a:bodyPr wrap="square" rtlCol="0" anchor="t">
                <a:spAutoFit/>
              </a:bodyPr>
              <a:lstStyle/>
              <a:p>
                <a:r>
                  <a:rPr lang="zh-CN" sz="2800" b="1">
                    <a:latin typeface="黑体" panose="02010609060101010101" charset="-122"/>
                    <a:ea typeface="黑体" panose="02010609060101010101" charset="-122"/>
                    <a:sym typeface="+mn-ea"/>
                  </a:rPr>
                  <a:t>迷</a:t>
                </a: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你</a:t>
                </a: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实</a:t>
                </a: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验</a:t>
                </a: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室</a:t>
                </a:r>
                <a:r>
                  <a:rPr lang="en-US" altLang="zh-CN" sz="2800" b="1">
                    <a:latin typeface="黑体" panose="02010609060101010101" charset="-122"/>
                    <a:ea typeface="黑体" panose="02010609060101010101" charset="-122"/>
                    <a:sym typeface="+mn-ea"/>
                  </a:rPr>
                  <a:t> </a:t>
                </a:r>
                <a:endParaRPr lang="zh-CN" sz="2800" b="1">
                  <a:latin typeface="黑体" panose="02010609060101010101" charset="-122"/>
                  <a:ea typeface="黑体" panose="02010609060101010101" charset="-122"/>
                  <a:sym typeface="+mn-ea"/>
                </a:endParaRPr>
              </a:p>
            </p:txBody>
          </p:sp>
        </p:grpSp>
      </p:grpSp>
      <p:sp>
        <p:nvSpPr>
          <p:cNvPr id="56" name="文本框 55" title=""/>
          <p:cNvSpPr txBox="1"/>
          <p:nvPr>
            <p:custDataLst>
              <p:tags r:id="rId6"/>
            </p:custDataLst>
          </p:nvPr>
        </p:nvSpPr>
        <p:spPr>
          <a:xfrm>
            <a:off x="4704080" y="1301115"/>
            <a:ext cx="2737485" cy="521970"/>
          </a:xfrm>
          <a:prstGeom prst="rect">
            <a:avLst/>
          </a:prstGeom>
          <a:noFill/>
        </p:spPr>
        <p:txBody>
          <a:bodyPr wrap="square" rtlCol="0">
            <a:spAutoFit/>
          </a:bodyPr>
          <a:lstStyle/>
          <a:p>
            <a:pPr algn="l"/>
            <a:r>
              <a:rPr lang="zh-CN" altLang="en-US" sz="2800" b="1">
                <a:latin typeface="黑体" panose="02010609060101010101" charset="-122"/>
                <a:ea typeface="黑体" panose="02010609060101010101" charset="-122"/>
              </a:rPr>
              <a:t>自制简易喷雾器</a:t>
            </a:r>
            <a:endParaRPr lang="zh-CN" altLang="en-US" sz="2800" b="1">
              <a:latin typeface="黑体" panose="02010609060101010101" charset="-122"/>
              <a:ea typeface="黑体" panose="02010609060101010101" charset="-122"/>
            </a:endParaRPr>
          </a:p>
        </p:txBody>
      </p:sp>
      <p:sp>
        <p:nvSpPr>
          <p:cNvPr id="11" name="文本框 10" title=""/>
          <p:cNvSpPr txBox="1"/>
          <p:nvPr>
            <p:custDataLst>
              <p:tags r:id="rId7"/>
            </p:custDataLst>
          </p:nvPr>
        </p:nvSpPr>
        <p:spPr>
          <a:xfrm>
            <a:off x="805180" y="1823085"/>
            <a:ext cx="10920095" cy="1899285"/>
          </a:xfrm>
          <a:prstGeom prst="rect">
            <a:avLst/>
          </a:prstGeom>
          <a:noFill/>
        </p:spPr>
        <p:txBody>
          <a:bodyPr wrap="square" rtlCol="0">
            <a:spAutoFit/>
          </a:bodyPr>
          <a:lstStyle/>
          <a:p>
            <a:pPr algn="l">
              <a:lnSpc>
                <a:spcPct val="140000"/>
              </a:lnSpc>
            </a:pPr>
            <a:r>
              <a:rPr lang="en-US" sz="2800" b="1">
                <a:latin typeface="Times New Roman" panose="02020603050405020304" charset="0"/>
                <a:ea typeface="黑体" panose="02010609060101010101" charset="-122"/>
                <a:cs typeface="Times New Roman" panose="02020603050405020304" charset="0"/>
              </a:rPr>
              <a:t>        </a:t>
            </a:r>
            <a:r>
              <a:rPr sz="2800" b="1">
                <a:latin typeface="Times New Roman" panose="02020603050405020304" charset="0"/>
                <a:ea typeface="黑体" panose="02010609060101010101" charset="-122"/>
                <a:cs typeface="Times New Roman" panose="02020603050405020304" charset="0"/>
              </a:rPr>
              <a:t>如图所示，将一根吸管</a:t>
            </a:r>
            <a:r>
              <a:rPr lang="zh-CN" sz="2800" b="1">
                <a:latin typeface="Times New Roman" panose="02020603050405020304" charset="0"/>
                <a:ea typeface="黑体" panose="02010609060101010101" charset="-122"/>
                <a:cs typeface="Times New Roman" panose="02020603050405020304" charset="0"/>
              </a:rPr>
              <a:t>弯成直角，在</a:t>
            </a:r>
            <a:r>
              <a:rPr sz="2800" b="1">
                <a:latin typeface="Times New Roman" panose="02020603050405020304" charset="0"/>
                <a:ea typeface="黑体" panose="02010609060101010101" charset="-122"/>
                <a:cs typeface="Times New Roman" panose="02020603050405020304" charset="0"/>
              </a:rPr>
              <a:t>弯折处剪开一个口，插入水中，用力向管内吹气，你观察到了什么现象?说说这是为什么?操作时应注意哪些细节，才能使实验更容易成功?</a:t>
            </a:r>
            <a:endParaRPr sz="2800" b="1">
              <a:latin typeface="Times New Roman" panose="02020603050405020304" charset="0"/>
              <a:ea typeface="黑体" panose="02010609060101010101" charset="-122"/>
              <a:cs typeface="Times New Roman" panose="02020603050405020304" charset="0"/>
            </a:endParaRPr>
          </a:p>
        </p:txBody>
      </p:sp>
      <p:grpSp>
        <p:nvGrpSpPr>
          <p:cNvPr id="14" name="组合 13" title=""/>
          <p:cNvGrpSpPr/>
          <p:nvPr/>
        </p:nvGrpSpPr>
        <p:grpSpPr>
          <a:xfrm>
            <a:off x="3776028" y="5766458"/>
            <a:ext cx="2071370" cy="431773"/>
            <a:chOff x="2437" y="9841"/>
            <a:chExt cx="3262" cy="680"/>
          </a:xfrm>
        </p:grpSpPr>
        <p:pic>
          <p:nvPicPr>
            <p:cNvPr id="15" name="图片 14" descr="665f4aef13eb0e3e789783293ed0c02f"/>
            <p:cNvPicPr>
              <a:picLocks noChangeAspect="1"/>
            </p:cNvPicPr>
            <p:nvPr>
              <p:custDataLst>
                <p:tags r:id="rId9"/>
              </p:custDataLst>
            </p:nvPr>
          </p:nvPicPr>
          <p:blipFill>
            <a:blip r:embed="rId8">
              <a:clrChange>
                <a:clrFrom>
                  <a:srgbClr val="FFFFFF">
                    <a:alpha val="100000"/>
                  </a:srgbClr>
                </a:clrFrom>
                <a:clrTo>
                  <a:srgbClr val="FFFFFF">
                    <a:alpha val="100000"/>
                    <a:alpha val="0"/>
                  </a:srgbClr>
                </a:clrTo>
              </a:clrChange>
            </a:blip>
            <a:stretch>
              <a:fillRect/>
            </a:stretch>
          </p:blipFill>
          <p:spPr>
            <a:xfrm>
              <a:off x="2437" y="9841"/>
              <a:ext cx="680" cy="680"/>
            </a:xfrm>
            <a:prstGeom prst="rect">
              <a:avLst/>
            </a:prstGeom>
          </p:spPr>
        </p:pic>
        <p:sp>
          <p:nvSpPr>
            <p:cNvPr id="16" name="文本框 15"/>
            <p:cNvSpPr txBox="1"/>
            <p:nvPr>
              <p:custDataLst>
                <p:tags r:id="rId10"/>
              </p:custDataLst>
            </p:nvPr>
          </p:nvSpPr>
          <p:spPr>
            <a:xfrm>
              <a:off x="2991" y="9891"/>
              <a:ext cx="2708" cy="580"/>
            </a:xfrm>
            <a:prstGeom prst="rect">
              <a:avLst/>
            </a:prstGeom>
            <a:noFill/>
          </p:spPr>
          <p:txBody>
            <a:bodyPr wrap="square" rtlCol="0" anchor="t">
              <a:spAutoFit/>
            </a:bodyPr>
            <a:lstStyle/>
            <a:p>
              <a:pPr algn="l">
                <a:spcBef>
                  <a:spcPct val="0"/>
                </a:spcBef>
                <a:spcAft>
                  <a:spcPct val="0"/>
                </a:spcAft>
                <a:buSzTx/>
              </a:pPr>
              <a:r>
                <a:rPr lang="zh-CN" sz="1800" b="1" spc="150">
                  <a:latin typeface="楷体" panose="02010609060101010101" charset="-122"/>
                  <a:ea typeface="楷体" panose="02010609060101010101" charset="-122"/>
                  <a:sym typeface="+mn-ea"/>
                </a:rPr>
                <a:t>点击播放视频</a:t>
              </a:r>
              <a:endParaRPr lang="zh-CN" sz="1800" b="1" spc="150">
                <a:latin typeface="楷体" panose="02010609060101010101" charset="-122"/>
                <a:ea typeface="楷体" panose="02010609060101010101" charset="-122"/>
                <a:sym typeface="+mn-ea"/>
              </a:endParaRPr>
            </a:p>
          </p:txBody>
        </p:sp>
      </p:grpSp>
      <p:sp>
        <p:nvSpPr>
          <p:cNvPr id="28" name="文本框 27" title=""/>
          <p:cNvSpPr txBox="1"/>
          <p:nvPr/>
        </p:nvSpPr>
        <p:spPr>
          <a:xfrm>
            <a:off x="6393180" y="4311015"/>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现象</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17" name="文本框 16" title=""/>
          <p:cNvSpPr txBox="1"/>
          <p:nvPr/>
        </p:nvSpPr>
        <p:spPr>
          <a:xfrm>
            <a:off x="7441565" y="4244340"/>
            <a:ext cx="4118610" cy="1124585"/>
          </a:xfrm>
          <a:prstGeom prst="rect">
            <a:avLst/>
          </a:prstGeom>
          <a:noFill/>
        </p:spPr>
        <p:txBody>
          <a:bodyPr wrap="square" rtlCol="0" anchor="t">
            <a:spAutoFit/>
          </a:bodyPr>
          <a:lstStyle/>
          <a:p>
            <a:pPr>
              <a:lnSpc>
                <a:spcPct val="120000"/>
              </a:lnSpc>
            </a:pPr>
            <a:r>
              <a:rPr lang="zh-CN" sz="2800" b="1">
                <a:solidFill>
                  <a:srgbClr val="0000FF"/>
                </a:solidFill>
                <a:latin typeface="Times New Roman" panose="02020603050405020304" charset="0"/>
                <a:ea typeface="黑体" panose="02010609060101010101" charset="-122"/>
                <a:cs typeface="Times New Roman" panose="02020603050405020304" charset="0"/>
                <a:sym typeface="+mn-ea"/>
              </a:rPr>
              <a:t>吸</a:t>
            </a:r>
            <a:r>
              <a:rPr sz="2800" b="1">
                <a:solidFill>
                  <a:srgbClr val="0000FF"/>
                </a:solidFill>
                <a:latin typeface="Times New Roman" panose="02020603050405020304" charset="0"/>
                <a:ea typeface="黑体" panose="02010609060101010101" charset="-122"/>
                <a:cs typeface="Times New Roman" panose="02020603050405020304" charset="0"/>
                <a:sym typeface="+mn-ea"/>
              </a:rPr>
              <a:t>管内</a:t>
            </a:r>
            <a:r>
              <a:rPr lang="zh-CN" sz="2800" b="1">
                <a:solidFill>
                  <a:srgbClr val="0000FF"/>
                </a:solidFill>
                <a:latin typeface="Times New Roman" panose="02020603050405020304" charset="0"/>
                <a:ea typeface="黑体" panose="02010609060101010101" charset="-122"/>
                <a:cs typeface="Times New Roman" panose="02020603050405020304" charset="0"/>
                <a:sym typeface="+mn-ea"/>
              </a:rPr>
              <a:t>的</a:t>
            </a:r>
            <a:r>
              <a:rPr sz="2800" b="1">
                <a:solidFill>
                  <a:srgbClr val="0000FF"/>
                </a:solidFill>
                <a:latin typeface="Times New Roman" panose="02020603050405020304" charset="0"/>
                <a:ea typeface="黑体" panose="02010609060101010101" charset="-122"/>
                <a:cs typeface="Times New Roman" panose="02020603050405020304" charset="0"/>
                <a:sym typeface="+mn-ea"/>
              </a:rPr>
              <a:t>水面上升</a:t>
            </a:r>
            <a:r>
              <a:rPr lang="zh-CN" sz="2800" b="1">
                <a:solidFill>
                  <a:srgbClr val="0000FF"/>
                </a:solidFill>
                <a:latin typeface="Times New Roman" panose="02020603050405020304" charset="0"/>
                <a:ea typeface="黑体" panose="02010609060101010101" charset="-122"/>
                <a:cs typeface="Times New Roman" panose="02020603050405020304" charset="0"/>
                <a:sym typeface="+mn-ea"/>
              </a:rPr>
              <a:t>，</a:t>
            </a:r>
            <a:r>
              <a:rPr sz="2800" b="1">
                <a:solidFill>
                  <a:srgbClr val="0000FF"/>
                </a:solidFill>
                <a:latin typeface="Times New Roman" panose="02020603050405020304" charset="0"/>
                <a:ea typeface="黑体" panose="02010609060101010101" charset="-122"/>
                <a:cs typeface="Times New Roman" panose="02020603050405020304" charset="0"/>
                <a:sym typeface="+mn-ea"/>
              </a:rPr>
              <a:t>并有水从管口上方喷出</a:t>
            </a:r>
            <a:r>
              <a:rPr lang="en-US" sz="2800" b="1">
                <a:solidFill>
                  <a:srgbClr val="0000FF"/>
                </a:solidFill>
                <a:latin typeface="Times New Roman" panose="02020603050405020304" charset="0"/>
                <a:ea typeface="黑体" panose="02010609060101010101" charset="-122"/>
                <a:cs typeface="Times New Roman" panose="02020603050405020304" charset="0"/>
                <a:sym typeface="+mn-ea"/>
              </a:rPr>
              <a:t>.</a:t>
            </a:r>
            <a:endParaRPr lang="en-US" sz="2800" b="1">
              <a:solidFill>
                <a:srgbClr val="0000FF"/>
              </a:solidFill>
              <a:latin typeface="Times New Roman" panose="02020603050405020304" charset="0"/>
              <a:ea typeface="黑体" panose="02010609060101010101" charset="-122"/>
              <a:cs typeface="Times New Roman" panose="02020603050405020304" charset="0"/>
              <a:sym typeface="+mn-ea"/>
            </a:endParaRPr>
          </a:p>
        </p:txBody>
      </p:sp>
      <p:pic>
        <p:nvPicPr>
          <p:cNvPr id="20" name="MyVideo_23.wmv" title="">
            <a:hlinkClick action="ppaction://media"/>
          </p:cNvPr>
          <p:cNvPicPr/>
          <p:nvPr>
            <a:videoFile r:link="rId13"/>
            <p:custDataLst>
              <p:tags r:id="rId12"/>
            </p:custDataLst>
            <p:extLst>
              <p:ext uri="{DAA4B4D4-6D71-4841-9C94-3DE7FCFB9230}">
                <p14:media xmlns:p14="http://schemas.microsoft.com/office/powerpoint/2010/main" r:embed="rId14"/>
              </p:ext>
            </p:extLst>
          </p:nvPr>
        </p:nvPicPr>
        <p:blipFill>
          <a:blip r:embed="rId11"/>
          <a:stretch>
            <a:fillRect/>
          </a:stretch>
        </p:blipFill>
        <p:spPr>
          <a:xfrm>
            <a:off x="3307080" y="3944620"/>
            <a:ext cx="2655570" cy="1724660"/>
          </a:xfrm>
          <a:prstGeom prst="rect">
            <a:avLst/>
          </a:prstGeom>
        </p:spPr>
      </p:pic>
      <p:pic>
        <p:nvPicPr>
          <p:cNvPr id="2" name="图片 1" title=""/>
          <p:cNvPicPr>
            <a:picLocks noChangeAspect="1"/>
          </p:cNvPicPr>
          <p:nvPr/>
        </p:nvPicPr>
        <p:blipFill>
          <a:blip r:embed="rId15">
            <a:clrChange>
              <a:clrFrom>
                <a:srgbClr val="C9BCB4">
                  <a:alpha val="100000"/>
                </a:srgbClr>
              </a:clrFrom>
              <a:clrTo>
                <a:srgbClr val="C9BCB4">
                  <a:alpha val="100000"/>
                  <a:alpha val="0"/>
                </a:srgbClr>
              </a:clrTo>
            </a:clrChange>
            <a:lum bright="30000" contrast="54000"/>
          </a:blip>
          <a:stretch>
            <a:fillRect/>
          </a:stretch>
        </p:blipFill>
        <p:spPr>
          <a:xfrm>
            <a:off x="655955" y="3944620"/>
            <a:ext cx="2406015" cy="2076450"/>
          </a:xfrm>
          <a:prstGeom prst="rect">
            <a:avLst/>
          </a:prstGeom>
        </p:spPr>
      </p:pic>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additive="base">
                                        <p:cTn id="12" dur="59581" fill="hold"/>
                                        <p:tgtEl>
                                          <p:spTgt spid="20"/>
                                        </p:tgtEl>
                                      </p:cBhvr>
                                    </p:cmd>
                                  </p:childTnLst>
                                </p:cTn>
                              </p:par>
                            </p:childTnLst>
                          </p:cTn>
                        </p:par>
                      </p:childTnLst>
                    </p:cTn>
                  </p:par>
                  <p:par>
                    <p:cTn id="14" fill="hold" nodeType="clickPar">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 calcmode="lin" valueType="num">
                                      <p:cBhvr additive="base">
                                        <p:cTn id="18" dur="500" fill="hold"/>
                                        <p:tgtEl>
                                          <p:spTgt spid="28"/>
                                        </p:tgtEl>
                                        <p:attrNameLst>
                                          <p:attrName>ppt_x</p:attrName>
                                        </p:attrNameLst>
                                      </p:cBhvr>
                                      <p:tavLst>
                                        <p:tav tm="0">
                                          <p:val>
                                            <p:strVal val="#ppt_x"/>
                                          </p:val>
                                        </p:tav>
                                        <p:tav tm="100000">
                                          <p:val>
                                            <p:strVal val="#ppt_x"/>
                                          </p:val>
                                        </p:tav>
                                      </p:tavLst>
                                    </p:anim>
                                    <p:anim calcmode="lin" valueType="num">
                                      <p:cBhvr additive="base">
                                        <p:cTn id="19" dur="500" fill="hold"/>
                                        <p:tgtEl>
                                          <p:spTgt spid="28"/>
                                        </p:tgtEl>
                                        <p:attrNameLst>
                                          <p:attrName>ppt_y</p:attrName>
                                        </p:attrNameLst>
                                      </p:cBhvr>
                                      <p:tavLst>
                                        <p:tav tm="0">
                                          <p:val>
                                            <p:strVal val="1+#ppt_h/2"/>
                                          </p:val>
                                        </p:tav>
                                        <p:tav tm="100000">
                                          <p:val>
                                            <p:strVal val="#ppt_y"/>
                                          </p:val>
                                        </p:tav>
                                      </p:tavLst>
                                    </p:anim>
                                  </p:childTnLst>
                                </p:cTn>
                              </p:par>
                              <p:par>
                                <p:cTn id="20" presetID="2" presetClass="entr" presetSubtype="4"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additive="base">
                                        <p:cTn id="22" dur="500" fill="hold"/>
                                        <p:tgtEl>
                                          <p:spTgt spid="17"/>
                                        </p:tgtEl>
                                        <p:attrNameLst>
                                          <p:attrName>ppt_x</p:attrName>
                                        </p:attrNameLst>
                                      </p:cBhvr>
                                      <p:tavLst>
                                        <p:tav tm="0">
                                          <p:val>
                                            <p:strVal val="#ppt_x"/>
                                          </p:val>
                                        </p:tav>
                                        <p:tav tm="100000">
                                          <p:val>
                                            <p:strVal val="#ppt_x"/>
                                          </p:val>
                                        </p:tav>
                                      </p:tavLst>
                                    </p:anim>
                                    <p:anim calcmode="lin" valueType="num">
                                      <p:cBhvr additive="base">
                                        <p:cTn id="2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3" fill="hold" display="0">
                  <p:stCondLst>
                    <p:cond delay="indefinite"/>
                  </p:stCondLst>
                </p:cTn>
                <p:tgtEl>
                  <p:spTgt spid="20"/>
                </p:tgtEl>
              </p:cMediaNode>
            </p:video>
            <p:seq concurrent="1" nextAc="seek">
              <p:cTn id="24" restart="whenNotActive" fill="hold" evtFilter="cancelBubble" nodeType="interactiveSeq">
                <p:stCondLst>
                  <p:cond evt="onClick" delay="0">
                    <p:tgtEl>
                      <p:spTgt spid="20"/>
                    </p:tgtEl>
                  </p:cond>
                </p:stCondLst>
                <p:endSync evt="end" delay="0">
                  <p:rtn val="all"/>
                </p:endSync>
                <p:childTnLst>
                  <p:par>
                    <p:cTn id="25" fill="hold" nodeType="clickPar">
                      <p:stCondLst>
                        <p:cond delay="0"/>
                      </p:stCondLst>
                      <p:childTnLst>
                        <p:par>
                          <p:cTn id="26" fill="hold">
                            <p:stCondLst>
                              <p:cond delay="0"/>
                            </p:stCondLst>
                            <p:childTnLst>
                              <p:par>
                                <p:cTn id="27" presetID="2" presetClass="mediacall" presetSubtype="0" fill="hold" nodeType="clickEffect">
                                  <p:stCondLst>
                                    <p:cond delay="0"/>
                                  </p:stCondLst>
                                  <p:childTnLst>
                                    <p:cmd type="call" cmd="togglePause">
                                      <p:cBhvr additive="base">
                                        <p:cTn id="28" dur="1" fill="hold"/>
                                        <p:tgtEl>
                                          <p:spTgt spid="20"/>
                                        </p:tgtEl>
                                      </p:cBhvr>
                                    </p:cmd>
                                  </p:childTnLst>
                                </p:cTn>
                              </p:par>
                            </p:childTnLst>
                          </p:cTn>
                        </p:par>
                      </p:childTnLst>
                    </p:cTn>
                  </p:par>
                </p:childTnLst>
              </p:cTn>
              <p:nextCondLst>
                <p:cond evt="onClick" delay="0">
                  <p:tgtEl>
                    <p:spTgt spid="20"/>
                  </p:tgtEl>
                </p:cond>
              </p:nextCondLst>
            </p:seq>
          </p:childTnLst>
        </p:cTn>
      </p:par>
    </p:tnLst>
    <p:bldLst>
      <p:bldP spid="28" grpId="0" animBg="1"/>
      <p:bldP spid="17"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39" name="矩形 38" title=""/>
          <p:cNvSpPr/>
          <p:nvPr/>
        </p:nvSpPr>
        <p:spPr>
          <a:xfrm>
            <a:off x="4505960" y="3086100"/>
            <a:ext cx="182880" cy="697865"/>
          </a:xfrm>
          <a:prstGeom prst="rect">
            <a:avLst/>
          </a:prstGeom>
          <a:solidFill>
            <a:srgbClr val="00B0F0">
              <a:alpha val="60000"/>
            </a:srgbClr>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8" name="文本框 17" title=""/>
          <p:cNvSpPr txBox="1"/>
          <p:nvPr/>
        </p:nvSpPr>
        <p:spPr>
          <a:xfrm>
            <a:off x="413385" y="760095"/>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rPr>
              <a:t>分析</a:t>
            </a:r>
            <a:r>
              <a:rPr lang="en-US" altLang="zh-CN" sz="2800" b="1">
                <a:solidFill>
                  <a:schemeClr val="bg1"/>
                </a:solidFill>
                <a:latin typeface="Times New Roman" panose="02020603050405020304" charset="0"/>
                <a:ea typeface="黑体" panose="02010609060101010101" charset="-122"/>
                <a:cs typeface="Times New Roman" panose="02020603050405020304" charset="0"/>
              </a:rPr>
              <a:t>:</a:t>
            </a:r>
            <a:endParaRPr lang="en-US" alt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19" name="文本框 18" title=""/>
          <p:cNvSpPr txBox="1"/>
          <p:nvPr/>
        </p:nvSpPr>
        <p:spPr>
          <a:xfrm>
            <a:off x="1461770" y="607695"/>
            <a:ext cx="10261600" cy="1899285"/>
          </a:xfrm>
          <a:prstGeom prst="rect">
            <a:avLst/>
          </a:prstGeom>
          <a:noFill/>
        </p:spPr>
        <p:txBody>
          <a:bodyPr wrap="square" rtlCol="0" anchor="t">
            <a:spAutoFit/>
          </a:bodyPr>
          <a:lstStyle/>
          <a:p>
            <a:pPr>
              <a:lnSpc>
                <a:spcPct val="140000"/>
              </a:lnSpc>
            </a:pPr>
            <a:r>
              <a:rPr lang="zh-CN" sz="2800" b="1">
                <a:latin typeface="Times New Roman" panose="02020603050405020304" charset="0"/>
                <a:ea typeface="黑体" panose="02010609060101010101" charset="-122"/>
                <a:cs typeface="Times New Roman" panose="02020603050405020304" charset="0"/>
                <a:sym typeface="+mn-ea"/>
              </a:rPr>
              <a:t>吹气时，</a:t>
            </a:r>
            <a:r>
              <a:rPr lang="zh-CN" sz="2800" b="1">
                <a:solidFill>
                  <a:srgbClr val="FF0000"/>
                </a:solidFill>
                <a:latin typeface="Times New Roman" panose="02020603050405020304" charset="0"/>
                <a:ea typeface="黑体" panose="02010609060101010101" charset="-122"/>
                <a:cs typeface="Times New Roman" panose="02020603050405020304" charset="0"/>
                <a:sym typeface="+mn-ea"/>
              </a:rPr>
              <a:t>竖直的吸管上方空气的流速较大，压强较小</a:t>
            </a:r>
            <a:r>
              <a:rPr lang="zh-CN" sz="2800" b="1">
                <a:latin typeface="Times New Roman" panose="02020603050405020304" charset="0"/>
                <a:ea typeface="黑体" panose="02010609060101010101" charset="-122"/>
                <a:cs typeface="Times New Roman" panose="02020603050405020304" charset="0"/>
                <a:sym typeface="+mn-ea"/>
              </a:rPr>
              <a:t>，</a:t>
            </a:r>
            <a:r>
              <a:rPr lang="zh-CN" sz="2800" b="1">
                <a:solidFill>
                  <a:srgbClr val="0000FF"/>
                </a:solidFill>
                <a:latin typeface="Times New Roman" panose="02020603050405020304" charset="0"/>
                <a:ea typeface="黑体" panose="02010609060101010101" charset="-122"/>
                <a:cs typeface="Times New Roman" panose="02020603050405020304" charset="0"/>
                <a:sym typeface="+mn-ea"/>
              </a:rPr>
              <a:t>作用于水面的大气压强大于吸管上方空气的压强</a:t>
            </a:r>
            <a:r>
              <a:rPr lang="en-US" altLang="zh-CN" sz="2800" b="1">
                <a:latin typeface="Times New Roman" panose="02020603050405020304" charset="0"/>
                <a:ea typeface="黑体" panose="02010609060101010101" charset="-122"/>
                <a:cs typeface="Times New Roman" panose="02020603050405020304" charset="0"/>
                <a:sym typeface="+mn-ea"/>
              </a:rPr>
              <a:t>. </a:t>
            </a:r>
            <a:r>
              <a:rPr lang="zh-CN" sz="2800" b="1">
                <a:latin typeface="Times New Roman" panose="02020603050405020304" charset="0"/>
                <a:ea typeface="黑体" panose="02010609060101010101" charset="-122"/>
                <a:cs typeface="Times New Roman" panose="02020603050405020304" charset="0"/>
                <a:sym typeface="+mn-ea"/>
              </a:rPr>
              <a:t>在压强差的作用下水就会上升到管口，然后随气流一起喷出</a:t>
            </a:r>
            <a:r>
              <a:rPr lang="en-US" altLang="zh-CN" sz="2800" b="1">
                <a:latin typeface="Times New Roman" panose="02020603050405020304" charset="0"/>
                <a:ea typeface="黑体" panose="02010609060101010101" charset="-122"/>
                <a:cs typeface="Times New Roman" panose="02020603050405020304" charset="0"/>
                <a:sym typeface="+mn-ea"/>
              </a:rPr>
              <a:t>.</a:t>
            </a:r>
            <a:endParaRPr lang="en-US" altLang="zh-CN" sz="2800" b="1">
              <a:latin typeface="Times New Roman" panose="02020603050405020304" charset="0"/>
              <a:ea typeface="黑体" panose="02010609060101010101" charset="-122"/>
              <a:cs typeface="Times New Roman" panose="02020603050405020304" charset="0"/>
              <a:sym typeface="+mn-ea"/>
            </a:endParaRPr>
          </a:p>
        </p:txBody>
      </p:sp>
      <p:cxnSp>
        <p:nvCxnSpPr>
          <p:cNvPr id="2" name="直接连接符 1" title=""/>
          <p:cNvCxnSpPr/>
          <p:nvPr/>
        </p:nvCxnSpPr>
        <p:spPr>
          <a:xfrm flipH="1">
            <a:off x="4495800" y="3078480"/>
            <a:ext cx="9525" cy="1270000"/>
          </a:xfrm>
          <a:prstGeom prst="line">
            <a:avLst/>
          </a:prstGeom>
          <a:ln w="22225">
            <a:solidFill>
              <a:schemeClr val="tx1"/>
            </a:solidFill>
          </a:ln>
        </p:spPr>
        <p:style>
          <a:lnRef idx="2">
            <a:schemeClr val="accent1"/>
          </a:lnRef>
          <a:fillRef idx="0">
            <a:srgbClr val="FFFFFF"/>
          </a:fillRef>
          <a:effectRef idx="0">
            <a:srgbClr val="FFFFFF"/>
          </a:effectRef>
          <a:fontRef idx="minor">
            <a:schemeClr val="tx1"/>
          </a:fontRef>
        </p:style>
      </p:cxnSp>
      <p:cxnSp>
        <p:nvCxnSpPr>
          <p:cNvPr id="3" name="直接连接符 2" title=""/>
          <p:cNvCxnSpPr/>
          <p:nvPr/>
        </p:nvCxnSpPr>
        <p:spPr>
          <a:xfrm flipH="1">
            <a:off x="4679950" y="3078480"/>
            <a:ext cx="0" cy="1270000"/>
          </a:xfrm>
          <a:prstGeom prst="line">
            <a:avLst/>
          </a:prstGeom>
          <a:ln w="22225">
            <a:solidFill>
              <a:schemeClr val="tx1"/>
            </a:solidFill>
          </a:ln>
        </p:spPr>
        <p:style>
          <a:lnRef idx="2">
            <a:schemeClr val="accent1"/>
          </a:lnRef>
          <a:fillRef idx="0">
            <a:srgbClr val="FFFFFF"/>
          </a:fillRef>
          <a:effectRef idx="0">
            <a:srgbClr val="FFFFFF"/>
          </a:effectRef>
          <a:fontRef idx="minor">
            <a:schemeClr val="tx1"/>
          </a:fontRef>
        </p:style>
      </p:cxnSp>
      <p:cxnSp>
        <p:nvCxnSpPr>
          <p:cNvPr id="4" name="直接连接符 3" title=""/>
          <p:cNvCxnSpPr/>
          <p:nvPr/>
        </p:nvCxnSpPr>
        <p:spPr>
          <a:xfrm flipH="1">
            <a:off x="4679950" y="3078480"/>
            <a:ext cx="1046480" cy="6985"/>
          </a:xfrm>
          <a:prstGeom prst="line">
            <a:avLst/>
          </a:prstGeom>
          <a:ln w="22225">
            <a:solidFill>
              <a:schemeClr val="tx1"/>
            </a:solidFill>
          </a:ln>
        </p:spPr>
        <p:style>
          <a:lnRef idx="2">
            <a:schemeClr val="accent1"/>
          </a:lnRef>
          <a:fillRef idx="0">
            <a:srgbClr val="FFFFFF"/>
          </a:fillRef>
          <a:effectRef idx="0">
            <a:srgbClr val="FFFFFF"/>
          </a:effectRef>
          <a:fontRef idx="minor">
            <a:schemeClr val="tx1"/>
          </a:fontRef>
        </p:style>
      </p:cxnSp>
      <p:cxnSp>
        <p:nvCxnSpPr>
          <p:cNvPr id="5" name="直接连接符 4" title=""/>
          <p:cNvCxnSpPr/>
          <p:nvPr/>
        </p:nvCxnSpPr>
        <p:spPr>
          <a:xfrm flipH="1">
            <a:off x="4679950" y="2894330"/>
            <a:ext cx="1046480" cy="6985"/>
          </a:xfrm>
          <a:prstGeom prst="line">
            <a:avLst/>
          </a:prstGeom>
          <a:ln w="22225">
            <a:solidFill>
              <a:schemeClr val="tx1"/>
            </a:solidFill>
          </a:ln>
        </p:spPr>
        <p:style>
          <a:lnRef idx="2">
            <a:schemeClr val="accent1"/>
          </a:lnRef>
          <a:fillRef idx="0">
            <a:srgbClr val="FFFFFF"/>
          </a:fillRef>
          <a:effectRef idx="0">
            <a:srgbClr val="FFFFFF"/>
          </a:effectRef>
          <a:fontRef idx="minor">
            <a:schemeClr val="tx1"/>
          </a:fontRef>
        </p:style>
      </p:cxnSp>
      <p:cxnSp>
        <p:nvCxnSpPr>
          <p:cNvPr id="6" name="直接连接符 5" title=""/>
          <p:cNvCxnSpPr/>
          <p:nvPr/>
        </p:nvCxnSpPr>
        <p:spPr>
          <a:xfrm flipH="1">
            <a:off x="4098925" y="3785870"/>
            <a:ext cx="1046480" cy="6985"/>
          </a:xfrm>
          <a:prstGeom prst="line">
            <a:avLst/>
          </a:prstGeom>
          <a:ln w="22225">
            <a:solidFill>
              <a:schemeClr val="tx1"/>
            </a:solidFill>
          </a:ln>
        </p:spPr>
        <p:style>
          <a:lnRef idx="2">
            <a:schemeClr val="accent1"/>
          </a:lnRef>
          <a:fillRef idx="0">
            <a:srgbClr val="FFFFFF"/>
          </a:fillRef>
          <a:effectRef idx="0">
            <a:srgbClr val="FFFFFF"/>
          </a:effectRef>
          <a:fontRef idx="minor">
            <a:schemeClr val="tx1"/>
          </a:fontRef>
        </p:style>
      </p:cxnSp>
      <p:sp>
        <p:nvSpPr>
          <p:cNvPr id="31" name="文本框 30" title=""/>
          <p:cNvSpPr txBox="1"/>
          <p:nvPr/>
        </p:nvSpPr>
        <p:spPr>
          <a:xfrm>
            <a:off x="6611620" y="2745105"/>
            <a:ext cx="894080" cy="521970"/>
          </a:xfrm>
          <a:prstGeom prst="rect">
            <a:avLst/>
          </a:prstGeom>
          <a:noFill/>
        </p:spPr>
        <p:txBody>
          <a:bodyPr wrap="none" rtlCol="0">
            <a:spAutoFit/>
          </a:bodyPr>
          <a:lstStyle/>
          <a:p>
            <a:r>
              <a:rPr lang="zh-CN" altLang="en-US" sz="2800" b="1">
                <a:latin typeface="黑体" panose="02010609060101010101" charset="-122"/>
                <a:ea typeface="黑体" panose="02010609060101010101" charset="-122"/>
              </a:rPr>
              <a:t>吹气</a:t>
            </a:r>
            <a:endParaRPr lang="en-US" altLang="zh-CN" sz="2800" b="1">
              <a:latin typeface="黑体" panose="02010609060101010101" charset="-122"/>
              <a:ea typeface="黑体" panose="02010609060101010101" charset="-122"/>
            </a:endParaRPr>
          </a:p>
        </p:txBody>
      </p:sp>
      <p:sp>
        <p:nvSpPr>
          <p:cNvPr id="43" name="箭头: 下 9" title=""/>
          <p:cNvSpPr/>
          <p:nvPr/>
        </p:nvSpPr>
        <p:spPr>
          <a:xfrm rot="5400000">
            <a:off x="5989638" y="2789873"/>
            <a:ext cx="144463" cy="432000"/>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4" name="箭头: 下 9" title=""/>
          <p:cNvSpPr/>
          <p:nvPr/>
        </p:nvSpPr>
        <p:spPr>
          <a:xfrm rot="5400000">
            <a:off x="6116638" y="2789873"/>
            <a:ext cx="144463" cy="432000"/>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5" name="箭头: 下 9" title=""/>
          <p:cNvSpPr/>
          <p:nvPr/>
        </p:nvSpPr>
        <p:spPr>
          <a:xfrm rot="5400000">
            <a:off x="6243638" y="2789873"/>
            <a:ext cx="144463" cy="432000"/>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7" name="箭头: 下 9" title=""/>
          <p:cNvSpPr/>
          <p:nvPr/>
        </p:nvSpPr>
        <p:spPr>
          <a:xfrm>
            <a:off x="4261803" y="3266758"/>
            <a:ext cx="144463" cy="432000"/>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箭头: 下 9" title=""/>
          <p:cNvSpPr/>
          <p:nvPr/>
        </p:nvSpPr>
        <p:spPr>
          <a:xfrm>
            <a:off x="4854258" y="3262313"/>
            <a:ext cx="144463" cy="432000"/>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cxnSp>
        <p:nvCxnSpPr>
          <p:cNvPr id="40" name="直接连接符 39" title=""/>
          <p:cNvCxnSpPr/>
          <p:nvPr/>
        </p:nvCxnSpPr>
        <p:spPr>
          <a:xfrm flipH="1" flipV="1">
            <a:off x="4495800" y="2791460"/>
            <a:ext cx="163830" cy="118745"/>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cxnSp>
        <p:nvCxnSpPr>
          <p:cNvPr id="41" name="直接连接符 40" title=""/>
          <p:cNvCxnSpPr/>
          <p:nvPr/>
        </p:nvCxnSpPr>
        <p:spPr>
          <a:xfrm flipH="1" flipV="1">
            <a:off x="4359275" y="2859405"/>
            <a:ext cx="179070" cy="74295"/>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cxnSp>
        <p:nvCxnSpPr>
          <p:cNvPr id="42" name="直接连接符 41" title=""/>
          <p:cNvCxnSpPr/>
          <p:nvPr/>
        </p:nvCxnSpPr>
        <p:spPr>
          <a:xfrm flipH="1" flipV="1">
            <a:off x="4364355" y="3028315"/>
            <a:ext cx="173990" cy="3175"/>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cxnSp>
        <p:nvCxnSpPr>
          <p:cNvPr id="46" name="直接连接符 45" title=""/>
          <p:cNvCxnSpPr/>
          <p:nvPr/>
        </p:nvCxnSpPr>
        <p:spPr>
          <a:xfrm flipH="1" flipV="1">
            <a:off x="4447540" y="2982595"/>
            <a:ext cx="164465" cy="4826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cxnSp>
        <p:nvCxnSpPr>
          <p:cNvPr id="47" name="直接连接符 46" title=""/>
          <p:cNvCxnSpPr/>
          <p:nvPr/>
        </p:nvCxnSpPr>
        <p:spPr>
          <a:xfrm flipH="1" flipV="1">
            <a:off x="4567555" y="2942590"/>
            <a:ext cx="59690" cy="6350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cxnSp>
        <p:nvCxnSpPr>
          <p:cNvPr id="48" name="直接连接符 47" title=""/>
          <p:cNvCxnSpPr/>
          <p:nvPr/>
        </p:nvCxnSpPr>
        <p:spPr>
          <a:xfrm flipH="1" flipV="1">
            <a:off x="4364355" y="2937510"/>
            <a:ext cx="146685" cy="24130"/>
          </a:xfrm>
          <a:prstGeom prst="line">
            <a:avLst/>
          </a:prstGeom>
          <a:ln w="3175">
            <a:solidFill>
              <a:schemeClr val="tx1"/>
            </a:solidFill>
          </a:ln>
        </p:spPr>
        <p:style>
          <a:lnRef idx="2">
            <a:schemeClr val="accent1"/>
          </a:lnRef>
          <a:fillRef idx="0">
            <a:srgbClr val="FFFFFF"/>
          </a:fillRef>
          <a:effectRef idx="0">
            <a:srgbClr val="FFFFFF"/>
          </a:effectRef>
          <a:fontRef idx="minor">
            <a:schemeClr val="tx1"/>
          </a:fontRef>
        </p:style>
      </p:cxnSp>
      <p:sp>
        <p:nvSpPr>
          <p:cNvPr id="49" name="箭头: 下 9" title=""/>
          <p:cNvSpPr/>
          <p:nvPr/>
        </p:nvSpPr>
        <p:spPr>
          <a:xfrm rot="5400000">
            <a:off x="4999038" y="2773998"/>
            <a:ext cx="144463" cy="432000"/>
          </a:xfrm>
          <a:prstGeom prst="downArrow">
            <a:avLst/>
          </a:prstGeom>
          <a:solidFill>
            <a:schemeClr val="tx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 typeface="Arial" panose="020b0604020202020204" pitchFamily="34" charset="0"/>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0" name="文本框 49" title=""/>
          <p:cNvSpPr txBox="1"/>
          <p:nvPr/>
        </p:nvSpPr>
        <p:spPr>
          <a:xfrm>
            <a:off x="413385" y="4836160"/>
            <a:ext cx="11296015" cy="1770380"/>
          </a:xfrm>
          <a:prstGeom prst="rect">
            <a:avLst/>
          </a:prstGeom>
          <a:noFill/>
        </p:spPr>
        <p:txBody>
          <a:bodyPr wrap="square" rtlCol="0" anchor="t">
            <a:spAutoFit/>
          </a:bodyPr>
          <a:lstStyle/>
          <a:p>
            <a:pPr>
              <a:lnSpc>
                <a:spcPct val="130000"/>
              </a:lnSpc>
            </a:pPr>
            <a:r>
              <a:rPr lang="en-US" altLang="zh-CN" sz="2800" b="1">
                <a:latin typeface="Times New Roman" panose="02020603050405020304" charset="0"/>
                <a:ea typeface="黑体" panose="02010609060101010101" charset="-122"/>
                <a:cs typeface="Times New Roman" panose="02020603050405020304" charset="0"/>
                <a:sym typeface="+mn-ea"/>
              </a:rPr>
              <a:t>1. </a:t>
            </a:r>
            <a:r>
              <a:rPr lang="zh-CN" altLang="en-US" sz="2800" b="1">
                <a:latin typeface="Times New Roman" panose="02020603050405020304" charset="0"/>
                <a:ea typeface="黑体" panose="02010609060101010101" charset="-122"/>
                <a:cs typeface="Times New Roman" panose="02020603050405020304" charset="0"/>
                <a:sym typeface="+mn-ea"/>
              </a:rPr>
              <a:t>在剪裁吸管时，尽量管口的</a:t>
            </a:r>
            <a:r>
              <a:rPr lang="zh-CN" altLang="en-US" sz="2800" b="1">
                <a:solidFill>
                  <a:srgbClr val="0000FF"/>
                </a:solidFill>
                <a:latin typeface="Times New Roman" panose="02020603050405020304" charset="0"/>
                <a:ea typeface="黑体" panose="02010609060101010101" charset="-122"/>
                <a:cs typeface="Times New Roman" panose="02020603050405020304" charset="0"/>
                <a:sym typeface="+mn-ea"/>
              </a:rPr>
              <a:t>折角平整</a:t>
            </a:r>
            <a:r>
              <a:rPr lang="zh-CN" altLang="en-US" sz="2800" b="1">
                <a:latin typeface="Times New Roman" panose="02020603050405020304" charset="0"/>
                <a:ea typeface="黑体" panose="02010609060101010101" charset="-122"/>
                <a:cs typeface="Times New Roman" panose="02020603050405020304" charset="0"/>
                <a:sym typeface="+mn-ea"/>
              </a:rPr>
              <a:t>一点</a:t>
            </a:r>
            <a:r>
              <a:rPr lang="en-US" altLang="zh-CN" sz="2800" b="1">
                <a:latin typeface="Times New Roman" panose="02020603050405020304" charset="0"/>
                <a:ea typeface="黑体" panose="02010609060101010101" charset="-122"/>
                <a:cs typeface="Times New Roman" panose="02020603050405020304" charset="0"/>
                <a:sym typeface="+mn-ea"/>
              </a:rPr>
              <a:t>.</a:t>
            </a:r>
            <a:endParaRPr lang="zh-CN" altLang="en-US" sz="2800" b="1">
              <a:latin typeface="Times New Roman" panose="02020603050405020304" charset="0"/>
              <a:ea typeface="黑体" panose="02010609060101010101" charset="-122"/>
              <a:cs typeface="Times New Roman" panose="02020603050405020304" charset="0"/>
              <a:sym typeface="+mn-ea"/>
            </a:endParaRPr>
          </a:p>
          <a:p>
            <a:pPr>
              <a:lnSpc>
                <a:spcPct val="130000"/>
              </a:lnSpc>
            </a:pPr>
            <a:r>
              <a:rPr lang="en-US" altLang="zh-CN" sz="2800" b="1">
                <a:latin typeface="Times New Roman" panose="02020603050405020304" charset="0"/>
                <a:ea typeface="黑体" panose="02010609060101010101" charset="-122"/>
                <a:cs typeface="Times New Roman" panose="02020603050405020304" charset="0"/>
                <a:sym typeface="+mn-ea"/>
              </a:rPr>
              <a:t>2. </a:t>
            </a:r>
            <a:r>
              <a:rPr lang="zh-CN" altLang="en-US" sz="2800" b="1">
                <a:latin typeface="Times New Roman" panose="02020603050405020304" charset="0"/>
                <a:ea typeface="黑体" panose="02010609060101010101" charset="-122"/>
                <a:cs typeface="Times New Roman" panose="02020603050405020304" charset="0"/>
                <a:sym typeface="+mn-ea"/>
              </a:rPr>
              <a:t>可以用铁丝或曲别针将吸管剪口处的一侧</a:t>
            </a:r>
            <a:r>
              <a:rPr lang="zh-CN" altLang="en-US" sz="2800" b="1">
                <a:solidFill>
                  <a:srgbClr val="0000FF"/>
                </a:solidFill>
                <a:latin typeface="Times New Roman" panose="02020603050405020304" charset="0"/>
                <a:ea typeface="黑体" panose="02010609060101010101" charset="-122"/>
                <a:cs typeface="Times New Roman" panose="02020603050405020304" charset="0"/>
                <a:sym typeface="+mn-ea"/>
              </a:rPr>
              <a:t>捏扁固定</a:t>
            </a:r>
            <a:r>
              <a:rPr lang="zh-CN" altLang="en-US" sz="2800" b="1">
                <a:latin typeface="Times New Roman" panose="02020603050405020304" charset="0"/>
                <a:ea typeface="黑体" panose="02010609060101010101" charset="-122"/>
                <a:cs typeface="Times New Roman" panose="02020603050405020304" charset="0"/>
                <a:sym typeface="+mn-ea"/>
              </a:rPr>
              <a:t>，这样可以减小出气口截面积提高流速，使实验现象更明显</a:t>
            </a:r>
            <a:r>
              <a:rPr lang="en-US" altLang="zh-CN" sz="2800" b="1">
                <a:latin typeface="Times New Roman" panose="02020603050405020304" charset="0"/>
                <a:ea typeface="黑体" panose="02010609060101010101" charset="-122"/>
                <a:cs typeface="Times New Roman" panose="02020603050405020304" charset="0"/>
                <a:sym typeface="+mn-ea"/>
              </a:rPr>
              <a:t>.</a:t>
            </a:r>
            <a:endParaRPr lang="en-US" altLang="zh-CN" sz="2800" b="1">
              <a:latin typeface="Times New Roman" panose="02020603050405020304" charset="0"/>
              <a:ea typeface="黑体" panose="02010609060101010101" charset="-122"/>
              <a:cs typeface="Times New Roman" panose="02020603050405020304" charset="0"/>
              <a:sym typeface="+mn-ea"/>
            </a:endParaRPr>
          </a:p>
        </p:txBody>
      </p:sp>
      <p:sp>
        <p:nvSpPr>
          <p:cNvPr id="51" name="文本框 50" title=""/>
          <p:cNvSpPr txBox="1"/>
          <p:nvPr/>
        </p:nvSpPr>
        <p:spPr>
          <a:xfrm>
            <a:off x="413385" y="4227195"/>
            <a:ext cx="2266950"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rPr>
              <a:t>操作注意点：</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9" name="矩形 8" title=""/>
          <p:cNvSpPr/>
          <p:nvPr/>
        </p:nvSpPr>
        <p:spPr>
          <a:xfrm>
            <a:off x="4111625" y="3795395"/>
            <a:ext cx="1036955" cy="618490"/>
          </a:xfrm>
          <a:prstGeom prst="rect">
            <a:avLst/>
          </a:prstGeom>
          <a:solidFill>
            <a:srgbClr val="00B0F0">
              <a:alpha val="60000"/>
            </a:srgb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up)">
                                      <p:cBhvr>
                                        <p:cTn id="7" dur="500"/>
                                        <p:tgtEl>
                                          <p:spTgt spid="31"/>
                                        </p:tgtEl>
                                      </p:cBhvr>
                                    </p:animEffect>
                                  </p:childTnLst>
                                </p:cTn>
                              </p:par>
                              <p:par>
                                <p:cTn id="8" presetID="1" presetClass="entr" presetSubtype="0" fill="hold" grpId="0" nodeType="withEffect">
                                  <p:stCondLst>
                                    <p:cond delay="0"/>
                                  </p:stCondLst>
                                  <p:childTnLst>
                                    <p:set>
                                      <p:cBhvr>
                                        <p:cTn id="9" dur="1" fill="hold">
                                          <p:stCondLst>
                                            <p:cond delay="0"/>
                                          </p:stCondLst>
                                        </p:cTn>
                                        <p:tgtEl>
                                          <p:spTgt spid="43"/>
                                        </p:tgtEl>
                                        <p:attrNameLst>
                                          <p:attrName>style.visibility</p:attrName>
                                        </p:attrNameLst>
                                      </p:cBhvr>
                                      <p:to>
                                        <p:strVal val="visible"/>
                                      </p:to>
                                    </p:set>
                                  </p:childTnLst>
                                </p:cTn>
                              </p:par>
                              <p:par>
                                <p:cTn id="10" presetID="42" presetClass="path" presetSubtype="0" repeatCount="indefinite" fill="hold" grpId="1" nodeType="withEffect">
                                  <p:stCondLst>
                                    <p:cond delay="0"/>
                                  </p:stCondLst>
                                  <p:endCondLst>
                                    <p:cond evt="onNext" delay="0">
                                      <p:tgtEl>
                                        <p:sldTgt/>
                                      </p:tgtEl>
                                    </p:cond>
                                  </p:endCondLst>
                                  <p:childTnLst>
                                    <p:animMotion origin="layout" path="M 0 -9.25926E-05 L -0.0282292 -0.000648148" pathEditMode="relative" rAng="0" ptsTypes="">
                                      <p:cBhvr>
                                        <p:cTn id="11" dur="1000" fill="hold"/>
                                        <p:tgtEl>
                                          <p:spTgt spid="43"/>
                                        </p:tgtEl>
                                        <p:attrNameLst>
                                          <p:attrName>ppt_x</p:attrName>
                                          <p:attrName>ppt_y</p:attrName>
                                        </p:attrNameLst>
                                      </p:cBhvr>
                                      <p:rCtr x="0" y="29"/>
                                    </p:animMotion>
                                  </p:childTnLst>
                                </p:cTn>
                              </p:par>
                              <p:par>
                                <p:cTn id="12" presetID="1" presetClass="entr" presetSubtype="0" fill="hold" grpId="0" nodeType="withEffect">
                                  <p:stCondLst>
                                    <p:cond delay="0"/>
                                  </p:stCondLst>
                                  <p:childTnLst>
                                    <p:set>
                                      <p:cBhvr>
                                        <p:cTn id="13" dur="1" fill="hold">
                                          <p:stCondLst>
                                            <p:cond delay="0"/>
                                          </p:stCondLst>
                                        </p:cTn>
                                        <p:tgtEl>
                                          <p:spTgt spid="44"/>
                                        </p:tgtEl>
                                        <p:attrNameLst>
                                          <p:attrName>style.visibility</p:attrName>
                                        </p:attrNameLst>
                                      </p:cBhvr>
                                      <p:to>
                                        <p:strVal val="visible"/>
                                      </p:to>
                                    </p:set>
                                  </p:childTnLst>
                                </p:cTn>
                              </p:par>
                              <p:par>
                                <p:cTn id="14" presetID="42" presetClass="path" presetSubtype="0" repeatCount="indefinite" fill="hold" grpId="1" nodeType="withEffect">
                                  <p:stCondLst>
                                    <p:cond delay="0"/>
                                  </p:stCondLst>
                                  <p:endCondLst>
                                    <p:cond evt="onNext" delay="0">
                                      <p:tgtEl>
                                        <p:sldTgt/>
                                      </p:tgtEl>
                                    </p:cond>
                                  </p:endCondLst>
                                  <p:childTnLst>
                                    <p:animMotion origin="layout" path="M 0 -9.25926E-05 L -0.0252083 -0.000740741" pathEditMode="relative" rAng="0" ptsTypes="">
                                      <p:cBhvr>
                                        <p:cTn id="15" dur="1000" fill="hold"/>
                                        <p:tgtEl>
                                          <p:spTgt spid="44"/>
                                        </p:tgtEl>
                                        <p:attrNameLst>
                                          <p:attrName>ppt_x</p:attrName>
                                          <p:attrName>ppt_y</p:attrName>
                                        </p:attrNameLst>
                                      </p:cBhvr>
                                      <p:rCtr x="0" y="29"/>
                                    </p:animMotion>
                                  </p:childTnLst>
                                </p:cTn>
                              </p:par>
                              <p:par>
                                <p:cTn id="16" presetID="1"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childTnLst>
                                </p:cTn>
                              </p:par>
                              <p:par>
                                <p:cTn id="18" presetID="42" presetClass="path" presetSubtype="0" repeatCount="indefinite" fill="hold" grpId="1" nodeType="withEffect">
                                  <p:stCondLst>
                                    <p:cond delay="0"/>
                                  </p:stCondLst>
                                  <p:endCondLst>
                                    <p:cond evt="onNext" delay="0">
                                      <p:tgtEl>
                                        <p:sldTgt/>
                                      </p:tgtEl>
                                    </p:cond>
                                  </p:endCondLst>
                                  <p:childTnLst>
                                    <p:animMotion origin="layout" path="M 0 -9.25926E-05 L -0.0239062 -0.000740741" pathEditMode="relative" rAng="0" ptsTypes="">
                                      <p:cBhvr>
                                        <p:cTn id="19" dur="1000" fill="hold"/>
                                        <p:tgtEl>
                                          <p:spTgt spid="45"/>
                                        </p:tgtEl>
                                        <p:attrNameLst>
                                          <p:attrName>ppt_x</p:attrName>
                                          <p:attrName>ppt_y</p:attrName>
                                        </p:attrNameLst>
                                      </p:cBhvr>
                                      <p:rCtr x="0" y="29"/>
                                    </p:animMotion>
                                  </p:childTnLst>
                                </p:cTn>
                              </p:par>
                            </p:childTnLst>
                          </p:cTn>
                        </p:par>
                        <p:par>
                          <p:cTn id="20" fill="hold" nodeType="afterGroup">
                            <p:stCondLst>
                              <p:cond delay="1000"/>
                            </p:stCondLst>
                            <p:childTnLst>
                              <p:par>
                                <p:cTn id="21" presetID="1" presetClass="entr" presetSubtype="0" fill="hold" grpId="0" nodeType="after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42" presetClass="path" presetSubtype="0" repeatCount="indefinite" fill="hold" grpId="1" nodeType="withEffect">
                                  <p:stCondLst>
                                    <p:cond delay="0"/>
                                  </p:stCondLst>
                                  <p:endCondLst>
                                    <p:cond evt="onNext" delay="0">
                                      <p:tgtEl>
                                        <p:sldTgt/>
                                      </p:tgtEl>
                                    </p:cond>
                                  </p:endCondLst>
                                  <p:childTnLst>
                                    <p:animMotion origin="layout" path="M 0 -0.000185185 L -0.0003125 0.0492593" pathEditMode="relative" rAng="0" ptsTypes="">
                                      <p:cBhvr>
                                        <p:cTn id="24" dur="1000" fill="hold"/>
                                        <p:tgtEl>
                                          <p:spTgt spid="7"/>
                                        </p:tgtEl>
                                        <p:attrNameLst>
                                          <p:attrName>ppt_x</p:attrName>
                                          <p:attrName>ppt_y</p:attrName>
                                        </p:attrNameLst>
                                      </p:cBhvr>
                                      <p:rCtr x="-11" y="0"/>
                                    </p:animMotion>
                                  </p:childTnLst>
                                </p:cTn>
                              </p:par>
                              <p:par>
                                <p:cTn id="25" presetID="1" presetClass="entr" presetSubtype="0"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42" presetClass="path" presetSubtype="0" repeatCount="indefinite" fill="hold" grpId="1" nodeType="withEffect">
                                  <p:stCondLst>
                                    <p:cond delay="0"/>
                                  </p:stCondLst>
                                  <p:endCondLst>
                                    <p:cond evt="onNext" delay="0">
                                      <p:tgtEl>
                                        <p:sldTgt/>
                                      </p:tgtEl>
                                    </p:cond>
                                  </p:endCondLst>
                                  <p:childTnLst>
                                    <p:animMotion origin="layout" path="M 0 -0.000185185 L 0.0003125 0.0489815" pathEditMode="relative" rAng="0" ptsTypes="">
                                      <p:cBhvr>
                                        <p:cTn id="28" dur="1000" fill="hold"/>
                                        <p:tgtEl>
                                          <p:spTgt spid="8"/>
                                        </p:tgtEl>
                                        <p:attrNameLst>
                                          <p:attrName>ppt_x</p:attrName>
                                          <p:attrName>ppt_y</p:attrName>
                                        </p:attrNameLst>
                                      </p:cBhvr>
                                      <p:rCtr x="-11" y="0"/>
                                    </p:animMotion>
                                  </p:childTnLst>
                                </p:cTn>
                              </p:par>
                            </p:childTnLst>
                          </p:cTn>
                        </p:par>
                        <p:par>
                          <p:cTn id="29" fill="hold" nodeType="afterGroup">
                            <p:stCondLst>
                              <p:cond delay="2000"/>
                            </p:stCondLst>
                            <p:childTnLst>
                              <p:par>
                                <p:cTn id="30" presetID="9" presetClass="entr" presetSubtype="0" fill="hold" grpId="0" nodeType="afterEffect">
                                  <p:stCondLst>
                                    <p:cond delay="0"/>
                                  </p:stCondLst>
                                  <p:childTnLst>
                                    <p:set>
                                      <p:cBhvr>
                                        <p:cTn id="31" dur="1" fill="hold">
                                          <p:stCondLst>
                                            <p:cond delay="0"/>
                                          </p:stCondLst>
                                        </p:cTn>
                                        <p:tgtEl>
                                          <p:spTgt spid="39"/>
                                        </p:tgtEl>
                                        <p:attrNameLst>
                                          <p:attrName>style.visibility</p:attrName>
                                        </p:attrNameLst>
                                      </p:cBhvr>
                                      <p:to>
                                        <p:strVal val="visible"/>
                                      </p:to>
                                    </p:set>
                                    <p:animEffect transition="in" filter="dissolve">
                                      <p:cBhvr>
                                        <p:cTn id="32" dur="500"/>
                                        <p:tgtEl>
                                          <p:spTgt spid="39"/>
                                        </p:tgtEl>
                                      </p:cBhvr>
                                    </p:animEffect>
                                  </p:childTnLst>
                                </p:cTn>
                              </p:par>
                            </p:childTnLst>
                          </p:cTn>
                        </p:par>
                        <p:par>
                          <p:cTn id="33" fill="hold" nodeType="afterGroup">
                            <p:stCondLst>
                              <p:cond delay="2500"/>
                            </p:stCondLst>
                            <p:childTnLst>
                              <p:par>
                                <p:cTn id="34" presetID="22" presetClass="entr" presetSubtype="4" fill="hold" nodeType="after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wipe(down)">
                                      <p:cBhvr>
                                        <p:cTn id="36" dur="500"/>
                                        <p:tgtEl>
                                          <p:spTgt spid="40"/>
                                        </p:tgtEl>
                                      </p:cBhvr>
                                    </p:animEffect>
                                  </p:childTnLst>
                                </p:cTn>
                              </p:par>
                              <p:par>
                                <p:cTn id="37" presetID="1" presetClass="entr" presetSubtype="0" fill="hold" grpId="0" nodeType="withEffect">
                                  <p:stCondLst>
                                    <p:cond delay="0"/>
                                  </p:stCondLst>
                                  <p:childTnLst>
                                    <p:set>
                                      <p:cBhvr>
                                        <p:cTn id="38" dur="1" fill="hold">
                                          <p:stCondLst>
                                            <p:cond delay="0"/>
                                          </p:stCondLst>
                                        </p:cTn>
                                        <p:tgtEl>
                                          <p:spTgt spid="49"/>
                                        </p:tgtEl>
                                        <p:attrNameLst>
                                          <p:attrName>style.visibility</p:attrName>
                                        </p:attrNameLst>
                                      </p:cBhvr>
                                      <p:to>
                                        <p:strVal val="visible"/>
                                      </p:to>
                                    </p:set>
                                  </p:childTnLst>
                                </p:cTn>
                              </p:par>
                              <p:par>
                                <p:cTn id="39" presetID="42" presetClass="path" presetSubtype="0" repeatCount="indefinite" fill="hold" grpId="1" nodeType="withEffect">
                                  <p:stCondLst>
                                    <p:cond delay="0"/>
                                  </p:stCondLst>
                                  <p:endCondLst>
                                    <p:cond evt="onNext" delay="0">
                                      <p:tgtEl>
                                        <p:sldTgt/>
                                      </p:tgtEl>
                                    </p:cond>
                                  </p:endCondLst>
                                  <p:childTnLst>
                                    <p:animMotion origin="layout" path="M 0 -9.25926E-05 L -0.0239062 -0.000740741" pathEditMode="relative" rAng="0" ptsTypes="">
                                      <p:cBhvr>
                                        <p:cTn id="40" dur="1000" fill="hold"/>
                                        <p:tgtEl>
                                          <p:spTgt spid="49"/>
                                        </p:tgtEl>
                                        <p:attrNameLst>
                                          <p:attrName>ppt_x</p:attrName>
                                          <p:attrName>ppt_y</p:attrName>
                                        </p:attrNameLst>
                                      </p:cBhvr>
                                      <p:rCtr x="0" y="29"/>
                                    </p:animMotion>
                                  </p:childTnLst>
                                </p:cTn>
                              </p:par>
                              <p:par>
                                <p:cTn id="41" presetID="22" presetClass="entr" presetSubtype="4" fill="hold"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wipe(down)">
                                      <p:cBhvr>
                                        <p:cTn id="43" dur="500"/>
                                        <p:tgtEl>
                                          <p:spTgt spid="41"/>
                                        </p:tgtEl>
                                      </p:cBhvr>
                                    </p:animEffect>
                                  </p:childTnLst>
                                </p:cTn>
                              </p:par>
                              <p:par>
                                <p:cTn id="44" presetID="22" presetClass="entr" presetSubtype="4" fill="hold" nodeType="withEffect">
                                  <p:stCondLst>
                                    <p:cond delay="0"/>
                                  </p:stCondLst>
                                  <p:childTnLst>
                                    <p:set>
                                      <p:cBhvr>
                                        <p:cTn id="45" dur="1" fill="hold">
                                          <p:stCondLst>
                                            <p:cond delay="0"/>
                                          </p:stCondLst>
                                        </p:cTn>
                                        <p:tgtEl>
                                          <p:spTgt spid="42"/>
                                        </p:tgtEl>
                                        <p:attrNameLst>
                                          <p:attrName>style.visibility</p:attrName>
                                        </p:attrNameLst>
                                      </p:cBhvr>
                                      <p:to>
                                        <p:strVal val="visible"/>
                                      </p:to>
                                    </p:set>
                                    <p:animEffect transition="in" filter="wipe(down)">
                                      <p:cBhvr>
                                        <p:cTn id="46" dur="500"/>
                                        <p:tgtEl>
                                          <p:spTgt spid="42"/>
                                        </p:tgtEl>
                                      </p:cBhvr>
                                    </p:animEffect>
                                  </p:childTnLst>
                                </p:cTn>
                              </p:par>
                              <p:par>
                                <p:cTn id="47" presetID="22" presetClass="entr" presetSubtype="4" fill="hold" nodeType="withEffect">
                                  <p:stCondLst>
                                    <p:cond delay="0"/>
                                  </p:stCondLst>
                                  <p:childTnLst>
                                    <p:set>
                                      <p:cBhvr>
                                        <p:cTn id="48" dur="1" fill="hold">
                                          <p:stCondLst>
                                            <p:cond delay="0"/>
                                          </p:stCondLst>
                                        </p:cTn>
                                        <p:tgtEl>
                                          <p:spTgt spid="46"/>
                                        </p:tgtEl>
                                        <p:attrNameLst>
                                          <p:attrName>style.visibility</p:attrName>
                                        </p:attrNameLst>
                                      </p:cBhvr>
                                      <p:to>
                                        <p:strVal val="visible"/>
                                      </p:to>
                                    </p:set>
                                    <p:animEffect transition="in" filter="wipe(down)">
                                      <p:cBhvr>
                                        <p:cTn id="49" dur="500"/>
                                        <p:tgtEl>
                                          <p:spTgt spid="46"/>
                                        </p:tgtEl>
                                      </p:cBhvr>
                                    </p:animEffect>
                                  </p:childTnLst>
                                </p:cTn>
                              </p:par>
                              <p:par>
                                <p:cTn id="50" presetID="22" presetClass="entr" presetSubtype="4" fill="hold" nodeType="withEffect">
                                  <p:stCondLst>
                                    <p:cond delay="0"/>
                                  </p:stCondLst>
                                  <p:childTnLst>
                                    <p:set>
                                      <p:cBhvr>
                                        <p:cTn id="51" dur="1" fill="hold">
                                          <p:stCondLst>
                                            <p:cond delay="0"/>
                                          </p:stCondLst>
                                        </p:cTn>
                                        <p:tgtEl>
                                          <p:spTgt spid="47"/>
                                        </p:tgtEl>
                                        <p:attrNameLst>
                                          <p:attrName>style.visibility</p:attrName>
                                        </p:attrNameLst>
                                      </p:cBhvr>
                                      <p:to>
                                        <p:strVal val="visible"/>
                                      </p:to>
                                    </p:set>
                                    <p:animEffect transition="in" filter="wipe(down)">
                                      <p:cBhvr>
                                        <p:cTn id="52" dur="500"/>
                                        <p:tgtEl>
                                          <p:spTgt spid="47"/>
                                        </p:tgtEl>
                                      </p:cBhvr>
                                    </p:animEffect>
                                  </p:childTnLst>
                                </p:cTn>
                              </p:par>
                              <p:par>
                                <p:cTn id="53" presetID="22" presetClass="entr" presetSubtype="4" fill="hold"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wipe(down)">
                                      <p:cBhvr>
                                        <p:cTn id="55" dur="500"/>
                                        <p:tgtEl>
                                          <p:spTgt spid="48"/>
                                        </p:tgtEl>
                                      </p:cBhvr>
                                    </p:animEffect>
                                  </p:childTnLst>
                                </p:cTn>
                              </p:par>
                            </p:childTnLst>
                          </p:cTn>
                        </p:par>
                      </p:childTnLst>
                    </p:cTn>
                  </p:par>
                  <p:par>
                    <p:cTn id="56" fill="hold" nodeType="clickPar">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51"/>
                                        </p:tgtEl>
                                        <p:attrNameLst>
                                          <p:attrName>style.visibility</p:attrName>
                                        </p:attrNameLst>
                                      </p:cBhvr>
                                      <p:to>
                                        <p:strVal val="visible"/>
                                      </p:to>
                                    </p:set>
                                    <p:animEffect transition="in" filter="blinds(horizontal)">
                                      <p:cBhvr>
                                        <p:cTn id="60" dur="500"/>
                                        <p:tgtEl>
                                          <p:spTgt spid="51"/>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50"/>
                                        </p:tgtEl>
                                        <p:attrNameLst>
                                          <p:attrName>style.visibility</p:attrName>
                                        </p:attrNameLst>
                                      </p:cBhvr>
                                      <p:to>
                                        <p:strVal val="visible"/>
                                      </p:to>
                                    </p:set>
                                    <p:animEffect transition="in" filter="blinds(horizontal)">
                                      <p:cBhvr>
                                        <p:cTn id="63"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3" grpId="1" animBg="1"/>
      <p:bldP spid="44" grpId="0" animBg="1"/>
      <p:bldP spid="44" grpId="1" animBg="1"/>
      <p:bldP spid="45" grpId="0" animBg="1"/>
      <p:bldP spid="45" grpId="1" animBg="1"/>
      <p:bldP spid="31" grpId="0"/>
      <p:bldP spid="7" grpId="0" animBg="1"/>
      <p:bldP spid="7" grpId="1" animBg="1"/>
      <p:bldP spid="8" grpId="0" animBg="1"/>
      <p:bldP spid="8" grpId="1" animBg="1"/>
      <p:bldP spid="39" grpId="0" animBg="1"/>
      <p:bldP spid="49" grpId="0" animBg="1"/>
      <p:bldP spid="49" grpId="1" animBg="1"/>
      <p:bldP spid="51" grpId="0" animBg="1"/>
      <p:bldP spid="50"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11" name="组合 10" title=""/>
          <p:cNvGrpSpPr/>
          <p:nvPr/>
        </p:nvGrpSpPr>
        <p:grpSpPr>
          <a:xfrm>
            <a:off x="361315" y="771525"/>
            <a:ext cx="5460365" cy="650875"/>
            <a:chOff x="3186" y="7638"/>
            <a:chExt cx="8599" cy="1025"/>
          </a:xfrm>
        </p:grpSpPr>
        <p:sp>
          <p:nvSpPr>
            <p:cNvPr id="26" name="圆角矩形 25"/>
            <p:cNvSpPr/>
            <p:nvPr/>
          </p:nvSpPr>
          <p:spPr>
            <a:xfrm>
              <a:off x="3186" y="7638"/>
              <a:ext cx="8598" cy="1025"/>
            </a:xfrm>
            <a:prstGeom prst="roundRect">
              <a:avLst/>
            </a:prstGeom>
            <a:gradFill>
              <a:gsLst>
                <a:gs pos="0">
                  <a:srgbClr val="6ABC91">
                    <a:lumMod val="84000"/>
                    <a:alpha val="100000"/>
                  </a:srgbClr>
                </a:gs>
                <a:gs pos="100000">
                  <a:srgbClr val="FFFFFF">
                    <a:alpha val="100000"/>
                  </a:srgbClr>
                </a:gs>
              </a:gsLst>
              <a:path path="circle">
                <a:fillToRect t="100000" r="100000"/>
              </a:path>
              <a:tileRect l="-100000" b="-10000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4" name="圆角矩形 13"/>
            <p:cNvSpPr/>
            <p:nvPr/>
          </p:nvSpPr>
          <p:spPr>
            <a:xfrm>
              <a:off x="3460" y="7776"/>
              <a:ext cx="8325" cy="750"/>
            </a:xfrm>
            <a:prstGeom prst="roundRect">
              <a:avLst/>
            </a:prstGeom>
            <a:solidFill>
              <a:schemeClr val="bg1">
                <a:alpha val="63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8" name="文本框 27"/>
            <p:cNvSpPr txBox="1"/>
            <p:nvPr/>
          </p:nvSpPr>
          <p:spPr>
            <a:xfrm>
              <a:off x="3460" y="7840"/>
              <a:ext cx="8325" cy="686"/>
            </a:xfrm>
            <a:prstGeom prst="rect">
              <a:avLst/>
            </a:prstGeom>
            <a:noFill/>
          </p:spPr>
          <p:txBody>
            <a:bodyPr wrap="square" rtlCol="0">
              <a:spAutoFit/>
            </a:bodyPr>
            <a:lstStyle/>
            <a:p>
              <a:pPr indent="0">
                <a:lnSpc>
                  <a:spcPct val="80000"/>
                </a:lnSpc>
                <a:spcBef>
                  <a:spcPct val="50000"/>
                </a:spcBef>
                <a:buFont typeface="Wingdings" panose="05000000000000000000" charset="0"/>
                <a:buNone/>
              </a:pPr>
              <a:r>
                <a:rPr lang="zh-CN" altLang="en-US" sz="2800" b="1">
                  <a:latin typeface="黑体" panose="02010609060101010101" charset="-122"/>
                  <a:ea typeface="黑体" panose="02010609060101010101" charset="-122"/>
                  <a:cs typeface="+mn-ea"/>
                  <a:sym typeface="+mn-ea"/>
                </a:rPr>
                <a:t>二、流体压强与流速关系的应用</a:t>
              </a:r>
              <a:endParaRPr lang="zh-CN" altLang="en-US" sz="2800" b="1">
                <a:latin typeface="黑体" panose="02010609060101010101" charset="-122"/>
                <a:ea typeface="黑体" panose="02010609060101010101" charset="-122"/>
                <a:cs typeface="+mn-ea"/>
                <a:sym typeface="+mn-ea"/>
              </a:endParaRPr>
            </a:p>
          </p:txBody>
        </p:sp>
      </p:grpSp>
      <p:sp>
        <p:nvSpPr>
          <p:cNvPr id="10" name="文本框 9" title=""/>
          <p:cNvSpPr txBox="1"/>
          <p:nvPr/>
        </p:nvSpPr>
        <p:spPr>
          <a:xfrm>
            <a:off x="362585" y="2191385"/>
            <a:ext cx="11569065" cy="1383665"/>
          </a:xfrm>
          <a:prstGeom prst="rect">
            <a:avLst/>
          </a:prstGeom>
          <a:noFill/>
        </p:spPr>
        <p:txBody>
          <a:bodyPr wrap="square" rtlCol="0">
            <a:spAutoFit/>
          </a:bodyPr>
          <a:lstStyle/>
          <a:p>
            <a:pPr>
              <a:lnSpc>
                <a:spcPct val="150000"/>
              </a:lnSpc>
            </a:pPr>
            <a:r>
              <a:rPr lang="en-US" sz="2800" b="1" i="0">
                <a:solidFill>
                  <a:schemeClr val="tx1"/>
                </a:solidFill>
                <a:effectLst/>
                <a:latin typeface="Times New Roman" panose="02020603050405020304" charset="0"/>
                <a:ea typeface="黑体" panose="02010609060101010101" charset="-122"/>
                <a:cs typeface="Times New Roman" panose="02020603050405020304" charset="0"/>
              </a:rPr>
              <a:t>        </a:t>
            </a:r>
            <a:r>
              <a:rPr sz="2800" b="1" i="0">
                <a:solidFill>
                  <a:schemeClr val="tx1"/>
                </a:solidFill>
                <a:effectLst/>
                <a:latin typeface="Times New Roman" panose="02020603050405020304" charset="0"/>
                <a:ea typeface="黑体" panose="02010609060101010101" charset="-122"/>
                <a:cs typeface="Times New Roman" panose="02020603050405020304" charset="0"/>
              </a:rPr>
              <a:t>飞机的机翼通常都做成</a:t>
            </a:r>
            <a:r>
              <a:rPr sz="2800" b="1" i="0">
                <a:solidFill>
                  <a:srgbClr val="0000FF"/>
                </a:solidFill>
                <a:effectLst/>
                <a:latin typeface="Times New Roman" panose="02020603050405020304" charset="0"/>
                <a:ea typeface="黑体" panose="02010609060101010101" charset="-122"/>
                <a:cs typeface="Times New Roman" panose="02020603050405020304" charset="0"/>
              </a:rPr>
              <a:t>上表面凸起、下表面平直</a:t>
            </a:r>
            <a:r>
              <a:rPr sz="2800" b="1" i="0">
                <a:solidFill>
                  <a:schemeClr val="tx1"/>
                </a:solidFill>
                <a:effectLst/>
                <a:latin typeface="Times New Roman" panose="02020603050405020304" charset="0"/>
                <a:ea typeface="黑体" panose="02010609060101010101" charset="-122"/>
                <a:cs typeface="Times New Roman" panose="02020603050405020304" charset="0"/>
              </a:rPr>
              <a:t>的形状</a:t>
            </a:r>
            <a:r>
              <a:rPr lang="en-US" sz="2800" b="1" i="0">
                <a:solidFill>
                  <a:schemeClr val="tx1"/>
                </a:solidFill>
                <a:effectLst/>
                <a:latin typeface="Times New Roman" panose="02020603050405020304" charset="0"/>
                <a:ea typeface="黑体" panose="02010609060101010101" charset="-122"/>
                <a:cs typeface="Times New Roman" panose="02020603050405020304" charset="0"/>
              </a:rPr>
              <a:t>.</a:t>
            </a:r>
            <a:r>
              <a:rPr lang="zh-CN" altLang="en-US" sz="2800" b="1" i="0">
                <a:solidFill>
                  <a:schemeClr val="tx1"/>
                </a:solidFill>
                <a:effectLst/>
                <a:latin typeface="Times New Roman" panose="02020603050405020304" charset="0"/>
                <a:ea typeface="黑体" panose="02010609060101010101" charset="-122"/>
                <a:cs typeface="Times New Roman" panose="02020603050405020304" charset="0"/>
              </a:rPr>
              <a:t>当飞机在机场跑道上滑行</a:t>
            </a:r>
            <a:r>
              <a:rPr lang="en-US" altLang="zh-CN" sz="2800" b="1" i="0">
                <a:solidFill>
                  <a:schemeClr val="tx1"/>
                </a:solidFill>
                <a:effectLst/>
                <a:latin typeface="Times New Roman" panose="02020603050405020304" charset="0"/>
                <a:ea typeface="黑体" panose="02010609060101010101" charset="-122"/>
                <a:cs typeface="Times New Roman" panose="02020603050405020304" charset="0"/>
              </a:rPr>
              <a:t>(</a:t>
            </a:r>
            <a:r>
              <a:rPr lang="zh-CN" altLang="en-US" sz="2800" b="1" i="0">
                <a:solidFill>
                  <a:schemeClr val="tx1"/>
                </a:solidFill>
                <a:effectLst/>
                <a:latin typeface="Times New Roman" panose="02020603050405020304" charset="0"/>
                <a:ea typeface="黑体" panose="02010609060101010101" charset="-122"/>
                <a:cs typeface="Times New Roman" panose="02020603050405020304" charset="0"/>
              </a:rPr>
              <a:t>或空中飞行</a:t>
            </a:r>
            <a:r>
              <a:rPr lang="en-US" altLang="zh-CN" sz="2800" b="1" i="0">
                <a:solidFill>
                  <a:schemeClr val="tx1"/>
                </a:solidFill>
                <a:effectLst/>
                <a:latin typeface="Times New Roman" panose="02020603050405020304" charset="0"/>
                <a:ea typeface="黑体" panose="02010609060101010101" charset="-122"/>
                <a:cs typeface="Times New Roman" panose="02020603050405020304" charset="0"/>
              </a:rPr>
              <a:t>)</a:t>
            </a:r>
            <a:r>
              <a:rPr lang="zh-CN" altLang="en-US" sz="2800" b="1" i="0">
                <a:solidFill>
                  <a:schemeClr val="tx1"/>
                </a:solidFill>
                <a:effectLst/>
                <a:latin typeface="Times New Roman" panose="02020603050405020304" charset="0"/>
                <a:ea typeface="黑体" panose="02010609060101010101" charset="-122"/>
                <a:cs typeface="Times New Roman" panose="02020603050405020304" charset="0"/>
              </a:rPr>
              <a:t>时：</a:t>
            </a:r>
            <a:endParaRPr lang="en-US" altLang="zh-CN" sz="2800" b="1" i="0">
              <a:solidFill>
                <a:schemeClr val="tx1"/>
              </a:solidFill>
              <a:effectLst/>
              <a:latin typeface="Times New Roman" panose="02020603050405020304" charset="0"/>
              <a:ea typeface="黑体" panose="02010609060101010101" charset="-122"/>
              <a:cs typeface="Times New Roman" panose="02020603050405020304" charset="0"/>
            </a:endParaRPr>
          </a:p>
        </p:txBody>
      </p:sp>
      <p:sp>
        <p:nvSpPr>
          <p:cNvPr id="75" name="文本框 74" title=""/>
          <p:cNvSpPr txBox="1"/>
          <p:nvPr/>
        </p:nvSpPr>
        <p:spPr>
          <a:xfrm>
            <a:off x="429895" y="1669415"/>
            <a:ext cx="3400425" cy="521970"/>
          </a:xfrm>
          <a:prstGeom prst="rect">
            <a:avLst/>
          </a:prstGeom>
          <a:solidFill>
            <a:srgbClr val="00903F"/>
          </a:solidFill>
        </p:spPr>
        <p:txBody>
          <a:bodyPr wrap="none" rtlCol="0">
            <a:spAutoFit/>
          </a:bodyPr>
          <a:lstStyle/>
          <a:p>
            <a:r>
              <a:rPr lang="zh-CN" sz="2800" b="1">
                <a:solidFill>
                  <a:schemeClr val="bg1"/>
                </a:solidFill>
                <a:latin typeface="Times New Roman" panose="02020603050405020304" charset="0"/>
                <a:ea typeface="黑体" panose="02010609060101010101" charset="-122"/>
              </a:rPr>
              <a:t>飞机升力产生的原因</a:t>
            </a:r>
            <a:endParaRPr lang="zh-CN" sz="2800" b="1">
              <a:solidFill>
                <a:schemeClr val="bg1"/>
              </a:solidFill>
              <a:latin typeface="Times New Roman" panose="02020603050405020304" charset="0"/>
              <a:ea typeface="黑体" panose="02010609060101010101" charset="-122"/>
            </a:endParaRPr>
          </a:p>
        </p:txBody>
      </p:sp>
      <p:pic>
        <p:nvPicPr>
          <p:cNvPr id="12" name="图片 11" title=""/>
          <p:cNvPicPr>
            <a:picLocks noChangeAspect="1"/>
          </p:cNvPicPr>
          <p:nvPr/>
        </p:nvPicPr>
        <p:blipFill>
          <a:blip r:embed="rId2">
            <a:clrChange>
              <a:clrFrom>
                <a:srgbClr val="FFFFFF">
                  <a:alpha val="100000"/>
                </a:srgbClr>
              </a:clrFrom>
              <a:clrTo>
                <a:srgbClr val="FFFFFF">
                  <a:alpha val="100000"/>
                  <a:alpha val="0"/>
                </a:srgbClr>
              </a:clrTo>
            </a:clrChange>
          </a:blip>
          <a:stretch>
            <a:fillRect/>
          </a:stretch>
        </p:blipFill>
        <p:spPr>
          <a:xfrm>
            <a:off x="528638" y="3794760"/>
            <a:ext cx="3756660" cy="2382520"/>
          </a:xfrm>
          <a:prstGeom prst="rect">
            <a:avLst/>
          </a:prstGeom>
        </p:spPr>
      </p:pic>
      <p:sp>
        <p:nvSpPr>
          <p:cNvPr id="13" name="线形标注 2 12" title=""/>
          <p:cNvSpPr/>
          <p:nvPr/>
        </p:nvSpPr>
        <p:spPr>
          <a:xfrm>
            <a:off x="3113405" y="3700780"/>
            <a:ext cx="8539480" cy="530860"/>
          </a:xfrm>
          <a:prstGeom prst="borderCallout2">
            <a:avLst>
              <a:gd name="adj1" fmla="val 19610"/>
              <a:gd name="adj2" fmla="val -1015"/>
              <a:gd name="adj3" fmla="val 19617"/>
              <a:gd name="adj4" fmla="val -5636"/>
              <a:gd name="adj5" fmla="val 111602"/>
              <a:gd name="adj6" fmla="val -7792"/>
            </a:avLst>
          </a:prstGeom>
          <a:solidFill>
            <a:srgbClr val="00903B"/>
          </a:solidFill>
          <a:ln w="1905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l">
              <a:lnSpc>
                <a:spcPct val="110000"/>
              </a:lnSpc>
              <a:spcBef>
                <a:spcPct val="50000"/>
              </a:spcBef>
              <a:buClrTx/>
              <a:buSzTx/>
              <a:buFontTx/>
            </a:pPr>
            <a:r>
              <a:rPr lang="zh-CN" altLang="en-US" sz="2800" b="1">
                <a:solidFill>
                  <a:schemeClr val="bg1"/>
                </a:solidFill>
                <a:latin typeface="黑体" panose="02010609060101010101" charset="-122"/>
                <a:ea typeface="黑体" panose="02010609060101010101" charset="-122"/>
                <a:cs typeface="Times New Roman" panose="02020603050405020304" charset="0"/>
                <a:sym typeface="+mn-ea"/>
              </a:rPr>
              <a:t>机翼上方气流的流速较大，对机翼上表面的压强较小</a:t>
            </a:r>
            <a:endParaRPr lang="zh-CN" altLang="en-US" sz="2800" b="1">
              <a:solidFill>
                <a:schemeClr val="bg1"/>
              </a:solidFill>
              <a:latin typeface="黑体" panose="02010609060101010101" charset="-122"/>
              <a:ea typeface="黑体" panose="02010609060101010101" charset="-122"/>
              <a:cs typeface="Times New Roman" panose="02020603050405020304" charset="0"/>
              <a:sym typeface="+mn-ea"/>
            </a:endParaRPr>
          </a:p>
        </p:txBody>
      </p:sp>
      <p:sp>
        <p:nvSpPr>
          <p:cNvPr id="15" name="线形标注 2 14" title=""/>
          <p:cNvSpPr/>
          <p:nvPr/>
        </p:nvSpPr>
        <p:spPr>
          <a:xfrm>
            <a:off x="3113405" y="5525135"/>
            <a:ext cx="8472805" cy="525780"/>
          </a:xfrm>
          <a:prstGeom prst="borderCallout2">
            <a:avLst>
              <a:gd name="adj1" fmla="val 54951"/>
              <a:gd name="adj2" fmla="val -607"/>
              <a:gd name="adj3" fmla="val 55676"/>
              <a:gd name="adj4" fmla="val -5860"/>
              <a:gd name="adj5" fmla="val -96859"/>
              <a:gd name="adj6" fmla="val -8521"/>
            </a:avLst>
          </a:prstGeom>
          <a:solidFill>
            <a:srgbClr val="00903B"/>
          </a:solidFill>
          <a:ln w="1905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lvl="0" algn="l">
              <a:lnSpc>
                <a:spcPct val="100000"/>
              </a:lnSpc>
              <a:spcBef>
                <a:spcPct val="50000"/>
              </a:spcBef>
              <a:buClrTx/>
              <a:buSzTx/>
              <a:buFontTx/>
            </a:pPr>
            <a:r>
              <a:rPr lang="zh-CN" altLang="en-US" sz="2800" b="1">
                <a:solidFill>
                  <a:schemeClr val="bg1"/>
                </a:solidFill>
                <a:latin typeface="黑体" panose="02010609060101010101" charset="-122"/>
                <a:ea typeface="黑体" panose="02010609060101010101" charset="-122"/>
                <a:cs typeface="Times New Roman" panose="02020603050405020304" charset="0"/>
                <a:sym typeface="+mn-ea"/>
              </a:rPr>
              <a:t>机翼下方气流的流速较小，对机翼下表面的压强较大</a:t>
            </a:r>
            <a:endParaRPr lang="zh-CN" altLang="en-US" sz="2800" b="1">
              <a:solidFill>
                <a:schemeClr val="bg1"/>
              </a:solidFill>
              <a:latin typeface="黑体" panose="02010609060101010101" charset="-122"/>
              <a:ea typeface="黑体" panose="02010609060101010101" charset="-122"/>
              <a:cs typeface="Times New Roman" panose="02020603050405020304" charset="0"/>
              <a:sym typeface="+mn-ea"/>
            </a:endParaRPr>
          </a:p>
        </p:txBody>
      </p:sp>
      <p:sp>
        <p:nvSpPr>
          <p:cNvPr id="16" name="文本框 15" title=""/>
          <p:cNvSpPr txBox="1"/>
          <p:nvPr>
            <p:custDataLst>
              <p:tags r:id="rId3"/>
            </p:custDataLst>
          </p:nvPr>
        </p:nvSpPr>
        <p:spPr>
          <a:xfrm>
            <a:off x="694690" y="6179185"/>
            <a:ext cx="3297555" cy="460375"/>
          </a:xfrm>
          <a:prstGeom prst="rect">
            <a:avLst/>
          </a:prstGeom>
          <a:noFill/>
        </p:spPr>
        <p:txBody>
          <a:bodyPr wrap="square" rtlCol="0" anchor="t">
            <a:spAutoFit/>
          </a:bodyPr>
          <a:lstStyle/>
          <a:p>
            <a:pPr algn="ctr">
              <a:lnSpc>
                <a:spcPct val="100000"/>
              </a:lnSpc>
            </a:pPr>
            <a:r>
              <a:rPr lang="zh-CN" altLang="en-US" sz="2400" b="1">
                <a:latin typeface="Times New Roman" panose="02020603050405020304" charset="0"/>
                <a:ea typeface="黑体" panose="02010609060101010101" charset="-122"/>
                <a:cs typeface="Times New Roman" panose="02020603050405020304" charset="0"/>
              </a:rPr>
              <a:t>飞机升力产生的示意图</a:t>
            </a:r>
            <a:endParaRPr lang="zh-CN" altLang="en-US" sz="2400" b="1">
              <a:latin typeface="Times New Roman" panose="02020603050405020304" charset="0"/>
              <a:ea typeface="黑体" panose="02010609060101010101" charset="-122"/>
              <a:cs typeface="Times New Roman" panose="02020603050405020304" charset="0"/>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18" name="文本框 17" title=""/>
          <p:cNvSpPr txBox="1"/>
          <p:nvPr/>
        </p:nvSpPr>
        <p:spPr>
          <a:xfrm>
            <a:off x="577850" y="1225550"/>
            <a:ext cx="11035665" cy="1296670"/>
          </a:xfrm>
          <a:prstGeom prst="rect">
            <a:avLst/>
          </a:prstGeom>
          <a:noFill/>
        </p:spPr>
        <p:txBody>
          <a:bodyPr wrap="square" rtlCol="0" anchor="t">
            <a:spAutoFit/>
          </a:bodyPr>
          <a:lstStyle/>
          <a:p>
            <a:pPr indent="711200">
              <a:lnSpc>
                <a:spcPct val="140000"/>
              </a:lnSpc>
            </a:pPr>
            <a:r>
              <a:rPr sz="2800" b="1">
                <a:solidFill>
                  <a:srgbClr val="0000FF"/>
                </a:solidFill>
                <a:effectLst/>
                <a:latin typeface="Times New Roman" panose="02020603050405020304" charset="0"/>
                <a:ea typeface="黑体" panose="02010609060101010101" charset="-122"/>
                <a:cs typeface="Times New Roman" panose="02020603050405020304" charset="0"/>
                <a:sym typeface="+mn-ea"/>
              </a:rPr>
              <a:t>机翼上</a:t>
            </a:r>
            <a:r>
              <a:rPr lang="zh-CN" sz="2800" b="1">
                <a:solidFill>
                  <a:srgbClr val="0000FF"/>
                </a:solidFill>
                <a:effectLst/>
                <a:latin typeface="Times New Roman" panose="02020603050405020304" charset="0"/>
                <a:ea typeface="黑体" panose="02010609060101010101" charset="-122"/>
                <a:cs typeface="Times New Roman" panose="02020603050405020304" charset="0"/>
                <a:sym typeface="+mn-ea"/>
              </a:rPr>
              <a:t>、</a:t>
            </a:r>
            <a:r>
              <a:rPr sz="2800" b="1">
                <a:solidFill>
                  <a:srgbClr val="0000FF"/>
                </a:solidFill>
                <a:effectLst/>
                <a:latin typeface="Times New Roman" panose="02020603050405020304" charset="0"/>
                <a:ea typeface="黑体" panose="02010609060101010101" charset="-122"/>
                <a:cs typeface="Times New Roman" panose="02020603050405020304" charset="0"/>
                <a:sym typeface="+mn-ea"/>
              </a:rPr>
              <a:t>下方所受压力差形成向上托举的力</a:t>
            </a:r>
            <a:r>
              <a:rPr sz="2800" b="1">
                <a:solidFill>
                  <a:schemeClr val="tx1"/>
                </a:solidFill>
                <a:effectLst/>
                <a:latin typeface="Times New Roman" panose="02020603050405020304" charset="0"/>
                <a:ea typeface="黑体" panose="02010609060101010101" charset="-122"/>
                <a:cs typeface="Times New Roman" panose="02020603050405020304" charset="0"/>
                <a:sym typeface="+mn-ea"/>
              </a:rPr>
              <a:t>，是飞机</a:t>
            </a:r>
            <a:r>
              <a:rPr sz="2800" b="1">
                <a:solidFill>
                  <a:srgbClr val="FF0000"/>
                </a:solidFill>
                <a:effectLst/>
                <a:latin typeface="Times New Roman" panose="02020603050405020304" charset="0"/>
                <a:ea typeface="黑体" panose="02010609060101010101" charset="-122"/>
                <a:cs typeface="Times New Roman" panose="02020603050405020304" charset="0"/>
                <a:sym typeface="+mn-ea"/>
              </a:rPr>
              <a:t>升力</a:t>
            </a:r>
            <a:r>
              <a:rPr sz="2800" b="1">
                <a:solidFill>
                  <a:schemeClr val="tx1"/>
                </a:solidFill>
                <a:effectLst/>
                <a:latin typeface="Times New Roman" panose="02020603050405020304" charset="0"/>
                <a:ea typeface="黑体" panose="02010609060101010101" charset="-122"/>
                <a:cs typeface="Times New Roman" panose="02020603050405020304" charset="0"/>
                <a:sym typeface="+mn-ea"/>
              </a:rPr>
              <a:t>的一个来源</a:t>
            </a:r>
            <a:r>
              <a:rPr lang="en-US" sz="2800" b="1">
                <a:solidFill>
                  <a:schemeClr val="tx1"/>
                </a:solidFill>
                <a:effectLst/>
                <a:latin typeface="Times New Roman" panose="02020603050405020304" charset="0"/>
                <a:ea typeface="黑体" panose="02010609060101010101" charset="-122"/>
                <a:cs typeface="Times New Roman" panose="02020603050405020304" charset="0"/>
                <a:sym typeface="+mn-ea"/>
              </a:rPr>
              <a:t>.这与有些鸟儿利用翅膀形状通过滑翔获得升力有些类似.</a:t>
            </a:r>
            <a:endParaRPr lang="en-US" sz="2800" b="1">
              <a:solidFill>
                <a:schemeClr val="tx1"/>
              </a:solidFill>
              <a:effectLst/>
              <a:latin typeface="Times New Roman" panose="02020603050405020304" charset="0"/>
              <a:ea typeface="黑体" panose="02010609060101010101" charset="-122"/>
              <a:cs typeface="Times New Roman" panose="02020603050405020304" charset="0"/>
              <a:sym typeface="+mn-ea"/>
            </a:endParaRPr>
          </a:p>
        </p:txBody>
      </p:sp>
      <p:pic>
        <p:nvPicPr>
          <p:cNvPr id="2" name="图片 1" title=""/>
          <p:cNvPicPr>
            <a:picLocks noChangeAspect="1"/>
          </p:cNvPicPr>
          <p:nvPr/>
        </p:nvPicPr>
        <p:blipFill>
          <a:blip r:embed="rId2">
            <a:lum bright="-24000" contrast="36000"/>
          </a:blip>
          <a:stretch>
            <a:fillRect/>
          </a:stretch>
        </p:blipFill>
        <p:spPr>
          <a:xfrm>
            <a:off x="4254500" y="2898140"/>
            <a:ext cx="2833370" cy="3458210"/>
          </a:xfrm>
          <a:prstGeom prst="rect">
            <a:avLst/>
          </a:prstGeom>
        </p:spPr>
      </p:pic>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6" name="文本框 5" title=""/>
          <p:cNvSpPr txBox="1"/>
          <p:nvPr/>
        </p:nvSpPr>
        <p:spPr>
          <a:xfrm>
            <a:off x="436880" y="1297940"/>
            <a:ext cx="11346180" cy="2030095"/>
          </a:xfrm>
          <a:prstGeom prst="rect">
            <a:avLst/>
          </a:prstGeom>
          <a:noFill/>
        </p:spPr>
        <p:txBody>
          <a:bodyPr wrap="square" rtlCol="0" anchor="t">
            <a:spAutoFit/>
          </a:bodyPr>
          <a:lstStyle/>
          <a:p>
            <a:pPr>
              <a:lnSpc>
                <a:spcPct val="150000"/>
              </a:lnSpc>
            </a:pPr>
            <a:r>
              <a:rPr lang="en-US" sz="2800" b="1">
                <a:latin typeface="Times New Roman" panose="02020603050405020304" charset="0"/>
                <a:ea typeface="黑体" panose="02010609060101010101" charset="-122"/>
              </a:rPr>
              <a:t>        </a:t>
            </a:r>
            <a:r>
              <a:rPr sz="2800" b="1">
                <a:latin typeface="Times New Roman" panose="02020603050405020304" charset="0"/>
                <a:ea typeface="黑体" panose="02010609060101010101" charset="-122"/>
              </a:rPr>
              <a:t>水翼船</a:t>
            </a:r>
            <a:r>
              <a:rPr lang="zh-CN" sz="2800" b="1">
                <a:latin typeface="Times New Roman" panose="02020603050405020304" charset="0"/>
                <a:ea typeface="黑体" panose="02010609060101010101" charset="-122"/>
              </a:rPr>
              <a:t>在</a:t>
            </a:r>
            <a:r>
              <a:rPr sz="2800" b="1">
                <a:latin typeface="Times New Roman" panose="02020603050405020304" charset="0"/>
                <a:ea typeface="黑体" panose="02010609060101010101" charset="-122"/>
              </a:rPr>
              <a:t>船身</a:t>
            </a:r>
            <a:r>
              <a:rPr lang="zh-CN" sz="2800" b="1">
                <a:latin typeface="Times New Roman" panose="02020603050405020304" charset="0"/>
                <a:ea typeface="黑体" panose="02010609060101010101" charset="-122"/>
              </a:rPr>
              <a:t>底</a:t>
            </a:r>
            <a:r>
              <a:rPr sz="2800" b="1">
                <a:latin typeface="Times New Roman" panose="02020603050405020304" charset="0"/>
                <a:ea typeface="黑体" panose="02010609060101010101" charset="-122"/>
              </a:rPr>
              <a:t>下</a:t>
            </a:r>
            <a:r>
              <a:rPr lang="zh-CN" sz="2800" b="1">
                <a:latin typeface="Times New Roman" panose="02020603050405020304" charset="0"/>
                <a:ea typeface="黑体" panose="02010609060101010101" charset="-122"/>
              </a:rPr>
              <a:t>装有类似于飞机机翼的水翼</a:t>
            </a:r>
            <a:r>
              <a:rPr sz="2800" b="1">
                <a:latin typeface="Times New Roman" panose="02020603050405020304" charset="0"/>
                <a:ea typeface="黑体" panose="02010609060101010101" charset="-122"/>
              </a:rPr>
              <a:t>，当水翼船达到一定的速度时，水对水翼船产生足够的举力（升力），使船不再吃水而处于水面之上，这时船受到的阻力大大减小. </a:t>
            </a:r>
            <a:endParaRPr sz="2800" b="1">
              <a:latin typeface="Times New Roman" panose="02020603050405020304" charset="0"/>
              <a:ea typeface="黑体" panose="02010609060101010101" charset="-122"/>
            </a:endParaRPr>
          </a:p>
        </p:txBody>
      </p:sp>
      <p:pic>
        <p:nvPicPr>
          <p:cNvPr id="15" name="Picture 2" title=""/>
          <p:cNvPicPr>
            <a:picLocks noChangeAspect="1"/>
          </p:cNvPicPr>
          <p:nvPr/>
        </p:nvPicPr>
        <p:blipFill>
          <a:blip r:embed="rId2"/>
          <a:srcRect l="5114" r="3288"/>
          <a:stretch>
            <a:fillRect/>
          </a:stretch>
        </p:blipFill>
        <p:spPr>
          <a:xfrm>
            <a:off x="6312535" y="3523615"/>
            <a:ext cx="5012690" cy="2489200"/>
          </a:xfrm>
          <a:prstGeom prst="rect">
            <a:avLst/>
          </a:prstGeom>
          <a:noFill/>
          <a:ln w="9525">
            <a:noFill/>
          </a:ln>
        </p:spPr>
      </p:pic>
      <p:sp>
        <p:nvSpPr>
          <p:cNvPr id="3" name="文本框 2" title=""/>
          <p:cNvSpPr txBox="1"/>
          <p:nvPr/>
        </p:nvSpPr>
        <p:spPr>
          <a:xfrm>
            <a:off x="497205" y="806450"/>
            <a:ext cx="1173480" cy="491490"/>
          </a:xfrm>
          <a:prstGeom prst="rect">
            <a:avLst/>
          </a:prstGeom>
          <a:solidFill>
            <a:srgbClr val="00903F"/>
          </a:solidFill>
        </p:spPr>
        <p:txBody>
          <a:bodyPr wrap="none" rtlCol="0">
            <a:spAutoFit/>
          </a:bodyPr>
          <a:lstStyle/>
          <a:p>
            <a:r>
              <a:rPr sz="2600" b="1">
                <a:solidFill>
                  <a:schemeClr val="bg1"/>
                </a:solidFill>
                <a:latin typeface="Times New Roman" panose="02020603050405020304" charset="0"/>
                <a:ea typeface="黑体" panose="02010609060101010101" charset="-122"/>
              </a:rPr>
              <a:t>水翼船</a:t>
            </a:r>
            <a:endParaRPr lang="zh-CN" altLang="en-US" sz="2600" b="1">
              <a:solidFill>
                <a:schemeClr val="bg1"/>
              </a:solidFill>
              <a:latin typeface="Times New Roman" panose="02020603050405020304" charset="0"/>
              <a:ea typeface="黑体" panose="02010609060101010101" charset="-122"/>
            </a:endParaRPr>
          </a:p>
        </p:txBody>
      </p:sp>
      <p:pic>
        <p:nvPicPr>
          <p:cNvPr id="101" name="图片 100" title=""/>
          <p:cNvPicPr/>
          <p:nvPr/>
        </p:nvPicPr>
        <p:blipFill>
          <a:blip r:embed="rId3"/>
          <a:srcRect t="17442" r="13215" b="23536"/>
          <a:stretch>
            <a:fillRect/>
          </a:stretch>
        </p:blipFill>
        <p:spPr>
          <a:xfrm>
            <a:off x="859155" y="3524250"/>
            <a:ext cx="4600575" cy="2487930"/>
          </a:xfrm>
          <a:prstGeom prst="rect">
            <a:avLst/>
          </a:prstGeom>
          <a:noFill/>
          <a:ln w="9525">
            <a:noFill/>
          </a:ln>
        </p:spPr>
      </p:pic>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101"/>
                                        </p:tgtEl>
                                        <p:attrNameLst>
                                          <p:attrName>style.visibility</p:attrName>
                                        </p:attrNameLst>
                                      </p:cBhvr>
                                      <p:to>
                                        <p:strVal val="visible"/>
                                      </p:to>
                                    </p:set>
                                    <p:animEffect transition="in" filter="blinds(horizontal)">
                                      <p:cBhvr>
                                        <p:cTn id="7" dur="500"/>
                                        <p:tgtEl>
                                          <p:spTgt spid="10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par>
                                <p:cTn id="11" presetID="3" presetClass="entr" presetSubtype="10" fill="hold"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文本框 1" title=""/>
          <p:cNvSpPr txBox="1"/>
          <p:nvPr>
            <p:custDataLst>
              <p:tags r:id="rId2"/>
            </p:custDataLst>
          </p:nvPr>
        </p:nvSpPr>
        <p:spPr>
          <a:xfrm>
            <a:off x="5527040" y="2155825"/>
            <a:ext cx="6425565" cy="4093845"/>
          </a:xfrm>
          <a:prstGeom prst="rect">
            <a:avLst/>
          </a:prstGeom>
          <a:noFill/>
        </p:spPr>
        <p:txBody>
          <a:bodyPr wrap="square" rtlCol="0" anchor="t">
            <a:noAutofit/>
          </a:bodyPr>
          <a:lstStyle/>
          <a:p>
            <a:pPr indent="711200">
              <a:lnSpc>
                <a:spcPct val="150000"/>
              </a:lnSpc>
            </a:pPr>
            <a:r>
              <a:rPr sz="2800" b="1">
                <a:solidFill>
                  <a:srgbClr val="0000FF"/>
                </a:solidFill>
                <a:latin typeface="Times New Roman" panose="02020603050405020304" charset="0"/>
                <a:ea typeface="黑体" panose="02010609060101010101" charset="-122"/>
                <a:cs typeface="黑体" panose="02010609060101010101" charset="-122"/>
                <a:sym typeface="+mn-ea"/>
              </a:rPr>
              <a:t>当列车行驶时，会带动</a:t>
            </a:r>
            <a:r>
              <a:rPr sz="2800" b="1">
                <a:solidFill>
                  <a:srgbClr val="FF0000"/>
                </a:solidFill>
                <a:latin typeface="Times New Roman" panose="02020603050405020304" charset="0"/>
                <a:ea typeface="黑体" panose="02010609060101010101" charset="-122"/>
                <a:cs typeface="黑体" panose="02010609060101010101" charset="-122"/>
                <a:sym typeface="+mn-ea"/>
              </a:rPr>
              <a:t>其周围空气流动更快</a:t>
            </a:r>
            <a:r>
              <a:rPr sz="2800" b="1">
                <a:solidFill>
                  <a:srgbClr val="0000FF"/>
                </a:solidFill>
                <a:latin typeface="Times New Roman" panose="02020603050405020304" charset="0"/>
                <a:ea typeface="黑体" panose="02010609060101010101" charset="-122"/>
                <a:cs typeface="黑体" panose="02010609060101010101" charset="-122"/>
                <a:sym typeface="+mn-ea"/>
              </a:rPr>
              <a:t>，形成</a:t>
            </a:r>
            <a:r>
              <a:rPr sz="2800" b="1">
                <a:solidFill>
                  <a:srgbClr val="FF0000"/>
                </a:solidFill>
                <a:latin typeface="Times New Roman" panose="02020603050405020304" charset="0"/>
                <a:ea typeface="黑体" panose="02010609060101010101" charset="-122"/>
                <a:cs typeface="黑体" panose="02010609060101010101" charset="-122"/>
                <a:sym typeface="+mn-ea"/>
              </a:rPr>
              <a:t>压强差</a:t>
            </a:r>
            <a:r>
              <a:rPr lang="en-US" sz="2800" b="1">
                <a:solidFill>
                  <a:srgbClr val="0000FF"/>
                </a:solidFill>
                <a:latin typeface="Times New Roman" panose="02020603050405020304" charset="0"/>
                <a:ea typeface="黑体" panose="02010609060101010101" charset="-122"/>
                <a:cs typeface="黑体" panose="02010609060101010101" charset="-122"/>
                <a:sym typeface="+mn-ea"/>
              </a:rPr>
              <a:t>. </a:t>
            </a:r>
            <a:r>
              <a:rPr sz="2800" b="1">
                <a:solidFill>
                  <a:srgbClr val="0000FF"/>
                </a:solidFill>
                <a:latin typeface="Times New Roman" panose="02020603050405020304" charset="0"/>
                <a:ea typeface="黑体" panose="02010609060101010101" charset="-122"/>
                <a:cs typeface="黑体" panose="02010609060101010101" charset="-122"/>
                <a:sym typeface="+mn-ea"/>
              </a:rPr>
              <a:t>若旅客离列车太近，这个</a:t>
            </a:r>
            <a:r>
              <a:rPr sz="2800" b="1">
                <a:solidFill>
                  <a:srgbClr val="FF0000"/>
                </a:solidFill>
                <a:latin typeface="Times New Roman" panose="02020603050405020304" charset="0"/>
                <a:ea typeface="黑体" panose="02010609060101010101" charset="-122"/>
                <a:cs typeface="黑体" panose="02010609060101010101" charset="-122"/>
                <a:sym typeface="+mn-ea"/>
              </a:rPr>
              <a:t>压强差会把人“</a:t>
            </a:r>
            <a:r>
              <a:rPr lang="zh-CN" sz="2800" b="1">
                <a:solidFill>
                  <a:srgbClr val="FF0000"/>
                </a:solidFill>
                <a:latin typeface="Times New Roman" panose="02020603050405020304" charset="0"/>
                <a:ea typeface="黑体" panose="02010609060101010101" charset="-122"/>
                <a:cs typeface="黑体" panose="02010609060101010101" charset="-122"/>
                <a:sym typeface="+mn-ea"/>
              </a:rPr>
              <a:t>推</a:t>
            </a:r>
            <a:r>
              <a:rPr lang="en-US" altLang="zh-CN" sz="2800" b="1">
                <a:solidFill>
                  <a:srgbClr val="FF0000"/>
                </a:solidFill>
                <a:latin typeface="Times New Roman" panose="02020603050405020304" charset="0"/>
                <a:ea typeface="黑体" panose="02010609060101010101" charset="-122"/>
                <a:cs typeface="黑体" panose="02010609060101010101" charset="-122"/>
                <a:sym typeface="+mn-ea"/>
              </a:rPr>
              <a:t>”</a:t>
            </a:r>
            <a:r>
              <a:rPr sz="2800" b="1">
                <a:solidFill>
                  <a:srgbClr val="FF0000"/>
                </a:solidFill>
                <a:latin typeface="Times New Roman" panose="02020603050405020304" charset="0"/>
                <a:ea typeface="黑体" panose="02010609060101010101" charset="-122"/>
                <a:cs typeface="黑体" panose="02010609060101010101" charset="-122"/>
                <a:sym typeface="+mn-ea"/>
              </a:rPr>
              <a:t>向列车</a:t>
            </a:r>
            <a:r>
              <a:rPr sz="2800" b="1">
                <a:solidFill>
                  <a:srgbClr val="0000FF"/>
                </a:solidFill>
                <a:latin typeface="Times New Roman" panose="02020603050405020304" charset="0"/>
                <a:ea typeface="黑体" panose="02010609060101010101" charset="-122"/>
                <a:cs typeface="黑体" panose="02010609060101010101" charset="-122"/>
                <a:sym typeface="+mn-ea"/>
              </a:rPr>
              <a:t>，造成事故</a:t>
            </a:r>
            <a:r>
              <a:rPr lang="en-US" sz="2800" b="1">
                <a:solidFill>
                  <a:srgbClr val="0000FF"/>
                </a:solidFill>
                <a:latin typeface="Times New Roman" panose="02020603050405020304" charset="0"/>
                <a:ea typeface="黑体" panose="02010609060101010101" charset="-122"/>
                <a:cs typeface="黑体" panose="02010609060101010101" charset="-122"/>
                <a:sym typeface="+mn-ea"/>
              </a:rPr>
              <a:t>. </a:t>
            </a:r>
            <a:endParaRPr lang="en-US" sz="2800" b="1">
              <a:solidFill>
                <a:srgbClr val="0000FF"/>
              </a:solidFill>
              <a:latin typeface="Times New Roman" panose="02020603050405020304" charset="0"/>
              <a:ea typeface="黑体" panose="02010609060101010101" charset="-122"/>
              <a:cs typeface="黑体" panose="02010609060101010101" charset="-122"/>
              <a:sym typeface="+mn-ea"/>
            </a:endParaRPr>
          </a:p>
          <a:p>
            <a:pPr indent="711200">
              <a:lnSpc>
                <a:spcPct val="150000"/>
              </a:lnSpc>
            </a:pPr>
            <a:r>
              <a:rPr sz="2800" b="1">
                <a:solidFill>
                  <a:srgbClr val="0000FF"/>
                </a:solidFill>
                <a:latin typeface="Times New Roman" panose="02020603050405020304" charset="0"/>
                <a:ea typeface="黑体" panose="02010609060101010101" charset="-122"/>
                <a:cs typeface="黑体" panose="02010609060101010101" charset="-122"/>
                <a:sym typeface="+mn-ea"/>
              </a:rPr>
              <a:t>因此，</a:t>
            </a:r>
            <a:r>
              <a:rPr lang="zh-CN" sz="2800" b="1">
                <a:solidFill>
                  <a:srgbClr val="0000FF"/>
                </a:solidFill>
                <a:latin typeface="Times New Roman" panose="02020603050405020304" charset="0"/>
                <a:ea typeface="黑体" panose="02010609060101010101" charset="-122"/>
                <a:cs typeface="黑体" panose="02010609060101010101" charset="-122"/>
                <a:sym typeface="+mn-ea"/>
              </a:rPr>
              <a:t>我们要提高安全意识，</a:t>
            </a:r>
            <a:r>
              <a:rPr sz="2800" b="1">
                <a:solidFill>
                  <a:srgbClr val="0000FF"/>
                </a:solidFill>
                <a:latin typeface="Times New Roman" panose="02020603050405020304" charset="0"/>
                <a:ea typeface="黑体" panose="02010609060101010101" charset="-122"/>
                <a:cs typeface="黑体" panose="02010609060101010101" charset="-122"/>
                <a:sym typeface="+mn-ea"/>
              </a:rPr>
              <a:t>遵守交通规则，珍爱生命</a:t>
            </a:r>
            <a:r>
              <a:rPr lang="en-US" sz="2800" b="1">
                <a:solidFill>
                  <a:srgbClr val="0000FF"/>
                </a:solidFill>
                <a:latin typeface="Times New Roman" panose="02020603050405020304" charset="0"/>
                <a:ea typeface="黑体" panose="02010609060101010101" charset="-122"/>
                <a:cs typeface="黑体" panose="02010609060101010101" charset="-122"/>
                <a:sym typeface="+mn-ea"/>
              </a:rPr>
              <a:t>.</a:t>
            </a:r>
            <a:endParaRPr lang="en-US" sz="2800" b="1">
              <a:solidFill>
                <a:srgbClr val="0000FF"/>
              </a:solidFill>
              <a:latin typeface="Times New Roman" panose="02020603050405020304" charset="0"/>
              <a:ea typeface="黑体" panose="02010609060101010101" charset="-122"/>
              <a:cs typeface="黑体" panose="02010609060101010101" charset="-122"/>
              <a:sym typeface="+mn-ea"/>
            </a:endParaRPr>
          </a:p>
        </p:txBody>
      </p:sp>
      <p:grpSp>
        <p:nvGrpSpPr>
          <p:cNvPr id="74" name="组合 73" title=""/>
          <p:cNvGrpSpPr/>
          <p:nvPr>
            <p:custDataLst>
              <p:tags r:id="rId3"/>
            </p:custDataLst>
          </p:nvPr>
        </p:nvGrpSpPr>
        <p:grpSpPr>
          <a:xfrm>
            <a:off x="251460" y="810895"/>
            <a:ext cx="11701145" cy="1383665"/>
            <a:chOff x="242" y="9356"/>
            <a:chExt cx="18427" cy="2179"/>
          </a:xfrm>
        </p:grpSpPr>
        <p:sp>
          <p:nvSpPr>
            <p:cNvPr id="75" name="文本框 74"/>
            <p:cNvSpPr txBox="1"/>
            <p:nvPr>
              <p:custDataLst>
                <p:tags r:id="rId4"/>
              </p:custDataLst>
            </p:nvPr>
          </p:nvSpPr>
          <p:spPr>
            <a:xfrm>
              <a:off x="2573" y="9356"/>
              <a:ext cx="16096" cy="2179"/>
            </a:xfrm>
            <a:prstGeom prst="rect">
              <a:avLst/>
            </a:prstGeom>
            <a:noFill/>
          </p:spPr>
          <p:txBody>
            <a:bodyPr wrap="square" rtlCol="0" anchor="t">
              <a:spAutoFit/>
            </a:bodyPr>
            <a:lstStyle/>
            <a:p>
              <a:pPr>
                <a:lnSpc>
                  <a:spcPct val="150000"/>
                </a:lnSpc>
              </a:pPr>
              <a:r>
                <a:rPr lang="zh-CN" altLang="en-US" sz="2800" b="1">
                  <a:latin typeface="黑体" panose="02010609060101010101" charset="-122"/>
                  <a:ea typeface="黑体" panose="02010609060101010101" charset="-122"/>
                  <a:cs typeface="黑体" panose="02010609060101010101" charset="-122"/>
                  <a:sym typeface="+mn-ea"/>
                </a:rPr>
                <a:t>在火车站或地铁站的站台都会标注一条白色的安全线，以此提醒旅客，当列车驶过时不能超越安全线</a:t>
              </a:r>
              <a:r>
                <a:rPr lang="en-US" altLang="zh-CN" sz="2800" b="1">
                  <a:latin typeface="黑体" panose="02010609060101010101" charset="-122"/>
                  <a:ea typeface="黑体" panose="02010609060101010101" charset="-122"/>
                  <a:cs typeface="黑体" panose="02010609060101010101" charset="-122"/>
                  <a:sym typeface="+mn-ea"/>
                </a:rPr>
                <a:t>. </a:t>
              </a:r>
              <a:r>
                <a:rPr lang="zh-CN" altLang="en-US" sz="2800" b="1">
                  <a:latin typeface="黑体" panose="02010609060101010101" charset="-122"/>
                  <a:ea typeface="黑体" panose="02010609060101010101" charset="-122"/>
                  <a:cs typeface="黑体" panose="02010609060101010101" charset="-122"/>
                  <a:sym typeface="+mn-ea"/>
                </a:rPr>
                <a:t>这是为什么呢？</a:t>
              </a:r>
              <a:endParaRPr lang="en-US" altLang="zh-CN" sz="2800" b="1">
                <a:latin typeface="黑体" panose="02010609060101010101" charset="-122"/>
                <a:ea typeface="黑体" panose="02010609060101010101" charset="-122"/>
                <a:cs typeface="Times New Roman" panose="02020603050405020304" charset="0"/>
                <a:sym typeface="+mn-ea"/>
              </a:endParaRPr>
            </a:p>
          </p:txBody>
        </p:sp>
        <p:grpSp>
          <p:nvGrpSpPr>
            <p:cNvPr id="76" name="组合 75"/>
            <p:cNvGrpSpPr/>
            <p:nvPr/>
          </p:nvGrpSpPr>
          <p:grpSpPr>
            <a:xfrm>
              <a:off x="242" y="9491"/>
              <a:ext cx="2430" cy="983"/>
              <a:chOff x="1067" y="1539"/>
              <a:chExt cx="2430" cy="983"/>
            </a:xfrm>
          </p:grpSpPr>
          <p:sp>
            <p:nvSpPr>
              <p:cNvPr id="77" name="文本框 76"/>
              <p:cNvSpPr txBox="1"/>
              <p:nvPr>
                <p:custDataLst>
                  <p:tags r:id="rId5"/>
                </p:custDataLst>
              </p:nvPr>
            </p:nvSpPr>
            <p:spPr>
              <a:xfrm>
                <a:off x="2003" y="1651"/>
                <a:ext cx="1494"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思考</a:t>
                </a:r>
                <a:endParaRPr lang="zh-CN" altLang="en-US" sz="3000" b="1">
                  <a:solidFill>
                    <a:srgbClr val="00923F"/>
                  </a:solidFill>
                  <a:latin typeface="黑体" panose="02010609060101010101" charset="-122"/>
                  <a:ea typeface="黑体" panose="02010609060101010101" charset="-122"/>
                  <a:sym typeface="+mn-ea"/>
                </a:endParaRPr>
              </a:p>
            </p:txBody>
          </p:sp>
          <p:pic>
            <p:nvPicPr>
              <p:cNvPr id="78" name="图片 77" descr="303b32303233353030363bb5c6c5dd"/>
              <p:cNvPicPr>
                <a:picLocks noChangeAspect="1"/>
              </p:cNvPicPr>
              <p:nvPr>
                <p:custDataLst>
                  <p:tags r:id="rId7"/>
                </p:custDataLst>
              </p:nvPr>
            </p:nvPicPr>
            <p:blipFill>
              <a:blip r:embed="rId6"/>
              <a:stretch>
                <a:fillRect/>
              </a:stretch>
            </p:blipFill>
            <p:spPr>
              <a:xfrm>
                <a:off x="1067" y="1539"/>
                <a:ext cx="1181" cy="982"/>
              </a:xfrm>
              <a:prstGeom prst="rect">
                <a:avLst/>
              </a:prstGeom>
            </p:spPr>
          </p:pic>
        </p:grpSp>
      </p:grpSp>
      <p:sp>
        <p:nvSpPr>
          <p:cNvPr id="3" name="文本框 2" title=""/>
          <p:cNvSpPr txBox="1"/>
          <p:nvPr>
            <p:custDataLst>
              <p:tags r:id="rId8"/>
            </p:custDataLst>
          </p:nvPr>
        </p:nvSpPr>
        <p:spPr>
          <a:xfrm>
            <a:off x="1452245" y="5393690"/>
            <a:ext cx="3349625" cy="460375"/>
          </a:xfrm>
          <a:prstGeom prst="rect">
            <a:avLst/>
          </a:prstGeom>
          <a:noFill/>
        </p:spPr>
        <p:txBody>
          <a:bodyPr wrap="square" rtlCol="0" anchor="t">
            <a:spAutoFit/>
          </a:bodyPr>
          <a:lstStyle/>
          <a:p>
            <a:pPr algn="ctr">
              <a:lnSpc>
                <a:spcPct val="100000"/>
              </a:lnSpc>
            </a:pPr>
            <a:r>
              <a:rPr lang="zh-CN" altLang="en-US" sz="2400" b="1">
                <a:latin typeface="黑体" panose="02010609060101010101" charset="-122"/>
                <a:ea typeface="黑体" panose="02010609060101010101" charset="-122"/>
                <a:cs typeface="黑体" panose="02010609060101010101" charset="-122"/>
                <a:sym typeface="+mn-ea"/>
              </a:rPr>
              <a:t>站台上的白色安全线</a:t>
            </a:r>
            <a:endParaRPr lang="zh-CN" altLang="en-US" sz="2400" b="1">
              <a:latin typeface="Times New Roman" panose="02020603050405020304" charset="0"/>
              <a:ea typeface="黑体" panose="02010609060101010101" charset="-122"/>
              <a:cs typeface="Times New Roman" panose="02020603050405020304" charset="0"/>
            </a:endParaRPr>
          </a:p>
        </p:txBody>
      </p:sp>
      <p:pic>
        <p:nvPicPr>
          <p:cNvPr id="7" name="图片 6" title=""/>
          <p:cNvPicPr/>
          <p:nvPr/>
        </p:nvPicPr>
        <p:blipFill>
          <a:blip r:embed="rId9"/>
          <a:stretch>
            <a:fillRect/>
          </a:stretch>
        </p:blipFill>
        <p:spPr>
          <a:xfrm>
            <a:off x="845820" y="2679065"/>
            <a:ext cx="4274185" cy="2628900"/>
          </a:xfrm>
          <a:prstGeom prst="rect">
            <a:avLst/>
          </a:prstGeom>
        </p:spPr>
      </p:pic>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4" name="组合 3" title=""/>
          <p:cNvGrpSpPr/>
          <p:nvPr/>
        </p:nvGrpSpPr>
        <p:grpSpPr>
          <a:xfrm>
            <a:off x="331470" y="684530"/>
            <a:ext cx="2730500" cy="556260"/>
            <a:chOff x="5145" y="7528"/>
            <a:chExt cx="4300" cy="876"/>
          </a:xfrm>
        </p:grpSpPr>
        <p:pic>
          <p:nvPicPr>
            <p:cNvPr id="5" name="图片 4"/>
            <p:cNvPicPr>
              <a:picLocks noChangeAspect="1"/>
            </p:cNvPicPr>
            <p:nvPr>
              <p:custDataLst>
                <p:tags r:id="rId3"/>
              </p:custDataLst>
            </p:nvPr>
          </p:nvPicPr>
          <p:blipFill>
            <a:blip r:embed="rId2">
              <a:clrChange>
                <a:clrFrom>
                  <a:srgbClr val="FFFFFF">
                    <a:alpha val="100000"/>
                  </a:srgbClr>
                </a:clrFrom>
                <a:clrTo>
                  <a:srgbClr val="FFFFFF">
                    <a:alpha val="100000"/>
                    <a:alpha val="0"/>
                  </a:srgbClr>
                </a:clrTo>
              </a:clrChange>
            </a:blip>
            <a:srcRect r="74598"/>
            <a:stretch>
              <a:fillRect/>
            </a:stretch>
          </p:blipFill>
          <p:spPr>
            <a:xfrm>
              <a:off x="8556" y="7528"/>
              <a:ext cx="869" cy="877"/>
            </a:xfrm>
            <a:prstGeom prst="rect">
              <a:avLst/>
            </a:prstGeom>
          </p:spPr>
        </p:pic>
        <p:grpSp>
          <p:nvGrpSpPr>
            <p:cNvPr id="6" name="组合 5"/>
            <p:cNvGrpSpPr/>
            <p:nvPr/>
          </p:nvGrpSpPr>
          <p:grpSpPr>
            <a:xfrm>
              <a:off x="5145" y="7528"/>
              <a:ext cx="4300" cy="877"/>
              <a:chOff x="2545" y="9404"/>
              <a:chExt cx="4300" cy="877"/>
            </a:xfrm>
          </p:grpSpPr>
          <p:pic>
            <p:nvPicPr>
              <p:cNvPr id="7" name="图片 6"/>
              <p:cNvPicPr>
                <a:picLocks noChangeAspect="1"/>
              </p:cNvPicPr>
              <p:nvPr>
                <p:custDataLst>
                  <p:tags r:id="rId4"/>
                </p:custDataLst>
              </p:nvPr>
            </p:nvPicPr>
            <p:blipFill>
              <a:blip r:embed="rId2">
                <a:clrChange>
                  <a:clrFrom>
                    <a:srgbClr val="FFFFFF">
                      <a:alpha val="100000"/>
                    </a:srgbClr>
                  </a:clrFrom>
                  <a:clrTo>
                    <a:srgbClr val="FFFFFF">
                      <a:alpha val="100000"/>
                      <a:alpha val="0"/>
                    </a:srgbClr>
                  </a:clrTo>
                </a:clrChange>
              </a:blip>
              <a:stretch>
                <a:fillRect/>
              </a:stretch>
            </p:blipFill>
            <p:spPr>
              <a:xfrm>
                <a:off x="2565" y="9404"/>
                <a:ext cx="3421" cy="877"/>
              </a:xfrm>
              <a:prstGeom prst="rect">
                <a:avLst/>
              </a:prstGeom>
            </p:spPr>
          </p:pic>
          <p:sp>
            <p:nvSpPr>
              <p:cNvPr id="8" name="文本框 7"/>
              <p:cNvSpPr txBox="1"/>
              <p:nvPr>
                <p:custDataLst>
                  <p:tags r:id="rId5"/>
                </p:custDataLst>
              </p:nvPr>
            </p:nvSpPr>
            <p:spPr>
              <a:xfrm>
                <a:off x="2545" y="9404"/>
                <a:ext cx="4300" cy="822"/>
              </a:xfrm>
              <a:prstGeom prst="rect">
                <a:avLst/>
              </a:prstGeom>
              <a:noFill/>
            </p:spPr>
            <p:txBody>
              <a:bodyPr wrap="square" rtlCol="0" anchor="t">
                <a:spAutoFit/>
              </a:bodyPr>
              <a:lstStyle/>
              <a:p>
                <a:r>
                  <a:rPr lang="zh-CN" sz="2800" b="1">
                    <a:latin typeface="黑体" panose="02010609060101010101" charset="-122"/>
                    <a:ea typeface="黑体" panose="02010609060101010101" charset="-122"/>
                    <a:sym typeface="+mn-ea"/>
                  </a:rPr>
                  <a:t>迷</a:t>
                </a: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你</a:t>
                </a: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实</a:t>
                </a: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验</a:t>
                </a: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室</a:t>
                </a:r>
                <a:r>
                  <a:rPr lang="en-US" altLang="zh-CN" sz="2800" b="1">
                    <a:latin typeface="黑体" panose="02010609060101010101" charset="-122"/>
                    <a:ea typeface="黑体" panose="02010609060101010101" charset="-122"/>
                    <a:sym typeface="+mn-ea"/>
                  </a:rPr>
                  <a:t> </a:t>
                </a:r>
                <a:endParaRPr lang="zh-CN" sz="2800" b="1">
                  <a:latin typeface="黑体" panose="02010609060101010101" charset="-122"/>
                  <a:ea typeface="黑体" panose="02010609060101010101" charset="-122"/>
                  <a:sym typeface="+mn-ea"/>
                </a:endParaRPr>
              </a:p>
            </p:txBody>
          </p:sp>
        </p:grpSp>
      </p:grpSp>
      <p:sp>
        <p:nvSpPr>
          <p:cNvPr id="56" name="文本框 55" title=""/>
          <p:cNvSpPr txBox="1"/>
          <p:nvPr>
            <p:custDataLst>
              <p:tags r:id="rId6"/>
            </p:custDataLst>
          </p:nvPr>
        </p:nvSpPr>
        <p:spPr>
          <a:xfrm>
            <a:off x="3488690" y="1491615"/>
            <a:ext cx="5213985" cy="521970"/>
          </a:xfrm>
          <a:prstGeom prst="rect">
            <a:avLst/>
          </a:prstGeom>
          <a:noFill/>
        </p:spPr>
        <p:txBody>
          <a:bodyPr wrap="square" rtlCol="0">
            <a:spAutoFit/>
          </a:bodyPr>
          <a:lstStyle/>
          <a:p>
            <a:pPr algn="l"/>
            <a:r>
              <a:rPr lang="zh-CN" altLang="en-US" sz="2800" b="1">
                <a:latin typeface="黑体" panose="02010609060101010101" charset="-122"/>
                <a:ea typeface="黑体" panose="02010609060101010101" charset="-122"/>
              </a:rPr>
              <a:t>与流体压强和流速相关的小实验</a:t>
            </a:r>
            <a:endParaRPr lang="zh-CN" altLang="en-US" sz="2800" b="1">
              <a:latin typeface="黑体" panose="02010609060101010101" charset="-122"/>
              <a:ea typeface="黑体" panose="02010609060101010101" charset="-122"/>
            </a:endParaRPr>
          </a:p>
        </p:txBody>
      </p:sp>
      <p:sp>
        <p:nvSpPr>
          <p:cNvPr id="11" name="文本框 10" title=""/>
          <p:cNvSpPr txBox="1"/>
          <p:nvPr>
            <p:custDataLst>
              <p:tags r:id="rId7"/>
            </p:custDataLst>
          </p:nvPr>
        </p:nvSpPr>
        <p:spPr>
          <a:xfrm>
            <a:off x="481330" y="2132330"/>
            <a:ext cx="11510645" cy="1296670"/>
          </a:xfrm>
          <a:prstGeom prst="rect">
            <a:avLst/>
          </a:prstGeom>
          <a:noFill/>
        </p:spPr>
        <p:txBody>
          <a:bodyPr wrap="square" rtlCol="0">
            <a:spAutoFit/>
          </a:bodyPr>
          <a:lstStyle/>
          <a:p>
            <a:pPr algn="l">
              <a:lnSpc>
                <a:spcPct val="140000"/>
              </a:lnSpc>
            </a:pPr>
            <a:r>
              <a:rPr lang="en-US" sz="2800" b="1">
                <a:latin typeface="Times New Roman" panose="02020603050405020304" charset="0"/>
                <a:ea typeface="黑体" panose="02010609060101010101" charset="-122"/>
                <a:cs typeface="Times New Roman" panose="02020603050405020304" charset="0"/>
              </a:rPr>
              <a:t>1. </a:t>
            </a:r>
            <a:r>
              <a:rPr sz="2800" b="1">
                <a:latin typeface="Times New Roman" panose="02020603050405020304" charset="0"/>
                <a:ea typeface="黑体" panose="02010609060101010101" charset="-122"/>
                <a:cs typeface="Times New Roman" panose="02020603050405020304" charset="0"/>
              </a:rPr>
              <a:t>将纸条一端放到嘴唇下方，向前吹气</a:t>
            </a:r>
            <a:r>
              <a:rPr lang="zh-CN" sz="2800" b="1">
                <a:latin typeface="Times New Roman" panose="02020603050405020304" charset="0"/>
                <a:ea typeface="黑体" panose="02010609060101010101" charset="-122"/>
                <a:cs typeface="Times New Roman" panose="02020603050405020304" charset="0"/>
              </a:rPr>
              <a:t>，</a:t>
            </a:r>
            <a:r>
              <a:rPr sz="2800" b="1">
                <a:latin typeface="Times New Roman" panose="02020603050405020304" charset="0"/>
                <a:ea typeface="黑体" panose="02010609060101010101" charset="-122"/>
                <a:cs typeface="Times New Roman" panose="02020603050405020304" charset="0"/>
              </a:rPr>
              <a:t>你发现什么</a:t>
            </a:r>
            <a:r>
              <a:rPr lang="zh-CN" sz="2800" b="1">
                <a:latin typeface="Times New Roman" panose="02020603050405020304" charset="0"/>
                <a:ea typeface="黑体" panose="02010609060101010101" charset="-122"/>
                <a:cs typeface="Times New Roman" panose="02020603050405020304" charset="0"/>
              </a:rPr>
              <a:t>？为什么会出现这样的现象？</a:t>
            </a:r>
            <a:endParaRPr lang="zh-CN" sz="2800" b="1">
              <a:latin typeface="Times New Roman" panose="02020603050405020304" charset="0"/>
              <a:ea typeface="黑体" panose="02010609060101010101" charset="-122"/>
              <a:cs typeface="Times New Roman" panose="02020603050405020304" charset="0"/>
            </a:endParaRPr>
          </a:p>
        </p:txBody>
      </p:sp>
      <p:pic>
        <p:nvPicPr>
          <p:cNvPr id="3" name="流体压强2" title="">
            <a:hlinkClick action="ppaction://media"/>
          </p:cNvPr>
          <p:cNvPicPr>
            <a:picLocks noChangeAspect="1"/>
          </p:cNvPicPr>
          <p:nvPr>
            <a:videoFile r:link="rId10"/>
            <p:custDataLst>
              <p:tags r:id="rId9"/>
            </p:custDataLst>
            <p:extLst>
              <p:ext uri="{DAA4B4D4-6D71-4841-9C94-3DE7FCFB9230}">
                <p14:media xmlns:p14="http://schemas.microsoft.com/office/powerpoint/2010/main" r:embed="rId11"/>
              </p:ext>
            </p:extLst>
          </p:nvPr>
        </p:nvPicPr>
        <p:blipFill>
          <a:blip r:embed="rId8"/>
          <a:stretch>
            <a:fillRect/>
          </a:stretch>
        </p:blipFill>
        <p:spPr>
          <a:xfrm>
            <a:off x="768350" y="3610610"/>
            <a:ext cx="3449955" cy="2185035"/>
          </a:xfrm>
          <a:prstGeom prst="rect">
            <a:avLst/>
          </a:prstGeom>
        </p:spPr>
      </p:pic>
      <p:grpSp>
        <p:nvGrpSpPr>
          <p:cNvPr id="2" name="组合 1" title=""/>
          <p:cNvGrpSpPr/>
          <p:nvPr/>
        </p:nvGrpSpPr>
        <p:grpSpPr>
          <a:xfrm>
            <a:off x="1488123" y="5930288"/>
            <a:ext cx="2071370" cy="431773"/>
            <a:chOff x="2437" y="9841"/>
            <a:chExt cx="3262" cy="680"/>
          </a:xfrm>
        </p:grpSpPr>
        <p:pic>
          <p:nvPicPr>
            <p:cNvPr id="20" name="图片 19" descr="665f4aef13eb0e3e789783293ed0c02f"/>
            <p:cNvPicPr>
              <a:picLocks noChangeAspect="1"/>
            </p:cNvPicPr>
            <p:nvPr>
              <p:custDataLst>
                <p:tags r:id="rId13"/>
              </p:custDataLst>
            </p:nvPr>
          </p:nvPicPr>
          <p:blipFill>
            <a:blip r:embed="rId12">
              <a:clrChange>
                <a:clrFrom>
                  <a:srgbClr val="FFFFFF">
                    <a:alpha val="100000"/>
                  </a:srgbClr>
                </a:clrFrom>
                <a:clrTo>
                  <a:srgbClr val="FFFFFF">
                    <a:alpha val="100000"/>
                    <a:alpha val="0"/>
                  </a:srgbClr>
                </a:clrTo>
              </a:clrChange>
            </a:blip>
            <a:stretch>
              <a:fillRect/>
            </a:stretch>
          </p:blipFill>
          <p:spPr>
            <a:xfrm>
              <a:off x="2437" y="9841"/>
              <a:ext cx="680" cy="680"/>
            </a:xfrm>
            <a:prstGeom prst="rect">
              <a:avLst/>
            </a:prstGeom>
          </p:spPr>
        </p:pic>
        <p:sp>
          <p:nvSpPr>
            <p:cNvPr id="21" name="文本框 20"/>
            <p:cNvSpPr txBox="1"/>
            <p:nvPr>
              <p:custDataLst>
                <p:tags r:id="rId14"/>
              </p:custDataLst>
            </p:nvPr>
          </p:nvSpPr>
          <p:spPr>
            <a:xfrm>
              <a:off x="2991" y="9891"/>
              <a:ext cx="2708" cy="580"/>
            </a:xfrm>
            <a:prstGeom prst="rect">
              <a:avLst/>
            </a:prstGeom>
            <a:noFill/>
          </p:spPr>
          <p:txBody>
            <a:bodyPr wrap="square" rtlCol="0" anchor="t">
              <a:spAutoFit/>
            </a:bodyPr>
            <a:lstStyle/>
            <a:p>
              <a:pPr algn="l">
                <a:spcBef>
                  <a:spcPct val="0"/>
                </a:spcBef>
                <a:spcAft>
                  <a:spcPct val="0"/>
                </a:spcAft>
                <a:buSzTx/>
              </a:pPr>
              <a:r>
                <a:rPr lang="zh-CN" sz="1800" b="1" spc="150">
                  <a:latin typeface="楷体" panose="02010609060101010101" charset="-122"/>
                  <a:ea typeface="楷体" panose="02010609060101010101" charset="-122"/>
                  <a:sym typeface="+mn-ea"/>
                </a:rPr>
                <a:t>点击播放视频</a:t>
              </a:r>
              <a:endParaRPr lang="zh-CN" sz="1800" b="1" spc="150">
                <a:latin typeface="楷体" panose="02010609060101010101" charset="-122"/>
                <a:ea typeface="楷体" panose="02010609060101010101" charset="-122"/>
                <a:sym typeface="+mn-ea"/>
              </a:endParaRPr>
            </a:p>
          </p:txBody>
        </p:sp>
      </p:grpSp>
      <p:sp>
        <p:nvSpPr>
          <p:cNvPr id="9" name="文本框 8" title=""/>
          <p:cNvSpPr txBox="1"/>
          <p:nvPr/>
        </p:nvSpPr>
        <p:spPr>
          <a:xfrm>
            <a:off x="5722620" y="3256280"/>
            <a:ext cx="6269355" cy="1296670"/>
          </a:xfrm>
          <a:prstGeom prst="rect">
            <a:avLst/>
          </a:prstGeom>
          <a:noFill/>
        </p:spPr>
        <p:txBody>
          <a:bodyPr wrap="square" rtlCol="0" anchor="t">
            <a:spAutoFit/>
          </a:bodyPr>
          <a:lstStyle/>
          <a:p>
            <a:pPr>
              <a:lnSpc>
                <a:spcPct val="140000"/>
              </a:lnSpc>
            </a:pPr>
            <a:r>
              <a:rPr lang="zh-CN" altLang="en-US" sz="2800" b="1" noProof="0">
                <a:ln>
                  <a:noFill/>
                </a:ln>
                <a:solidFill>
                  <a:srgbClr val="FF0000"/>
                </a:solidFill>
                <a:effectLst/>
                <a:uLnTx/>
                <a:uFillTx/>
                <a:latin typeface="黑体" panose="02010609060101010101" charset="-122"/>
                <a:ea typeface="黑体" panose="02010609060101010101" charset="-122"/>
                <a:sym typeface="+mn-ea"/>
              </a:rPr>
              <a:t>朝水平方向吹气时，纸条会向上运动；一旦停止吹气，纸条就会下垂</a:t>
            </a:r>
            <a:r>
              <a:rPr lang="en-US" altLang="zh-CN" sz="2800" b="1" noProof="0">
                <a:ln>
                  <a:noFill/>
                </a:ln>
                <a:solidFill>
                  <a:srgbClr val="FF0000"/>
                </a:solidFill>
                <a:effectLst/>
                <a:uLnTx/>
                <a:uFillTx/>
                <a:latin typeface="黑体" panose="02010609060101010101" charset="-122"/>
                <a:ea typeface="黑体" panose="02010609060101010101" charset="-122"/>
                <a:sym typeface="+mn-ea"/>
              </a:rPr>
              <a:t>.</a:t>
            </a:r>
            <a:endParaRPr lang="en-US" altLang="zh-CN" sz="2800" b="1" noProof="0">
              <a:ln>
                <a:noFill/>
              </a:ln>
              <a:solidFill>
                <a:srgbClr val="FF0000"/>
              </a:solidFill>
              <a:effectLst/>
              <a:uLnTx/>
              <a:uFillTx/>
              <a:latin typeface="黑体" panose="02010609060101010101" charset="-122"/>
              <a:ea typeface="黑体" panose="02010609060101010101" charset="-122"/>
              <a:sym typeface="+mn-ea"/>
            </a:endParaRPr>
          </a:p>
        </p:txBody>
      </p:sp>
      <p:sp>
        <p:nvSpPr>
          <p:cNvPr id="28" name="文本框 27" title=""/>
          <p:cNvSpPr txBox="1"/>
          <p:nvPr/>
        </p:nvSpPr>
        <p:spPr>
          <a:xfrm>
            <a:off x="4674235" y="3408045"/>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现象</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10" name="文本框 9" title=""/>
          <p:cNvSpPr txBox="1"/>
          <p:nvPr/>
        </p:nvSpPr>
        <p:spPr>
          <a:xfrm>
            <a:off x="4674235" y="4855845"/>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解释</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12" name="文本框 11" title=""/>
          <p:cNvSpPr txBox="1"/>
          <p:nvPr/>
        </p:nvSpPr>
        <p:spPr>
          <a:xfrm>
            <a:off x="5722620" y="4675505"/>
            <a:ext cx="6269355" cy="1899285"/>
          </a:xfrm>
          <a:prstGeom prst="rect">
            <a:avLst/>
          </a:prstGeom>
          <a:noFill/>
        </p:spPr>
        <p:txBody>
          <a:bodyPr wrap="square" rtlCol="0" anchor="t">
            <a:spAutoFit/>
          </a:bodyPr>
          <a:lstStyle/>
          <a:p>
            <a:pPr>
              <a:lnSpc>
                <a:spcPct val="140000"/>
              </a:lnSpc>
            </a:pPr>
            <a:r>
              <a:rPr lang="zh-CN" altLang="en-US" sz="2800" b="1" noProof="0">
                <a:ln>
                  <a:noFill/>
                </a:ln>
                <a:solidFill>
                  <a:srgbClr val="0000FF"/>
                </a:solidFill>
                <a:effectLst/>
                <a:uLnTx/>
                <a:uFillTx/>
                <a:latin typeface="黑体" panose="02010609060101010101" charset="-122"/>
                <a:ea typeface="黑体" panose="02010609060101010101" charset="-122"/>
                <a:sym typeface="+mn-ea"/>
              </a:rPr>
              <a:t>水平方向吹气时，纸条上方的空气流速大，压强小，在压力差的作用下，纸条会向上运动</a:t>
            </a:r>
            <a:r>
              <a:rPr lang="en-US" altLang="zh-CN" sz="2800" b="1" noProof="0">
                <a:ln>
                  <a:noFill/>
                </a:ln>
                <a:solidFill>
                  <a:srgbClr val="0000FF"/>
                </a:solidFill>
                <a:effectLst/>
                <a:uLnTx/>
                <a:uFillTx/>
                <a:latin typeface="黑体" panose="02010609060101010101" charset="-122"/>
                <a:ea typeface="黑体" panose="02010609060101010101" charset="-122"/>
                <a:sym typeface="+mn-ea"/>
              </a:rPr>
              <a:t>.</a:t>
            </a:r>
            <a:endParaRPr lang="en-US" altLang="zh-CN" sz="2800" b="1" noProof="0">
              <a:ln>
                <a:noFill/>
              </a:ln>
              <a:solidFill>
                <a:srgbClr val="0000FF"/>
              </a:solidFill>
              <a:effectLst/>
              <a:uLnTx/>
              <a:uFillTx/>
              <a:latin typeface="黑体" panose="02010609060101010101" charset="-122"/>
              <a:ea typeface="黑体" panose="02010609060101010101" charset="-122"/>
              <a:sym typeface="+mn-ea"/>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additive="base">
                                        <p:cTn id="12" dur="indefinite" fill="hold"/>
                                        <p:tgtEl>
                                          <p:spTgt spid="3"/>
                                        </p:tgtEl>
                                      </p:cBhvr>
                                    </p:cmd>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3" fill="hold" display="0">
                  <p:stCondLst>
                    <p:cond delay="indefinite"/>
                  </p:stCondLst>
                </p:cTn>
                <p:tgtEl>
                  <p:spTgt spid="3"/>
                </p:tgtEl>
              </p:cMediaNode>
            </p:video>
            <p:seq concurrent="1" nextAc="seek">
              <p:cTn id="26" restart="whenNotActive" fill="hold" evtFilter="cancelBubble" nodeType="interactiveSeq">
                <p:stCondLst>
                  <p:cond evt="onClick" delay="0">
                    <p:tgtEl>
                      <p:spTgt spid="3"/>
                    </p:tgtEl>
                  </p:cond>
                </p:stCondLst>
                <p:endSync evt="end" delay="0">
                  <p:rtn val="all"/>
                </p:endSync>
                <p:childTnLst>
                  <p:par>
                    <p:cTn id="27" fill="hold" nodeType="clickPar">
                      <p:stCondLst>
                        <p:cond delay="0"/>
                      </p:stCondLst>
                      <p:childTnLst>
                        <p:par>
                          <p:cTn id="28" fill="hold">
                            <p:stCondLst>
                              <p:cond delay="0"/>
                            </p:stCondLst>
                            <p:childTnLst>
                              <p:par>
                                <p:cTn id="29" presetID="2" presetClass="mediacall" presetSubtype="0" fill="hold" nodeType="clickEffect">
                                  <p:stCondLst>
                                    <p:cond delay="0"/>
                                  </p:stCondLst>
                                  <p:childTnLst>
                                    <p:cmd type="call" cmd="togglePause">
                                      <p:cBhvr additive="base">
                                        <p:cTn id="30" dur="1" fill="hold"/>
                                        <p:tgtEl>
                                          <p:spTgt spid="3"/>
                                        </p:tgtEl>
                                      </p:cBhvr>
                                    </p:cmd>
                                  </p:childTnLst>
                                </p:cTn>
                              </p:par>
                            </p:childTnLst>
                          </p:cTn>
                        </p:par>
                      </p:childTnLst>
                    </p:cTn>
                  </p:par>
                </p:childTnLst>
              </p:cTn>
              <p:nextCondLst>
                <p:cond evt="onClick" delay="0">
                  <p:tgtEl>
                    <p:spTgt spid="3"/>
                  </p:tgtEl>
                </p:cond>
              </p:nextCondLst>
            </p:seq>
          </p:childTnLst>
        </p:cTn>
      </p:par>
    </p:tnLst>
    <p:bldLst>
      <p:bldP spid="9" grpId="0"/>
      <p:bldP spid="12" grpId="0"/>
      <p:bldP spid="28" grpId="0" animBg="1"/>
      <p:bldP spid="10" grpId="0" animBg="1"/>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11" name="文本框 10" title=""/>
          <p:cNvSpPr txBox="1"/>
          <p:nvPr>
            <p:custDataLst>
              <p:tags r:id="rId2"/>
            </p:custDataLst>
          </p:nvPr>
        </p:nvSpPr>
        <p:spPr>
          <a:xfrm>
            <a:off x="448945" y="1339215"/>
            <a:ext cx="11368405" cy="792480"/>
          </a:xfrm>
          <a:prstGeom prst="rect">
            <a:avLst/>
          </a:prstGeom>
          <a:noFill/>
        </p:spPr>
        <p:txBody>
          <a:bodyPr wrap="square" rtlCol="0">
            <a:noAutofit/>
          </a:bodyPr>
          <a:lstStyle/>
          <a:p>
            <a:pPr algn="l">
              <a:lnSpc>
                <a:spcPct val="140000"/>
              </a:lnSpc>
            </a:pPr>
            <a:r>
              <a:rPr lang="en-US" altLang="zh-CN" sz="2800" b="1">
                <a:latin typeface="Times New Roman" panose="02020603050405020304" charset="0"/>
                <a:ea typeface="黑体" panose="02010609060101010101" charset="-122"/>
                <a:cs typeface="Times New Roman" panose="02020603050405020304" charset="0"/>
              </a:rPr>
              <a:t>2. </a:t>
            </a:r>
            <a:r>
              <a:rPr lang="zh-CN" sz="2800" b="1">
                <a:latin typeface="Times New Roman" panose="02020603050405020304" charset="0"/>
                <a:ea typeface="黑体" panose="02010609060101010101" charset="-122"/>
                <a:cs typeface="Times New Roman" panose="02020603050405020304" charset="0"/>
              </a:rPr>
              <a:t>向倒置漏斗里的乒乓球吹气，</a:t>
            </a:r>
            <a:r>
              <a:rPr sz="2800" b="1">
                <a:latin typeface="Times New Roman" panose="02020603050405020304" charset="0"/>
                <a:ea typeface="黑体" panose="02010609060101010101" charset="-122"/>
                <a:cs typeface="Times New Roman" panose="02020603050405020304" charset="0"/>
              </a:rPr>
              <a:t>你发现什么?</a:t>
            </a:r>
            <a:r>
              <a:rPr lang="zh-CN" sz="2800" b="1">
                <a:latin typeface="Times New Roman" panose="02020603050405020304" charset="0"/>
                <a:ea typeface="黑体" panose="02010609060101010101" charset="-122"/>
                <a:cs typeface="Times New Roman" panose="02020603050405020304" charset="0"/>
                <a:sym typeface="+mn-ea"/>
              </a:rPr>
              <a:t>为什么会出现这样的现象？</a:t>
            </a:r>
            <a:endParaRPr lang="zh-CN" sz="2800" b="1">
              <a:latin typeface="Times New Roman" panose="02020603050405020304" charset="0"/>
              <a:ea typeface="黑体" panose="02010609060101010101" charset="-122"/>
              <a:cs typeface="Times New Roman" panose="02020603050405020304" charset="0"/>
            </a:endParaRPr>
          </a:p>
          <a:p>
            <a:pPr algn="l">
              <a:lnSpc>
                <a:spcPct val="140000"/>
              </a:lnSpc>
            </a:pPr>
            <a:endParaRPr sz="2800" b="1">
              <a:latin typeface="Times New Roman" panose="02020603050405020304" charset="0"/>
              <a:ea typeface="黑体" panose="02010609060101010101" charset="-122"/>
              <a:cs typeface="Times New Roman" panose="02020603050405020304" charset="0"/>
            </a:endParaRPr>
          </a:p>
        </p:txBody>
      </p:sp>
      <p:grpSp>
        <p:nvGrpSpPr>
          <p:cNvPr id="24" name="组合 23" title=""/>
          <p:cNvGrpSpPr/>
          <p:nvPr/>
        </p:nvGrpSpPr>
        <p:grpSpPr>
          <a:xfrm>
            <a:off x="1215390" y="5027318"/>
            <a:ext cx="2071370" cy="431773"/>
            <a:chOff x="2437" y="9841"/>
            <a:chExt cx="3262" cy="680"/>
          </a:xfrm>
        </p:grpSpPr>
        <p:pic>
          <p:nvPicPr>
            <p:cNvPr id="25" name="图片 24" descr="665f4aef13eb0e3e789783293ed0c02f"/>
            <p:cNvPicPr>
              <a:picLocks noChangeAspect="1"/>
            </p:cNvPicPr>
            <p:nvPr>
              <p:custDataLst>
                <p:tags r:id="rId4"/>
              </p:custDataLst>
            </p:nvPr>
          </p:nvPicPr>
          <p:blipFill>
            <a:blip r:embed="rId3">
              <a:clrChange>
                <a:clrFrom>
                  <a:srgbClr val="FFFFFF">
                    <a:alpha val="100000"/>
                  </a:srgbClr>
                </a:clrFrom>
                <a:clrTo>
                  <a:srgbClr val="FFFFFF">
                    <a:alpha val="100000"/>
                    <a:alpha val="0"/>
                  </a:srgbClr>
                </a:clrTo>
              </a:clrChange>
            </a:blip>
            <a:stretch>
              <a:fillRect/>
            </a:stretch>
          </p:blipFill>
          <p:spPr>
            <a:xfrm>
              <a:off x="2437" y="9841"/>
              <a:ext cx="680" cy="680"/>
            </a:xfrm>
            <a:prstGeom prst="rect">
              <a:avLst/>
            </a:prstGeom>
          </p:spPr>
        </p:pic>
        <p:sp>
          <p:nvSpPr>
            <p:cNvPr id="26" name="文本框 25"/>
            <p:cNvSpPr txBox="1"/>
            <p:nvPr>
              <p:custDataLst>
                <p:tags r:id="rId5"/>
              </p:custDataLst>
            </p:nvPr>
          </p:nvSpPr>
          <p:spPr>
            <a:xfrm>
              <a:off x="2991" y="9891"/>
              <a:ext cx="2708" cy="580"/>
            </a:xfrm>
            <a:prstGeom prst="rect">
              <a:avLst/>
            </a:prstGeom>
            <a:noFill/>
          </p:spPr>
          <p:txBody>
            <a:bodyPr wrap="square" rtlCol="0" anchor="t">
              <a:spAutoFit/>
            </a:bodyPr>
            <a:lstStyle/>
            <a:p>
              <a:pPr algn="l">
                <a:spcBef>
                  <a:spcPct val="0"/>
                </a:spcBef>
                <a:spcAft>
                  <a:spcPct val="0"/>
                </a:spcAft>
                <a:buSzTx/>
              </a:pPr>
              <a:r>
                <a:rPr lang="zh-CN" sz="1800" b="1" spc="150">
                  <a:latin typeface="楷体" panose="02010609060101010101" charset="-122"/>
                  <a:ea typeface="楷体" panose="02010609060101010101" charset="-122"/>
                  <a:sym typeface="+mn-ea"/>
                </a:rPr>
                <a:t>点击播放视频</a:t>
              </a:r>
              <a:endParaRPr lang="zh-CN" sz="1800" b="1" spc="150">
                <a:latin typeface="楷体" panose="02010609060101010101" charset="-122"/>
                <a:ea typeface="楷体" panose="02010609060101010101" charset="-122"/>
                <a:sym typeface="+mn-ea"/>
              </a:endParaRPr>
            </a:p>
          </p:txBody>
        </p:sp>
      </p:grpSp>
      <p:sp>
        <p:nvSpPr>
          <p:cNvPr id="9" name="文本框 8" title=""/>
          <p:cNvSpPr txBox="1"/>
          <p:nvPr/>
        </p:nvSpPr>
        <p:spPr>
          <a:xfrm>
            <a:off x="5548630" y="3108960"/>
            <a:ext cx="6269355" cy="521970"/>
          </a:xfrm>
          <a:prstGeom prst="rect">
            <a:avLst/>
          </a:prstGeom>
          <a:noFill/>
        </p:spPr>
        <p:txBody>
          <a:bodyPr wrap="square" rtlCol="0" anchor="t">
            <a:spAutoFit/>
          </a:bodyPr>
          <a:lstStyle/>
          <a:p>
            <a:pPr>
              <a:lnSpc>
                <a:spcPct val="100000"/>
              </a:lnSpc>
              <a:buClrTx/>
              <a:buSzTx/>
              <a:buFontTx/>
            </a:pPr>
            <a:r>
              <a:rPr lang="zh-CN" altLang="en-US" sz="2800" b="1">
                <a:solidFill>
                  <a:srgbClr val="FF0000"/>
                </a:solidFill>
                <a:latin typeface="黑体" panose="02010609060101010101" charset="-122"/>
                <a:ea typeface="黑体" panose="02010609060101010101" charset="-122"/>
                <a:cs typeface="黑体" panose="02010609060101010101" charset="-122"/>
                <a:sym typeface="+mn-ea"/>
              </a:rPr>
              <a:t>向下吹乒乓球时，乒乓球不会掉落</a:t>
            </a:r>
            <a:r>
              <a:rPr lang="en-US" altLang="zh-CN" sz="2800" b="1">
                <a:solidFill>
                  <a:srgbClr val="FF0000"/>
                </a:solidFill>
                <a:latin typeface="黑体" panose="02010609060101010101" charset="-122"/>
                <a:ea typeface="黑体" panose="02010609060101010101" charset="-122"/>
                <a:cs typeface="黑体" panose="02010609060101010101" charset="-122"/>
                <a:sym typeface="+mn-ea"/>
              </a:rPr>
              <a:t>.</a:t>
            </a:r>
            <a:endParaRPr lang="en-US" altLang="zh-CN" sz="2800" b="1" noProof="0">
              <a:ln>
                <a:noFill/>
              </a:ln>
              <a:solidFill>
                <a:srgbClr val="FF0000"/>
              </a:solidFill>
              <a:effectLst/>
              <a:uLnTx/>
              <a:uFillTx/>
              <a:latin typeface="黑体" panose="02010609060101010101" charset="-122"/>
              <a:ea typeface="黑体" panose="02010609060101010101" charset="-122"/>
              <a:cs typeface="黑体" panose="02010609060101010101" charset="-122"/>
              <a:sym typeface="+mn-ea"/>
            </a:endParaRPr>
          </a:p>
        </p:txBody>
      </p:sp>
      <p:sp>
        <p:nvSpPr>
          <p:cNvPr id="28" name="文本框 27" title=""/>
          <p:cNvSpPr txBox="1"/>
          <p:nvPr/>
        </p:nvSpPr>
        <p:spPr>
          <a:xfrm>
            <a:off x="4531360" y="3108960"/>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现象</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10" name="文本框 9" title=""/>
          <p:cNvSpPr txBox="1"/>
          <p:nvPr/>
        </p:nvSpPr>
        <p:spPr>
          <a:xfrm>
            <a:off x="4531360" y="3962400"/>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解释</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2" name="文本框 1" title=""/>
          <p:cNvSpPr txBox="1"/>
          <p:nvPr>
            <p:custDataLst>
              <p:tags r:id="rId6"/>
            </p:custDataLst>
          </p:nvPr>
        </p:nvSpPr>
        <p:spPr>
          <a:xfrm>
            <a:off x="5579745" y="3790950"/>
            <a:ext cx="6237605" cy="1917700"/>
          </a:xfrm>
          <a:prstGeom prst="rect">
            <a:avLst/>
          </a:prstGeom>
          <a:noFill/>
        </p:spPr>
        <p:txBody>
          <a:bodyPr wrap="square" rtlCol="0" anchor="t">
            <a:noAutofit/>
          </a:bodyPr>
          <a:lstStyle/>
          <a:p>
            <a:pPr>
              <a:lnSpc>
                <a:spcPct val="140000"/>
              </a:lnSpc>
              <a:buClrTx/>
              <a:buSzTx/>
              <a:buFontTx/>
            </a:pPr>
            <a:r>
              <a:rPr lang="zh-CN" altLang="en-US" sz="2800" b="1">
                <a:solidFill>
                  <a:srgbClr val="0000FF"/>
                </a:solidFill>
                <a:latin typeface="黑体" panose="02010609060101010101" charset="-122"/>
                <a:ea typeface="黑体" panose="02010609060101010101" charset="-122"/>
                <a:cs typeface="黑体" panose="02010609060101010101" charset="-122"/>
                <a:sym typeface="+mn-ea"/>
              </a:rPr>
              <a:t>向下吹乒乓球时，乒乓球上方的空气流速大，</a:t>
            </a:r>
            <a:r>
              <a:rPr lang="en-US" altLang="zh-CN" sz="2800" b="1">
                <a:solidFill>
                  <a:srgbClr val="0000FF"/>
                </a:solidFill>
                <a:latin typeface="黑体" panose="02010609060101010101" charset="-122"/>
                <a:ea typeface="黑体" panose="02010609060101010101" charset="-122"/>
                <a:cs typeface="黑体" panose="02010609060101010101" charset="-122"/>
                <a:sym typeface="+mn-ea"/>
              </a:rPr>
              <a:t> </a:t>
            </a:r>
            <a:r>
              <a:rPr lang="zh-CN" altLang="en-US" sz="2800" b="1">
                <a:solidFill>
                  <a:srgbClr val="0000FF"/>
                </a:solidFill>
                <a:latin typeface="黑体" panose="02010609060101010101" charset="-122"/>
                <a:ea typeface="黑体" panose="02010609060101010101" charset="-122"/>
                <a:cs typeface="黑体" panose="02010609060101010101" charset="-122"/>
                <a:sym typeface="+mn-ea"/>
              </a:rPr>
              <a:t>压强小，向上的压强差将乒乓球托起</a:t>
            </a:r>
            <a:r>
              <a:rPr lang="en-US" altLang="zh-CN" sz="2800" b="1">
                <a:solidFill>
                  <a:srgbClr val="0000FF"/>
                </a:solidFill>
                <a:latin typeface="黑体" panose="02010609060101010101" charset="-122"/>
                <a:ea typeface="黑体" panose="02010609060101010101" charset="-122"/>
                <a:cs typeface="黑体" panose="02010609060101010101" charset="-122"/>
                <a:sym typeface="+mn-ea"/>
              </a:rPr>
              <a:t>.</a:t>
            </a:r>
            <a:endParaRPr lang="en-US" altLang="zh-CN" sz="2800" b="1">
              <a:solidFill>
                <a:srgbClr val="0000FF"/>
              </a:solidFill>
              <a:latin typeface="黑体" panose="02010609060101010101" charset="-122"/>
              <a:ea typeface="黑体" panose="02010609060101010101" charset="-122"/>
              <a:cs typeface="黑体" panose="02010609060101010101" charset="-122"/>
              <a:sym typeface="+mn-ea"/>
            </a:endParaRPr>
          </a:p>
        </p:txBody>
      </p:sp>
      <p:pic>
        <p:nvPicPr>
          <p:cNvPr id="4" name="8.7 不落的乒乓球" title="">
            <a:hlinkClick action="ppaction://media"/>
          </p:cNvPr>
          <p:cNvPicPr/>
          <p:nvPr>
            <a:videoFile r:link="rId9"/>
            <p:custDataLst>
              <p:tags r:id="rId8"/>
            </p:custDataLst>
            <p:extLst>
              <p:ext uri="{DAA4B4D4-6D71-4841-9C94-3DE7FCFB9230}">
                <p14:media xmlns:p14="http://schemas.microsoft.com/office/powerpoint/2010/main" r:embed="rId10"/>
              </p:ext>
            </p:extLst>
          </p:nvPr>
        </p:nvPicPr>
        <p:blipFill>
          <a:blip r:embed="rId7"/>
          <a:stretch>
            <a:fillRect/>
          </a:stretch>
        </p:blipFill>
        <p:spPr>
          <a:xfrm>
            <a:off x="517525" y="2814955"/>
            <a:ext cx="3466465" cy="2132965"/>
          </a:xfrm>
          <a:prstGeom prst="rect">
            <a:avLst/>
          </a:prstGeom>
        </p:spPr>
      </p:pic>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additive="base">
                                        <p:cTn id="12" dur="15185" fill="hold"/>
                                        <p:tgtEl>
                                          <p:spTgt spid="4"/>
                                        </p:tgtEl>
                                      </p:cBhvr>
                                    </p:cmd>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3" presetClass="entr" presetSubtype="1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blinds(horizontal)">
                                      <p:cBhvr>
                                        <p:cTn id="26"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3" fill="hold" display="0">
                  <p:stCondLst>
                    <p:cond delay="indefinite"/>
                  </p:stCondLst>
                </p:cTn>
                <p:tgtEl>
                  <p:spTgt spid="4"/>
                </p:tgtEl>
              </p:cMediaNode>
            </p:video>
            <p:seq concurrent="1" nextAc="seek">
              <p:cTn id="27" restart="whenNotActive" fill="hold" evtFilter="cancelBubble" nodeType="interactiveSeq">
                <p:stCondLst>
                  <p:cond evt="onClick" delay="0">
                    <p:tgtEl>
                      <p:spTgt spid="4"/>
                    </p:tgtEl>
                  </p:cond>
                </p:stCondLst>
                <p:endSync evt="end" delay="0">
                  <p:rtn val="all"/>
                </p:endSync>
                <p:childTnLst>
                  <p:par>
                    <p:cTn id="28" fill="hold" nodeType="clickPar">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additive="base">
                                        <p:cTn id="31" dur="1" fill="hold"/>
                                        <p:tgtEl>
                                          <p:spTgt spid="4"/>
                                        </p:tgtEl>
                                      </p:cBhvr>
                                    </p:cmd>
                                  </p:childTnLst>
                                </p:cTn>
                              </p:par>
                            </p:childTnLst>
                          </p:cTn>
                        </p:par>
                      </p:childTnLst>
                    </p:cTn>
                  </p:par>
                </p:childTnLst>
              </p:cTn>
              <p:nextCondLst>
                <p:cond evt="onClick" delay="0">
                  <p:tgtEl>
                    <p:spTgt spid="4"/>
                  </p:tgtEl>
                </p:cond>
              </p:nextCondLst>
            </p:seq>
          </p:childTnLst>
        </p:cTn>
      </p:par>
    </p:tnLst>
    <p:bldLst>
      <p:bldP spid="9" grpId="0"/>
      <p:bldP spid="2" grpId="0"/>
      <p:bldP spid="28" grpId="0" animBg="1"/>
      <p:bldP spid="10" grpId="0"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5" name="组合 4" title=""/>
          <p:cNvGrpSpPr/>
          <p:nvPr>
            <p:custDataLst>
              <p:tags r:id="rId3"/>
            </p:custDataLst>
          </p:nvPr>
        </p:nvGrpSpPr>
        <p:grpSpPr>
          <a:xfrm>
            <a:off x="302260" y="986790"/>
            <a:ext cx="11625580" cy="4923790"/>
            <a:chOff x="476" y="1554"/>
            <a:chExt cx="18308" cy="7754"/>
          </a:xfrm>
        </p:grpSpPr>
        <p:grpSp>
          <p:nvGrpSpPr>
            <p:cNvPr id="8" name="组合 7"/>
            <p:cNvGrpSpPr/>
            <p:nvPr/>
          </p:nvGrpSpPr>
          <p:grpSpPr>
            <a:xfrm>
              <a:off x="476" y="1554"/>
              <a:ext cx="18308" cy="7755"/>
              <a:chOff x="446" y="1554"/>
              <a:chExt cx="18308" cy="7755"/>
            </a:xfrm>
          </p:grpSpPr>
          <p:sp>
            <p:nvSpPr>
              <p:cNvPr id="9" name="矩形 8"/>
              <p:cNvSpPr/>
              <p:nvPr>
                <p:custDataLst>
                  <p:tags r:id="rId4"/>
                </p:custDataLst>
              </p:nvPr>
            </p:nvSpPr>
            <p:spPr>
              <a:xfrm>
                <a:off x="446" y="1572"/>
                <a:ext cx="18308" cy="7737"/>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半闭框 9"/>
              <p:cNvSpPr/>
              <p:nvPr>
                <p:custDataLst>
                  <p:tags r:id="rId5"/>
                </p:custDataLst>
              </p:nvPr>
            </p:nvSpPr>
            <p:spPr>
              <a:xfrm>
                <a:off x="446" y="1554"/>
                <a:ext cx="808" cy="898"/>
              </a:xfrm>
              <a:prstGeom prst="halfFram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tx1"/>
                  </a:solidFill>
                </a:endParaRPr>
              </a:p>
            </p:txBody>
          </p:sp>
          <p:sp>
            <p:nvSpPr>
              <p:cNvPr id="34" name="半闭框 33"/>
              <p:cNvSpPr/>
              <p:nvPr>
                <p:custDataLst>
                  <p:tags r:id="rId6"/>
                </p:custDataLst>
              </p:nvPr>
            </p:nvSpPr>
            <p:spPr>
              <a:xfrm flipH="1" flipV="1">
                <a:off x="17946" y="8411"/>
                <a:ext cx="808" cy="898"/>
              </a:xfrm>
              <a:prstGeom prst="halfFrame">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tx1"/>
                  </a:solidFill>
                </a:endParaRPr>
              </a:p>
            </p:txBody>
          </p:sp>
          <p:sp>
            <p:nvSpPr>
              <p:cNvPr id="35" name="文本框 34"/>
              <p:cNvSpPr txBox="1"/>
              <p:nvPr>
                <p:custDataLst>
                  <p:tags r:id="rId7"/>
                </p:custDataLst>
              </p:nvPr>
            </p:nvSpPr>
            <p:spPr>
              <a:xfrm>
                <a:off x="2822" y="3287"/>
                <a:ext cx="2032" cy="4088"/>
              </a:xfrm>
              <a:prstGeom prst="rect">
                <a:avLst/>
              </a:prstGeom>
              <a:noFill/>
            </p:spPr>
            <p:txBody>
              <a:bodyPr vert="eaVert" wrap="square" rtlCol="0">
                <a:spAutoFit/>
              </a:bodyPr>
              <a:lstStyle/>
              <a:p>
                <a:pPr algn="ctr">
                  <a:lnSpc>
                    <a:spcPct val="100000"/>
                  </a:lnSpc>
                </a:pPr>
                <a:r>
                  <a:rPr lang="zh-CN" altLang="en-US" sz="7200" b="1">
                    <a:solidFill>
                      <a:schemeClr val="tx1">
                        <a:lumMod val="75000"/>
                        <a:lumOff val="25000"/>
                      </a:schemeClr>
                    </a:solidFill>
                    <a:latin typeface="Times New Roman" panose="02020603050405020304" charset="0"/>
                    <a:ea typeface="黑体" panose="02010609060101010101" charset="-122"/>
                    <a:cs typeface="Times New Roman" panose="02020603050405020304" charset="0"/>
                  </a:rPr>
                  <a:t>目</a:t>
                </a:r>
                <a:r>
                  <a:rPr lang="en-US" altLang="zh-CN" sz="7200" b="1">
                    <a:solidFill>
                      <a:schemeClr val="tx1">
                        <a:lumMod val="75000"/>
                        <a:lumOff val="25000"/>
                      </a:schemeClr>
                    </a:solidFill>
                    <a:latin typeface="Times New Roman" panose="02020603050405020304" charset="0"/>
                    <a:ea typeface="黑体" panose="02010609060101010101" charset="-122"/>
                    <a:cs typeface="Times New Roman" panose="02020603050405020304" charset="0"/>
                  </a:rPr>
                  <a:t> </a:t>
                </a:r>
                <a:r>
                  <a:rPr lang="zh-CN" altLang="en-US" sz="7200" b="1">
                    <a:solidFill>
                      <a:schemeClr val="tx1">
                        <a:lumMod val="75000"/>
                        <a:lumOff val="25000"/>
                      </a:schemeClr>
                    </a:solidFill>
                    <a:latin typeface="Times New Roman" panose="02020603050405020304" charset="0"/>
                    <a:ea typeface="黑体" panose="02010609060101010101" charset="-122"/>
                    <a:cs typeface="Times New Roman" panose="02020603050405020304" charset="0"/>
                  </a:rPr>
                  <a:t>录</a:t>
                </a:r>
                <a:endParaRPr lang="zh-CN" altLang="en-US" sz="7200" b="1">
                  <a:solidFill>
                    <a:schemeClr val="tx1">
                      <a:lumMod val="75000"/>
                      <a:lumOff val="25000"/>
                    </a:schemeClr>
                  </a:solidFill>
                  <a:latin typeface="Times New Roman" panose="02020603050405020304" charset="0"/>
                  <a:ea typeface="黑体" panose="02010609060101010101" charset="-122"/>
                  <a:cs typeface="Times New Roman" panose="02020603050405020304" charset="0"/>
                </a:endParaRPr>
              </a:p>
            </p:txBody>
          </p:sp>
          <p:cxnSp>
            <p:nvCxnSpPr>
              <p:cNvPr id="36" name="直接连接符 35"/>
              <p:cNvCxnSpPr/>
              <p:nvPr>
                <p:custDataLst>
                  <p:tags r:id="rId8"/>
                </p:custDataLst>
              </p:nvPr>
            </p:nvCxnSpPr>
            <p:spPr>
              <a:xfrm flipH="1">
                <a:off x="5288" y="1572"/>
                <a:ext cx="0" cy="6860"/>
              </a:xfrm>
              <a:prstGeom prst="line">
                <a:avLst/>
              </a:prstGeom>
              <a:ln>
                <a:solidFill>
                  <a:srgbClr val="546C8B"/>
                </a:solidFill>
              </a:ln>
            </p:spPr>
            <p:style>
              <a:lnRef idx="1">
                <a:schemeClr val="accent1"/>
              </a:lnRef>
              <a:fillRef idx="0">
                <a:schemeClr val="accent1"/>
              </a:fillRef>
              <a:effectRef idx="0">
                <a:schemeClr val="accent1"/>
              </a:effectRef>
              <a:fontRef idx="minor">
                <a:schemeClr val="tx1"/>
              </a:fontRef>
            </p:style>
          </p:cxnSp>
        </p:grpSp>
        <p:grpSp>
          <p:nvGrpSpPr>
            <p:cNvPr id="18" name="组合 17"/>
            <p:cNvGrpSpPr/>
            <p:nvPr>
              <p:custDataLst>
                <p:tags r:id="rId9"/>
              </p:custDataLst>
            </p:nvPr>
          </p:nvGrpSpPr>
          <p:grpSpPr>
            <a:xfrm>
              <a:off x="8258" y="3475"/>
              <a:ext cx="5696" cy="1020"/>
              <a:chOff x="6238" y="3582"/>
              <a:chExt cx="5696" cy="1020"/>
            </a:xfrm>
          </p:grpSpPr>
          <p:sp>
            <p:nvSpPr>
              <p:cNvPr id="19" name="文本框 18"/>
              <p:cNvSpPr txBox="1"/>
              <p:nvPr>
                <p:custDataLst>
                  <p:tags r:id="rId10"/>
                </p:custDataLst>
              </p:nvPr>
            </p:nvSpPr>
            <p:spPr>
              <a:xfrm>
                <a:off x="7674" y="3584"/>
                <a:ext cx="4260" cy="1016"/>
              </a:xfrm>
              <a:prstGeom prst="rect">
                <a:avLst/>
              </a:prstGeom>
              <a:noFill/>
            </p:spPr>
            <p:txBody>
              <a:bodyPr wrap="square" rtlCol="0" anchor="t">
                <a:spAutoFit/>
              </a:bodyPr>
              <a:lstStyle/>
              <a:p>
                <a:pPr algn="l"/>
                <a:r>
                  <a:rPr lang="zh-CN" altLang="en-US" sz="3600" b="1">
                    <a:latin typeface="Times New Roman" panose="02020603050405020304" charset="0"/>
                    <a:ea typeface="黑体" panose="02010609060101010101" charset="-122"/>
                    <a:sym typeface="+mn-ea"/>
                  </a:rPr>
                  <a:t>新课引入</a:t>
                </a:r>
                <a:endParaRPr lang="zh-CN" altLang="en-US" sz="3600" b="1">
                  <a:latin typeface="Times New Roman" panose="02020603050405020304" charset="0"/>
                  <a:ea typeface="黑体" panose="02010609060101010101" charset="-122"/>
                  <a:cs typeface="黑体" panose="02010609060101010101" charset="-122"/>
                  <a:sym typeface="+mn-ea"/>
                </a:endParaRPr>
              </a:p>
            </p:txBody>
          </p:sp>
          <p:grpSp>
            <p:nvGrpSpPr>
              <p:cNvPr id="21" name="组合 20"/>
              <p:cNvGrpSpPr/>
              <p:nvPr/>
            </p:nvGrpSpPr>
            <p:grpSpPr>
              <a:xfrm>
                <a:off x="6238" y="3582"/>
                <a:ext cx="1020" cy="1020"/>
                <a:chOff x="6238" y="2056"/>
                <a:chExt cx="1020" cy="1020"/>
              </a:xfrm>
            </p:grpSpPr>
            <p:sp>
              <p:nvSpPr>
                <p:cNvPr id="23" name="椭圆 22"/>
                <p:cNvSpPr/>
                <p:nvPr>
                  <p:custDataLst>
                    <p:tags r:id="rId11"/>
                  </p:custDataLst>
                </p:nvPr>
              </p:nvSpPr>
              <p:spPr>
                <a:xfrm>
                  <a:off x="6238" y="2056"/>
                  <a:ext cx="1020" cy="1020"/>
                </a:xfrm>
                <a:prstGeom prst="ellipse">
                  <a:avLst/>
                </a:prstGeom>
                <a:solidFill>
                  <a:schemeClr val="bg1"/>
                </a:solidFill>
                <a:ln>
                  <a:solidFill>
                    <a:srgbClr val="01A550">
                      <a:alpha val="50000"/>
                    </a:srgb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25" name="文本框 24"/>
                <p:cNvSpPr txBox="1"/>
                <p:nvPr>
                  <p:custDataLst>
                    <p:tags r:id="rId12"/>
                  </p:custDataLst>
                </p:nvPr>
              </p:nvSpPr>
              <p:spPr>
                <a:xfrm>
                  <a:off x="6367" y="2058"/>
                  <a:ext cx="763" cy="1016"/>
                </a:xfrm>
                <a:prstGeom prst="rect">
                  <a:avLst/>
                </a:prstGeom>
                <a:noFill/>
              </p:spPr>
              <p:txBody>
                <a:bodyPr wrap="square" rtlCol="0">
                  <a:spAutoFit/>
                </a:bodyPr>
                <a:lstStyle/>
                <a:p>
                  <a:pPr algn="ctr"/>
                  <a:r>
                    <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rPr>
                    <a:t>2</a:t>
                  </a:r>
                  <a:endPar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endParaRPr>
                </a:p>
              </p:txBody>
            </p:sp>
          </p:grpSp>
        </p:grpSp>
        <p:grpSp>
          <p:nvGrpSpPr>
            <p:cNvPr id="26" name="组合 25"/>
            <p:cNvGrpSpPr/>
            <p:nvPr>
              <p:custDataLst>
                <p:tags r:id="rId13"/>
              </p:custDataLst>
            </p:nvPr>
          </p:nvGrpSpPr>
          <p:grpSpPr>
            <a:xfrm>
              <a:off x="8258" y="4899"/>
              <a:ext cx="5696" cy="1020"/>
              <a:chOff x="6238" y="5233"/>
              <a:chExt cx="5696" cy="1020"/>
            </a:xfrm>
          </p:grpSpPr>
          <p:sp>
            <p:nvSpPr>
              <p:cNvPr id="27" name="文本框 26"/>
              <p:cNvSpPr txBox="1"/>
              <p:nvPr>
                <p:custDataLst>
                  <p:tags r:id="rId14"/>
                </p:custDataLst>
              </p:nvPr>
            </p:nvSpPr>
            <p:spPr>
              <a:xfrm>
                <a:off x="7674" y="5235"/>
                <a:ext cx="4260" cy="1016"/>
              </a:xfrm>
              <a:prstGeom prst="rect">
                <a:avLst/>
              </a:prstGeom>
              <a:noFill/>
            </p:spPr>
            <p:txBody>
              <a:bodyPr wrap="square" rtlCol="0" anchor="t">
                <a:spAutoFit/>
              </a:bodyPr>
              <a:lstStyle/>
              <a:p>
                <a:pPr algn="l"/>
                <a:r>
                  <a:rPr lang="zh-CN" sz="3600" b="1">
                    <a:latin typeface="Times New Roman" panose="02020603050405020304" charset="0"/>
                    <a:ea typeface="黑体" panose="02010609060101010101" charset="-122"/>
                    <a:sym typeface="+mn-ea"/>
                  </a:rPr>
                  <a:t>新知学习</a:t>
                </a:r>
                <a:endParaRPr lang="zh-CN" altLang="en-US" sz="3600" b="1">
                  <a:latin typeface="Times New Roman" panose="02020603050405020304" charset="0"/>
                  <a:ea typeface="黑体" panose="02010609060101010101" charset="-122"/>
                  <a:cs typeface="黑体" panose="02010609060101010101" charset="-122"/>
                  <a:sym typeface="+mn-ea"/>
                </a:endParaRPr>
              </a:p>
            </p:txBody>
          </p:sp>
          <p:grpSp>
            <p:nvGrpSpPr>
              <p:cNvPr id="29" name="组合 28"/>
              <p:cNvGrpSpPr/>
              <p:nvPr/>
            </p:nvGrpSpPr>
            <p:grpSpPr>
              <a:xfrm>
                <a:off x="6238" y="5233"/>
                <a:ext cx="1020" cy="1020"/>
                <a:chOff x="6238" y="2056"/>
                <a:chExt cx="1020" cy="1020"/>
              </a:xfrm>
            </p:grpSpPr>
            <p:sp>
              <p:nvSpPr>
                <p:cNvPr id="30" name="椭圆 29"/>
                <p:cNvSpPr/>
                <p:nvPr>
                  <p:custDataLst>
                    <p:tags r:id="rId15"/>
                  </p:custDataLst>
                </p:nvPr>
              </p:nvSpPr>
              <p:spPr>
                <a:xfrm>
                  <a:off x="6238" y="2056"/>
                  <a:ext cx="1020" cy="1020"/>
                </a:xfrm>
                <a:prstGeom prst="ellipse">
                  <a:avLst/>
                </a:prstGeom>
                <a:solidFill>
                  <a:schemeClr val="bg1"/>
                </a:solidFill>
                <a:ln>
                  <a:solidFill>
                    <a:srgbClr val="01A550">
                      <a:alpha val="50000"/>
                    </a:srgb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31" name="文本框 30"/>
                <p:cNvSpPr txBox="1"/>
                <p:nvPr>
                  <p:custDataLst>
                    <p:tags r:id="rId16"/>
                  </p:custDataLst>
                </p:nvPr>
              </p:nvSpPr>
              <p:spPr>
                <a:xfrm>
                  <a:off x="6367" y="2058"/>
                  <a:ext cx="763" cy="1016"/>
                </a:xfrm>
                <a:prstGeom prst="rect">
                  <a:avLst/>
                </a:prstGeom>
                <a:noFill/>
              </p:spPr>
              <p:txBody>
                <a:bodyPr wrap="square" rtlCol="0">
                  <a:spAutoFit/>
                </a:bodyPr>
                <a:lstStyle/>
                <a:p>
                  <a:pPr algn="ctr"/>
                  <a:r>
                    <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rPr>
                    <a:t>3</a:t>
                  </a:r>
                  <a:endPar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endParaRPr>
                </a:p>
              </p:txBody>
            </p:sp>
          </p:grpSp>
        </p:grpSp>
        <p:grpSp>
          <p:nvGrpSpPr>
            <p:cNvPr id="32" name="组合 31"/>
            <p:cNvGrpSpPr/>
            <p:nvPr>
              <p:custDataLst>
                <p:tags r:id="rId17"/>
              </p:custDataLst>
            </p:nvPr>
          </p:nvGrpSpPr>
          <p:grpSpPr>
            <a:xfrm>
              <a:off x="8258" y="6323"/>
              <a:ext cx="5696" cy="1020"/>
              <a:chOff x="6238" y="6907"/>
              <a:chExt cx="5696" cy="1020"/>
            </a:xfrm>
          </p:grpSpPr>
          <p:sp>
            <p:nvSpPr>
              <p:cNvPr id="33" name="文本框 32"/>
              <p:cNvSpPr txBox="1"/>
              <p:nvPr>
                <p:custDataLst>
                  <p:tags r:id="rId18"/>
                </p:custDataLst>
              </p:nvPr>
            </p:nvSpPr>
            <p:spPr>
              <a:xfrm>
                <a:off x="7674" y="6909"/>
                <a:ext cx="4260" cy="1016"/>
              </a:xfrm>
              <a:prstGeom prst="rect">
                <a:avLst/>
              </a:prstGeom>
              <a:noFill/>
            </p:spPr>
            <p:txBody>
              <a:bodyPr wrap="square" rtlCol="0" anchor="t">
                <a:spAutoFit/>
              </a:bodyPr>
              <a:lstStyle/>
              <a:p>
                <a:pPr algn="l"/>
                <a:r>
                  <a:rPr lang="zh-CN" sz="3600" b="1">
                    <a:latin typeface="Times New Roman" panose="02020603050405020304" charset="0"/>
                    <a:ea typeface="黑体" panose="02010609060101010101" charset="-122"/>
                    <a:sym typeface="+mn-ea"/>
                  </a:rPr>
                  <a:t>课堂小结</a:t>
                </a:r>
                <a:endParaRPr lang="zh-CN" altLang="en-US" sz="3600" b="1">
                  <a:latin typeface="Times New Roman" panose="02020603050405020304" charset="0"/>
                  <a:ea typeface="黑体" panose="02010609060101010101" charset="-122"/>
                  <a:cs typeface="黑体" panose="02010609060101010101" charset="-122"/>
                  <a:sym typeface="+mn-ea"/>
                </a:endParaRPr>
              </a:p>
            </p:txBody>
          </p:sp>
          <p:grpSp>
            <p:nvGrpSpPr>
              <p:cNvPr id="37" name="组合 36"/>
              <p:cNvGrpSpPr/>
              <p:nvPr/>
            </p:nvGrpSpPr>
            <p:grpSpPr>
              <a:xfrm>
                <a:off x="6238" y="6907"/>
                <a:ext cx="1020" cy="1020"/>
                <a:chOff x="6238" y="2056"/>
                <a:chExt cx="1020" cy="1020"/>
              </a:xfrm>
            </p:grpSpPr>
            <p:sp>
              <p:nvSpPr>
                <p:cNvPr id="38" name="椭圆 37"/>
                <p:cNvSpPr/>
                <p:nvPr>
                  <p:custDataLst>
                    <p:tags r:id="rId19"/>
                  </p:custDataLst>
                </p:nvPr>
              </p:nvSpPr>
              <p:spPr>
                <a:xfrm>
                  <a:off x="6238" y="2056"/>
                  <a:ext cx="1020" cy="1020"/>
                </a:xfrm>
                <a:prstGeom prst="ellipse">
                  <a:avLst/>
                </a:prstGeom>
                <a:solidFill>
                  <a:schemeClr val="bg1"/>
                </a:solidFill>
                <a:ln>
                  <a:solidFill>
                    <a:srgbClr val="01A55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alpha val="50000"/>
                      </a:schemeClr>
                    </a:solidFill>
                    <a:latin typeface="Times New Roman" panose="02020603050405020304" charset="0"/>
                    <a:cs typeface="Times New Roman" panose="02020603050405020304" charset="0"/>
                  </a:endParaRPr>
                </a:p>
              </p:txBody>
            </p:sp>
            <p:sp>
              <p:nvSpPr>
                <p:cNvPr id="39" name="文本框 38"/>
                <p:cNvSpPr txBox="1"/>
                <p:nvPr>
                  <p:custDataLst>
                    <p:tags r:id="rId20"/>
                  </p:custDataLst>
                </p:nvPr>
              </p:nvSpPr>
              <p:spPr>
                <a:xfrm>
                  <a:off x="6367" y="2058"/>
                  <a:ext cx="763" cy="1016"/>
                </a:xfrm>
                <a:prstGeom prst="rect">
                  <a:avLst/>
                </a:prstGeom>
                <a:noFill/>
              </p:spPr>
              <p:txBody>
                <a:bodyPr wrap="square" rtlCol="0">
                  <a:spAutoFit/>
                </a:bodyPr>
                <a:lstStyle/>
                <a:p>
                  <a:pPr algn="ctr"/>
                  <a:r>
                    <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rPr>
                    <a:t>4</a:t>
                  </a:r>
                  <a:endPar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endParaRPr>
                </a:p>
              </p:txBody>
            </p:sp>
          </p:grpSp>
        </p:grpSp>
        <p:grpSp>
          <p:nvGrpSpPr>
            <p:cNvPr id="40" name="组合 39"/>
            <p:cNvGrpSpPr/>
            <p:nvPr>
              <p:custDataLst>
                <p:tags r:id="rId21"/>
              </p:custDataLst>
            </p:nvPr>
          </p:nvGrpSpPr>
          <p:grpSpPr>
            <a:xfrm>
              <a:off x="8258" y="2020"/>
              <a:ext cx="5696" cy="1051"/>
              <a:chOff x="6238" y="1929"/>
              <a:chExt cx="5696" cy="1051"/>
            </a:xfrm>
          </p:grpSpPr>
          <p:sp>
            <p:nvSpPr>
              <p:cNvPr id="41" name="文本框 40"/>
              <p:cNvSpPr txBox="1"/>
              <p:nvPr>
                <p:custDataLst>
                  <p:tags r:id="rId22"/>
                </p:custDataLst>
              </p:nvPr>
            </p:nvSpPr>
            <p:spPr>
              <a:xfrm>
                <a:off x="7674" y="1964"/>
                <a:ext cx="4260" cy="1016"/>
              </a:xfrm>
              <a:prstGeom prst="rect">
                <a:avLst/>
              </a:prstGeom>
              <a:noFill/>
            </p:spPr>
            <p:txBody>
              <a:bodyPr wrap="square" rtlCol="0" anchor="t">
                <a:spAutoFit/>
              </a:bodyPr>
              <a:lstStyle/>
              <a:p>
                <a:pPr algn="l"/>
                <a:r>
                  <a:rPr lang="zh-CN" sz="3600" b="1">
                    <a:latin typeface="Times New Roman" panose="02020603050405020304" charset="0"/>
                    <a:ea typeface="黑体" panose="02010609060101010101" charset="-122"/>
                    <a:sym typeface="+mn-ea"/>
                  </a:rPr>
                  <a:t>学习目标</a:t>
                </a:r>
                <a:endParaRPr lang="zh-CN" altLang="en-US" sz="3600" b="1">
                  <a:latin typeface="Times New Roman" panose="02020603050405020304" charset="0"/>
                  <a:ea typeface="黑体" panose="02010609060101010101" charset="-122"/>
                  <a:cs typeface="黑体" panose="02010609060101010101" charset="-122"/>
                  <a:sym typeface="+mn-ea"/>
                </a:endParaRPr>
              </a:p>
            </p:txBody>
          </p:sp>
          <p:grpSp>
            <p:nvGrpSpPr>
              <p:cNvPr id="42" name="组合 41"/>
              <p:cNvGrpSpPr/>
              <p:nvPr/>
            </p:nvGrpSpPr>
            <p:grpSpPr>
              <a:xfrm>
                <a:off x="6238" y="1929"/>
                <a:ext cx="1020" cy="1020"/>
                <a:chOff x="6238" y="2056"/>
                <a:chExt cx="1020" cy="1020"/>
              </a:xfrm>
            </p:grpSpPr>
            <p:sp>
              <p:nvSpPr>
                <p:cNvPr id="43" name="椭圆 42"/>
                <p:cNvSpPr/>
                <p:nvPr>
                  <p:custDataLst>
                    <p:tags r:id="rId23"/>
                  </p:custDataLst>
                </p:nvPr>
              </p:nvSpPr>
              <p:spPr>
                <a:xfrm>
                  <a:off x="6238" y="2056"/>
                  <a:ext cx="1020" cy="1020"/>
                </a:xfrm>
                <a:prstGeom prst="ellipse">
                  <a:avLst/>
                </a:prstGeom>
                <a:solidFill>
                  <a:schemeClr val="bg1"/>
                </a:solidFill>
                <a:ln>
                  <a:solidFill>
                    <a:srgbClr val="01A550">
                      <a:alpha val="50000"/>
                    </a:srgbClr>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latin typeface="Times New Roman" panose="02020603050405020304" charset="0"/>
                    <a:cs typeface="Times New Roman" panose="02020603050405020304" charset="0"/>
                  </a:endParaRPr>
                </a:p>
              </p:txBody>
            </p:sp>
            <p:sp>
              <p:nvSpPr>
                <p:cNvPr id="44" name="文本框 43"/>
                <p:cNvSpPr txBox="1"/>
                <p:nvPr>
                  <p:custDataLst>
                    <p:tags r:id="rId24"/>
                  </p:custDataLst>
                </p:nvPr>
              </p:nvSpPr>
              <p:spPr>
                <a:xfrm>
                  <a:off x="6367" y="2058"/>
                  <a:ext cx="763" cy="1016"/>
                </a:xfrm>
                <a:prstGeom prst="rect">
                  <a:avLst/>
                </a:prstGeom>
                <a:noFill/>
              </p:spPr>
              <p:txBody>
                <a:bodyPr wrap="square" rtlCol="0">
                  <a:spAutoFit/>
                </a:bodyPr>
                <a:lstStyle/>
                <a:p>
                  <a:pPr algn="ctr"/>
                  <a:r>
                    <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rPr>
                    <a:t>1</a:t>
                  </a:r>
                  <a:endPar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endParaRPr>
                </a:p>
              </p:txBody>
            </p:sp>
          </p:grpSp>
        </p:grpSp>
        <p:grpSp>
          <p:nvGrpSpPr>
            <p:cNvPr id="45" name="组合 44"/>
            <p:cNvGrpSpPr/>
            <p:nvPr>
              <p:custDataLst>
                <p:tags r:id="rId25"/>
              </p:custDataLst>
            </p:nvPr>
          </p:nvGrpSpPr>
          <p:grpSpPr>
            <a:xfrm>
              <a:off x="8258" y="7747"/>
              <a:ext cx="5696" cy="1020"/>
              <a:chOff x="6238" y="8291"/>
              <a:chExt cx="5696" cy="1020"/>
            </a:xfrm>
          </p:grpSpPr>
          <p:sp>
            <p:nvSpPr>
              <p:cNvPr id="46" name="文本框 45"/>
              <p:cNvSpPr txBox="1"/>
              <p:nvPr>
                <p:custDataLst>
                  <p:tags r:id="rId26"/>
                </p:custDataLst>
              </p:nvPr>
            </p:nvSpPr>
            <p:spPr>
              <a:xfrm>
                <a:off x="7674" y="8293"/>
                <a:ext cx="4260" cy="1016"/>
              </a:xfrm>
              <a:prstGeom prst="rect">
                <a:avLst/>
              </a:prstGeom>
              <a:noFill/>
            </p:spPr>
            <p:txBody>
              <a:bodyPr wrap="square" rtlCol="0" anchor="t">
                <a:spAutoFit/>
              </a:bodyPr>
              <a:lstStyle/>
              <a:p>
                <a:pPr algn="l"/>
                <a:r>
                  <a:rPr lang="zh-CN" altLang="en-US" sz="3600" b="1">
                    <a:latin typeface="Times New Roman" panose="02020603050405020304" charset="0"/>
                    <a:ea typeface="黑体" panose="02010609060101010101" charset="-122"/>
                    <a:cs typeface="黑体" panose="02010609060101010101" charset="-122"/>
                    <a:sym typeface="+mn-ea"/>
                  </a:rPr>
                  <a:t>随堂练习</a:t>
                </a:r>
                <a:endParaRPr lang="zh-CN" altLang="en-US" sz="3600" b="1">
                  <a:latin typeface="Times New Roman" panose="02020603050405020304" charset="0"/>
                  <a:ea typeface="黑体" panose="02010609060101010101" charset="-122"/>
                  <a:cs typeface="黑体" panose="02010609060101010101" charset="-122"/>
                  <a:sym typeface="+mn-ea"/>
                </a:endParaRPr>
              </a:p>
            </p:txBody>
          </p:sp>
          <p:grpSp>
            <p:nvGrpSpPr>
              <p:cNvPr id="47" name="组合 46"/>
              <p:cNvGrpSpPr/>
              <p:nvPr/>
            </p:nvGrpSpPr>
            <p:grpSpPr>
              <a:xfrm>
                <a:off x="6238" y="8291"/>
                <a:ext cx="1020" cy="1020"/>
                <a:chOff x="6238" y="2056"/>
                <a:chExt cx="1020" cy="1020"/>
              </a:xfrm>
            </p:grpSpPr>
            <p:sp>
              <p:nvSpPr>
                <p:cNvPr id="48" name="椭圆 47"/>
                <p:cNvSpPr/>
                <p:nvPr>
                  <p:custDataLst>
                    <p:tags r:id="rId27"/>
                  </p:custDataLst>
                </p:nvPr>
              </p:nvSpPr>
              <p:spPr>
                <a:xfrm>
                  <a:off x="6238" y="2056"/>
                  <a:ext cx="1020" cy="1020"/>
                </a:xfrm>
                <a:prstGeom prst="ellipse">
                  <a:avLst/>
                </a:prstGeom>
                <a:solidFill>
                  <a:schemeClr val="bg1"/>
                </a:solidFill>
                <a:ln>
                  <a:solidFill>
                    <a:srgbClr val="01A550"/>
                  </a:solid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solidFill>
                      <a:schemeClr val="lt1">
                        <a:alpha val="50000"/>
                      </a:schemeClr>
                    </a:solidFill>
                    <a:latin typeface="Times New Roman" panose="02020603050405020304" charset="0"/>
                    <a:cs typeface="Times New Roman" panose="02020603050405020304" charset="0"/>
                  </a:endParaRPr>
                </a:p>
              </p:txBody>
            </p:sp>
            <p:sp>
              <p:nvSpPr>
                <p:cNvPr id="49" name="文本框 48"/>
                <p:cNvSpPr txBox="1"/>
                <p:nvPr>
                  <p:custDataLst>
                    <p:tags r:id="rId28"/>
                  </p:custDataLst>
                </p:nvPr>
              </p:nvSpPr>
              <p:spPr>
                <a:xfrm>
                  <a:off x="6367" y="2058"/>
                  <a:ext cx="763" cy="1016"/>
                </a:xfrm>
                <a:prstGeom prst="rect">
                  <a:avLst/>
                </a:prstGeom>
                <a:noFill/>
              </p:spPr>
              <p:txBody>
                <a:bodyPr wrap="square" rtlCol="0">
                  <a:spAutoFit/>
                </a:bodyPr>
                <a:lstStyle/>
                <a:p>
                  <a:pPr algn="ctr"/>
                  <a:r>
                    <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rPr>
                    <a:t>5</a:t>
                  </a:r>
                  <a:endParaRPr lang="en-US" altLang="zh-CN" sz="3600" b="1">
                    <a:solidFill>
                      <a:srgbClr val="00923F">
                        <a:alpha val="60000"/>
                      </a:srgbClr>
                    </a:solidFill>
                    <a:latin typeface="Times New Roman" panose="02020603050405020304" charset="0"/>
                    <a:ea typeface="黑体" panose="02010609060101010101" charset="-122"/>
                    <a:cs typeface="Times New Roman" panose="02020603050405020304" charset="0"/>
                  </a:endParaRPr>
                </a:p>
              </p:txBody>
            </p:sp>
          </p:grpSp>
        </p:grpSp>
      </p:grpSp>
    </p:spTree>
  </p:cSld>
  <p:clrMapOvr>
    <a:masterClrMapping/>
  </p:clrMapOvr>
  <mc:AlternateContent>
    <mc:Choice xmlns:p14="http://schemas.microsoft.com/office/powerpoint/2010/main" Requires="p14">
      <p:transition p14:dur="500"/>
    </mc:Choice>
    <mc:Fallback>
      <p:transition/>
    </mc:Fallback>
  </mc:AlternateConten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文本框 1" title=""/>
          <p:cNvSpPr txBox="1"/>
          <p:nvPr/>
        </p:nvSpPr>
        <p:spPr>
          <a:xfrm>
            <a:off x="371475" y="1142365"/>
            <a:ext cx="11449050" cy="694055"/>
          </a:xfrm>
          <a:prstGeom prst="rect">
            <a:avLst/>
          </a:prstGeom>
          <a:noFill/>
        </p:spPr>
        <p:txBody>
          <a:bodyPr wrap="square" rtlCol="0" anchor="t">
            <a:spAutoFit/>
          </a:bodyPr>
          <a:lstStyle/>
          <a:p>
            <a:pPr algn="l">
              <a:lnSpc>
                <a:spcPct val="140000"/>
              </a:lnSpc>
            </a:pPr>
            <a:r>
              <a:rPr lang="en-US" sz="2800" b="1">
                <a:latin typeface="Times New Roman" panose="02020603050405020304" charset="0"/>
                <a:ea typeface="黑体" panose="02010609060101010101" charset="-122"/>
                <a:cs typeface="Times New Roman" panose="02020603050405020304" charset="0"/>
                <a:sym typeface="+mn-ea"/>
              </a:rPr>
              <a:t>3. </a:t>
            </a:r>
            <a:r>
              <a:rPr sz="2800" b="1">
                <a:latin typeface="Times New Roman" panose="02020603050405020304" charset="0"/>
                <a:ea typeface="黑体" panose="02010609060101010101" charset="-122"/>
                <a:cs typeface="Times New Roman" panose="02020603050405020304" charset="0"/>
                <a:sym typeface="+mn-ea"/>
              </a:rPr>
              <a:t>对着</a:t>
            </a:r>
            <a:r>
              <a:rPr lang="zh-CN" sz="2800" b="1">
                <a:latin typeface="Times New Roman" panose="02020603050405020304" charset="0"/>
                <a:ea typeface="黑体" panose="02010609060101010101" charset="-122"/>
                <a:cs typeface="Times New Roman" panose="02020603050405020304" charset="0"/>
                <a:sym typeface="+mn-ea"/>
              </a:rPr>
              <a:t>机</a:t>
            </a:r>
            <a:r>
              <a:rPr sz="2800" b="1">
                <a:latin typeface="Times New Roman" panose="02020603050405020304" charset="0"/>
                <a:ea typeface="黑体" panose="02010609060101010101" charset="-122"/>
                <a:cs typeface="Times New Roman" panose="02020603050405020304" charset="0"/>
                <a:sym typeface="+mn-ea"/>
              </a:rPr>
              <a:t>翼模型向前吹气，</a:t>
            </a:r>
            <a:r>
              <a:rPr lang="zh-CN" sz="2800" b="1">
                <a:latin typeface="Times New Roman" panose="02020603050405020304" charset="0"/>
                <a:ea typeface="黑体" panose="02010609060101010101" charset="-122"/>
                <a:cs typeface="Times New Roman" panose="02020603050405020304" charset="0"/>
                <a:sym typeface="+mn-ea"/>
              </a:rPr>
              <a:t>机翼</a:t>
            </a:r>
            <a:r>
              <a:rPr sz="2800" b="1">
                <a:latin typeface="Times New Roman" panose="02020603050405020304" charset="0"/>
                <a:ea typeface="黑体" panose="02010609060101010101" charset="-122"/>
                <a:cs typeface="Times New Roman" panose="02020603050405020304" charset="0"/>
                <a:sym typeface="+mn-ea"/>
              </a:rPr>
              <a:t>模型会上升吗?</a:t>
            </a:r>
            <a:r>
              <a:rPr lang="zh-CN" sz="2800" b="1">
                <a:latin typeface="Times New Roman" panose="02020603050405020304" charset="0"/>
                <a:ea typeface="黑体" panose="02010609060101010101" charset="-122"/>
                <a:cs typeface="Times New Roman" panose="02020603050405020304" charset="0"/>
                <a:sym typeface="+mn-ea"/>
              </a:rPr>
              <a:t>请解释其原因</a:t>
            </a:r>
            <a:r>
              <a:rPr lang="en-US" altLang="zh-CN" sz="2800" b="1">
                <a:latin typeface="Times New Roman" panose="02020603050405020304" charset="0"/>
                <a:ea typeface="黑体" panose="02010609060101010101" charset="-122"/>
                <a:cs typeface="Times New Roman" panose="02020603050405020304" charset="0"/>
                <a:sym typeface="+mn-ea"/>
              </a:rPr>
              <a:t>.</a:t>
            </a:r>
            <a:endParaRPr lang="en-US" altLang="zh-CN" sz="2800" b="1">
              <a:latin typeface="Times New Roman" panose="02020603050405020304" charset="0"/>
              <a:ea typeface="黑体" panose="02010609060101010101" charset="-122"/>
              <a:cs typeface="Times New Roman" panose="02020603050405020304" charset="0"/>
              <a:sym typeface="+mn-ea"/>
            </a:endParaRPr>
          </a:p>
        </p:txBody>
      </p:sp>
      <p:grpSp>
        <p:nvGrpSpPr>
          <p:cNvPr id="24" name="组合 23" title=""/>
          <p:cNvGrpSpPr/>
          <p:nvPr/>
        </p:nvGrpSpPr>
        <p:grpSpPr>
          <a:xfrm>
            <a:off x="1442720" y="4874918"/>
            <a:ext cx="2071370" cy="431773"/>
            <a:chOff x="2437" y="9841"/>
            <a:chExt cx="3262" cy="680"/>
          </a:xfrm>
        </p:grpSpPr>
        <p:pic>
          <p:nvPicPr>
            <p:cNvPr id="25" name="图片 24" descr="665f4aef13eb0e3e789783293ed0c02f"/>
            <p:cNvPicPr>
              <a:picLocks noChangeAspect="1"/>
            </p:cNvPicPr>
            <p:nvPr>
              <p:custDataLst>
                <p:tags r:id="rId3"/>
              </p:custDataLst>
            </p:nvPr>
          </p:nvPicPr>
          <p:blipFill>
            <a:blip r:embed="rId2">
              <a:clrChange>
                <a:clrFrom>
                  <a:srgbClr val="FFFFFF">
                    <a:alpha val="100000"/>
                  </a:srgbClr>
                </a:clrFrom>
                <a:clrTo>
                  <a:srgbClr val="FFFFFF">
                    <a:alpha val="100000"/>
                    <a:alpha val="0"/>
                  </a:srgbClr>
                </a:clrTo>
              </a:clrChange>
            </a:blip>
            <a:stretch>
              <a:fillRect/>
            </a:stretch>
          </p:blipFill>
          <p:spPr>
            <a:xfrm>
              <a:off x="2437" y="9841"/>
              <a:ext cx="680" cy="680"/>
            </a:xfrm>
            <a:prstGeom prst="rect">
              <a:avLst/>
            </a:prstGeom>
          </p:spPr>
        </p:pic>
        <p:sp>
          <p:nvSpPr>
            <p:cNvPr id="5" name="文本框 4"/>
            <p:cNvSpPr txBox="1"/>
            <p:nvPr>
              <p:custDataLst>
                <p:tags r:id="rId4"/>
              </p:custDataLst>
            </p:nvPr>
          </p:nvSpPr>
          <p:spPr>
            <a:xfrm>
              <a:off x="2991" y="9891"/>
              <a:ext cx="2708" cy="580"/>
            </a:xfrm>
            <a:prstGeom prst="rect">
              <a:avLst/>
            </a:prstGeom>
            <a:noFill/>
          </p:spPr>
          <p:txBody>
            <a:bodyPr wrap="square" rtlCol="0" anchor="t">
              <a:spAutoFit/>
            </a:bodyPr>
            <a:lstStyle/>
            <a:p>
              <a:pPr algn="l">
                <a:spcBef>
                  <a:spcPct val="0"/>
                </a:spcBef>
                <a:spcAft>
                  <a:spcPct val="0"/>
                </a:spcAft>
                <a:buSzTx/>
              </a:pPr>
              <a:r>
                <a:rPr lang="zh-CN" sz="1800" b="1" spc="150">
                  <a:latin typeface="楷体" panose="02010609060101010101" charset="-122"/>
                  <a:ea typeface="楷体" panose="02010609060101010101" charset="-122"/>
                  <a:sym typeface="+mn-ea"/>
                </a:rPr>
                <a:t>点击播放视频</a:t>
              </a:r>
              <a:endParaRPr lang="zh-CN" sz="1800" b="1" spc="150">
                <a:latin typeface="楷体" panose="02010609060101010101" charset="-122"/>
                <a:ea typeface="楷体" panose="02010609060101010101" charset="-122"/>
                <a:sym typeface="+mn-ea"/>
              </a:endParaRPr>
            </a:p>
          </p:txBody>
        </p:sp>
      </p:grpSp>
      <p:sp>
        <p:nvSpPr>
          <p:cNvPr id="9" name="文本框 8" title=""/>
          <p:cNvSpPr txBox="1"/>
          <p:nvPr/>
        </p:nvSpPr>
        <p:spPr>
          <a:xfrm>
            <a:off x="5548630" y="2609850"/>
            <a:ext cx="6269355" cy="521970"/>
          </a:xfrm>
          <a:prstGeom prst="rect">
            <a:avLst/>
          </a:prstGeom>
          <a:noFill/>
        </p:spPr>
        <p:txBody>
          <a:bodyPr wrap="square" rtlCol="0" anchor="t">
            <a:spAutoFit/>
          </a:bodyPr>
          <a:lstStyle/>
          <a:p>
            <a:pPr>
              <a:lnSpc>
                <a:spcPct val="100000"/>
              </a:lnSpc>
              <a:buClrTx/>
              <a:buSzTx/>
              <a:buFontTx/>
            </a:pPr>
            <a:r>
              <a:rPr lang="zh-CN" sz="2800" b="1">
                <a:solidFill>
                  <a:srgbClr val="FF0000"/>
                </a:solidFill>
                <a:latin typeface="黑体" panose="02010609060101010101" charset="-122"/>
                <a:ea typeface="黑体" panose="02010609060101010101" charset="-122"/>
                <a:cs typeface="黑体" panose="02010609060101010101" charset="-122"/>
                <a:sym typeface="+mn-ea"/>
              </a:rPr>
              <a:t>机翼模型上升</a:t>
            </a:r>
            <a:r>
              <a:rPr lang="en-US" altLang="zh-CN" sz="2800" b="1">
                <a:solidFill>
                  <a:srgbClr val="FF0000"/>
                </a:solidFill>
                <a:latin typeface="黑体" panose="02010609060101010101" charset="-122"/>
                <a:ea typeface="黑体" panose="02010609060101010101" charset="-122"/>
                <a:cs typeface="黑体" panose="02010609060101010101" charset="-122"/>
                <a:sym typeface="+mn-ea"/>
              </a:rPr>
              <a:t>.</a:t>
            </a:r>
            <a:endParaRPr lang="en-US" altLang="zh-CN" sz="2800" b="1" noProof="0">
              <a:ln>
                <a:noFill/>
              </a:ln>
              <a:solidFill>
                <a:srgbClr val="FF0000"/>
              </a:solidFill>
              <a:effectLst/>
              <a:uLnTx/>
              <a:uFillTx/>
              <a:latin typeface="黑体" panose="02010609060101010101" charset="-122"/>
              <a:ea typeface="黑体" panose="02010609060101010101" charset="-122"/>
              <a:cs typeface="黑体" panose="02010609060101010101" charset="-122"/>
              <a:sym typeface="+mn-ea"/>
            </a:endParaRPr>
          </a:p>
        </p:txBody>
      </p:sp>
      <p:sp>
        <p:nvSpPr>
          <p:cNvPr id="28" name="文本框 27" title=""/>
          <p:cNvSpPr txBox="1"/>
          <p:nvPr/>
        </p:nvSpPr>
        <p:spPr>
          <a:xfrm>
            <a:off x="4531360" y="2609850"/>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现象</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10" name="文本框 9" title=""/>
          <p:cNvSpPr txBox="1"/>
          <p:nvPr/>
        </p:nvSpPr>
        <p:spPr>
          <a:xfrm>
            <a:off x="4531360" y="3619500"/>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解释</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endParaRPr>
          </a:p>
        </p:txBody>
      </p:sp>
      <p:sp>
        <p:nvSpPr>
          <p:cNvPr id="3" name="文本框 2" title=""/>
          <p:cNvSpPr txBox="1"/>
          <p:nvPr>
            <p:custDataLst>
              <p:tags r:id="rId5"/>
            </p:custDataLst>
          </p:nvPr>
        </p:nvSpPr>
        <p:spPr>
          <a:xfrm>
            <a:off x="5579745" y="3497580"/>
            <a:ext cx="6313170" cy="1917700"/>
          </a:xfrm>
          <a:prstGeom prst="rect">
            <a:avLst/>
          </a:prstGeom>
          <a:noFill/>
        </p:spPr>
        <p:txBody>
          <a:bodyPr wrap="square" rtlCol="0" anchor="t">
            <a:noAutofit/>
          </a:bodyPr>
          <a:lstStyle/>
          <a:p>
            <a:pPr>
              <a:lnSpc>
                <a:spcPct val="140000"/>
              </a:lnSpc>
              <a:buClrTx/>
              <a:buSzTx/>
              <a:buFontTx/>
            </a:pPr>
            <a:r>
              <a:rPr lang="zh-CN" altLang="en-US" sz="2800" b="1">
                <a:solidFill>
                  <a:srgbClr val="0000FF"/>
                </a:solidFill>
                <a:latin typeface="黑体" panose="02010609060101010101" charset="-122"/>
                <a:ea typeface="黑体" panose="02010609060101010101" charset="-122"/>
                <a:cs typeface="黑体" panose="02010609060101010101" charset="-122"/>
                <a:sym typeface="+mn-ea"/>
              </a:rPr>
              <a:t>用吹风机对着模型前沿吹风时，模型上方的空气流速大，</a:t>
            </a:r>
            <a:r>
              <a:rPr lang="en-US" altLang="zh-CN" sz="2800" b="1">
                <a:solidFill>
                  <a:srgbClr val="0000FF"/>
                </a:solidFill>
                <a:latin typeface="黑体" panose="02010609060101010101" charset="-122"/>
                <a:ea typeface="黑体" panose="02010609060101010101" charset="-122"/>
                <a:cs typeface="黑体" panose="02010609060101010101" charset="-122"/>
                <a:sym typeface="+mn-ea"/>
              </a:rPr>
              <a:t> </a:t>
            </a:r>
            <a:r>
              <a:rPr lang="zh-CN" altLang="en-US" sz="2800" b="1">
                <a:solidFill>
                  <a:srgbClr val="0000FF"/>
                </a:solidFill>
                <a:latin typeface="黑体" panose="02010609060101010101" charset="-122"/>
                <a:ea typeface="黑体" panose="02010609060101010101" charset="-122"/>
                <a:cs typeface="黑体" panose="02010609060101010101" charset="-122"/>
                <a:sym typeface="+mn-ea"/>
              </a:rPr>
              <a:t>压强小，向上的压强差使模型上升</a:t>
            </a:r>
            <a:r>
              <a:rPr lang="en-US" altLang="zh-CN" sz="2800" b="1">
                <a:solidFill>
                  <a:srgbClr val="0000FF"/>
                </a:solidFill>
                <a:latin typeface="黑体" panose="02010609060101010101" charset="-122"/>
                <a:ea typeface="黑体" panose="02010609060101010101" charset="-122"/>
                <a:cs typeface="黑体" panose="02010609060101010101" charset="-122"/>
                <a:sym typeface="+mn-ea"/>
              </a:rPr>
              <a:t>.</a:t>
            </a:r>
            <a:endParaRPr lang="en-US" altLang="zh-CN" sz="2800" b="1">
              <a:solidFill>
                <a:srgbClr val="0000FF"/>
              </a:solidFill>
              <a:latin typeface="黑体" panose="02010609060101010101" charset="-122"/>
              <a:ea typeface="黑体" panose="02010609060101010101" charset="-122"/>
              <a:cs typeface="黑体" panose="02010609060101010101" charset="-122"/>
              <a:sym typeface="+mn-ea"/>
            </a:endParaRPr>
          </a:p>
        </p:txBody>
      </p:sp>
      <p:pic>
        <p:nvPicPr>
          <p:cNvPr id="6" name="飞机升起模型" title="">
            <a:hlinkClick action="ppaction://media"/>
          </p:cNvPr>
          <p:cNvPicPr/>
          <p:nvPr>
            <a:videoFile r:link="rId8"/>
            <p:custDataLst>
              <p:tags r:id="rId7"/>
            </p:custDataLst>
            <p:extLst>
              <p:ext uri="{DAA4B4D4-6D71-4841-9C94-3DE7FCFB9230}">
                <p14:media xmlns:p14="http://schemas.microsoft.com/office/powerpoint/2010/main" r:embed="rId9"/>
              </p:ext>
            </p:extLst>
          </p:nvPr>
        </p:nvPicPr>
        <p:blipFill>
          <a:blip r:embed="rId6"/>
          <a:stretch>
            <a:fillRect/>
          </a:stretch>
        </p:blipFill>
        <p:spPr>
          <a:xfrm>
            <a:off x="668655" y="2293620"/>
            <a:ext cx="3755390" cy="2581275"/>
          </a:xfrm>
          <a:prstGeom prst="rect">
            <a:avLst/>
          </a:prstGeom>
        </p:spPr>
      </p:pic>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additive="base">
                                        <p:cTn id="12" dur="indefinite" fill="hold"/>
                                        <p:tgtEl>
                                          <p:spTgt spid="6"/>
                                        </p:tgtEl>
                                      </p:cBhvr>
                                    </p:cmd>
                                  </p:childTnLst>
                                </p:cTn>
                              </p:par>
                            </p:childTnLst>
                          </p:cTn>
                        </p:par>
                      </p:childTnLst>
                    </p:cTn>
                  </p:par>
                  <p:par>
                    <p:cTn id="14" fill="hold" nodeType="clickPar">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3" presetClass="entr" presetSubtype="10" fill="hold" grpId="0" nodeType="with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blinds(horizontal)">
                                      <p:cBhvr>
                                        <p:cTn id="2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3" fill="hold" display="0">
                  <p:stCondLst>
                    <p:cond delay="indefinite"/>
                  </p:stCondLst>
                </p:cTn>
                <p:tgtEl>
                  <p:spTgt spid="6"/>
                </p:tgtEl>
              </p:cMediaNode>
            </p:video>
            <p:seq concurrent="1" nextAc="seek">
              <p:cTn id="27" restart="whenNotActive" fill="hold" evtFilter="cancelBubble" nodeType="interactiveSeq">
                <p:stCondLst>
                  <p:cond evt="onClick" delay="0">
                    <p:tgtEl>
                      <p:spTgt spid="6"/>
                    </p:tgtEl>
                  </p:cond>
                </p:stCondLst>
                <p:endSync evt="end" delay="0">
                  <p:rtn val="all"/>
                </p:endSync>
                <p:childTnLst>
                  <p:par>
                    <p:cTn id="28" fill="hold" nodeType="clickPar">
                      <p:stCondLst>
                        <p:cond delay="0"/>
                      </p:stCondLst>
                      <p:childTnLst>
                        <p:par>
                          <p:cTn id="29" fill="hold">
                            <p:stCondLst>
                              <p:cond delay="0"/>
                            </p:stCondLst>
                            <p:childTnLst>
                              <p:par>
                                <p:cTn id="30" presetID="2" presetClass="mediacall" presetSubtype="0" fill="hold" nodeType="clickEffect">
                                  <p:stCondLst>
                                    <p:cond delay="0"/>
                                  </p:stCondLst>
                                  <p:childTnLst>
                                    <p:cmd type="call" cmd="togglePause">
                                      <p:cBhvr additive="base">
                                        <p:cTn id="31" dur="1" fill="hold"/>
                                        <p:tgtEl>
                                          <p:spTgt spid="6"/>
                                        </p:tgtEl>
                                      </p:cBhvr>
                                    </p:cmd>
                                  </p:childTnLst>
                                </p:cTn>
                              </p:par>
                            </p:childTnLst>
                          </p:cTn>
                        </p:par>
                      </p:childTnLst>
                    </p:cTn>
                  </p:par>
                </p:childTnLst>
              </p:cTn>
              <p:nextCondLst>
                <p:cond evt="onClick" delay="0">
                  <p:tgtEl>
                    <p:spTgt spid="6"/>
                  </p:tgtEl>
                </p:cond>
              </p:nextCondLst>
            </p:seq>
          </p:childTnLst>
        </p:cTn>
      </p:par>
    </p:tnLst>
    <p:bldLst>
      <p:bldP spid="9" grpId="0"/>
      <p:bldP spid="3" grpId="0"/>
      <p:bldP spid="28" grpId="0" animBg="1"/>
      <p:bldP spid="10" grpId="0" animBg="1"/>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pic>
        <p:nvPicPr>
          <p:cNvPr id="5" name="下面吹" title="">
            <a:hlinkClick action="ppaction://media"/>
          </p:cNvPr>
          <p:cNvPicPr>
            <a:picLocks noChangeAspect="1"/>
          </p:cNvPicPr>
          <p:nvPr>
            <a:videoFile r:link="rId5"/>
            <p:custDataLst>
              <p:tags r:id="rId4"/>
            </p:custDataLst>
            <p:extLst>
              <p:ext uri="{DAA4B4D4-6D71-4841-9C94-3DE7FCFB9230}">
                <p14:media xmlns:p14="http://schemas.microsoft.com/office/powerpoint/2010/main" r:embed="rId6"/>
              </p:ext>
            </p:extLst>
          </p:nvPr>
        </p:nvPicPr>
        <p:blipFill>
          <a:blip r:embed="rId3"/>
          <a:stretch>
            <a:fillRect/>
          </a:stretch>
        </p:blipFill>
        <p:spPr>
          <a:xfrm>
            <a:off x="1998604" y="1916358"/>
            <a:ext cx="2172564" cy="3699174"/>
          </a:xfrm>
          <a:prstGeom prst="rect">
            <a:avLst/>
          </a:prstGeom>
        </p:spPr>
      </p:pic>
      <p:sp>
        <p:nvSpPr>
          <p:cNvPr id="8" name="文本框 7" title=""/>
          <p:cNvSpPr txBox="1"/>
          <p:nvPr>
            <p:custDataLst>
              <p:tags r:id="rId7"/>
            </p:custDataLst>
          </p:nvPr>
        </p:nvSpPr>
        <p:spPr>
          <a:xfrm>
            <a:off x="207010" y="3592830"/>
            <a:ext cx="1692910" cy="521970"/>
          </a:xfrm>
          <a:prstGeom prst="rect">
            <a:avLst/>
          </a:prstGeom>
          <a:noFill/>
        </p:spPr>
        <p:txBody>
          <a:bodyPr wrap="square" rtlCol="0">
            <a:spAutoFit/>
          </a:bodyPr>
          <a:lstStyle/>
          <a:p>
            <a:r>
              <a:rPr lang="zh-CN" altLang="en-US" sz="2800" b="1" i="0">
                <a:solidFill>
                  <a:schemeClr val="tx1"/>
                </a:solidFill>
                <a:effectLst/>
                <a:latin typeface="黑体" panose="02010609060101010101" charset="-122"/>
                <a:ea typeface="黑体" panose="02010609060101010101" charset="-122"/>
                <a:cs typeface="黑体" panose="02010609060101010101" charset="-122"/>
              </a:rPr>
              <a:t>从下面吹</a:t>
            </a:r>
            <a:endParaRPr lang="zh-CN" altLang="en-US" sz="2800" b="1" i="0">
              <a:solidFill>
                <a:schemeClr val="tx1"/>
              </a:solidFill>
              <a:effectLst/>
              <a:latin typeface="黑体" panose="02010609060101010101" charset="-122"/>
              <a:ea typeface="黑体" panose="02010609060101010101" charset="-122"/>
              <a:cs typeface="黑体" panose="02010609060101010101" charset="-122"/>
            </a:endParaRPr>
          </a:p>
        </p:txBody>
      </p:sp>
      <p:pic>
        <p:nvPicPr>
          <p:cNvPr id="11" name="侧面" title="">
            <a:hlinkClick action="ppaction://media"/>
          </p:cNvPr>
          <p:cNvPicPr>
            <a:picLocks noChangeAspect="1"/>
          </p:cNvPicPr>
          <p:nvPr>
            <a:videoFile r:link="rId10"/>
            <p:custDataLst>
              <p:tags r:id="rId9"/>
            </p:custDataLst>
            <p:extLst>
              <p:ext uri="{DAA4B4D4-6D71-4841-9C94-3DE7FCFB9230}">
                <p14:media xmlns:p14="http://schemas.microsoft.com/office/powerpoint/2010/main" r:embed="rId11"/>
              </p:ext>
            </p:extLst>
          </p:nvPr>
        </p:nvPicPr>
        <p:blipFill>
          <a:blip r:embed="rId8"/>
          <a:stretch>
            <a:fillRect/>
          </a:stretch>
        </p:blipFill>
        <p:spPr>
          <a:xfrm>
            <a:off x="5109450" y="1917162"/>
            <a:ext cx="2080785" cy="3699174"/>
          </a:xfrm>
          <a:prstGeom prst="rect">
            <a:avLst/>
          </a:prstGeom>
        </p:spPr>
      </p:pic>
      <p:sp>
        <p:nvSpPr>
          <p:cNvPr id="12" name="文本框 11" title=""/>
          <p:cNvSpPr txBox="1"/>
          <p:nvPr>
            <p:custDataLst>
              <p:tags r:id="rId12"/>
            </p:custDataLst>
          </p:nvPr>
        </p:nvSpPr>
        <p:spPr>
          <a:xfrm>
            <a:off x="7190270" y="3592529"/>
            <a:ext cx="2420670" cy="521970"/>
          </a:xfrm>
          <a:prstGeom prst="rect">
            <a:avLst/>
          </a:prstGeom>
          <a:noFill/>
        </p:spPr>
        <p:txBody>
          <a:bodyPr wrap="square" rtlCol="0">
            <a:spAutoFit/>
          </a:bodyPr>
          <a:lstStyle>
            <a:defPPr marL="0" marR="0" indent="0" algn="l" defTabSz="914400" rtl="0" fontAlgn="auto" latinLnBrk="1"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defRPr>
            </a:defPPr>
            <a:lvl1pPr>
              <a:defRPr sz="3200"/>
            </a:lvl1pPr>
          </a:lstStyle>
          <a:p>
            <a:r>
              <a:rPr lang="zh-CN" altLang="en-US" sz="2800" b="1">
                <a:solidFill>
                  <a:schemeClr val="tx1"/>
                </a:solidFill>
                <a:latin typeface="黑体" panose="02010609060101010101" charset="-122"/>
                <a:ea typeface="黑体" panose="02010609060101010101" charset="-122"/>
                <a:cs typeface="黑体" panose="02010609060101010101" charset="-122"/>
              </a:rPr>
              <a:t>    </a:t>
            </a:r>
            <a:r>
              <a:rPr lang="zh-CN" altLang="en-US" sz="2800" b="1" i="0">
                <a:solidFill>
                  <a:schemeClr val="tx1"/>
                </a:solidFill>
                <a:effectLst/>
                <a:latin typeface="黑体" panose="02010609060101010101" charset="-122"/>
                <a:ea typeface="黑体" panose="02010609060101010101" charset="-122"/>
                <a:cs typeface="黑体" panose="02010609060101010101" charset="-122"/>
              </a:rPr>
              <a:t>从侧面吹</a:t>
            </a:r>
            <a:endParaRPr lang="zh-CN" altLang="en-US" sz="2800" b="1" i="0">
              <a:solidFill>
                <a:schemeClr val="tx1"/>
              </a:solidFill>
              <a:effectLst/>
              <a:latin typeface="黑体" panose="02010609060101010101" charset="-122"/>
              <a:ea typeface="黑体" panose="02010609060101010101" charset="-122"/>
              <a:cs typeface="黑体" panose="02010609060101010101" charset="-122"/>
            </a:endParaRPr>
          </a:p>
        </p:txBody>
      </p:sp>
      <p:sp>
        <p:nvSpPr>
          <p:cNvPr id="7" name="文本框 6" title=""/>
          <p:cNvSpPr txBox="1"/>
          <p:nvPr/>
        </p:nvSpPr>
        <p:spPr>
          <a:xfrm>
            <a:off x="1394460" y="1022985"/>
            <a:ext cx="8642350" cy="521970"/>
          </a:xfrm>
          <a:prstGeom prst="rect">
            <a:avLst/>
          </a:prstGeom>
          <a:noFill/>
        </p:spPr>
        <p:txBody>
          <a:bodyPr wrap="square" rtlCol="0">
            <a:spAutoFit/>
          </a:bodyPr>
          <a:lstStyle/>
          <a:p>
            <a:r>
              <a:rPr lang="zh-CN" altLang="en-US" sz="2800" b="1">
                <a:solidFill>
                  <a:schemeClr val="tx1"/>
                </a:solidFill>
                <a:latin typeface="黑体" panose="02010609060101010101" charset="-122"/>
                <a:ea typeface="黑体" panose="02010609060101010101" charset="-122"/>
                <a:cs typeface="黑体" panose="02010609060101010101" charset="-122"/>
              </a:rPr>
              <a:t>  </a:t>
            </a:r>
            <a:r>
              <a:rPr lang="zh-CN" altLang="en-US" sz="2800" b="1" i="0">
                <a:solidFill>
                  <a:schemeClr val="tx1"/>
                </a:solidFill>
                <a:effectLst/>
                <a:latin typeface="黑体" panose="02010609060101010101" charset="-122"/>
                <a:ea typeface="黑体" panose="02010609060101010101" charset="-122"/>
                <a:cs typeface="黑体" panose="02010609060101010101" charset="-122"/>
              </a:rPr>
              <a:t>猜猜看，哪个方案可以帮助乒乓球</a:t>
            </a:r>
            <a:r>
              <a:rPr lang="en-US" altLang="zh-CN" sz="2800" b="1" i="0">
                <a:solidFill>
                  <a:schemeClr val="tx1"/>
                </a:solidFill>
                <a:effectLst/>
                <a:latin typeface="黑体" panose="02010609060101010101" charset="-122"/>
                <a:ea typeface="黑体" panose="02010609060101010101" charset="-122"/>
                <a:cs typeface="黑体" panose="02010609060101010101" charset="-122"/>
              </a:rPr>
              <a:t>“</a:t>
            </a:r>
            <a:r>
              <a:rPr lang="zh-CN" altLang="en-US" sz="2800" b="1" i="0">
                <a:solidFill>
                  <a:schemeClr val="tx1"/>
                </a:solidFill>
                <a:effectLst/>
                <a:latin typeface="黑体" panose="02010609060101010101" charset="-122"/>
                <a:ea typeface="黑体" panose="02010609060101010101" charset="-122"/>
                <a:cs typeface="黑体" panose="02010609060101010101" charset="-122"/>
              </a:rPr>
              <a:t>逃</a:t>
            </a:r>
            <a:r>
              <a:rPr lang="en-US" altLang="zh-CN" sz="2800" b="1" i="0">
                <a:solidFill>
                  <a:schemeClr val="tx1"/>
                </a:solidFill>
                <a:effectLst/>
                <a:latin typeface="黑体" panose="02010609060101010101" charset="-122"/>
                <a:ea typeface="黑体" panose="02010609060101010101" charset="-122"/>
                <a:cs typeface="黑体" panose="02010609060101010101" charset="-122"/>
              </a:rPr>
              <a:t>”</a:t>
            </a:r>
            <a:r>
              <a:rPr lang="zh-CN" altLang="en-US" sz="2800" b="1" i="0">
                <a:solidFill>
                  <a:schemeClr val="tx1"/>
                </a:solidFill>
                <a:effectLst/>
                <a:latin typeface="黑体" panose="02010609060101010101" charset="-122"/>
                <a:ea typeface="黑体" panose="02010609060101010101" charset="-122"/>
                <a:cs typeface="黑体" panose="02010609060101010101" charset="-122"/>
              </a:rPr>
              <a:t>出来呢？</a:t>
            </a:r>
            <a:endParaRPr lang="zh-CN" altLang="en-US" sz="2800" b="1" i="0">
              <a:solidFill>
                <a:schemeClr val="tx1"/>
              </a:solidFill>
              <a:effectLst/>
              <a:latin typeface="黑体" panose="02010609060101010101" charset="-122"/>
              <a:ea typeface="黑体" panose="02010609060101010101" charset="-122"/>
              <a:cs typeface="黑体" panose="02010609060101010101" charset="-122"/>
            </a:endParaRPr>
          </a:p>
        </p:txBody>
      </p:sp>
      <p:pic>
        <p:nvPicPr>
          <p:cNvPr id="3" name="图片 2" title=""/>
          <p:cNvPicPr>
            <a:picLocks noChangeAspect="1"/>
          </p:cNvPicPr>
          <p:nvPr>
            <p:custDataLst>
              <p:tags r:id="rId15"/>
            </p:custDataLst>
          </p:nvPr>
        </p:nvPicPr>
        <p:blipFill>
          <a:blip r:embed="rId13">
            <a:extLst>
              <a:ext uri="{96DAC541-7B7A-43D3-8B79-37D633B846F1}">
                <asvg:svgBlip xmlns:asvg="http://schemas.microsoft.com/office/drawing/2016/SVG/main" r:embed="rId14"/>
              </a:ext>
            </a:extLst>
          </a:blip>
          <a:stretch>
            <a:fillRect/>
          </a:stretch>
        </p:blipFill>
        <p:spPr>
          <a:xfrm>
            <a:off x="5109210" y="3592830"/>
            <a:ext cx="2770505" cy="1908175"/>
          </a:xfrm>
          <a:prstGeom prst="rect">
            <a:avLst/>
          </a:prstGeom>
        </p:spPr>
      </p:pic>
      <p:grpSp>
        <p:nvGrpSpPr>
          <p:cNvPr id="6" name="组合 5" title=""/>
          <p:cNvGrpSpPr/>
          <p:nvPr/>
        </p:nvGrpSpPr>
        <p:grpSpPr>
          <a:xfrm>
            <a:off x="318135" y="930910"/>
            <a:ext cx="1543050" cy="623570"/>
            <a:chOff x="396" y="1165"/>
            <a:chExt cx="2430" cy="982"/>
          </a:xfrm>
        </p:grpSpPr>
        <p:sp>
          <p:nvSpPr>
            <p:cNvPr id="77" name="文本框 76"/>
            <p:cNvSpPr txBox="1"/>
            <p:nvPr>
              <p:custDataLst>
                <p:tags r:id="rId16"/>
              </p:custDataLst>
            </p:nvPr>
          </p:nvSpPr>
          <p:spPr>
            <a:xfrm>
              <a:off x="1332" y="1277"/>
              <a:ext cx="1494"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思考</a:t>
              </a:r>
              <a:endParaRPr lang="zh-CN" altLang="en-US" sz="3000" b="1">
                <a:solidFill>
                  <a:srgbClr val="00923F"/>
                </a:solidFill>
                <a:latin typeface="黑体" panose="02010609060101010101" charset="-122"/>
                <a:ea typeface="黑体" panose="02010609060101010101" charset="-122"/>
                <a:sym typeface="+mn-ea"/>
              </a:endParaRPr>
            </a:p>
          </p:txBody>
        </p:sp>
        <p:pic>
          <p:nvPicPr>
            <p:cNvPr id="78" name="图片 77" descr="303b32303233353030363bb5c6c5dd"/>
            <p:cNvPicPr>
              <a:picLocks noChangeAspect="1"/>
            </p:cNvPicPr>
            <p:nvPr>
              <p:custDataLst>
                <p:tags r:id="rId18"/>
              </p:custDataLst>
            </p:nvPr>
          </p:nvPicPr>
          <p:blipFill>
            <a:blip r:embed="rId17"/>
            <a:stretch>
              <a:fillRect/>
            </a:stretch>
          </p:blipFill>
          <p:spPr>
            <a:xfrm>
              <a:off x="396" y="1165"/>
              <a:ext cx="1181" cy="982"/>
            </a:xfrm>
            <a:prstGeom prst="rect">
              <a:avLst/>
            </a:prstGeom>
          </p:spPr>
        </p:pic>
      </p:grpSp>
      <p:grpSp>
        <p:nvGrpSpPr>
          <p:cNvPr id="24" name="组合 23" title=""/>
          <p:cNvGrpSpPr/>
          <p:nvPr>
            <p:custDataLst>
              <p:tags r:id="rId19"/>
            </p:custDataLst>
          </p:nvPr>
        </p:nvGrpSpPr>
        <p:grpSpPr>
          <a:xfrm>
            <a:off x="1998345" y="5616598"/>
            <a:ext cx="2071370" cy="431773"/>
            <a:chOff x="2437" y="9841"/>
            <a:chExt cx="3262" cy="680"/>
          </a:xfrm>
        </p:grpSpPr>
        <p:pic>
          <p:nvPicPr>
            <p:cNvPr id="25" name="图片 24" descr="665f4aef13eb0e3e789783293ed0c02f"/>
            <p:cNvPicPr>
              <a:picLocks noChangeAspect="1"/>
            </p:cNvPicPr>
            <p:nvPr>
              <p:custDataLst>
                <p:tags r:id="rId21"/>
              </p:custDataLst>
            </p:nvPr>
          </p:nvPicPr>
          <p:blipFill>
            <a:blip r:embed="rId20">
              <a:clrChange>
                <a:clrFrom>
                  <a:srgbClr val="FFFFFF">
                    <a:alpha val="100000"/>
                  </a:srgbClr>
                </a:clrFrom>
                <a:clrTo>
                  <a:srgbClr val="FFFFFF">
                    <a:alpha val="100000"/>
                    <a:alpha val="0"/>
                  </a:srgbClr>
                </a:clrTo>
              </a:clrChange>
            </a:blip>
            <a:stretch>
              <a:fillRect/>
            </a:stretch>
          </p:blipFill>
          <p:spPr>
            <a:xfrm>
              <a:off x="2437" y="9841"/>
              <a:ext cx="680" cy="680"/>
            </a:xfrm>
            <a:prstGeom prst="rect">
              <a:avLst/>
            </a:prstGeom>
          </p:spPr>
        </p:pic>
        <p:sp>
          <p:nvSpPr>
            <p:cNvPr id="26" name="文本框 25"/>
            <p:cNvSpPr txBox="1"/>
            <p:nvPr>
              <p:custDataLst>
                <p:tags r:id="rId22"/>
              </p:custDataLst>
            </p:nvPr>
          </p:nvSpPr>
          <p:spPr>
            <a:xfrm>
              <a:off x="2991" y="9891"/>
              <a:ext cx="2708" cy="580"/>
            </a:xfrm>
            <a:prstGeom prst="rect">
              <a:avLst/>
            </a:prstGeom>
            <a:noFill/>
          </p:spPr>
          <p:txBody>
            <a:bodyPr wrap="square" rtlCol="0" anchor="t">
              <a:spAutoFit/>
            </a:bodyPr>
            <a:lstStyle/>
            <a:p>
              <a:pPr algn="l">
                <a:spcBef>
                  <a:spcPct val="0"/>
                </a:spcBef>
                <a:spcAft>
                  <a:spcPct val="0"/>
                </a:spcAft>
                <a:buSzTx/>
              </a:pPr>
              <a:r>
                <a:rPr lang="zh-CN" sz="1800" b="1" spc="150">
                  <a:latin typeface="楷体" panose="02010609060101010101" charset="-122"/>
                  <a:ea typeface="楷体" panose="02010609060101010101" charset="-122"/>
                  <a:sym typeface="+mn-ea"/>
                </a:rPr>
                <a:t>点击播放视频</a:t>
              </a:r>
              <a:endParaRPr lang="zh-CN" sz="1800" b="1" spc="150">
                <a:latin typeface="楷体" panose="02010609060101010101" charset="-122"/>
                <a:ea typeface="楷体" panose="02010609060101010101" charset="-122"/>
                <a:sym typeface="+mn-ea"/>
              </a:endParaRPr>
            </a:p>
          </p:txBody>
        </p:sp>
      </p:grpSp>
      <p:grpSp>
        <p:nvGrpSpPr>
          <p:cNvPr id="9" name="组合 8" title=""/>
          <p:cNvGrpSpPr/>
          <p:nvPr>
            <p:custDataLst>
              <p:tags r:id="rId23"/>
            </p:custDataLst>
          </p:nvPr>
        </p:nvGrpSpPr>
        <p:grpSpPr>
          <a:xfrm>
            <a:off x="5118735" y="5648983"/>
            <a:ext cx="2071370" cy="431773"/>
            <a:chOff x="2437" y="9841"/>
            <a:chExt cx="3262" cy="680"/>
          </a:xfrm>
        </p:grpSpPr>
        <p:pic>
          <p:nvPicPr>
            <p:cNvPr id="10" name="图片 9" descr="665f4aef13eb0e3e789783293ed0c02f"/>
            <p:cNvPicPr>
              <a:picLocks noChangeAspect="1"/>
            </p:cNvPicPr>
            <p:nvPr>
              <p:custDataLst>
                <p:tags r:id="rId24"/>
              </p:custDataLst>
            </p:nvPr>
          </p:nvPicPr>
          <p:blipFill>
            <a:blip r:embed="rId20">
              <a:clrChange>
                <a:clrFrom>
                  <a:srgbClr val="FFFFFF">
                    <a:alpha val="100000"/>
                  </a:srgbClr>
                </a:clrFrom>
                <a:clrTo>
                  <a:srgbClr val="FFFFFF">
                    <a:alpha val="100000"/>
                    <a:alpha val="0"/>
                  </a:srgbClr>
                </a:clrTo>
              </a:clrChange>
            </a:blip>
            <a:stretch>
              <a:fillRect/>
            </a:stretch>
          </p:blipFill>
          <p:spPr>
            <a:xfrm>
              <a:off x="2437" y="9841"/>
              <a:ext cx="680" cy="680"/>
            </a:xfrm>
            <a:prstGeom prst="rect">
              <a:avLst/>
            </a:prstGeom>
          </p:spPr>
        </p:pic>
        <p:sp>
          <p:nvSpPr>
            <p:cNvPr id="13" name="文本框 12"/>
            <p:cNvSpPr txBox="1"/>
            <p:nvPr>
              <p:custDataLst>
                <p:tags r:id="rId25"/>
              </p:custDataLst>
            </p:nvPr>
          </p:nvSpPr>
          <p:spPr>
            <a:xfrm>
              <a:off x="2991" y="9891"/>
              <a:ext cx="2708" cy="580"/>
            </a:xfrm>
            <a:prstGeom prst="rect">
              <a:avLst/>
            </a:prstGeom>
            <a:noFill/>
          </p:spPr>
          <p:txBody>
            <a:bodyPr wrap="square" rtlCol="0" anchor="t">
              <a:spAutoFit/>
            </a:bodyPr>
            <a:lstStyle/>
            <a:p>
              <a:pPr algn="l">
                <a:spcBef>
                  <a:spcPct val="0"/>
                </a:spcBef>
                <a:spcAft>
                  <a:spcPct val="0"/>
                </a:spcAft>
                <a:buSzTx/>
              </a:pPr>
              <a:r>
                <a:rPr lang="zh-CN" sz="1800" b="1" spc="150">
                  <a:latin typeface="楷体" panose="02010609060101010101" charset="-122"/>
                  <a:ea typeface="楷体" panose="02010609060101010101" charset="-122"/>
                  <a:sym typeface="+mn-ea"/>
                </a:rPr>
                <a:t>点击播放视频</a:t>
              </a:r>
              <a:endParaRPr lang="zh-CN" sz="1800" b="1" spc="150">
                <a:latin typeface="楷体" panose="02010609060101010101" charset="-122"/>
                <a:ea typeface="楷体" panose="02010609060101010101" charset="-122"/>
                <a:sym typeface="+mn-ea"/>
              </a:endParaRPr>
            </a:p>
          </p:txBody>
        </p:sp>
      </p:grpSp>
      <p:sp>
        <p:nvSpPr>
          <p:cNvPr id="32" name="文本框 31" title=""/>
          <p:cNvSpPr txBox="1"/>
          <p:nvPr>
            <p:custDataLst>
              <p:tags r:id="rId26"/>
            </p:custDataLst>
          </p:nvPr>
        </p:nvSpPr>
        <p:spPr>
          <a:xfrm>
            <a:off x="7412990" y="4504055"/>
            <a:ext cx="4503420" cy="1641475"/>
          </a:xfrm>
          <a:prstGeom prst="rect">
            <a:avLst/>
          </a:prstGeom>
          <a:noFill/>
        </p:spPr>
        <p:txBody>
          <a:bodyPr wrap="square" rtlCol="0">
            <a:spAutoFit/>
          </a:bodyPr>
          <a:lstStyle>
            <a:defPPr marL="0" marR="0" indent="0" algn="l" defTabSz="914400" rtl="0" fontAlgn="auto" latinLnBrk="1" hangingPunct="0">
              <a:lnSpc>
                <a:spcPct val="100000"/>
              </a:lnSpc>
              <a:spcBef>
                <a:spcPct val="0"/>
              </a:spcBef>
              <a:spcAft>
                <a:spcPct val="0"/>
              </a:spcAft>
              <a:buClrTx/>
              <a:buSzTx/>
              <a:buFontTx/>
              <a:buNone/>
              <a:defRPr kumimoji="0" sz="1800" b="0" i="0" u="none" strike="noStrike" cap="none" spc="0" normalizeH="0" baseline="0">
                <a:ln>
                  <a:noFill/>
                </a:ln>
                <a:solidFill>
                  <a:srgbClr val="000000"/>
                </a:solidFill>
                <a:effectLst/>
                <a:uFillTx/>
              </a:defRPr>
            </a:defPPr>
            <a:lvl1pPr>
              <a:defRPr sz="3200"/>
            </a:lvl1pPr>
          </a:lstStyle>
          <a:p>
            <a:pPr>
              <a:lnSpc>
                <a:spcPct val="120000"/>
              </a:lnSpc>
            </a:pPr>
            <a:r>
              <a:rPr lang="en-US" altLang="zh-CN" sz="2800" b="1" i="0">
                <a:solidFill>
                  <a:srgbClr val="0000FF"/>
                </a:solidFill>
                <a:effectLst/>
                <a:latin typeface="黑体" panose="02010609060101010101" charset="-122"/>
                <a:ea typeface="黑体" panose="02010609060101010101" charset="-122"/>
                <a:cs typeface="黑体" panose="02010609060101010101" charset="-122"/>
              </a:rPr>
              <a:t>    </a:t>
            </a:r>
            <a:r>
              <a:rPr lang="zh-CN" altLang="en-US" sz="2800" b="1" i="0">
                <a:solidFill>
                  <a:srgbClr val="0000FF"/>
                </a:solidFill>
                <a:effectLst/>
                <a:latin typeface="黑体" panose="02010609060101010101" charset="-122"/>
                <a:ea typeface="黑体" panose="02010609060101010101" charset="-122"/>
                <a:cs typeface="黑体" panose="02010609060101010101" charset="-122"/>
              </a:rPr>
              <a:t>从侧面吹气时瓶口上方空气流速大，压强小，向上的压力差使乒乓球</a:t>
            </a:r>
            <a:r>
              <a:rPr lang="en-US" altLang="zh-CN" sz="2800" b="1" i="0">
                <a:solidFill>
                  <a:srgbClr val="0000FF"/>
                </a:solidFill>
                <a:effectLst/>
                <a:latin typeface="黑体" panose="02010609060101010101" charset="-122"/>
                <a:ea typeface="黑体" panose="02010609060101010101" charset="-122"/>
                <a:cs typeface="黑体" panose="02010609060101010101" charset="-122"/>
              </a:rPr>
              <a:t>“</a:t>
            </a:r>
            <a:r>
              <a:rPr lang="zh-CN" altLang="en-US" sz="2800" b="1" i="0">
                <a:solidFill>
                  <a:srgbClr val="0000FF"/>
                </a:solidFill>
                <a:effectLst/>
                <a:latin typeface="黑体" panose="02010609060101010101" charset="-122"/>
                <a:ea typeface="黑体" panose="02010609060101010101" charset="-122"/>
                <a:cs typeface="黑体" panose="02010609060101010101" charset="-122"/>
              </a:rPr>
              <a:t>逃</a:t>
            </a:r>
            <a:r>
              <a:rPr lang="en-US" altLang="zh-CN" sz="2800" b="1" i="0">
                <a:solidFill>
                  <a:srgbClr val="0000FF"/>
                </a:solidFill>
                <a:effectLst/>
                <a:latin typeface="黑体" panose="02010609060101010101" charset="-122"/>
                <a:ea typeface="黑体" panose="02010609060101010101" charset="-122"/>
                <a:cs typeface="黑体" panose="02010609060101010101" charset="-122"/>
              </a:rPr>
              <a:t>”</a:t>
            </a:r>
            <a:r>
              <a:rPr lang="zh-CN" altLang="en-US" sz="2800" b="1" i="0">
                <a:solidFill>
                  <a:srgbClr val="0000FF"/>
                </a:solidFill>
                <a:effectLst/>
                <a:latin typeface="黑体" panose="02010609060101010101" charset="-122"/>
                <a:ea typeface="黑体" panose="02010609060101010101" charset="-122"/>
                <a:cs typeface="黑体" panose="02010609060101010101" charset="-122"/>
              </a:rPr>
              <a:t>出</a:t>
            </a:r>
            <a:r>
              <a:rPr lang="en-US" altLang="zh-CN" sz="2800" b="1" i="0">
                <a:solidFill>
                  <a:srgbClr val="0000FF"/>
                </a:solidFill>
                <a:effectLst/>
                <a:latin typeface="黑体" panose="02010609060101010101" charset="-122"/>
                <a:ea typeface="黑体" panose="02010609060101010101" charset="-122"/>
                <a:cs typeface="黑体" panose="02010609060101010101" charset="-122"/>
              </a:rPr>
              <a:t>.</a:t>
            </a:r>
            <a:endParaRPr lang="en-US" altLang="zh-CN" sz="2800" b="1" i="0">
              <a:solidFill>
                <a:srgbClr val="0000FF"/>
              </a:solidFill>
              <a:effectLst/>
              <a:latin typeface="黑体" panose="02010609060101010101" charset="-122"/>
              <a:ea typeface="黑体" panose="02010609060101010101" charset="-122"/>
              <a:cs typeface="黑体" panose="02010609060101010101" charset="-122"/>
            </a:endParaRPr>
          </a:p>
        </p:txBody>
      </p:sp>
    </p:spTree>
    <p:custDataLst>
      <p:tags r:id="rId27"/>
    </p:custDataLst>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319" fill="hold"/>
                                        <p:tgtEl>
                                          <p:spTgt spid="5"/>
                                        </p:tgtEl>
                                      </p:cBhvr>
                                    </p:cmd>
                                  </p:childTnLst>
                                </p:cTn>
                              </p:par>
                            </p:childTnLst>
                          </p:cTn>
                        </p:par>
                      </p:childTnLst>
                    </p:cTn>
                  </p:par>
                  <p:par>
                    <p:cTn id="8" fill="hold" nodeType="clickPar">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762" fill="hold"/>
                                        <p:tgtEl>
                                          <p:spTgt spid="11"/>
                                        </p:tgtEl>
                                      </p:cBhvr>
                                    </p:cmd>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32"/>
                                        </p:tgtEl>
                                        <p:attrNameLst>
                                          <p:attrName>style.visibility</p:attrName>
                                        </p:attrNameLst>
                                      </p:cBhvr>
                                      <p:to>
                                        <p:strVal val="visible"/>
                                      </p:to>
                                    </p:set>
                                    <p:animEffect transition="in" filter="blinds(horizontal)">
                                      <p:cBhvr>
                                        <p:cTn id="21"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5"/>
                </p:tgtEl>
              </p:cMediaNode>
            </p:video>
            <p:video fullScrn="1">
              <p:cMediaNode vol="80000">
                <p:cTn id="12" fill="hold" display="0">
                  <p:stCondLst>
                    <p:cond delay="indefinite"/>
                  </p:stCondLst>
                </p:cTn>
                <p:tgtEl>
                  <p:spTgt spid="11"/>
                </p:tgtEl>
              </p:cMediaNode>
            </p:video>
          </p:childTnLst>
        </p:cTn>
      </p:par>
    </p:tnLst>
    <p:bldLst>
      <p:bldP spid="32"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pic>
        <p:nvPicPr>
          <p:cNvPr id="102" name="图片 101" title=""/>
          <p:cNvPicPr/>
          <p:nvPr/>
        </p:nvPicPr>
        <p:blipFill>
          <a:blip r:embed="rId2"/>
          <a:srcRect b="8224"/>
          <a:stretch>
            <a:fillRect/>
          </a:stretch>
        </p:blipFill>
        <p:spPr>
          <a:xfrm>
            <a:off x="1014095" y="2792095"/>
            <a:ext cx="4135755" cy="3013075"/>
          </a:xfrm>
          <a:prstGeom prst="rect">
            <a:avLst/>
          </a:prstGeom>
          <a:noFill/>
          <a:ln w="9525">
            <a:noFill/>
          </a:ln>
        </p:spPr>
      </p:pic>
      <p:sp>
        <p:nvSpPr>
          <p:cNvPr id="8" name="文本框 7" title=""/>
          <p:cNvSpPr txBox="1"/>
          <p:nvPr>
            <p:custDataLst>
              <p:tags r:id="rId3"/>
            </p:custDataLst>
          </p:nvPr>
        </p:nvSpPr>
        <p:spPr>
          <a:xfrm>
            <a:off x="1908175" y="1043940"/>
            <a:ext cx="9686290" cy="1124585"/>
          </a:xfrm>
          <a:prstGeom prst="rect">
            <a:avLst/>
          </a:prstGeom>
          <a:noFill/>
        </p:spPr>
        <p:txBody>
          <a:bodyPr wrap="square" rtlCol="0" anchor="t">
            <a:spAutoFit/>
          </a:bodyPr>
          <a:lstStyle/>
          <a:p>
            <a:pPr>
              <a:lnSpc>
                <a:spcPct val="120000"/>
              </a:lnSpc>
            </a:pPr>
            <a:r>
              <a:rPr lang="zh-CN" altLang="en-US" sz="2800" b="1">
                <a:latin typeface="Times New Roman" panose="02020603050405020304" charset="0"/>
                <a:ea typeface="黑体" panose="02010609060101010101" charset="-122"/>
                <a:cs typeface="Times New Roman" panose="02020603050405020304" charset="0"/>
              </a:rPr>
              <a:t>犬鼠的洞穴有两个出口，一个是平的，另一个则是隆起的土堆.（如图所示）这是为什么呢？</a:t>
            </a:r>
            <a:endParaRPr lang="zh-CN" altLang="en-US" sz="2800" b="1">
              <a:latin typeface="Times New Roman" panose="02020603050405020304" charset="0"/>
              <a:ea typeface="黑体" panose="02010609060101010101" charset="-122"/>
              <a:cs typeface="Times New Roman" panose="02020603050405020304" charset="0"/>
            </a:endParaRPr>
          </a:p>
        </p:txBody>
      </p:sp>
      <p:grpSp>
        <p:nvGrpSpPr>
          <p:cNvPr id="2" name="组合 1" title=""/>
          <p:cNvGrpSpPr/>
          <p:nvPr/>
        </p:nvGrpSpPr>
        <p:grpSpPr>
          <a:xfrm>
            <a:off x="384810" y="1043940"/>
            <a:ext cx="1543050" cy="623570"/>
            <a:chOff x="396" y="2005"/>
            <a:chExt cx="2430" cy="982"/>
          </a:xfrm>
        </p:grpSpPr>
        <p:sp>
          <p:nvSpPr>
            <p:cNvPr id="77" name="文本框 76"/>
            <p:cNvSpPr txBox="1"/>
            <p:nvPr>
              <p:custDataLst>
                <p:tags r:id="rId4"/>
              </p:custDataLst>
            </p:nvPr>
          </p:nvSpPr>
          <p:spPr>
            <a:xfrm>
              <a:off x="1332" y="2117"/>
              <a:ext cx="1494"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思考</a:t>
              </a:r>
              <a:endParaRPr lang="zh-CN" altLang="en-US" sz="3000" b="1">
                <a:solidFill>
                  <a:srgbClr val="00923F"/>
                </a:solidFill>
                <a:latin typeface="黑体" panose="02010609060101010101" charset="-122"/>
                <a:ea typeface="黑体" panose="02010609060101010101" charset="-122"/>
                <a:sym typeface="+mn-ea"/>
              </a:endParaRPr>
            </a:p>
          </p:txBody>
        </p:sp>
        <p:pic>
          <p:nvPicPr>
            <p:cNvPr id="78" name="图片 77" descr="303b32303233353030363bb5c6c5dd"/>
            <p:cNvPicPr>
              <a:picLocks noChangeAspect="1"/>
            </p:cNvPicPr>
            <p:nvPr>
              <p:custDataLst>
                <p:tags r:id="rId6"/>
              </p:custDataLst>
            </p:nvPr>
          </p:nvPicPr>
          <p:blipFill>
            <a:blip r:embed="rId5"/>
            <a:stretch>
              <a:fillRect/>
            </a:stretch>
          </p:blipFill>
          <p:spPr>
            <a:xfrm>
              <a:off x="396" y="2005"/>
              <a:ext cx="1181" cy="982"/>
            </a:xfrm>
            <a:prstGeom prst="rect">
              <a:avLst/>
            </a:prstGeom>
          </p:spPr>
        </p:pic>
      </p:grpSp>
      <p:sp>
        <p:nvSpPr>
          <p:cNvPr id="4" name="文本框 3" title=""/>
          <p:cNvSpPr txBox="1"/>
          <p:nvPr/>
        </p:nvSpPr>
        <p:spPr>
          <a:xfrm>
            <a:off x="5305425" y="2792095"/>
            <a:ext cx="6541135" cy="3105150"/>
          </a:xfrm>
          <a:prstGeom prst="rect">
            <a:avLst/>
          </a:prstGeom>
          <a:noFill/>
        </p:spPr>
        <p:txBody>
          <a:bodyPr wrap="square" rtlCol="0" anchor="t">
            <a:spAutoFit/>
          </a:bodyPr>
          <a:lstStyle/>
          <a:p>
            <a:pPr>
              <a:lnSpc>
                <a:spcPct val="140000"/>
              </a:lnSpc>
            </a:pPr>
            <a:r>
              <a:rPr lang="en-US" altLang="zh-CN" sz="2800" b="1">
                <a:solidFill>
                  <a:srgbClr val="0000FF"/>
                </a:solidFill>
                <a:latin typeface="Times New Roman" panose="02020603050405020304" charset="0"/>
                <a:ea typeface="黑体" panose="02010609060101010101" charset="-122"/>
                <a:cs typeface="Times New Roman" panose="02020603050405020304" charset="0"/>
                <a:sym typeface="+mn-ea"/>
              </a:rPr>
              <a:t>        </a:t>
            </a:r>
            <a:r>
              <a:rPr lang="zh-CN" altLang="en-US" sz="2800" b="1">
                <a:solidFill>
                  <a:srgbClr val="0000FF"/>
                </a:solidFill>
                <a:latin typeface="Times New Roman" panose="02020603050405020304" charset="0"/>
                <a:ea typeface="黑体" panose="02010609060101010101" charset="-122"/>
                <a:cs typeface="Times New Roman" panose="02020603050405020304" charset="0"/>
                <a:sym typeface="+mn-ea"/>
              </a:rPr>
              <a:t>隆起的洞口处于下风口</a:t>
            </a:r>
            <a:r>
              <a:rPr lang="en-US" altLang="zh-CN" sz="2800" b="1">
                <a:solidFill>
                  <a:srgbClr val="0000FF"/>
                </a:solidFill>
                <a:latin typeface="Times New Roman" panose="02020603050405020304" charset="0"/>
                <a:ea typeface="黑体" panose="02010609060101010101" charset="-122"/>
                <a:cs typeface="Times New Roman" panose="02020603050405020304" charset="0"/>
                <a:sym typeface="+mn-ea"/>
              </a:rPr>
              <a:t>.</a:t>
            </a:r>
            <a:r>
              <a:rPr lang="zh-CN" altLang="en-US" sz="2800" b="1">
                <a:solidFill>
                  <a:srgbClr val="FF0000"/>
                </a:solidFill>
                <a:latin typeface="Times New Roman" panose="02020603050405020304" charset="0"/>
                <a:ea typeface="黑体" panose="02010609060101010101" charset="-122"/>
                <a:cs typeface="Times New Roman" panose="02020603050405020304" charset="0"/>
              </a:rPr>
              <a:t>当空气流过隆起的洞口时，流速较大，压强较小，</a:t>
            </a:r>
            <a:r>
              <a:rPr lang="zh-CN" altLang="en-US" sz="2800" b="1">
                <a:solidFill>
                  <a:srgbClr val="0000FF"/>
                </a:solidFill>
                <a:latin typeface="Times New Roman" panose="02020603050405020304" charset="0"/>
                <a:ea typeface="黑体" panose="02010609060101010101" charset="-122"/>
                <a:cs typeface="Times New Roman" panose="02020603050405020304" charset="0"/>
              </a:rPr>
              <a:t>平的洞口流速小，压强大</a:t>
            </a:r>
            <a:r>
              <a:rPr lang="zh-CN" altLang="en-US" sz="2800" b="1">
                <a:solidFill>
                  <a:srgbClr val="FF0000"/>
                </a:solidFill>
                <a:latin typeface="Times New Roman" panose="02020603050405020304" charset="0"/>
                <a:ea typeface="黑体" panose="02010609060101010101" charset="-122"/>
                <a:cs typeface="Times New Roman" panose="02020603050405020304" charset="0"/>
              </a:rPr>
              <a:t>，会使地面上的风吹进洞穴，形成“穿堂风”，使洞穴变成天然的“空调系统”</a:t>
            </a:r>
            <a:r>
              <a:rPr lang="en-US" altLang="zh-CN" sz="2800" b="1">
                <a:solidFill>
                  <a:srgbClr val="FF0000"/>
                </a:solidFill>
                <a:latin typeface="Times New Roman" panose="02020603050405020304" charset="0"/>
                <a:ea typeface="黑体" panose="02010609060101010101" charset="-122"/>
                <a:cs typeface="Times New Roman" panose="02020603050405020304" charset="0"/>
              </a:rPr>
              <a:t>.</a:t>
            </a:r>
            <a:endParaRPr lang="en-US" altLang="zh-CN" sz="2800" b="1">
              <a:solidFill>
                <a:srgbClr val="FF0000"/>
              </a:solidFill>
              <a:latin typeface="Times New Roman" panose="02020603050405020304" charset="0"/>
              <a:ea typeface="黑体" panose="02010609060101010101" charset="-122"/>
              <a:cs typeface="Times New Roman" panose="02020603050405020304" charset="0"/>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pic>
        <p:nvPicPr>
          <p:cNvPr id="4" name="图片 3" title=""/>
          <p:cNvPicPr>
            <a:picLocks noChangeAspect="1"/>
          </p:cNvPicPr>
          <p:nvPr/>
        </p:nvPicPr>
        <p:blipFill>
          <a:blip r:embed="rId2"/>
          <a:stretch>
            <a:fillRect/>
          </a:stretch>
        </p:blipFill>
        <p:spPr>
          <a:xfrm>
            <a:off x="1298575" y="686435"/>
            <a:ext cx="4137025" cy="3014980"/>
          </a:xfrm>
          <a:prstGeom prst="rect">
            <a:avLst/>
          </a:prstGeom>
        </p:spPr>
      </p:pic>
      <p:pic>
        <p:nvPicPr>
          <p:cNvPr id="110" name="图片 109" title=""/>
          <p:cNvPicPr/>
          <p:nvPr/>
        </p:nvPicPr>
        <p:blipFill>
          <a:blip r:embed="rId3"/>
          <a:stretch>
            <a:fillRect/>
          </a:stretch>
        </p:blipFill>
        <p:spPr>
          <a:xfrm>
            <a:off x="7282180" y="686435"/>
            <a:ext cx="3886835" cy="3014980"/>
          </a:xfrm>
          <a:prstGeom prst="rect">
            <a:avLst/>
          </a:prstGeom>
          <a:noFill/>
          <a:ln w="9525">
            <a:noFill/>
          </a:ln>
        </p:spPr>
      </p:pic>
      <p:sp>
        <p:nvSpPr>
          <p:cNvPr id="5" name="文本框 4" title=""/>
          <p:cNvSpPr txBox="1"/>
          <p:nvPr>
            <p:custDataLst>
              <p:tags r:id="rId4"/>
            </p:custDataLst>
          </p:nvPr>
        </p:nvSpPr>
        <p:spPr>
          <a:xfrm>
            <a:off x="2289810" y="3701415"/>
            <a:ext cx="2153920" cy="607695"/>
          </a:xfrm>
          <a:prstGeom prst="rect">
            <a:avLst/>
          </a:prstGeom>
          <a:noFill/>
        </p:spPr>
        <p:txBody>
          <a:bodyPr wrap="square" rtlCol="0" anchor="t">
            <a:spAutoFit/>
          </a:bodyPr>
          <a:lstStyle/>
          <a:p>
            <a:pPr>
              <a:lnSpc>
                <a:spcPct val="120000"/>
              </a:lnSpc>
            </a:pPr>
            <a:r>
              <a:rPr lang="zh-CN" altLang="en-US" sz="2800" b="1">
                <a:latin typeface="Times New Roman" panose="02020603050405020304" charset="0"/>
                <a:ea typeface="黑体" panose="02010609060101010101" charset="-122"/>
                <a:cs typeface="Times New Roman" panose="02020603050405020304" charset="0"/>
              </a:rPr>
              <a:t>水中的漩涡</a:t>
            </a:r>
            <a:endParaRPr lang="zh-CN" altLang="en-US" sz="2800" b="1">
              <a:latin typeface="Times New Roman" panose="02020603050405020304" charset="0"/>
              <a:ea typeface="黑体" panose="02010609060101010101" charset="-122"/>
              <a:cs typeface="Times New Roman" panose="02020603050405020304" charset="0"/>
            </a:endParaRPr>
          </a:p>
        </p:txBody>
      </p:sp>
      <p:sp>
        <p:nvSpPr>
          <p:cNvPr id="6" name="文本框 5" title=""/>
          <p:cNvSpPr txBox="1"/>
          <p:nvPr/>
        </p:nvSpPr>
        <p:spPr>
          <a:xfrm>
            <a:off x="8555990" y="3701415"/>
            <a:ext cx="1338580" cy="607695"/>
          </a:xfrm>
          <a:prstGeom prst="rect">
            <a:avLst/>
          </a:prstGeom>
          <a:noFill/>
        </p:spPr>
        <p:txBody>
          <a:bodyPr wrap="square" rtlCol="0" anchor="t">
            <a:spAutoFit/>
          </a:bodyPr>
          <a:lstStyle/>
          <a:p>
            <a:pPr>
              <a:lnSpc>
                <a:spcPct val="120000"/>
              </a:lnSpc>
            </a:pPr>
            <a:r>
              <a:rPr lang="zh-CN" altLang="en-US" sz="2800" b="1">
                <a:latin typeface="Times New Roman" panose="02020603050405020304" charset="0"/>
                <a:ea typeface="黑体" panose="02010609060101010101" charset="-122"/>
                <a:cs typeface="Times New Roman" panose="02020603050405020304" charset="0"/>
              </a:rPr>
              <a:t>龙卷风</a:t>
            </a:r>
            <a:endParaRPr lang="zh-CN" altLang="en-US" sz="2800" b="1">
              <a:latin typeface="Times New Roman" panose="02020603050405020304" charset="0"/>
              <a:ea typeface="黑体" panose="02010609060101010101" charset="-122"/>
              <a:cs typeface="Times New Roman" panose="02020603050405020304" charset="0"/>
            </a:endParaRPr>
          </a:p>
        </p:txBody>
      </p:sp>
      <p:sp>
        <p:nvSpPr>
          <p:cNvPr id="7" name="TextBox 4" title=""/>
          <p:cNvSpPr txBox="1"/>
          <p:nvPr/>
        </p:nvSpPr>
        <p:spPr>
          <a:xfrm>
            <a:off x="6647815" y="4309110"/>
            <a:ext cx="5356225" cy="2330450"/>
          </a:xfrm>
          <a:prstGeom prst="rect">
            <a:avLst/>
          </a:prstGeom>
          <a:noFill/>
          <a:ln w="9525">
            <a:noFill/>
          </a:ln>
        </p:spPr>
        <p:txBody>
          <a:bodyPr wrap="square">
            <a:spAutoFit/>
          </a:bodyPr>
          <a:lstStyle/>
          <a:p>
            <a:pPr>
              <a:lnSpc>
                <a:spcPct val="130000"/>
              </a:lnSpc>
            </a:pPr>
            <a:r>
              <a:rPr lang="zh-CN" altLang="en-US" sz="2800" b="1">
                <a:solidFill>
                  <a:srgbClr val="000000"/>
                </a:solidFill>
                <a:latin typeface="黑体" panose="02010609060101010101" charset="-122"/>
                <a:ea typeface="黑体" panose="02010609060101010101" charset="-122"/>
                <a:cs typeface="黑体" panose="02010609060101010101" charset="-122"/>
              </a:rPr>
              <a:t>由于</a:t>
            </a:r>
            <a:r>
              <a:rPr lang="zh-CN" altLang="en-US" sz="2800" b="1">
                <a:solidFill>
                  <a:srgbClr val="FF0000"/>
                </a:solidFill>
                <a:latin typeface="黑体" panose="02010609060101010101" charset="-122"/>
                <a:ea typeface="黑体" panose="02010609060101010101" charset="-122"/>
                <a:cs typeface="黑体" panose="02010609060101010101" charset="-122"/>
              </a:rPr>
              <a:t>空气高速旋转</a:t>
            </a:r>
            <a:r>
              <a:rPr lang="zh-CN" altLang="en-US" sz="2800" b="1">
                <a:solidFill>
                  <a:srgbClr val="000000"/>
                </a:solidFill>
                <a:latin typeface="黑体" panose="02010609060101010101" charset="-122"/>
                <a:ea typeface="黑体" panose="02010609060101010101" charset="-122"/>
                <a:cs typeface="黑体" panose="02010609060101010101" charset="-122"/>
              </a:rPr>
              <a:t>，龙卷</a:t>
            </a:r>
            <a:r>
              <a:rPr lang="zh-CN" altLang="en-US" sz="2800" b="1">
                <a:solidFill>
                  <a:srgbClr val="FF0000"/>
                </a:solidFill>
                <a:latin typeface="黑体" panose="02010609060101010101" charset="-122"/>
                <a:ea typeface="黑体" panose="02010609060101010101" charset="-122"/>
                <a:cs typeface="黑体" panose="02010609060101010101" charset="-122"/>
              </a:rPr>
              <a:t>中心气压极度减小</a:t>
            </a:r>
            <a:r>
              <a:rPr lang="zh-CN" altLang="en-US" sz="2800" b="1">
                <a:solidFill>
                  <a:srgbClr val="000000"/>
                </a:solidFill>
                <a:latin typeface="黑体" panose="02010609060101010101" charset="-122"/>
                <a:ea typeface="黑体" panose="02010609060101010101" charset="-122"/>
                <a:cs typeface="黑体" panose="02010609060101010101" charset="-122"/>
              </a:rPr>
              <a:t>，远小于大气压强</a:t>
            </a:r>
            <a:r>
              <a:rPr lang="en-US" altLang="zh-CN" sz="2800" b="1">
                <a:solidFill>
                  <a:srgbClr val="000000"/>
                </a:solidFill>
                <a:latin typeface="黑体" panose="02010609060101010101" charset="-122"/>
                <a:ea typeface="黑体" panose="02010609060101010101" charset="-122"/>
                <a:cs typeface="黑体" panose="02010609060101010101" charset="-122"/>
              </a:rPr>
              <a:t>. </a:t>
            </a:r>
            <a:r>
              <a:rPr lang="zh-CN" altLang="en-US" sz="2800" b="1">
                <a:solidFill>
                  <a:srgbClr val="000000"/>
                </a:solidFill>
                <a:latin typeface="黑体" panose="02010609060101010101" charset="-122"/>
                <a:ea typeface="黑体" panose="02010609060101010101" charset="-122"/>
                <a:cs typeface="黑体" panose="02010609060101010101" charset="-122"/>
              </a:rPr>
              <a:t>由于气压差，在龙卷风周围的物体，会被</a:t>
            </a:r>
            <a:r>
              <a:rPr lang="en-US" altLang="zh-CN" sz="2800" b="1">
                <a:solidFill>
                  <a:srgbClr val="000000"/>
                </a:solidFill>
                <a:latin typeface="黑体" panose="02010609060101010101" charset="-122"/>
                <a:ea typeface="黑体" panose="02010609060101010101" charset="-122"/>
                <a:cs typeface="黑体" panose="02010609060101010101" charset="-122"/>
              </a:rPr>
              <a:t>“</a:t>
            </a:r>
            <a:r>
              <a:rPr lang="zh-CN" altLang="en-US" sz="2800" b="1">
                <a:solidFill>
                  <a:srgbClr val="000000"/>
                </a:solidFill>
                <a:latin typeface="黑体" panose="02010609060101010101" charset="-122"/>
                <a:ea typeface="黑体" panose="02010609060101010101" charset="-122"/>
                <a:cs typeface="黑体" panose="02010609060101010101" charset="-122"/>
              </a:rPr>
              <a:t>吸</a:t>
            </a:r>
            <a:r>
              <a:rPr lang="en-US" altLang="zh-CN" sz="2800" b="1">
                <a:solidFill>
                  <a:srgbClr val="000000"/>
                </a:solidFill>
                <a:latin typeface="黑体" panose="02010609060101010101" charset="-122"/>
                <a:ea typeface="黑体" panose="02010609060101010101" charset="-122"/>
                <a:cs typeface="黑体" panose="02010609060101010101" charset="-122"/>
              </a:rPr>
              <a:t>”</a:t>
            </a:r>
            <a:r>
              <a:rPr lang="zh-CN" altLang="en-US" sz="2800" b="1">
                <a:solidFill>
                  <a:srgbClr val="000000"/>
                </a:solidFill>
                <a:latin typeface="黑体" panose="02010609060101010101" charset="-122"/>
                <a:ea typeface="黑体" panose="02010609060101010101" charset="-122"/>
                <a:cs typeface="黑体" panose="02010609060101010101" charset="-122"/>
              </a:rPr>
              <a:t>向龙卷风</a:t>
            </a:r>
            <a:r>
              <a:rPr lang="en-US" altLang="zh-CN" sz="2800" b="1">
                <a:solidFill>
                  <a:srgbClr val="000000"/>
                </a:solidFill>
                <a:latin typeface="黑体" panose="02010609060101010101" charset="-122"/>
                <a:ea typeface="黑体" panose="02010609060101010101" charset="-122"/>
                <a:cs typeface="黑体" panose="02010609060101010101" charset="-122"/>
              </a:rPr>
              <a:t>.</a:t>
            </a:r>
            <a:endParaRPr lang="en-US" altLang="zh-CN" sz="2800" b="1">
              <a:solidFill>
                <a:srgbClr val="000000"/>
              </a:solidFill>
              <a:latin typeface="黑体" panose="02010609060101010101" charset="-122"/>
              <a:ea typeface="黑体" panose="02010609060101010101" charset="-122"/>
              <a:cs typeface="黑体" panose="02010609060101010101" charset="-122"/>
            </a:endParaRPr>
          </a:p>
        </p:txBody>
      </p:sp>
      <p:sp>
        <p:nvSpPr>
          <p:cNvPr id="9" name="TextBox 4" title=""/>
          <p:cNvSpPr txBox="1"/>
          <p:nvPr/>
        </p:nvSpPr>
        <p:spPr>
          <a:xfrm>
            <a:off x="869315" y="4309110"/>
            <a:ext cx="4995545" cy="2330450"/>
          </a:xfrm>
          <a:prstGeom prst="rect">
            <a:avLst/>
          </a:prstGeom>
          <a:noFill/>
          <a:ln w="9525">
            <a:noFill/>
          </a:ln>
        </p:spPr>
        <p:txBody>
          <a:bodyPr wrap="square">
            <a:spAutoFit/>
          </a:bodyPr>
          <a:lstStyle/>
          <a:p>
            <a:pPr>
              <a:lnSpc>
                <a:spcPct val="130000"/>
              </a:lnSpc>
            </a:pPr>
            <a:r>
              <a:rPr sz="2800" b="1">
                <a:latin typeface="黑体" panose="02010609060101010101" charset="-122"/>
                <a:ea typeface="黑体" panose="02010609060101010101" charset="-122"/>
                <a:cs typeface="黑体" panose="02010609060101010101" charset="-122"/>
              </a:rPr>
              <a:t>漩涡边水的流速相对中心处的</a:t>
            </a:r>
            <a:r>
              <a:rPr sz="2800" b="1">
                <a:solidFill>
                  <a:srgbClr val="FF0000"/>
                </a:solidFill>
                <a:latin typeface="黑体" panose="02010609060101010101" charset="-122"/>
                <a:ea typeface="黑体" panose="02010609060101010101" charset="-122"/>
                <a:cs typeface="黑体" panose="02010609060101010101" charset="-122"/>
              </a:rPr>
              <a:t>流速较</a:t>
            </a:r>
            <a:r>
              <a:rPr lang="zh-CN" sz="2800" b="1">
                <a:solidFill>
                  <a:srgbClr val="FF0000"/>
                </a:solidFill>
                <a:latin typeface="黑体" panose="02010609060101010101" charset="-122"/>
                <a:ea typeface="黑体" panose="02010609060101010101" charset="-122"/>
                <a:cs typeface="黑体" panose="02010609060101010101" charset="-122"/>
              </a:rPr>
              <a:t>大</a:t>
            </a:r>
            <a:r>
              <a:rPr sz="2800" b="1">
                <a:solidFill>
                  <a:srgbClr val="FF0000"/>
                </a:solidFill>
                <a:latin typeface="黑体" panose="02010609060101010101" charset="-122"/>
                <a:ea typeface="黑体" panose="02010609060101010101" charset="-122"/>
                <a:cs typeface="黑体" panose="02010609060101010101" charset="-122"/>
              </a:rPr>
              <a:t>，压强较</a:t>
            </a:r>
            <a:r>
              <a:rPr lang="zh-CN" sz="2800" b="1">
                <a:solidFill>
                  <a:srgbClr val="FF0000"/>
                </a:solidFill>
                <a:latin typeface="黑体" panose="02010609060101010101" charset="-122"/>
                <a:ea typeface="黑体" panose="02010609060101010101" charset="-122"/>
                <a:cs typeface="黑体" panose="02010609060101010101" charset="-122"/>
              </a:rPr>
              <a:t>小</a:t>
            </a:r>
            <a:r>
              <a:rPr sz="2800" b="1">
                <a:latin typeface="黑体" panose="02010609060101010101" charset="-122"/>
                <a:ea typeface="黑体" panose="02010609060101010101" charset="-122"/>
                <a:cs typeface="黑体" panose="02010609060101010101" charset="-122"/>
              </a:rPr>
              <a:t>，从而形成压力差，导致周边物体易被“吸入</a:t>
            </a:r>
            <a:r>
              <a:rPr lang="en-US" sz="2800" b="1">
                <a:latin typeface="黑体" panose="02010609060101010101" charset="-122"/>
                <a:ea typeface="黑体" panose="02010609060101010101" charset="-122"/>
                <a:cs typeface="黑体" panose="02010609060101010101" charset="-122"/>
              </a:rPr>
              <a:t>”</a:t>
            </a:r>
            <a:r>
              <a:rPr sz="2800" b="1">
                <a:latin typeface="黑体" panose="02010609060101010101" charset="-122"/>
                <a:ea typeface="黑体" panose="02010609060101010101" charset="-122"/>
                <a:cs typeface="黑体" panose="02010609060101010101" charset="-122"/>
              </a:rPr>
              <a:t>漩涡</a:t>
            </a:r>
            <a:r>
              <a:rPr lang="en-US" sz="2800" b="1">
                <a:latin typeface="黑体" panose="02010609060101010101" charset="-122"/>
                <a:ea typeface="黑体" panose="02010609060101010101" charset="-122"/>
                <a:cs typeface="黑体" panose="02010609060101010101" charset="-122"/>
              </a:rPr>
              <a:t>.</a:t>
            </a:r>
            <a:endParaRPr lang="en-US" sz="2800" b="1">
              <a:latin typeface="黑体" panose="02010609060101010101" charset="-122"/>
              <a:ea typeface="黑体" panose="02010609060101010101" charset="-122"/>
              <a:cs typeface="黑体" panose="02010609060101010101" charset="-122"/>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110"/>
                                        </p:tgtEl>
                                        <p:attrNameLst>
                                          <p:attrName>style.visibility</p:attrName>
                                        </p:attrNameLst>
                                      </p:cBhvr>
                                      <p:to>
                                        <p:strVal val="visible"/>
                                      </p:to>
                                    </p:set>
                                    <p:animEffect transition="in" filter="blinds(horizontal)">
                                      <p:cBhvr>
                                        <p:cTn id="13" dur="500"/>
                                        <p:tgtEl>
                                          <p:spTgt spid="110"/>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6"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grpSp>
        <p:nvGrpSpPr>
          <p:cNvPr id="4" name="组合 3" title=""/>
          <p:cNvGrpSpPr/>
          <p:nvPr/>
        </p:nvGrpSpPr>
        <p:grpSpPr>
          <a:xfrm>
            <a:off x="268605" y="871855"/>
            <a:ext cx="2439670" cy="583565"/>
            <a:chOff x="4830" y="1445"/>
            <a:chExt cx="3842" cy="919"/>
          </a:xfrm>
        </p:grpSpPr>
        <p:grpSp>
          <p:nvGrpSpPr>
            <p:cNvPr id="7" name="组合 6"/>
            <p:cNvGrpSpPr/>
            <p:nvPr/>
          </p:nvGrpSpPr>
          <p:grpSpPr>
            <a:xfrm>
              <a:off x="4830" y="1509"/>
              <a:ext cx="3412" cy="777"/>
              <a:chOff x="7140" y="1337"/>
              <a:chExt cx="3412" cy="777"/>
            </a:xfrm>
          </p:grpSpPr>
          <p:pic>
            <p:nvPicPr>
              <p:cNvPr id="2" name="图片 1"/>
              <p:cNvPicPr>
                <a:picLocks noChangeAspect="1"/>
              </p:cNvPicPr>
              <p:nvPr>
                <p:custDataLst>
                  <p:tags r:id="rId3"/>
                </p:custDataLst>
              </p:nvPr>
            </p:nvPicPr>
            <p:blipFill>
              <a:blip r:embed="rId2"/>
              <a:srcRect t="-5020" r="85155"/>
              <a:stretch>
                <a:fillRect/>
              </a:stretch>
            </p:blipFill>
            <p:spPr>
              <a:xfrm>
                <a:off x="7140" y="1337"/>
                <a:ext cx="787" cy="777"/>
              </a:xfrm>
              <a:prstGeom prst="rect">
                <a:avLst/>
              </a:prstGeom>
            </p:spPr>
          </p:pic>
          <p:cxnSp>
            <p:nvCxnSpPr>
              <p:cNvPr id="10" name="直接连接符 9"/>
              <p:cNvCxnSpPr/>
              <p:nvPr>
                <p:custDataLst>
                  <p:tags r:id="rId4"/>
                </p:custDataLst>
              </p:nvPr>
            </p:nvCxnSpPr>
            <p:spPr>
              <a:xfrm>
                <a:off x="7264" y="2095"/>
                <a:ext cx="3288" cy="0"/>
              </a:xfrm>
              <a:prstGeom prst="line">
                <a:avLst/>
              </a:prstGeom>
              <a:ln w="11430">
                <a:solidFill>
                  <a:srgbClr val="019542">
                    <a:alpha val="84000"/>
                  </a:srgbClr>
                </a:solidFill>
              </a:ln>
              <a:effectLst>
                <a:innerShdw blurRad="114300">
                  <a:prstClr val="black"/>
                </a:innerShdw>
              </a:effectLst>
            </p:spPr>
            <p:style>
              <a:lnRef idx="1">
                <a:schemeClr val="dk1"/>
              </a:lnRef>
              <a:fillRef idx="0">
                <a:schemeClr val="dk1"/>
              </a:fillRef>
              <a:effectRef idx="0">
                <a:schemeClr val="dk1"/>
              </a:effectRef>
              <a:fontRef idx="minor">
                <a:schemeClr val="tx1"/>
              </a:fontRef>
            </p:style>
          </p:cxnSp>
        </p:grpSp>
        <p:sp>
          <p:nvSpPr>
            <p:cNvPr id="11" name="文本框 5"/>
            <p:cNvSpPr txBox="1"/>
            <p:nvPr>
              <p:custDataLst>
                <p:tags r:id="rId5"/>
              </p:custDataLst>
            </p:nvPr>
          </p:nvSpPr>
          <p:spPr>
            <a:xfrm>
              <a:off x="5187" y="1445"/>
              <a:ext cx="3485" cy="919"/>
            </a:xfrm>
            <a:prstGeom prst="rect">
              <a:avLst/>
            </a:prstGeom>
            <a:noFill/>
            <a:ln w="9525">
              <a:noFill/>
            </a:ln>
          </p:spPr>
          <p:txBody>
            <a:bodyPr wrap="square" anchor="t" anchorCtr="0">
              <a:spAutoFit/>
            </a:bodyPr>
            <a:lstStyle/>
            <a:p>
              <a:pPr lvl="0" algn="l">
                <a:buClrTx/>
                <a:buSzTx/>
                <a:buFontTx/>
              </a:pPr>
              <a:r>
                <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rPr>
                <a:t> 课堂小结</a:t>
              </a:r>
              <a:endPar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endParaRPr>
            </a:p>
          </p:txBody>
        </p:sp>
      </p:grpSp>
      <p:sp>
        <p:nvSpPr>
          <p:cNvPr id="14" name="文本框 1" title=""/>
          <p:cNvSpPr txBox="1">
            <a:spLocks noChangeArrowheads="1"/>
          </p:cNvSpPr>
          <p:nvPr>
            <p:custDataLst>
              <p:tags r:id="rId6"/>
            </p:custDataLst>
          </p:nvPr>
        </p:nvSpPr>
        <p:spPr bwMode="auto">
          <a:xfrm>
            <a:off x="191770" y="2743835"/>
            <a:ext cx="1764000" cy="1440000"/>
          </a:xfrm>
          <a:prstGeom prst="roundRect">
            <a:avLst/>
          </a:prstGeom>
          <a:solidFill>
            <a:srgbClr val="22AF49"/>
          </a:solidFill>
          <a:ln w="19050">
            <a:noFill/>
            <a:miter lim="800000"/>
          </a:ln>
        </p:spPr>
        <p:txBody>
          <a:bodyPr wrap="square">
            <a:noAutofit/>
          </a:bodyPr>
          <a:lstStyle/>
          <a:p>
            <a:pPr algn="ctr" eaLnBrk="1" hangingPunct="1">
              <a:buFont typeface="Arial" panose="020b0604020202020204" pitchFamily="34" charset="0"/>
              <a:buNone/>
            </a:pPr>
            <a:r>
              <a:rPr lang="zh-CN" altLang="en-US" sz="2800" b="1">
                <a:solidFill>
                  <a:schemeClr val="bg1"/>
                </a:solidFill>
                <a:latin typeface="楷体" panose="02010609060101010101" charset="-122"/>
                <a:ea typeface="楷体" panose="02010609060101010101" charset="-122"/>
                <a:sym typeface="+mn-ea"/>
              </a:rPr>
              <a:t>流体压强与流速的关系</a:t>
            </a:r>
            <a:endParaRPr lang="zh-CN" altLang="en-US" sz="2800" b="1">
              <a:solidFill>
                <a:schemeClr val="bg1"/>
              </a:solidFill>
              <a:latin typeface="楷体" panose="02010609060101010101" charset="-122"/>
              <a:ea typeface="楷体" panose="02010609060101010101" charset="-122"/>
              <a:sym typeface="+mn-ea"/>
            </a:endParaRPr>
          </a:p>
        </p:txBody>
      </p:sp>
      <p:sp>
        <p:nvSpPr>
          <p:cNvPr id="15" name="左大括号 14" title=""/>
          <p:cNvSpPr/>
          <p:nvPr>
            <p:custDataLst>
              <p:tags r:id="rId7"/>
            </p:custDataLst>
          </p:nvPr>
        </p:nvSpPr>
        <p:spPr>
          <a:xfrm>
            <a:off x="2155190" y="2311400"/>
            <a:ext cx="99695" cy="2585720"/>
          </a:xfrm>
          <a:prstGeom prst="leftBrace">
            <a:avLst/>
          </a:prstGeom>
          <a:ln w="31750">
            <a:solidFill>
              <a:schemeClr val="tx1"/>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solidFill>
                <a:schemeClr val="tx1"/>
              </a:solidFill>
            </a:endParaRPr>
          </a:p>
        </p:txBody>
      </p:sp>
      <p:sp>
        <p:nvSpPr>
          <p:cNvPr id="32" name="文本框 31" title=""/>
          <p:cNvSpPr txBox="1"/>
          <p:nvPr>
            <p:custDataLst>
              <p:tags r:id="rId8"/>
            </p:custDataLst>
          </p:nvPr>
        </p:nvSpPr>
        <p:spPr>
          <a:xfrm>
            <a:off x="4204335" y="2310765"/>
            <a:ext cx="7741285" cy="1050290"/>
          </a:xfrm>
          <a:prstGeom prst="rect">
            <a:avLst/>
          </a:prstGeom>
          <a:noFill/>
        </p:spPr>
        <p:txBody>
          <a:bodyPr wrap="square" rtlCol="0">
            <a:spAutoFit/>
          </a:bodyPr>
          <a:lstStyle/>
          <a:p>
            <a:pPr lvl="0" algn="l">
              <a:lnSpc>
                <a:spcPct val="130000"/>
              </a:lnSpc>
              <a:buClrTx/>
              <a:buSzTx/>
              <a:buFontTx/>
            </a:pPr>
            <a:r>
              <a:rPr lang="zh-CN" altLang="en-US" sz="2400" b="1">
                <a:latin typeface="Times New Roman" panose="02020603050405020304" charset="0"/>
                <a:ea typeface="楷体" panose="02010609060101010101" charset="-122"/>
                <a:cs typeface="Times New Roman" panose="02020603050405020304" charset="0"/>
                <a:sym typeface="+mn-ea"/>
              </a:rPr>
              <a:t>流体压强与流速的关系：气体</a:t>
            </a:r>
            <a:r>
              <a:rPr lang="en-US" altLang="zh-CN" sz="2400" b="1">
                <a:latin typeface="Times New Roman" panose="02020603050405020304" charset="0"/>
                <a:ea typeface="楷体" panose="02010609060101010101" charset="-122"/>
                <a:cs typeface="Times New Roman" panose="02020603050405020304" charset="0"/>
                <a:sym typeface="+mn-ea"/>
              </a:rPr>
              <a:t>(</a:t>
            </a:r>
            <a:r>
              <a:rPr lang="zh-CN" altLang="en-US" sz="2400" b="1">
                <a:latin typeface="Times New Roman" panose="02020603050405020304" charset="0"/>
                <a:ea typeface="楷体" panose="02010609060101010101" charset="-122"/>
                <a:cs typeface="Times New Roman" panose="02020603050405020304" charset="0"/>
                <a:sym typeface="+mn-ea"/>
              </a:rPr>
              <a:t>或液体</a:t>
            </a:r>
            <a:r>
              <a:rPr lang="en-US" altLang="zh-CN" sz="2400" b="1">
                <a:latin typeface="Times New Roman" panose="02020603050405020304" charset="0"/>
                <a:ea typeface="楷体" panose="02010609060101010101" charset="-122"/>
                <a:cs typeface="Times New Roman" panose="02020603050405020304" charset="0"/>
                <a:sym typeface="+mn-ea"/>
              </a:rPr>
              <a:t>)</a:t>
            </a:r>
            <a:r>
              <a:rPr lang="zh-CN" altLang="en-US" sz="2400" b="1">
                <a:latin typeface="Times New Roman" panose="02020603050405020304" charset="0"/>
                <a:ea typeface="楷体" panose="02010609060101010101" charset="-122"/>
                <a:cs typeface="Times New Roman" panose="02020603050405020304" charset="0"/>
                <a:sym typeface="+mn-ea"/>
              </a:rPr>
              <a:t>在流速大的地方</a:t>
            </a:r>
            <a:endParaRPr lang="zh-CN" altLang="en-US" sz="2400" b="1">
              <a:latin typeface="Times New Roman" panose="02020603050405020304" charset="0"/>
              <a:ea typeface="楷体" panose="02010609060101010101" charset="-122"/>
              <a:cs typeface="Times New Roman" panose="02020603050405020304" charset="0"/>
              <a:sym typeface="+mn-ea"/>
            </a:endParaRPr>
          </a:p>
          <a:p>
            <a:pPr lvl="0" algn="l">
              <a:lnSpc>
                <a:spcPct val="130000"/>
              </a:lnSpc>
              <a:buClrTx/>
              <a:buSzTx/>
              <a:buFontTx/>
            </a:pPr>
            <a:r>
              <a:rPr lang="zh-CN" altLang="en-US" sz="2400" b="1">
                <a:latin typeface="Times New Roman" panose="02020603050405020304" charset="0"/>
                <a:ea typeface="楷体" panose="02010609060101010101" charset="-122"/>
                <a:cs typeface="Times New Roman" panose="02020603050405020304" charset="0"/>
                <a:sym typeface="+mn-ea"/>
              </a:rPr>
              <a:t> </a:t>
            </a:r>
            <a:r>
              <a:rPr lang="en-US" altLang="zh-CN" sz="2400" b="1">
                <a:latin typeface="Times New Roman" panose="02020603050405020304" charset="0"/>
                <a:ea typeface="楷体" panose="02010609060101010101" charset="-122"/>
                <a:cs typeface="Times New Roman" panose="02020603050405020304" charset="0"/>
                <a:sym typeface="+mn-ea"/>
              </a:rPr>
              <a:t>              </a:t>
            </a:r>
            <a:r>
              <a:rPr lang="zh-CN" altLang="en-US" sz="2400" b="1">
                <a:latin typeface="Times New Roman" panose="02020603050405020304" charset="0"/>
                <a:ea typeface="楷体" panose="02010609060101010101" charset="-122"/>
                <a:cs typeface="Times New Roman" panose="02020603050405020304" charset="0"/>
                <a:sym typeface="+mn-ea"/>
              </a:rPr>
              <a:t>压强____，在流速小的地方压强</a:t>
            </a:r>
            <a:r>
              <a:rPr lang="en-US" altLang="zh-CN" sz="2400" b="1">
                <a:latin typeface="Times New Roman" panose="02020603050405020304" charset="0"/>
                <a:ea typeface="楷体" panose="02010609060101010101" charset="-122"/>
                <a:cs typeface="Times New Roman" panose="02020603050405020304" charset="0"/>
                <a:sym typeface="+mn-ea"/>
              </a:rPr>
              <a:t>______.</a:t>
            </a:r>
            <a:endParaRPr lang="en-US" altLang="zh-CN" sz="2400" b="1">
              <a:latin typeface="Times New Roman" panose="02020603050405020304" charset="0"/>
              <a:ea typeface="楷体" panose="02010609060101010101" charset="-122"/>
              <a:cs typeface="Times New Roman" panose="02020603050405020304" charset="0"/>
              <a:sym typeface="+mn-ea"/>
            </a:endParaRPr>
          </a:p>
        </p:txBody>
      </p:sp>
      <p:sp>
        <p:nvSpPr>
          <p:cNvPr id="41" name="文本框 40" title=""/>
          <p:cNvSpPr txBox="1"/>
          <p:nvPr>
            <p:custDataLst>
              <p:tags r:id="rId9"/>
            </p:custDataLst>
          </p:nvPr>
        </p:nvSpPr>
        <p:spPr>
          <a:xfrm>
            <a:off x="6101080" y="2899410"/>
            <a:ext cx="540385" cy="460375"/>
          </a:xfrm>
          <a:prstGeom prst="rect">
            <a:avLst/>
          </a:prstGeom>
          <a:noFill/>
        </p:spPr>
        <p:txBody>
          <a:bodyPr wrap="square" rtlCol="0">
            <a:spAutoFit/>
          </a:bodyPr>
          <a:lstStyle/>
          <a:p>
            <a:r>
              <a:rPr lang="zh-CN" sz="2400" b="1">
                <a:solidFill>
                  <a:srgbClr val="FF0000"/>
                </a:solidFill>
                <a:latin typeface="Times New Roman" panose="02020603050405020304" charset="0"/>
                <a:ea typeface="楷体" panose="02010609060101010101" charset="-122"/>
                <a:cs typeface="Times New Roman" panose="02020603050405020304" charset="0"/>
                <a:sym typeface="+mn-ea"/>
              </a:rPr>
              <a:t>小</a:t>
            </a:r>
            <a:endParaRPr lang="zh-CN" sz="2400" b="1">
              <a:solidFill>
                <a:srgbClr val="FF0000"/>
              </a:solidFill>
              <a:latin typeface="Times New Roman" panose="02020603050405020304" charset="0"/>
              <a:ea typeface="楷体" panose="02010609060101010101" charset="-122"/>
              <a:cs typeface="Times New Roman" panose="02020603050405020304" charset="0"/>
            </a:endParaRPr>
          </a:p>
        </p:txBody>
      </p:sp>
      <p:sp>
        <p:nvSpPr>
          <p:cNvPr id="16" name="文本框 15" title=""/>
          <p:cNvSpPr txBox="1"/>
          <p:nvPr/>
        </p:nvSpPr>
        <p:spPr>
          <a:xfrm>
            <a:off x="4204335" y="1704340"/>
            <a:ext cx="5833745" cy="570865"/>
          </a:xfrm>
          <a:prstGeom prst="rect">
            <a:avLst/>
          </a:prstGeom>
          <a:noFill/>
        </p:spPr>
        <p:txBody>
          <a:bodyPr wrap="square" rtlCol="0" anchor="t">
            <a:spAutoFit/>
          </a:bodyPr>
          <a:lstStyle/>
          <a:p>
            <a:pPr lvl="0" algn="l">
              <a:lnSpc>
                <a:spcPct val="130000"/>
              </a:lnSpc>
              <a:buClrTx/>
              <a:buSzTx/>
              <a:buFontTx/>
            </a:pPr>
            <a:r>
              <a:rPr lang="zh-CN" altLang="en-US" sz="2400" b="1">
                <a:ea typeface="楷体" panose="02010609060101010101" charset="-122"/>
                <a:sym typeface="+mn-ea"/>
              </a:rPr>
              <a:t>流体：</a:t>
            </a:r>
            <a:r>
              <a:rPr lang="zh-CN" altLang="en-US" sz="2400" b="1">
                <a:latin typeface="Times New Roman" panose="02020603050405020304" charset="0"/>
                <a:ea typeface="楷体" panose="02010609060101010101" charset="-122"/>
                <a:sym typeface="+mn-ea"/>
              </a:rPr>
              <a:t>液体和气体统称为</a:t>
            </a:r>
            <a:r>
              <a:rPr lang="en-US" altLang="zh-CN" sz="2400" b="1">
                <a:latin typeface="Times New Roman" panose="02020603050405020304" charset="0"/>
                <a:ea typeface="楷体" panose="02010609060101010101" charset="-122"/>
                <a:sym typeface="+mn-ea"/>
              </a:rPr>
              <a:t>_____</a:t>
            </a:r>
            <a:r>
              <a:rPr lang="en-US" altLang="zh-CN" sz="2400" b="1">
                <a:latin typeface="Times New Roman" panose="02020603050405020304" charset="0"/>
                <a:ea typeface="楷体" panose="02010609060101010101" charset="-122"/>
                <a:cs typeface="Times New Roman" panose="02020603050405020304" charset="0"/>
                <a:sym typeface="+mn-ea"/>
              </a:rPr>
              <a:t>.</a:t>
            </a:r>
            <a:endParaRPr lang="en-US" altLang="zh-CN" sz="2400" b="1">
              <a:latin typeface="Times New Roman" panose="02020603050405020304" charset="0"/>
              <a:ea typeface="楷体" panose="02010609060101010101" charset="-122"/>
              <a:cs typeface="Times New Roman" panose="02020603050405020304" charset="0"/>
              <a:sym typeface="+mn-ea"/>
            </a:endParaRPr>
          </a:p>
        </p:txBody>
      </p:sp>
      <p:sp>
        <p:nvSpPr>
          <p:cNvPr id="17" name="文本框 16" title=""/>
          <p:cNvSpPr txBox="1"/>
          <p:nvPr>
            <p:custDataLst>
              <p:tags r:id="rId10"/>
            </p:custDataLst>
          </p:nvPr>
        </p:nvSpPr>
        <p:spPr>
          <a:xfrm>
            <a:off x="3940175" y="4107815"/>
            <a:ext cx="7727950" cy="2009775"/>
          </a:xfrm>
          <a:prstGeom prst="rect">
            <a:avLst/>
          </a:prstGeom>
          <a:noFill/>
        </p:spPr>
        <p:txBody>
          <a:bodyPr wrap="square" rtlCol="0">
            <a:spAutoFit/>
          </a:bodyPr>
          <a:lstStyle/>
          <a:p>
            <a:pPr lvl="0" algn="l">
              <a:lnSpc>
                <a:spcPct val="130000"/>
              </a:lnSpc>
              <a:buClrTx/>
              <a:buSzTx/>
              <a:buFontTx/>
            </a:pPr>
            <a:r>
              <a:rPr lang="zh-CN" altLang="en-US" sz="2400" b="1">
                <a:ea typeface="楷体" panose="02010609060101010101" charset="-122"/>
                <a:sym typeface="+mn-ea"/>
              </a:rPr>
              <a:t>升力产生的原因：上方气流的流速较</a:t>
            </a:r>
            <a:r>
              <a:rPr lang="en-US" altLang="zh-CN" sz="2400" b="1">
                <a:latin typeface="Times New Roman" panose="02020603050405020304" charset="0"/>
                <a:ea typeface="楷体" panose="02010609060101010101" charset="-122"/>
                <a:cs typeface="Times New Roman" panose="02020603050405020304" charset="0"/>
                <a:sym typeface="+mn-ea"/>
              </a:rPr>
              <a:t>____</a:t>
            </a:r>
            <a:r>
              <a:rPr lang="zh-CN" altLang="en-US" sz="2400" b="1">
                <a:ea typeface="楷体" panose="02010609060101010101" charset="-122"/>
                <a:sym typeface="+mn-ea"/>
              </a:rPr>
              <a:t>，对机翼上表面的压强较</a:t>
            </a:r>
            <a:r>
              <a:rPr lang="en-US" altLang="zh-CN" sz="2400" b="1">
                <a:latin typeface="Times New Roman" panose="02020603050405020304" charset="0"/>
                <a:ea typeface="楷体" panose="02010609060101010101" charset="-122"/>
                <a:cs typeface="Times New Roman" panose="02020603050405020304" charset="0"/>
                <a:sym typeface="+mn-ea"/>
              </a:rPr>
              <a:t>____</a:t>
            </a:r>
            <a:r>
              <a:rPr lang="zh-CN" altLang="en-US" sz="2400" b="1">
                <a:ea typeface="楷体" panose="02010609060101010101" charset="-122"/>
                <a:sym typeface="+mn-ea"/>
              </a:rPr>
              <a:t>；下方气流的流速较</a:t>
            </a:r>
            <a:r>
              <a:rPr lang="en-US" altLang="zh-CN" sz="2400" b="1">
                <a:latin typeface="Times New Roman" panose="02020603050405020304" charset="0"/>
                <a:ea typeface="楷体" panose="02010609060101010101" charset="-122"/>
                <a:cs typeface="Times New Roman" panose="02020603050405020304" charset="0"/>
                <a:sym typeface="+mn-ea"/>
              </a:rPr>
              <a:t>____</a:t>
            </a:r>
            <a:r>
              <a:rPr lang="zh-CN" altLang="en-US" sz="2400" b="1">
                <a:ea typeface="楷体" panose="02010609060101010101" charset="-122"/>
                <a:sym typeface="+mn-ea"/>
              </a:rPr>
              <a:t>，对机翼下表面的压强较</a:t>
            </a:r>
            <a:r>
              <a:rPr lang="en-US" altLang="zh-CN" sz="2400" b="1">
                <a:latin typeface="Times New Roman" panose="02020603050405020304" charset="0"/>
                <a:ea typeface="楷体" panose="02010609060101010101" charset="-122"/>
                <a:cs typeface="Times New Roman" panose="02020603050405020304" charset="0"/>
                <a:sym typeface="+mn-ea"/>
              </a:rPr>
              <a:t>____</a:t>
            </a:r>
            <a:r>
              <a:rPr lang="zh-CN" altLang="en-US" sz="2400" b="1">
                <a:ea typeface="楷体" panose="02010609060101010101" charset="-122"/>
                <a:sym typeface="+mn-ea"/>
              </a:rPr>
              <a:t>，机翼上、下表面就存在着</a:t>
            </a:r>
            <a:r>
              <a:rPr lang="zh-CN" altLang="en-US" sz="2400" b="1">
                <a:latin typeface="Times New Roman" panose="02020603050405020304" charset="0"/>
                <a:ea typeface="楷体" panose="02010609060101010101" charset="-122"/>
                <a:cs typeface="Times New Roman" panose="02020603050405020304" charset="0"/>
                <a:sym typeface="+mn-ea"/>
              </a:rPr>
              <a:t>__</a:t>
            </a:r>
            <a:r>
              <a:rPr lang="en-US" altLang="zh-CN" sz="2400" b="1">
                <a:latin typeface="Times New Roman" panose="02020603050405020304" charset="0"/>
                <a:ea typeface="楷体" panose="02010609060101010101" charset="-122"/>
                <a:cs typeface="Times New Roman" panose="02020603050405020304" charset="0"/>
                <a:sym typeface="+mn-ea"/>
              </a:rPr>
              <a:t>__</a:t>
            </a:r>
            <a:r>
              <a:rPr lang="zh-CN" altLang="en-US" sz="2400" b="1">
                <a:latin typeface="Times New Roman" panose="02020603050405020304" charset="0"/>
                <a:ea typeface="楷体" panose="02010609060101010101" charset="-122"/>
                <a:cs typeface="Times New Roman" panose="02020603050405020304" charset="0"/>
                <a:sym typeface="+mn-ea"/>
              </a:rPr>
              <a:t>___</a:t>
            </a:r>
            <a:r>
              <a:rPr lang="en-US" altLang="zh-CN" sz="2400" b="1">
                <a:latin typeface="Times New Roman" panose="02020603050405020304" charset="0"/>
                <a:ea typeface="楷体" panose="02010609060101010101" charset="-122"/>
                <a:cs typeface="Times New Roman" panose="02020603050405020304" charset="0"/>
                <a:sym typeface="+mn-ea"/>
              </a:rPr>
              <a:t>_</a:t>
            </a:r>
            <a:r>
              <a:rPr lang="zh-CN" altLang="en-US" sz="2400" b="1">
                <a:ea typeface="楷体" panose="02010609060101010101" charset="-122"/>
                <a:sym typeface="+mn-ea"/>
              </a:rPr>
              <a:t>，因而有压力差，产生了升力.</a:t>
            </a:r>
            <a:endParaRPr lang="zh-CN" altLang="en-US" sz="2400" b="1">
              <a:ea typeface="楷体" panose="02010609060101010101" charset="-122"/>
              <a:sym typeface="+mn-ea"/>
            </a:endParaRPr>
          </a:p>
        </p:txBody>
      </p:sp>
      <p:sp>
        <p:nvSpPr>
          <p:cNvPr id="44" name="文本框 43" title=""/>
          <p:cNvSpPr txBox="1"/>
          <p:nvPr>
            <p:custDataLst>
              <p:tags r:id="rId11"/>
            </p:custDataLst>
          </p:nvPr>
        </p:nvSpPr>
        <p:spPr>
          <a:xfrm>
            <a:off x="8971915" y="4185920"/>
            <a:ext cx="539750" cy="460375"/>
          </a:xfrm>
          <a:prstGeom prst="rect">
            <a:avLst/>
          </a:prstGeom>
          <a:noFill/>
        </p:spPr>
        <p:txBody>
          <a:bodyPr wrap="square" rtlCol="0">
            <a:spAutoFit/>
          </a:bodyPr>
          <a:lstStyle/>
          <a:p>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大</a:t>
            </a:r>
            <a:endParaRPr lang="zh-CN" altLang="en-US" sz="2400" b="1" baseline="30000">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81" name="文本框 80" title=""/>
          <p:cNvSpPr txBox="1"/>
          <p:nvPr>
            <p:custDataLst>
              <p:tags r:id="rId12"/>
            </p:custDataLst>
          </p:nvPr>
        </p:nvSpPr>
        <p:spPr>
          <a:xfrm>
            <a:off x="7626350" y="1774825"/>
            <a:ext cx="897255" cy="460375"/>
          </a:xfrm>
          <a:prstGeom prst="rect">
            <a:avLst/>
          </a:prstGeom>
          <a:noFill/>
        </p:spPr>
        <p:txBody>
          <a:bodyPr wrap="square" rtlCol="0">
            <a:spAutoFit/>
          </a:bodyPr>
          <a:lstStyle/>
          <a:p>
            <a:r>
              <a:rPr lang="zh-CN" sz="2400" b="1">
                <a:solidFill>
                  <a:srgbClr val="FF0000"/>
                </a:solidFill>
                <a:latin typeface="Times New Roman" panose="02020603050405020304" charset="0"/>
                <a:ea typeface="楷体" panose="02010609060101010101" charset="-122"/>
                <a:cs typeface="Times New Roman" panose="02020603050405020304" charset="0"/>
                <a:sym typeface="+mn-ea"/>
              </a:rPr>
              <a:t>流体</a:t>
            </a:r>
            <a:endParaRPr lang="en-US" altLang="zh-CN" sz="2400" b="1">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18" name="左大括号 17" title=""/>
          <p:cNvSpPr/>
          <p:nvPr>
            <p:custDataLst>
              <p:tags r:id="rId13"/>
            </p:custDataLst>
          </p:nvPr>
        </p:nvSpPr>
        <p:spPr>
          <a:xfrm>
            <a:off x="4080510" y="1913255"/>
            <a:ext cx="76200" cy="1207770"/>
          </a:xfrm>
          <a:prstGeom prst="leftBrace">
            <a:avLst/>
          </a:prstGeom>
          <a:ln w="31750">
            <a:solidFill>
              <a:schemeClr val="tx1"/>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solidFill>
                <a:schemeClr val="tx1"/>
              </a:solidFill>
            </a:endParaRPr>
          </a:p>
        </p:txBody>
      </p:sp>
      <p:sp>
        <p:nvSpPr>
          <p:cNvPr id="38" name="MainTopic" title=""/>
          <p:cNvSpPr/>
          <p:nvPr>
            <p:custDataLst>
              <p:tags r:id="rId14"/>
            </p:custDataLst>
          </p:nvPr>
        </p:nvSpPr>
        <p:spPr>
          <a:xfrm>
            <a:off x="2328545" y="2015490"/>
            <a:ext cx="1595755" cy="1043940"/>
          </a:xfrm>
          <a:custGeom>
            <a:gdLst>
              <a:gd name="rtl" fmla="*/ 131480 w 904400"/>
              <a:gd name="rtt" fmla="*/ 56620 h 281200"/>
              <a:gd name="rtr" fmla="*/ 769880 w 904400"/>
              <a:gd name="rtb" fmla="*/ 216220 h 281200"/>
            </a:gdLst>
            <a:rect l="rtl" t="rtt" r="rtr" b="rtb"/>
            <a:pathLst>
              <a:path w="904399" h="281200">
                <a:moveTo>
                  <a:pt x="30400" y="0"/>
                </a:moveTo>
                <a:lnTo>
                  <a:pt x="874000" y="0"/>
                </a:lnTo>
                <a:cubicBezTo>
                  <a:pt x="890781" y="0"/>
                  <a:pt x="904400" y="13619"/>
                  <a:pt x="904400" y="30400"/>
                </a:cubicBezTo>
                <a:lnTo>
                  <a:pt x="904400" y="250800"/>
                </a:lnTo>
                <a:cubicBezTo>
                  <a:pt x="904400" y="267581"/>
                  <a:pt x="890781" y="281200"/>
                  <a:pt x="874000" y="281200"/>
                </a:cubicBezTo>
                <a:lnTo>
                  <a:pt x="30400" y="281200"/>
                </a:lnTo>
                <a:cubicBezTo>
                  <a:pt x="13619" y="281200"/>
                  <a:pt x="0" y="267581"/>
                  <a:pt x="0" y="250800"/>
                </a:cubicBezTo>
                <a:lnTo>
                  <a:pt x="0" y="30400"/>
                </a:lnTo>
                <a:cubicBezTo>
                  <a:pt x="0" y="13619"/>
                  <a:pt x="13619" y="0"/>
                  <a:pt x="30400" y="0"/>
                </a:cubicBezTo>
                <a:close/>
              </a:path>
            </a:pathLst>
          </a:custGeom>
          <a:solidFill>
            <a:srgbClr val="CBEAC0"/>
          </a:solidFill>
          <a:ln w="19050" cap="flat" cmpd="sng">
            <a:solidFill>
              <a:srgbClr val="000000">
                <a:alpha val="0"/>
              </a:srgbClr>
            </a:solidFill>
            <a:prstDash val="solid"/>
            <a:round/>
          </a:ln>
        </p:spPr>
        <p:txBody>
          <a:bodyPr wrap="none" lIns="0" tIns="0" rIns="0" bIns="22500" rtlCol="0" anchor="ctr"/>
          <a:lstStyle/>
          <a:p>
            <a:pPr algn="ctr">
              <a:lnSpc>
                <a:spcPct val="120000"/>
              </a:lnSpc>
            </a:pPr>
            <a:r>
              <a:rPr lang="zh-CN" altLang="en-US" sz="2400" b="1">
                <a:solidFill>
                  <a:schemeClr val="tx1"/>
                </a:solidFill>
                <a:latin typeface="楷体" panose="02010609060101010101" charset="-122"/>
                <a:ea typeface="楷体" panose="02010609060101010101" charset="-122"/>
              </a:rPr>
              <a:t>探究流体</a:t>
            </a:r>
            <a:endParaRPr lang="zh-CN" altLang="en-US" sz="2400" b="1">
              <a:solidFill>
                <a:schemeClr val="tx1"/>
              </a:solidFill>
              <a:latin typeface="楷体" panose="02010609060101010101" charset="-122"/>
              <a:ea typeface="楷体" panose="02010609060101010101" charset="-122"/>
            </a:endParaRPr>
          </a:p>
          <a:p>
            <a:pPr algn="ctr">
              <a:lnSpc>
                <a:spcPct val="90000"/>
              </a:lnSpc>
            </a:pPr>
            <a:r>
              <a:rPr lang="zh-CN" altLang="en-US" sz="2400" b="1">
                <a:solidFill>
                  <a:schemeClr val="tx1"/>
                </a:solidFill>
                <a:latin typeface="楷体" panose="02010609060101010101" charset="-122"/>
                <a:ea typeface="楷体" panose="02010609060101010101" charset="-122"/>
              </a:rPr>
              <a:t>压强与流速</a:t>
            </a:r>
            <a:endParaRPr lang="zh-CN" altLang="en-US" sz="2400" b="1">
              <a:solidFill>
                <a:schemeClr val="tx1"/>
              </a:solidFill>
              <a:latin typeface="楷体" panose="02010609060101010101" charset="-122"/>
              <a:ea typeface="楷体" panose="02010609060101010101" charset="-122"/>
            </a:endParaRPr>
          </a:p>
          <a:p>
            <a:pPr algn="ctr">
              <a:lnSpc>
                <a:spcPct val="90000"/>
              </a:lnSpc>
            </a:pPr>
            <a:r>
              <a:rPr lang="zh-CN" altLang="en-US" sz="2400" b="1">
                <a:solidFill>
                  <a:schemeClr val="tx1"/>
                </a:solidFill>
                <a:latin typeface="楷体" panose="02010609060101010101" charset="-122"/>
                <a:ea typeface="楷体" panose="02010609060101010101" charset="-122"/>
              </a:rPr>
              <a:t>的关系</a:t>
            </a:r>
            <a:endParaRPr lang="zh-CN" altLang="en-US" sz="2400" b="1">
              <a:solidFill>
                <a:schemeClr val="tx1"/>
              </a:solidFill>
              <a:latin typeface="楷体" panose="02010609060101010101" charset="-122"/>
              <a:ea typeface="楷体" panose="02010609060101010101" charset="-122"/>
            </a:endParaRPr>
          </a:p>
        </p:txBody>
      </p:sp>
      <p:sp>
        <p:nvSpPr>
          <p:cNvPr id="22" name="左大括号 21" title=""/>
          <p:cNvSpPr/>
          <p:nvPr>
            <p:custDataLst>
              <p:tags r:id="rId15"/>
            </p:custDataLst>
          </p:nvPr>
        </p:nvSpPr>
        <p:spPr>
          <a:xfrm>
            <a:off x="3819525" y="3595370"/>
            <a:ext cx="76200" cy="2308860"/>
          </a:xfrm>
          <a:prstGeom prst="leftBrace">
            <a:avLst/>
          </a:prstGeom>
          <a:ln w="31750">
            <a:solidFill>
              <a:schemeClr val="tx1"/>
            </a:solidFill>
          </a:ln>
        </p:spPr>
        <p:style>
          <a:lnRef idx="2">
            <a:schemeClr val="accent1"/>
          </a:lnRef>
          <a:fillRef idx="0">
            <a:srgbClr val="FFFFFF"/>
          </a:fillRef>
          <a:effectRef idx="0">
            <a:srgbClr val="FFFFFF"/>
          </a:effectRef>
          <a:fontRef idx="minor">
            <a:schemeClr val="tx1"/>
          </a:fontRef>
        </p:style>
        <p:txBody>
          <a:bodyPr rtlCol="0" anchor="ctr"/>
          <a:lstStyle/>
          <a:p>
            <a:pPr algn="ctr"/>
            <a:endParaRPr lang="zh-CN" altLang="en-US" sz="1800">
              <a:solidFill>
                <a:schemeClr val="tx1"/>
              </a:solidFill>
            </a:endParaRPr>
          </a:p>
        </p:txBody>
      </p:sp>
      <p:sp>
        <p:nvSpPr>
          <p:cNvPr id="23" name="MainTopic" title=""/>
          <p:cNvSpPr/>
          <p:nvPr>
            <p:custDataLst>
              <p:tags r:id="rId16"/>
            </p:custDataLst>
          </p:nvPr>
        </p:nvSpPr>
        <p:spPr>
          <a:xfrm>
            <a:off x="2295525" y="4016375"/>
            <a:ext cx="1376680" cy="1329055"/>
          </a:xfrm>
          <a:custGeom>
            <a:gdLst>
              <a:gd name="rtl" fmla="*/ 131480 w 904400"/>
              <a:gd name="rtt" fmla="*/ 56620 h 281200"/>
              <a:gd name="rtr" fmla="*/ 769880 w 904400"/>
              <a:gd name="rtb" fmla="*/ 216220 h 281200"/>
            </a:gdLst>
            <a:rect l="rtl" t="rtt" r="rtr" b="rtb"/>
            <a:pathLst>
              <a:path w="904399" h="281200">
                <a:moveTo>
                  <a:pt x="30400" y="0"/>
                </a:moveTo>
                <a:lnTo>
                  <a:pt x="874000" y="0"/>
                </a:lnTo>
                <a:cubicBezTo>
                  <a:pt x="890781" y="0"/>
                  <a:pt x="904400" y="13619"/>
                  <a:pt x="904400" y="30400"/>
                </a:cubicBezTo>
                <a:lnTo>
                  <a:pt x="904400" y="250800"/>
                </a:lnTo>
                <a:cubicBezTo>
                  <a:pt x="904400" y="267581"/>
                  <a:pt x="890781" y="281200"/>
                  <a:pt x="874000" y="281200"/>
                </a:cubicBezTo>
                <a:lnTo>
                  <a:pt x="30400" y="281200"/>
                </a:lnTo>
                <a:cubicBezTo>
                  <a:pt x="13619" y="281200"/>
                  <a:pt x="0" y="267581"/>
                  <a:pt x="0" y="250800"/>
                </a:cubicBezTo>
                <a:lnTo>
                  <a:pt x="0" y="30400"/>
                </a:lnTo>
                <a:cubicBezTo>
                  <a:pt x="0" y="13619"/>
                  <a:pt x="13619" y="0"/>
                  <a:pt x="30400" y="0"/>
                </a:cubicBezTo>
                <a:close/>
              </a:path>
            </a:pathLst>
          </a:custGeom>
          <a:solidFill>
            <a:srgbClr val="CBEAC0"/>
          </a:solidFill>
          <a:ln w="19050" cap="flat" cmpd="sng">
            <a:solidFill>
              <a:srgbClr val="000000">
                <a:alpha val="0"/>
              </a:srgbClr>
            </a:solidFill>
            <a:prstDash val="solid"/>
            <a:round/>
          </a:ln>
        </p:spPr>
        <p:txBody>
          <a:bodyPr wrap="none" lIns="0" tIns="0" rIns="0" bIns="22500" rtlCol="0" anchor="ctr"/>
          <a:lstStyle/>
          <a:p>
            <a:pPr algn="ctr"/>
            <a:r>
              <a:rPr lang="zh-CN" altLang="en-US" sz="2400" b="1">
                <a:solidFill>
                  <a:schemeClr val="tx1"/>
                </a:solidFill>
                <a:latin typeface="楷体" panose="02010609060101010101" charset="-122"/>
                <a:ea typeface="楷体" panose="02010609060101010101" charset="-122"/>
              </a:rPr>
              <a:t>流体压强</a:t>
            </a:r>
            <a:endParaRPr lang="zh-CN" altLang="en-US" sz="2400" b="1">
              <a:solidFill>
                <a:schemeClr val="tx1"/>
              </a:solidFill>
              <a:latin typeface="楷体" panose="02010609060101010101" charset="-122"/>
              <a:ea typeface="楷体" panose="02010609060101010101" charset="-122"/>
            </a:endParaRPr>
          </a:p>
          <a:p>
            <a:pPr algn="ctr"/>
            <a:r>
              <a:rPr lang="zh-CN" altLang="en-US" sz="2400" b="1">
                <a:solidFill>
                  <a:schemeClr val="tx1"/>
                </a:solidFill>
                <a:latin typeface="楷体" panose="02010609060101010101" charset="-122"/>
                <a:ea typeface="楷体" panose="02010609060101010101" charset="-122"/>
              </a:rPr>
              <a:t>与流速关</a:t>
            </a:r>
            <a:endParaRPr lang="zh-CN" altLang="en-US" sz="2400" b="1">
              <a:solidFill>
                <a:schemeClr val="tx1"/>
              </a:solidFill>
              <a:latin typeface="楷体" panose="02010609060101010101" charset="-122"/>
              <a:ea typeface="楷体" panose="02010609060101010101" charset="-122"/>
            </a:endParaRPr>
          </a:p>
          <a:p>
            <a:pPr algn="ctr"/>
            <a:r>
              <a:rPr lang="zh-CN" altLang="en-US" sz="2400" b="1">
                <a:solidFill>
                  <a:schemeClr val="tx1"/>
                </a:solidFill>
                <a:latin typeface="楷体" panose="02010609060101010101" charset="-122"/>
                <a:ea typeface="楷体" panose="02010609060101010101" charset="-122"/>
              </a:rPr>
              <a:t>系的应用</a:t>
            </a:r>
            <a:endParaRPr lang="zh-CN" altLang="en-US" sz="2400" b="1">
              <a:solidFill>
                <a:schemeClr val="tx1"/>
              </a:solidFill>
              <a:latin typeface="楷体" panose="02010609060101010101" charset="-122"/>
              <a:ea typeface="楷体" panose="02010609060101010101" charset="-122"/>
            </a:endParaRPr>
          </a:p>
        </p:txBody>
      </p:sp>
      <p:sp>
        <p:nvSpPr>
          <p:cNvPr id="24" name="文本框 23" title=""/>
          <p:cNvSpPr txBox="1"/>
          <p:nvPr/>
        </p:nvSpPr>
        <p:spPr>
          <a:xfrm>
            <a:off x="3940175" y="3458210"/>
            <a:ext cx="5669915" cy="570865"/>
          </a:xfrm>
          <a:prstGeom prst="rect">
            <a:avLst/>
          </a:prstGeom>
          <a:noFill/>
        </p:spPr>
        <p:txBody>
          <a:bodyPr wrap="square" rtlCol="0" anchor="t">
            <a:spAutoFit/>
          </a:bodyPr>
          <a:lstStyle/>
          <a:p>
            <a:pPr lvl="0" algn="l">
              <a:lnSpc>
                <a:spcPct val="130000"/>
              </a:lnSpc>
              <a:buClrTx/>
              <a:buSzTx/>
              <a:buFontTx/>
            </a:pPr>
            <a:r>
              <a:rPr sz="2400" b="1">
                <a:ea typeface="楷体" panose="02010609060101010101" charset="-122"/>
                <a:sym typeface="+mn-ea"/>
              </a:rPr>
              <a:t>机翼的外形：上</a:t>
            </a:r>
            <a:r>
              <a:rPr lang="zh-CN" sz="2400" b="1">
                <a:ea typeface="楷体" panose="02010609060101010101" charset="-122"/>
                <a:sym typeface="+mn-ea"/>
              </a:rPr>
              <a:t>表面凸起，下表面平直</a:t>
            </a:r>
            <a:r>
              <a:rPr lang="en-US" sz="2400" b="1">
                <a:ea typeface="楷体" panose="02010609060101010101" charset="-122"/>
                <a:sym typeface="+mn-ea"/>
              </a:rPr>
              <a:t>.</a:t>
            </a:r>
            <a:endParaRPr lang="en-US" sz="2400" b="1">
              <a:ea typeface="楷体" panose="02010609060101010101" charset="-122"/>
              <a:sym typeface="+mn-ea"/>
            </a:endParaRPr>
          </a:p>
        </p:txBody>
      </p:sp>
      <p:sp>
        <p:nvSpPr>
          <p:cNvPr id="25" name="文本框 24" title=""/>
          <p:cNvSpPr txBox="1"/>
          <p:nvPr>
            <p:custDataLst>
              <p:tags r:id="rId17"/>
            </p:custDataLst>
          </p:nvPr>
        </p:nvSpPr>
        <p:spPr>
          <a:xfrm>
            <a:off x="5621655" y="4646295"/>
            <a:ext cx="539750" cy="460375"/>
          </a:xfrm>
          <a:prstGeom prst="rect">
            <a:avLst/>
          </a:prstGeom>
          <a:noFill/>
        </p:spPr>
        <p:txBody>
          <a:bodyPr wrap="square" rtlCol="0">
            <a:spAutoFit/>
          </a:bodyPr>
          <a:lstStyle/>
          <a:p>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小</a:t>
            </a:r>
            <a:endParaRPr lang="zh-CN" altLang="en-US" sz="2400" b="1" baseline="30000">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26" name="文本框 25" title=""/>
          <p:cNvSpPr txBox="1"/>
          <p:nvPr>
            <p:custDataLst>
              <p:tags r:id="rId18"/>
            </p:custDataLst>
          </p:nvPr>
        </p:nvSpPr>
        <p:spPr>
          <a:xfrm>
            <a:off x="9008745" y="4646295"/>
            <a:ext cx="539750" cy="460375"/>
          </a:xfrm>
          <a:prstGeom prst="rect">
            <a:avLst/>
          </a:prstGeom>
          <a:noFill/>
        </p:spPr>
        <p:txBody>
          <a:bodyPr wrap="square" rtlCol="0">
            <a:spAutoFit/>
          </a:bodyPr>
          <a:lstStyle/>
          <a:p>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小</a:t>
            </a:r>
            <a:endParaRPr lang="zh-CN" altLang="en-US" sz="2400" b="1" baseline="30000">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27" name="文本框 26" title=""/>
          <p:cNvSpPr txBox="1"/>
          <p:nvPr>
            <p:custDataLst>
              <p:tags r:id="rId19"/>
            </p:custDataLst>
          </p:nvPr>
        </p:nvSpPr>
        <p:spPr>
          <a:xfrm>
            <a:off x="5643880" y="5140325"/>
            <a:ext cx="539750" cy="460375"/>
          </a:xfrm>
          <a:prstGeom prst="rect">
            <a:avLst/>
          </a:prstGeom>
          <a:noFill/>
        </p:spPr>
        <p:txBody>
          <a:bodyPr wrap="square" rtlCol="0">
            <a:spAutoFit/>
          </a:bodyPr>
          <a:lstStyle/>
          <a:p>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大</a:t>
            </a:r>
            <a:endParaRPr lang="zh-CN" altLang="en-US" sz="2400" b="1" baseline="30000">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28" name="文本框 27" title=""/>
          <p:cNvSpPr txBox="1"/>
          <p:nvPr>
            <p:custDataLst>
              <p:tags r:id="rId20"/>
            </p:custDataLst>
          </p:nvPr>
        </p:nvSpPr>
        <p:spPr>
          <a:xfrm>
            <a:off x="9865995" y="5152390"/>
            <a:ext cx="1146810" cy="460375"/>
          </a:xfrm>
          <a:prstGeom prst="rect">
            <a:avLst/>
          </a:prstGeom>
          <a:noFill/>
        </p:spPr>
        <p:txBody>
          <a:bodyPr wrap="square" rtlCol="0">
            <a:spAutoFit/>
          </a:bodyPr>
          <a:lstStyle/>
          <a:p>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压强差</a:t>
            </a:r>
            <a:endParaRPr lang="zh-CN" altLang="en-US" sz="2400" b="1" baseline="30000">
              <a:solidFill>
                <a:srgbClr val="FF0000"/>
              </a:solidFill>
              <a:latin typeface="Times New Roman" panose="02020603050405020304" charset="0"/>
              <a:ea typeface="楷体" panose="02010609060101010101" charset="-122"/>
              <a:cs typeface="Times New Roman" panose="02020603050405020304" charset="0"/>
              <a:sym typeface="+mn-ea"/>
            </a:endParaRPr>
          </a:p>
        </p:txBody>
      </p:sp>
      <p:sp>
        <p:nvSpPr>
          <p:cNvPr id="29" name="文本框 28" title=""/>
          <p:cNvSpPr txBox="1"/>
          <p:nvPr>
            <p:custDataLst>
              <p:tags r:id="rId21"/>
            </p:custDataLst>
          </p:nvPr>
        </p:nvSpPr>
        <p:spPr>
          <a:xfrm>
            <a:off x="9754235" y="2899410"/>
            <a:ext cx="830580" cy="460375"/>
          </a:xfrm>
          <a:prstGeom prst="rect">
            <a:avLst/>
          </a:prstGeom>
          <a:noFill/>
        </p:spPr>
        <p:txBody>
          <a:bodyPr wrap="square" rtlCol="0">
            <a:spAutoFit/>
          </a:bodyPr>
          <a:lstStyle/>
          <a:p>
            <a:r>
              <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rPr>
              <a:t>较大</a:t>
            </a:r>
            <a:endParaRPr lang="zh-CN" altLang="en-US" sz="2400" b="1">
              <a:solidFill>
                <a:srgbClr val="FF0000"/>
              </a:solidFill>
              <a:latin typeface="Times New Roman" panose="02020603050405020304" charset="0"/>
              <a:ea typeface="楷体" panose="02010609060101010101" charset="-122"/>
              <a:cs typeface="Times New Roman" panose="02020603050405020304" charset="0"/>
              <a:sym typeface="+mn-ea"/>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linds(horizontal)">
                                      <p:cBhvr>
                                        <p:cTn id="7" dur="500"/>
                                        <p:tgtEl>
                                          <p:spTgt spid="15"/>
                                        </p:tgtEl>
                                      </p:cBhvr>
                                    </p:animEffect>
                                  </p:childTnLst>
                                </p:cTn>
                              </p:par>
                            </p:childTnLst>
                          </p:cTn>
                        </p:par>
                        <p:par>
                          <p:cTn id="8" fill="hold" nodeType="afterGroup">
                            <p:stCondLst>
                              <p:cond delay="500"/>
                            </p:stCondLst>
                            <p:childTnLst>
                              <p:par>
                                <p:cTn id="9" presetID="3" presetClass="entr" presetSubtype="10" fill="hold" grpId="2" nodeType="afterEffect">
                                  <p:stCondLst>
                                    <p:cond delay="0"/>
                                  </p:stCondLst>
                                  <p:childTnLst>
                                    <p:set>
                                      <p:cBhvr>
                                        <p:cTn id="10" dur="1" fill="hold">
                                          <p:stCondLst>
                                            <p:cond delay="0"/>
                                          </p:stCondLst>
                                        </p:cTn>
                                        <p:tgtEl>
                                          <p:spTgt spid="38"/>
                                        </p:tgtEl>
                                        <p:attrNameLst>
                                          <p:attrName>style.visibility</p:attrName>
                                        </p:attrNameLst>
                                      </p:cBhvr>
                                      <p:to>
                                        <p:strVal val="visible"/>
                                      </p:to>
                                    </p:set>
                                    <p:animEffect transition="in" filter="blinds(horizontal)">
                                      <p:cBhvr>
                                        <p:cTn id="11" dur="500"/>
                                        <p:tgtEl>
                                          <p:spTgt spid="38"/>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linds(horizontal)">
                                      <p:cBhvr>
                                        <p:cTn id="15" dur="500"/>
                                        <p:tgtEl>
                                          <p:spTgt spid="18"/>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linds(horizontal)">
                                      <p:cBhvr>
                                        <p:cTn id="19" dur="500"/>
                                        <p:tgtEl>
                                          <p:spTgt spid="16"/>
                                        </p:tgtEl>
                                      </p:cBhvr>
                                    </p:animEffect>
                                  </p:childTnLst>
                                </p:cTn>
                              </p:par>
                            </p:childTnLst>
                          </p:cTn>
                        </p:par>
                      </p:childTnLst>
                    </p:cTn>
                  </p:par>
                  <p:par>
                    <p:cTn id="20" fill="hold" nodeType="clickPar">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1"/>
                                        </p:tgtEl>
                                        <p:attrNameLst>
                                          <p:attrName>style.visibility</p:attrName>
                                        </p:attrNameLst>
                                      </p:cBhvr>
                                      <p:to>
                                        <p:strVal val="visible"/>
                                      </p:to>
                                    </p:set>
                                    <p:anim calcmode="lin" valueType="num">
                                      <p:cBhvr additive="base">
                                        <p:cTn id="24" dur="500" fill="hold"/>
                                        <p:tgtEl>
                                          <p:spTgt spid="81"/>
                                        </p:tgtEl>
                                        <p:attrNameLst>
                                          <p:attrName>ppt_x</p:attrName>
                                        </p:attrNameLst>
                                      </p:cBhvr>
                                      <p:tavLst>
                                        <p:tav tm="0">
                                          <p:val>
                                            <p:strVal val="#ppt_x"/>
                                          </p:val>
                                        </p:tav>
                                        <p:tav tm="100000">
                                          <p:val>
                                            <p:strVal val="#ppt_x"/>
                                          </p:val>
                                        </p:tav>
                                      </p:tavLst>
                                    </p:anim>
                                    <p:anim calcmode="lin" valueType="num">
                                      <p:cBhvr additive="base">
                                        <p:cTn id="25" dur="500" fill="hold"/>
                                        <p:tgtEl>
                                          <p:spTgt spid="81"/>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32"/>
                                        </p:tgtEl>
                                        <p:attrNameLst>
                                          <p:attrName>style.visibility</p:attrName>
                                        </p:attrNameLst>
                                      </p:cBhvr>
                                      <p:to>
                                        <p:strVal val="visible"/>
                                      </p:to>
                                    </p:set>
                                    <p:animEffect transition="in" filter="blinds(horizontal)">
                                      <p:cBhvr>
                                        <p:cTn id="30" dur="500"/>
                                        <p:tgtEl>
                                          <p:spTgt spid="32"/>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anim calcmode="lin" valueType="num">
                                      <p:cBhvr additive="base">
                                        <p:cTn id="35" dur="500" fill="hold"/>
                                        <p:tgtEl>
                                          <p:spTgt spid="41"/>
                                        </p:tgtEl>
                                        <p:attrNameLst>
                                          <p:attrName>ppt_x</p:attrName>
                                        </p:attrNameLst>
                                      </p:cBhvr>
                                      <p:tavLst>
                                        <p:tav tm="0">
                                          <p:val>
                                            <p:strVal val="#ppt_x"/>
                                          </p:val>
                                        </p:tav>
                                        <p:tav tm="100000">
                                          <p:val>
                                            <p:strVal val="#ppt_x"/>
                                          </p:val>
                                        </p:tav>
                                      </p:tavLst>
                                    </p:anim>
                                    <p:anim calcmode="lin" valueType="num">
                                      <p:cBhvr additive="base">
                                        <p:cTn id="36"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29"/>
                                        </p:tgtEl>
                                        <p:attrNameLst>
                                          <p:attrName>style.visibility</p:attrName>
                                        </p:attrNameLst>
                                      </p:cBhvr>
                                      <p:to>
                                        <p:strVal val="visible"/>
                                      </p:to>
                                    </p:set>
                                    <p:anim calcmode="lin" valueType="num">
                                      <p:cBhvr additive="base">
                                        <p:cTn id="41" dur="500" fill="hold"/>
                                        <p:tgtEl>
                                          <p:spTgt spid="29"/>
                                        </p:tgtEl>
                                        <p:attrNameLst>
                                          <p:attrName>ppt_x</p:attrName>
                                        </p:attrNameLst>
                                      </p:cBhvr>
                                      <p:tavLst>
                                        <p:tav tm="0">
                                          <p:val>
                                            <p:strVal val="#ppt_x"/>
                                          </p:val>
                                        </p:tav>
                                        <p:tav tm="100000">
                                          <p:val>
                                            <p:strVal val="#ppt_x"/>
                                          </p:val>
                                        </p:tav>
                                      </p:tavLst>
                                    </p:anim>
                                    <p:anim calcmode="lin" valueType="num">
                                      <p:cBhvr additive="base">
                                        <p:cTn id="4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43" fill="hold" nodeType="clickPar">
                      <p:stCondLst>
                        <p:cond delay="indefinite"/>
                      </p:stCondLst>
                      <p:childTnLst>
                        <p:par>
                          <p:cTn id="44" fill="hold">
                            <p:stCondLst>
                              <p:cond delay="0"/>
                            </p:stCondLst>
                            <p:childTnLst>
                              <p:par>
                                <p:cTn id="45" presetID="3" presetClass="entr" presetSubtype="10" fill="hold" grpId="2"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blinds(horizontal)">
                                      <p:cBhvr>
                                        <p:cTn id="47" dur="500"/>
                                        <p:tgtEl>
                                          <p:spTgt spid="23"/>
                                        </p:tgtEl>
                                      </p:cBhvr>
                                    </p:animEffect>
                                  </p:childTnLst>
                                </p:cTn>
                              </p:par>
                            </p:childTnLst>
                          </p:cTn>
                        </p:par>
                        <p:par>
                          <p:cTn id="48" fill="hold" nodeType="afterGroup">
                            <p:stCondLst>
                              <p:cond delay="500"/>
                            </p:stCondLst>
                            <p:childTnLst>
                              <p:par>
                                <p:cTn id="49" presetID="3" presetClass="entr" presetSubtype="10" fill="hold" grpId="0" nodeType="after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blinds(horizontal)">
                                      <p:cBhvr>
                                        <p:cTn id="51" dur="500"/>
                                        <p:tgtEl>
                                          <p:spTgt spid="22"/>
                                        </p:tgtEl>
                                      </p:cBhvr>
                                    </p:animEffect>
                                  </p:childTnLst>
                                </p:cTn>
                              </p:par>
                            </p:childTnLst>
                          </p:cTn>
                        </p:par>
                        <p:par>
                          <p:cTn id="52" fill="hold" nodeType="afterGroup">
                            <p:stCondLst>
                              <p:cond delay="1000"/>
                            </p:stCondLst>
                            <p:childTnLst>
                              <p:par>
                                <p:cTn id="53" presetID="3" presetClass="entr" presetSubtype="10" fill="hold" grpId="0" nodeType="after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blinds(horizontal)">
                                      <p:cBhvr>
                                        <p:cTn id="55" dur="500"/>
                                        <p:tgtEl>
                                          <p:spTgt spid="24"/>
                                        </p:tgtEl>
                                      </p:cBhvr>
                                    </p:animEffect>
                                  </p:childTnLst>
                                </p:cTn>
                              </p:par>
                            </p:childTnLst>
                          </p:cTn>
                        </p:par>
                      </p:childTnLst>
                    </p:cTn>
                  </p:par>
                  <p:par>
                    <p:cTn id="56" fill="hold" nodeType="clickPar">
                      <p:stCondLst>
                        <p:cond delay="indefinite"/>
                      </p:stCondLst>
                      <p:childTnLst>
                        <p:par>
                          <p:cTn id="57" fill="hold">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blinds(horizontal)">
                                      <p:cBhvr>
                                        <p:cTn id="60" dur="500"/>
                                        <p:tgtEl>
                                          <p:spTgt spid="17"/>
                                        </p:tgtEl>
                                      </p:cBhvr>
                                    </p:animEffect>
                                  </p:childTnLst>
                                </p:cTn>
                              </p:par>
                            </p:childTnLst>
                          </p:cTn>
                        </p:par>
                      </p:childTnLst>
                    </p:cTn>
                  </p:par>
                  <p:par>
                    <p:cTn id="61" fill="hold" nodeType="clickPar">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44"/>
                                        </p:tgtEl>
                                        <p:attrNameLst>
                                          <p:attrName>style.visibility</p:attrName>
                                        </p:attrNameLst>
                                      </p:cBhvr>
                                      <p:to>
                                        <p:strVal val="visible"/>
                                      </p:to>
                                    </p:set>
                                    <p:anim calcmode="lin" valueType="num">
                                      <p:cBhvr additive="base">
                                        <p:cTn id="65" dur="500" fill="hold"/>
                                        <p:tgtEl>
                                          <p:spTgt spid="44"/>
                                        </p:tgtEl>
                                        <p:attrNameLst>
                                          <p:attrName>ppt_x</p:attrName>
                                        </p:attrNameLst>
                                      </p:cBhvr>
                                      <p:tavLst>
                                        <p:tav tm="0">
                                          <p:val>
                                            <p:strVal val="#ppt_x"/>
                                          </p:val>
                                        </p:tav>
                                        <p:tav tm="100000">
                                          <p:val>
                                            <p:strVal val="#ppt_x"/>
                                          </p:val>
                                        </p:tav>
                                      </p:tavLst>
                                    </p:anim>
                                    <p:anim calcmode="lin" valueType="num">
                                      <p:cBhvr additive="base">
                                        <p:cTn id="66"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67" fill="hold" nodeType="clickPar">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25"/>
                                        </p:tgtEl>
                                        <p:attrNameLst>
                                          <p:attrName>style.visibility</p:attrName>
                                        </p:attrNameLst>
                                      </p:cBhvr>
                                      <p:to>
                                        <p:strVal val="visible"/>
                                      </p:to>
                                    </p:set>
                                    <p:anim calcmode="lin" valueType="num">
                                      <p:cBhvr additive="base">
                                        <p:cTn id="71" dur="500" fill="hold"/>
                                        <p:tgtEl>
                                          <p:spTgt spid="25"/>
                                        </p:tgtEl>
                                        <p:attrNameLst>
                                          <p:attrName>ppt_x</p:attrName>
                                        </p:attrNameLst>
                                      </p:cBhvr>
                                      <p:tavLst>
                                        <p:tav tm="0">
                                          <p:val>
                                            <p:strVal val="#ppt_x"/>
                                          </p:val>
                                        </p:tav>
                                        <p:tav tm="100000">
                                          <p:val>
                                            <p:strVal val="#ppt_x"/>
                                          </p:val>
                                        </p:tav>
                                      </p:tavLst>
                                    </p:anim>
                                    <p:anim calcmode="lin" valueType="num">
                                      <p:cBhvr additive="base">
                                        <p:cTn id="72"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3" fill="hold" nodeType="clickPar">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26"/>
                                        </p:tgtEl>
                                        <p:attrNameLst>
                                          <p:attrName>style.visibility</p:attrName>
                                        </p:attrNameLst>
                                      </p:cBhvr>
                                      <p:to>
                                        <p:strVal val="visible"/>
                                      </p:to>
                                    </p:set>
                                    <p:anim calcmode="lin" valueType="num">
                                      <p:cBhvr additive="base">
                                        <p:cTn id="77" dur="500" fill="hold"/>
                                        <p:tgtEl>
                                          <p:spTgt spid="26"/>
                                        </p:tgtEl>
                                        <p:attrNameLst>
                                          <p:attrName>ppt_x</p:attrName>
                                        </p:attrNameLst>
                                      </p:cBhvr>
                                      <p:tavLst>
                                        <p:tav tm="0">
                                          <p:val>
                                            <p:strVal val="#ppt_x"/>
                                          </p:val>
                                        </p:tav>
                                        <p:tav tm="100000">
                                          <p:val>
                                            <p:strVal val="#ppt_x"/>
                                          </p:val>
                                        </p:tav>
                                      </p:tavLst>
                                    </p:anim>
                                    <p:anim calcmode="lin" valueType="num">
                                      <p:cBhvr additive="base">
                                        <p:cTn id="7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79" fill="hold" nodeType="clickPar">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27"/>
                                        </p:tgtEl>
                                        <p:attrNameLst>
                                          <p:attrName>style.visibility</p:attrName>
                                        </p:attrNameLst>
                                      </p:cBhvr>
                                      <p:to>
                                        <p:strVal val="visible"/>
                                      </p:to>
                                    </p:set>
                                    <p:anim calcmode="lin" valueType="num">
                                      <p:cBhvr additive="base">
                                        <p:cTn id="83" dur="500" fill="hold"/>
                                        <p:tgtEl>
                                          <p:spTgt spid="27"/>
                                        </p:tgtEl>
                                        <p:attrNameLst>
                                          <p:attrName>ppt_x</p:attrName>
                                        </p:attrNameLst>
                                      </p:cBhvr>
                                      <p:tavLst>
                                        <p:tav tm="0">
                                          <p:val>
                                            <p:strVal val="#ppt_x"/>
                                          </p:val>
                                        </p:tav>
                                        <p:tav tm="100000">
                                          <p:val>
                                            <p:strVal val="#ppt_x"/>
                                          </p:val>
                                        </p:tav>
                                      </p:tavLst>
                                    </p:anim>
                                    <p:anim calcmode="lin" valueType="num">
                                      <p:cBhvr additive="base">
                                        <p:cTn id="8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85" fill="hold" nodeType="clickPar">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28"/>
                                        </p:tgtEl>
                                        <p:attrNameLst>
                                          <p:attrName>style.visibility</p:attrName>
                                        </p:attrNameLst>
                                      </p:cBhvr>
                                      <p:to>
                                        <p:strVal val="visible"/>
                                      </p:to>
                                    </p:set>
                                    <p:anim calcmode="lin" valueType="num">
                                      <p:cBhvr additive="base">
                                        <p:cTn id="89" dur="500" fill="hold"/>
                                        <p:tgtEl>
                                          <p:spTgt spid="28"/>
                                        </p:tgtEl>
                                        <p:attrNameLst>
                                          <p:attrName>ppt_x</p:attrName>
                                        </p:attrNameLst>
                                      </p:cBhvr>
                                      <p:tavLst>
                                        <p:tav tm="0">
                                          <p:val>
                                            <p:strVal val="#ppt_x"/>
                                          </p:val>
                                        </p:tav>
                                        <p:tav tm="100000">
                                          <p:val>
                                            <p:strVal val="#ppt_x"/>
                                          </p:val>
                                        </p:tav>
                                      </p:tavLst>
                                    </p:anim>
                                    <p:anim calcmode="lin" valueType="num">
                                      <p:cBhvr additive="base">
                                        <p:cTn id="90"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81" grpId="0"/>
      <p:bldP spid="32" grpId="0"/>
      <p:bldP spid="41" grpId="0"/>
      <p:bldP spid="44" grpId="0"/>
      <p:bldP spid="17" grpId="0"/>
      <p:bldP spid="16" grpId="0"/>
      <p:bldP spid="18" grpId="0" animBg="1"/>
      <p:bldP spid="38" grpId="2" animBg="1"/>
      <p:bldP spid="22" grpId="0" animBg="1"/>
      <p:bldP spid="23" grpId="2" animBg="1"/>
      <p:bldP spid="24" grpId="0"/>
      <p:bldP spid="25" grpId="0"/>
      <p:bldP spid="26" grpId="0"/>
      <p:bldP spid="27" grpId="0"/>
      <p:bldP spid="28" grpId="0"/>
      <p:bldP spid="29"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5" name="文本框 4" title=""/>
          <p:cNvSpPr txBox="1"/>
          <p:nvPr/>
        </p:nvSpPr>
        <p:spPr>
          <a:xfrm>
            <a:off x="1022985" y="3625215"/>
            <a:ext cx="9532620" cy="3063875"/>
          </a:xfrm>
          <a:prstGeom prst="rect">
            <a:avLst/>
          </a:prstGeom>
          <a:noFill/>
        </p:spPr>
        <p:txBody>
          <a:bodyPr wrap="square" rtlCol="0" anchor="t">
            <a:spAutoFit/>
          </a:bodyPr>
          <a:lstStyle/>
          <a:p>
            <a:pPr marL="0" marR="0" lvl="0" indent="0" algn="l" defTabSz="914400" rtl="0" eaLnBrk="1" fontAlgn="base" latinLnBrk="0" hangingPunct="1">
              <a:lnSpc>
                <a:spcPct val="150000"/>
              </a:lnSpc>
              <a:spcBef>
                <a:spcPct val="0"/>
              </a:spcBef>
              <a:spcAft>
                <a:spcPct val="0"/>
              </a:spcAft>
              <a:buClrTx/>
              <a:buSzTx/>
              <a:buFontTx/>
              <a:buNone/>
            </a:pPr>
            <a:r>
              <a:rPr sz="2800" b="1">
                <a:ln>
                  <a:noFill/>
                </a:ln>
                <a:effectLst/>
                <a:latin typeface="Times New Roman" panose="02020603050405020304" charset="0"/>
                <a:ea typeface="黑体" panose="02010609060101010101" charset="-122"/>
                <a:cs typeface="Times New Roman" panose="02020603050405020304" charset="0"/>
                <a:sym typeface="+mn-ea"/>
              </a:rPr>
              <a:t>A</a:t>
            </a:r>
            <a:r>
              <a:rPr lang="en-US" sz="2800" b="1">
                <a:ln>
                  <a:noFill/>
                </a:ln>
                <a:effectLst/>
                <a:latin typeface="Times New Roman" panose="02020603050405020304" charset="0"/>
                <a:ea typeface="黑体" panose="02010609060101010101" charset="-122"/>
                <a:cs typeface="Times New Roman" panose="02020603050405020304" charset="0"/>
                <a:sym typeface="+mn-ea"/>
              </a:rPr>
              <a:t>. </a:t>
            </a:r>
            <a:r>
              <a:rPr sz="2800" b="1">
                <a:ln>
                  <a:noFill/>
                </a:ln>
                <a:effectLst/>
                <a:latin typeface="Times New Roman" panose="02020603050405020304" charset="0"/>
                <a:ea typeface="黑体" panose="02010609060101010101" charset="-122"/>
                <a:cs typeface="Times New Roman" panose="02020603050405020304" charset="0"/>
                <a:sym typeface="+mn-ea"/>
              </a:rPr>
              <a:t>地铁站台安全线	</a:t>
            </a:r>
            <a:r>
              <a:rPr lang="en-US" sz="2800" b="1">
                <a:ln>
                  <a:noFill/>
                </a:ln>
                <a:effectLst/>
                <a:latin typeface="Times New Roman" panose="02020603050405020304" charset="0"/>
                <a:ea typeface="黑体" panose="02010609060101010101" charset="-122"/>
                <a:cs typeface="Times New Roman" panose="02020603050405020304" charset="0"/>
                <a:sym typeface="+mn-ea"/>
              </a:rPr>
              <a:t>    </a:t>
            </a:r>
            <a:r>
              <a:rPr sz="2800" b="1">
                <a:ln>
                  <a:noFill/>
                </a:ln>
                <a:effectLst/>
                <a:latin typeface="Times New Roman" panose="02020603050405020304" charset="0"/>
                <a:ea typeface="黑体" panose="02010609060101010101" charset="-122"/>
                <a:cs typeface="Times New Roman" panose="02020603050405020304" charset="0"/>
                <a:sym typeface="+mn-ea"/>
              </a:rPr>
              <a:t>	</a:t>
            </a:r>
            <a:r>
              <a:rPr lang="en-US" sz="2800" b="1">
                <a:ln>
                  <a:noFill/>
                </a:ln>
                <a:effectLst/>
                <a:latin typeface="Times New Roman" panose="02020603050405020304" charset="0"/>
                <a:ea typeface="黑体" panose="02010609060101010101" charset="-122"/>
                <a:cs typeface="Times New Roman" panose="02020603050405020304" charset="0"/>
                <a:sym typeface="+mn-ea"/>
              </a:rPr>
              <a:t>    </a:t>
            </a:r>
            <a:r>
              <a:rPr sz="2800" b="1">
                <a:ln>
                  <a:noFill/>
                </a:ln>
                <a:effectLst/>
                <a:latin typeface="Times New Roman" panose="02020603050405020304" charset="0"/>
                <a:ea typeface="黑体" panose="02010609060101010101" charset="-122"/>
                <a:cs typeface="Times New Roman" panose="02020603050405020304" charset="0"/>
                <a:sym typeface="+mn-ea"/>
              </a:rPr>
              <a:t>B</a:t>
            </a:r>
            <a:r>
              <a:rPr lang="en-US" sz="2800" b="1">
                <a:ln>
                  <a:noFill/>
                </a:ln>
                <a:effectLst/>
                <a:latin typeface="Times New Roman" panose="02020603050405020304" charset="0"/>
                <a:ea typeface="黑体" panose="02010609060101010101" charset="-122"/>
                <a:cs typeface="Times New Roman" panose="02020603050405020304" charset="0"/>
                <a:sym typeface="+mn-ea"/>
              </a:rPr>
              <a:t>. </a:t>
            </a:r>
            <a:r>
              <a:rPr sz="2800" b="1">
                <a:ln>
                  <a:noFill/>
                </a:ln>
                <a:effectLst/>
                <a:latin typeface="Times New Roman" panose="02020603050405020304" charset="0"/>
                <a:ea typeface="黑体" panose="02010609060101010101" charset="-122"/>
                <a:cs typeface="Times New Roman" panose="02020603050405020304" charset="0"/>
                <a:sym typeface="+mn-ea"/>
              </a:rPr>
              <a:t>用吸管喝饮料</a:t>
            </a:r>
            <a:endPar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endParaRPr>
          </a:p>
          <a:p>
            <a:pPr marL="0" marR="0" lvl="0" indent="0" algn="l" defTabSz="914400" rtl="0" eaLnBrk="1" fontAlgn="base" latinLnBrk="0" hangingPunct="1">
              <a:lnSpc>
                <a:spcPct val="150000"/>
              </a:lnSpc>
              <a:spcBef>
                <a:spcPct val="0"/>
              </a:spcBef>
              <a:spcAft>
                <a:spcPct val="0"/>
              </a:spcAft>
              <a:buClrTx/>
              <a:buSzTx/>
              <a:buFontTx/>
              <a:buNone/>
            </a:pPr>
            <a:endPar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endParaRPr>
          </a:p>
          <a:p>
            <a:pPr marL="0" marR="0" lvl="0" indent="0" algn="l" defTabSz="914400" rtl="0" eaLnBrk="1" fontAlgn="base" latinLnBrk="0" hangingPunct="1">
              <a:lnSpc>
                <a:spcPct val="150000"/>
              </a:lnSpc>
              <a:spcBef>
                <a:spcPct val="0"/>
              </a:spcBef>
              <a:spcAft>
                <a:spcPct val="0"/>
              </a:spcAft>
              <a:buClrTx/>
              <a:buSzTx/>
              <a:buFontTx/>
              <a:buNone/>
            </a:pPr>
            <a:endPar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endParaRPr>
          </a:p>
          <a:p>
            <a:pPr marL="0" marR="0" lvl="0" indent="0" algn="l" defTabSz="914400" rtl="0" eaLnBrk="1" fontAlgn="base" latinLnBrk="0" hangingPunct="1">
              <a:lnSpc>
                <a:spcPct val="90000"/>
              </a:lnSpc>
              <a:spcBef>
                <a:spcPct val="0"/>
              </a:spcBef>
              <a:spcAft>
                <a:spcPct val="0"/>
              </a:spcAft>
              <a:buClrTx/>
              <a:buSzTx/>
              <a:buFontTx/>
              <a:buNone/>
            </a:pPr>
            <a:endPar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endParaRPr>
          </a:p>
          <a:p>
            <a:pPr marL="0" marR="0" lvl="0" indent="0" algn="l" defTabSz="914400" rtl="0" eaLnBrk="1" fontAlgn="base" latinLnBrk="0" hangingPunct="1">
              <a:lnSpc>
                <a:spcPct val="150000"/>
              </a:lnSpc>
              <a:spcBef>
                <a:spcPct val="0"/>
              </a:spcBef>
              <a:spcAft>
                <a:spcPct val="0"/>
              </a:spcAft>
              <a:buClrTx/>
              <a:buSzTx/>
              <a:buFontTx/>
              <a:buNone/>
            </a:pPr>
            <a:r>
              <a:rPr sz="2800" b="1">
                <a:ln>
                  <a:noFill/>
                </a:ln>
                <a:effectLst/>
                <a:latin typeface="Times New Roman" panose="02020603050405020304" charset="0"/>
                <a:ea typeface="黑体" panose="02010609060101010101" charset="-122"/>
                <a:cs typeface="Times New Roman" panose="02020603050405020304" charset="0"/>
                <a:sym typeface="+mn-ea"/>
              </a:rPr>
              <a:t>C</a:t>
            </a:r>
            <a:r>
              <a:rPr lang="en-US" sz="2800" b="1">
                <a:ln>
                  <a:noFill/>
                </a:ln>
                <a:effectLst/>
                <a:latin typeface="Times New Roman" panose="02020603050405020304" charset="0"/>
                <a:ea typeface="黑体" panose="02010609060101010101" charset="-122"/>
                <a:cs typeface="Times New Roman" panose="02020603050405020304" charset="0"/>
                <a:sym typeface="+mn-ea"/>
              </a:rPr>
              <a:t>. </a:t>
            </a:r>
            <a:r>
              <a:rPr sz="2800" b="1">
                <a:ln>
                  <a:noFill/>
                </a:ln>
                <a:effectLst/>
                <a:latin typeface="Times New Roman" panose="02020603050405020304" charset="0"/>
                <a:ea typeface="黑体" panose="02010609060101010101" charset="-122"/>
                <a:cs typeface="Times New Roman" panose="02020603050405020304" charset="0"/>
                <a:sym typeface="+mn-ea"/>
              </a:rPr>
              <a:t>拦河大坝上窄下宽	</a:t>
            </a:r>
            <a:r>
              <a:rPr lang="en-US" sz="2800" b="1">
                <a:ln>
                  <a:noFill/>
                </a:ln>
                <a:effectLst/>
                <a:latin typeface="Times New Roman" panose="02020603050405020304" charset="0"/>
                <a:ea typeface="黑体" panose="02010609060101010101" charset="-122"/>
                <a:cs typeface="Times New Roman" panose="02020603050405020304" charset="0"/>
                <a:sym typeface="+mn-ea"/>
              </a:rPr>
              <a:t>    </a:t>
            </a:r>
            <a:r>
              <a:rPr sz="2800" b="1">
                <a:ln>
                  <a:noFill/>
                </a:ln>
                <a:effectLst/>
                <a:latin typeface="Times New Roman" panose="02020603050405020304" charset="0"/>
                <a:ea typeface="黑体" panose="02010609060101010101" charset="-122"/>
                <a:cs typeface="Times New Roman" panose="02020603050405020304" charset="0"/>
                <a:sym typeface="+mn-ea"/>
              </a:rPr>
              <a:t>	</a:t>
            </a:r>
            <a:r>
              <a:rPr lang="en-US" sz="2800" b="1">
                <a:ln>
                  <a:noFill/>
                </a:ln>
                <a:effectLst/>
                <a:latin typeface="Times New Roman" panose="02020603050405020304" charset="0"/>
                <a:ea typeface="黑体" panose="02010609060101010101" charset="-122"/>
                <a:cs typeface="Times New Roman" panose="02020603050405020304" charset="0"/>
                <a:sym typeface="+mn-ea"/>
              </a:rPr>
              <a:t>    </a:t>
            </a:r>
            <a:r>
              <a:rPr sz="2800" b="1">
                <a:ln>
                  <a:noFill/>
                </a:ln>
                <a:effectLst/>
                <a:latin typeface="Times New Roman" panose="02020603050405020304" charset="0"/>
                <a:ea typeface="黑体" panose="02010609060101010101" charset="-122"/>
                <a:cs typeface="Times New Roman" panose="02020603050405020304" charset="0"/>
                <a:sym typeface="+mn-ea"/>
              </a:rPr>
              <a:t>D</a:t>
            </a:r>
            <a:r>
              <a:rPr lang="en-US" sz="2800" b="1">
                <a:ln>
                  <a:noFill/>
                </a:ln>
                <a:effectLst/>
                <a:latin typeface="Times New Roman" panose="02020603050405020304" charset="0"/>
                <a:ea typeface="黑体" panose="02010609060101010101" charset="-122"/>
                <a:cs typeface="Times New Roman" panose="02020603050405020304" charset="0"/>
                <a:sym typeface="+mn-ea"/>
              </a:rPr>
              <a:t>. </a:t>
            </a:r>
            <a:r>
              <a:rPr sz="2800" b="1">
                <a:ln>
                  <a:noFill/>
                </a:ln>
                <a:effectLst/>
                <a:latin typeface="Times New Roman" panose="02020603050405020304" charset="0"/>
                <a:ea typeface="黑体" panose="02010609060101010101" charset="-122"/>
                <a:cs typeface="Times New Roman" panose="02020603050405020304" charset="0"/>
                <a:sym typeface="+mn-ea"/>
              </a:rPr>
              <a:t>用吸盘搬运玻璃</a:t>
            </a:r>
            <a:endParaRPr lang="zh-CN" altLang="en-US" sz="2800" b="1">
              <a:ln>
                <a:noFill/>
              </a:ln>
              <a:effectLst/>
              <a:latin typeface="Times New Roman" panose="02020603050405020304" charset="0"/>
              <a:ea typeface="黑体" panose="02010609060101010101" charset="-122"/>
              <a:cs typeface="Times New Roman" panose="02020603050405020304" charset="0"/>
              <a:sym typeface="+mn-ea"/>
            </a:endParaRPr>
          </a:p>
        </p:txBody>
      </p:sp>
      <p:sp>
        <p:nvSpPr>
          <p:cNvPr id="6" name="文本框 5" title=""/>
          <p:cNvSpPr txBox="1"/>
          <p:nvPr>
            <p:custDataLst>
              <p:tags r:id="rId2"/>
            </p:custDataLst>
          </p:nvPr>
        </p:nvSpPr>
        <p:spPr>
          <a:xfrm>
            <a:off x="827880" y="1525664"/>
            <a:ext cx="4664381" cy="521970"/>
          </a:xfrm>
          <a:prstGeom prst="rect">
            <a:avLst/>
          </a:prstGeom>
          <a:noFill/>
          <a:ln w="9525">
            <a:noFill/>
          </a:ln>
        </p:spPr>
        <p:txBody>
          <a:bodyPr wrap="square">
            <a:spAutoFit/>
          </a:bodyPr>
          <a:lstStyle/>
          <a:p>
            <a:pPr indent="0">
              <a:spcBef>
                <a:spcPct val="50000"/>
              </a:spcBef>
              <a:buClr>
                <a:srgbClr val="0000FF"/>
              </a:buClr>
              <a:buFont typeface="Times New Roman" panose="02020603050405020304" charset="0"/>
              <a:buNone/>
            </a:pPr>
            <a:r>
              <a:rPr lang="zh-CN" altLang="en-US" sz="2800" b="1">
                <a:solidFill>
                  <a:schemeClr val="tx1"/>
                </a:solidFill>
                <a:latin typeface="Times New Roman" panose="02020603050405020304" charset="0"/>
                <a:ea typeface="黑体" panose="02010609060101010101" charset="-122"/>
                <a:cs typeface="Times New Roman" panose="02020603050405020304" charset="0"/>
              </a:rPr>
              <a:t> </a:t>
            </a:r>
            <a:endParaRPr lang="zh-CN" altLang="en-US" sz="2800" b="1">
              <a:solidFill>
                <a:schemeClr val="tx1"/>
              </a:solidFill>
              <a:latin typeface="Times New Roman" panose="02020603050405020304" charset="0"/>
              <a:ea typeface="黑体" panose="02010609060101010101" charset="-122"/>
              <a:cs typeface="Times New Roman" panose="02020603050405020304" charset="0"/>
            </a:endParaRPr>
          </a:p>
        </p:txBody>
      </p:sp>
      <p:sp>
        <p:nvSpPr>
          <p:cNvPr id="13" name="Rectangle 2" title=""/>
          <p:cNvSpPr>
            <a:spLocks noChangeArrowheads="1"/>
          </p:cNvSpPr>
          <p:nvPr>
            <p:custDataLst>
              <p:tags r:id="rId3"/>
            </p:custDataLst>
          </p:nvPr>
        </p:nvSpPr>
        <p:spPr bwMode="auto">
          <a:xfrm>
            <a:off x="400050" y="1303338"/>
            <a:ext cx="11273790" cy="73723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50000"/>
              </a:lnSpc>
              <a:spcBef>
                <a:spcPct val="0"/>
              </a:spcBef>
              <a:spcAft>
                <a:spcPct val="0"/>
              </a:spcAft>
              <a:buClrTx/>
              <a:buSzTx/>
              <a:buFontTx/>
              <a:buNone/>
            </a:pP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1</a:t>
            </a:r>
            <a:r>
              <a:rPr lang="en-US" sz="2800" b="1">
                <a:ln>
                  <a:noFill/>
                </a:ln>
                <a:effectLst/>
                <a:latin typeface="Times New Roman" panose="02020603050405020304" charset="0"/>
                <a:ea typeface="黑体" panose="02010609060101010101" charset="-122"/>
                <a:cs typeface="Times New Roman" panose="02020603050405020304" charset="0"/>
                <a:sym typeface="+mn-ea"/>
              </a:rPr>
              <a:t>. </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下列主要涉及到流体压强与流速关系知识的是</a:t>
            </a: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　</a:t>
            </a: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 </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　</a:t>
            </a: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a:t>
            </a:r>
            <a:endPar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endParaRPr>
          </a:p>
        </p:txBody>
      </p:sp>
      <p:sp>
        <p:nvSpPr>
          <p:cNvPr id="20" name="TextBox 9" title=""/>
          <p:cNvSpPr txBox="1"/>
          <p:nvPr/>
        </p:nvSpPr>
        <p:spPr>
          <a:xfrm>
            <a:off x="8295005" y="1493520"/>
            <a:ext cx="433070" cy="521970"/>
          </a:xfrm>
          <a:prstGeom prst="rect">
            <a:avLst/>
          </a:prstGeom>
          <a:noFill/>
        </p:spPr>
        <p:txBody>
          <a:bodyPr wrap="square" rtlCol="0">
            <a:spAutoFit/>
          </a:bodyPr>
          <a:lstStyle/>
          <a:p>
            <a:r>
              <a:rPr lang="en-US" altLang="zh-CN" sz="2800" b="1">
                <a:solidFill>
                  <a:srgbClr val="FF0000"/>
                </a:solidFill>
                <a:latin typeface="Times New Roman" panose="02020603050405020304" charset="0"/>
                <a:ea typeface="黑体" panose="02010609060101010101" charset="-122"/>
                <a:cs typeface="Times New Roman" panose="02020603050405020304" charset="0"/>
              </a:rPr>
              <a:t>A</a:t>
            </a:r>
            <a:endParaRPr lang="en-US" altLang="zh-CN" sz="2800" b="1">
              <a:solidFill>
                <a:srgbClr val="FF0000"/>
              </a:solidFill>
              <a:latin typeface="Times New Roman" panose="02020603050405020304" charset="0"/>
              <a:ea typeface="黑体" panose="02010609060101010101" charset="-122"/>
              <a:cs typeface="Times New Roman" panose="02020603050405020304" charset="0"/>
            </a:endParaRPr>
          </a:p>
        </p:txBody>
      </p:sp>
      <p:pic>
        <p:nvPicPr>
          <p:cNvPr id="22" name="图片 21" title=""/>
          <p:cNvPicPr>
            <a:picLocks noChangeAspect="1"/>
          </p:cNvPicPr>
          <p:nvPr>
            <p:custDataLst>
              <p:tags r:id="rId5"/>
            </p:custDataLst>
          </p:nvPr>
        </p:nvPicPr>
        <p:blipFill>
          <a:blip r:embed="rId4"/>
          <a:stretch>
            <a:fillRect/>
          </a:stretch>
        </p:blipFill>
        <p:spPr>
          <a:xfrm>
            <a:off x="1450340" y="2325370"/>
            <a:ext cx="2367915" cy="1411605"/>
          </a:xfrm>
          <a:prstGeom prst="rect">
            <a:avLst/>
          </a:prstGeom>
          <a:noFill/>
          <a:ln w="9525">
            <a:noFill/>
          </a:ln>
        </p:spPr>
      </p:pic>
      <p:pic>
        <p:nvPicPr>
          <p:cNvPr id="23" name="图片 22" title=""/>
          <p:cNvPicPr>
            <a:picLocks noChangeAspect="1"/>
          </p:cNvPicPr>
          <p:nvPr>
            <p:custDataLst>
              <p:tags r:id="rId7"/>
            </p:custDataLst>
          </p:nvPr>
        </p:nvPicPr>
        <p:blipFill>
          <a:blip r:embed="rId6"/>
          <a:stretch>
            <a:fillRect/>
          </a:stretch>
        </p:blipFill>
        <p:spPr>
          <a:xfrm>
            <a:off x="1319530" y="4462780"/>
            <a:ext cx="2781935" cy="1484630"/>
          </a:xfrm>
          <a:prstGeom prst="rect">
            <a:avLst/>
          </a:prstGeom>
          <a:noFill/>
          <a:ln w="9525">
            <a:noFill/>
          </a:ln>
        </p:spPr>
      </p:pic>
      <p:pic>
        <p:nvPicPr>
          <p:cNvPr id="24" name="图片 23" title=""/>
          <p:cNvPicPr>
            <a:picLocks noChangeAspect="1"/>
          </p:cNvPicPr>
          <p:nvPr>
            <p:custDataLst>
              <p:tags r:id="rId9"/>
            </p:custDataLst>
          </p:nvPr>
        </p:nvPicPr>
        <p:blipFill>
          <a:blip r:embed="rId8"/>
          <a:stretch>
            <a:fillRect/>
          </a:stretch>
        </p:blipFill>
        <p:spPr>
          <a:xfrm>
            <a:off x="6401435" y="4457700"/>
            <a:ext cx="1782445" cy="1551305"/>
          </a:xfrm>
          <a:prstGeom prst="rect">
            <a:avLst/>
          </a:prstGeom>
          <a:noFill/>
          <a:ln w="9525">
            <a:noFill/>
          </a:ln>
        </p:spPr>
      </p:pic>
      <p:grpSp>
        <p:nvGrpSpPr>
          <p:cNvPr id="25" name="组合 24" title=""/>
          <p:cNvGrpSpPr/>
          <p:nvPr/>
        </p:nvGrpSpPr>
        <p:grpSpPr>
          <a:xfrm>
            <a:off x="544195" y="702310"/>
            <a:ext cx="2437765" cy="583565"/>
            <a:chOff x="4830" y="1432"/>
            <a:chExt cx="3839" cy="919"/>
          </a:xfrm>
        </p:grpSpPr>
        <p:grpSp>
          <p:nvGrpSpPr>
            <p:cNvPr id="26" name="组合 25"/>
            <p:cNvGrpSpPr/>
            <p:nvPr/>
          </p:nvGrpSpPr>
          <p:grpSpPr>
            <a:xfrm>
              <a:off x="4830" y="1509"/>
              <a:ext cx="3412" cy="777"/>
              <a:chOff x="7140" y="1337"/>
              <a:chExt cx="3412" cy="777"/>
            </a:xfrm>
          </p:grpSpPr>
          <p:pic>
            <p:nvPicPr>
              <p:cNvPr id="27" name="图片 26"/>
              <p:cNvPicPr>
                <a:picLocks noChangeAspect="1"/>
              </p:cNvPicPr>
              <p:nvPr>
                <p:custDataLst>
                  <p:tags r:id="rId11"/>
                </p:custDataLst>
              </p:nvPr>
            </p:nvPicPr>
            <p:blipFill>
              <a:blip r:embed="rId10"/>
              <a:srcRect t="-5020" r="85155"/>
              <a:stretch>
                <a:fillRect/>
              </a:stretch>
            </p:blipFill>
            <p:spPr>
              <a:xfrm>
                <a:off x="7140" y="1337"/>
                <a:ext cx="787" cy="777"/>
              </a:xfrm>
              <a:prstGeom prst="rect">
                <a:avLst/>
              </a:prstGeom>
            </p:spPr>
          </p:pic>
          <p:cxnSp>
            <p:nvCxnSpPr>
              <p:cNvPr id="28" name="直接连接符 27"/>
              <p:cNvCxnSpPr/>
              <p:nvPr>
                <p:custDataLst>
                  <p:tags r:id="rId12"/>
                </p:custDataLst>
              </p:nvPr>
            </p:nvCxnSpPr>
            <p:spPr>
              <a:xfrm>
                <a:off x="7264" y="2095"/>
                <a:ext cx="3288" cy="0"/>
              </a:xfrm>
              <a:prstGeom prst="line">
                <a:avLst/>
              </a:prstGeom>
              <a:ln w="11430">
                <a:solidFill>
                  <a:srgbClr val="019542">
                    <a:alpha val="84000"/>
                  </a:srgbClr>
                </a:solidFill>
              </a:ln>
              <a:effectLst>
                <a:innerShdw blurRad="114300">
                  <a:prstClr val="black"/>
                </a:innerShdw>
              </a:effectLst>
            </p:spPr>
            <p:style>
              <a:lnRef idx="1">
                <a:schemeClr val="dk1"/>
              </a:lnRef>
              <a:fillRef idx="0">
                <a:schemeClr val="dk1"/>
              </a:fillRef>
              <a:effectRef idx="0">
                <a:schemeClr val="dk1"/>
              </a:effectRef>
              <a:fontRef idx="minor">
                <a:schemeClr val="tx1"/>
              </a:fontRef>
            </p:style>
          </p:cxnSp>
        </p:grpSp>
        <p:sp>
          <p:nvSpPr>
            <p:cNvPr id="29" name="文本框 5"/>
            <p:cNvSpPr txBox="1"/>
            <p:nvPr>
              <p:custDataLst>
                <p:tags r:id="rId13"/>
              </p:custDataLst>
            </p:nvPr>
          </p:nvSpPr>
          <p:spPr>
            <a:xfrm>
              <a:off x="5278" y="1432"/>
              <a:ext cx="3391" cy="919"/>
            </a:xfrm>
            <a:prstGeom prst="rect">
              <a:avLst/>
            </a:prstGeom>
            <a:noFill/>
            <a:ln w="9525">
              <a:noFill/>
            </a:ln>
          </p:spPr>
          <p:txBody>
            <a:bodyPr wrap="square" anchor="t" anchorCtr="0">
              <a:spAutoFit/>
            </a:bodyPr>
            <a:lstStyle/>
            <a:p>
              <a:pPr lvl="0" algn="l">
                <a:buClrTx/>
                <a:buSzTx/>
                <a:buFontTx/>
              </a:pPr>
              <a:r>
                <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rPr>
                <a:t> 随堂练习</a:t>
              </a:r>
              <a:endPar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endParaRPr>
            </a:p>
          </p:txBody>
        </p:sp>
      </p:grpSp>
      <p:pic>
        <p:nvPicPr>
          <p:cNvPr id="30" name="图片 100003" title=""/>
          <p:cNvPicPr>
            <a:picLocks noChangeAspect="1"/>
          </p:cNvPicPr>
          <p:nvPr>
            <p:custDataLst>
              <p:tags r:id="rId15"/>
            </p:custDataLst>
          </p:nvPr>
        </p:nvPicPr>
        <p:blipFill>
          <a:blip r:embed="rId14">
            <a:clrChange>
              <a:clrFrom>
                <a:srgbClr val="FFFFFF">
                  <a:alpha val="100000"/>
                </a:srgbClr>
              </a:clrFrom>
              <a:clrTo>
                <a:srgbClr val="FFFFFF">
                  <a:alpha val="100000"/>
                  <a:alpha val="0"/>
                </a:srgbClr>
              </a:clrTo>
            </a:clrChange>
          </a:blip>
          <a:srcRect l="85441" b="14110"/>
          <a:stretch>
            <a:fillRect/>
          </a:stretch>
        </p:blipFill>
        <p:spPr>
          <a:xfrm>
            <a:off x="6877685" y="2395220"/>
            <a:ext cx="829945" cy="1287145"/>
          </a:xfrm>
          <a:prstGeom prst="rect">
            <a:avLst/>
          </a:prstGeom>
        </p:spPr>
      </p:pic>
      <p:sp>
        <p:nvSpPr>
          <p:cNvPr id="31" name="圆角矩形 30" title=""/>
          <p:cNvSpPr/>
          <p:nvPr>
            <p:custDataLst>
              <p:tags r:id="rId16"/>
            </p:custDataLst>
          </p:nvPr>
        </p:nvSpPr>
        <p:spPr bwMode="auto">
          <a:xfrm>
            <a:off x="3343275" y="1493520"/>
            <a:ext cx="3240000" cy="467360"/>
          </a:xfrm>
          <a:prstGeom prst="roundRect">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buClrTx/>
              <a:buSzTx/>
              <a:buFontTx/>
              <a:defRPr/>
            </a:pPr>
            <a:endParaRPr lang="en-US" altLang="zh-CN" sz="28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
        <p:nvSpPr>
          <p:cNvPr id="32" name="圆角矩形标注 31" title=""/>
          <p:cNvSpPr/>
          <p:nvPr>
            <p:custDataLst>
              <p:tags r:id="rId17"/>
            </p:custDataLst>
          </p:nvPr>
        </p:nvSpPr>
        <p:spPr bwMode="auto">
          <a:xfrm>
            <a:off x="4300220" y="2619375"/>
            <a:ext cx="1872000" cy="708660"/>
          </a:xfrm>
          <a:prstGeom prst="wedgeRoundRectCallout">
            <a:avLst>
              <a:gd name="adj1" fmla="val -71887"/>
              <a:gd name="adj2" fmla="val 4666"/>
              <a:gd name="adj3" fmla="val 16667"/>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lnSpc>
                <a:spcPct val="90000"/>
              </a:lnSpc>
              <a:buClrTx/>
              <a:buSzTx/>
              <a:buFontTx/>
              <a:defRPr/>
            </a:pPr>
            <a:r>
              <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rPr>
              <a:t>流体压强与流速关系</a:t>
            </a:r>
            <a:endPar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
        <p:nvSpPr>
          <p:cNvPr id="33" name="圆角矩形标注 32" title=""/>
          <p:cNvSpPr/>
          <p:nvPr>
            <p:custDataLst>
              <p:tags r:id="rId18"/>
            </p:custDataLst>
          </p:nvPr>
        </p:nvSpPr>
        <p:spPr bwMode="auto">
          <a:xfrm>
            <a:off x="8070850" y="2727960"/>
            <a:ext cx="1548000" cy="463550"/>
          </a:xfrm>
          <a:prstGeom prst="wedgeRoundRectCallout">
            <a:avLst>
              <a:gd name="adj1" fmla="val -71887"/>
              <a:gd name="adj2" fmla="val 4666"/>
              <a:gd name="adj3" fmla="val 16667"/>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lnSpc>
                <a:spcPct val="90000"/>
              </a:lnSpc>
              <a:buClrTx/>
              <a:buSzTx/>
              <a:buFontTx/>
              <a:defRPr/>
            </a:pPr>
            <a:r>
              <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rPr>
              <a:t>液体压强</a:t>
            </a:r>
            <a:endParaRPr lang="en-US" altLang="zh-CN" sz="2400" b="1" i="1">
              <a:solidFill>
                <a:srgbClr val="0000FF"/>
              </a:solidFill>
              <a:latin typeface="Times New Roman" panose="02020603050405020304" charset="0"/>
              <a:ea typeface="黑体" panose="02010609060101010101" charset="-122"/>
              <a:cs typeface="Times New Roman" panose="02020603050405020304" charset="0"/>
              <a:sym typeface="+mn-ea"/>
            </a:endParaRPr>
          </a:p>
        </p:txBody>
      </p:sp>
      <p:sp>
        <p:nvSpPr>
          <p:cNvPr id="34" name="圆角矩形标注 33" title=""/>
          <p:cNvSpPr/>
          <p:nvPr>
            <p:custDataLst>
              <p:tags r:id="rId19"/>
            </p:custDataLst>
          </p:nvPr>
        </p:nvSpPr>
        <p:spPr bwMode="auto">
          <a:xfrm>
            <a:off x="8628380" y="4865370"/>
            <a:ext cx="1548000" cy="463550"/>
          </a:xfrm>
          <a:prstGeom prst="wedgeRoundRectCallout">
            <a:avLst>
              <a:gd name="adj1" fmla="val -71887"/>
              <a:gd name="adj2" fmla="val 4666"/>
              <a:gd name="adj3" fmla="val 16667"/>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lnSpc>
                <a:spcPct val="90000"/>
              </a:lnSpc>
              <a:buClrTx/>
              <a:buSzTx/>
              <a:buFontTx/>
              <a:defRPr/>
            </a:pPr>
            <a:r>
              <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rPr>
              <a:t>大气压强</a:t>
            </a:r>
            <a:endParaRPr lang="en-US" altLang="zh-CN" sz="2400" b="1" i="1">
              <a:solidFill>
                <a:srgbClr val="0000FF"/>
              </a:solidFill>
              <a:latin typeface="Times New Roman" panose="02020603050405020304" charset="0"/>
              <a:ea typeface="黑体" panose="02010609060101010101" charset="-122"/>
              <a:cs typeface="Times New Roman" panose="02020603050405020304" charset="0"/>
              <a:sym typeface="+mn-ea"/>
            </a:endParaRPr>
          </a:p>
        </p:txBody>
      </p:sp>
      <p:sp>
        <p:nvSpPr>
          <p:cNvPr id="35" name="圆角矩形标注 34" title=""/>
          <p:cNvSpPr/>
          <p:nvPr>
            <p:custDataLst>
              <p:tags r:id="rId20"/>
            </p:custDataLst>
          </p:nvPr>
        </p:nvSpPr>
        <p:spPr bwMode="auto">
          <a:xfrm>
            <a:off x="4466590" y="4865370"/>
            <a:ext cx="1548000" cy="463550"/>
          </a:xfrm>
          <a:prstGeom prst="wedgeRoundRectCallout">
            <a:avLst>
              <a:gd name="adj1" fmla="val -71887"/>
              <a:gd name="adj2" fmla="val 4666"/>
              <a:gd name="adj3" fmla="val 16667"/>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lnSpc>
                <a:spcPct val="90000"/>
              </a:lnSpc>
              <a:buClrTx/>
              <a:buSzTx/>
              <a:buFontTx/>
              <a:defRPr/>
            </a:pPr>
            <a:r>
              <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rPr>
              <a:t>液体压强</a:t>
            </a:r>
            <a:endParaRPr lang="en-US" altLang="zh-CN" sz="2400" b="1" i="1">
              <a:solidFill>
                <a:srgbClr val="0000FF"/>
              </a:solidFill>
              <a:latin typeface="Times New Roman" panose="02020603050405020304" charset="0"/>
              <a:ea typeface="黑体" panose="02010609060101010101" charset="-122"/>
              <a:cs typeface="Times New Roman" panose="02020603050405020304" charset="0"/>
              <a:sym typeface="+mn-ea"/>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000" fill="hold">
                                          <p:stCondLst>
                                            <p:cond delay="0"/>
                                          </p:stCondLst>
                                        </p:cTn>
                                        <p:tgtEl>
                                          <p:spTgt spid="31"/>
                                        </p:tgtEl>
                                        <p:attrNameLst>
                                          <p:attrName>style.visibility</p:attrName>
                                        </p:attrNameLst>
                                      </p:cBhvr>
                                      <p:to>
                                        <p:strVal val="visible"/>
                                      </p:to>
                                    </p:set>
                                    <p:animEffect transition="in" filter="wheel(1)">
                                      <p:cBhvr>
                                        <p:cTn id="7" dur="1000"/>
                                        <p:tgtEl>
                                          <p:spTgt spid="31"/>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wipe(left)">
                                      <p:cBhvr>
                                        <p:cTn id="12" dur="500"/>
                                        <p:tgtEl>
                                          <p:spTgt spid="32"/>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left)">
                                      <p:cBhvr>
                                        <p:cTn id="17" dur="500"/>
                                        <p:tgtEl>
                                          <p:spTgt spid="33"/>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wipe(left)">
                                      <p:cBhvr>
                                        <p:cTn id="22" dur="500"/>
                                        <p:tgtEl>
                                          <p:spTgt spid="35"/>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Effect transition="in" filter="wipe(left)">
                                      <p:cBhvr>
                                        <p:cTn id="27" dur="500"/>
                                        <p:tgtEl>
                                          <p:spTgt spid="34"/>
                                        </p:tgtEl>
                                      </p:cBhvr>
                                    </p:animEffect>
                                  </p:childTnLst>
                                </p:cTn>
                              </p:par>
                            </p:childTnLst>
                          </p:cTn>
                        </p:par>
                      </p:childTnLst>
                    </p:cTn>
                  </p:par>
                  <p:par>
                    <p:cTn id="28" fill="hold" nodeType="clickPar">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1" grpId="0" animBg="1"/>
      <p:bldP spid="32" grpId="0" animBg="1"/>
      <p:bldP spid="33" grpId="0" animBg="1"/>
      <p:bldP spid="34" grpId="0" animBg="1"/>
      <p:bldP spid="35" grpId="0"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050" name="Rectangle 2" title=""/>
          <p:cNvSpPr>
            <a:spLocks noChangeArrowheads="1"/>
          </p:cNvSpPr>
          <p:nvPr>
            <p:custDataLst>
              <p:tags r:id="rId2"/>
            </p:custDataLst>
          </p:nvPr>
        </p:nvSpPr>
        <p:spPr bwMode="auto">
          <a:xfrm>
            <a:off x="402590" y="1272540"/>
            <a:ext cx="11343640" cy="267652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50000"/>
              </a:lnSpc>
              <a:spcBef>
                <a:spcPct val="0"/>
              </a:spcBef>
              <a:spcAft>
                <a:spcPct val="0"/>
              </a:spcAft>
              <a:buClrTx/>
              <a:buSzTx/>
              <a:buFontTx/>
              <a:buNone/>
            </a:pP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2</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 </a:t>
            </a: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2024辽宁</a:t>
            </a: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如图甲，向一个空矿泉水瓶中倒入温水，晃动几下后将水倒出，迅速拧紧瓶盖，过一会儿发现水瓶扁了，这是由于</a:t>
            </a: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________</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的作用；如图乙，剪掉瓶底并拧去瓶盖，打开吹风机，纸条“主动”钻进瓶口，这是由于空气中流速大的位置压强</a:t>
            </a: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____</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a:t>
            </a:r>
            <a:endPar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endParaRPr>
          </a:p>
        </p:txBody>
      </p:sp>
      <p:pic>
        <p:nvPicPr>
          <p:cNvPr id="205" name="图片 176" title=""/>
          <p:cNvPicPr>
            <a:picLocks noChangeAspect="1"/>
          </p:cNvPicPr>
          <p:nvPr/>
        </p:nvPicPr>
        <p:blipFill>
          <a:blip r:embed="rId3">
            <a:clrChange>
              <a:clrFrom>
                <a:srgbClr val="FFFFFF">
                  <a:alpha val="100000"/>
                </a:srgbClr>
              </a:clrFrom>
              <a:clrTo>
                <a:srgbClr val="FFFFFF">
                  <a:alpha val="100000"/>
                  <a:alpha val="0"/>
                </a:srgbClr>
              </a:clrTo>
            </a:clrChange>
            <a:lum bright="24000" contrast="-6000"/>
          </a:blip>
          <a:srcRect r="77545" b="12148"/>
          <a:stretch>
            <a:fillRect/>
          </a:stretch>
        </p:blipFill>
        <p:spPr>
          <a:xfrm>
            <a:off x="3257550" y="4049395"/>
            <a:ext cx="932815" cy="2167255"/>
          </a:xfrm>
          <a:prstGeom prst="rect">
            <a:avLst/>
          </a:prstGeom>
          <a:noFill/>
          <a:ln>
            <a:noFill/>
          </a:ln>
        </p:spPr>
      </p:pic>
      <p:pic>
        <p:nvPicPr>
          <p:cNvPr id="7" name="图片 176" title=""/>
          <p:cNvPicPr>
            <a:picLocks noChangeAspect="1"/>
          </p:cNvPicPr>
          <p:nvPr/>
        </p:nvPicPr>
        <p:blipFill>
          <a:blip r:embed="rId3">
            <a:clrChange>
              <a:clrFrom>
                <a:srgbClr val="FFFFFF">
                  <a:alpha val="100000"/>
                </a:srgbClr>
              </a:clrFrom>
              <a:clrTo>
                <a:srgbClr val="FFFFFF">
                  <a:alpha val="100000"/>
                  <a:alpha val="0"/>
                </a:srgbClr>
              </a:clrTo>
            </a:clrChange>
            <a:lum bright="-42000" contrast="18000"/>
          </a:blip>
          <a:srcRect l="30637" r="-1133" b="12148"/>
          <a:stretch>
            <a:fillRect/>
          </a:stretch>
        </p:blipFill>
        <p:spPr>
          <a:xfrm>
            <a:off x="5469255" y="3429000"/>
            <a:ext cx="2931160" cy="2167890"/>
          </a:xfrm>
          <a:prstGeom prst="rect">
            <a:avLst/>
          </a:prstGeom>
          <a:noFill/>
          <a:ln>
            <a:noFill/>
          </a:ln>
        </p:spPr>
      </p:pic>
      <p:sp>
        <p:nvSpPr>
          <p:cNvPr id="10" name="文本框 9" title=""/>
          <p:cNvSpPr txBox="1"/>
          <p:nvPr/>
        </p:nvSpPr>
        <p:spPr>
          <a:xfrm>
            <a:off x="3420745" y="6246495"/>
            <a:ext cx="606425" cy="521970"/>
          </a:xfrm>
          <a:prstGeom prst="rect">
            <a:avLst/>
          </a:prstGeom>
          <a:noFill/>
        </p:spPr>
        <p:txBody>
          <a:bodyPr wrap="square" rtlCol="0" anchor="t">
            <a:spAutoFit/>
          </a:bodyPr>
          <a:lstStyle/>
          <a:p>
            <a:r>
              <a:rPr lang="zh-CN" altLang="en-US" sz="2800" b="1">
                <a:ln>
                  <a:noFill/>
                </a:ln>
                <a:effectLst/>
                <a:latin typeface="Times New Roman" panose="02020603050405020304" charset="0"/>
                <a:ea typeface="黑体" panose="02010609060101010101" charset="-122"/>
                <a:cs typeface="Times New Roman" panose="02020603050405020304" charset="0"/>
                <a:sym typeface="+mn-ea"/>
              </a:rPr>
              <a:t>甲</a:t>
            </a:r>
            <a:endParaRPr lang="zh-CN" altLang="en-US" sz="2800" b="1">
              <a:ln>
                <a:noFill/>
              </a:ln>
              <a:effectLst/>
              <a:latin typeface="Times New Roman" panose="02020603050405020304" charset="0"/>
              <a:ea typeface="黑体" panose="02010609060101010101" charset="-122"/>
              <a:cs typeface="Times New Roman" panose="02020603050405020304" charset="0"/>
              <a:sym typeface="+mn-ea"/>
            </a:endParaRPr>
          </a:p>
        </p:txBody>
      </p:sp>
      <p:sp>
        <p:nvSpPr>
          <p:cNvPr id="11" name="文本框 10" title=""/>
          <p:cNvSpPr txBox="1"/>
          <p:nvPr/>
        </p:nvSpPr>
        <p:spPr>
          <a:xfrm>
            <a:off x="6586220" y="6246495"/>
            <a:ext cx="606425" cy="521970"/>
          </a:xfrm>
          <a:prstGeom prst="rect">
            <a:avLst/>
          </a:prstGeom>
          <a:noFill/>
        </p:spPr>
        <p:txBody>
          <a:bodyPr wrap="square" rtlCol="0" anchor="t">
            <a:spAutoFit/>
          </a:bodyPr>
          <a:lstStyle/>
          <a:p>
            <a:r>
              <a:rPr lang="zh-CN" altLang="en-US" sz="2800" b="1">
                <a:ln>
                  <a:noFill/>
                </a:ln>
                <a:effectLst/>
                <a:latin typeface="Times New Roman" panose="02020603050405020304" charset="0"/>
                <a:ea typeface="黑体" panose="02010609060101010101" charset="-122"/>
                <a:cs typeface="Times New Roman" panose="02020603050405020304" charset="0"/>
                <a:sym typeface="+mn-ea"/>
              </a:rPr>
              <a:t>乙</a:t>
            </a:r>
            <a:endParaRPr lang="zh-CN" altLang="en-US" sz="2800" b="1">
              <a:ln>
                <a:noFill/>
              </a:ln>
              <a:effectLst/>
              <a:latin typeface="Times New Roman" panose="02020603050405020304" charset="0"/>
              <a:ea typeface="黑体" panose="02010609060101010101" charset="-122"/>
              <a:cs typeface="Times New Roman" panose="02020603050405020304" charset="0"/>
              <a:sym typeface="+mn-ea"/>
            </a:endParaRPr>
          </a:p>
        </p:txBody>
      </p:sp>
      <p:sp>
        <p:nvSpPr>
          <p:cNvPr id="13" name="文本框 12" title=""/>
          <p:cNvSpPr txBox="1"/>
          <p:nvPr/>
        </p:nvSpPr>
        <p:spPr>
          <a:xfrm>
            <a:off x="9496425" y="2096770"/>
            <a:ext cx="1293495" cy="521970"/>
          </a:xfrm>
          <a:prstGeom prst="rect">
            <a:avLst/>
          </a:prstGeom>
          <a:noFill/>
        </p:spPr>
        <p:txBody>
          <a:bodyPr wrap="square" rtlCol="0" anchor="t">
            <a:spAutoFit/>
          </a:bodyPr>
          <a:lstStyle/>
          <a:p>
            <a:r>
              <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rPr>
              <a:t>大气压</a:t>
            </a:r>
            <a:endPar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endParaRPr>
          </a:p>
        </p:txBody>
      </p:sp>
      <p:sp>
        <p:nvSpPr>
          <p:cNvPr id="17" name="文本框 16" title=""/>
          <p:cNvSpPr txBox="1"/>
          <p:nvPr/>
        </p:nvSpPr>
        <p:spPr>
          <a:xfrm>
            <a:off x="5929630" y="3350895"/>
            <a:ext cx="569595" cy="521970"/>
          </a:xfrm>
          <a:prstGeom prst="rect">
            <a:avLst/>
          </a:prstGeom>
          <a:noFill/>
        </p:spPr>
        <p:txBody>
          <a:bodyPr wrap="square" rtlCol="0" anchor="t">
            <a:spAutoFit/>
          </a:bodyPr>
          <a:lstStyle/>
          <a:p>
            <a:r>
              <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rPr>
              <a:t>小</a:t>
            </a:r>
            <a:endPar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endParaRPr>
          </a:p>
        </p:txBody>
      </p:sp>
      <p:sp>
        <p:nvSpPr>
          <p:cNvPr id="19" name="圆角矩形 18" title=""/>
          <p:cNvSpPr/>
          <p:nvPr>
            <p:custDataLst>
              <p:tags r:id="rId4"/>
            </p:custDataLst>
          </p:nvPr>
        </p:nvSpPr>
        <p:spPr bwMode="auto">
          <a:xfrm>
            <a:off x="8333740" y="2757170"/>
            <a:ext cx="3256280" cy="467360"/>
          </a:xfrm>
          <a:prstGeom prst="roundRect">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buClrTx/>
              <a:buSzTx/>
              <a:buFontTx/>
              <a:defRPr/>
            </a:pPr>
            <a:endParaRPr lang="en-US" altLang="zh-CN" sz="28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
        <p:nvSpPr>
          <p:cNvPr id="20" name="圆角矩形标注 19" title=""/>
          <p:cNvSpPr/>
          <p:nvPr>
            <p:custDataLst>
              <p:tags r:id="rId5"/>
            </p:custDataLst>
          </p:nvPr>
        </p:nvSpPr>
        <p:spPr bwMode="auto">
          <a:xfrm>
            <a:off x="7426960" y="570230"/>
            <a:ext cx="3869690" cy="708660"/>
          </a:xfrm>
          <a:prstGeom prst="wedgeRoundRectCallout">
            <a:avLst>
              <a:gd name="adj1" fmla="val -35707"/>
              <a:gd name="adj2" fmla="val 68996"/>
              <a:gd name="adj3" fmla="val 16667"/>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lnSpc>
                <a:spcPct val="90000"/>
              </a:lnSpc>
              <a:buClrTx/>
              <a:buSzTx/>
              <a:buFontTx/>
              <a:defRPr/>
            </a:pPr>
            <a:r>
              <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rPr>
              <a:t>瓶内的空气温度降低收缩，瓶内的气压减小</a:t>
            </a:r>
            <a:endPar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
        <p:nvSpPr>
          <p:cNvPr id="21" name="圆角矩形标注 20" title=""/>
          <p:cNvSpPr/>
          <p:nvPr>
            <p:custDataLst>
              <p:tags r:id="rId6"/>
            </p:custDataLst>
          </p:nvPr>
        </p:nvSpPr>
        <p:spPr bwMode="auto">
          <a:xfrm>
            <a:off x="8272780" y="4550410"/>
            <a:ext cx="3869690" cy="708660"/>
          </a:xfrm>
          <a:prstGeom prst="wedgeRoundRectCallout">
            <a:avLst>
              <a:gd name="adj1" fmla="val -58483"/>
              <a:gd name="adj2" fmla="val 31272"/>
              <a:gd name="adj3" fmla="val 16667"/>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lnSpc>
                <a:spcPct val="90000"/>
              </a:lnSpc>
              <a:buClrTx/>
              <a:buSzTx/>
              <a:buFontTx/>
              <a:defRPr/>
            </a:pPr>
            <a:r>
              <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rPr>
              <a:t>瓶内空气流速大，压强小</a:t>
            </a:r>
            <a:endPar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
        <p:nvSpPr>
          <p:cNvPr id="24" name="圆角矩形 23" title=""/>
          <p:cNvSpPr/>
          <p:nvPr>
            <p:custDataLst>
              <p:tags r:id="rId7"/>
            </p:custDataLst>
          </p:nvPr>
        </p:nvSpPr>
        <p:spPr bwMode="auto">
          <a:xfrm>
            <a:off x="7175500" y="1488440"/>
            <a:ext cx="1397635" cy="467360"/>
          </a:xfrm>
          <a:prstGeom prst="roundRect">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buClrTx/>
              <a:buSzTx/>
              <a:buFontTx/>
              <a:defRPr/>
            </a:pPr>
            <a:endParaRPr lang="en-US" altLang="zh-CN" sz="28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000" fill="hold">
                                          <p:stCondLst>
                                            <p:cond delay="0"/>
                                          </p:stCondLst>
                                        </p:cTn>
                                        <p:tgtEl>
                                          <p:spTgt spid="24"/>
                                        </p:tgtEl>
                                        <p:attrNameLst>
                                          <p:attrName>style.visibility</p:attrName>
                                        </p:attrNameLst>
                                      </p:cBhvr>
                                      <p:to>
                                        <p:strVal val="visible"/>
                                      </p:to>
                                    </p:set>
                                    <p:animEffect transition="in" filter="wheel(1)">
                                      <p:cBhvr>
                                        <p:cTn id="7" dur="1000"/>
                                        <p:tgtEl>
                                          <p:spTgt spid="24"/>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500"/>
                                        <p:tgtEl>
                                          <p:spTgt spid="20"/>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3"/>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21" presetClass="entr" presetSubtype="1" fill="hold" grpId="0" nodeType="clickEffect">
                                  <p:stCondLst>
                                    <p:cond delay="0"/>
                                  </p:stCondLst>
                                  <p:childTnLst>
                                    <p:set>
                                      <p:cBhvr>
                                        <p:cTn id="19" dur="1000" fill="hold">
                                          <p:stCondLst>
                                            <p:cond delay="0"/>
                                          </p:stCondLst>
                                        </p:cTn>
                                        <p:tgtEl>
                                          <p:spTgt spid="19"/>
                                        </p:tgtEl>
                                        <p:attrNameLst>
                                          <p:attrName>style.visibility</p:attrName>
                                        </p:attrNameLst>
                                      </p:cBhvr>
                                      <p:to>
                                        <p:strVal val="visible"/>
                                      </p:to>
                                    </p:set>
                                    <p:animEffect transition="in" filter="wheel(1)">
                                      <p:cBhvr>
                                        <p:cTn id="20" dur="1000"/>
                                        <p:tgtEl>
                                          <p:spTgt spid="19"/>
                                        </p:tgtEl>
                                      </p:cBhvr>
                                    </p:animEffect>
                                  </p:childTnLst>
                                </p:cTn>
                              </p:par>
                            </p:childTnLst>
                          </p:cTn>
                        </p:par>
                        <p:par>
                          <p:cTn id="21" fill="hold" nodeType="afterGroup">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par>
                    <p:cTn id="25" fill="hold" nodeType="clickPar">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3" grpId="0"/>
      <p:bldP spid="19" grpId="0" animBg="1"/>
      <p:bldP spid="20" grpId="0" animBg="1"/>
      <p:bldP spid="21" grpId="0" animBg="1"/>
      <p:bldP spid="24" grpId="0"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050" name="Rectangle 2" title=""/>
          <p:cNvSpPr>
            <a:spLocks noChangeArrowheads="1"/>
          </p:cNvSpPr>
          <p:nvPr>
            <p:custDataLst>
              <p:tags r:id="rId2"/>
            </p:custDataLst>
          </p:nvPr>
        </p:nvSpPr>
        <p:spPr bwMode="auto">
          <a:xfrm>
            <a:off x="402590" y="739140"/>
            <a:ext cx="11343640" cy="267652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50000"/>
              </a:lnSpc>
              <a:spcBef>
                <a:spcPct val="0"/>
              </a:spcBef>
              <a:spcAft>
                <a:spcPct val="0"/>
              </a:spcAft>
              <a:buClrTx/>
              <a:buSzTx/>
              <a:buFontTx/>
              <a:buNone/>
            </a:pP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3</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 </a:t>
            </a:r>
            <a:r>
              <a:rPr lang="en-US" altLang="zh-CN" sz="2800" b="1">
                <a:solidFill>
                  <a:srgbClr val="00B050"/>
                </a:solidFill>
                <a:latin typeface="Times New Roman" panose="02020603050405020304" charset="0"/>
                <a:ea typeface="黑体" panose="02010609060101010101" charset="-122"/>
                <a:cs typeface="Times New Roman" panose="02020603050405020304" charset="0"/>
                <a:sym typeface="+mn-ea"/>
              </a:rPr>
              <a:t>[中考新考法·</a:t>
            </a:r>
            <a:r>
              <a:rPr lang="zh-CN" altLang="en-US" sz="2800" b="1">
                <a:solidFill>
                  <a:srgbClr val="00B050"/>
                </a:solidFill>
                <a:latin typeface="Times New Roman" panose="02020603050405020304" charset="0"/>
                <a:ea typeface="黑体" panose="02010609060101010101" charset="-122"/>
                <a:cs typeface="Times New Roman" panose="02020603050405020304" charset="0"/>
                <a:sym typeface="+mn-ea"/>
              </a:rPr>
              <a:t>传统文化</a:t>
            </a:r>
            <a:r>
              <a:rPr lang="en-US" altLang="zh-CN" sz="2800" b="1">
                <a:solidFill>
                  <a:srgbClr val="00B050"/>
                </a:solidFill>
                <a:latin typeface="Times New Roman" panose="02020603050405020304" charset="0"/>
                <a:ea typeface="黑体" panose="02010609060101010101" charset="-122"/>
                <a:cs typeface="Times New Roman" panose="02020603050405020304" charset="0"/>
                <a:sym typeface="+mn-ea"/>
              </a:rPr>
              <a:t>]</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关于竹蜻蜓的最早记载见于晋朝葛洪所著的《抱朴子》一书中，竹蜻蜓的原理如图所示，当旋转时，流过叶片上方的气流速度较</a:t>
            </a: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____</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，在叶片上下表面产生压强差，形成对叶片向</a:t>
            </a:r>
            <a:r>
              <a:rPr kumimoji="0" lang="en-US"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_____</a:t>
            </a:r>
            <a:r>
              <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rPr>
              <a:t>的压力差，推动竹蜻蜓飞行.</a:t>
            </a:r>
            <a:endParaRPr kumimoji="0" sz="2800" b="1" i="0" u="none" strike="noStrike" cap="none" normalizeH="0" baseline="0">
              <a:ln>
                <a:noFill/>
              </a:ln>
              <a:solidFill>
                <a:schemeClr val="tx1"/>
              </a:solidFill>
              <a:effectLst/>
              <a:latin typeface="Times New Roman" panose="02020603050405020304" charset="0"/>
              <a:ea typeface="黑体" panose="02010609060101010101" charset="-122"/>
              <a:cs typeface="Times New Roman" panose="02020603050405020304" charset="0"/>
            </a:endParaRPr>
          </a:p>
        </p:txBody>
      </p:sp>
      <p:sp>
        <p:nvSpPr>
          <p:cNvPr id="17" name="文本框 16" title=""/>
          <p:cNvSpPr txBox="1"/>
          <p:nvPr/>
        </p:nvSpPr>
        <p:spPr>
          <a:xfrm>
            <a:off x="2672715" y="2156460"/>
            <a:ext cx="569595" cy="521970"/>
          </a:xfrm>
          <a:prstGeom prst="rect">
            <a:avLst/>
          </a:prstGeom>
          <a:noFill/>
        </p:spPr>
        <p:txBody>
          <a:bodyPr wrap="square" rtlCol="0" anchor="t">
            <a:spAutoFit/>
          </a:bodyPr>
          <a:lstStyle/>
          <a:p>
            <a:r>
              <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rPr>
              <a:t>大</a:t>
            </a:r>
            <a:endPar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endParaRPr>
          </a:p>
        </p:txBody>
      </p:sp>
      <p:sp>
        <p:nvSpPr>
          <p:cNvPr id="3" name="文本框 2" title=""/>
          <p:cNvSpPr txBox="1"/>
          <p:nvPr/>
        </p:nvSpPr>
        <p:spPr>
          <a:xfrm>
            <a:off x="10645140" y="2171700"/>
            <a:ext cx="569595" cy="521970"/>
          </a:xfrm>
          <a:prstGeom prst="rect">
            <a:avLst/>
          </a:prstGeom>
          <a:noFill/>
        </p:spPr>
        <p:txBody>
          <a:bodyPr wrap="square" rtlCol="0" anchor="t">
            <a:spAutoFit/>
          </a:bodyPr>
          <a:lstStyle/>
          <a:p>
            <a:r>
              <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rPr>
              <a:t>上</a:t>
            </a:r>
            <a:endPar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endParaRPr>
          </a:p>
        </p:txBody>
      </p:sp>
      <p:pic>
        <p:nvPicPr>
          <p:cNvPr id="207" name="图片 178" title=""/>
          <p:cNvPicPr>
            <a:picLocks noChangeAspect="1"/>
          </p:cNvPicPr>
          <p:nvPr/>
        </p:nvPicPr>
        <p:blipFill>
          <a:blip r:embed="rId3"/>
          <a:srcRect r="66936"/>
          <a:stretch>
            <a:fillRect/>
          </a:stretch>
        </p:blipFill>
        <p:spPr>
          <a:xfrm>
            <a:off x="1232535" y="3415665"/>
            <a:ext cx="3058160" cy="2753995"/>
          </a:xfrm>
          <a:prstGeom prst="rect">
            <a:avLst/>
          </a:prstGeom>
          <a:noFill/>
          <a:ln>
            <a:noFill/>
          </a:ln>
        </p:spPr>
      </p:pic>
      <p:sp>
        <p:nvSpPr>
          <p:cNvPr id="4" name="椭圆形标注 3" title=""/>
          <p:cNvSpPr/>
          <p:nvPr/>
        </p:nvSpPr>
        <p:spPr>
          <a:xfrm>
            <a:off x="4686300" y="3307080"/>
            <a:ext cx="3834765" cy="2390775"/>
          </a:xfrm>
          <a:prstGeom prst="wedgeEllipseCallout">
            <a:avLst>
              <a:gd name="adj1" fmla="val -57603"/>
              <a:gd name="adj2" fmla="val 20889"/>
            </a:avLst>
          </a:prstGeom>
          <a:noFill/>
          <a:ln w="22225">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5" name="直接连接符 4" title=""/>
          <p:cNvCxnSpPr/>
          <p:nvPr/>
        </p:nvCxnSpPr>
        <p:spPr>
          <a:xfrm flipV="1">
            <a:off x="5240655" y="4365625"/>
            <a:ext cx="692785" cy="4445"/>
          </a:xfrm>
          <a:prstGeom prst="line">
            <a:avLst/>
          </a:prstGeom>
          <a:ln w="31750">
            <a:solidFill>
              <a:schemeClr val="tx1"/>
            </a:solidFill>
          </a:ln>
        </p:spPr>
        <p:style>
          <a:lnRef idx="2">
            <a:schemeClr val="accent1"/>
          </a:lnRef>
          <a:fillRef idx="0">
            <a:srgbClr val="FFFFFF"/>
          </a:fillRef>
          <a:effectRef idx="0">
            <a:srgbClr val="FFFFFF"/>
          </a:effectRef>
          <a:fontRef idx="minor">
            <a:schemeClr val="tx1"/>
          </a:fontRef>
        </p:style>
      </p:cxnSp>
      <p:sp>
        <p:nvSpPr>
          <p:cNvPr id="6" name="任意多边形 5" title=""/>
          <p:cNvSpPr/>
          <p:nvPr/>
        </p:nvSpPr>
        <p:spPr>
          <a:xfrm>
            <a:off x="5942965" y="4110355"/>
            <a:ext cx="819150" cy="375920"/>
          </a:xfrm>
          <a:custGeom>
            <a:gdLst>
              <a:gd name="connisteX0" fmla="*/ 47688 w 838263"/>
              <a:gd name="connsiteY0" fmla="*/ 366137 h 366137"/>
              <a:gd name="connisteX1" fmla="*/ 63 w 838263"/>
              <a:gd name="connsiteY1" fmla="*/ 232787 h 366137"/>
              <a:gd name="connisteX2" fmla="*/ 47688 w 838263"/>
              <a:gd name="connsiteY2" fmla="*/ 80387 h 366137"/>
              <a:gd name="connisteX3" fmla="*/ 257238 w 838263"/>
              <a:gd name="connsiteY3" fmla="*/ 4187 h 366137"/>
              <a:gd name="connisteX4" fmla="*/ 571563 w 838263"/>
              <a:gd name="connsiteY4" fmla="*/ 175637 h 366137"/>
              <a:gd name="connisteX5" fmla="*/ 838263 w 838263"/>
              <a:gd name="connsiteY5" fmla="*/ 356612 h 366137"/>
            </a:gdLst>
            <a:cxnLst>
              <a:cxn ang="0">
                <a:pos x="connisteX0" y="connsiteY0"/>
              </a:cxn>
              <a:cxn ang="0">
                <a:pos x="connisteX1" y="connsiteY1"/>
              </a:cxn>
              <a:cxn ang="0">
                <a:pos x="connisteX2" y="connsiteY2"/>
              </a:cxn>
              <a:cxn ang="0">
                <a:pos x="connisteX3" y="connsiteY3"/>
              </a:cxn>
              <a:cxn ang="0">
                <a:pos x="connisteX4" y="connsiteY4"/>
              </a:cxn>
              <a:cxn ang="0">
                <a:pos x="connisteX5" y="connsiteY5"/>
              </a:cxn>
            </a:cxnLst>
            <a:rect l="l" t="t" r="r" b="b"/>
            <a:pathLst>
              <a:path w="838263" h="366138">
                <a:moveTo>
                  <a:pt x="47688" y="366138"/>
                </a:moveTo>
                <a:cubicBezTo>
                  <a:pt x="36893" y="342643"/>
                  <a:pt x="63" y="289938"/>
                  <a:pt x="63" y="232788"/>
                </a:cubicBezTo>
                <a:cubicBezTo>
                  <a:pt x="63" y="175638"/>
                  <a:pt x="-3747" y="126108"/>
                  <a:pt x="47688" y="80388"/>
                </a:cubicBezTo>
                <a:cubicBezTo>
                  <a:pt x="99123" y="34668"/>
                  <a:pt x="152463" y="-14862"/>
                  <a:pt x="257238" y="4188"/>
                </a:cubicBezTo>
                <a:cubicBezTo>
                  <a:pt x="362013" y="23238"/>
                  <a:pt x="455358" y="105153"/>
                  <a:pt x="571563" y="175638"/>
                </a:cubicBezTo>
                <a:cubicBezTo>
                  <a:pt x="687768" y="246123"/>
                  <a:pt x="791273" y="323593"/>
                  <a:pt x="838263" y="356613"/>
                </a:cubicBezTo>
              </a:path>
            </a:pathLst>
          </a:custGeom>
          <a:noFill/>
          <a:ln w="28575">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7" name="直接连接符 6" title=""/>
          <p:cNvCxnSpPr/>
          <p:nvPr/>
        </p:nvCxnSpPr>
        <p:spPr>
          <a:xfrm>
            <a:off x="5981065" y="4476750"/>
            <a:ext cx="781050" cy="9525"/>
          </a:xfrm>
          <a:prstGeom prst="line">
            <a:avLst/>
          </a:prstGeom>
          <a:ln w="31750">
            <a:solidFill>
              <a:schemeClr val="tx1"/>
            </a:solidFill>
          </a:ln>
        </p:spPr>
        <p:style>
          <a:lnRef idx="2">
            <a:schemeClr val="accent1"/>
          </a:lnRef>
          <a:fillRef idx="0">
            <a:srgbClr val="FFFFFF"/>
          </a:fillRef>
          <a:effectRef idx="0">
            <a:srgbClr val="FFFFFF"/>
          </a:effectRef>
          <a:fontRef idx="minor">
            <a:schemeClr val="tx1"/>
          </a:fontRef>
        </p:style>
      </p:cxnSp>
      <p:cxnSp>
        <p:nvCxnSpPr>
          <p:cNvPr id="8" name="直接连接符 7" title=""/>
          <p:cNvCxnSpPr/>
          <p:nvPr/>
        </p:nvCxnSpPr>
        <p:spPr>
          <a:xfrm flipV="1">
            <a:off x="5369560" y="4363720"/>
            <a:ext cx="401955" cy="5080"/>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9" name="直接连接符 8" title=""/>
          <p:cNvCxnSpPr/>
          <p:nvPr/>
        </p:nvCxnSpPr>
        <p:spPr>
          <a:xfrm flipV="1">
            <a:off x="6762115" y="4363720"/>
            <a:ext cx="401955" cy="5080"/>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10" name="直接连接符 9" title=""/>
          <p:cNvCxnSpPr/>
          <p:nvPr/>
        </p:nvCxnSpPr>
        <p:spPr>
          <a:xfrm flipV="1">
            <a:off x="5236210" y="4563745"/>
            <a:ext cx="2073275" cy="2540"/>
          </a:xfrm>
          <a:prstGeom prst="line">
            <a:avLst/>
          </a:prstGeom>
          <a:ln w="31750">
            <a:solidFill>
              <a:schemeClr val="tx1"/>
            </a:solidFill>
          </a:ln>
        </p:spPr>
        <p:style>
          <a:lnRef idx="2">
            <a:schemeClr val="accent1"/>
          </a:lnRef>
          <a:fillRef idx="0">
            <a:srgbClr val="FFFFFF"/>
          </a:fillRef>
          <a:effectRef idx="0">
            <a:srgbClr val="FFFFFF"/>
          </a:effectRef>
          <a:fontRef idx="minor">
            <a:schemeClr val="tx1"/>
          </a:fontRef>
        </p:style>
      </p:cxnSp>
      <p:cxnSp>
        <p:nvCxnSpPr>
          <p:cNvPr id="11" name="直接连接符 10" title=""/>
          <p:cNvCxnSpPr/>
          <p:nvPr/>
        </p:nvCxnSpPr>
        <p:spPr>
          <a:xfrm flipV="1">
            <a:off x="5363210" y="4560570"/>
            <a:ext cx="401955" cy="5080"/>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12" name="直接连接符 11" title=""/>
          <p:cNvCxnSpPr/>
          <p:nvPr/>
        </p:nvCxnSpPr>
        <p:spPr>
          <a:xfrm flipV="1">
            <a:off x="6755765" y="4560570"/>
            <a:ext cx="401955" cy="5080"/>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13" name="直接连接符 12" title=""/>
          <p:cNvCxnSpPr/>
          <p:nvPr/>
        </p:nvCxnSpPr>
        <p:spPr>
          <a:xfrm flipV="1">
            <a:off x="6616700" y="4364355"/>
            <a:ext cx="692785" cy="4445"/>
          </a:xfrm>
          <a:prstGeom prst="line">
            <a:avLst/>
          </a:prstGeom>
          <a:ln w="31750">
            <a:solidFill>
              <a:schemeClr val="tx1"/>
            </a:solidFill>
          </a:ln>
        </p:spPr>
        <p:style>
          <a:lnRef idx="2">
            <a:schemeClr val="accent1"/>
          </a:lnRef>
          <a:fillRef idx="0">
            <a:srgbClr val="FFFFFF"/>
          </a:fillRef>
          <a:effectRef idx="0">
            <a:srgbClr val="FFFFFF"/>
          </a:effectRef>
          <a:fontRef idx="minor">
            <a:schemeClr val="tx1"/>
          </a:fontRef>
        </p:style>
      </p:cxnSp>
      <p:cxnSp>
        <p:nvCxnSpPr>
          <p:cNvPr id="14" name="直接连接符 13" title=""/>
          <p:cNvCxnSpPr/>
          <p:nvPr/>
        </p:nvCxnSpPr>
        <p:spPr>
          <a:xfrm flipH="1" flipV="1">
            <a:off x="6153150" y="4692650"/>
            <a:ext cx="398780" cy="3810"/>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15" name="直接连接符 14" title=""/>
          <p:cNvCxnSpPr/>
          <p:nvPr/>
        </p:nvCxnSpPr>
        <p:spPr>
          <a:xfrm flipV="1">
            <a:off x="5933440" y="4696460"/>
            <a:ext cx="692785" cy="4445"/>
          </a:xfrm>
          <a:prstGeom prst="line">
            <a:avLst/>
          </a:prstGeom>
          <a:ln w="31750">
            <a:solidFill>
              <a:schemeClr val="tx1"/>
            </a:solidFill>
          </a:ln>
        </p:spPr>
        <p:style>
          <a:lnRef idx="2">
            <a:schemeClr val="accent1"/>
          </a:lnRef>
          <a:fillRef idx="0">
            <a:srgbClr val="FFFFFF"/>
          </a:fillRef>
          <a:effectRef idx="0">
            <a:srgbClr val="FFFFFF"/>
          </a:effectRef>
          <a:fontRef idx="minor">
            <a:schemeClr val="tx1"/>
          </a:fontRef>
        </p:style>
      </p:cxnSp>
      <p:sp>
        <p:nvSpPr>
          <p:cNvPr id="16" name="文本框 15" title=""/>
          <p:cNvSpPr txBox="1"/>
          <p:nvPr/>
        </p:nvSpPr>
        <p:spPr>
          <a:xfrm>
            <a:off x="6153150" y="3514090"/>
            <a:ext cx="1659890" cy="521970"/>
          </a:xfrm>
          <a:prstGeom prst="rect">
            <a:avLst/>
          </a:prstGeom>
          <a:noFill/>
        </p:spPr>
        <p:txBody>
          <a:bodyPr wrap="square" rtlCol="0" anchor="t">
            <a:spAutoFit/>
          </a:bodyPr>
          <a:lstStyle/>
          <a:p>
            <a:r>
              <a:rPr lang="zh-CN" sz="2800" b="1">
                <a:ln>
                  <a:noFill/>
                </a:ln>
                <a:effectLst/>
                <a:latin typeface="Times New Roman" panose="02020603050405020304" charset="0"/>
                <a:ea typeface="黑体" panose="02010609060101010101" charset="-122"/>
                <a:cs typeface="Times New Roman" panose="02020603050405020304" charset="0"/>
                <a:sym typeface="+mn-ea"/>
              </a:rPr>
              <a:t>气流方向</a:t>
            </a:r>
            <a:endParaRPr lang="zh-CN" sz="2800" b="1">
              <a:ln>
                <a:noFill/>
              </a:ln>
              <a:effectLst/>
              <a:latin typeface="Times New Roman" panose="02020603050405020304" charset="0"/>
              <a:ea typeface="黑体" panose="02010609060101010101" charset="-122"/>
              <a:cs typeface="Times New Roman" panose="02020603050405020304" charset="0"/>
              <a:sym typeface="+mn-ea"/>
            </a:endParaRPr>
          </a:p>
        </p:txBody>
      </p:sp>
      <p:sp>
        <p:nvSpPr>
          <p:cNvPr id="18" name="文本框 17" title=""/>
          <p:cNvSpPr txBox="1"/>
          <p:nvPr/>
        </p:nvSpPr>
        <p:spPr>
          <a:xfrm>
            <a:off x="5649595" y="4902835"/>
            <a:ext cx="1659890" cy="521970"/>
          </a:xfrm>
          <a:prstGeom prst="rect">
            <a:avLst/>
          </a:prstGeom>
          <a:noFill/>
        </p:spPr>
        <p:txBody>
          <a:bodyPr wrap="square" rtlCol="0" anchor="t">
            <a:spAutoFit/>
          </a:bodyPr>
          <a:lstStyle/>
          <a:p>
            <a:r>
              <a:rPr lang="zh-CN" sz="2800" b="1">
                <a:ln>
                  <a:noFill/>
                </a:ln>
                <a:effectLst/>
                <a:latin typeface="Times New Roman" panose="02020603050405020304" charset="0"/>
                <a:ea typeface="黑体" panose="02010609060101010101" charset="-122"/>
                <a:cs typeface="Times New Roman" panose="02020603050405020304" charset="0"/>
                <a:sym typeface="+mn-ea"/>
              </a:rPr>
              <a:t>转动方向</a:t>
            </a:r>
            <a:endParaRPr lang="zh-CN" sz="2800" b="1">
              <a:ln>
                <a:noFill/>
              </a:ln>
              <a:effectLst/>
              <a:latin typeface="Times New Roman" panose="02020603050405020304" charset="0"/>
              <a:ea typeface="黑体" panose="02010609060101010101" charset="-122"/>
              <a:cs typeface="Times New Roman" panose="02020603050405020304" charset="0"/>
              <a:sym typeface="+mn-ea"/>
            </a:endParaRPr>
          </a:p>
        </p:txBody>
      </p:sp>
      <p:sp>
        <p:nvSpPr>
          <p:cNvPr id="24" name="圆角矩形 23" title=""/>
          <p:cNvSpPr/>
          <p:nvPr>
            <p:custDataLst>
              <p:tags r:id="rId4"/>
            </p:custDataLst>
          </p:nvPr>
        </p:nvSpPr>
        <p:spPr bwMode="auto">
          <a:xfrm>
            <a:off x="7608570" y="1597660"/>
            <a:ext cx="1480185" cy="467360"/>
          </a:xfrm>
          <a:prstGeom prst="roundRect">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buClrTx/>
              <a:buSzTx/>
              <a:buFontTx/>
              <a:defRPr/>
            </a:pPr>
            <a:endParaRPr lang="en-US" altLang="zh-CN" sz="28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
        <p:nvSpPr>
          <p:cNvPr id="21" name="圆角矩形标注 20" title=""/>
          <p:cNvSpPr/>
          <p:nvPr>
            <p:custDataLst>
              <p:tags r:id="rId5"/>
            </p:custDataLst>
          </p:nvPr>
        </p:nvSpPr>
        <p:spPr bwMode="auto">
          <a:xfrm>
            <a:off x="8521065" y="3074670"/>
            <a:ext cx="3429635" cy="1148715"/>
          </a:xfrm>
          <a:prstGeom prst="wedgeRoundRectCallout">
            <a:avLst>
              <a:gd name="adj1" fmla="val -56184"/>
              <a:gd name="adj2" fmla="val 12078"/>
              <a:gd name="adj3" fmla="val 16667"/>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lnSpc>
                <a:spcPct val="90000"/>
              </a:lnSpc>
              <a:buClrTx/>
              <a:buSzTx/>
              <a:buFontTx/>
              <a:defRPr/>
            </a:pPr>
            <a:r>
              <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rPr>
              <a:t>叶片上表面较凸，旋转时，叶片上方的气流速度较大，压强小</a:t>
            </a:r>
            <a:endPar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000" fill="hold">
                                          <p:stCondLst>
                                            <p:cond delay="0"/>
                                          </p:stCondLst>
                                        </p:cTn>
                                        <p:tgtEl>
                                          <p:spTgt spid="24"/>
                                        </p:tgtEl>
                                        <p:attrNameLst>
                                          <p:attrName>style.visibility</p:attrName>
                                        </p:attrNameLst>
                                      </p:cBhvr>
                                      <p:to>
                                        <p:strVal val="visible"/>
                                      </p:to>
                                    </p:set>
                                    <p:animEffect transition="in" filter="wheel(1)">
                                      <p:cBhvr>
                                        <p:cTn id="7" dur="1000"/>
                                        <p:tgtEl>
                                          <p:spTgt spid="24"/>
                                        </p:tgtEl>
                                      </p:cBhvr>
                                    </p:animEffect>
                                  </p:childTnLst>
                                </p:cTn>
                              </p:par>
                            </p:childTnLst>
                          </p:cTn>
                        </p:par>
                        <p:par>
                          <p:cTn id="8" fill="hold" nodeType="afterGroup">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wipe(left)">
                                      <p:cBhvr>
                                        <p:cTn id="11" dur="500"/>
                                        <p:tgtEl>
                                          <p:spTgt spid="21"/>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p:bldP spid="24" grpId="0" animBg="1"/>
      <p:bldP spid="21" grpId="0"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050" name="Rectangle 2" title=""/>
          <p:cNvSpPr>
            <a:spLocks noChangeArrowheads="1"/>
          </p:cNvSpPr>
          <p:nvPr>
            <p:custDataLst>
              <p:tags r:id="rId2"/>
            </p:custDataLst>
          </p:nvPr>
        </p:nvSpPr>
        <p:spPr bwMode="auto">
          <a:xfrm>
            <a:off x="402590" y="620395"/>
            <a:ext cx="11343640" cy="203009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50000"/>
              </a:lnSpc>
              <a:spcBef>
                <a:spcPct val="0"/>
              </a:spcBef>
              <a:spcAft>
                <a:spcPct val="0"/>
              </a:spcAft>
              <a:buClrTx/>
              <a:buSzTx/>
              <a:buFontTx/>
              <a:buNone/>
            </a:pPr>
            <a:r>
              <a:rPr kumimoji="0" lang="en-US" sz="2800" b="1" i="0" u="none" strike="noStrike" cap="none" normalizeH="0" baseline="0">
                <a:latin typeface="Times New Roman" panose="02020603050405020304" charset="0"/>
                <a:ea typeface="黑体" panose="02010609060101010101" charset="-122"/>
                <a:cs typeface="Times New Roman" panose="02020603050405020304" charset="0"/>
              </a:rPr>
              <a:t>4</a:t>
            </a:r>
            <a:r>
              <a:rPr kumimoji="0" sz="2800" b="1" i="0" u="none" strike="noStrike" cap="none" normalizeH="0" baseline="0">
                <a:latin typeface="Times New Roman" panose="02020603050405020304" charset="0"/>
                <a:ea typeface="黑体" panose="02010609060101010101" charset="-122"/>
                <a:cs typeface="Times New Roman" panose="02020603050405020304" charset="0"/>
              </a:rPr>
              <a:t>. 若在无风的天气，汽车在公路上快速行驶时，车后面的树叶总会向如图中所示的</a:t>
            </a:r>
            <a:r>
              <a:rPr kumimoji="0" lang="en-US" sz="2800" b="1" i="0" u="none" strike="noStrike" cap="none" normalizeH="0" baseline="0">
                <a:latin typeface="Times New Roman" panose="02020603050405020304" charset="0"/>
                <a:ea typeface="黑体" panose="02010609060101010101" charset="-122"/>
                <a:cs typeface="Times New Roman" panose="02020603050405020304" charset="0"/>
              </a:rPr>
              <a:t>____(</a:t>
            </a:r>
            <a:r>
              <a:rPr kumimoji="0" sz="2800" b="1" i="0" u="none" strike="noStrike" cap="none" normalizeH="0" baseline="0">
                <a:latin typeface="Times New Roman" panose="02020603050405020304" charset="0"/>
                <a:ea typeface="黑体" panose="02010609060101010101" charset="-122"/>
                <a:cs typeface="Times New Roman" panose="02020603050405020304" charset="0"/>
              </a:rPr>
              <a:t>选填“</a:t>
            </a:r>
            <a:r>
              <a:rPr kumimoji="0" sz="2800" b="1" i="1" u="none" strike="noStrike" cap="none" normalizeH="0" baseline="0">
                <a:latin typeface="Times New Roman" panose="02020603050405020304" charset="0"/>
                <a:ea typeface="黑体" panose="02010609060101010101" charset="-122"/>
                <a:cs typeface="Times New Roman" panose="02020603050405020304" charset="0"/>
              </a:rPr>
              <a:t>A</a:t>
            </a:r>
            <a:r>
              <a:rPr kumimoji="0" sz="2800" b="1" i="0" u="none" strike="noStrike" cap="none" normalizeH="0" baseline="0">
                <a:latin typeface="Times New Roman" panose="02020603050405020304" charset="0"/>
                <a:ea typeface="黑体" panose="02010609060101010101" charset="-122"/>
                <a:cs typeface="Times New Roman" panose="02020603050405020304" charset="0"/>
              </a:rPr>
              <a:t>”“</a:t>
            </a:r>
            <a:r>
              <a:rPr kumimoji="0" sz="2800" b="1" i="1" u="none" strike="noStrike" cap="none" normalizeH="0" baseline="0">
                <a:latin typeface="Times New Roman" panose="02020603050405020304" charset="0"/>
                <a:ea typeface="黑体" panose="02010609060101010101" charset="-122"/>
                <a:cs typeface="Times New Roman" panose="02020603050405020304" charset="0"/>
              </a:rPr>
              <a:t>B</a:t>
            </a:r>
            <a:r>
              <a:rPr kumimoji="0" sz="2800" b="1" i="0" u="none" strike="noStrike" cap="none" normalizeH="0" baseline="0">
                <a:latin typeface="Times New Roman" panose="02020603050405020304" charset="0"/>
                <a:ea typeface="黑体" panose="02010609060101010101" charset="-122"/>
                <a:cs typeface="Times New Roman" panose="02020603050405020304" charset="0"/>
              </a:rPr>
              <a:t>”或“</a:t>
            </a:r>
            <a:r>
              <a:rPr kumimoji="0" sz="2800" b="1" i="1" u="none" strike="noStrike" cap="none" normalizeH="0" baseline="0">
                <a:latin typeface="Times New Roman" panose="02020603050405020304" charset="0"/>
                <a:ea typeface="黑体" panose="02010609060101010101" charset="-122"/>
                <a:cs typeface="Times New Roman" panose="02020603050405020304" charset="0"/>
              </a:rPr>
              <a:t>C</a:t>
            </a:r>
            <a:r>
              <a:rPr kumimoji="0" sz="2800" b="1" i="0" u="none" strike="noStrike" cap="none" normalizeH="0" baseline="0">
                <a:latin typeface="Times New Roman" panose="02020603050405020304" charset="0"/>
                <a:ea typeface="黑体" panose="02010609060101010101" charset="-122"/>
                <a:cs typeface="Times New Roman" panose="02020603050405020304" charset="0"/>
              </a:rPr>
              <a:t>”</a:t>
            </a:r>
            <a:r>
              <a:rPr kumimoji="0" lang="en-US" sz="2800" b="1" i="0" u="none" strike="noStrike" cap="none" normalizeH="0" baseline="0">
                <a:latin typeface="Times New Roman" panose="02020603050405020304" charset="0"/>
                <a:ea typeface="黑体" panose="02010609060101010101" charset="-122"/>
                <a:cs typeface="Times New Roman" panose="02020603050405020304" charset="0"/>
              </a:rPr>
              <a:t>)</a:t>
            </a:r>
            <a:r>
              <a:rPr kumimoji="0" sz="2800" b="1" i="0" u="none" strike="noStrike" cap="none" normalizeH="0" baseline="0">
                <a:latin typeface="Times New Roman" panose="02020603050405020304" charset="0"/>
                <a:ea typeface="黑体" panose="02010609060101010101" charset="-122"/>
                <a:cs typeface="Times New Roman" panose="02020603050405020304" charset="0"/>
              </a:rPr>
              <a:t>方向飘动，这是因为汽车在快速行驶时，马路中间的空气流速大，压强</a:t>
            </a:r>
            <a:r>
              <a:rPr lang="en-US" sz="2800" b="1">
                <a:latin typeface="Times New Roman" panose="02020603050405020304" charset="0"/>
                <a:ea typeface="黑体" panose="02010609060101010101" charset="-122"/>
                <a:cs typeface="Times New Roman" panose="02020603050405020304" charset="0"/>
                <a:sym typeface="+mn-ea"/>
              </a:rPr>
              <a:t>____</a:t>
            </a:r>
            <a:r>
              <a:rPr kumimoji="0" sz="2800" b="1" i="0" u="none" strike="noStrike" cap="none" normalizeH="0" baseline="0">
                <a:latin typeface="Times New Roman" panose="02020603050405020304" charset="0"/>
                <a:ea typeface="黑体" panose="02010609060101010101" charset="-122"/>
                <a:cs typeface="Times New Roman" panose="02020603050405020304" charset="0"/>
              </a:rPr>
              <a:t>.</a:t>
            </a:r>
            <a:endParaRPr kumimoji="0" sz="2800" b="1" i="0" u="none" strike="noStrike" cap="none" normalizeH="0" baseline="0">
              <a:latin typeface="Times New Roman" panose="02020603050405020304" charset="0"/>
              <a:ea typeface="黑体" panose="02010609060101010101" charset="-122"/>
              <a:cs typeface="Times New Roman" panose="02020603050405020304" charset="0"/>
            </a:endParaRPr>
          </a:p>
        </p:txBody>
      </p:sp>
      <p:sp>
        <p:nvSpPr>
          <p:cNvPr id="17" name="文本框 16" title=""/>
          <p:cNvSpPr txBox="1"/>
          <p:nvPr/>
        </p:nvSpPr>
        <p:spPr>
          <a:xfrm>
            <a:off x="2374265" y="1420495"/>
            <a:ext cx="569595" cy="521970"/>
          </a:xfrm>
          <a:prstGeom prst="rect">
            <a:avLst/>
          </a:prstGeom>
          <a:noFill/>
        </p:spPr>
        <p:txBody>
          <a:bodyPr wrap="square" rtlCol="0" anchor="t">
            <a:spAutoFit/>
          </a:bodyPr>
          <a:lstStyle/>
          <a:p>
            <a:r>
              <a:rPr lang="en-US" altLang="zh-CN" sz="2800" b="1" i="1">
                <a:ln>
                  <a:noFill/>
                </a:ln>
                <a:solidFill>
                  <a:srgbClr val="FF0000"/>
                </a:solidFill>
                <a:effectLst/>
                <a:latin typeface="Times New Roman" panose="02020603050405020304" charset="0"/>
                <a:ea typeface="黑体" panose="02010609060101010101" charset="-122"/>
                <a:cs typeface="Times New Roman" panose="02020603050405020304" charset="0"/>
                <a:sym typeface="+mn-ea"/>
              </a:rPr>
              <a:t>A</a:t>
            </a:r>
            <a:endParaRPr lang="en-US" altLang="zh-CN" sz="2800" b="1" i="1">
              <a:ln>
                <a:noFill/>
              </a:ln>
              <a:solidFill>
                <a:srgbClr val="FF0000"/>
              </a:solidFill>
              <a:effectLst/>
              <a:latin typeface="Times New Roman" panose="02020603050405020304" charset="0"/>
              <a:ea typeface="黑体" panose="02010609060101010101" charset="-122"/>
              <a:cs typeface="Times New Roman" panose="02020603050405020304" charset="0"/>
              <a:sym typeface="+mn-ea"/>
            </a:endParaRPr>
          </a:p>
        </p:txBody>
      </p:sp>
      <p:sp>
        <p:nvSpPr>
          <p:cNvPr id="3" name="文本框 2" title=""/>
          <p:cNvSpPr txBox="1"/>
          <p:nvPr/>
        </p:nvSpPr>
        <p:spPr>
          <a:xfrm>
            <a:off x="6275705" y="2052320"/>
            <a:ext cx="569595" cy="521970"/>
          </a:xfrm>
          <a:prstGeom prst="rect">
            <a:avLst/>
          </a:prstGeom>
          <a:noFill/>
        </p:spPr>
        <p:txBody>
          <a:bodyPr wrap="square" rtlCol="0" anchor="t">
            <a:spAutoFit/>
          </a:bodyPr>
          <a:lstStyle/>
          <a:p>
            <a:r>
              <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rPr>
              <a:t>小</a:t>
            </a:r>
            <a:endParaRPr lang="zh-CN" altLang="en-US" sz="2800" b="1">
              <a:ln>
                <a:noFill/>
              </a:ln>
              <a:solidFill>
                <a:srgbClr val="FF0000"/>
              </a:solidFill>
              <a:effectLst/>
              <a:latin typeface="Times New Roman" panose="02020603050405020304" charset="0"/>
              <a:ea typeface="黑体" panose="02010609060101010101" charset="-122"/>
              <a:cs typeface="Times New Roman" panose="02020603050405020304" charset="0"/>
              <a:sym typeface="+mn-ea"/>
            </a:endParaRPr>
          </a:p>
        </p:txBody>
      </p:sp>
      <p:grpSp>
        <p:nvGrpSpPr>
          <p:cNvPr id="30" name="组合 29" title=""/>
          <p:cNvGrpSpPr/>
          <p:nvPr/>
        </p:nvGrpSpPr>
        <p:grpSpPr>
          <a:xfrm>
            <a:off x="2141220" y="2571750"/>
            <a:ext cx="7038975" cy="4109085"/>
            <a:chOff x="3372" y="4050"/>
            <a:chExt cx="11085" cy="6471"/>
          </a:xfrm>
        </p:grpSpPr>
        <p:pic>
          <p:nvPicPr>
            <p:cNvPr id="5" name="图片 4"/>
            <p:cNvPicPr>
              <a:picLocks noChangeAspect="1"/>
            </p:cNvPicPr>
            <p:nvPr/>
          </p:nvPicPr>
          <p:blipFill>
            <a:blip r:embed="rId3"/>
            <a:stretch>
              <a:fillRect/>
            </a:stretch>
          </p:blipFill>
          <p:spPr>
            <a:xfrm flipH="1">
              <a:off x="6991" y="6130"/>
              <a:ext cx="3958" cy="1817"/>
            </a:xfrm>
            <a:prstGeom prst="rect">
              <a:avLst/>
            </a:prstGeom>
          </p:spPr>
        </p:pic>
        <p:cxnSp>
          <p:nvCxnSpPr>
            <p:cNvPr id="6" name="直接连接符 5"/>
            <p:cNvCxnSpPr/>
            <p:nvPr/>
          </p:nvCxnSpPr>
          <p:spPr>
            <a:xfrm flipV="1">
              <a:off x="4970" y="5890"/>
              <a:ext cx="5593" cy="12"/>
            </a:xfrm>
            <a:prstGeom prst="line">
              <a:avLst/>
            </a:prstGeom>
            <a:ln w="31750">
              <a:solidFill>
                <a:schemeClr val="tx1"/>
              </a:solidFill>
            </a:ln>
          </p:spPr>
          <p:style>
            <a:lnRef idx="2">
              <a:schemeClr val="accent1"/>
            </a:lnRef>
            <a:fillRef idx="0">
              <a:srgbClr val="FFFFFF"/>
            </a:fillRef>
            <a:effectRef idx="0">
              <a:srgbClr val="FFFFFF"/>
            </a:effectRef>
            <a:fontRef idx="minor">
              <a:schemeClr val="tx1"/>
            </a:fontRef>
          </p:style>
        </p:cxnSp>
        <p:cxnSp>
          <p:nvCxnSpPr>
            <p:cNvPr id="7" name="直接连接符 6"/>
            <p:cNvCxnSpPr/>
            <p:nvPr/>
          </p:nvCxnSpPr>
          <p:spPr>
            <a:xfrm flipV="1">
              <a:off x="4970" y="8463"/>
              <a:ext cx="5593" cy="12"/>
            </a:xfrm>
            <a:prstGeom prst="line">
              <a:avLst/>
            </a:prstGeom>
            <a:ln w="31750">
              <a:solidFill>
                <a:schemeClr val="tx1"/>
              </a:solidFill>
            </a:ln>
          </p:spPr>
          <p:style>
            <a:lnRef idx="2">
              <a:schemeClr val="accent1"/>
            </a:lnRef>
            <a:fillRef idx="0">
              <a:srgbClr val="FFFFFF"/>
            </a:fillRef>
            <a:effectRef idx="0">
              <a:srgbClr val="FFFFFF"/>
            </a:effectRef>
            <a:fontRef idx="minor">
              <a:schemeClr val="tx1"/>
            </a:fontRef>
          </p:style>
        </p:cxnSp>
        <p:cxnSp>
          <p:nvCxnSpPr>
            <p:cNvPr id="11" name="直接连接符 10"/>
            <p:cNvCxnSpPr/>
            <p:nvPr/>
          </p:nvCxnSpPr>
          <p:spPr>
            <a:xfrm flipH="1" flipV="1">
              <a:off x="3372" y="7234"/>
              <a:ext cx="1028" cy="24"/>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sp>
          <p:nvSpPr>
            <p:cNvPr id="8" name="文本框 7"/>
            <p:cNvSpPr txBox="1"/>
            <p:nvPr/>
          </p:nvSpPr>
          <p:spPr>
            <a:xfrm>
              <a:off x="3669" y="6582"/>
              <a:ext cx="731" cy="822"/>
            </a:xfrm>
            <a:prstGeom prst="rect">
              <a:avLst/>
            </a:prstGeom>
            <a:noFill/>
          </p:spPr>
          <p:txBody>
            <a:bodyPr wrap="square" rtlCol="0" anchor="t">
              <a:spAutoFit/>
            </a:bodyPr>
            <a:lstStyle/>
            <a:p>
              <a:r>
                <a:rPr lang="en-US" sz="2800" b="1" i="1">
                  <a:latin typeface="Times New Roman" panose="02020603050405020304" charset="0"/>
                  <a:ea typeface="黑体" panose="02010609060101010101" charset="-122"/>
                  <a:cs typeface="Times New Roman" panose="02020603050405020304" charset="0"/>
                  <a:sym typeface="+mn-ea"/>
                </a:rPr>
                <a:t>v</a:t>
              </a:r>
              <a:endParaRPr lang="en-US" sz="2800" b="1" i="1">
                <a:latin typeface="Times New Roman" panose="02020603050405020304" charset="0"/>
                <a:ea typeface="黑体" panose="02010609060101010101" charset="-122"/>
                <a:cs typeface="Times New Roman" panose="02020603050405020304" charset="0"/>
                <a:sym typeface="+mn-ea"/>
              </a:endParaRPr>
            </a:p>
          </p:txBody>
        </p:sp>
        <p:sp>
          <p:nvSpPr>
            <p:cNvPr id="9" name="文本框 8"/>
            <p:cNvSpPr txBox="1"/>
            <p:nvPr/>
          </p:nvSpPr>
          <p:spPr>
            <a:xfrm>
              <a:off x="4400" y="6835"/>
              <a:ext cx="1523" cy="822"/>
            </a:xfrm>
            <a:prstGeom prst="rect">
              <a:avLst/>
            </a:prstGeom>
            <a:noFill/>
          </p:spPr>
          <p:txBody>
            <a:bodyPr wrap="square" rtlCol="0" anchor="t">
              <a:spAutoFit/>
            </a:bodyPr>
            <a:lstStyle/>
            <a:p>
              <a:r>
                <a:rPr lang="zh-CN" altLang="en-US" sz="2800" b="1">
                  <a:latin typeface="Times New Roman" panose="02020603050405020304" charset="0"/>
                  <a:ea typeface="黑体" panose="02010609060101010101" charset="-122"/>
                  <a:cs typeface="Times New Roman" panose="02020603050405020304" charset="0"/>
                  <a:sym typeface="+mn-ea"/>
                </a:rPr>
                <a:t>公路</a:t>
              </a:r>
              <a:endParaRPr lang="zh-CN" altLang="en-US" sz="2800" b="1">
                <a:latin typeface="Times New Roman" panose="02020603050405020304" charset="0"/>
                <a:ea typeface="黑体" panose="02010609060101010101" charset="-122"/>
                <a:cs typeface="Times New Roman" panose="02020603050405020304" charset="0"/>
                <a:sym typeface="+mn-ea"/>
              </a:endParaRPr>
            </a:p>
          </p:txBody>
        </p:sp>
        <p:cxnSp>
          <p:nvCxnSpPr>
            <p:cNvPr id="13" name="直接连接符 12"/>
            <p:cNvCxnSpPr/>
            <p:nvPr/>
          </p:nvCxnSpPr>
          <p:spPr>
            <a:xfrm flipH="1" flipV="1">
              <a:off x="9776" y="4459"/>
              <a:ext cx="1004" cy="339"/>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14" name="直接连接符 13"/>
            <p:cNvCxnSpPr/>
            <p:nvPr/>
          </p:nvCxnSpPr>
          <p:spPr>
            <a:xfrm flipH="1" flipV="1">
              <a:off x="9752" y="4995"/>
              <a:ext cx="1028" cy="24"/>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15" name="直接连接符 14"/>
            <p:cNvCxnSpPr/>
            <p:nvPr/>
          </p:nvCxnSpPr>
          <p:spPr>
            <a:xfrm flipH="1">
              <a:off x="9794" y="5216"/>
              <a:ext cx="1010" cy="330"/>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sp>
          <p:nvSpPr>
            <p:cNvPr id="16" name="文本框 15"/>
            <p:cNvSpPr txBox="1"/>
            <p:nvPr/>
          </p:nvSpPr>
          <p:spPr>
            <a:xfrm>
              <a:off x="9063" y="5203"/>
              <a:ext cx="731" cy="822"/>
            </a:xfrm>
            <a:prstGeom prst="rect">
              <a:avLst/>
            </a:prstGeom>
            <a:noFill/>
          </p:spPr>
          <p:txBody>
            <a:bodyPr wrap="square" rtlCol="0" anchor="t">
              <a:spAutoFit/>
            </a:bodyPr>
            <a:lstStyle/>
            <a:p>
              <a:r>
                <a:rPr lang="en-US" sz="2800" b="1" i="1">
                  <a:latin typeface="Times New Roman" panose="02020603050405020304" charset="0"/>
                  <a:ea typeface="黑体" panose="02010609060101010101" charset="-122"/>
                  <a:cs typeface="Times New Roman" panose="02020603050405020304" charset="0"/>
                  <a:sym typeface="+mn-ea"/>
                </a:rPr>
                <a:t>A</a:t>
              </a:r>
              <a:endParaRPr lang="en-US" sz="2800" b="1" i="1">
                <a:latin typeface="Times New Roman" panose="02020603050405020304" charset="0"/>
                <a:ea typeface="黑体" panose="02010609060101010101" charset="-122"/>
                <a:cs typeface="Times New Roman" panose="02020603050405020304" charset="0"/>
                <a:sym typeface="+mn-ea"/>
              </a:endParaRPr>
            </a:p>
          </p:txBody>
        </p:sp>
        <p:sp>
          <p:nvSpPr>
            <p:cNvPr id="18" name="文本框 17"/>
            <p:cNvSpPr txBox="1"/>
            <p:nvPr/>
          </p:nvSpPr>
          <p:spPr>
            <a:xfrm>
              <a:off x="9152" y="4621"/>
              <a:ext cx="731" cy="822"/>
            </a:xfrm>
            <a:prstGeom prst="rect">
              <a:avLst/>
            </a:prstGeom>
            <a:noFill/>
          </p:spPr>
          <p:txBody>
            <a:bodyPr wrap="square" rtlCol="0" anchor="t">
              <a:spAutoFit/>
            </a:bodyPr>
            <a:lstStyle/>
            <a:p>
              <a:r>
                <a:rPr lang="en-US" sz="2800" b="1" i="1">
                  <a:latin typeface="Times New Roman" panose="02020603050405020304" charset="0"/>
                  <a:ea typeface="黑体" panose="02010609060101010101" charset="-122"/>
                  <a:cs typeface="Times New Roman" panose="02020603050405020304" charset="0"/>
                  <a:sym typeface="+mn-ea"/>
                </a:rPr>
                <a:t>B</a:t>
              </a:r>
              <a:endParaRPr lang="en-US" sz="2800" b="1" i="1">
                <a:latin typeface="Times New Roman" panose="02020603050405020304" charset="0"/>
                <a:ea typeface="黑体" panose="02010609060101010101" charset="-122"/>
                <a:cs typeface="Times New Roman" panose="02020603050405020304" charset="0"/>
                <a:sym typeface="+mn-ea"/>
              </a:endParaRPr>
            </a:p>
          </p:txBody>
        </p:sp>
        <p:sp>
          <p:nvSpPr>
            <p:cNvPr id="19" name="文本框 18"/>
            <p:cNvSpPr txBox="1"/>
            <p:nvPr/>
          </p:nvSpPr>
          <p:spPr>
            <a:xfrm>
              <a:off x="9152" y="4050"/>
              <a:ext cx="731" cy="822"/>
            </a:xfrm>
            <a:prstGeom prst="rect">
              <a:avLst/>
            </a:prstGeom>
            <a:noFill/>
          </p:spPr>
          <p:txBody>
            <a:bodyPr wrap="square" rtlCol="0" anchor="t">
              <a:spAutoFit/>
            </a:bodyPr>
            <a:lstStyle/>
            <a:p>
              <a:r>
                <a:rPr lang="en-US" sz="2800" b="1" i="1">
                  <a:latin typeface="Times New Roman" panose="02020603050405020304" charset="0"/>
                  <a:ea typeface="黑体" panose="02010609060101010101" charset="-122"/>
                  <a:cs typeface="Times New Roman" panose="02020603050405020304" charset="0"/>
                  <a:sym typeface="+mn-ea"/>
                </a:rPr>
                <a:t>C</a:t>
              </a:r>
              <a:endParaRPr lang="en-US" sz="2800" b="1" i="1">
                <a:latin typeface="Times New Roman" panose="02020603050405020304" charset="0"/>
                <a:ea typeface="黑体" panose="02010609060101010101" charset="-122"/>
                <a:cs typeface="Times New Roman" panose="02020603050405020304" charset="0"/>
                <a:sym typeface="+mn-ea"/>
              </a:endParaRPr>
            </a:p>
          </p:txBody>
        </p:sp>
        <p:pic>
          <p:nvPicPr>
            <p:cNvPr id="20" name="https://photo-static-api.fotomore.com/creative/vcg/400/new/VCG41N1096778878.jpg?uid=386&amp;timestamp=1722253845&amp;sign=b3c658498b3b1c8a808faac6eac19368" descr="水彩热带叶"/>
            <p:cNvPicPr>
              <a:picLocks noChangeAspect="1"/>
            </p:cNvPicPr>
            <p:nvPr/>
          </p:nvPicPr>
          <p:blipFill>
            <a:blip r:embed="rId4">
              <a:lum bright="-12000" contrast="-18000"/>
            </a:blip>
            <a:stretch>
              <a:fillRect/>
            </a:stretch>
          </p:blipFill>
          <p:spPr>
            <a:xfrm rot="16200000">
              <a:off x="10957" y="4056"/>
              <a:ext cx="1799" cy="2154"/>
            </a:xfrm>
            <a:prstGeom prst="rect">
              <a:avLst/>
            </a:prstGeom>
          </p:spPr>
        </p:pic>
        <p:sp>
          <p:nvSpPr>
            <p:cNvPr id="21" name="文本框 20"/>
            <p:cNvSpPr txBox="1"/>
            <p:nvPr/>
          </p:nvSpPr>
          <p:spPr>
            <a:xfrm>
              <a:off x="12934" y="4621"/>
              <a:ext cx="1523" cy="822"/>
            </a:xfrm>
            <a:prstGeom prst="rect">
              <a:avLst/>
            </a:prstGeom>
            <a:noFill/>
          </p:spPr>
          <p:txBody>
            <a:bodyPr wrap="square" rtlCol="0" anchor="t">
              <a:spAutoFit/>
            </a:bodyPr>
            <a:lstStyle/>
            <a:p>
              <a:r>
                <a:rPr lang="zh-CN" altLang="en-US" sz="2800" b="1">
                  <a:latin typeface="Times New Roman" panose="02020603050405020304" charset="0"/>
                  <a:ea typeface="黑体" panose="02010609060101010101" charset="-122"/>
                  <a:cs typeface="Times New Roman" panose="02020603050405020304" charset="0"/>
                  <a:sym typeface="+mn-ea"/>
                </a:rPr>
                <a:t>树叶</a:t>
              </a:r>
              <a:endParaRPr lang="zh-CN" altLang="en-US" sz="2800" b="1">
                <a:latin typeface="Times New Roman" panose="02020603050405020304" charset="0"/>
                <a:ea typeface="黑体" panose="02010609060101010101" charset="-122"/>
                <a:cs typeface="Times New Roman" panose="02020603050405020304" charset="0"/>
                <a:sym typeface="+mn-ea"/>
              </a:endParaRPr>
            </a:p>
          </p:txBody>
        </p:sp>
        <p:cxnSp>
          <p:nvCxnSpPr>
            <p:cNvPr id="22" name="直接连接符 21"/>
            <p:cNvCxnSpPr/>
            <p:nvPr/>
          </p:nvCxnSpPr>
          <p:spPr>
            <a:xfrm flipH="1" flipV="1">
              <a:off x="9776" y="8947"/>
              <a:ext cx="1004" cy="339"/>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23" name="直接连接符 22"/>
            <p:cNvCxnSpPr/>
            <p:nvPr/>
          </p:nvCxnSpPr>
          <p:spPr>
            <a:xfrm flipH="1" flipV="1">
              <a:off x="9752" y="9483"/>
              <a:ext cx="1028" cy="24"/>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24" name="直接连接符 23"/>
            <p:cNvCxnSpPr/>
            <p:nvPr/>
          </p:nvCxnSpPr>
          <p:spPr>
            <a:xfrm flipH="1">
              <a:off x="9794" y="9704"/>
              <a:ext cx="1010" cy="330"/>
            </a:xfrm>
            <a:prstGeom prst="line">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sp>
          <p:nvSpPr>
            <p:cNvPr id="25" name="文本框 24"/>
            <p:cNvSpPr txBox="1"/>
            <p:nvPr/>
          </p:nvSpPr>
          <p:spPr>
            <a:xfrm>
              <a:off x="9063" y="9691"/>
              <a:ext cx="731" cy="822"/>
            </a:xfrm>
            <a:prstGeom prst="rect">
              <a:avLst/>
            </a:prstGeom>
            <a:noFill/>
          </p:spPr>
          <p:txBody>
            <a:bodyPr wrap="square" rtlCol="0" anchor="t">
              <a:spAutoFit/>
            </a:bodyPr>
            <a:lstStyle/>
            <a:p>
              <a:r>
                <a:rPr lang="en-US" sz="2800" b="1" i="1">
                  <a:latin typeface="Times New Roman" panose="02020603050405020304" charset="0"/>
                  <a:ea typeface="黑体" panose="02010609060101010101" charset="-122"/>
                  <a:cs typeface="Times New Roman" panose="02020603050405020304" charset="0"/>
                  <a:sym typeface="+mn-ea"/>
                </a:rPr>
                <a:t>C</a:t>
              </a:r>
              <a:endParaRPr lang="en-US" sz="2800" b="1" i="1">
                <a:latin typeface="Times New Roman" panose="02020603050405020304" charset="0"/>
                <a:ea typeface="黑体" panose="02010609060101010101" charset="-122"/>
                <a:cs typeface="Times New Roman" panose="02020603050405020304" charset="0"/>
                <a:sym typeface="+mn-ea"/>
              </a:endParaRPr>
            </a:p>
          </p:txBody>
        </p:sp>
        <p:sp>
          <p:nvSpPr>
            <p:cNvPr id="26" name="文本框 25"/>
            <p:cNvSpPr txBox="1"/>
            <p:nvPr/>
          </p:nvSpPr>
          <p:spPr>
            <a:xfrm>
              <a:off x="9152" y="9109"/>
              <a:ext cx="731" cy="822"/>
            </a:xfrm>
            <a:prstGeom prst="rect">
              <a:avLst/>
            </a:prstGeom>
            <a:noFill/>
          </p:spPr>
          <p:txBody>
            <a:bodyPr wrap="square" rtlCol="0" anchor="t">
              <a:spAutoFit/>
            </a:bodyPr>
            <a:lstStyle/>
            <a:p>
              <a:r>
                <a:rPr lang="en-US" sz="2800" b="1" i="1">
                  <a:latin typeface="Times New Roman" panose="02020603050405020304" charset="0"/>
                  <a:ea typeface="黑体" panose="02010609060101010101" charset="-122"/>
                  <a:cs typeface="Times New Roman" panose="02020603050405020304" charset="0"/>
                  <a:sym typeface="+mn-ea"/>
                </a:rPr>
                <a:t>B</a:t>
              </a:r>
              <a:endParaRPr lang="en-US" sz="2800" b="1" i="1">
                <a:latin typeface="Times New Roman" panose="02020603050405020304" charset="0"/>
                <a:ea typeface="黑体" panose="02010609060101010101" charset="-122"/>
                <a:cs typeface="Times New Roman" panose="02020603050405020304" charset="0"/>
                <a:sym typeface="+mn-ea"/>
              </a:endParaRPr>
            </a:p>
          </p:txBody>
        </p:sp>
        <p:sp>
          <p:nvSpPr>
            <p:cNvPr id="27" name="文本框 26"/>
            <p:cNvSpPr txBox="1"/>
            <p:nvPr/>
          </p:nvSpPr>
          <p:spPr>
            <a:xfrm>
              <a:off x="9152" y="8538"/>
              <a:ext cx="731" cy="822"/>
            </a:xfrm>
            <a:prstGeom prst="rect">
              <a:avLst/>
            </a:prstGeom>
            <a:noFill/>
          </p:spPr>
          <p:txBody>
            <a:bodyPr wrap="square" rtlCol="0" anchor="t">
              <a:spAutoFit/>
            </a:bodyPr>
            <a:lstStyle/>
            <a:p>
              <a:r>
                <a:rPr lang="en-US" sz="2800" b="1" i="1">
                  <a:latin typeface="Times New Roman" panose="02020603050405020304" charset="0"/>
                  <a:ea typeface="黑体" panose="02010609060101010101" charset="-122"/>
                  <a:cs typeface="Times New Roman" panose="02020603050405020304" charset="0"/>
                  <a:sym typeface="+mn-ea"/>
                </a:rPr>
                <a:t>A</a:t>
              </a:r>
              <a:endParaRPr lang="en-US" sz="2800" b="1" i="1">
                <a:latin typeface="Times New Roman" panose="02020603050405020304" charset="0"/>
                <a:ea typeface="黑体" panose="02010609060101010101" charset="-122"/>
                <a:cs typeface="Times New Roman" panose="02020603050405020304" charset="0"/>
                <a:sym typeface="+mn-ea"/>
              </a:endParaRPr>
            </a:p>
          </p:txBody>
        </p:sp>
        <p:pic>
          <p:nvPicPr>
            <p:cNvPr id="28" name="https://photo-static-api.fotomore.com/creative/vcg/400/new/VCG41N1096778878.jpg?uid=386&amp;timestamp=1722253845&amp;sign=b3c658498b3b1c8a808faac6eac19368" descr="水彩热带叶"/>
            <p:cNvPicPr>
              <a:picLocks noChangeAspect="1"/>
            </p:cNvPicPr>
            <p:nvPr/>
          </p:nvPicPr>
          <p:blipFill>
            <a:blip r:embed="rId4">
              <a:lum bright="-12000" contrast="-18000"/>
            </a:blip>
            <a:stretch>
              <a:fillRect/>
            </a:stretch>
          </p:blipFill>
          <p:spPr>
            <a:xfrm rot="16200000">
              <a:off x="10957" y="8544"/>
              <a:ext cx="1799" cy="2154"/>
            </a:xfrm>
            <a:prstGeom prst="rect">
              <a:avLst/>
            </a:prstGeom>
          </p:spPr>
        </p:pic>
        <p:sp>
          <p:nvSpPr>
            <p:cNvPr id="29" name="文本框 28"/>
            <p:cNvSpPr txBox="1"/>
            <p:nvPr/>
          </p:nvSpPr>
          <p:spPr>
            <a:xfrm>
              <a:off x="12934" y="9109"/>
              <a:ext cx="1523" cy="822"/>
            </a:xfrm>
            <a:prstGeom prst="rect">
              <a:avLst/>
            </a:prstGeom>
            <a:noFill/>
          </p:spPr>
          <p:txBody>
            <a:bodyPr wrap="square" rtlCol="0" anchor="t">
              <a:spAutoFit/>
            </a:bodyPr>
            <a:lstStyle/>
            <a:p>
              <a:r>
                <a:rPr lang="zh-CN" altLang="en-US" sz="2800" b="1">
                  <a:latin typeface="Times New Roman" panose="02020603050405020304" charset="0"/>
                  <a:ea typeface="黑体" panose="02010609060101010101" charset="-122"/>
                  <a:cs typeface="Times New Roman" panose="02020603050405020304" charset="0"/>
                  <a:sym typeface="+mn-ea"/>
                </a:rPr>
                <a:t>树叶</a:t>
              </a:r>
              <a:endParaRPr lang="zh-CN" altLang="en-US" sz="2800" b="1">
                <a:latin typeface="Times New Roman" panose="02020603050405020304" charset="0"/>
                <a:ea typeface="黑体" panose="02010609060101010101" charset="-122"/>
                <a:cs typeface="Times New Roman" panose="02020603050405020304" charset="0"/>
                <a:sym typeface="+mn-ea"/>
              </a:endParaRPr>
            </a:p>
          </p:txBody>
        </p:sp>
      </p:grpSp>
      <p:sp>
        <p:nvSpPr>
          <p:cNvPr id="31" name="圆角矩形 30" title=""/>
          <p:cNvSpPr/>
          <p:nvPr>
            <p:custDataLst>
              <p:tags r:id="rId5"/>
            </p:custDataLst>
          </p:nvPr>
        </p:nvSpPr>
        <p:spPr bwMode="auto">
          <a:xfrm>
            <a:off x="4192905" y="3802380"/>
            <a:ext cx="3018790" cy="1315085"/>
          </a:xfrm>
          <a:prstGeom prst="roundRect">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buClrTx/>
              <a:buSzTx/>
              <a:buFontTx/>
              <a:defRPr/>
            </a:pPr>
            <a:endParaRPr lang="en-US" altLang="zh-CN" sz="28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
        <p:nvSpPr>
          <p:cNvPr id="32" name="圆角矩形标注 31" title=""/>
          <p:cNvSpPr/>
          <p:nvPr>
            <p:custDataLst>
              <p:tags r:id="rId6"/>
            </p:custDataLst>
          </p:nvPr>
        </p:nvSpPr>
        <p:spPr bwMode="auto">
          <a:xfrm>
            <a:off x="7879080" y="3945255"/>
            <a:ext cx="3429635" cy="901700"/>
          </a:xfrm>
          <a:prstGeom prst="wedgeRoundRectCallout">
            <a:avLst>
              <a:gd name="adj1" fmla="val -64441"/>
              <a:gd name="adj2" fmla="val 20845"/>
              <a:gd name="adj3" fmla="val 16667"/>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lnSpc>
                <a:spcPct val="90000"/>
              </a:lnSpc>
              <a:buClrTx/>
              <a:buSzTx/>
              <a:buFontTx/>
              <a:defRPr/>
            </a:pPr>
            <a:r>
              <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rPr>
              <a:t>汽车周围的空气流速增大，压强变小</a:t>
            </a:r>
            <a:endParaRPr lang="zh-CN" altLang="en-US" sz="24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
        <p:nvSpPr>
          <p:cNvPr id="33" name="圆角矩形 32" title=""/>
          <p:cNvSpPr/>
          <p:nvPr>
            <p:custDataLst>
              <p:tags r:id="rId7"/>
            </p:custDataLst>
          </p:nvPr>
        </p:nvSpPr>
        <p:spPr bwMode="auto">
          <a:xfrm>
            <a:off x="3663950" y="821055"/>
            <a:ext cx="3978910" cy="467360"/>
          </a:xfrm>
          <a:prstGeom prst="roundRect">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buClrTx/>
              <a:buSzTx/>
              <a:buFontTx/>
              <a:defRPr/>
            </a:pPr>
            <a:endParaRPr lang="en-US" altLang="zh-CN" sz="28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000" fill="hold">
                                          <p:stCondLst>
                                            <p:cond delay="0"/>
                                          </p:stCondLst>
                                        </p:cTn>
                                        <p:tgtEl>
                                          <p:spTgt spid="33"/>
                                        </p:tgtEl>
                                        <p:attrNameLst>
                                          <p:attrName>style.visibility</p:attrName>
                                        </p:attrNameLst>
                                      </p:cBhvr>
                                      <p:to>
                                        <p:strVal val="visible"/>
                                      </p:to>
                                    </p:set>
                                    <p:animEffect transition="in" filter="wheel(1)">
                                      <p:cBhvr>
                                        <p:cTn id="7" dur="1000"/>
                                        <p:tgtEl>
                                          <p:spTgt spid="3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000" fill="hold">
                                          <p:stCondLst>
                                            <p:cond delay="0"/>
                                          </p:stCondLst>
                                        </p:cTn>
                                        <p:tgtEl>
                                          <p:spTgt spid="31"/>
                                        </p:tgtEl>
                                        <p:attrNameLst>
                                          <p:attrName>style.visibility</p:attrName>
                                        </p:attrNameLst>
                                      </p:cBhvr>
                                      <p:to>
                                        <p:strVal val="visible"/>
                                      </p:to>
                                    </p:set>
                                    <p:animEffect transition="in" filter="wheel(1)">
                                      <p:cBhvr>
                                        <p:cTn id="12" dur="1000"/>
                                        <p:tgtEl>
                                          <p:spTgt spid="31"/>
                                        </p:tgtEl>
                                      </p:cBhvr>
                                    </p:animEffect>
                                  </p:childTnLst>
                                </p:cTn>
                              </p:par>
                            </p:childTnLst>
                          </p:cTn>
                        </p:par>
                        <p:par>
                          <p:cTn id="13" fill="hold" nodeType="afterGroup">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32"/>
                                        </p:tgtEl>
                                        <p:attrNameLst>
                                          <p:attrName>style.visibility</p:attrName>
                                        </p:attrNameLst>
                                      </p:cBhvr>
                                      <p:to>
                                        <p:strVal val="visible"/>
                                      </p:to>
                                    </p:set>
                                    <p:animEffect transition="in" filter="wipe(left)">
                                      <p:cBhvr>
                                        <p:cTn id="16" dur="500"/>
                                        <p:tgtEl>
                                          <p:spTgt spid="32"/>
                                        </p:tgtEl>
                                      </p:cBhvr>
                                    </p:animEffect>
                                  </p:childTnLst>
                                </p:cTn>
                              </p:par>
                            </p:childTnLst>
                          </p:cTn>
                        </p:par>
                      </p:childTnLst>
                    </p:cTn>
                  </p:par>
                  <p:par>
                    <p:cTn id="17" fill="hold" nodeType="clickPar">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 grpId="0"/>
      <p:bldP spid="31" grpId="0" animBg="1"/>
      <p:bldP spid="32" grpId="0" animBg="1"/>
      <p:bldP spid="33" grpId="0" animBg="1"/>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050" name="Rectangle 2" title=""/>
          <p:cNvSpPr>
            <a:spLocks noChangeArrowheads="1"/>
          </p:cNvSpPr>
          <p:nvPr>
            <p:custDataLst>
              <p:tags r:id="rId2"/>
            </p:custDataLst>
          </p:nvPr>
        </p:nvSpPr>
        <p:spPr bwMode="auto">
          <a:xfrm>
            <a:off x="402590" y="826770"/>
            <a:ext cx="11343640" cy="2030095"/>
          </a:xfrm>
          <a:prstGeom prst="rect">
            <a:avLst/>
          </a:prstGeom>
          <a:noFill/>
          <a:ln w="9525">
            <a:noFill/>
            <a:miter lim="800000"/>
          </a:ln>
          <a:effectLst/>
        </p:spPr>
        <p:txBody>
          <a:bodyPr vert="horz" wrap="square" lIns="91440" tIns="45720" rIns="91440" bIns="45720" numCol="1" anchor="ctr" anchorCtr="0" compatLnSpc="1">
            <a:spAutoFit/>
          </a:bodyPr>
          <a:lstStyle/>
          <a:p>
            <a:pPr marL="0" marR="0" lvl="0" indent="0" algn="l" defTabSz="914400" rtl="0" eaLnBrk="1" fontAlgn="base" latinLnBrk="0" hangingPunct="1">
              <a:lnSpc>
                <a:spcPct val="150000"/>
              </a:lnSpc>
              <a:spcBef>
                <a:spcPct val="0"/>
              </a:spcBef>
              <a:spcAft>
                <a:spcPct val="0"/>
              </a:spcAft>
              <a:buClrTx/>
              <a:buSzTx/>
              <a:buFontTx/>
              <a:buNone/>
            </a:pPr>
            <a:r>
              <a:rPr kumimoji="0" sz="2800" b="1" u="none" strike="noStrike" cap="none" normalizeH="0" baseline="0">
                <a:latin typeface="Times New Roman" panose="02020603050405020304" charset="0"/>
                <a:ea typeface="黑体" panose="02010609060101010101" charset="-122"/>
                <a:cs typeface="Times New Roman" panose="02020603050405020304" charset="0"/>
              </a:rPr>
              <a:t>5. 小明一家驾车出游，轿车的天窗以如图所示方式打开，他认为在车正常行驶时，车外新鲜</a:t>
            </a:r>
            <a:r>
              <a:rPr kumimoji="0" lang="zh-CN" sz="2800" b="1" u="none" strike="noStrike" cap="none" normalizeH="0" baseline="0">
                <a:latin typeface="Times New Roman" panose="02020603050405020304" charset="0"/>
                <a:ea typeface="黑体" panose="02010609060101010101" charset="-122"/>
                <a:cs typeface="Times New Roman" panose="02020603050405020304" charset="0"/>
              </a:rPr>
              <a:t>的</a:t>
            </a:r>
            <a:r>
              <a:rPr kumimoji="0" sz="2800" b="1" u="none" strike="noStrike" cap="none" normalizeH="0" baseline="0">
                <a:latin typeface="Times New Roman" panose="02020603050405020304" charset="0"/>
                <a:ea typeface="黑体" panose="02010609060101010101" charset="-122"/>
                <a:cs typeface="Times New Roman" panose="02020603050405020304" charset="0"/>
              </a:rPr>
              <a:t>空气可以从天窗进入车内，你认为他的想法对吗？请用所学的物理知识解释</a:t>
            </a:r>
            <a:r>
              <a:rPr kumimoji="0" lang="en-US" sz="2800" b="1" u="none" strike="noStrike" cap="none" normalizeH="0" baseline="0">
                <a:latin typeface="Times New Roman" panose="02020603050405020304" charset="0"/>
                <a:ea typeface="黑体" panose="02010609060101010101" charset="-122"/>
                <a:cs typeface="Times New Roman" panose="02020603050405020304" charset="0"/>
              </a:rPr>
              <a:t>.</a:t>
            </a:r>
            <a:endParaRPr kumimoji="0" lang="en-US" sz="2800" b="1" u="none" strike="noStrike" cap="none" normalizeH="0" baseline="0">
              <a:latin typeface="Times New Roman" panose="02020603050405020304" charset="0"/>
              <a:ea typeface="黑体" panose="02010609060101010101" charset="-122"/>
              <a:cs typeface="Times New Roman" panose="02020603050405020304" charset="0"/>
            </a:endParaRPr>
          </a:p>
        </p:txBody>
      </p:sp>
      <p:pic>
        <p:nvPicPr>
          <p:cNvPr id="120" name="图片 113" title=""/>
          <p:cNvPicPr>
            <a:picLocks noChangeAspect="1"/>
          </p:cNvPicPr>
          <p:nvPr/>
        </p:nvPicPr>
        <p:blipFill>
          <a:blip r:embed="rId3">
            <a:lum bright="12000"/>
          </a:blip>
          <a:srcRect b="11099"/>
          <a:stretch>
            <a:fillRect/>
          </a:stretch>
        </p:blipFill>
        <p:spPr>
          <a:xfrm flipH="1">
            <a:off x="596900" y="3136265"/>
            <a:ext cx="4198620" cy="2488565"/>
          </a:xfrm>
          <a:prstGeom prst="rect">
            <a:avLst/>
          </a:prstGeom>
          <a:noFill/>
          <a:ln w="9525">
            <a:noFill/>
          </a:ln>
        </p:spPr>
      </p:pic>
      <p:sp>
        <p:nvSpPr>
          <p:cNvPr id="2" name="文本框 1" title=""/>
          <p:cNvSpPr txBox="1"/>
          <p:nvPr/>
        </p:nvSpPr>
        <p:spPr>
          <a:xfrm>
            <a:off x="4107180" y="4350385"/>
            <a:ext cx="559435" cy="478155"/>
          </a:xfrm>
          <a:prstGeom prst="rect">
            <a:avLst/>
          </a:prstGeom>
          <a:solidFill>
            <a:schemeClr val="bg1">
              <a:alpha val="67000"/>
            </a:schemeClr>
          </a:solidFill>
        </p:spPr>
        <p:txBody>
          <a:bodyPr wrap="square" rtlCol="0" anchor="t">
            <a:spAutoFit/>
          </a:bodyPr>
          <a:lstStyle/>
          <a:p>
            <a:pPr>
              <a:lnSpc>
                <a:spcPct val="90000"/>
              </a:lnSpc>
            </a:pPr>
            <a:r>
              <a:rPr lang="zh-CN" sz="2800" b="1">
                <a:solidFill>
                  <a:schemeClr val="tx1"/>
                </a:solidFill>
                <a:latin typeface="Times New Roman" panose="02020603050405020304" charset="0"/>
                <a:ea typeface="黑体" panose="02010609060101010101" charset="-122"/>
                <a:cs typeface="Times New Roman" panose="02020603050405020304" charset="0"/>
                <a:sym typeface="+mn-ea"/>
              </a:rPr>
              <a:t>前</a:t>
            </a:r>
            <a:endParaRPr lang="zh-CN" sz="2800" b="1">
              <a:solidFill>
                <a:schemeClr val="tx1"/>
              </a:solidFill>
              <a:latin typeface="Times New Roman" panose="02020603050405020304" charset="0"/>
              <a:ea typeface="黑体" panose="02010609060101010101" charset="-122"/>
              <a:cs typeface="Times New Roman" panose="02020603050405020304" charset="0"/>
              <a:sym typeface="+mn-ea"/>
            </a:endParaRPr>
          </a:p>
        </p:txBody>
      </p:sp>
      <p:sp>
        <p:nvSpPr>
          <p:cNvPr id="3" name="文本框 2" title=""/>
          <p:cNvSpPr txBox="1"/>
          <p:nvPr/>
        </p:nvSpPr>
        <p:spPr>
          <a:xfrm>
            <a:off x="1355725" y="3731260"/>
            <a:ext cx="527050" cy="441960"/>
          </a:xfrm>
          <a:prstGeom prst="rect">
            <a:avLst/>
          </a:prstGeom>
          <a:solidFill>
            <a:schemeClr val="bg1">
              <a:alpha val="67000"/>
            </a:schemeClr>
          </a:solidFill>
        </p:spPr>
        <p:txBody>
          <a:bodyPr wrap="square" rtlCol="0" anchor="t">
            <a:noAutofit/>
          </a:bodyPr>
          <a:lstStyle/>
          <a:p>
            <a:pPr lvl="0" algn="l">
              <a:lnSpc>
                <a:spcPct val="90000"/>
              </a:lnSpc>
              <a:buClrTx/>
              <a:buSzTx/>
              <a:buFontTx/>
            </a:pPr>
            <a:r>
              <a:rPr lang="zh-CN" sz="2800" b="1">
                <a:latin typeface="Times New Roman" panose="02020603050405020304" charset="0"/>
                <a:ea typeface="黑体" panose="02010609060101010101" charset="-122"/>
                <a:cs typeface="Times New Roman" panose="02020603050405020304" charset="0"/>
                <a:sym typeface="+mn-ea"/>
              </a:rPr>
              <a:t>后 </a:t>
            </a:r>
            <a:endParaRPr lang="zh-CN" sz="2800" b="1">
              <a:latin typeface="Times New Roman" panose="02020603050405020304" charset="0"/>
              <a:ea typeface="黑体" panose="02010609060101010101" charset="-122"/>
              <a:cs typeface="Times New Roman" panose="02020603050405020304" charset="0"/>
              <a:sym typeface="+mn-ea"/>
            </a:endParaRPr>
          </a:p>
        </p:txBody>
      </p:sp>
      <p:sp>
        <p:nvSpPr>
          <p:cNvPr id="100" name="文本框 99" title=""/>
          <p:cNvSpPr txBox="1"/>
          <p:nvPr/>
        </p:nvSpPr>
        <p:spPr>
          <a:xfrm>
            <a:off x="5240655" y="3136265"/>
            <a:ext cx="6504940" cy="2501900"/>
          </a:xfrm>
          <a:prstGeom prst="rect">
            <a:avLst/>
          </a:prstGeom>
          <a:noFill/>
          <a:ln w="9525">
            <a:noFill/>
          </a:ln>
        </p:spPr>
        <p:txBody>
          <a:bodyPr wrap="square">
            <a:spAutoFit/>
          </a:bodyPr>
          <a:lstStyle/>
          <a:p>
            <a:pPr>
              <a:lnSpc>
                <a:spcPct val="140000"/>
              </a:lnSpc>
            </a:pPr>
            <a:r>
              <a:rPr lang="zh-CN" sz="2800" b="1">
                <a:solidFill>
                  <a:srgbClr val="FF0000"/>
                </a:solidFill>
                <a:latin typeface="黑体" panose="02010609060101010101" charset="-122"/>
                <a:ea typeface="黑体" panose="02010609060101010101" charset="-122"/>
              </a:rPr>
              <a:t>答：他的想法不对，打开天窗时，由于外部的空气的流速大、压强小，汽车内部的空气的流速小、压强大，车内气体在压强差的作用下被压往窗外</a:t>
            </a:r>
            <a:r>
              <a:rPr lang="en-US" altLang="zh-CN" sz="2800" b="1">
                <a:solidFill>
                  <a:srgbClr val="FF0000"/>
                </a:solidFill>
                <a:latin typeface="黑体" panose="02010609060101010101" charset="-122"/>
                <a:ea typeface="黑体" panose="02010609060101010101" charset="-122"/>
              </a:rPr>
              <a:t>.</a:t>
            </a:r>
            <a:endParaRPr lang="en-US" altLang="zh-CN" sz="2800" b="1">
              <a:solidFill>
                <a:srgbClr val="FF0000"/>
              </a:solidFill>
              <a:latin typeface="黑体" panose="02010609060101010101" charset="-122"/>
              <a:ea typeface="黑体" panose="02010609060101010101" charset="-122"/>
            </a:endParaRPr>
          </a:p>
        </p:txBody>
      </p:sp>
      <p:sp>
        <p:nvSpPr>
          <p:cNvPr id="33" name="圆角矩形 32" title=""/>
          <p:cNvSpPr/>
          <p:nvPr>
            <p:custDataLst>
              <p:tags r:id="rId4"/>
            </p:custDataLst>
          </p:nvPr>
        </p:nvSpPr>
        <p:spPr bwMode="auto">
          <a:xfrm>
            <a:off x="10850245" y="1031240"/>
            <a:ext cx="791210" cy="467360"/>
          </a:xfrm>
          <a:prstGeom prst="roundRect">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buClrTx/>
              <a:buSzTx/>
              <a:buFontTx/>
              <a:defRPr/>
            </a:pPr>
            <a:endParaRPr lang="en-US" altLang="zh-CN" sz="28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
        <p:nvSpPr>
          <p:cNvPr id="4" name="圆角矩形 3" title=""/>
          <p:cNvSpPr/>
          <p:nvPr>
            <p:custDataLst>
              <p:tags r:id="rId5"/>
            </p:custDataLst>
          </p:nvPr>
        </p:nvSpPr>
        <p:spPr bwMode="auto">
          <a:xfrm>
            <a:off x="459740" y="1694815"/>
            <a:ext cx="1479550" cy="467360"/>
          </a:xfrm>
          <a:prstGeom prst="roundRect">
            <a:avLst/>
          </a:prstGeom>
          <a:noFill/>
          <a:ln w="25400">
            <a:solidFill>
              <a:srgbClr val="C00000"/>
            </a:solidFill>
            <a:headEnd type="none" w="med" len="med"/>
            <a:tailEnd type="none" w="med" len="med"/>
          </a:ln>
        </p:spPr>
        <p:style>
          <a:lnRef idx="2">
            <a:schemeClr val="accent3"/>
          </a:lnRef>
          <a:fillRef idx="1">
            <a:schemeClr val="lt1"/>
          </a:fillRef>
          <a:effectRef idx="0">
            <a:schemeClr val="accent3"/>
          </a:effectRef>
          <a:fontRef idx="minor">
            <a:schemeClr val="dk1"/>
          </a:fontRef>
        </p:style>
        <p:txBody>
          <a:bodyPr vertOverflow="overflow" horzOverflow="overflow" vert="horz" wrap="square" lIns="121917" tIns="60958" rIns="121917" bIns="60958" numCol="1" spcCol="0" rtlCol="0" fromWordArt="0" anchor="ctr" anchorCtr="0" forceAA="0" compatLnSpc="1">
            <a:noAutofit/>
          </a:bodyPr>
          <a:lstStyle/>
          <a:p>
            <a:pPr lvl="0" algn="l">
              <a:buClrTx/>
              <a:buSzTx/>
              <a:buFontTx/>
              <a:defRPr/>
            </a:pPr>
            <a:endParaRPr lang="en-US" altLang="zh-CN" sz="2800" b="1">
              <a:solidFill>
                <a:srgbClr val="0000FF"/>
              </a:solidFill>
              <a:latin typeface="Times New Roman" panose="02020603050405020304" charset="0"/>
              <a:ea typeface="楷体" panose="02010609060101010101" charset="-122"/>
              <a:cs typeface="Times New Roman" panose="02020603050405020304" charset="0"/>
              <a:sym typeface="+mn-ea"/>
            </a:endParaRPr>
          </a:p>
        </p:txBody>
      </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000" fill="hold">
                                          <p:stCondLst>
                                            <p:cond delay="0"/>
                                          </p:stCondLst>
                                        </p:cTn>
                                        <p:tgtEl>
                                          <p:spTgt spid="33"/>
                                        </p:tgtEl>
                                        <p:attrNameLst>
                                          <p:attrName>style.visibility</p:attrName>
                                        </p:attrNameLst>
                                      </p:cBhvr>
                                      <p:to>
                                        <p:strVal val="visible"/>
                                      </p:to>
                                    </p:set>
                                    <p:animEffect transition="in" filter="wheel(1)">
                                      <p:cBhvr>
                                        <p:cTn id="7" dur="1000"/>
                                        <p:tgtEl>
                                          <p:spTgt spid="33"/>
                                        </p:tgtEl>
                                      </p:cBhvr>
                                    </p:animEffect>
                                  </p:childTnLst>
                                </p:cTn>
                              </p:par>
                            </p:childTnLst>
                          </p:cTn>
                        </p:par>
                        <p:par>
                          <p:cTn id="8" fill="hold" nodeType="afterGroup">
                            <p:stCondLst>
                              <p:cond delay="1000"/>
                            </p:stCondLst>
                            <p:childTnLst>
                              <p:par>
                                <p:cTn id="9" presetID="21" presetClass="entr" presetSubtype="1" fill="hold" grpId="0" nodeType="afterEffect">
                                  <p:stCondLst>
                                    <p:cond delay="0"/>
                                  </p:stCondLst>
                                  <p:childTnLst>
                                    <p:set>
                                      <p:cBhvr>
                                        <p:cTn id="10" dur="1000" fill="hold">
                                          <p:stCondLst>
                                            <p:cond delay="0"/>
                                          </p:stCondLst>
                                        </p:cTn>
                                        <p:tgtEl>
                                          <p:spTgt spid="4"/>
                                        </p:tgtEl>
                                        <p:attrNameLst>
                                          <p:attrName>style.visibility</p:attrName>
                                        </p:attrNameLst>
                                      </p:cBhvr>
                                      <p:to>
                                        <p:strVal val="visible"/>
                                      </p:to>
                                    </p:set>
                                    <p:animEffect transition="in" filter="wheel(1)">
                                      <p:cBhvr>
                                        <p:cTn id="11" dur="1000"/>
                                        <p:tgtEl>
                                          <p:spTgt spid="4"/>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4" grpId="0" animBg="1"/>
      <p:bldP spid="100"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 name="文本框 1" title=""/>
          <p:cNvSpPr txBox="1"/>
          <p:nvPr/>
        </p:nvSpPr>
        <p:spPr>
          <a:xfrm>
            <a:off x="429260" y="2002155"/>
            <a:ext cx="11333480" cy="2676525"/>
          </a:xfrm>
          <a:prstGeom prst="rect">
            <a:avLst/>
          </a:prstGeom>
          <a:noFill/>
          <a:ln w="9525">
            <a:noFill/>
          </a:ln>
        </p:spPr>
        <p:txBody>
          <a:bodyPr wrap="square">
            <a:spAutoFit/>
          </a:bodyPr>
          <a:lstStyle/>
          <a:p>
            <a:pPr>
              <a:lnSpc>
                <a:spcPct val="200000"/>
              </a:lnSpc>
            </a:pPr>
            <a:r>
              <a:rPr lang="en-US" sz="2800" b="1">
                <a:latin typeface="Times New Roman" panose="02020603050405020304" charset="0"/>
                <a:ea typeface="黑体" panose="02010609060101010101" charset="-122"/>
                <a:cs typeface="Times New Roman" panose="02020603050405020304" charset="0"/>
              </a:rPr>
              <a:t>1. </a:t>
            </a:r>
            <a:r>
              <a:rPr lang="zh-CN" altLang="en-US" sz="2800" b="1">
                <a:latin typeface="Times New Roman" panose="02020603050405020304" charset="0"/>
                <a:ea typeface="黑体" panose="02010609060101010101" charset="-122"/>
                <a:cs typeface="Times New Roman" panose="02020603050405020304" charset="0"/>
                <a:sym typeface="+mn-ea"/>
              </a:rPr>
              <a:t>能通过实验，得出流体压强与流速的关系</a:t>
            </a:r>
            <a:r>
              <a:rPr lang="en-US" altLang="zh-CN" sz="2800" b="1">
                <a:latin typeface="Times New Roman" panose="02020603050405020304" charset="0"/>
                <a:ea typeface="黑体" panose="02010609060101010101" charset="-122"/>
                <a:cs typeface="Times New Roman" panose="02020603050405020304" charset="0"/>
              </a:rPr>
              <a:t>.</a:t>
            </a:r>
            <a:endParaRPr lang="zh-CN" sz="2800" b="1">
              <a:latin typeface="Times New Roman" panose="02020603050405020304" charset="0"/>
              <a:ea typeface="黑体" panose="02010609060101010101" charset="-122"/>
              <a:cs typeface="Times New Roman" panose="02020603050405020304" charset="0"/>
            </a:endParaRPr>
          </a:p>
          <a:p>
            <a:pPr>
              <a:lnSpc>
                <a:spcPct val="200000"/>
              </a:lnSpc>
            </a:pPr>
            <a:r>
              <a:rPr lang="en-US" sz="2800" b="1">
                <a:latin typeface="Times New Roman" panose="02020603050405020304" charset="0"/>
                <a:ea typeface="黑体" panose="02010609060101010101" charset="-122"/>
                <a:cs typeface="Times New Roman" panose="02020603050405020304" charset="0"/>
              </a:rPr>
              <a:t>2. </a:t>
            </a:r>
            <a:r>
              <a:rPr lang="zh-CN" altLang="en-US" sz="2800" b="1">
                <a:latin typeface="Times New Roman" panose="02020603050405020304" charset="0"/>
                <a:ea typeface="黑体" panose="02010609060101010101" charset="-122"/>
                <a:cs typeface="Times New Roman" panose="02020603050405020304" charset="0"/>
                <a:sym typeface="+mn-ea"/>
              </a:rPr>
              <a:t>能用流体压强与流速的关系解释机翼升力的获得及解决一些安全问题</a:t>
            </a:r>
            <a:r>
              <a:rPr lang="en-US" altLang="zh-CN" sz="2800" b="1">
                <a:latin typeface="Times New Roman" panose="02020603050405020304" charset="0"/>
                <a:ea typeface="黑体" panose="02010609060101010101" charset="-122"/>
                <a:cs typeface="Times New Roman" panose="02020603050405020304" charset="0"/>
                <a:sym typeface="+mn-ea"/>
              </a:rPr>
              <a:t>.</a:t>
            </a:r>
            <a:endParaRPr lang="zh-CN" altLang="en-US" sz="2800" b="1">
              <a:latin typeface="Times New Roman" panose="02020603050405020304" charset="0"/>
              <a:ea typeface="黑体" panose="02010609060101010101" charset="-122"/>
              <a:cs typeface="Times New Roman" panose="02020603050405020304" charset="0"/>
            </a:endParaRPr>
          </a:p>
          <a:p>
            <a:pPr>
              <a:lnSpc>
                <a:spcPct val="200000"/>
              </a:lnSpc>
            </a:pPr>
            <a:r>
              <a:rPr lang="en-US" altLang="zh-CN" sz="2800" b="1">
                <a:latin typeface="Times New Roman" panose="02020603050405020304" charset="0"/>
                <a:ea typeface="黑体" panose="02010609060101010101" charset="-122"/>
                <a:cs typeface="Times New Roman" panose="02020603050405020304" charset="0"/>
              </a:rPr>
              <a:t>3. </a:t>
            </a:r>
            <a:r>
              <a:rPr lang="zh-CN" altLang="en-US" sz="2800" b="1">
                <a:latin typeface="Times New Roman" panose="02020603050405020304" charset="0"/>
                <a:ea typeface="黑体" panose="02010609060101010101" charset="-122"/>
                <a:cs typeface="Times New Roman" panose="02020603050405020304" charset="0"/>
              </a:rPr>
              <a:t>能利用流体压强与流速的关系解释生活中的有关现象</a:t>
            </a:r>
            <a:r>
              <a:rPr lang="en-US" altLang="zh-CN" sz="2800" b="1">
                <a:latin typeface="Times New Roman" panose="02020603050405020304" charset="0"/>
                <a:ea typeface="黑体" panose="02010609060101010101" charset="-122"/>
                <a:cs typeface="Times New Roman" panose="02020603050405020304" charset="0"/>
              </a:rPr>
              <a:t>.</a:t>
            </a:r>
            <a:endParaRPr lang="en-US" altLang="zh-CN" sz="2800" b="1">
              <a:latin typeface="Times New Roman" panose="02020603050405020304" charset="0"/>
              <a:ea typeface="黑体" panose="02010609060101010101" charset="-122"/>
              <a:cs typeface="Times New Roman" panose="02020603050405020304" charset="0"/>
            </a:endParaRPr>
          </a:p>
        </p:txBody>
      </p:sp>
      <p:grpSp>
        <p:nvGrpSpPr>
          <p:cNvPr id="3" name="组合 2" title=""/>
          <p:cNvGrpSpPr/>
          <p:nvPr/>
        </p:nvGrpSpPr>
        <p:grpSpPr>
          <a:xfrm>
            <a:off x="429260" y="1527175"/>
            <a:ext cx="2259965" cy="583565"/>
            <a:chOff x="4830" y="1432"/>
            <a:chExt cx="3559" cy="919"/>
          </a:xfrm>
        </p:grpSpPr>
        <p:grpSp>
          <p:nvGrpSpPr>
            <p:cNvPr id="7" name="组合 6"/>
            <p:cNvGrpSpPr/>
            <p:nvPr/>
          </p:nvGrpSpPr>
          <p:grpSpPr>
            <a:xfrm>
              <a:off x="4830" y="1509"/>
              <a:ext cx="3412" cy="777"/>
              <a:chOff x="7140" y="1337"/>
              <a:chExt cx="3412" cy="777"/>
            </a:xfrm>
          </p:grpSpPr>
          <p:pic>
            <p:nvPicPr>
              <p:cNvPr id="4" name="图片 3"/>
              <p:cNvPicPr>
                <a:picLocks noChangeAspect="1"/>
              </p:cNvPicPr>
              <p:nvPr>
                <p:custDataLst>
                  <p:tags r:id="rId3"/>
                </p:custDataLst>
              </p:nvPr>
            </p:nvPicPr>
            <p:blipFill>
              <a:blip r:embed="rId2"/>
              <a:srcRect t="-5020" r="85155"/>
              <a:stretch>
                <a:fillRect/>
              </a:stretch>
            </p:blipFill>
            <p:spPr>
              <a:xfrm>
                <a:off x="7140" y="1337"/>
                <a:ext cx="787" cy="777"/>
              </a:xfrm>
              <a:prstGeom prst="rect">
                <a:avLst/>
              </a:prstGeom>
            </p:spPr>
          </p:pic>
          <p:cxnSp>
            <p:nvCxnSpPr>
              <p:cNvPr id="5" name="直接连接符 4"/>
              <p:cNvCxnSpPr/>
              <p:nvPr>
                <p:custDataLst>
                  <p:tags r:id="rId4"/>
                </p:custDataLst>
              </p:nvPr>
            </p:nvCxnSpPr>
            <p:spPr>
              <a:xfrm>
                <a:off x="7264" y="2095"/>
                <a:ext cx="3288" cy="0"/>
              </a:xfrm>
              <a:prstGeom prst="line">
                <a:avLst/>
              </a:prstGeom>
              <a:ln w="11430">
                <a:solidFill>
                  <a:srgbClr val="019542">
                    <a:alpha val="84000"/>
                  </a:srgbClr>
                </a:solidFill>
              </a:ln>
              <a:effectLst>
                <a:innerShdw blurRad="114300">
                  <a:prstClr val="black"/>
                </a:innerShdw>
              </a:effectLst>
            </p:spPr>
            <p:style>
              <a:lnRef idx="1">
                <a:schemeClr val="dk1"/>
              </a:lnRef>
              <a:fillRef idx="0">
                <a:schemeClr val="dk1"/>
              </a:fillRef>
              <a:effectRef idx="0">
                <a:schemeClr val="dk1"/>
              </a:effectRef>
              <a:fontRef idx="minor">
                <a:schemeClr val="tx1"/>
              </a:fontRef>
            </p:style>
          </p:cxnSp>
        </p:grpSp>
        <p:sp>
          <p:nvSpPr>
            <p:cNvPr id="6" name="文本框 5"/>
            <p:cNvSpPr txBox="1"/>
            <p:nvPr>
              <p:custDataLst>
                <p:tags r:id="rId5"/>
              </p:custDataLst>
            </p:nvPr>
          </p:nvSpPr>
          <p:spPr>
            <a:xfrm>
              <a:off x="5174" y="1432"/>
              <a:ext cx="3215" cy="919"/>
            </a:xfrm>
            <a:prstGeom prst="rect">
              <a:avLst/>
            </a:prstGeom>
            <a:noFill/>
            <a:ln w="9525">
              <a:noFill/>
            </a:ln>
          </p:spPr>
          <p:txBody>
            <a:bodyPr wrap="square" anchor="t" anchorCtr="0">
              <a:spAutoFit/>
            </a:bodyPr>
            <a:lstStyle/>
            <a:p>
              <a:pPr lvl="0" algn="l">
                <a:buClrTx/>
                <a:buSzTx/>
                <a:buFontTx/>
              </a:pPr>
              <a:r>
                <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rPr>
                <a:t> 学习目标</a:t>
              </a:r>
              <a:endPar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endParaRPr>
            </a:p>
          </p:txBody>
        </p:sp>
      </p:grpSp>
      <p:grpSp>
        <p:nvGrpSpPr>
          <p:cNvPr id="10" name="组合 9" title=""/>
          <p:cNvGrpSpPr/>
          <p:nvPr/>
        </p:nvGrpSpPr>
        <p:grpSpPr>
          <a:xfrm>
            <a:off x="7463155" y="2256790"/>
            <a:ext cx="1126490" cy="690245"/>
            <a:chOff x="7615" y="1700"/>
            <a:chExt cx="1774" cy="1087"/>
          </a:xfrm>
        </p:grpSpPr>
        <p:pic>
          <p:nvPicPr>
            <p:cNvPr id="13" name="图片 12"/>
            <p:cNvPicPr>
              <a:picLocks noChangeAspect="1"/>
            </p:cNvPicPr>
            <p:nvPr>
              <p:custDataLst>
                <p:tags r:id="rId7"/>
              </p:custDataLst>
            </p:nvPr>
          </p:nvPicPr>
          <p:blipFill>
            <a:blip r:embed="rId6"/>
            <a:srcRect t="6926" r="21904" b="18543"/>
            <a:stretch>
              <a:fillRect/>
            </a:stretch>
          </p:blipFill>
          <p:spPr>
            <a:xfrm>
              <a:off x="7615" y="1700"/>
              <a:ext cx="1675" cy="1087"/>
            </a:xfrm>
            <a:prstGeom prst="rect">
              <a:avLst/>
            </a:prstGeom>
          </p:spPr>
        </p:pic>
        <p:sp>
          <p:nvSpPr>
            <p:cNvPr id="17" name="文本框 16"/>
            <p:cNvSpPr txBox="1"/>
            <p:nvPr>
              <p:custDataLst>
                <p:tags r:id="rId8"/>
              </p:custDataLst>
            </p:nvPr>
          </p:nvSpPr>
          <p:spPr>
            <a:xfrm>
              <a:off x="7749" y="1906"/>
              <a:ext cx="1640" cy="822"/>
            </a:xfrm>
            <a:prstGeom prst="rect">
              <a:avLst/>
            </a:prstGeom>
            <a:noFill/>
          </p:spPr>
          <p:txBody>
            <a:bodyPr wrap="square" rtlCol="0">
              <a:spAutoFit/>
            </a:bodyPr>
            <a:lstStyle/>
            <a:p>
              <a:r>
                <a:rPr lang="zh-CN" sz="2800">
                  <a:ln>
                    <a:noFill/>
                  </a:ln>
                  <a:solidFill>
                    <a:schemeClr val="bg1"/>
                  </a:solidFill>
                  <a:latin typeface="方正大标宋简体" panose="02000000000000000000" charset="-122"/>
                  <a:ea typeface="方正大标宋简体" panose="02000000000000000000" charset="-122"/>
                </a:rPr>
                <a:t>重点</a:t>
              </a:r>
              <a:endParaRPr lang="zh-CN" sz="2800">
                <a:ln>
                  <a:noFill/>
                </a:ln>
                <a:solidFill>
                  <a:schemeClr val="bg1"/>
                </a:solidFill>
                <a:latin typeface="方正大标宋简体" panose="02000000000000000000" charset="-122"/>
                <a:ea typeface="方正大标宋简体" panose="02000000000000000000" charset="-122"/>
              </a:endParaRPr>
            </a:p>
          </p:txBody>
        </p:sp>
      </p:grpSp>
      <p:grpSp>
        <p:nvGrpSpPr>
          <p:cNvPr id="18" name="组合 17" title=""/>
          <p:cNvGrpSpPr/>
          <p:nvPr/>
        </p:nvGrpSpPr>
        <p:grpSpPr>
          <a:xfrm>
            <a:off x="10771505" y="3656965"/>
            <a:ext cx="1126490" cy="690245"/>
            <a:chOff x="7615" y="1700"/>
            <a:chExt cx="1774" cy="1087"/>
          </a:xfrm>
        </p:grpSpPr>
        <p:pic>
          <p:nvPicPr>
            <p:cNvPr id="19" name="图片 18"/>
            <p:cNvPicPr>
              <a:picLocks noChangeAspect="1"/>
            </p:cNvPicPr>
            <p:nvPr>
              <p:custDataLst>
                <p:tags r:id="rId9"/>
              </p:custDataLst>
            </p:nvPr>
          </p:nvPicPr>
          <p:blipFill>
            <a:blip r:embed="rId6"/>
            <a:srcRect t="6926" r="21904" b="18543"/>
            <a:stretch>
              <a:fillRect/>
            </a:stretch>
          </p:blipFill>
          <p:spPr>
            <a:xfrm>
              <a:off x="7615" y="1700"/>
              <a:ext cx="1675" cy="1087"/>
            </a:xfrm>
            <a:prstGeom prst="rect">
              <a:avLst/>
            </a:prstGeom>
          </p:spPr>
        </p:pic>
        <p:sp>
          <p:nvSpPr>
            <p:cNvPr id="20" name="文本框 19"/>
            <p:cNvSpPr txBox="1"/>
            <p:nvPr>
              <p:custDataLst>
                <p:tags r:id="rId10"/>
              </p:custDataLst>
            </p:nvPr>
          </p:nvSpPr>
          <p:spPr>
            <a:xfrm>
              <a:off x="7749" y="1879"/>
              <a:ext cx="1640" cy="822"/>
            </a:xfrm>
            <a:prstGeom prst="rect">
              <a:avLst/>
            </a:prstGeom>
            <a:noFill/>
          </p:spPr>
          <p:txBody>
            <a:bodyPr wrap="square" rtlCol="0">
              <a:spAutoFit/>
            </a:bodyPr>
            <a:lstStyle/>
            <a:p>
              <a:r>
                <a:rPr lang="zh-CN" sz="2800">
                  <a:ln>
                    <a:noFill/>
                  </a:ln>
                  <a:solidFill>
                    <a:schemeClr val="bg1"/>
                  </a:solidFill>
                  <a:latin typeface="方正大标宋简体" panose="02000000000000000000" charset="-122"/>
                  <a:ea typeface="方正大标宋简体" panose="02000000000000000000" charset="-122"/>
                </a:rPr>
                <a:t>难点</a:t>
              </a:r>
              <a:endParaRPr lang="zh-CN" sz="2800">
                <a:ln>
                  <a:noFill/>
                </a:ln>
                <a:solidFill>
                  <a:schemeClr val="bg1"/>
                </a:solidFill>
                <a:latin typeface="方正大标宋简体" panose="02000000000000000000" charset="-122"/>
                <a:ea typeface="方正大标宋简体" panose="02000000000000000000" charset="-122"/>
              </a:endParaRPr>
            </a:p>
          </p:txBody>
        </p:sp>
      </p:grpSp>
    </p:spTree>
  </p:cSld>
  <p:clrMapOvr>
    <a:masterClrMapping/>
  </p:clrMapOvr>
  <mc:AlternateContent>
    <mc:Choice xmlns:p14="http://schemas.microsoft.com/office/powerpoint/2010/main" Requires="p14">
      <p:transition p14:dur="500"/>
    </mc:Choice>
    <mc:Fallback>
      <p:transition/>
    </mc:Fallback>
  </mc:AlternateConten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pic>
        <p:nvPicPr>
          <p:cNvPr id="2" name="图片 1" title=""/>
          <p:cNvPicPr>
            <a:picLocks noChangeAspect="1"/>
          </p:cNvPicPr>
          <p:nvPr userDrawn="1"/>
        </p:nvPicPr>
        <p:blipFill>
          <a:blip r:embed="rId2"/>
          <a:stretch>
            <a:fillRect/>
          </a:stretch>
        </p:blipFill>
        <p:spPr>
          <a:xfrm>
            <a:off x="629285" y="3374390"/>
            <a:ext cx="5251450" cy="2734945"/>
          </a:xfrm>
          <a:prstGeom prst="rect">
            <a:avLst/>
          </a:prstGeom>
        </p:spPr>
      </p:pic>
      <p:grpSp>
        <p:nvGrpSpPr>
          <p:cNvPr id="5" name="组合 4" title=""/>
          <p:cNvGrpSpPr/>
          <p:nvPr/>
        </p:nvGrpSpPr>
        <p:grpSpPr>
          <a:xfrm>
            <a:off x="386080" y="829310"/>
            <a:ext cx="2405380" cy="583565"/>
            <a:chOff x="4830" y="1445"/>
            <a:chExt cx="3788" cy="919"/>
          </a:xfrm>
        </p:grpSpPr>
        <p:grpSp>
          <p:nvGrpSpPr>
            <p:cNvPr id="6" name="组合 5"/>
            <p:cNvGrpSpPr/>
            <p:nvPr/>
          </p:nvGrpSpPr>
          <p:grpSpPr>
            <a:xfrm>
              <a:off x="4830" y="1509"/>
              <a:ext cx="3412" cy="777"/>
              <a:chOff x="7140" y="1337"/>
              <a:chExt cx="3412" cy="777"/>
            </a:xfrm>
          </p:grpSpPr>
          <p:pic>
            <p:nvPicPr>
              <p:cNvPr id="9" name="图片 8"/>
              <p:cNvPicPr>
                <a:picLocks noChangeAspect="1"/>
              </p:cNvPicPr>
              <p:nvPr>
                <p:custDataLst>
                  <p:tags r:id="rId4"/>
                </p:custDataLst>
              </p:nvPr>
            </p:nvPicPr>
            <p:blipFill>
              <a:blip r:embed="rId3"/>
              <a:srcRect t="-5020" r="85155"/>
              <a:stretch>
                <a:fillRect/>
              </a:stretch>
            </p:blipFill>
            <p:spPr>
              <a:xfrm>
                <a:off x="7140" y="1337"/>
                <a:ext cx="787" cy="777"/>
              </a:xfrm>
              <a:prstGeom prst="rect">
                <a:avLst/>
              </a:prstGeom>
            </p:spPr>
          </p:pic>
          <p:cxnSp>
            <p:nvCxnSpPr>
              <p:cNvPr id="12" name="直接连接符 11"/>
              <p:cNvCxnSpPr/>
              <p:nvPr>
                <p:custDataLst>
                  <p:tags r:id="rId5"/>
                </p:custDataLst>
              </p:nvPr>
            </p:nvCxnSpPr>
            <p:spPr>
              <a:xfrm>
                <a:off x="7264" y="2095"/>
                <a:ext cx="3288" cy="0"/>
              </a:xfrm>
              <a:prstGeom prst="line">
                <a:avLst/>
              </a:prstGeom>
              <a:ln w="11430">
                <a:solidFill>
                  <a:srgbClr val="019542">
                    <a:alpha val="84000"/>
                  </a:srgbClr>
                </a:solidFill>
              </a:ln>
              <a:effectLst>
                <a:innerShdw blurRad="114300">
                  <a:prstClr val="black"/>
                </a:innerShdw>
              </a:effectLst>
            </p:spPr>
            <p:style>
              <a:lnRef idx="1">
                <a:schemeClr val="dk1"/>
              </a:lnRef>
              <a:fillRef idx="0">
                <a:schemeClr val="dk1"/>
              </a:fillRef>
              <a:effectRef idx="0">
                <a:schemeClr val="dk1"/>
              </a:effectRef>
              <a:fontRef idx="minor">
                <a:schemeClr val="tx1"/>
              </a:fontRef>
            </p:style>
          </p:cxnSp>
        </p:grpSp>
        <p:sp>
          <p:nvSpPr>
            <p:cNvPr id="13" name="文本框 5"/>
            <p:cNvSpPr txBox="1"/>
            <p:nvPr>
              <p:custDataLst>
                <p:tags r:id="rId6"/>
              </p:custDataLst>
            </p:nvPr>
          </p:nvSpPr>
          <p:spPr>
            <a:xfrm>
              <a:off x="5213" y="1445"/>
              <a:ext cx="3405" cy="919"/>
            </a:xfrm>
            <a:prstGeom prst="rect">
              <a:avLst/>
            </a:prstGeom>
            <a:noFill/>
            <a:ln w="9525">
              <a:noFill/>
            </a:ln>
          </p:spPr>
          <p:txBody>
            <a:bodyPr wrap="square" anchor="t" anchorCtr="0">
              <a:spAutoFit/>
            </a:bodyPr>
            <a:lstStyle/>
            <a:p>
              <a:pPr lvl="0" algn="l">
                <a:buClrTx/>
                <a:buSzTx/>
                <a:buFontTx/>
              </a:pPr>
              <a:r>
                <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rPr>
                <a:t> </a:t>
              </a:r>
              <a:r>
                <a:rPr lang="en-US" altLang="zh-CN" sz="3200" b="1">
                  <a:latin typeface="黑体" panose="02010609060101010101" charset="-122"/>
                  <a:ea typeface="黑体" panose="02010609060101010101" charset="-122"/>
                  <a:cs typeface="黑体" panose="02010609060101010101" charset="-122"/>
                  <a:sym typeface="+mn-ea"/>
                </a:rPr>
                <a:t>新课引入</a:t>
              </a:r>
              <a:endPar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endParaRPr>
            </a:p>
          </p:txBody>
        </p:sp>
      </p:grpSp>
      <p:sp>
        <p:nvSpPr>
          <p:cNvPr id="32" name="文本框 31" title=""/>
          <p:cNvSpPr txBox="1"/>
          <p:nvPr>
            <p:custDataLst>
              <p:tags r:id="rId7"/>
            </p:custDataLst>
          </p:nvPr>
        </p:nvSpPr>
        <p:spPr>
          <a:xfrm>
            <a:off x="386080" y="1677035"/>
            <a:ext cx="11350625" cy="1383665"/>
          </a:xfrm>
          <a:prstGeom prst="rect">
            <a:avLst/>
          </a:prstGeom>
          <a:noFill/>
          <a:ln w="9525">
            <a:noFill/>
          </a:ln>
        </p:spPr>
        <p:txBody>
          <a:bodyPr wrap="square">
            <a:spAutoFit/>
          </a:bodyPr>
          <a:lstStyle/>
          <a:p>
            <a:pPr>
              <a:lnSpc>
                <a:spcPct val="150000"/>
              </a:lnSpc>
            </a:pPr>
            <a:r>
              <a:rPr lang="en-US" altLang="zh-CN" sz="2800" b="1">
                <a:latin typeface="Times New Roman" panose="02020603050405020304" charset="0"/>
                <a:ea typeface="黑体" panose="02010609060101010101" charset="-122"/>
              </a:rPr>
              <a:t>        </a:t>
            </a:r>
            <a:r>
              <a:rPr lang="zh-CN" sz="2800" b="1">
                <a:latin typeface="Times New Roman" panose="02020603050405020304" charset="0"/>
                <a:ea typeface="黑体" panose="02010609060101010101" charset="-122"/>
              </a:rPr>
              <a:t>高铁站台上为什么要画出安全警戒线?水翼船为什么会飞速前进?若想揭开这些奥秘，则需了解流体压强与流动速度的关系</a:t>
            </a:r>
            <a:r>
              <a:rPr lang="en-US" altLang="zh-CN" sz="2800" b="1">
                <a:latin typeface="Times New Roman" panose="02020603050405020304" charset="0"/>
                <a:ea typeface="黑体" panose="02010609060101010101" charset="-122"/>
              </a:rPr>
              <a:t>.</a:t>
            </a:r>
            <a:endParaRPr lang="en-US" altLang="zh-CN" sz="2800" b="1">
              <a:latin typeface="Times New Roman" panose="02020603050405020304" charset="0"/>
              <a:ea typeface="黑体" panose="02010609060101010101" charset="-122"/>
            </a:endParaRPr>
          </a:p>
        </p:txBody>
      </p:sp>
      <p:pic>
        <p:nvPicPr>
          <p:cNvPr id="101" name="图片 100" title=""/>
          <p:cNvPicPr/>
          <p:nvPr/>
        </p:nvPicPr>
        <p:blipFill>
          <a:blip r:embed="rId8"/>
          <a:srcRect t="17442" r="13215" b="23536"/>
          <a:stretch>
            <a:fillRect/>
          </a:stretch>
        </p:blipFill>
        <p:spPr>
          <a:xfrm>
            <a:off x="6557645" y="3324860"/>
            <a:ext cx="4833620" cy="2778760"/>
          </a:xfrm>
          <a:prstGeom prst="rect">
            <a:avLst/>
          </a:prstGeom>
          <a:noFill/>
          <a:ln w="9525">
            <a:noFill/>
          </a:ln>
        </p:spPr>
      </p:pic>
    </p:spTree>
  </p:cSld>
  <p:clrMapOvr>
    <a:masterClrMapping/>
  </p:clrMapOvr>
  <mc:AlternateContent>
    <mc:Choice xmlns:p14="http://schemas.microsoft.com/office/powerpoint/2010/main" Requires="p14">
      <p:transition p14:dur="500"/>
    </mc:Choice>
    <mc:Fallback>
      <p:transition/>
    </mc:Fallback>
  </mc:AlternateConten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pic>
        <p:nvPicPr>
          <p:cNvPr id="2" name="图片 1" title=""/>
          <p:cNvPicPr>
            <a:picLocks noChangeAspect="1"/>
          </p:cNvPicPr>
          <p:nvPr/>
        </p:nvPicPr>
        <p:blipFill>
          <a:blip r:embed="rId2"/>
          <a:stretch>
            <a:fillRect/>
          </a:stretch>
        </p:blipFill>
        <p:spPr>
          <a:xfrm>
            <a:off x="7760970" y="4048760"/>
            <a:ext cx="4001135" cy="2346960"/>
          </a:xfrm>
          <a:prstGeom prst="rect">
            <a:avLst/>
          </a:prstGeom>
        </p:spPr>
      </p:pic>
      <p:pic>
        <p:nvPicPr>
          <p:cNvPr id="6" name="图片 5" title=""/>
          <p:cNvPicPr>
            <a:picLocks noChangeAspect="1"/>
          </p:cNvPicPr>
          <p:nvPr/>
        </p:nvPicPr>
        <p:blipFill>
          <a:blip r:embed="rId3"/>
          <a:stretch>
            <a:fillRect/>
          </a:stretch>
        </p:blipFill>
        <p:spPr>
          <a:xfrm>
            <a:off x="7760970" y="1584325"/>
            <a:ext cx="4001135" cy="2349500"/>
          </a:xfrm>
          <a:prstGeom prst="rect">
            <a:avLst/>
          </a:prstGeom>
        </p:spPr>
      </p:pic>
      <p:sp>
        <p:nvSpPr>
          <p:cNvPr id="3" name="文本框 8" title=""/>
          <p:cNvSpPr txBox="1">
            <a:spLocks noChangeArrowheads="1"/>
          </p:cNvSpPr>
          <p:nvPr/>
        </p:nvSpPr>
        <p:spPr bwMode="auto">
          <a:xfrm>
            <a:off x="9431020" y="3382645"/>
            <a:ext cx="975360" cy="55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800" b="1">
                <a:solidFill>
                  <a:schemeClr val="bg1"/>
                </a:solidFill>
                <a:latin typeface="黑体" panose="02010609060101010101" charset="-122"/>
                <a:ea typeface="黑体" panose="02010609060101010101" charset="-122"/>
              </a:rPr>
              <a:t>液体</a:t>
            </a:r>
            <a:endParaRPr lang="zh-CN" altLang="en-US" sz="2800" b="1">
              <a:solidFill>
                <a:schemeClr val="bg1"/>
              </a:solidFill>
              <a:latin typeface="黑体" panose="02010609060101010101" charset="-122"/>
              <a:ea typeface="黑体" panose="02010609060101010101" charset="-122"/>
            </a:endParaRPr>
          </a:p>
        </p:txBody>
      </p:sp>
      <p:sp>
        <p:nvSpPr>
          <p:cNvPr id="4" name="文本框 19" title=""/>
          <p:cNvSpPr txBox="1">
            <a:spLocks noChangeArrowheads="1"/>
          </p:cNvSpPr>
          <p:nvPr/>
        </p:nvSpPr>
        <p:spPr bwMode="auto">
          <a:xfrm>
            <a:off x="9431020" y="5844540"/>
            <a:ext cx="982980" cy="551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buFont typeface="Arial" panose="020b0604020202020204" pitchFamily="34" charset="0"/>
              <a:buNone/>
            </a:pPr>
            <a:r>
              <a:rPr lang="zh-CN" altLang="en-US" sz="2800" b="1">
                <a:solidFill>
                  <a:schemeClr val="bg1"/>
                </a:solidFill>
                <a:latin typeface="黑体" panose="02010609060101010101" charset="-122"/>
                <a:ea typeface="黑体" panose="02010609060101010101" charset="-122"/>
                <a:sym typeface="黑体" panose="02010609060101010101" charset="-122"/>
              </a:rPr>
              <a:t>气体</a:t>
            </a:r>
            <a:endParaRPr lang="zh-CN" altLang="en-US" sz="2800" b="1">
              <a:solidFill>
                <a:schemeClr val="bg1"/>
              </a:solidFill>
              <a:latin typeface="黑体" panose="02010609060101010101" charset="-122"/>
              <a:ea typeface="黑体" panose="02010609060101010101" charset="-122"/>
              <a:sym typeface="黑体" panose="02010609060101010101" charset="-122"/>
            </a:endParaRPr>
          </a:p>
        </p:txBody>
      </p:sp>
      <p:sp>
        <p:nvSpPr>
          <p:cNvPr id="7" name="文本框 5" title=""/>
          <p:cNvSpPr txBox="1"/>
          <p:nvPr/>
        </p:nvSpPr>
        <p:spPr>
          <a:xfrm>
            <a:off x="453390" y="2096135"/>
            <a:ext cx="6675120" cy="1210945"/>
          </a:xfrm>
          <a:prstGeom prst="rect">
            <a:avLst/>
          </a:prstGeom>
          <a:noFill/>
          <a:ln w="9525">
            <a:noFill/>
          </a:ln>
        </p:spPr>
        <p:txBody>
          <a:bodyPr wrap="square" anchor="t">
            <a:spAutoFit/>
          </a:bodyPr>
          <a:lstStyle/>
          <a:p>
            <a:pPr>
              <a:lnSpc>
                <a:spcPct val="130000"/>
              </a:lnSpc>
            </a:pPr>
            <a:r>
              <a:rPr lang="en-US" altLang="zh-CN" sz="2800" b="1">
                <a:solidFill>
                  <a:schemeClr val="tx1"/>
                </a:solidFill>
                <a:latin typeface="黑体" panose="02010609060101010101" charset="-122"/>
                <a:ea typeface="黑体" panose="02010609060101010101" charset="-122"/>
              </a:rPr>
              <a:t>    </a:t>
            </a:r>
            <a:r>
              <a:rPr lang="zh-CN" altLang="en-US" sz="2800" b="1">
                <a:solidFill>
                  <a:schemeClr val="tx1"/>
                </a:solidFill>
                <a:latin typeface="黑体" panose="02010609060101010101" charset="-122"/>
                <a:ea typeface="黑体" panose="02010609060101010101" charset="-122"/>
              </a:rPr>
              <a:t>液体和气体都</a:t>
            </a:r>
            <a:r>
              <a:rPr lang="zh-CN" altLang="en-US" sz="2800" b="1">
                <a:solidFill>
                  <a:srgbClr val="0000FF"/>
                </a:solidFill>
                <a:latin typeface="黑体" panose="02010609060101010101" charset="-122"/>
                <a:ea typeface="黑体" panose="02010609060101010101" charset="-122"/>
              </a:rPr>
              <a:t>没有一定的形状</a:t>
            </a:r>
            <a:r>
              <a:rPr lang="zh-CN" altLang="en-US" sz="2800" b="1">
                <a:solidFill>
                  <a:schemeClr val="tx1"/>
                </a:solidFill>
                <a:latin typeface="黑体" panose="02010609060101010101" charset="-122"/>
                <a:ea typeface="黑体" panose="02010609060101010101" charset="-122"/>
              </a:rPr>
              <a:t>，且</a:t>
            </a:r>
            <a:r>
              <a:rPr lang="zh-CN" altLang="en-US" sz="2800" b="1">
                <a:solidFill>
                  <a:srgbClr val="0000FF"/>
                </a:solidFill>
                <a:latin typeface="黑体" panose="02010609060101010101" charset="-122"/>
                <a:ea typeface="黑体" panose="02010609060101010101" charset="-122"/>
              </a:rPr>
              <a:t>有流动性</a:t>
            </a:r>
            <a:r>
              <a:rPr lang="zh-CN" altLang="en-US" sz="2800" b="1">
                <a:latin typeface="黑体" panose="02010609060101010101" charset="-122"/>
                <a:ea typeface="黑体" panose="02010609060101010101" charset="-122"/>
              </a:rPr>
              <a:t>，</a:t>
            </a:r>
            <a:r>
              <a:rPr lang="zh-CN" altLang="en-US" sz="2800" b="1">
                <a:solidFill>
                  <a:schemeClr val="tx1"/>
                </a:solidFill>
                <a:latin typeface="黑体" panose="02010609060101010101" charset="-122"/>
                <a:ea typeface="黑体" panose="02010609060101010101" charset="-122"/>
              </a:rPr>
              <a:t>因此，它们统称为</a:t>
            </a:r>
            <a:r>
              <a:rPr lang="zh-CN" altLang="en-US" sz="2800" b="1">
                <a:solidFill>
                  <a:srgbClr val="FF0000"/>
                </a:solidFill>
                <a:latin typeface="黑体" panose="02010609060101010101" charset="-122"/>
                <a:ea typeface="黑体" panose="02010609060101010101" charset="-122"/>
              </a:rPr>
              <a:t>流体</a:t>
            </a:r>
            <a:r>
              <a:rPr lang="zh-CN" altLang="en-US" sz="2800" b="1">
                <a:latin typeface="黑体" panose="02010609060101010101" charset="-122"/>
                <a:ea typeface="黑体" panose="02010609060101010101" charset="-122"/>
              </a:rPr>
              <a:t>. </a:t>
            </a:r>
            <a:endParaRPr lang="zh-CN" altLang="en-US" sz="2800" b="1">
              <a:latin typeface="黑体" panose="02010609060101010101" charset="-122"/>
              <a:ea typeface="黑体" panose="02010609060101010101" charset="-122"/>
            </a:endParaRPr>
          </a:p>
        </p:txBody>
      </p:sp>
      <p:grpSp>
        <p:nvGrpSpPr>
          <p:cNvPr id="27" name="组合 26" title=""/>
          <p:cNvGrpSpPr/>
          <p:nvPr/>
        </p:nvGrpSpPr>
        <p:grpSpPr>
          <a:xfrm>
            <a:off x="1794510" y="3507105"/>
            <a:ext cx="4129405" cy="1456690"/>
            <a:chOff x="1899" y="4131"/>
            <a:chExt cx="6503" cy="2294"/>
          </a:xfrm>
        </p:grpSpPr>
        <p:sp>
          <p:nvSpPr>
            <p:cNvPr id="8" name="文本框 7"/>
            <p:cNvSpPr txBox="1"/>
            <p:nvPr/>
          </p:nvSpPr>
          <p:spPr>
            <a:xfrm>
              <a:off x="1899" y="4953"/>
              <a:ext cx="1980" cy="822"/>
            </a:xfrm>
            <a:prstGeom prst="rect">
              <a:avLst/>
            </a:prstGeom>
            <a:noFill/>
          </p:spPr>
          <p:txBody>
            <a:bodyPr wrap="square" rtlCol="0" anchor="t">
              <a:spAutoFit/>
            </a:bodyPr>
            <a:lstStyle/>
            <a:p>
              <a:r>
                <a:rPr lang="zh-CN" altLang="en-US" sz="2800" b="1">
                  <a:latin typeface="黑体" panose="02010609060101010101" charset="-122"/>
                  <a:ea typeface="黑体" panose="02010609060101010101" charset="-122"/>
                </a:rPr>
                <a:t>静止时</a:t>
              </a:r>
              <a:endParaRPr lang="zh-CN" altLang="en-US" sz="2800" b="1">
                <a:latin typeface="黑体" panose="02010609060101010101" charset="-122"/>
                <a:ea typeface="黑体" panose="02010609060101010101" charset="-122"/>
              </a:endParaRPr>
            </a:p>
          </p:txBody>
        </p:sp>
        <p:sp>
          <p:nvSpPr>
            <p:cNvPr id="12" name="文本框 11"/>
            <p:cNvSpPr txBox="1"/>
            <p:nvPr/>
          </p:nvSpPr>
          <p:spPr>
            <a:xfrm>
              <a:off x="4546" y="4131"/>
              <a:ext cx="3856" cy="822"/>
            </a:xfrm>
            <a:prstGeom prst="rect">
              <a:avLst/>
            </a:prstGeom>
            <a:noFill/>
          </p:spPr>
          <p:txBody>
            <a:bodyPr wrap="square" rtlCol="0" anchor="t">
              <a:spAutoFit/>
            </a:bodyPr>
            <a:lstStyle/>
            <a:p>
              <a:r>
                <a:rPr lang="zh-CN" altLang="en-US" sz="2800" b="1">
                  <a:latin typeface="黑体" panose="02010609060101010101" charset="-122"/>
                  <a:ea typeface="黑体" panose="02010609060101010101" charset="-122"/>
                </a:rPr>
                <a:t>液体具有压强</a:t>
              </a:r>
              <a:endParaRPr lang="zh-CN" altLang="en-US" sz="2800" b="1">
                <a:latin typeface="黑体" panose="02010609060101010101" charset="-122"/>
                <a:ea typeface="黑体" panose="02010609060101010101" charset="-122"/>
              </a:endParaRPr>
            </a:p>
          </p:txBody>
        </p:sp>
        <p:sp>
          <p:nvSpPr>
            <p:cNvPr id="20" name="文本框 19"/>
            <p:cNvSpPr txBox="1"/>
            <p:nvPr/>
          </p:nvSpPr>
          <p:spPr>
            <a:xfrm>
              <a:off x="4546" y="5603"/>
              <a:ext cx="3856" cy="822"/>
            </a:xfrm>
            <a:prstGeom prst="rect">
              <a:avLst/>
            </a:prstGeom>
            <a:noFill/>
          </p:spPr>
          <p:txBody>
            <a:bodyPr wrap="square" rtlCol="0" anchor="t">
              <a:spAutoFit/>
            </a:bodyPr>
            <a:lstStyle/>
            <a:p>
              <a:r>
                <a:rPr lang="zh-CN" altLang="en-US" sz="2800" b="1">
                  <a:latin typeface="黑体" panose="02010609060101010101" charset="-122"/>
                  <a:ea typeface="黑体" panose="02010609060101010101" charset="-122"/>
                </a:rPr>
                <a:t>气体具有压强</a:t>
              </a:r>
              <a:endParaRPr lang="zh-CN" altLang="en-US" sz="2800" b="1">
                <a:latin typeface="黑体" panose="02010609060101010101" charset="-122"/>
                <a:ea typeface="黑体" panose="02010609060101010101" charset="-122"/>
              </a:endParaRPr>
            </a:p>
          </p:txBody>
        </p:sp>
        <p:sp>
          <p:nvSpPr>
            <p:cNvPr id="22" name="左大括号 21"/>
            <p:cNvSpPr/>
            <p:nvPr/>
          </p:nvSpPr>
          <p:spPr>
            <a:xfrm>
              <a:off x="4146" y="4526"/>
              <a:ext cx="400" cy="1673"/>
            </a:xfrm>
            <a:prstGeom prst="leftBrace">
              <a:avLst/>
            </a:prstGeom>
            <a:ln w="28575">
              <a:solidFill>
                <a:srgbClr val="22AF49"/>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800"/>
            </a:p>
          </p:txBody>
        </p:sp>
      </p:grpSp>
      <p:sp>
        <p:nvSpPr>
          <p:cNvPr id="21" name="文本框 20" title=""/>
          <p:cNvSpPr txBox="1"/>
          <p:nvPr/>
        </p:nvSpPr>
        <p:spPr>
          <a:xfrm>
            <a:off x="1457325" y="5204460"/>
            <a:ext cx="6303645" cy="1296670"/>
          </a:xfrm>
          <a:prstGeom prst="rect">
            <a:avLst/>
          </a:prstGeom>
          <a:noFill/>
        </p:spPr>
        <p:txBody>
          <a:bodyPr wrap="square" rtlCol="0" anchor="t">
            <a:spAutoFit/>
          </a:bodyPr>
          <a:lstStyle/>
          <a:p>
            <a:pPr>
              <a:lnSpc>
                <a:spcPct val="140000"/>
              </a:lnSpc>
            </a:pPr>
            <a:r>
              <a:rPr lang="zh-CN" altLang="en-US" sz="2800" b="1">
                <a:solidFill>
                  <a:schemeClr val="tx1"/>
                </a:solidFill>
                <a:latin typeface="黑体" panose="02010609060101010101" charset="-122"/>
                <a:ea typeface="黑体" panose="02010609060101010101" charset="-122"/>
                <a:cs typeface="黑体" panose="02010609060101010101" charset="-122"/>
                <a:sym typeface="+mn-ea"/>
              </a:rPr>
              <a:t>它们流动时的压强与静止时的压强是否相同？其压强与它们的流速有关吗？</a:t>
            </a:r>
            <a:endParaRPr lang="zh-CN" altLang="en-US" sz="2800" b="1">
              <a:solidFill>
                <a:schemeClr val="tx1"/>
              </a:solidFill>
              <a:latin typeface="黑体" panose="02010609060101010101" charset="-122"/>
              <a:ea typeface="黑体" panose="02010609060101010101" charset="-122"/>
              <a:cs typeface="黑体" panose="02010609060101010101" charset="-122"/>
              <a:sym typeface="+mn-ea"/>
            </a:endParaRPr>
          </a:p>
        </p:txBody>
      </p:sp>
      <p:grpSp>
        <p:nvGrpSpPr>
          <p:cNvPr id="9" name="组合 8" title=""/>
          <p:cNvGrpSpPr/>
          <p:nvPr/>
        </p:nvGrpSpPr>
        <p:grpSpPr>
          <a:xfrm>
            <a:off x="346710" y="628650"/>
            <a:ext cx="2413000" cy="583565"/>
            <a:chOff x="4830" y="1432"/>
            <a:chExt cx="3800" cy="919"/>
          </a:xfrm>
        </p:grpSpPr>
        <p:grpSp>
          <p:nvGrpSpPr>
            <p:cNvPr id="10" name="组合 9"/>
            <p:cNvGrpSpPr/>
            <p:nvPr/>
          </p:nvGrpSpPr>
          <p:grpSpPr>
            <a:xfrm>
              <a:off x="4830" y="1509"/>
              <a:ext cx="3412" cy="777"/>
              <a:chOff x="7140" y="1337"/>
              <a:chExt cx="3412" cy="777"/>
            </a:xfrm>
          </p:grpSpPr>
          <p:pic>
            <p:nvPicPr>
              <p:cNvPr id="23" name="图片 22"/>
              <p:cNvPicPr>
                <a:picLocks noChangeAspect="1"/>
              </p:cNvPicPr>
              <p:nvPr>
                <p:custDataLst>
                  <p:tags r:id="rId5"/>
                </p:custDataLst>
              </p:nvPr>
            </p:nvPicPr>
            <p:blipFill>
              <a:blip r:embed="rId4"/>
              <a:srcRect t="-5020" r="85155"/>
              <a:stretch>
                <a:fillRect/>
              </a:stretch>
            </p:blipFill>
            <p:spPr>
              <a:xfrm>
                <a:off x="7140" y="1337"/>
                <a:ext cx="787" cy="777"/>
              </a:xfrm>
              <a:prstGeom prst="rect">
                <a:avLst/>
              </a:prstGeom>
            </p:spPr>
          </p:pic>
          <p:cxnSp>
            <p:nvCxnSpPr>
              <p:cNvPr id="24" name="直接连接符 23"/>
              <p:cNvCxnSpPr/>
              <p:nvPr>
                <p:custDataLst>
                  <p:tags r:id="rId6"/>
                </p:custDataLst>
              </p:nvPr>
            </p:nvCxnSpPr>
            <p:spPr>
              <a:xfrm>
                <a:off x="7264" y="2095"/>
                <a:ext cx="3288" cy="0"/>
              </a:xfrm>
              <a:prstGeom prst="line">
                <a:avLst/>
              </a:prstGeom>
              <a:ln w="11430">
                <a:solidFill>
                  <a:srgbClr val="019542">
                    <a:alpha val="84000"/>
                  </a:srgbClr>
                </a:solidFill>
              </a:ln>
              <a:effectLst>
                <a:innerShdw blurRad="114300">
                  <a:prstClr val="black"/>
                </a:innerShdw>
              </a:effectLst>
            </p:spPr>
            <p:style>
              <a:lnRef idx="1">
                <a:schemeClr val="dk1"/>
              </a:lnRef>
              <a:fillRef idx="0">
                <a:schemeClr val="dk1"/>
              </a:fillRef>
              <a:effectRef idx="0">
                <a:schemeClr val="dk1"/>
              </a:effectRef>
              <a:fontRef idx="minor">
                <a:schemeClr val="tx1"/>
              </a:fontRef>
            </p:style>
          </p:cxnSp>
        </p:grpSp>
        <p:sp>
          <p:nvSpPr>
            <p:cNvPr id="25" name="文本框 5"/>
            <p:cNvSpPr txBox="1"/>
            <p:nvPr>
              <p:custDataLst>
                <p:tags r:id="rId7"/>
              </p:custDataLst>
            </p:nvPr>
          </p:nvSpPr>
          <p:spPr>
            <a:xfrm>
              <a:off x="5200" y="1432"/>
              <a:ext cx="3430" cy="919"/>
            </a:xfrm>
            <a:prstGeom prst="rect">
              <a:avLst/>
            </a:prstGeom>
            <a:noFill/>
            <a:ln w="9525">
              <a:noFill/>
            </a:ln>
          </p:spPr>
          <p:txBody>
            <a:bodyPr wrap="square" anchor="t" anchorCtr="0">
              <a:spAutoFit/>
            </a:bodyPr>
            <a:lstStyle/>
            <a:p>
              <a:pPr lvl="0" algn="l">
                <a:buClrTx/>
                <a:buSzTx/>
                <a:buFontTx/>
              </a:pPr>
              <a:r>
                <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rPr>
                <a:t> 新知学习</a:t>
              </a:r>
              <a:endParaRPr lang="en-US" altLang="zh-CN" sz="3200" b="1">
                <a:latin typeface="黑体" panose="02010609060101010101" charset="-122"/>
                <a:ea typeface="黑体" panose="02010609060101010101" charset="-122"/>
                <a:cs typeface="黑体" panose="02010609060101010101" charset="-122"/>
                <a:sym typeface="宋体" panose="02010600030101010101" pitchFamily="2" charset="-122"/>
              </a:endParaRPr>
            </a:p>
          </p:txBody>
        </p:sp>
      </p:grpSp>
      <p:grpSp>
        <p:nvGrpSpPr>
          <p:cNvPr id="11" name="组合 10" title=""/>
          <p:cNvGrpSpPr/>
          <p:nvPr/>
        </p:nvGrpSpPr>
        <p:grpSpPr>
          <a:xfrm>
            <a:off x="361315" y="1368425"/>
            <a:ext cx="6123305" cy="650875"/>
            <a:chOff x="3186" y="7638"/>
            <a:chExt cx="9643" cy="1025"/>
          </a:xfrm>
        </p:grpSpPr>
        <p:sp>
          <p:nvSpPr>
            <p:cNvPr id="26" name="圆角矩形 25"/>
            <p:cNvSpPr/>
            <p:nvPr/>
          </p:nvSpPr>
          <p:spPr>
            <a:xfrm>
              <a:off x="3186" y="7638"/>
              <a:ext cx="8563" cy="1025"/>
            </a:xfrm>
            <a:prstGeom prst="roundRect">
              <a:avLst/>
            </a:prstGeom>
            <a:gradFill>
              <a:gsLst>
                <a:gs pos="0">
                  <a:srgbClr val="6ABC91">
                    <a:lumMod val="84000"/>
                    <a:alpha val="100000"/>
                  </a:srgbClr>
                </a:gs>
                <a:gs pos="100000">
                  <a:srgbClr val="FFFFFF">
                    <a:alpha val="100000"/>
                  </a:srgbClr>
                </a:gs>
              </a:gsLst>
              <a:path path="circle">
                <a:fillToRect t="100000" r="100000"/>
              </a:path>
              <a:tileRect l="-100000" b="-10000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4" name="圆角矩形 13"/>
            <p:cNvSpPr/>
            <p:nvPr/>
          </p:nvSpPr>
          <p:spPr>
            <a:xfrm>
              <a:off x="3460" y="7776"/>
              <a:ext cx="8289" cy="750"/>
            </a:xfrm>
            <a:prstGeom prst="roundRect">
              <a:avLst/>
            </a:prstGeom>
            <a:solidFill>
              <a:schemeClr val="bg1">
                <a:alpha val="63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8" name="文本框 27"/>
            <p:cNvSpPr txBox="1"/>
            <p:nvPr/>
          </p:nvSpPr>
          <p:spPr>
            <a:xfrm>
              <a:off x="3460" y="7840"/>
              <a:ext cx="9369" cy="686"/>
            </a:xfrm>
            <a:prstGeom prst="rect">
              <a:avLst/>
            </a:prstGeom>
            <a:noFill/>
          </p:spPr>
          <p:txBody>
            <a:bodyPr wrap="square" rtlCol="0">
              <a:spAutoFit/>
            </a:bodyPr>
            <a:lstStyle/>
            <a:p>
              <a:pPr indent="0">
                <a:lnSpc>
                  <a:spcPct val="80000"/>
                </a:lnSpc>
                <a:spcBef>
                  <a:spcPct val="50000"/>
                </a:spcBef>
                <a:buFont typeface="Wingdings" panose="05000000000000000000" charset="0"/>
                <a:buNone/>
              </a:pPr>
              <a:r>
                <a:rPr lang="zh-CN" altLang="en-US" sz="2800" b="1">
                  <a:latin typeface="黑体" panose="02010609060101010101" charset="-122"/>
                  <a:ea typeface="黑体" panose="02010609060101010101" charset="-122"/>
                  <a:cs typeface="+mn-ea"/>
                  <a:sym typeface="+mn-ea"/>
                </a:rPr>
                <a:t>一、探究流体压强与流速的关系</a:t>
              </a:r>
              <a:endParaRPr lang="zh-CN" altLang="en-US" sz="2800" b="1">
                <a:latin typeface="黑体" panose="02010609060101010101" charset="-122"/>
                <a:ea typeface="黑体" panose="02010609060101010101" charset="-122"/>
                <a:cs typeface="+mn-ea"/>
                <a:sym typeface="+mn-ea"/>
              </a:endParaRPr>
            </a:p>
          </p:txBody>
        </p:sp>
      </p:grpSp>
      <p:grpSp>
        <p:nvGrpSpPr>
          <p:cNvPr id="15" name="组合 14" title=""/>
          <p:cNvGrpSpPr/>
          <p:nvPr/>
        </p:nvGrpSpPr>
        <p:grpSpPr>
          <a:xfrm>
            <a:off x="108585" y="5238750"/>
            <a:ext cx="1495425" cy="624205"/>
            <a:chOff x="396" y="8727"/>
            <a:chExt cx="2355" cy="983"/>
          </a:xfrm>
        </p:grpSpPr>
        <p:sp>
          <p:nvSpPr>
            <p:cNvPr id="77" name="文本框 76"/>
            <p:cNvSpPr txBox="1"/>
            <p:nvPr>
              <p:custDataLst>
                <p:tags r:id="rId8"/>
              </p:custDataLst>
            </p:nvPr>
          </p:nvSpPr>
          <p:spPr>
            <a:xfrm>
              <a:off x="1257" y="8839"/>
              <a:ext cx="1494" cy="871"/>
            </a:xfrm>
            <a:prstGeom prst="rect">
              <a:avLst/>
            </a:prstGeom>
            <a:noFill/>
          </p:spPr>
          <p:txBody>
            <a:bodyPr wrap="none" rtlCol="0" anchor="t">
              <a:spAutoFit/>
            </a:bodyPr>
            <a:lstStyle/>
            <a:p>
              <a:r>
                <a:rPr lang="zh-CN" altLang="en-US" sz="3000" b="1">
                  <a:solidFill>
                    <a:srgbClr val="00923F"/>
                  </a:solidFill>
                  <a:latin typeface="黑体" panose="02010609060101010101" charset="-122"/>
                  <a:ea typeface="黑体" panose="02010609060101010101" charset="-122"/>
                  <a:sym typeface="+mn-ea"/>
                </a:rPr>
                <a:t>思考</a:t>
              </a:r>
              <a:endParaRPr lang="zh-CN" altLang="en-US" sz="3000" b="1">
                <a:solidFill>
                  <a:srgbClr val="00923F"/>
                </a:solidFill>
                <a:latin typeface="黑体" panose="02010609060101010101" charset="-122"/>
                <a:ea typeface="黑体" panose="02010609060101010101" charset="-122"/>
                <a:sym typeface="+mn-ea"/>
              </a:endParaRPr>
            </a:p>
          </p:txBody>
        </p:sp>
        <p:pic>
          <p:nvPicPr>
            <p:cNvPr id="78" name="图片 77" descr="303b32303233353030363bb5c6c5dd"/>
            <p:cNvPicPr>
              <a:picLocks noChangeAspect="1"/>
            </p:cNvPicPr>
            <p:nvPr>
              <p:custDataLst>
                <p:tags r:id="rId10"/>
              </p:custDataLst>
            </p:nvPr>
          </p:nvPicPr>
          <p:blipFill>
            <a:blip r:embed="rId9"/>
            <a:stretch>
              <a:fillRect/>
            </a:stretch>
          </p:blipFill>
          <p:spPr>
            <a:xfrm>
              <a:off x="396" y="8727"/>
              <a:ext cx="1181" cy="982"/>
            </a:xfrm>
            <a:prstGeom prst="rect">
              <a:avLst/>
            </a:prstGeom>
          </p:spPr>
        </p:pic>
      </p:gr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nodeType="afterGroup">
                            <p:stCondLst>
                              <p:cond delay="1"/>
                            </p:stCondLst>
                            <p:childTnLst>
                              <p:par>
                                <p:cTn id="8" presetID="1" presetClass="entr" presetSubtype="0" fill="hold" grpId="0" nodeType="afterEffect">
                                  <p:stCondLst>
                                    <p:cond delay="0"/>
                                  </p:stCondLst>
                                  <p:childTnLst>
                                    <p:set>
                                      <p:cBhvr>
                                        <p:cTn id="9" dur="1" fill="hold">
                                          <p:stCondLst>
                                            <p:cond delay="0"/>
                                          </p:stCondLst>
                                        </p:cTn>
                                        <p:tgtEl>
                                          <p:spTgt spid="4"/>
                                        </p:tgtEl>
                                        <p:attrNameLst>
                                          <p:attrName>style.visibility</p:attrName>
                                        </p:attrNameLst>
                                      </p:cBhvr>
                                      <p:to>
                                        <p:strVal val="visible"/>
                                      </p:to>
                                    </p:set>
                                  </p:childTnLst>
                                </p:cTn>
                              </p:par>
                            </p:childTnLst>
                          </p:cTn>
                        </p:par>
                      </p:childTnLst>
                    </p:cTn>
                  </p:par>
                  <p:par>
                    <p:cTn id="10" fill="hold" nodeType="clickPar">
                      <p:stCondLst>
                        <p:cond delay="indefinite"/>
                        <p:cond evt="onBegin" delay="0">
                          <p:tn val="9"/>
                        </p:cond>
                      </p:stCondLst>
                      <p:childTnLst>
                        <p:par>
                          <p:cTn id="11" fill="hold">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nodeType="clickPar">
                      <p:stCondLst>
                        <p:cond delay="indefinite"/>
                        <p:cond evt="onBegin" delay="0">
                          <p:tn val="13"/>
                        </p:cond>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wipe(left)">
                                      <p:cBhvr>
                                        <p:cTn id="18" dur="500"/>
                                        <p:tgtEl>
                                          <p:spTgt spid="27"/>
                                        </p:tgtEl>
                                      </p:cBhvr>
                                    </p:animEffect>
                                  </p:childTnLst>
                                </p:cTn>
                              </p:par>
                            </p:childTnLst>
                          </p:cTn>
                        </p:par>
                      </p:childTnLst>
                    </p:cTn>
                  </p:par>
                  <p:par>
                    <p:cTn id="19" fill="hold" nodeType="clickPar">
                      <p:stCondLst>
                        <p:cond delay="indefinite"/>
                        <p:cond evt="onBegin" delay="0">
                          <p:tn val="18"/>
                        </p:cond>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21" grpId="0"/>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56" name="文本框 55" title=""/>
          <p:cNvSpPr txBox="1"/>
          <p:nvPr>
            <p:custDataLst>
              <p:tags r:id="rId2"/>
            </p:custDataLst>
          </p:nvPr>
        </p:nvSpPr>
        <p:spPr>
          <a:xfrm>
            <a:off x="3759835" y="1384935"/>
            <a:ext cx="4626610" cy="521970"/>
          </a:xfrm>
          <a:prstGeom prst="rect">
            <a:avLst/>
          </a:prstGeom>
          <a:noFill/>
        </p:spPr>
        <p:txBody>
          <a:bodyPr wrap="square" rtlCol="0">
            <a:spAutoFit/>
          </a:bodyPr>
          <a:lstStyle/>
          <a:p>
            <a:pPr algn="l"/>
            <a:r>
              <a:rPr lang="zh-CN" altLang="en-US" sz="2800" b="1">
                <a:latin typeface="黑体" panose="02010609060101010101" charset="-122"/>
                <a:ea typeface="黑体" panose="02010609060101010101" charset="-122"/>
              </a:rPr>
              <a:t>探究流体压强与流速的关系</a:t>
            </a:r>
            <a:endParaRPr lang="zh-CN" altLang="en-US" sz="2800" b="1">
              <a:latin typeface="黑体" panose="02010609060101010101" charset="-122"/>
              <a:ea typeface="黑体" panose="02010609060101010101" charset="-122"/>
            </a:endParaRPr>
          </a:p>
        </p:txBody>
      </p:sp>
      <p:sp>
        <p:nvSpPr>
          <p:cNvPr id="11" name="文本框 10" title=""/>
          <p:cNvSpPr txBox="1"/>
          <p:nvPr>
            <p:custDataLst>
              <p:tags r:id="rId3"/>
            </p:custDataLst>
          </p:nvPr>
        </p:nvSpPr>
        <p:spPr>
          <a:xfrm>
            <a:off x="380365" y="2081530"/>
            <a:ext cx="11385550" cy="1296670"/>
          </a:xfrm>
          <a:prstGeom prst="rect">
            <a:avLst/>
          </a:prstGeom>
          <a:noFill/>
        </p:spPr>
        <p:txBody>
          <a:bodyPr wrap="square" rtlCol="0">
            <a:spAutoFit/>
          </a:bodyPr>
          <a:lstStyle/>
          <a:p>
            <a:pPr algn="l">
              <a:lnSpc>
                <a:spcPct val="140000"/>
              </a:lnSpc>
            </a:pP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如图所示，在两根筷子上放两个乒乓球，用吸管向两乒乓球中间吹气，你观察到了什么现象?为什么会产生这种现象?</a:t>
            </a:r>
            <a:endParaRPr lang="zh-CN" altLang="en-US" sz="2800" b="1">
              <a:latin typeface="Times New Roman" panose="02020603050405020304" charset="0"/>
              <a:ea typeface="黑体" panose="02010609060101010101" charset="-122"/>
              <a:cs typeface="Times New Roman" panose="02020603050405020304" charset="0"/>
            </a:endParaRPr>
          </a:p>
        </p:txBody>
      </p:sp>
      <p:grpSp>
        <p:nvGrpSpPr>
          <p:cNvPr id="13" name="组合 12" title=""/>
          <p:cNvGrpSpPr/>
          <p:nvPr/>
        </p:nvGrpSpPr>
        <p:grpSpPr>
          <a:xfrm>
            <a:off x="869950" y="3627120"/>
            <a:ext cx="3778885" cy="2183130"/>
            <a:chOff x="3715" y="2816"/>
            <a:chExt cx="5951" cy="3438"/>
          </a:xfrm>
        </p:grpSpPr>
        <p:sp>
          <p:nvSpPr>
            <p:cNvPr id="20" name="矩形 19"/>
            <p:cNvSpPr/>
            <p:nvPr/>
          </p:nvSpPr>
          <p:spPr>
            <a:xfrm>
              <a:off x="4191" y="5490"/>
              <a:ext cx="5475" cy="272"/>
            </a:xfrm>
            <a:prstGeom prst="rect">
              <a:avLst/>
            </a:prstGeom>
            <a:solidFill>
              <a:schemeClr val="bg1">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9" name="椭圆 28"/>
            <p:cNvSpPr/>
            <p:nvPr/>
          </p:nvSpPr>
          <p:spPr>
            <a:xfrm>
              <a:off x="7531" y="4713"/>
              <a:ext cx="1419" cy="137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1" name="椭圆 20"/>
            <p:cNvSpPr/>
            <p:nvPr/>
          </p:nvSpPr>
          <p:spPr>
            <a:xfrm>
              <a:off x="4588" y="4700"/>
              <a:ext cx="1419" cy="1374"/>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2" name="文本框 32"/>
            <p:cNvSpPr txBox="1"/>
            <p:nvPr/>
          </p:nvSpPr>
          <p:spPr>
            <a:xfrm>
              <a:off x="7936" y="2816"/>
              <a:ext cx="1730" cy="822"/>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i="0">
                  <a:solidFill>
                    <a:schemeClr val="tx1"/>
                  </a:solidFill>
                  <a:effectLst/>
                  <a:latin typeface="黑体" panose="02010609060101010101" charset="-122"/>
                  <a:ea typeface="黑体" panose="02010609060101010101" charset="-122"/>
                </a:rPr>
                <a:t>吹气</a:t>
              </a:r>
              <a:endParaRPr lang="zh-CN" altLang="en-US" sz="2800" b="1" i="0">
                <a:solidFill>
                  <a:schemeClr val="tx1"/>
                </a:solidFill>
                <a:effectLst/>
                <a:latin typeface="黑体" panose="02010609060101010101" charset="-122"/>
                <a:ea typeface="黑体" panose="02010609060101010101" charset="-122"/>
              </a:endParaRPr>
            </a:p>
          </p:txBody>
        </p:sp>
        <p:sp>
          <p:nvSpPr>
            <p:cNvPr id="27" name="矩形 26"/>
            <p:cNvSpPr/>
            <p:nvPr/>
          </p:nvSpPr>
          <p:spPr>
            <a:xfrm>
              <a:off x="3715" y="5982"/>
              <a:ext cx="5475" cy="272"/>
            </a:xfrm>
            <a:prstGeom prst="rect">
              <a:avLst/>
            </a:prstGeom>
            <a:solidFill>
              <a:schemeClr val="bg1">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30" name="圆柱形 29"/>
            <p:cNvSpPr/>
            <p:nvPr/>
          </p:nvSpPr>
          <p:spPr>
            <a:xfrm rot="14040000">
              <a:off x="6933" y="4048"/>
              <a:ext cx="350" cy="1183"/>
            </a:xfrm>
            <a:prstGeom prst="can">
              <a:avLst>
                <a:gd name="adj" fmla="val 102095"/>
              </a:avLst>
            </a:prstGeom>
            <a:noFill/>
            <a:ln w="381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3" name="直接箭头连接符 32"/>
            <p:cNvCxnSpPr/>
            <p:nvPr/>
          </p:nvCxnSpPr>
          <p:spPr>
            <a:xfrm flipV="1">
              <a:off x="7531" y="3638"/>
              <a:ext cx="765" cy="539"/>
            </a:xfrm>
            <a:prstGeom prst="straightConnector1">
              <a:avLst/>
            </a:prstGeom>
            <a:ln w="31750">
              <a:solidFill>
                <a:schemeClr val="tx1"/>
              </a:solidFill>
              <a:headEnd type="arrow"/>
              <a:tailEnd type="none"/>
            </a:ln>
          </p:spPr>
          <p:style>
            <a:lnRef idx="2">
              <a:schemeClr val="accent1"/>
            </a:lnRef>
            <a:fillRef idx="0">
              <a:srgbClr val="FFFFFF"/>
            </a:fillRef>
            <a:effectRef idx="0">
              <a:srgbClr val="FFFFFF"/>
            </a:effectRef>
            <a:fontRef idx="minor">
              <a:schemeClr val="tx1"/>
            </a:fontRef>
          </p:style>
        </p:cxnSp>
      </p:grpSp>
      <p:grpSp>
        <p:nvGrpSpPr>
          <p:cNvPr id="24" name="组合 23" title=""/>
          <p:cNvGrpSpPr/>
          <p:nvPr/>
        </p:nvGrpSpPr>
        <p:grpSpPr>
          <a:xfrm>
            <a:off x="7039928" y="5711213"/>
            <a:ext cx="2071370" cy="431773"/>
            <a:chOff x="2437" y="9841"/>
            <a:chExt cx="3262" cy="680"/>
          </a:xfrm>
        </p:grpSpPr>
        <p:pic>
          <p:nvPicPr>
            <p:cNvPr id="25" name="图片 24" descr="665f4aef13eb0e3e789783293ed0c02f"/>
            <p:cNvPicPr>
              <a:picLocks noChangeAspect="1"/>
            </p:cNvPicPr>
            <p:nvPr>
              <p:custDataLst>
                <p:tags r:id="rId5"/>
              </p:custDataLst>
            </p:nvPr>
          </p:nvPicPr>
          <p:blipFill>
            <a:blip r:embed="rId4">
              <a:clrChange>
                <a:clrFrom>
                  <a:srgbClr val="FFFFFF">
                    <a:alpha val="100000"/>
                  </a:srgbClr>
                </a:clrFrom>
                <a:clrTo>
                  <a:srgbClr val="FFFFFF">
                    <a:alpha val="100000"/>
                    <a:alpha val="0"/>
                  </a:srgbClr>
                </a:clrTo>
              </a:clrChange>
            </a:blip>
            <a:stretch>
              <a:fillRect/>
            </a:stretch>
          </p:blipFill>
          <p:spPr>
            <a:xfrm>
              <a:off x="2437" y="9841"/>
              <a:ext cx="680" cy="680"/>
            </a:xfrm>
            <a:prstGeom prst="rect">
              <a:avLst/>
            </a:prstGeom>
          </p:spPr>
        </p:pic>
        <p:sp>
          <p:nvSpPr>
            <p:cNvPr id="26" name="文本框 25"/>
            <p:cNvSpPr txBox="1"/>
            <p:nvPr>
              <p:custDataLst>
                <p:tags r:id="rId6"/>
              </p:custDataLst>
            </p:nvPr>
          </p:nvSpPr>
          <p:spPr>
            <a:xfrm>
              <a:off x="2991" y="9891"/>
              <a:ext cx="2708" cy="580"/>
            </a:xfrm>
            <a:prstGeom prst="rect">
              <a:avLst/>
            </a:prstGeom>
            <a:noFill/>
          </p:spPr>
          <p:txBody>
            <a:bodyPr wrap="square" rtlCol="0" anchor="t">
              <a:spAutoFit/>
            </a:bodyPr>
            <a:lstStyle/>
            <a:p>
              <a:pPr algn="l">
                <a:spcBef>
                  <a:spcPct val="0"/>
                </a:spcBef>
                <a:spcAft>
                  <a:spcPct val="0"/>
                </a:spcAft>
                <a:buSzTx/>
              </a:pPr>
              <a:r>
                <a:rPr lang="zh-CN" sz="1800" b="1" spc="150">
                  <a:latin typeface="楷体" panose="02010609060101010101" charset="-122"/>
                  <a:ea typeface="楷体" panose="02010609060101010101" charset="-122"/>
                  <a:sym typeface="+mn-ea"/>
                </a:rPr>
                <a:t>点击播放视频</a:t>
              </a:r>
              <a:endParaRPr lang="zh-CN" sz="1800" b="1" spc="150">
                <a:latin typeface="楷体" panose="02010609060101010101" charset="-122"/>
                <a:ea typeface="楷体" panose="02010609060101010101" charset="-122"/>
                <a:sym typeface="+mn-ea"/>
              </a:endParaRPr>
            </a:p>
          </p:txBody>
        </p:sp>
      </p:grpSp>
      <p:pic>
        <p:nvPicPr>
          <p:cNvPr id="34" name="MyVideo_108.wmv" title="">
            <a:hlinkClick action="ppaction://media"/>
          </p:cNvPr>
          <p:cNvPicPr/>
          <p:nvPr>
            <a:videoFile r:link="rId9"/>
            <p:custDataLst>
              <p:tags r:id="rId8"/>
            </p:custDataLst>
            <p:extLst>
              <p:ext uri="{DAA4B4D4-6D71-4841-9C94-3DE7FCFB9230}">
                <p14:media xmlns:p14="http://schemas.microsoft.com/office/powerpoint/2010/main" r:embed="rId10"/>
              </p:ext>
            </p:extLst>
          </p:nvPr>
        </p:nvPicPr>
        <p:blipFill>
          <a:blip r:embed="rId7"/>
          <a:stretch>
            <a:fillRect/>
          </a:stretch>
        </p:blipFill>
        <p:spPr>
          <a:xfrm>
            <a:off x="6400800" y="3552825"/>
            <a:ext cx="3319780" cy="2130425"/>
          </a:xfrm>
          <a:prstGeom prst="rect">
            <a:avLst/>
          </a:prstGeom>
        </p:spPr>
      </p:pic>
      <p:grpSp>
        <p:nvGrpSpPr>
          <p:cNvPr id="4" name="组合 3" title=""/>
          <p:cNvGrpSpPr/>
          <p:nvPr/>
        </p:nvGrpSpPr>
        <p:grpSpPr>
          <a:xfrm>
            <a:off x="271780" y="703580"/>
            <a:ext cx="11666220" cy="5755640"/>
            <a:chOff x="428" y="1108"/>
            <a:chExt cx="18372" cy="9064"/>
          </a:xfrm>
        </p:grpSpPr>
        <p:sp>
          <p:nvSpPr>
            <p:cNvPr id="6" name="矩形 5"/>
            <p:cNvSpPr/>
            <p:nvPr/>
          </p:nvSpPr>
          <p:spPr>
            <a:xfrm>
              <a:off x="428" y="1529"/>
              <a:ext cx="18372" cy="8643"/>
            </a:xfrm>
            <a:prstGeom prst="rect">
              <a:avLst/>
            </a:prstGeom>
            <a:noFill/>
            <a:ln w="22225">
              <a:solidFill>
                <a:srgbClr val="01A16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nvGrpSpPr>
            <p:cNvPr id="8" name="组合 7"/>
            <p:cNvGrpSpPr/>
            <p:nvPr/>
          </p:nvGrpSpPr>
          <p:grpSpPr>
            <a:xfrm>
              <a:off x="677" y="1108"/>
              <a:ext cx="3325" cy="853"/>
              <a:chOff x="13726" y="9120"/>
              <a:chExt cx="3325" cy="853"/>
            </a:xfrm>
          </p:grpSpPr>
          <p:sp>
            <p:nvSpPr>
              <p:cNvPr id="9" name="六边形 8"/>
              <p:cNvSpPr/>
              <p:nvPr/>
            </p:nvSpPr>
            <p:spPr>
              <a:xfrm>
                <a:off x="14019" y="9135"/>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0" name="六边形 9"/>
              <p:cNvSpPr/>
              <p:nvPr/>
            </p:nvSpPr>
            <p:spPr>
              <a:xfrm>
                <a:off x="15527" y="9120"/>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2" name="六边形 11"/>
              <p:cNvSpPr/>
              <p:nvPr/>
            </p:nvSpPr>
            <p:spPr>
              <a:xfrm>
                <a:off x="14769" y="9120"/>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3" name="文本框 22"/>
              <p:cNvSpPr txBox="1"/>
              <p:nvPr>
                <p:custDataLst>
                  <p:tags r:id="rId11"/>
                </p:custDataLst>
              </p:nvPr>
            </p:nvSpPr>
            <p:spPr>
              <a:xfrm>
                <a:off x="13726" y="9239"/>
                <a:ext cx="3325" cy="686"/>
              </a:xfrm>
              <a:prstGeom prst="rect">
                <a:avLst/>
              </a:prstGeom>
              <a:noFill/>
            </p:spPr>
            <p:txBody>
              <a:bodyPr wrap="square" rtlCol="0" anchor="t">
                <a:spAutoFit/>
              </a:bodyPr>
              <a:lstStyle/>
              <a:p>
                <a:pPr algn="l">
                  <a:lnSpc>
                    <a:spcPct val="80000"/>
                  </a:lnSpc>
                </a:pP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做</a:t>
                </a:r>
                <a:r>
                  <a:rPr lang="en-US" altLang="zh-CN" sz="24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中</a:t>
                </a:r>
                <a:r>
                  <a:rPr lang="en-US" altLang="zh-CN" sz="1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学</a:t>
                </a:r>
                <a:endParaRPr lang="zh-CN" sz="2800" b="1">
                  <a:latin typeface="黑体" panose="02010609060101010101" charset="-122"/>
                  <a:ea typeface="黑体" panose="02010609060101010101" charset="-122"/>
                  <a:sym typeface="+mn-ea"/>
                </a:endParaRPr>
              </a:p>
            </p:txBody>
          </p:sp>
        </p:grpSp>
      </p:gr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additive="base">
                                        <p:cTn id="12" dur="11005"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0" mute="1">
                <p:cTn id="13" fill="hold" display="0">
                  <p:stCondLst>
                    <p:cond delay="indefinite"/>
                  </p:stCondLst>
                </p:cTn>
                <p:tgtEl>
                  <p:spTgt spid="34"/>
                </p:tgtEl>
              </p:cMediaNode>
            </p:video>
            <p:seq concurrent="1" nextAc="seek">
              <p:cTn id="14" restart="whenNotActive" fill="hold" evtFilter="cancelBubble" nodeType="interactiveSeq">
                <p:stCondLst>
                  <p:cond evt="onClick" delay="0">
                    <p:tgtEl>
                      <p:spTgt spid="34"/>
                    </p:tgtEl>
                  </p:cond>
                </p:stCondLst>
                <p:endSync evt="end" delay="0">
                  <p:rtn val="all"/>
                </p:endSync>
                <p:childTnLst>
                  <p:par>
                    <p:cTn id="15" fill="hold" nodeType="clickPar">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additive="base">
                                        <p:cTn id="18" dur="1" fill="hold"/>
                                        <p:tgtEl>
                                          <p:spTgt spid="34"/>
                                        </p:tgtEl>
                                      </p:cBhvr>
                                    </p:cmd>
                                  </p:childTnLst>
                                </p:cTn>
                              </p:par>
                            </p:childTnLst>
                          </p:cTn>
                        </p:par>
                      </p:childTnLst>
                    </p:cTn>
                  </p:par>
                </p:childTnLst>
              </p:cTn>
              <p:nextCondLst>
                <p:cond evt="onClick" delay="0">
                  <p:tgtEl>
                    <p:spTgt spid="34"/>
                  </p:tgtEl>
                </p:cond>
              </p:nextCondLst>
            </p:seq>
          </p:childTnLst>
        </p:cTn>
      </p:par>
    </p:tn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20" name="矩形 19" title=""/>
          <p:cNvSpPr/>
          <p:nvPr/>
        </p:nvSpPr>
        <p:spPr>
          <a:xfrm>
            <a:off x="1058545" y="2691765"/>
            <a:ext cx="3476625" cy="172720"/>
          </a:xfrm>
          <a:prstGeom prst="rect">
            <a:avLst/>
          </a:prstGeom>
          <a:solidFill>
            <a:schemeClr val="bg1">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9" name="椭圆 28" title=""/>
          <p:cNvSpPr/>
          <p:nvPr/>
        </p:nvSpPr>
        <p:spPr>
          <a:xfrm>
            <a:off x="3179445" y="2198370"/>
            <a:ext cx="901065" cy="87249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1" name="椭圆 20" title=""/>
          <p:cNvSpPr/>
          <p:nvPr/>
        </p:nvSpPr>
        <p:spPr>
          <a:xfrm>
            <a:off x="1310640" y="2190115"/>
            <a:ext cx="901065" cy="872490"/>
          </a:xfrm>
          <a:prstGeom prst="ellips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p>
        </p:txBody>
      </p:sp>
      <p:sp>
        <p:nvSpPr>
          <p:cNvPr id="22" name="文本框 32" title=""/>
          <p:cNvSpPr txBox="1"/>
          <p:nvPr/>
        </p:nvSpPr>
        <p:spPr>
          <a:xfrm>
            <a:off x="3436620" y="993775"/>
            <a:ext cx="1098550" cy="521970"/>
          </a:xfrm>
          <a:prstGeom prst="rect">
            <a:avLst/>
          </a:prstGeom>
          <a:noFill/>
          <a:ln>
            <a:noFill/>
          </a:ln>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2800" b="1" i="0">
                <a:solidFill>
                  <a:schemeClr val="tx1"/>
                </a:solidFill>
                <a:effectLst/>
                <a:latin typeface="黑体" panose="02010609060101010101" charset="-122"/>
                <a:ea typeface="黑体" panose="02010609060101010101" charset="-122"/>
              </a:rPr>
              <a:t>吹气</a:t>
            </a:r>
            <a:endParaRPr lang="zh-CN" altLang="en-US" sz="2800" b="1" i="0">
              <a:solidFill>
                <a:schemeClr val="tx1"/>
              </a:solidFill>
              <a:effectLst/>
              <a:latin typeface="黑体" panose="02010609060101010101" charset="-122"/>
              <a:ea typeface="黑体" panose="02010609060101010101" charset="-122"/>
            </a:endParaRPr>
          </a:p>
        </p:txBody>
      </p:sp>
      <p:sp>
        <p:nvSpPr>
          <p:cNvPr id="27" name="矩形 26" title=""/>
          <p:cNvSpPr/>
          <p:nvPr/>
        </p:nvSpPr>
        <p:spPr>
          <a:xfrm>
            <a:off x="756285" y="3004185"/>
            <a:ext cx="3476625" cy="172720"/>
          </a:xfrm>
          <a:prstGeom prst="rect">
            <a:avLst/>
          </a:prstGeom>
          <a:solidFill>
            <a:schemeClr val="bg1">
              <a:lumMod val="5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30" name="圆柱形 29" title=""/>
          <p:cNvSpPr/>
          <p:nvPr/>
        </p:nvSpPr>
        <p:spPr>
          <a:xfrm rot="14040000">
            <a:off x="2799715" y="1776095"/>
            <a:ext cx="222250" cy="751205"/>
          </a:xfrm>
          <a:prstGeom prst="can">
            <a:avLst>
              <a:gd name="adj" fmla="val 102095"/>
            </a:avLst>
          </a:prstGeom>
          <a:noFill/>
          <a:ln w="38100">
            <a:solidFill>
              <a:schemeClr val="tx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cxnSp>
        <p:nvCxnSpPr>
          <p:cNvPr id="31" name="直接箭头连接符 30" title=""/>
          <p:cNvCxnSpPr/>
          <p:nvPr/>
        </p:nvCxnSpPr>
        <p:spPr>
          <a:xfrm flipV="1">
            <a:off x="1068070" y="2018665"/>
            <a:ext cx="1054100" cy="15875"/>
          </a:xfrm>
          <a:prstGeom prst="straightConnector1">
            <a:avLst/>
          </a:prstGeom>
          <a:ln w="31750">
            <a:solidFill>
              <a:schemeClr val="tx1"/>
            </a:solidFill>
            <a:tailEnd type="arrow"/>
          </a:ln>
        </p:spPr>
        <p:style>
          <a:lnRef idx="2">
            <a:schemeClr val="accent1"/>
          </a:lnRef>
          <a:fillRef idx="0">
            <a:srgbClr val="FFFFFF"/>
          </a:fillRef>
          <a:effectRef idx="0">
            <a:srgbClr val="FFFFFF"/>
          </a:effectRef>
          <a:fontRef idx="minor">
            <a:schemeClr val="tx1"/>
          </a:fontRef>
        </p:style>
      </p:cxnSp>
      <p:cxnSp>
        <p:nvCxnSpPr>
          <p:cNvPr id="32" name="直接箭头连接符 31" title=""/>
          <p:cNvCxnSpPr/>
          <p:nvPr/>
        </p:nvCxnSpPr>
        <p:spPr>
          <a:xfrm flipV="1">
            <a:off x="3696335" y="2042795"/>
            <a:ext cx="1054100" cy="15875"/>
          </a:xfrm>
          <a:prstGeom prst="straightConnector1">
            <a:avLst/>
          </a:prstGeom>
          <a:ln w="31750">
            <a:solidFill>
              <a:schemeClr val="tx1"/>
            </a:solidFill>
            <a:headEnd type="arrow"/>
            <a:tailEnd type="none"/>
          </a:ln>
        </p:spPr>
        <p:style>
          <a:lnRef idx="2">
            <a:schemeClr val="accent1"/>
          </a:lnRef>
          <a:fillRef idx="0">
            <a:srgbClr val="FFFFFF"/>
          </a:fillRef>
          <a:effectRef idx="0">
            <a:srgbClr val="FFFFFF"/>
          </a:effectRef>
          <a:fontRef idx="minor">
            <a:schemeClr val="tx1"/>
          </a:fontRef>
        </p:style>
      </p:cxnSp>
      <p:cxnSp>
        <p:nvCxnSpPr>
          <p:cNvPr id="33" name="直接箭头连接符 32" title=""/>
          <p:cNvCxnSpPr/>
          <p:nvPr/>
        </p:nvCxnSpPr>
        <p:spPr>
          <a:xfrm flipV="1">
            <a:off x="3179445" y="1515745"/>
            <a:ext cx="485775" cy="342265"/>
          </a:xfrm>
          <a:prstGeom prst="straightConnector1">
            <a:avLst/>
          </a:prstGeom>
          <a:ln w="31750">
            <a:solidFill>
              <a:schemeClr val="tx1"/>
            </a:solidFill>
            <a:headEnd type="arrow"/>
            <a:tailEnd type="none"/>
          </a:ln>
        </p:spPr>
        <p:style>
          <a:lnRef idx="2">
            <a:schemeClr val="accent1"/>
          </a:lnRef>
          <a:fillRef idx="0">
            <a:srgbClr val="FFFFFF"/>
          </a:fillRef>
          <a:effectRef idx="0">
            <a:srgbClr val="FFFFFF"/>
          </a:effectRef>
          <a:fontRef idx="minor">
            <a:schemeClr val="tx1"/>
          </a:fontRef>
        </p:style>
      </p:cxnSp>
      <p:sp>
        <p:nvSpPr>
          <p:cNvPr id="60" name="文本框 59" title=""/>
          <p:cNvSpPr txBox="1"/>
          <p:nvPr/>
        </p:nvSpPr>
        <p:spPr>
          <a:xfrm>
            <a:off x="5243195" y="2058670"/>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现象</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56" name="文本框 55" title=""/>
          <p:cNvSpPr txBox="1"/>
          <p:nvPr/>
        </p:nvSpPr>
        <p:spPr>
          <a:xfrm>
            <a:off x="6291580" y="2058670"/>
            <a:ext cx="4559300" cy="521970"/>
          </a:xfrm>
          <a:prstGeom prst="rect">
            <a:avLst/>
          </a:prstGeom>
          <a:noFill/>
        </p:spPr>
        <p:txBody>
          <a:bodyPr wrap="square" rtlCol="0">
            <a:spAutoFit/>
          </a:bodyPr>
          <a:lstStyle/>
          <a:p>
            <a:pPr algn="l"/>
            <a:r>
              <a:rPr lang="zh-CN" altLang="en-US" sz="2800" b="1">
                <a:solidFill>
                  <a:srgbClr val="0000FF"/>
                </a:solidFill>
                <a:latin typeface="黑体" panose="02010609060101010101" charset="-122"/>
                <a:ea typeface="黑体" panose="02010609060101010101" charset="-122"/>
              </a:rPr>
              <a:t>两个乒乓球向中间靠拢</a:t>
            </a:r>
            <a:r>
              <a:rPr lang="en-US" altLang="zh-CN" sz="2800" b="1">
                <a:solidFill>
                  <a:srgbClr val="0000FF"/>
                </a:solidFill>
                <a:latin typeface="黑体" panose="02010609060101010101" charset="-122"/>
                <a:ea typeface="黑体" panose="02010609060101010101" charset="-122"/>
              </a:rPr>
              <a:t>.</a:t>
            </a:r>
            <a:endParaRPr lang="en-US" altLang="zh-CN" sz="2800" b="1">
              <a:solidFill>
                <a:srgbClr val="0000FF"/>
              </a:solidFill>
              <a:latin typeface="黑体" panose="02010609060101010101" charset="-122"/>
              <a:ea typeface="黑体" panose="02010609060101010101" charset="-122"/>
            </a:endParaRPr>
          </a:p>
        </p:txBody>
      </p:sp>
      <p:sp>
        <p:nvSpPr>
          <p:cNvPr id="8" name="文本框 7" title=""/>
          <p:cNvSpPr txBox="1"/>
          <p:nvPr/>
        </p:nvSpPr>
        <p:spPr>
          <a:xfrm>
            <a:off x="3101340" y="4029075"/>
            <a:ext cx="2789555" cy="1641475"/>
          </a:xfrm>
          <a:prstGeom prst="rect">
            <a:avLst/>
          </a:prstGeom>
          <a:solidFill>
            <a:srgbClr val="CBEAC0"/>
          </a:solidFill>
          <a:ln w="57150">
            <a:noFill/>
          </a:ln>
          <a:effectLst/>
        </p:spPr>
        <p:txBody>
          <a:bodyPr wrap="square" rtlCol="0" anchor="ctr">
            <a:spAutoFit/>
          </a:bodyPr>
          <a:lstStyle/>
          <a:p>
            <a:pPr lvl="0" algn="l">
              <a:lnSpc>
                <a:spcPct val="120000"/>
              </a:lnSpc>
              <a:spcBef>
                <a:spcPct val="50000"/>
              </a:spcBef>
              <a:buClrTx/>
              <a:buSzTx/>
              <a:buFontTx/>
            </a:pPr>
            <a:r>
              <a:rPr lang="zh-CN" altLang="en-US" sz="2800" b="1">
                <a:latin typeface="黑体" panose="02010609060101010101" charset="-122"/>
                <a:ea typeface="黑体" panose="02010609060101010101" charset="-122"/>
                <a:sym typeface="+mn-ea"/>
              </a:rPr>
              <a:t>两个乒乓球各自受到向两乒乓球内侧的力的作用</a:t>
            </a:r>
            <a:endParaRPr lang="zh-CN" altLang="en-US" sz="2800" b="1">
              <a:latin typeface="黑体" panose="02010609060101010101" charset="-122"/>
              <a:ea typeface="黑体" panose="02010609060101010101" charset="-122"/>
              <a:sym typeface="+mn-ea"/>
            </a:endParaRPr>
          </a:p>
        </p:txBody>
      </p:sp>
      <p:sp>
        <p:nvSpPr>
          <p:cNvPr id="9" name="文本框 8" title=""/>
          <p:cNvSpPr txBox="1"/>
          <p:nvPr/>
        </p:nvSpPr>
        <p:spPr>
          <a:xfrm>
            <a:off x="376555" y="4373245"/>
            <a:ext cx="1990090" cy="953135"/>
          </a:xfrm>
          <a:prstGeom prst="rect">
            <a:avLst/>
          </a:prstGeom>
          <a:solidFill>
            <a:srgbClr val="CBEAC0"/>
          </a:solidFill>
          <a:ln w="57150">
            <a:noFill/>
          </a:ln>
          <a:effectLst/>
        </p:spPr>
        <p:txBody>
          <a:bodyPr wrap="square" rtlCol="0" anchor="ctr">
            <a:spAutoFit/>
          </a:bodyPr>
          <a:lstStyle/>
          <a:p>
            <a:pPr lvl="0" algn="ctr">
              <a:spcBef>
                <a:spcPct val="50000"/>
              </a:spcBef>
              <a:buClrTx/>
              <a:buSzTx/>
              <a:buFontTx/>
            </a:pPr>
            <a:r>
              <a:rPr lang="zh-CN" altLang="en-US" sz="2800" b="1">
                <a:solidFill>
                  <a:schemeClr val="tx1"/>
                </a:solidFill>
                <a:latin typeface="黑体" panose="02010609060101010101" charset="-122"/>
                <a:ea typeface="黑体" panose="02010609060101010101" charset="-122"/>
                <a:cs typeface="黑体" panose="02010609060101010101" charset="-122"/>
                <a:sym typeface="+mn-ea"/>
              </a:rPr>
              <a:t>向两乒乓球中间吹气</a:t>
            </a:r>
            <a:endParaRPr lang="zh-CN" altLang="en-US" sz="2800" b="1">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10" name="右箭头 9" title=""/>
          <p:cNvSpPr/>
          <p:nvPr/>
        </p:nvSpPr>
        <p:spPr>
          <a:xfrm>
            <a:off x="2522220" y="4735830"/>
            <a:ext cx="467995" cy="279400"/>
          </a:xfrm>
          <a:prstGeom prst="rightArrow">
            <a:avLst/>
          </a:prstGeom>
          <a:solidFill>
            <a:srgbClr val="00B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1" name="文本框 10" title=""/>
          <p:cNvSpPr txBox="1"/>
          <p:nvPr/>
        </p:nvSpPr>
        <p:spPr>
          <a:xfrm>
            <a:off x="10005060" y="4157980"/>
            <a:ext cx="1714500" cy="1383665"/>
          </a:xfrm>
          <a:prstGeom prst="rect">
            <a:avLst/>
          </a:prstGeom>
          <a:solidFill>
            <a:srgbClr val="CBEAC0"/>
          </a:solidFill>
          <a:ln w="57150">
            <a:noFill/>
          </a:ln>
          <a:effectLst/>
        </p:spPr>
        <p:txBody>
          <a:bodyPr wrap="square" rtlCol="0" anchor="ctr">
            <a:spAutoFit/>
          </a:bodyPr>
          <a:lstStyle/>
          <a:p>
            <a:pPr lvl="0" algn="ctr">
              <a:spcBef>
                <a:spcPct val="50000"/>
              </a:spcBef>
              <a:buClrTx/>
              <a:buSzTx/>
              <a:buFontTx/>
            </a:pPr>
            <a:r>
              <a:rPr lang="zh-CN" altLang="en-US" sz="2800" b="1">
                <a:solidFill>
                  <a:schemeClr val="tx1"/>
                </a:solidFill>
                <a:effectLst/>
                <a:latin typeface="黑体" panose="02010609060101010101" charset="-122"/>
                <a:ea typeface="黑体" panose="02010609060101010101" charset="-122"/>
                <a:sym typeface="+mn-ea"/>
              </a:rPr>
              <a:t>两个乒乓球向中间靠拢</a:t>
            </a:r>
            <a:endParaRPr lang="zh-CN" altLang="en-US" sz="2800" b="1">
              <a:solidFill>
                <a:schemeClr val="tx1"/>
              </a:solidFill>
              <a:effectLst/>
              <a:latin typeface="黑体" panose="02010609060101010101" charset="-122"/>
              <a:ea typeface="黑体" panose="02010609060101010101" charset="-122"/>
              <a:cs typeface="Times New Roman" panose="02020603050405020304" charset="0"/>
              <a:sym typeface="+mn-ea"/>
            </a:endParaRPr>
          </a:p>
        </p:txBody>
      </p:sp>
      <p:sp>
        <p:nvSpPr>
          <p:cNvPr id="16" name="右箭头 15" title=""/>
          <p:cNvSpPr/>
          <p:nvPr/>
        </p:nvSpPr>
        <p:spPr>
          <a:xfrm>
            <a:off x="6007100" y="4735830"/>
            <a:ext cx="454660" cy="279400"/>
          </a:xfrm>
          <a:prstGeom prst="rightArrow">
            <a:avLst/>
          </a:prstGeom>
          <a:solidFill>
            <a:srgbClr val="00B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2" name="文本框 11" title=""/>
          <p:cNvSpPr txBox="1"/>
          <p:nvPr/>
        </p:nvSpPr>
        <p:spPr>
          <a:xfrm>
            <a:off x="6583680" y="3599180"/>
            <a:ext cx="2789555" cy="2158365"/>
          </a:xfrm>
          <a:prstGeom prst="rect">
            <a:avLst/>
          </a:prstGeom>
          <a:solidFill>
            <a:srgbClr val="CBEAC0"/>
          </a:solidFill>
          <a:ln w="57150">
            <a:noFill/>
          </a:ln>
          <a:effectLst/>
        </p:spPr>
        <p:txBody>
          <a:bodyPr wrap="square" rtlCol="0" anchor="ctr">
            <a:spAutoFit/>
          </a:bodyPr>
          <a:lstStyle/>
          <a:p>
            <a:pPr lvl="0" algn="l">
              <a:lnSpc>
                <a:spcPct val="120000"/>
              </a:lnSpc>
              <a:spcBef>
                <a:spcPct val="50000"/>
              </a:spcBef>
              <a:buClrTx/>
              <a:buSzTx/>
              <a:buFontTx/>
            </a:pPr>
            <a:r>
              <a:rPr lang="zh-CN" altLang="en-US" sz="2800" b="1">
                <a:latin typeface="黑体" panose="02010609060101010101" charset="-122"/>
                <a:ea typeface="黑体" panose="02010609060101010101" charset="-122"/>
                <a:sym typeface="+mn-ea"/>
              </a:rPr>
              <a:t>吹气前、后两个乒乓球</a:t>
            </a:r>
            <a:r>
              <a:rPr lang="zh-CN" altLang="en-US" sz="2800" b="1">
                <a:solidFill>
                  <a:srgbClr val="0000FF"/>
                </a:solidFill>
                <a:latin typeface="黑体" panose="02010609060101010101" charset="-122"/>
                <a:ea typeface="黑体" panose="02010609060101010101" charset="-122"/>
                <a:sym typeface="+mn-ea"/>
              </a:rPr>
              <a:t>外侧的大气压没有改变</a:t>
            </a:r>
            <a:r>
              <a:rPr lang="zh-CN" altLang="en-US" sz="2800" b="1">
                <a:latin typeface="黑体" panose="02010609060101010101" charset="-122"/>
                <a:ea typeface="黑体" panose="02010609060101010101" charset="-122"/>
                <a:sym typeface="+mn-ea"/>
              </a:rPr>
              <a:t>，</a:t>
            </a:r>
            <a:r>
              <a:rPr lang="zh-CN" altLang="en-US" sz="2800" b="1">
                <a:solidFill>
                  <a:srgbClr val="FF0000"/>
                </a:solidFill>
                <a:latin typeface="黑体" panose="02010609060101010101" charset="-122"/>
                <a:ea typeface="黑体" panose="02010609060101010101" charset="-122"/>
                <a:sym typeface="+mn-ea"/>
              </a:rPr>
              <a:t>内侧气压变小</a:t>
            </a:r>
            <a:endParaRPr lang="zh-CN" altLang="en-US" sz="2800" b="1">
              <a:solidFill>
                <a:srgbClr val="FF0000"/>
              </a:solidFill>
              <a:latin typeface="黑体" panose="02010609060101010101" charset="-122"/>
              <a:ea typeface="黑体" panose="02010609060101010101" charset="-122"/>
              <a:sym typeface="+mn-ea"/>
            </a:endParaRPr>
          </a:p>
        </p:txBody>
      </p:sp>
      <p:sp>
        <p:nvSpPr>
          <p:cNvPr id="15" name="右箭头 14" title=""/>
          <p:cNvSpPr/>
          <p:nvPr/>
        </p:nvSpPr>
        <p:spPr>
          <a:xfrm>
            <a:off x="9478645" y="4735830"/>
            <a:ext cx="454660" cy="279400"/>
          </a:xfrm>
          <a:prstGeom prst="rightArrow">
            <a:avLst/>
          </a:prstGeom>
          <a:solidFill>
            <a:srgbClr val="00B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7" name="文本框 16" title=""/>
          <p:cNvSpPr txBox="1"/>
          <p:nvPr/>
        </p:nvSpPr>
        <p:spPr>
          <a:xfrm>
            <a:off x="405765" y="3572510"/>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分析</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4" name="文本框 3" title=""/>
          <p:cNvSpPr txBox="1"/>
          <p:nvPr/>
        </p:nvSpPr>
        <p:spPr>
          <a:xfrm>
            <a:off x="405765" y="5915660"/>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结论</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6" name="文本框 5" title=""/>
          <p:cNvSpPr txBox="1"/>
          <p:nvPr/>
        </p:nvSpPr>
        <p:spPr>
          <a:xfrm>
            <a:off x="1447800" y="5915660"/>
            <a:ext cx="5135245" cy="521970"/>
          </a:xfrm>
          <a:prstGeom prst="rect">
            <a:avLst/>
          </a:prstGeom>
          <a:noFill/>
        </p:spPr>
        <p:txBody>
          <a:bodyPr wrap="square" rtlCol="0">
            <a:spAutoFit/>
          </a:bodyPr>
          <a:lstStyle/>
          <a:p>
            <a:pPr algn="l"/>
            <a:r>
              <a:rPr sz="2800" b="1">
                <a:solidFill>
                  <a:srgbClr val="0000FF"/>
                </a:solidFill>
                <a:latin typeface="黑体" panose="02010609060101010101" charset="-122"/>
                <a:ea typeface="黑体" panose="02010609060101010101" charset="-122"/>
              </a:rPr>
              <a:t>空气流动时比静止时的压强小</a:t>
            </a:r>
            <a:r>
              <a:rPr lang="en-US" sz="2800" b="1">
                <a:solidFill>
                  <a:srgbClr val="0000FF"/>
                </a:solidFill>
                <a:latin typeface="黑体" panose="02010609060101010101" charset="-122"/>
                <a:ea typeface="黑体" panose="02010609060101010101" charset="-122"/>
              </a:rPr>
              <a:t>.</a:t>
            </a:r>
            <a:endParaRPr lang="en-US" sz="2800" b="1">
              <a:solidFill>
                <a:srgbClr val="0000FF"/>
              </a:solidFill>
              <a:latin typeface="黑体" panose="02010609060101010101" charset="-122"/>
              <a:ea typeface="黑体" panose="02010609060101010101" charset="-122"/>
            </a:endParaRPr>
          </a:p>
        </p:txBody>
      </p:sp>
      <p:grpSp>
        <p:nvGrpSpPr>
          <p:cNvPr id="24" name="组合 23" title=""/>
          <p:cNvGrpSpPr/>
          <p:nvPr/>
        </p:nvGrpSpPr>
        <p:grpSpPr>
          <a:xfrm>
            <a:off x="271780" y="703580"/>
            <a:ext cx="11666220" cy="5902960"/>
            <a:chOff x="428" y="1108"/>
            <a:chExt cx="18372" cy="9296"/>
          </a:xfrm>
        </p:grpSpPr>
        <p:sp>
          <p:nvSpPr>
            <p:cNvPr id="13" name="矩形 12"/>
            <p:cNvSpPr/>
            <p:nvPr/>
          </p:nvSpPr>
          <p:spPr>
            <a:xfrm>
              <a:off x="428" y="1529"/>
              <a:ext cx="18372" cy="8875"/>
            </a:xfrm>
            <a:prstGeom prst="rect">
              <a:avLst/>
            </a:prstGeom>
            <a:noFill/>
            <a:ln w="22225">
              <a:solidFill>
                <a:srgbClr val="01A16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nvGrpSpPr>
            <p:cNvPr id="18" name="组合 17"/>
            <p:cNvGrpSpPr/>
            <p:nvPr/>
          </p:nvGrpSpPr>
          <p:grpSpPr>
            <a:xfrm>
              <a:off x="677" y="1108"/>
              <a:ext cx="3325" cy="853"/>
              <a:chOff x="13726" y="9120"/>
              <a:chExt cx="3325" cy="853"/>
            </a:xfrm>
          </p:grpSpPr>
          <p:sp>
            <p:nvSpPr>
              <p:cNvPr id="26" name="六边形 25"/>
              <p:cNvSpPr/>
              <p:nvPr/>
            </p:nvSpPr>
            <p:spPr>
              <a:xfrm>
                <a:off x="14019" y="9135"/>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3" name="六边形 22"/>
              <p:cNvSpPr/>
              <p:nvPr/>
            </p:nvSpPr>
            <p:spPr>
              <a:xfrm>
                <a:off x="15527" y="9120"/>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5" name="六边形 24"/>
              <p:cNvSpPr/>
              <p:nvPr/>
            </p:nvSpPr>
            <p:spPr>
              <a:xfrm>
                <a:off x="14769" y="9120"/>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34" name="文本框 33"/>
              <p:cNvSpPr txBox="1"/>
              <p:nvPr>
                <p:custDataLst>
                  <p:tags r:id="rId2"/>
                </p:custDataLst>
              </p:nvPr>
            </p:nvSpPr>
            <p:spPr>
              <a:xfrm>
                <a:off x="13726" y="9239"/>
                <a:ext cx="3325" cy="686"/>
              </a:xfrm>
              <a:prstGeom prst="rect">
                <a:avLst/>
              </a:prstGeom>
              <a:noFill/>
            </p:spPr>
            <p:txBody>
              <a:bodyPr wrap="square" rtlCol="0" anchor="t">
                <a:spAutoFit/>
              </a:bodyPr>
              <a:lstStyle/>
              <a:p>
                <a:pPr algn="l">
                  <a:lnSpc>
                    <a:spcPct val="80000"/>
                  </a:lnSpc>
                </a:pP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做</a:t>
                </a:r>
                <a:r>
                  <a:rPr lang="en-US" altLang="zh-CN" sz="24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中</a:t>
                </a:r>
                <a:r>
                  <a:rPr lang="en-US" altLang="zh-CN" sz="1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学</a:t>
                </a:r>
                <a:endParaRPr lang="zh-CN" sz="2800" b="1">
                  <a:latin typeface="黑体" panose="02010609060101010101" charset="-122"/>
                  <a:ea typeface="黑体" panose="02010609060101010101" charset="-122"/>
                  <a:sym typeface="+mn-ea"/>
                </a:endParaRPr>
              </a:p>
            </p:txBody>
          </p:sp>
        </p:grpSp>
      </p:grpSp>
    </p:spTree>
  </p:cSld>
  <p:clrMapOvr>
    <a:masterClrMapping/>
  </p:clrMapOvr>
  <mc:AlternateContent>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0" presetClass="path" presetSubtype="0" accel="50000" decel="50000" fill="hold" grpId="0" nodeType="clickEffect">
                                  <p:stCondLst>
                                    <p:cond delay="0"/>
                                  </p:stCondLst>
                                  <p:childTnLst>
                                    <p:animMotion origin="layout" path="M 0 0 L -0.0357292 0" pathEditMode="relative" ptsTypes="">
                                      <p:cBhvr>
                                        <p:cTn id="6" dur="2000" fill="hold"/>
                                        <p:tgtEl>
                                          <p:spTgt spid="29"/>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0 0 L -0.0357292 0" pathEditMode="relative" ptsTypes="">
                                      <p:cBhvr>
                                        <p:cTn id="8" dur="2000" fill="hold"/>
                                        <p:tgtEl>
                                          <p:spTgt spid="32"/>
                                        </p:tgtEl>
                                        <p:attrNameLst>
                                          <p:attrName>ppt_x</p:attrName>
                                          <p:attrName>ppt_y</p:attrName>
                                        </p:attrNameLst>
                                      </p:cBhvr>
                                    </p:animMotion>
                                  </p:childTnLst>
                                </p:cTn>
                              </p:par>
                              <p:par>
                                <p:cTn id="9" presetID="0" presetClass="path" presetSubtype="0" accel="50000" decel="50000" fill="hold" grpId="0" nodeType="withEffect">
                                  <p:stCondLst>
                                    <p:cond delay="0"/>
                                  </p:stCondLst>
                                  <p:childTnLst>
                                    <p:animMotion origin="layout" path="M 0 0 L 0.0326042 0" pathEditMode="relative" ptsTypes="">
                                      <p:cBhvr>
                                        <p:cTn id="10" dur="2000" fill="hold"/>
                                        <p:tgtEl>
                                          <p:spTgt spid="21"/>
                                        </p:tgtEl>
                                        <p:attrNameLst>
                                          <p:attrName>ppt_x</p:attrName>
                                          <p:attrName>ppt_y</p:attrName>
                                        </p:attrNameLst>
                                      </p:cBhvr>
                                    </p:animMotion>
                                  </p:childTnLst>
                                </p:cTn>
                              </p:par>
                              <p:par>
                                <p:cTn id="11" presetID="0" presetClass="path" presetSubtype="0" accel="50000" decel="50000" fill="hold" nodeType="withEffect">
                                  <p:stCondLst>
                                    <p:cond delay="0"/>
                                  </p:stCondLst>
                                  <p:childTnLst>
                                    <p:animMotion origin="layout" path="M 0 0 L 0.0326042 0" pathEditMode="relative" ptsTypes="">
                                      <p:cBhvr>
                                        <p:cTn id="12" dur="2000" fill="hold"/>
                                        <p:tgtEl>
                                          <p:spTgt spid="31"/>
                                        </p:tgtEl>
                                        <p:attrNameLst>
                                          <p:attrName>ppt_x</p:attrName>
                                          <p:attrName>ppt_y</p:attrName>
                                        </p:attrNameLst>
                                      </p:cBhvr>
                                    </p:animMotion>
                                  </p:childTnLst>
                                </p:cTn>
                              </p:par>
                            </p:childTnLst>
                          </p:cTn>
                        </p:par>
                      </p:childTnLst>
                    </p:cTn>
                  </p:par>
                  <p:par>
                    <p:cTn id="13" fill="hold" nodeType="clickPar">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0"/>
                                        </p:tgtEl>
                                        <p:attrNameLst>
                                          <p:attrName>style.visibility</p:attrName>
                                        </p:attrNameLst>
                                      </p:cBhvr>
                                      <p:to>
                                        <p:strVal val="visible"/>
                                      </p:to>
                                    </p:set>
                                    <p:anim calcmode="lin" valueType="num">
                                      <p:cBhvr additive="base">
                                        <p:cTn id="17" dur="500" fill="hold"/>
                                        <p:tgtEl>
                                          <p:spTgt spid="60"/>
                                        </p:tgtEl>
                                        <p:attrNameLst>
                                          <p:attrName>ppt_x</p:attrName>
                                        </p:attrNameLst>
                                      </p:cBhvr>
                                      <p:tavLst>
                                        <p:tav tm="0">
                                          <p:val>
                                            <p:strVal val="#ppt_x"/>
                                          </p:val>
                                        </p:tav>
                                        <p:tav tm="100000">
                                          <p:val>
                                            <p:strVal val="#ppt_x"/>
                                          </p:val>
                                        </p:tav>
                                      </p:tavLst>
                                    </p:anim>
                                    <p:anim calcmode="lin" valueType="num">
                                      <p:cBhvr additive="base">
                                        <p:cTn id="18" dur="500" fill="hold"/>
                                        <p:tgtEl>
                                          <p:spTgt spid="60"/>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6"/>
                                        </p:tgtEl>
                                        <p:attrNameLst>
                                          <p:attrName>style.visibility</p:attrName>
                                        </p:attrNameLst>
                                      </p:cBhvr>
                                      <p:to>
                                        <p:strVal val="visible"/>
                                      </p:to>
                                    </p:set>
                                    <p:anim calcmode="lin" valueType="num">
                                      <p:cBhvr additive="base">
                                        <p:cTn id="21" dur="500" fill="hold"/>
                                        <p:tgtEl>
                                          <p:spTgt spid="56"/>
                                        </p:tgtEl>
                                        <p:attrNameLst>
                                          <p:attrName>ppt_x</p:attrName>
                                        </p:attrNameLst>
                                      </p:cBhvr>
                                      <p:tavLst>
                                        <p:tav tm="0">
                                          <p:val>
                                            <p:strVal val="#ppt_x"/>
                                          </p:val>
                                        </p:tav>
                                        <p:tav tm="100000">
                                          <p:val>
                                            <p:strVal val="#ppt_x"/>
                                          </p:val>
                                        </p:tav>
                                      </p:tavLst>
                                    </p:anim>
                                    <p:anim calcmode="lin" valueType="num">
                                      <p:cBhvr additive="base">
                                        <p:cTn id="22"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par>
                          <p:cTn id="27" fill="hold" nodeType="afterGroup">
                            <p:stCondLst>
                              <p:cond delay="1"/>
                            </p:stCondLst>
                            <p:childTnLst>
                              <p:par>
                                <p:cTn id="28" presetID="22" presetClass="entr" presetSubtype="8"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wipe(left)">
                                      <p:cBhvr>
                                        <p:cTn id="30" dur="500"/>
                                        <p:tgtEl>
                                          <p:spTgt spid="9"/>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left)">
                                      <p:cBhvr>
                                        <p:cTn id="39" dur="500"/>
                                        <p:tgtEl>
                                          <p:spTgt spid="8"/>
                                        </p:tgtEl>
                                      </p:cBhvr>
                                    </p:animEffect>
                                  </p:childTnLst>
                                </p:cTn>
                              </p:par>
                            </p:childTnLst>
                          </p:cTn>
                        </p:par>
                      </p:childTnLst>
                    </p:cTn>
                  </p:par>
                  <p:par>
                    <p:cTn id="40" fill="hold" nodeType="clickPar">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500"/>
                                        <p:tgtEl>
                                          <p:spTgt spid="16"/>
                                        </p:tgtEl>
                                      </p:cBhvr>
                                    </p:animEffect>
                                  </p:childTnLst>
                                </p:cTn>
                              </p:par>
                            </p:childTnLst>
                          </p:cTn>
                        </p:par>
                        <p:par>
                          <p:cTn id="45" fill="hold" nodeType="afterGroup">
                            <p:stCondLst>
                              <p:cond delay="500"/>
                            </p:stCondLst>
                            <p:childTnLst>
                              <p:par>
                                <p:cTn id="46" presetID="22" presetClass="entr" presetSubtype="8" fill="hold" grpId="0"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wipe(left)">
                                      <p:cBhvr>
                                        <p:cTn id="48" dur="500"/>
                                        <p:tgtEl>
                                          <p:spTgt spid="12"/>
                                        </p:tgtEl>
                                      </p:cBhvr>
                                    </p:animEffect>
                                  </p:childTnLst>
                                </p:cTn>
                              </p:par>
                            </p:childTnLst>
                          </p:cTn>
                        </p:par>
                      </p:childTnLst>
                    </p:cTn>
                  </p:par>
                  <p:par>
                    <p:cTn id="49" fill="hold" nodeType="clickPar">
                      <p:stCondLst>
                        <p:cond delay="indefinite"/>
                      </p:stCondLst>
                      <p:childTnLst>
                        <p:par>
                          <p:cTn id="50" fill="hold">
                            <p:stCondLst>
                              <p:cond delay="0"/>
                            </p:stCondLst>
                            <p:childTnLst>
                              <p:par>
                                <p:cTn id="51" presetID="22" presetClass="entr" presetSubtype="8"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left)">
                                      <p:cBhvr>
                                        <p:cTn id="53" dur="500"/>
                                        <p:tgtEl>
                                          <p:spTgt spid="15"/>
                                        </p:tgtEl>
                                      </p:cBhvr>
                                    </p:animEffect>
                                  </p:childTnLst>
                                </p:cTn>
                              </p:par>
                            </p:childTnLst>
                          </p:cTn>
                        </p:par>
                        <p:par>
                          <p:cTn id="54" fill="hold" nodeType="afterGroup">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wipe(left)">
                                      <p:cBhvr>
                                        <p:cTn id="57" dur="500"/>
                                        <p:tgtEl>
                                          <p:spTgt spid="11"/>
                                        </p:tgtEl>
                                      </p:cBhvr>
                                    </p:animEffect>
                                  </p:childTnLst>
                                </p:cTn>
                              </p:par>
                            </p:childTnLst>
                          </p:cTn>
                        </p:par>
                      </p:childTnLst>
                    </p:cTn>
                  </p:par>
                  <p:par>
                    <p:cTn id="58" fill="hold" nodeType="clickPar">
                      <p:stCondLst>
                        <p:cond delay="indefinite"/>
                      </p:stCondLst>
                      <p:childTnLst>
                        <p:par>
                          <p:cTn id="59" fill="hold">
                            <p:stCondLst>
                              <p:cond delay="0"/>
                            </p:stCondLst>
                            <p:childTnLst>
                              <p:par>
                                <p:cTn id="60" presetID="1" presetClass="entr" presetSubtype="0" fill="hold" grpId="0" nodeType="clickEffect">
                                  <p:stCondLst>
                                    <p:cond delay="0"/>
                                  </p:stCondLst>
                                  <p:childTnLst>
                                    <p:set>
                                      <p:cBhvr>
                                        <p:cTn id="61" dur="1" fill="hold">
                                          <p:stCondLst>
                                            <p:cond delay="0"/>
                                          </p:stCondLst>
                                        </p:cTn>
                                        <p:tgtEl>
                                          <p:spTgt spid="4"/>
                                        </p:tgtEl>
                                        <p:attrNameLst>
                                          <p:attrName>style.visibility</p:attrName>
                                        </p:attrNameLst>
                                      </p:cBhvr>
                                      <p:to>
                                        <p:strVal val="visible"/>
                                      </p:to>
                                    </p:set>
                                  </p:childTnLst>
                                </p:cTn>
                              </p:par>
                              <p:par>
                                <p:cTn id="62" presetID="2" presetClass="entr" presetSubtype="4" fill="hold" grpId="0" nodeType="withEffect">
                                  <p:stCondLst>
                                    <p:cond delay="0"/>
                                  </p:stCondLst>
                                  <p:childTnLst>
                                    <p:set>
                                      <p:cBhvr>
                                        <p:cTn id="63" dur="1" fill="hold">
                                          <p:stCondLst>
                                            <p:cond delay="0"/>
                                          </p:stCondLst>
                                        </p:cTn>
                                        <p:tgtEl>
                                          <p:spTgt spid="6"/>
                                        </p:tgtEl>
                                        <p:attrNameLst>
                                          <p:attrName>style.visibility</p:attrName>
                                        </p:attrNameLst>
                                      </p:cBhvr>
                                      <p:to>
                                        <p:strVal val="visible"/>
                                      </p:to>
                                    </p:set>
                                    <p:anim calcmode="lin" valueType="num">
                                      <p:cBhvr additive="base">
                                        <p:cTn id="64" dur="500" fill="hold"/>
                                        <p:tgtEl>
                                          <p:spTgt spid="6"/>
                                        </p:tgtEl>
                                        <p:attrNameLst>
                                          <p:attrName>ppt_x</p:attrName>
                                        </p:attrNameLst>
                                      </p:cBhvr>
                                      <p:tavLst>
                                        <p:tav tm="0">
                                          <p:val>
                                            <p:strVal val="#ppt_x"/>
                                          </p:val>
                                        </p:tav>
                                        <p:tav tm="100000">
                                          <p:val>
                                            <p:strVal val="#ppt_x"/>
                                          </p:val>
                                        </p:tav>
                                      </p:tavLst>
                                    </p:anim>
                                    <p:anim calcmode="lin" valueType="num">
                                      <p:cBhvr additive="base">
                                        <p:cTn id="6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1" grpId="0" animBg="1"/>
      <p:bldP spid="8" grpId="0" animBg="1"/>
      <p:bldP spid="11" grpId="0" animBg="1"/>
      <p:bldP spid="9" grpId="0" animBg="1"/>
      <p:bldP spid="12" grpId="0" animBg="1"/>
      <p:bldP spid="10" grpId="0" animBg="1"/>
      <p:bldP spid="16" grpId="0" animBg="1"/>
      <p:bldP spid="15" grpId="0" animBg="1"/>
      <p:bldP spid="60" grpId="0" animBg="1"/>
      <p:bldP spid="56" grpId="0"/>
      <p:bldP spid="17" grpId="0" animBg="1"/>
      <p:bldP spid="4" grpId="0" animBg="1"/>
      <p:bldP spid="6"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41" name="文本框 40" title=""/>
          <p:cNvSpPr txBox="1"/>
          <p:nvPr>
            <p:custDataLst>
              <p:tags r:id="rId2"/>
            </p:custDataLst>
          </p:nvPr>
        </p:nvSpPr>
        <p:spPr>
          <a:xfrm>
            <a:off x="380365" y="1513205"/>
            <a:ext cx="11385550" cy="1296670"/>
          </a:xfrm>
          <a:prstGeom prst="rect">
            <a:avLst/>
          </a:prstGeom>
          <a:noFill/>
        </p:spPr>
        <p:txBody>
          <a:bodyPr wrap="square" rtlCol="0">
            <a:spAutoFit/>
          </a:bodyPr>
          <a:lstStyle/>
          <a:p>
            <a:pPr algn="l">
              <a:lnSpc>
                <a:spcPct val="140000"/>
              </a:lnSpc>
            </a:pPr>
            <a:r>
              <a:rPr lang="en-US" altLang="zh-CN" sz="2800" b="1">
                <a:latin typeface="Times New Roman" panose="02020603050405020304" charset="0"/>
                <a:ea typeface="黑体" panose="02010609060101010101" charset="-122"/>
                <a:cs typeface="Times New Roman" panose="02020603050405020304" charset="0"/>
              </a:rPr>
              <a:t>        </a:t>
            </a:r>
            <a:r>
              <a:rPr lang="zh-CN" altLang="en-US" sz="2800" b="1">
                <a:latin typeface="Times New Roman" panose="02020603050405020304" charset="0"/>
                <a:ea typeface="黑体" panose="02010609060101010101" charset="-122"/>
                <a:cs typeface="Times New Roman" panose="02020603050405020304" charset="0"/>
              </a:rPr>
              <a:t>如图所示，在水面上放两只小纸船，用水管向两船中间冲水，你观察到了什么现象?为什么会产生这种现象?</a:t>
            </a:r>
            <a:endParaRPr lang="zh-CN" altLang="en-US" sz="2800" b="1">
              <a:latin typeface="Times New Roman" panose="02020603050405020304" charset="0"/>
              <a:ea typeface="黑体" panose="02010609060101010101" charset="-122"/>
              <a:cs typeface="Times New Roman" panose="02020603050405020304" charset="0"/>
            </a:endParaRPr>
          </a:p>
        </p:txBody>
      </p:sp>
      <p:pic>
        <p:nvPicPr>
          <p:cNvPr id="42" name="8.7 模拟撞船实验" title="">
            <a:hlinkClick action="ppaction://media"/>
          </p:cNvPr>
          <p:cNvPicPr/>
          <p:nvPr>
            <a:videoFile r:link="rId5"/>
            <p:custDataLst>
              <p:tags r:id="rId4"/>
            </p:custDataLst>
            <p:extLst>
              <p:ext uri="{DAA4B4D4-6D71-4841-9C94-3DE7FCFB9230}">
                <p14:media xmlns:p14="http://schemas.microsoft.com/office/powerpoint/2010/main" r:embed="rId6"/>
              </p:ext>
            </p:extLst>
          </p:nvPr>
        </p:nvPicPr>
        <p:blipFill>
          <a:blip r:embed="rId3"/>
          <a:stretch>
            <a:fillRect/>
          </a:stretch>
        </p:blipFill>
        <p:spPr>
          <a:xfrm>
            <a:off x="7005955" y="3235960"/>
            <a:ext cx="3400425" cy="2171700"/>
          </a:xfrm>
          <a:prstGeom prst="rect">
            <a:avLst/>
          </a:prstGeom>
        </p:spPr>
      </p:pic>
      <p:grpSp>
        <p:nvGrpSpPr>
          <p:cNvPr id="43" name="组合 42" title=""/>
          <p:cNvGrpSpPr/>
          <p:nvPr/>
        </p:nvGrpSpPr>
        <p:grpSpPr>
          <a:xfrm>
            <a:off x="7701915" y="5478168"/>
            <a:ext cx="2071370" cy="431773"/>
            <a:chOff x="2437" y="9841"/>
            <a:chExt cx="3262" cy="680"/>
          </a:xfrm>
        </p:grpSpPr>
        <p:pic>
          <p:nvPicPr>
            <p:cNvPr id="44" name="图片 43" descr="665f4aef13eb0e3e789783293ed0c02f"/>
            <p:cNvPicPr>
              <a:picLocks noChangeAspect="1"/>
            </p:cNvPicPr>
            <p:nvPr>
              <p:custDataLst>
                <p:tags r:id="rId8"/>
              </p:custDataLst>
            </p:nvPr>
          </p:nvPicPr>
          <p:blipFill>
            <a:blip r:embed="rId7">
              <a:clrChange>
                <a:clrFrom>
                  <a:srgbClr val="FFFFFF">
                    <a:alpha val="100000"/>
                  </a:srgbClr>
                </a:clrFrom>
                <a:clrTo>
                  <a:srgbClr val="FFFFFF">
                    <a:alpha val="100000"/>
                    <a:alpha val="0"/>
                  </a:srgbClr>
                </a:clrTo>
              </a:clrChange>
            </a:blip>
            <a:stretch>
              <a:fillRect/>
            </a:stretch>
          </p:blipFill>
          <p:spPr>
            <a:xfrm>
              <a:off x="2437" y="9841"/>
              <a:ext cx="680" cy="680"/>
            </a:xfrm>
            <a:prstGeom prst="rect">
              <a:avLst/>
            </a:prstGeom>
          </p:spPr>
        </p:pic>
        <p:sp>
          <p:nvSpPr>
            <p:cNvPr id="45" name="文本框 44"/>
            <p:cNvSpPr txBox="1"/>
            <p:nvPr>
              <p:custDataLst>
                <p:tags r:id="rId9"/>
              </p:custDataLst>
            </p:nvPr>
          </p:nvSpPr>
          <p:spPr>
            <a:xfrm>
              <a:off x="2991" y="9891"/>
              <a:ext cx="2708" cy="580"/>
            </a:xfrm>
            <a:prstGeom prst="rect">
              <a:avLst/>
            </a:prstGeom>
            <a:noFill/>
          </p:spPr>
          <p:txBody>
            <a:bodyPr wrap="square" rtlCol="0" anchor="t">
              <a:spAutoFit/>
            </a:bodyPr>
            <a:lstStyle/>
            <a:p>
              <a:pPr algn="l">
                <a:spcBef>
                  <a:spcPct val="0"/>
                </a:spcBef>
                <a:spcAft>
                  <a:spcPct val="0"/>
                </a:spcAft>
                <a:buSzTx/>
              </a:pPr>
              <a:r>
                <a:rPr lang="zh-CN" sz="1800" b="1" spc="150">
                  <a:latin typeface="楷体" panose="02010609060101010101" charset="-122"/>
                  <a:ea typeface="楷体" panose="02010609060101010101" charset="-122"/>
                  <a:sym typeface="+mn-ea"/>
                </a:rPr>
                <a:t>点击播放视频</a:t>
              </a:r>
              <a:endParaRPr lang="zh-CN" sz="1800" b="1" spc="150">
                <a:latin typeface="楷体" panose="02010609060101010101" charset="-122"/>
                <a:ea typeface="楷体" panose="02010609060101010101" charset="-122"/>
                <a:sym typeface="+mn-ea"/>
              </a:endParaRPr>
            </a:p>
          </p:txBody>
        </p:sp>
      </p:grpSp>
      <p:grpSp>
        <p:nvGrpSpPr>
          <p:cNvPr id="49" name="组合 48" title=""/>
          <p:cNvGrpSpPr/>
          <p:nvPr/>
        </p:nvGrpSpPr>
        <p:grpSpPr>
          <a:xfrm>
            <a:off x="1028700" y="3813810"/>
            <a:ext cx="4574540" cy="1285240"/>
            <a:chOff x="881" y="5133"/>
            <a:chExt cx="7204" cy="2024"/>
          </a:xfrm>
        </p:grpSpPr>
        <p:pic>
          <p:nvPicPr>
            <p:cNvPr id="46" name="图片 45"/>
            <p:cNvPicPr>
              <a:picLocks noChangeAspect="1"/>
            </p:cNvPicPr>
            <p:nvPr/>
          </p:nvPicPr>
          <p:blipFill>
            <a:blip r:embed="rId10"/>
            <a:stretch>
              <a:fillRect/>
            </a:stretch>
          </p:blipFill>
          <p:spPr>
            <a:xfrm>
              <a:off x="881" y="5133"/>
              <a:ext cx="3030" cy="1890"/>
            </a:xfrm>
            <a:prstGeom prst="rect">
              <a:avLst/>
            </a:prstGeom>
          </p:spPr>
        </p:pic>
        <p:pic>
          <p:nvPicPr>
            <p:cNvPr id="47" name="图片 46"/>
            <p:cNvPicPr>
              <a:picLocks noChangeAspect="1"/>
            </p:cNvPicPr>
            <p:nvPr/>
          </p:nvPicPr>
          <p:blipFill>
            <a:blip r:embed="rId11"/>
            <a:stretch>
              <a:fillRect/>
            </a:stretch>
          </p:blipFill>
          <p:spPr>
            <a:xfrm>
              <a:off x="5055" y="5133"/>
              <a:ext cx="3030" cy="2025"/>
            </a:xfrm>
            <a:prstGeom prst="rect">
              <a:avLst/>
            </a:prstGeom>
          </p:spPr>
        </p:pic>
        <p:cxnSp>
          <p:nvCxnSpPr>
            <p:cNvPr id="48" name="直接箭头连接符 47"/>
            <p:cNvCxnSpPr/>
            <p:nvPr/>
          </p:nvCxnSpPr>
          <p:spPr>
            <a:xfrm>
              <a:off x="3788" y="5977"/>
              <a:ext cx="901" cy="9"/>
            </a:xfrm>
            <a:prstGeom prst="straightConnector1">
              <a:avLst/>
            </a:prstGeom>
            <a:ln w="22225">
              <a:solidFill>
                <a:schemeClr val="tx1"/>
              </a:solidFill>
              <a:tailEnd type="arrow"/>
            </a:ln>
          </p:spPr>
          <p:style>
            <a:lnRef idx="2">
              <a:schemeClr val="accent1"/>
            </a:lnRef>
            <a:fillRef idx="0">
              <a:srgbClr val="FFFFFF"/>
            </a:fillRef>
            <a:effectRef idx="0">
              <a:srgbClr val="FFFFFF"/>
            </a:effectRef>
            <a:fontRef idx="minor">
              <a:schemeClr val="tx1"/>
            </a:fontRef>
          </p:style>
        </p:cxnSp>
      </p:grpSp>
      <p:grpSp>
        <p:nvGrpSpPr>
          <p:cNvPr id="24" name="组合 23" title=""/>
          <p:cNvGrpSpPr/>
          <p:nvPr/>
        </p:nvGrpSpPr>
        <p:grpSpPr>
          <a:xfrm>
            <a:off x="271780" y="703580"/>
            <a:ext cx="11666220" cy="5597525"/>
            <a:chOff x="428" y="1108"/>
            <a:chExt cx="18372" cy="8815"/>
          </a:xfrm>
        </p:grpSpPr>
        <p:sp>
          <p:nvSpPr>
            <p:cNvPr id="7" name="矩形 6"/>
            <p:cNvSpPr/>
            <p:nvPr/>
          </p:nvSpPr>
          <p:spPr>
            <a:xfrm>
              <a:off x="428" y="1529"/>
              <a:ext cx="18372" cy="8395"/>
            </a:xfrm>
            <a:prstGeom prst="rect">
              <a:avLst/>
            </a:prstGeom>
            <a:noFill/>
            <a:ln w="22225">
              <a:solidFill>
                <a:srgbClr val="01A16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nvGrpSpPr>
            <p:cNvPr id="20" name="组合 19"/>
            <p:cNvGrpSpPr/>
            <p:nvPr/>
          </p:nvGrpSpPr>
          <p:grpSpPr>
            <a:xfrm>
              <a:off x="677" y="1108"/>
              <a:ext cx="3325" cy="853"/>
              <a:chOff x="13726" y="9120"/>
              <a:chExt cx="3325" cy="853"/>
            </a:xfrm>
          </p:grpSpPr>
          <p:sp>
            <p:nvSpPr>
              <p:cNvPr id="26" name="六边形 25"/>
              <p:cNvSpPr/>
              <p:nvPr/>
            </p:nvSpPr>
            <p:spPr>
              <a:xfrm>
                <a:off x="14019" y="9135"/>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1" name="六边形 20"/>
              <p:cNvSpPr/>
              <p:nvPr/>
            </p:nvSpPr>
            <p:spPr>
              <a:xfrm>
                <a:off x="15527" y="9120"/>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2" name="六边形 21"/>
              <p:cNvSpPr/>
              <p:nvPr/>
            </p:nvSpPr>
            <p:spPr>
              <a:xfrm>
                <a:off x="14769" y="9120"/>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3" name="文本框 22"/>
              <p:cNvSpPr txBox="1"/>
              <p:nvPr>
                <p:custDataLst>
                  <p:tags r:id="rId12"/>
                </p:custDataLst>
              </p:nvPr>
            </p:nvSpPr>
            <p:spPr>
              <a:xfrm>
                <a:off x="13726" y="9239"/>
                <a:ext cx="3325" cy="686"/>
              </a:xfrm>
              <a:prstGeom prst="rect">
                <a:avLst/>
              </a:prstGeom>
              <a:noFill/>
            </p:spPr>
            <p:txBody>
              <a:bodyPr wrap="square" rtlCol="0" anchor="t">
                <a:spAutoFit/>
              </a:bodyPr>
              <a:lstStyle/>
              <a:p>
                <a:pPr algn="l">
                  <a:lnSpc>
                    <a:spcPct val="80000"/>
                  </a:lnSpc>
                </a:pP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做</a:t>
                </a:r>
                <a:r>
                  <a:rPr lang="en-US" altLang="zh-CN" sz="24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中</a:t>
                </a:r>
                <a:r>
                  <a:rPr lang="en-US" altLang="zh-CN" sz="1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学</a:t>
                </a:r>
                <a:endParaRPr lang="zh-CN" sz="2800" b="1">
                  <a:latin typeface="黑体" panose="02010609060101010101" charset="-122"/>
                  <a:ea typeface="黑体" panose="02010609060101010101" charset="-122"/>
                  <a:sym typeface="+mn-ea"/>
                </a:endParaRPr>
              </a:p>
            </p:txBody>
          </p:sp>
        </p:grpSp>
      </p:gr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3"/>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p:stCondLst>
                              <p:cond delay="0"/>
                            </p:stCondLst>
                            <p:childTnLst>
                              <p:par>
                                <p:cTn id="11" presetID="1" presetClass="mediacall" presetSubtype="0" fill="hold" nodeType="clickEffect">
                                  <p:stCondLst>
                                    <p:cond delay="0"/>
                                  </p:stCondLst>
                                  <p:childTnLst>
                                    <p:cmd type="call" cmd="playFrom(0.0)">
                                      <p:cBhvr additive="base">
                                        <p:cTn id="12" dur="indefinite"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p:cTn id="13" fill="hold" display="0">
                  <p:stCondLst>
                    <p:cond delay="indefinite"/>
                  </p:stCondLst>
                </p:cTn>
                <p:tgtEl>
                  <p:spTgt spid="42"/>
                </p:tgtEl>
              </p:cMediaNode>
            </p:video>
            <p:seq concurrent="1" nextAc="seek">
              <p:cTn id="14" restart="whenNotActive" fill="hold" evtFilter="cancelBubble" nodeType="interactiveSeq">
                <p:stCondLst>
                  <p:cond evt="onClick" delay="0">
                    <p:tgtEl>
                      <p:spTgt spid="42"/>
                    </p:tgtEl>
                  </p:cond>
                </p:stCondLst>
                <p:endSync evt="end" delay="0">
                  <p:rtn val="all"/>
                </p:endSync>
                <p:childTnLst>
                  <p:par>
                    <p:cTn id="15" fill="hold" nodeType="clickPar">
                      <p:stCondLst>
                        <p:cond delay="0"/>
                      </p:stCondLst>
                      <p:childTnLst>
                        <p:par>
                          <p:cTn id="16" fill="hold">
                            <p:stCondLst>
                              <p:cond delay="0"/>
                            </p:stCondLst>
                            <p:childTnLst>
                              <p:par>
                                <p:cTn id="17" presetID="2" presetClass="mediacall" presetSubtype="0" fill="hold" nodeType="clickEffect">
                                  <p:stCondLst>
                                    <p:cond delay="0"/>
                                  </p:stCondLst>
                                  <p:childTnLst>
                                    <p:cmd type="call" cmd="togglePause">
                                      <p:cBhvr additive="base">
                                        <p:cTn id="18" dur="1" fill="hold"/>
                                        <p:tgtEl>
                                          <p:spTgt spid="42"/>
                                        </p:tgtEl>
                                      </p:cBhvr>
                                    </p:cmd>
                                  </p:childTnLst>
                                </p:cTn>
                              </p:par>
                            </p:childTnLst>
                          </p:cTn>
                        </p:par>
                      </p:childTnLst>
                    </p:cTn>
                  </p:par>
                </p:childTnLst>
              </p:cTn>
              <p:nextCondLst>
                <p:cond evt="onClick" delay="0">
                  <p:tgtEl>
                    <p:spTgt spid="42"/>
                  </p:tgtEl>
                </p:cond>
              </p:nextCondLst>
            </p:seq>
          </p:childTnLst>
        </p:cTn>
      </p:par>
    </p:tn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cSld name="">
    <p:spTree>
      <p:nvGrpSpPr>
        <p:cNvPr id="1" name=""/>
        <p:cNvGrpSpPr/>
        <p:nvPr/>
      </p:nvGrpSpPr>
      <p:grpSpPr>
        <a:xfrm>
          <a:off x="0" y="0"/>
          <a:ext cx="0" cy="0"/>
        </a:xfrm>
      </p:grpSpPr>
      <p:sp>
        <p:nvSpPr>
          <p:cNvPr id="4" name="文本框 3" title=""/>
          <p:cNvSpPr txBox="1"/>
          <p:nvPr/>
        </p:nvSpPr>
        <p:spPr>
          <a:xfrm>
            <a:off x="3973830" y="4051300"/>
            <a:ext cx="3449320" cy="1641475"/>
          </a:xfrm>
          <a:prstGeom prst="rect">
            <a:avLst/>
          </a:prstGeom>
          <a:solidFill>
            <a:srgbClr val="CBEAC0"/>
          </a:solidFill>
          <a:ln w="57150">
            <a:noFill/>
          </a:ln>
          <a:effectLst/>
        </p:spPr>
        <p:txBody>
          <a:bodyPr wrap="square" rtlCol="0" anchor="ctr">
            <a:spAutoFit/>
          </a:bodyPr>
          <a:lstStyle/>
          <a:p>
            <a:pPr lvl="0" algn="l">
              <a:lnSpc>
                <a:spcPct val="120000"/>
              </a:lnSpc>
              <a:spcBef>
                <a:spcPct val="50000"/>
              </a:spcBef>
              <a:buClrTx/>
              <a:buSzTx/>
              <a:buFontTx/>
            </a:pPr>
            <a:r>
              <a:rPr lang="zh-CN" altLang="en-US" sz="2800" b="1">
                <a:latin typeface="黑体" panose="02010609060101010101" charset="-122"/>
                <a:ea typeface="黑体" panose="02010609060101010101" charset="-122"/>
                <a:cs typeface="Times New Roman" panose="02020603050405020304" charset="0"/>
                <a:sym typeface="+mn-ea"/>
              </a:rPr>
              <a:t>两</a:t>
            </a:r>
            <a:r>
              <a:rPr lang="zh-CN" altLang="en-US" sz="2800" b="1">
                <a:latin typeface="黑体" panose="02010609060101010101" charset="-122"/>
                <a:ea typeface="黑体" panose="02010609060101010101" charset="-122"/>
                <a:cs typeface="黑体" panose="02010609060101010101" charset="-122"/>
                <a:sym typeface="+mn-ea"/>
              </a:rPr>
              <a:t>船</a:t>
            </a:r>
            <a:r>
              <a:rPr lang="zh-CN" altLang="en-US" sz="2800" b="1">
                <a:solidFill>
                  <a:srgbClr val="0000FF"/>
                </a:solidFill>
                <a:latin typeface="黑体" panose="02010609060101010101" charset="-122"/>
                <a:ea typeface="黑体" panose="02010609060101010101" charset="-122"/>
                <a:cs typeface="Times New Roman" panose="02020603050405020304" charset="0"/>
                <a:sym typeface="+mn-ea"/>
              </a:rPr>
              <a:t>外部的液体压强没有发生大的变化</a:t>
            </a:r>
            <a:r>
              <a:rPr lang="zh-CN" altLang="en-US" sz="2800" b="1">
                <a:latin typeface="黑体" panose="02010609060101010101" charset="-122"/>
                <a:ea typeface="黑体" panose="02010609060101010101" charset="-122"/>
                <a:cs typeface="Times New Roman" panose="02020603050405020304" charset="0"/>
                <a:sym typeface="+mn-ea"/>
              </a:rPr>
              <a:t>，</a:t>
            </a:r>
            <a:r>
              <a:rPr lang="zh-CN" altLang="en-US" sz="2800" b="1">
                <a:solidFill>
                  <a:srgbClr val="FF0000"/>
                </a:solidFill>
                <a:latin typeface="黑体" panose="02010609060101010101" charset="-122"/>
                <a:ea typeface="黑体" panose="02010609060101010101" charset="-122"/>
                <a:cs typeface="Times New Roman" panose="02020603050405020304" charset="0"/>
                <a:sym typeface="+mn-ea"/>
              </a:rPr>
              <a:t>中间的液体压强变小</a:t>
            </a:r>
            <a:endParaRPr lang="zh-CN" altLang="en-US" sz="2800" b="1">
              <a:latin typeface="黑体" panose="02010609060101010101" charset="-122"/>
              <a:ea typeface="黑体" panose="02010609060101010101" charset="-122"/>
              <a:cs typeface="Times New Roman" panose="02020603050405020304" charset="0"/>
              <a:sym typeface="+mn-ea"/>
            </a:endParaRPr>
          </a:p>
        </p:txBody>
      </p:sp>
      <p:sp>
        <p:nvSpPr>
          <p:cNvPr id="7" name="右箭头 6" title=""/>
          <p:cNvSpPr/>
          <p:nvPr/>
        </p:nvSpPr>
        <p:spPr>
          <a:xfrm>
            <a:off x="2705100" y="4758055"/>
            <a:ext cx="1004570" cy="279400"/>
          </a:xfrm>
          <a:prstGeom prst="rightArrow">
            <a:avLst/>
          </a:prstGeom>
          <a:solidFill>
            <a:srgbClr val="00B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10" name="文本框 9" title=""/>
          <p:cNvSpPr txBox="1"/>
          <p:nvPr/>
        </p:nvSpPr>
        <p:spPr>
          <a:xfrm>
            <a:off x="8956040" y="4611370"/>
            <a:ext cx="2750185" cy="521970"/>
          </a:xfrm>
          <a:prstGeom prst="rect">
            <a:avLst/>
          </a:prstGeom>
          <a:solidFill>
            <a:srgbClr val="CBEAC0"/>
          </a:solidFill>
          <a:ln w="57150">
            <a:noFill/>
          </a:ln>
          <a:effectLst/>
        </p:spPr>
        <p:txBody>
          <a:bodyPr wrap="square" rtlCol="0" anchor="ctr">
            <a:spAutoFit/>
          </a:bodyPr>
          <a:lstStyle/>
          <a:p>
            <a:pPr algn="l"/>
            <a:r>
              <a:rPr lang="zh-CN" altLang="en-US" sz="2800" b="1">
                <a:latin typeface="黑体" panose="02010609060101010101" charset="-122"/>
                <a:ea typeface="黑体" panose="02010609060101010101" charset="-122"/>
                <a:sym typeface="+mn-ea"/>
              </a:rPr>
              <a:t>两船向中间靠拢</a:t>
            </a:r>
            <a:endParaRPr lang="zh-CN" altLang="en-US" sz="2800" b="1">
              <a:solidFill>
                <a:schemeClr val="tx1"/>
              </a:solidFill>
              <a:latin typeface="黑体" panose="02010609060101010101" charset="-122"/>
              <a:ea typeface="黑体" panose="02010609060101010101" charset="-122"/>
              <a:cs typeface="Times New Roman" panose="02020603050405020304" charset="0"/>
              <a:sym typeface="+mn-ea"/>
            </a:endParaRPr>
          </a:p>
        </p:txBody>
      </p:sp>
      <p:sp>
        <p:nvSpPr>
          <p:cNvPr id="16" name="右箭头 15" title=""/>
          <p:cNvSpPr/>
          <p:nvPr/>
        </p:nvSpPr>
        <p:spPr>
          <a:xfrm>
            <a:off x="7687310" y="4758055"/>
            <a:ext cx="1004570" cy="279400"/>
          </a:xfrm>
          <a:prstGeom prst="rightArrow">
            <a:avLst/>
          </a:prstGeom>
          <a:solidFill>
            <a:srgbClr val="00B050"/>
          </a:soli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60" name="文本框 59" title=""/>
          <p:cNvSpPr txBox="1"/>
          <p:nvPr/>
        </p:nvSpPr>
        <p:spPr>
          <a:xfrm>
            <a:off x="5243195" y="2182495"/>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现象</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56" name="文本框 55" title=""/>
          <p:cNvSpPr txBox="1"/>
          <p:nvPr/>
        </p:nvSpPr>
        <p:spPr>
          <a:xfrm>
            <a:off x="6291580" y="2182495"/>
            <a:ext cx="3299460" cy="521970"/>
          </a:xfrm>
          <a:prstGeom prst="rect">
            <a:avLst/>
          </a:prstGeom>
          <a:noFill/>
        </p:spPr>
        <p:txBody>
          <a:bodyPr wrap="square" rtlCol="0">
            <a:spAutoFit/>
          </a:bodyPr>
          <a:lstStyle/>
          <a:p>
            <a:pPr algn="l"/>
            <a:r>
              <a:rPr lang="zh-CN" altLang="en-US" sz="2800" b="1">
                <a:solidFill>
                  <a:srgbClr val="0000FF"/>
                </a:solidFill>
                <a:latin typeface="黑体" panose="02010609060101010101" charset="-122"/>
                <a:ea typeface="黑体" panose="02010609060101010101" charset="-122"/>
              </a:rPr>
              <a:t>两船向中间靠拢</a:t>
            </a:r>
            <a:r>
              <a:rPr lang="en-US" altLang="zh-CN" sz="2800" b="1">
                <a:solidFill>
                  <a:srgbClr val="0000FF"/>
                </a:solidFill>
                <a:latin typeface="黑体" panose="02010609060101010101" charset="-122"/>
                <a:ea typeface="黑体" panose="02010609060101010101" charset="-122"/>
              </a:rPr>
              <a:t>.</a:t>
            </a:r>
            <a:endParaRPr lang="en-US" altLang="zh-CN" sz="2800" b="1">
              <a:solidFill>
                <a:srgbClr val="0000FF"/>
              </a:solidFill>
              <a:latin typeface="黑体" panose="02010609060101010101" charset="-122"/>
              <a:ea typeface="黑体" panose="02010609060101010101" charset="-122"/>
            </a:endParaRPr>
          </a:p>
        </p:txBody>
      </p:sp>
      <p:sp>
        <p:nvSpPr>
          <p:cNvPr id="17" name="文本框 16" title=""/>
          <p:cNvSpPr txBox="1"/>
          <p:nvPr/>
        </p:nvSpPr>
        <p:spPr>
          <a:xfrm>
            <a:off x="863600" y="3663950"/>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分析</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pic>
        <p:nvPicPr>
          <p:cNvPr id="2" name="图片 1" title=""/>
          <p:cNvPicPr>
            <a:picLocks noChangeAspect="1"/>
          </p:cNvPicPr>
          <p:nvPr/>
        </p:nvPicPr>
        <p:blipFill>
          <a:blip r:embed="rId2"/>
          <a:stretch>
            <a:fillRect/>
          </a:stretch>
        </p:blipFill>
        <p:spPr>
          <a:xfrm>
            <a:off x="955675" y="1366520"/>
            <a:ext cx="3477260" cy="2070735"/>
          </a:xfrm>
          <a:prstGeom prst="rect">
            <a:avLst/>
          </a:prstGeom>
        </p:spPr>
      </p:pic>
      <p:sp>
        <p:nvSpPr>
          <p:cNvPr id="9" name="文本框 8" title=""/>
          <p:cNvSpPr txBox="1"/>
          <p:nvPr/>
        </p:nvSpPr>
        <p:spPr>
          <a:xfrm>
            <a:off x="874395" y="4395470"/>
            <a:ext cx="1651000" cy="953135"/>
          </a:xfrm>
          <a:prstGeom prst="rect">
            <a:avLst/>
          </a:prstGeom>
          <a:solidFill>
            <a:srgbClr val="CBEAC0"/>
          </a:solidFill>
          <a:ln w="57150">
            <a:noFill/>
          </a:ln>
          <a:effectLst/>
        </p:spPr>
        <p:txBody>
          <a:bodyPr wrap="square" rtlCol="0" anchor="ctr">
            <a:spAutoFit/>
          </a:bodyPr>
          <a:lstStyle/>
          <a:p>
            <a:pPr lvl="0" algn="ctr">
              <a:spcBef>
                <a:spcPct val="50000"/>
              </a:spcBef>
              <a:buClrTx/>
              <a:buSzTx/>
              <a:buFontTx/>
            </a:pPr>
            <a:r>
              <a:rPr lang="zh-CN" altLang="en-US" sz="2800" b="1">
                <a:solidFill>
                  <a:schemeClr val="tx1"/>
                </a:solidFill>
                <a:latin typeface="黑体" panose="02010609060101010101" charset="-122"/>
                <a:ea typeface="黑体" panose="02010609060101010101" charset="-122"/>
                <a:cs typeface="黑体" panose="02010609060101010101" charset="-122"/>
                <a:sym typeface="+mn-ea"/>
              </a:rPr>
              <a:t>向两船中间冲水</a:t>
            </a:r>
            <a:endParaRPr lang="zh-CN" altLang="en-US" sz="2800" b="1">
              <a:solidFill>
                <a:schemeClr val="tx1"/>
              </a:solidFill>
              <a:latin typeface="黑体" panose="02010609060101010101" charset="-122"/>
              <a:ea typeface="黑体" panose="02010609060101010101" charset="-122"/>
              <a:cs typeface="黑体" panose="02010609060101010101" charset="-122"/>
              <a:sym typeface="+mn-ea"/>
            </a:endParaRPr>
          </a:p>
        </p:txBody>
      </p:sp>
      <p:sp>
        <p:nvSpPr>
          <p:cNvPr id="3" name="文本框 2" title=""/>
          <p:cNvSpPr txBox="1"/>
          <p:nvPr/>
        </p:nvSpPr>
        <p:spPr>
          <a:xfrm>
            <a:off x="863600" y="5923915"/>
            <a:ext cx="1048385" cy="521970"/>
          </a:xfrm>
          <a:prstGeom prst="rect">
            <a:avLst/>
          </a:prstGeom>
          <a:solidFill>
            <a:srgbClr val="008D38"/>
          </a:solidFill>
        </p:spPr>
        <p:txBody>
          <a:bodyPr wrap="square" rtlCol="0">
            <a:spAutoFit/>
          </a:bodyPr>
          <a:lstStyle/>
          <a:p>
            <a:pPr algn="ctr"/>
            <a:r>
              <a:rPr lang="zh-CN" sz="2800" b="1">
                <a:solidFill>
                  <a:schemeClr val="bg1"/>
                </a:solidFill>
                <a:latin typeface="Times New Roman" panose="02020603050405020304" charset="0"/>
                <a:ea typeface="黑体" panose="02010609060101010101" charset="-122"/>
                <a:cs typeface="Times New Roman" panose="02020603050405020304" charset="0"/>
                <a:sym typeface="+mn-ea"/>
              </a:rPr>
              <a:t>结论</a:t>
            </a:r>
            <a:r>
              <a:rPr lang="en-US" altLang="zh-CN" sz="2800" b="1">
                <a:solidFill>
                  <a:schemeClr val="bg1"/>
                </a:solidFill>
                <a:latin typeface="Times New Roman" panose="02020603050405020304" charset="0"/>
                <a:ea typeface="黑体" panose="02010609060101010101" charset="-122"/>
                <a:cs typeface="Times New Roman" panose="02020603050405020304" charset="0"/>
                <a:sym typeface="+mn-ea"/>
              </a:rPr>
              <a:t>:</a:t>
            </a:r>
            <a:endParaRPr lang="zh-CN" sz="2800" b="1">
              <a:solidFill>
                <a:schemeClr val="bg1"/>
              </a:solidFill>
              <a:latin typeface="Times New Roman" panose="02020603050405020304" charset="0"/>
              <a:ea typeface="黑体" panose="02010609060101010101" charset="-122"/>
              <a:cs typeface="Times New Roman" panose="02020603050405020304" charset="0"/>
            </a:endParaRPr>
          </a:p>
        </p:txBody>
      </p:sp>
      <p:sp>
        <p:nvSpPr>
          <p:cNvPr id="5" name="文本框 4" title=""/>
          <p:cNvSpPr txBox="1"/>
          <p:nvPr/>
        </p:nvSpPr>
        <p:spPr>
          <a:xfrm>
            <a:off x="1911985" y="5923915"/>
            <a:ext cx="4821555" cy="521970"/>
          </a:xfrm>
          <a:prstGeom prst="rect">
            <a:avLst/>
          </a:prstGeom>
          <a:noFill/>
        </p:spPr>
        <p:txBody>
          <a:bodyPr wrap="square" rtlCol="0">
            <a:spAutoFit/>
          </a:bodyPr>
          <a:lstStyle/>
          <a:p>
            <a:pPr algn="l"/>
            <a:r>
              <a:rPr sz="2800" b="1">
                <a:solidFill>
                  <a:srgbClr val="0000FF"/>
                </a:solidFill>
                <a:latin typeface="黑体" panose="02010609060101010101" charset="-122"/>
                <a:ea typeface="黑体" panose="02010609060101010101" charset="-122"/>
              </a:rPr>
              <a:t>水流动时比静止时的压强小</a:t>
            </a:r>
            <a:r>
              <a:rPr lang="en-US" sz="2800" b="1">
                <a:solidFill>
                  <a:srgbClr val="0000FF"/>
                </a:solidFill>
                <a:latin typeface="黑体" panose="02010609060101010101" charset="-122"/>
                <a:ea typeface="黑体" panose="02010609060101010101" charset="-122"/>
              </a:rPr>
              <a:t>.</a:t>
            </a:r>
            <a:endParaRPr lang="en-US" sz="2800" b="1">
              <a:solidFill>
                <a:srgbClr val="0000FF"/>
              </a:solidFill>
              <a:latin typeface="黑体" panose="02010609060101010101" charset="-122"/>
              <a:ea typeface="黑体" panose="02010609060101010101" charset="-122"/>
            </a:endParaRPr>
          </a:p>
        </p:txBody>
      </p:sp>
      <p:grpSp>
        <p:nvGrpSpPr>
          <p:cNvPr id="24" name="组合 23" title=""/>
          <p:cNvGrpSpPr/>
          <p:nvPr/>
        </p:nvGrpSpPr>
        <p:grpSpPr>
          <a:xfrm>
            <a:off x="271780" y="703580"/>
            <a:ext cx="11666220" cy="5842000"/>
            <a:chOff x="428" y="1108"/>
            <a:chExt cx="18372" cy="9200"/>
          </a:xfrm>
        </p:grpSpPr>
        <p:sp>
          <p:nvSpPr>
            <p:cNvPr id="6" name="矩形 5"/>
            <p:cNvSpPr/>
            <p:nvPr/>
          </p:nvSpPr>
          <p:spPr>
            <a:xfrm>
              <a:off x="428" y="1529"/>
              <a:ext cx="18372" cy="8779"/>
            </a:xfrm>
            <a:prstGeom prst="rect">
              <a:avLst/>
            </a:prstGeom>
            <a:noFill/>
            <a:ln w="22225">
              <a:solidFill>
                <a:srgbClr val="01A161"/>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grpSp>
          <p:nvGrpSpPr>
            <p:cNvPr id="20" name="组合 19"/>
            <p:cNvGrpSpPr/>
            <p:nvPr/>
          </p:nvGrpSpPr>
          <p:grpSpPr>
            <a:xfrm>
              <a:off x="677" y="1108"/>
              <a:ext cx="3325" cy="853"/>
              <a:chOff x="13726" y="9120"/>
              <a:chExt cx="3325" cy="853"/>
            </a:xfrm>
          </p:grpSpPr>
          <p:sp>
            <p:nvSpPr>
              <p:cNvPr id="26" name="六边形 25"/>
              <p:cNvSpPr/>
              <p:nvPr/>
            </p:nvSpPr>
            <p:spPr>
              <a:xfrm>
                <a:off x="14019" y="9135"/>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1" name="六边形 20"/>
              <p:cNvSpPr/>
              <p:nvPr/>
            </p:nvSpPr>
            <p:spPr>
              <a:xfrm>
                <a:off x="15527" y="9120"/>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2" name="六边形 21"/>
              <p:cNvSpPr/>
              <p:nvPr/>
            </p:nvSpPr>
            <p:spPr>
              <a:xfrm>
                <a:off x="14769" y="9120"/>
                <a:ext cx="908" cy="838"/>
              </a:xfrm>
              <a:prstGeom prst="hexagon">
                <a:avLst/>
              </a:prstGeom>
              <a:solidFill>
                <a:schemeClr val="accent6">
                  <a:lumMod val="40000"/>
                  <a:lumOff val="60000"/>
                </a:schemeClr>
              </a:solidFill>
              <a:ln w="15875">
                <a:solidFill>
                  <a:srgbClr val="019542">
                    <a:alpha val="65000"/>
                  </a:srgbClr>
                </a:solidFill>
              </a:ln>
              <a:effectLst>
                <a:glow>
                  <a:schemeClr val="accent1">
                    <a:satMod val="175000"/>
                    <a:alpha val="21000"/>
                  </a:schemeClr>
                </a:glow>
                <a:innerShdw blurRad="279400" dir="1200000">
                  <a:srgbClr val="63CB55">
                    <a:alpha val="28000"/>
                  </a:srgbClr>
                </a:innerShdw>
              </a:effectLst>
              <a:scene3d>
                <a:camera prst="orthographicFront"/>
                <a:lightRig rig="threePt" dir="t"/>
              </a:scene3d>
              <a:sp3d extrusionH="44450">
                <a:extrusionClr>
                  <a:srgbClr val="92D050"/>
                </a:extrusionClr>
              </a:sp3d>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800"/>
              </a:p>
            </p:txBody>
          </p:sp>
          <p:sp>
            <p:nvSpPr>
              <p:cNvPr id="23" name="文本框 22"/>
              <p:cNvSpPr txBox="1"/>
              <p:nvPr>
                <p:custDataLst>
                  <p:tags r:id="rId3"/>
                </p:custDataLst>
              </p:nvPr>
            </p:nvSpPr>
            <p:spPr>
              <a:xfrm>
                <a:off x="13726" y="9239"/>
                <a:ext cx="3325" cy="686"/>
              </a:xfrm>
              <a:prstGeom prst="rect">
                <a:avLst/>
              </a:prstGeom>
              <a:noFill/>
            </p:spPr>
            <p:txBody>
              <a:bodyPr wrap="square" rtlCol="0" anchor="t">
                <a:spAutoFit/>
              </a:bodyPr>
              <a:lstStyle/>
              <a:p>
                <a:pPr algn="l">
                  <a:lnSpc>
                    <a:spcPct val="80000"/>
                  </a:lnSpc>
                </a:pPr>
                <a:r>
                  <a:rPr lang="en-US" altLang="zh-CN" sz="2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做</a:t>
                </a:r>
                <a:r>
                  <a:rPr lang="en-US" altLang="zh-CN" sz="24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中</a:t>
                </a:r>
                <a:r>
                  <a:rPr lang="en-US" altLang="zh-CN" sz="1800" b="1">
                    <a:latin typeface="黑体" panose="02010609060101010101" charset="-122"/>
                    <a:ea typeface="黑体" panose="02010609060101010101" charset="-122"/>
                    <a:sym typeface="+mn-ea"/>
                  </a:rPr>
                  <a:t> </a:t>
                </a:r>
                <a:r>
                  <a:rPr lang="zh-CN" sz="2800" b="1">
                    <a:latin typeface="黑体" panose="02010609060101010101" charset="-122"/>
                    <a:ea typeface="黑体" panose="02010609060101010101" charset="-122"/>
                    <a:sym typeface="+mn-ea"/>
                  </a:rPr>
                  <a:t>学</a:t>
                </a:r>
                <a:endParaRPr lang="zh-CN" sz="2800" b="1">
                  <a:latin typeface="黑体" panose="02010609060101010101" charset="-122"/>
                  <a:ea typeface="黑体" panose="02010609060101010101" charset="-122"/>
                  <a:sym typeface="+mn-ea"/>
                </a:endParaRPr>
              </a:p>
            </p:txBody>
          </p:sp>
        </p:grpSp>
      </p:grpSp>
    </p:spTree>
  </p:cSld>
  <p:clrMapOvr>
    <a:masterClrMapping/>
  </p:clrMapOvr>
  <mc:AlternateContent>
    <mc:Choice xmlns:p14="http://schemas.microsoft.com/office/powerpoint/2010/main" Requires="p14">
      <p:transition p14:dur="500"/>
    </mc:Choice>
    <mc:Fallback>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ppt_x"/>
                                          </p:val>
                                        </p:tav>
                                        <p:tav tm="100000">
                                          <p:val>
                                            <p:strVal val="#ppt_x"/>
                                          </p:val>
                                        </p:tav>
                                      </p:tavLst>
                                    </p:anim>
                                    <p:anim calcmode="lin" valueType="num">
                                      <p:cBhvr additive="base">
                                        <p:cTn id="8" dur="500" fill="hold"/>
                                        <p:tgtEl>
                                          <p:spTgt spid="5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0"/>
                                        </p:tgtEl>
                                        <p:attrNameLst>
                                          <p:attrName>style.visibility</p:attrName>
                                        </p:attrNameLst>
                                      </p:cBhvr>
                                      <p:to>
                                        <p:strVal val="visible"/>
                                      </p:to>
                                    </p:set>
                                    <p:anim calcmode="lin" valueType="num">
                                      <p:cBhvr additive="base">
                                        <p:cTn id="11" dur="500" fill="hold"/>
                                        <p:tgtEl>
                                          <p:spTgt spid="60"/>
                                        </p:tgtEl>
                                        <p:attrNameLst>
                                          <p:attrName>ppt_x</p:attrName>
                                        </p:attrNameLst>
                                      </p:cBhvr>
                                      <p:tavLst>
                                        <p:tav tm="0">
                                          <p:val>
                                            <p:strVal val="#ppt_x"/>
                                          </p:val>
                                        </p:tav>
                                        <p:tav tm="100000">
                                          <p:val>
                                            <p:strVal val="#ppt_x"/>
                                          </p:val>
                                        </p:tav>
                                      </p:tavLst>
                                    </p:anim>
                                    <p:anim calcmode="lin" valueType="num">
                                      <p:cBhvr additive="base">
                                        <p:cTn id="12"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left)">
                                      <p:cBhvr>
                                        <p:cTn id="21" dur="500"/>
                                        <p:tgtEl>
                                          <p:spTgt spid="9"/>
                                        </p:tgtEl>
                                      </p:cBhvr>
                                    </p:animEffect>
                                  </p:childTnLst>
                                </p:cTn>
                              </p:par>
                            </p:childTnLst>
                          </p:cTn>
                        </p:par>
                      </p:childTnLst>
                    </p:cTn>
                  </p:par>
                  <p:par>
                    <p:cTn id="22" fill="hold" nodeType="clickPar">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left)">
                                      <p:cBhvr>
                                        <p:cTn id="26" dur="500"/>
                                        <p:tgtEl>
                                          <p:spTgt spid="7"/>
                                        </p:tgtEl>
                                      </p:cBhvr>
                                    </p:animEffect>
                                  </p:childTnLst>
                                </p:cTn>
                              </p:par>
                            </p:childTnLst>
                          </p:cTn>
                        </p:par>
                        <p:par>
                          <p:cTn id="27" fill="hold" nodeType="afterGroup">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wipe(left)">
                                      <p:cBhvr>
                                        <p:cTn id="30" dur="500"/>
                                        <p:tgtEl>
                                          <p:spTgt spid="4"/>
                                        </p:tgtEl>
                                      </p:cBhvr>
                                    </p:animEffect>
                                  </p:childTnLst>
                                </p:cTn>
                              </p:par>
                            </p:childTnLst>
                          </p:cTn>
                        </p:par>
                      </p:childTnLst>
                    </p:cTn>
                  </p:par>
                  <p:par>
                    <p:cTn id="31" fill="hold" nodeType="clickPar">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wipe(left)">
                                      <p:cBhvr>
                                        <p:cTn id="35" dur="500"/>
                                        <p:tgtEl>
                                          <p:spTgt spid="16"/>
                                        </p:tgtEl>
                                      </p:cBhvr>
                                    </p:animEffect>
                                  </p:childTnLst>
                                </p:cTn>
                              </p:par>
                            </p:childTnLst>
                          </p:cTn>
                        </p:par>
                        <p:par>
                          <p:cTn id="36" fill="hold" nodeType="afterGroup">
                            <p:stCondLst>
                              <p:cond delay="500"/>
                            </p:stCondLst>
                            <p:childTnLst>
                              <p:par>
                                <p:cTn id="37" presetID="22" presetClass="entr" presetSubtype="8" fill="hold" grpId="0" nodeType="afterEffect">
                                  <p:stCondLst>
                                    <p:cond delay="0"/>
                                  </p:stCondLst>
                                  <p:childTnLst>
                                    <p:set>
                                      <p:cBhvr>
                                        <p:cTn id="38" dur="1" fill="hold">
                                          <p:stCondLst>
                                            <p:cond delay="0"/>
                                          </p:stCondLst>
                                        </p:cTn>
                                        <p:tgtEl>
                                          <p:spTgt spid="10"/>
                                        </p:tgtEl>
                                        <p:attrNameLst>
                                          <p:attrName>style.visibility</p:attrName>
                                        </p:attrNameLst>
                                      </p:cBhvr>
                                      <p:to>
                                        <p:strVal val="visible"/>
                                      </p:to>
                                    </p:set>
                                    <p:animEffect transition="in" filter="wipe(left)">
                                      <p:cBhvr>
                                        <p:cTn id="39" dur="500"/>
                                        <p:tgtEl>
                                          <p:spTgt spid="10"/>
                                        </p:tgtEl>
                                      </p:cBhvr>
                                    </p:animEffect>
                                  </p:childTnLst>
                                </p:cTn>
                              </p:par>
                            </p:childTnLst>
                          </p:cTn>
                        </p:par>
                      </p:childTnLst>
                    </p:cTn>
                  </p:par>
                  <p:par>
                    <p:cTn id="40" fill="hold" nodeType="clickPar">
                      <p:stCondLst>
                        <p:cond delay="indefinite"/>
                      </p:stCondLst>
                      <p:childTnLst>
                        <p:par>
                          <p:cTn id="41" fill="hold">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3"/>
                                        </p:tgtEl>
                                        <p:attrNameLst>
                                          <p:attrName>style.visibility</p:attrName>
                                        </p:attrNameLst>
                                      </p:cBhvr>
                                      <p:to>
                                        <p:strVal val="visible"/>
                                      </p:to>
                                    </p:set>
                                  </p:childTnLst>
                                </p:cTn>
                              </p:par>
                            </p:childTnLst>
                          </p:cTn>
                        </p:par>
                      </p:childTnLst>
                    </p:cTn>
                  </p:par>
                  <p:par>
                    <p:cTn id="44" fill="hold" nodeType="clickPar">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 calcmode="lin" valueType="num">
                                      <p:cBhvr additive="base">
                                        <p:cTn id="48" dur="500" fill="hold"/>
                                        <p:tgtEl>
                                          <p:spTgt spid="5"/>
                                        </p:tgtEl>
                                        <p:attrNameLst>
                                          <p:attrName>ppt_x</p:attrName>
                                        </p:attrNameLst>
                                      </p:cBhvr>
                                      <p:tavLst>
                                        <p:tav tm="0">
                                          <p:val>
                                            <p:strVal val="#ppt_x"/>
                                          </p:val>
                                        </p:tav>
                                        <p:tav tm="100000">
                                          <p:val>
                                            <p:strVal val="#ppt_x"/>
                                          </p:val>
                                        </p:tav>
                                      </p:tavLst>
                                    </p:anim>
                                    <p:anim calcmode="lin" valueType="num">
                                      <p:cBhvr additive="base">
                                        <p:cTn id="49"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7" grpId="0" animBg="1"/>
      <p:bldP spid="16" grpId="0" animBg="1"/>
      <p:bldP spid="9" grpId="0" animBg="1"/>
      <p:bldP spid="56" grpId="0"/>
      <p:bldP spid="60" grpId="0" animBg="1"/>
      <p:bldP spid="17" grpId="0" animBg="1"/>
      <p:bldP spid="3" grpId="0" animBg="1"/>
      <p:bldP spid="5" grpId="0"/>
    </p:bldLst>
  </p:timing>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BEAUTIFY_FLAG" val=""/>
  <p:tag name="KSO_WM_UNIT_PLACING_PICTURE_USER_VIEWPORT" val="{&quot;height&quot;:7482,&quot;width&quot;:14505}"/>
</p:tagLst>
</file>

<file path=ppt/tags/tag100.xml><?xml version="1.0" encoding="utf-8"?>
<p:tagLst xmlns:p="http://schemas.openxmlformats.org/presentationml/2006/main">
  <p:tag name="KSO_WM_BEAUTIFY_FLAG" val=""/>
</p:tagLst>
</file>

<file path=ppt/tags/tag101.xml><?xml version="1.0" encoding="utf-8"?>
<p:tagLst xmlns:p="http://schemas.openxmlformats.org/presentationml/2006/main">
  <p:tag name="KSO_WM_BEAUTIFY_FLAG" val=""/>
</p:tagLst>
</file>

<file path=ppt/tags/tag102.xml><?xml version="1.0" encoding="utf-8"?>
<p:tagLst xmlns:p="http://schemas.openxmlformats.org/presentationml/2006/main">
  <p:tag name="KSO_WM_MEDIACOVER_FLAG" val="1"/>
  <p:tag name="KSO_WM_UNIT_MEDIACOVER_BTN_POS" val="c"/>
  <p:tag name="KSO_WM_UNIT_MEDIACOVER_BTN_STATE" val="1"/>
  <p:tag name="KSO_WM_UNIT_MEDIACOVER_BTN_STYLE" val="ee0bc779c1f3d7f3e90c96344320e69a"/>
  <p:tag name="KSO_WM_UNIT_MEDIACOVER_BTNRECT" val="2716*1720*0*0"/>
  <p:tag name="KSO_WM_UNIT_MEDIACOVER_RGB" val="000000"/>
  <p:tag name="KSO_WM_UNIT_MEDIACOVER_STYLEID" val="1"/>
  <p:tag name="KSO_WM_UNIT_MEDIACOVER_TEXTSTATE" val="0"/>
  <p:tag name="KSO_WM_UNIT_MEDIACOVER_TRANSPARENCY" val="0.5"/>
</p:tagLst>
</file>

<file path=ppt/tags/tag103.xml><?xml version="1.0" encoding="utf-8"?>
<p:tagLst xmlns:p="http://schemas.openxmlformats.org/presentationml/2006/main">
  <p:tag name="KSO_WM_BEAUTIFY_FLAG" val=""/>
</p:tagLst>
</file>

<file path=ppt/tags/tag104.xml><?xml version="1.0" encoding="utf-8"?>
<p:tagLst xmlns:p="http://schemas.openxmlformats.org/presentationml/2006/main">
  <p:tag name="KSO_WM_BEAUTIFY_FLAG" val=""/>
</p:tagLst>
</file>

<file path=ppt/tags/tag105.xml><?xml version="1.0" encoding="utf-8"?>
<p:tagLst xmlns:p="http://schemas.openxmlformats.org/presentationml/2006/main">
  <p:tag name="KSO_WM_BEAUTIFY_FLAG" val=""/>
</p:tagLst>
</file>

<file path=ppt/tags/tag106.xml><?xml version="1.0" encoding="utf-8"?>
<p:tagLst xmlns:p="http://schemas.openxmlformats.org/presentationml/2006/main">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DIAGRAM_VIRTUALLY_FRAME" val="{&quot;height&quot;:242.2,&quot;left&quot;:340.35,&quot;top&quot;:280.7,&quot;width&quot;:608.9}"/>
</p:tagLst>
</file>

<file path=ppt/tags/tag109.xml><?xml version="1.0" encoding="utf-8"?>
<p:tagLst xmlns:p="http://schemas.openxmlformats.org/presentationml/2006/main">
  <p:tag name="KSO_WM_MEDIACOVER_FLAG" val="1"/>
  <p:tag name="KSO_WM_UNIT_MEDIACOVER_BTN_POS" val="c"/>
  <p:tag name="KSO_WM_UNIT_MEDIACOVER_BTN_STATE" val="1"/>
  <p:tag name="KSO_WM_UNIT_MEDIACOVER_BTN_STYLE" val="ee0bc779c1f3d7f3e90c96344320e69a"/>
  <p:tag name="KSO_WM_UNIT_MEDIACOVER_BTNRECT" val="2729*1679*0*0"/>
  <p:tag name="KSO_WM_UNIT_MEDIACOVER_RGB" val="D2D2D2"/>
  <p:tag name="KSO_WM_UNIT_MEDIACOVER_STYLEID" val="1"/>
  <p:tag name="KSO_WM_UNIT_MEDIACOVER_TEXTSTATE" val="0"/>
  <p:tag name="KSO_WM_UNIT_MEDIACOVER_TRANSPARENCY" val="0.2"/>
</p:tagLst>
</file>

<file path=ppt/tags/tag11.xml><?xml version="1.0" encoding="utf-8"?>
<p:tagLst xmlns:p="http://schemas.openxmlformats.org/presentationml/2006/main">
  <p:tag name="KSO_WM_BEAUTIFY_FLAG" val=""/>
</p:tagLst>
</file>

<file path=ppt/tags/tag110.xml><?xml version="1.0" encoding="utf-8"?>
<p:tagLst xmlns:p="http://schemas.openxmlformats.org/presentationml/2006/main">
  <p:tag name="KSO_WM_BEAUTIFY_FLAG" val=""/>
</p:tagLst>
</file>

<file path=ppt/tags/tag111.xml><?xml version="1.0" encoding="utf-8"?>
<p:tagLst xmlns:p="http://schemas.openxmlformats.org/presentationml/2006/main">
  <p:tag name="KSO_WM_BEAUTIFY_FLAG" val=""/>
</p:tagLst>
</file>

<file path=ppt/tags/tag112.xml><?xml version="1.0" encoding="utf-8"?>
<p:tagLst xmlns:p="http://schemas.openxmlformats.org/presentationml/2006/main">
  <p:tag name="KSO_WM_DIAGRAM_VIRTUALLY_FRAME" val="{&quot;height&quot;:242.2,&quot;left&quot;:340.35,&quot;top&quot;:280.7,&quot;width&quot;:608.9}"/>
</p:tagLst>
</file>

<file path=ppt/tags/tag113.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BTNRECT" val="2324*1399*1265*1265"/>
  <p:tag name="KSO_WM_UNIT_MEDIACOVER_RGB" val=""/>
  <p:tag name="KSO_WM_UNIT_MEDIACOVER_STYLEID" val="1"/>
  <p:tag name="KSO_WM_UNIT_MEDIACOVER_TEXTSTATE" val="0"/>
  <p:tag name="KSO_WM_UNIT_MEDIACOVER_TRANSPARENCY" val=""/>
</p:tagLst>
</file>

<file path=ppt/tags/tag114.xml><?xml version="1.0" encoding="utf-8"?>
<p:tagLst xmlns:p="http://schemas.openxmlformats.org/presentationml/2006/main">
  <p:tag name="KSO_WM_DIAGRAM_VIRTUALLY_FRAME" val="{&quot;height&quot;:327.90535433070863,&quot;left&quot;:14.494094488188978,&quot;top&quot;:150.8943307086614,&quot;width&quot;:797.7728346456693}"/>
  <p:tag name="KSO_WM_UNIT_MEDIACOVER_BTN_POS" val="c"/>
  <p:tag name="KSO_WM_UNIT_MEDIACOVER_BTN_STATE" val="1"/>
  <p:tag name="KSO_WM_UNIT_MEDIACOVER_BTN_STYLE" val="ee0bc779c1f3d7f3e90c96344320e69a"/>
  <p:tag name="KSO_WM_UNIT_MEDIACOVER_BTNRECT" val="1710*2912*0*0"/>
  <p:tag name="KSO_WM_UNIT_MEDIACOVER_RGB" val="000000"/>
  <p:tag name="KSO_WM_UNIT_MEDIACOVER_STYLEID" val="1"/>
  <p:tag name="KSO_WM_UNIT_MEDIACOVER_TEXTSTATE" val="0"/>
  <p:tag name="KSO_WM_UNIT_MEDIACOVER_TRANSPARENCY" val="0.5"/>
</p:tagLst>
</file>

<file path=ppt/tags/tag115.xml><?xml version="1.0" encoding="utf-8"?>
<p:tagLst xmlns:p="http://schemas.openxmlformats.org/presentationml/2006/main">
  <p:tag name="KSO_WM_DIAGRAM_VIRTUALLY_FRAME" val="{&quot;height&quot;:327.90535433070863,&quot;left&quot;:14.494094488188978,&quot;top&quot;:150.8943307086614,&quot;width&quot;:797.7728346456693}"/>
</p:tagLst>
</file>

<file path=ppt/tags/tag116.xml><?xml version="1.0" encoding="utf-8"?>
<p:tagLst xmlns:p="http://schemas.openxmlformats.org/presentationml/2006/main">
  <p:tag name="KSO_WM_DIAGRAM_VIRTUALLY_FRAME" val="{&quot;height&quot;:327.90535433070863,&quot;left&quot;:14.494094488188978,&quot;top&quot;:150.8943307086614,&quot;width&quot;:797.7728346456693}"/>
  <p:tag name="KSO_WM_UNIT_MEDIACOVER_BTN_POS" val="c"/>
  <p:tag name="KSO_WM_UNIT_MEDIACOVER_BTN_STATE" val="1"/>
  <p:tag name="KSO_WM_UNIT_MEDIACOVER_BTN_STYLE" val="ee0bc779c1f3d7f3e90c96344320e69a"/>
  <p:tag name="KSO_WM_UNIT_MEDIACOVER_BTNRECT" val="1638*2912*0*0"/>
  <p:tag name="KSO_WM_UNIT_MEDIACOVER_STYLEID" val="1"/>
  <p:tag name="KSO_WM_UNIT_MEDIACOVER_TEXTSTATE" val="0"/>
</p:tagLst>
</file>

<file path=ppt/tags/tag117.xml><?xml version="1.0" encoding="utf-8"?>
<p:tagLst xmlns:p="http://schemas.openxmlformats.org/presentationml/2006/main">
  <p:tag name="KSO_WM_DIAGRAM_VIRTUALLY_FRAME" val="{&quot;height&quot;:327.90535433070863,&quot;left&quot;:14.494094488188978,&quot;top&quot;:150.8943307086614,&quot;width&quot;:797.7728346456693}"/>
</p:tagLst>
</file>

<file path=ppt/tags/tag118.xml><?xml version="1.0" encoding="utf-8"?>
<p:tagLst xmlns:p="http://schemas.openxmlformats.org/presentationml/2006/main">
  <p:tag name="KSO_WM_DIAGRAM_VIRTUALLY_FRAME" val="{&quot;height&quot;:327.90535433070863,&quot;left&quot;:14.494094488188978,&quot;top&quot;:150.8943307086614,&quot;width&quot;:797.7728346456693}"/>
</p:tagLst>
</file>

<file path=ppt/tags/tag119.xml><?xml version="1.0" encoding="utf-8"?>
<p:tagLst xmlns:p="http://schemas.openxmlformats.org/presentationml/2006/main">
  <p:tag name="KSO_WM_BEAUTIFY_FLAG" val=""/>
</p:tagLst>
</file>

<file path=ppt/tags/tag12.xml><?xml version="1.0" encoding="utf-8"?>
<p:tagLst xmlns:p="http://schemas.openxmlformats.org/presentationml/2006/main">
  <p:tag name="KSO_WM_BEAUTIFY_FLAG" val=""/>
</p:tagLst>
</file>

<file path=ppt/tags/tag120.xml><?xml version="1.0" encoding="utf-8"?>
<p:tagLst xmlns:p="http://schemas.openxmlformats.org/presentationml/2006/main">
  <p:tag name="KSO_WM_BEAUTIFY_FLAG" val=""/>
</p:tagLst>
</file>

<file path=ppt/tags/tag121.xml><?xml version="1.0" encoding="utf-8"?>
<p:tagLst xmlns:p="http://schemas.openxmlformats.org/presentationml/2006/main">
  <p:tag name="KSO_WM_DIAGRAM_VIRTUALLY_FRAME" val="{&quot;height&quot;:327.90535433070863,&quot;left&quot;:14.494094488188978,&quot;top&quot;:150.8943307086614,&quot;width&quot;:797.7728346456693}"/>
</p:tagLst>
</file>

<file path=ppt/tags/tag122.xml><?xml version="1.0" encoding="utf-8"?>
<p:tagLst xmlns:p="http://schemas.openxmlformats.org/presentationml/2006/main">
  <p:tag name="KSO_WM_BEAUTIFY_FLAG" val=""/>
  <p:tag name="KSO_WM_DIAGRAM_VIRTUALLY_FRAME" val="{&quot;height&quot;:327.90535433070863,&quot;left&quot;:14.494094488188978,&quot;top&quot;:150.8943307086614,&quot;width&quot;:797.7728346456693}"/>
</p:tagLst>
</file>

<file path=ppt/tags/tag123.xml><?xml version="1.0" encoding="utf-8"?>
<p:tagLst xmlns:p="http://schemas.openxmlformats.org/presentationml/2006/main">
  <p:tag name="KSO_WM_BEAUTIFY_FLAG" val=""/>
  <p:tag name="KSO_WM_DIAGRAM_VIRTUALLY_FRAME" val="{&quot;height&quot;:327.90535433070863,&quot;left&quot;:14.494094488188978,&quot;top&quot;:150.8943307086614,&quot;width&quot;:797.7728346456693}"/>
</p:tagLst>
</file>

<file path=ppt/tags/tag124.xml><?xml version="1.0" encoding="utf-8"?>
<p:tagLst xmlns:p="http://schemas.openxmlformats.org/presentationml/2006/main">
  <p:tag name="KSO_WM_DIAGRAM_VIRTUALLY_FRAME" val="{&quot;height&quot;:327.90535433070863,&quot;left&quot;:14.494094488188978,&quot;top&quot;:150.8943307086614,&quot;width&quot;:797.7728346456693}"/>
</p:tagLst>
</file>

<file path=ppt/tags/tag125.xml><?xml version="1.0" encoding="utf-8"?>
<p:tagLst xmlns:p="http://schemas.openxmlformats.org/presentationml/2006/main">
  <p:tag name="KSO_WM_BEAUTIFY_FLAG" val=""/>
  <p:tag name="KSO_WM_DIAGRAM_VIRTUALLY_FRAME" val="{&quot;height&quot;:327.90535433070863,&quot;left&quot;:14.494094488188978,&quot;top&quot;:150.8943307086614,&quot;width&quot;:797.7728346456693}"/>
</p:tagLst>
</file>

<file path=ppt/tags/tag126.xml><?xml version="1.0" encoding="utf-8"?>
<p:tagLst xmlns:p="http://schemas.openxmlformats.org/presentationml/2006/main">
  <p:tag name="KSO_WM_BEAUTIFY_FLAG" val=""/>
  <p:tag name="KSO_WM_DIAGRAM_VIRTUALLY_FRAME" val="{&quot;height&quot;:327.90535433070863,&quot;left&quot;:14.494094488188978,&quot;top&quot;:150.8943307086614,&quot;width&quot;:797.7728346456693}"/>
</p:tagLst>
</file>

<file path=ppt/tags/tag127.xml><?xml version="1.0" encoding="utf-8"?>
<p:tagLst xmlns:p="http://schemas.openxmlformats.org/presentationml/2006/main">
  <p:tag name="KSO_WM_DIAGRAM_VIRTUALLY_FRAME" val="{&quot;height&quot;:327.90535433070863,&quot;left&quot;:14.494094488188978,&quot;top&quot;:150.8943307086614,&quot;width&quot;:797.7728346456693}"/>
</p:tagLst>
</file>

<file path=ppt/tags/tag128.xml><?xml version="1.0" encoding="utf-8"?>
<p:tagLst xmlns:p="http://schemas.openxmlformats.org/presentationml/2006/main">
  <p:tag name="TIMING" val="|1.3|4.9"/>
</p:tagLst>
</file>

<file path=ppt/tags/tag129.xml><?xml version="1.0" encoding="utf-8"?>
<p:tagLst xmlns:p="http://schemas.openxmlformats.org/presentationml/2006/main">
  <p:tag name="KSO_WM_BEAUTIFY_FLAG" val=""/>
</p:tagLst>
</file>

<file path=ppt/tags/tag13.xml><?xml version="1.0" encoding="utf-8"?>
<p:tagLst xmlns:p="http://schemas.openxmlformats.org/presentationml/2006/main">
  <p:tag name="KSO_WM_BEAUTIFY_FLAG" val=""/>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BEAUTIFY_FLAG" val=""/>
</p:tagLst>
</file>

<file path=ppt/tags/tag135.xml><?xml version="1.0" encoding="utf-8"?>
<p:tagLst xmlns:p="http://schemas.openxmlformats.org/presentationml/2006/main">
  <p:tag name="KSO_WM_BEAUTIFY_FLAG" val=""/>
</p:tagLst>
</file>

<file path=ppt/tags/tag136.xml><?xml version="1.0" encoding="utf-8"?>
<p:tagLst xmlns:p="http://schemas.openxmlformats.org/presentationml/2006/main">
  <p:tag name="KSO_WM_BEAUTIFY_FLAG" val=""/>
</p:tagLst>
</file>

<file path=ppt/tags/tag137.xml><?xml version="1.0" encoding="utf-8"?>
<p:tagLst xmlns:p="http://schemas.openxmlformats.org/presentationml/2006/main">
  <p:tag name="KSO_WM_BEAUTIFY_FLAG" val=""/>
</p:tagLst>
</file>

<file path=ppt/tags/tag138.xml><?xml version="1.0" encoding="utf-8"?>
<p:tagLst xmlns:p="http://schemas.openxmlformats.org/presentationml/2006/main">
  <p:tag name="KSO_WM_BEAUTIFY_FLAG" val=""/>
</p:tagLst>
</file>

<file path=ppt/tags/tag139.xml><?xml version="1.0" encoding="utf-8"?>
<p:tagLst xmlns:p="http://schemas.openxmlformats.org/presentationml/2006/main">
  <p:tag name="KSO_WM_BEAUTIFY_FLAG" val=""/>
</p:tagLst>
</file>

<file path=ppt/tags/tag14.xml><?xml version="1.0" encoding="utf-8"?>
<p:tagLst xmlns:p="http://schemas.openxmlformats.org/presentationml/2006/main">
  <p:tag name="KSO_WM_BEAUTIFY_FLAG" val=""/>
</p:tagLst>
</file>

<file path=ppt/tags/tag140.xml><?xml version="1.0" encoding="utf-8"?>
<p:tagLst xmlns:p="http://schemas.openxmlformats.org/presentationml/2006/main">
  <p:tag name="KSO_WM_BEAUTIFY_FLAG" val=""/>
</p:tagLst>
</file>

<file path=ppt/tags/tag141.xml><?xml version="1.0" encoding="utf-8"?>
<p:tagLst xmlns:p="http://schemas.openxmlformats.org/presentationml/2006/main">
  <p:tag name="KSO_WM_BEAUTIFY_FLAG" val=""/>
</p:tagLst>
</file>

<file path=ppt/tags/tag142.xml><?xml version="1.0" encoding="utf-8"?>
<p:tagLst xmlns:p="http://schemas.openxmlformats.org/presentationml/2006/main">
  <p:tag name="KSO_WM_BEAUTIFY_FLAG" val=""/>
</p:tagLst>
</file>

<file path=ppt/tags/tag143.xml><?xml version="1.0" encoding="utf-8"?>
<p:tagLst xmlns:p="http://schemas.openxmlformats.org/presentationml/2006/main">
  <p:tag name="KSO_WM_BEAUTIFY_FLAG" val=""/>
</p:tagLst>
</file>

<file path=ppt/tags/tag144.xml><?xml version="1.0" encoding="utf-8"?>
<p:tagLst xmlns:p="http://schemas.openxmlformats.org/presentationml/2006/main">
  <p:tag name="KSO_WM_BEAUTIFY_FLAG" val=""/>
</p:tagLst>
</file>

<file path=ppt/tags/tag145.xml><?xml version="1.0" encoding="utf-8"?>
<p:tagLst xmlns:p="http://schemas.openxmlformats.org/presentationml/2006/main">
  <p:tag name="KSO_WM_BEAUTIFY_FLAG" val=""/>
</p:tagLst>
</file>

<file path=ppt/tags/tag146.xml><?xml version="1.0" encoding="utf-8"?>
<p:tagLst xmlns:p="http://schemas.openxmlformats.org/presentationml/2006/main">
  <p:tag name="KSO_WM_BEAUTIFY_FLAG" val=""/>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DIAGRAM_VIRTUALLY_FRAME" val="{&quot;height&quot;:387.7,&quot;left&quot;:23.8,&quot;top&quot;:77.7,&quot;width&quot;:915.4}"/>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M_BEAUTIFY_FLAG" val=""/>
</p:tagLst>
</file>

<file path=ppt/tags/tag152.xml><?xml version="1.0" encoding="utf-8"?>
<p:tagLst xmlns:p="http://schemas.openxmlformats.org/presentationml/2006/main">
  <p:tag name="KSO_WM_BEAUTIFY_FLAG" val=""/>
</p:tagLst>
</file>

<file path=ppt/tags/tag153.xml><?xml version="1.0" encoding="utf-8"?>
<p:tagLst xmlns:p="http://schemas.openxmlformats.org/presentationml/2006/main">
  <p:tag name="KSO_WM_BEAUTIFY_FLAG" val=""/>
</p:tagLst>
</file>

<file path=ppt/tags/tag154.xml><?xml version="1.0" encoding="utf-8"?>
<p:tagLst xmlns:p="http://schemas.openxmlformats.org/presentationml/2006/main">
  <p:tag name="KSO_WM_BEAUTIFY_FLAG" val=""/>
</p:tagLst>
</file>

<file path=ppt/tags/tag155.xml><?xml version="1.0" encoding="utf-8"?>
<p:tagLst xmlns:p="http://schemas.openxmlformats.org/presentationml/2006/main">
  <p:tag name="KSO_WM_BEAUTIFY_FLAG" val=""/>
</p:tagLst>
</file>

<file path=ppt/tags/tag156.xml><?xml version="1.0" encoding="utf-8"?>
<p:tagLst xmlns:p="http://schemas.openxmlformats.org/presentationml/2006/main">
  <p:tag name="KSO_WM_BEAUTIFY_FLAG" val=""/>
</p:tagLst>
</file>

<file path=ppt/tags/tag157.xml><?xml version="1.0" encoding="utf-8"?>
<p:tagLst xmlns:p="http://schemas.openxmlformats.org/presentationml/2006/main">
  <p:tag name="KSO_WM_BEAUTIFY_FLAG" val=""/>
</p:tagLst>
</file>

<file path=ppt/tags/tag158.xml><?xml version="1.0" encoding="utf-8"?>
<p:tagLst xmlns:p="http://schemas.openxmlformats.org/presentationml/2006/main">
  <p:tag name="KSO_WM_BEAUTIFY_FLAG" val=""/>
</p:tagLst>
</file>

<file path=ppt/tags/tag159.xml><?xml version="1.0" encoding="utf-8"?>
<p:tagLst xmlns:p="http://schemas.openxmlformats.org/presentationml/2006/main">
  <p:tag name="KSO_WM_BEAUTIFY_FLAG" val=""/>
</p:tagLst>
</file>

<file path=ppt/tags/tag16.xml><?xml version="1.0" encoding="utf-8"?>
<p:tagLst xmlns:p="http://schemas.openxmlformats.org/presentationml/2006/main">
  <p:tag name="KSO_WM_BEAUTIFY_FLAG" val=""/>
</p:tagLst>
</file>

<file path=ppt/tags/tag160.xml><?xml version="1.0" encoding="utf-8"?>
<p:tagLst xmlns:p="http://schemas.openxmlformats.org/presentationml/2006/main">
  <p:tag name="KSO_WM_BEAUTIFY_FLAG" val=""/>
</p:tagLst>
</file>

<file path=ppt/tags/tag161.xml><?xml version="1.0" encoding="utf-8"?>
<p:tagLst xmlns:p="http://schemas.openxmlformats.org/presentationml/2006/main">
  <p:tag name="KSO_WM_BEAUTIFY_FLAG" val=""/>
</p:tagLst>
</file>

<file path=ppt/tags/tag162.xml><?xml version="1.0" encoding="utf-8"?>
<p:tagLst xmlns:p="http://schemas.openxmlformats.org/presentationml/2006/main">
  <p:tag name="KSO_WM_BEAUTIFY_FLAG" val=""/>
</p:tagLst>
</file>

<file path=ppt/tags/tag163.xml><?xml version="1.0" encoding="utf-8"?>
<p:tagLst xmlns:p="http://schemas.openxmlformats.org/presentationml/2006/main">
  <p:tag name="KSO_WM_BEAUTIFY_FLAG" val=""/>
</p:tagLst>
</file>

<file path=ppt/tags/tag164.xml><?xml version="1.0" encoding="utf-8"?>
<p:tagLst xmlns:p="http://schemas.openxmlformats.org/presentationml/2006/main">
  <p:tag name="KSO_WM_BEAUTIFY_FLAG" val=""/>
</p:tagLst>
</file>

<file path=ppt/tags/tag165.xml><?xml version="1.0" encoding="utf-8"?>
<p:tagLst xmlns:p="http://schemas.openxmlformats.org/presentationml/2006/main">
  <p:tag name="KSO_WM_BEAUTIFY_FLAG" val=""/>
</p:tagLst>
</file>

<file path=ppt/tags/tag166.xml><?xml version="1.0" encoding="utf-8"?>
<p:tagLst xmlns:p="http://schemas.openxmlformats.org/presentationml/2006/main">
  <p:tag name="KSO_WM_BEAUTIFY_FLAG" val=""/>
</p:tagLst>
</file>

<file path=ppt/tags/tag167.xml><?xml version="1.0" encoding="utf-8"?>
<p:tagLst xmlns:p="http://schemas.openxmlformats.org/presentationml/2006/main">
  <p:tag name="KSO_WM_BEAUTIFY_FLAG" val=""/>
</p:tagLst>
</file>

<file path=ppt/tags/tag168.xml><?xml version="1.0" encoding="utf-8"?>
<p:tagLst xmlns:p="http://schemas.openxmlformats.org/presentationml/2006/main">
  <p:tag name="KSO_WM_BEAUTIFY_FLAG" val=""/>
</p:tagLst>
</file>

<file path=ppt/tags/tag169.xml><?xml version="1.0" encoding="utf-8"?>
<p:tagLst xmlns:p="http://schemas.openxmlformats.org/presentationml/2006/main">
  <p:tag name="KSO_WM_BEAUTIFY_FLAG" val=""/>
</p:tagLst>
</file>

<file path=ppt/tags/tag17.xml><?xml version="1.0" encoding="utf-8"?>
<p:tagLst xmlns:p="http://schemas.openxmlformats.org/presentationml/2006/main">
  <p:tag name="KSO_WM_BEAUTIFY_FLAG" val=""/>
</p:tagLst>
</file>

<file path=ppt/tags/tag170.xml><?xml version="1.0" encoding="utf-8"?>
<p:tagLst xmlns:p="http://schemas.openxmlformats.org/presentationml/2006/main">
  <p:tag name="KSO_WM_BEAUTIFY_FLAG" val=""/>
</p:tagLst>
</file>

<file path=ppt/tags/tag171.xml><?xml version="1.0" encoding="utf-8"?>
<p:tagLst xmlns:p="http://schemas.openxmlformats.org/presentationml/2006/main">
  <p:tag name="KSO_WM_BEAUTIFY_FLAG" val=""/>
</p:tagLst>
</file>

<file path=ppt/tags/tag172.xml><?xml version="1.0" encoding="utf-8"?>
<p:tagLst xmlns:p="http://schemas.openxmlformats.org/presentationml/2006/main">
  <p:tag name="KSO_WM_BEAUTIFY_FLAG" val=""/>
</p:tagLst>
</file>

<file path=ppt/tags/tag173.xml><?xml version="1.0" encoding="utf-8"?>
<p:tagLst xmlns:p="http://schemas.openxmlformats.org/presentationml/2006/main">
  <p:tag name="KSO_WM_BEAUTIFY_FLAG" val=""/>
</p:tagLst>
</file>

<file path=ppt/tags/tag174.xml><?xml version="1.0" encoding="utf-8"?>
<p:tagLst xmlns:p="http://schemas.openxmlformats.org/presentationml/2006/main">
  <p:tag name="KSO_WM_BEAUTIFY_FLAG" val=""/>
</p:tagLst>
</file>

<file path=ppt/tags/tag175.xml><?xml version="1.0" encoding="utf-8"?>
<p:tagLst xmlns:p="http://schemas.openxmlformats.org/presentationml/2006/main">
  <p:tag name="KSO_WM_BEAUTIFY_FLAG" val=""/>
</p:tagLst>
</file>

<file path=ppt/tags/tag176.xml><?xml version="1.0" encoding="utf-8"?>
<p:tagLst xmlns:p="http://schemas.openxmlformats.org/presentationml/2006/main">
  <p:tag name="KSO_WM_BEAUTIFY_FLAG" val=""/>
</p:tagLst>
</file>

<file path=ppt/tags/tag177.xml><?xml version="1.0" encoding="utf-8"?>
<p:tagLst xmlns:p="http://schemas.openxmlformats.org/presentationml/2006/main">
  <p:tag name="KSO_WM_BEAUTIFY_FLAG" val=""/>
</p:tagLst>
</file>

<file path=ppt/tags/tag178.xml><?xml version="1.0" encoding="utf-8"?>
<p:tagLst xmlns:p="http://schemas.openxmlformats.org/presentationml/2006/main">
  <p:tag name="KSO_WM_BEAUTIFY_FLAG" val=""/>
</p:tagLst>
</file>

<file path=ppt/tags/tag179.xml><?xml version="1.0" encoding="utf-8"?>
<p:tagLst xmlns:p="http://schemas.openxmlformats.org/presentationml/2006/main">
  <p:tag name="KSO_WM_BEAUTIFY_FLAG" val=""/>
</p:tagLst>
</file>

<file path=ppt/tags/tag18.xml><?xml version="1.0" encoding="utf-8"?>
<p:tagLst xmlns:p="http://schemas.openxmlformats.org/presentationml/2006/main">
  <p:tag name="KSO_WM_BEAUTIFY_FLAG" val=""/>
</p:tagLst>
</file>

<file path=ppt/tags/tag180.xml><?xml version="1.0" encoding="utf-8"?>
<p:tagLst xmlns:p="http://schemas.openxmlformats.org/presentationml/2006/main">
  <p:tag name="KSO_WM_BEAUTIFY_FLAG" val=""/>
</p:tagLst>
</file>

<file path=ppt/tags/tag181.xml><?xml version="1.0" encoding="utf-8"?>
<p:tagLst xmlns:p="http://schemas.openxmlformats.org/presentationml/2006/main">
  <p:tag name="AS_OS" val="Unix 3.10 unknown"/>
  <p:tag name="AS_RELEASE_DATE" val="2023.03.31"/>
  <p:tag name="AS_TITLE" val="Aspose.Slides for Java"/>
  <p:tag name="AS_VERSION" val="23.3"/>
  <p:tag name="COMMONDATA" val="eyJoZGlkIjoiZDgyMjk3ZjcyOWFkNmUyYTViMWE1NTMyZDdmM2IyM2MifQ=="/>
  <p:tag name="KSO_WPP_MARK_KEY" val="657aa098-c08d-4490-82a1-950189a5b620"/>
  <p:tag name="RESOURCE_RECORD_KEY" val="{&quot;71&quot;:[76235680033]}"/>
</p:tagLst>
</file>

<file path=ppt/tags/tag19.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20.xml><?xml version="1.0" encoding="utf-8"?>
<p:tagLst xmlns:p="http://schemas.openxmlformats.org/presentationml/2006/main">
  <p:tag name="KSO_WM_BEAUTIFY_FLAG" val=""/>
</p:tagLst>
</file>

<file path=ppt/tags/tag21.xml><?xml version="1.0" encoding="utf-8"?>
<p:tagLst xmlns:p="http://schemas.openxmlformats.org/presentationml/2006/main">
  <p:tag name="KSO_WM_DIAGRAM_VIRTUALLY_FRAME" val="{&quot;height&quot;:349.35,&quot;left&quot;:330.1,&quot;top&quot;:96.5,&quot;width&quot;:392.8}"/>
</p:tagLst>
</file>

<file path=ppt/tags/tag22.xml><?xml version="1.0" encoding="utf-8"?>
<p:tagLst xmlns:p="http://schemas.openxmlformats.org/presentationml/2006/main">
  <p:tag name="KSO_WM_BEAUTIFY_FLAG" val=""/>
  <p:tag name="KSO_WM_DIAGRAM_VIRTUALLY_FRAME" val="{&quot;height&quot;:387.7,&quot;left&quot;:23.8,&quot;top&quot;:77.7,&quot;width&quot;:915.4}"/>
</p:tagLst>
</file>

<file path=ppt/tags/tag23.xml><?xml version="1.0" encoding="utf-8"?>
<p:tagLst xmlns:p="http://schemas.openxmlformats.org/presentationml/2006/main">
  <p:tag name="KSO_WM_BEAUTIFY_FLAG" val=""/>
  <p:tag name="KSO_WM_DIAGRAM_VIRTUALLY_FRAME" val="{&quot;height&quot;:387.7,&quot;left&quot;:23.8,&quot;top&quot;:77.7,&quot;width&quot;:915.4}"/>
</p:tagLst>
</file>

<file path=ppt/tags/tag24.xml><?xml version="1.0" encoding="utf-8"?>
<p:tagLst xmlns:p="http://schemas.openxmlformats.org/presentationml/2006/main">
  <p:tag name="KSO_WM_BEAUTIFY_FLAG" val=""/>
  <p:tag name="KSO_WM_DIAGRAM_VIRTUALLY_FRAME" val="{&quot;height&quot;:387.7,&quot;left&quot;:23.8,&quot;top&quot;:77.7,&quot;width&quot;:915.4}"/>
</p:tagLst>
</file>

<file path=ppt/tags/tag25.xml><?xml version="1.0" encoding="utf-8"?>
<p:tagLst xmlns:p="http://schemas.openxmlformats.org/presentationml/2006/main">
  <p:tag name="KSO_WM_DIAGRAM_VIRTUALLY_FRAME" val="{&quot;height&quot;:349.35,&quot;left&quot;:330.1,&quot;top&quot;:96.5,&quot;width&quot;:392.8}"/>
</p:tagLst>
</file>

<file path=ppt/tags/tag26.xml><?xml version="1.0" encoding="utf-8"?>
<p:tagLst xmlns:p="http://schemas.openxmlformats.org/presentationml/2006/main">
  <p:tag name="KSO_WM_BEAUTIFY_FLAG" val=""/>
  <p:tag name="KSO_WM_DIAGRAM_VIRTUALLY_FRAME" val="{&quot;height&quot;:387.7,&quot;left&quot;:23.8,&quot;top&quot;:77.7,&quot;width&quot;:915.4}"/>
</p:tagLst>
</file>

<file path=ppt/tags/tag27.xml><?xml version="1.0" encoding="utf-8"?>
<p:tagLst xmlns:p="http://schemas.openxmlformats.org/presentationml/2006/main">
  <p:tag name="KSO_WM_BEAUTIFY_FLAG" val=""/>
  <p:tag name="KSO_WM_DIAGRAM_VIRTUALLY_FRAME" val="{&quot;height&quot;:387.7,&quot;left&quot;:23.8,&quot;top&quot;:77.7,&quot;width&quot;:915.4}"/>
</p:tagLst>
</file>

<file path=ppt/tags/tag28.xml><?xml version="1.0" encoding="utf-8"?>
<p:tagLst xmlns:p="http://schemas.openxmlformats.org/presentationml/2006/main">
  <p:tag name="KSO_WM_BEAUTIFY_FLAG" val=""/>
  <p:tag name="KSO_WM_DIAGRAM_VIRTUALLY_FRAME" val="{&quot;height&quot;:387.7,&quot;left&quot;:23.8,&quot;top&quot;:77.7,&quot;width&quot;:915.4}"/>
</p:tagLst>
</file>

<file path=ppt/tags/tag29.xml><?xml version="1.0" encoding="utf-8"?>
<p:tagLst xmlns:p="http://schemas.openxmlformats.org/presentationml/2006/main">
  <p:tag name="KSO_WM_DIAGRAM_VIRTUALLY_FRAME" val="{&quot;height&quot;:349.35,&quot;left&quot;:330.1,&quot;top&quot;:96.5,&quot;width&quot;:392.8}"/>
</p:tagLst>
</file>

<file path=ppt/tags/tag3.xml><?xml version="1.0" encoding="utf-8"?>
<p:tagLst xmlns:p="http://schemas.openxmlformats.org/presentationml/2006/main">
  <p:tag name="KSO_WM_BEAUTIFY_FLAG" val=""/>
</p:tagLst>
</file>

<file path=ppt/tags/tag30.xml><?xml version="1.0" encoding="utf-8"?>
<p:tagLst xmlns:p="http://schemas.openxmlformats.org/presentationml/2006/main">
  <p:tag name="KSO_WM_BEAUTIFY_FLAG" val=""/>
  <p:tag name="KSO_WM_DIAGRAM_VIRTUALLY_FRAME" val="{&quot;height&quot;:387.7,&quot;left&quot;:23.8,&quot;top&quot;:77.7,&quot;width&quot;:915.4}"/>
</p:tagLst>
</file>

<file path=ppt/tags/tag31.xml><?xml version="1.0" encoding="utf-8"?>
<p:tagLst xmlns:p="http://schemas.openxmlformats.org/presentationml/2006/main">
  <p:tag name="KSO_WM_BEAUTIFY_FLAG" val=""/>
  <p:tag name="KSO_WM_DIAGRAM_VIRTUALLY_FRAME" val="{&quot;height&quot;:387.7,&quot;left&quot;:23.8,&quot;top&quot;:77.7,&quot;width&quot;:915.4}"/>
</p:tagLst>
</file>

<file path=ppt/tags/tag32.xml><?xml version="1.0" encoding="utf-8"?>
<p:tagLst xmlns:p="http://schemas.openxmlformats.org/presentationml/2006/main">
  <p:tag name="KSO_WM_BEAUTIFY_FLAG" val=""/>
  <p:tag name="KSO_WM_DIAGRAM_VIRTUALLY_FRAME" val="{&quot;height&quot;:387.7,&quot;left&quot;:23.8,&quot;top&quot;:77.7,&quot;width&quot;:915.4}"/>
</p:tagLst>
</file>

<file path=ppt/tags/tag33.xml><?xml version="1.0" encoding="utf-8"?>
<p:tagLst xmlns:p="http://schemas.openxmlformats.org/presentationml/2006/main">
  <p:tag name="KSO_WM_DIAGRAM_VIRTUALLY_FRAME" val="{&quot;height&quot;:349.35,&quot;left&quot;:330.1,&quot;top&quot;:96.5,&quot;width&quot;:392.8}"/>
</p:tagLst>
</file>

<file path=ppt/tags/tag34.xml><?xml version="1.0" encoding="utf-8"?>
<p:tagLst xmlns:p="http://schemas.openxmlformats.org/presentationml/2006/main">
  <p:tag name="KSO_WM_BEAUTIFY_FLAG" val=""/>
  <p:tag name="KSO_WM_DIAGRAM_VIRTUALLY_FRAME" val="{&quot;height&quot;:387.7,&quot;left&quot;:23.8,&quot;top&quot;:77.7,&quot;width&quot;:915.4}"/>
</p:tagLst>
</file>

<file path=ppt/tags/tag35.xml><?xml version="1.0" encoding="utf-8"?>
<p:tagLst xmlns:p="http://schemas.openxmlformats.org/presentationml/2006/main">
  <p:tag name="KSO_WM_BEAUTIFY_FLAG" val=""/>
  <p:tag name="KSO_WM_DIAGRAM_VIRTUALLY_FRAME" val="{&quot;height&quot;:387.7,&quot;left&quot;:23.8,&quot;top&quot;:77.7,&quot;width&quot;:915.4}"/>
</p:tagLst>
</file>

<file path=ppt/tags/tag36.xml><?xml version="1.0" encoding="utf-8"?>
<p:tagLst xmlns:p="http://schemas.openxmlformats.org/presentationml/2006/main">
  <p:tag name="KSO_WM_BEAUTIFY_FLAG" val=""/>
  <p:tag name="KSO_WM_DIAGRAM_VIRTUALLY_FRAME" val="{&quot;height&quot;:387.7,&quot;left&quot;:23.8,&quot;top&quot;:77.7,&quot;width&quot;:915.4}"/>
</p:tagLst>
</file>

<file path=ppt/tags/tag37.xml><?xml version="1.0" encoding="utf-8"?>
<p:tagLst xmlns:p="http://schemas.openxmlformats.org/presentationml/2006/main">
  <p:tag name="KSO_WM_DIAGRAM_VIRTUALLY_FRAME" val="{&quot;height&quot;:349.35,&quot;left&quot;:330.1,&quot;top&quot;:96.5,&quot;width&quot;:392.8}"/>
</p:tagLst>
</file>

<file path=ppt/tags/tag38.xml><?xml version="1.0" encoding="utf-8"?>
<p:tagLst xmlns:p="http://schemas.openxmlformats.org/presentationml/2006/main">
  <p:tag name="KSO_WM_BEAUTIFY_FLAG" val=""/>
  <p:tag name="KSO_WM_DIAGRAM_VIRTUALLY_FRAME" val="{&quot;height&quot;:387.7,&quot;left&quot;:23.8,&quot;top&quot;:77.7,&quot;width&quot;:915.4}"/>
</p:tagLst>
</file>

<file path=ppt/tags/tag39.xml><?xml version="1.0" encoding="utf-8"?>
<p:tagLst xmlns:p="http://schemas.openxmlformats.org/presentationml/2006/main">
  <p:tag name="KSO_WM_BEAUTIFY_FLAG" val=""/>
  <p:tag name="KSO_WM_DIAGRAM_VIRTUALLY_FRAME" val="{&quot;height&quot;:387.7,&quot;left&quot;:23.8,&quot;top&quot;:77.7,&quot;width&quot;:915.4}"/>
</p:tagLst>
</file>

<file path=ppt/tags/tag4.xml><?xml version="1.0" encoding="utf-8"?>
<p:tagLst xmlns:p="http://schemas.openxmlformats.org/presentationml/2006/main">
  <p:tag name="KSO_WM_BEAUTIFY_FLAG" val=""/>
</p:tagLst>
</file>

<file path=ppt/tags/tag40.xml><?xml version="1.0" encoding="utf-8"?>
<p:tagLst xmlns:p="http://schemas.openxmlformats.org/presentationml/2006/main">
  <p:tag name="KSO_WM_BEAUTIFY_FLAG" val=""/>
  <p:tag name="KSO_WM_DIAGRAM_VIRTUALLY_FRAME" val="{&quot;height&quot;:387.7,&quot;left&quot;:23.8,&quot;top&quot;:77.7,&quot;width&quot;:915.4}"/>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KSO_WM_BEAUTIFY_FLAG" val=""/>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BEAUTIFY_FLAG" val=""/>
  <p:tag name="KSO_WM_UNIT_PLACING_PICTURE_USER_VIEWPORT" val="{&quot;height&quot;:7482,&quot;width&quot;:14505}"/>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BEAUTIFY_FLAG" val=""/>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BTNRECT" val="2614*1677*0*0"/>
  <p:tag name="KSO_WM_UNIT_MEDIACOVER_RGB" val=""/>
  <p:tag name="KSO_WM_UNIT_MEDIACOVER_STYLEID" val="1"/>
  <p:tag name="KSO_WM_UNIT_MEDIACOVER_TEXTSTATE" val="0"/>
  <p:tag name="KSO_WM_UNIT_MEDIACOVER_TRANSPARENCY"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MEDIACOVER_FLAG" val="1"/>
  <p:tag name="KSO_WM_UNIT_MEDIACOVER_BTN_POS" val="c"/>
  <p:tag name="KSO_WM_UNIT_MEDIACOVER_BTN_STATE" val="1"/>
  <p:tag name="KSO_WM_UNIT_MEDIACOVER_BTN_STYLE" val="ee0bc779c1f3d7f3e90c96344320e69a"/>
  <p:tag name="KSO_WM_UNIT_MEDIACOVER_BTNRECT" val="2677*1710*0*0"/>
  <p:tag name="KSO_WM_UNIT_MEDIACOVER_RGB" val="D2D2D2"/>
  <p:tag name="KSO_WM_UNIT_MEDIACOVER_STYLEID" val="1"/>
  <p:tag name="KSO_WM_UNIT_MEDIACOVER_TEXTSTATE" val="0"/>
  <p:tag name="KSO_WM_UNIT_MEDIACOVER_TRANSPARENCY" val="0.2"/>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MEDIACOVER_FLAG" val="1"/>
  <p:tag name="KSO_WM_UNIT_MEDIACOVER_BTN_POS" val="c"/>
  <p:tag name="KSO_WM_UNIT_MEDIACOVER_BTN_STATE" val="1"/>
  <p:tag name="KSO_WM_UNIT_MEDIACOVER_BTN_STYLE" val="ee0bc779c1f3d7f3e90c96344320e69a"/>
  <p:tag name="KSO_WM_UNIT_MEDIACOVER_BTNRECT" val="2148*1321*0*0"/>
  <p:tag name="KSO_WM_UNIT_MEDIACOVER_RGB" val="000000"/>
  <p:tag name="KSO_WM_UNIT_MEDIACOVER_STYLEID" val="1"/>
  <p:tag name="KSO_WM_UNIT_MEDIACOVER_TEXTSTATE" val="0"/>
  <p:tag name="KSO_WM_UNIT_MEDIACOVER_TRANSPARENCY" val="0.5"/>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BEAUTIFY_FLAG" val=""/>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M_BEAUTIFY_FLAG" val=""/>
</p:tagLst>
</file>

<file path=ppt/tags/tag77.xml><?xml version="1.0" encoding="utf-8"?>
<p:tagLst xmlns:p="http://schemas.openxmlformats.org/presentationml/2006/main">
  <p:tag name="KSO_WM_BEAUTIFY_FLAG" val=""/>
</p:tagLst>
</file>

<file path=ppt/tags/tag78.xml><?xml version="1.0" encoding="utf-8"?>
<p:tagLst xmlns:p="http://schemas.openxmlformats.org/presentationml/2006/main">
  <p:tag name="KSO_WM_BEAUTIFY_FLAG" val=""/>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KSO_WM_BEAUTIFY_FLAG" val=""/>
</p:tagLst>
</file>

<file path=ppt/tags/tag80.xml><?xml version="1.0" encoding="utf-8"?>
<p:tagLst xmlns:p="http://schemas.openxmlformats.org/presentationml/2006/main">
  <p:tag name="KSO_WM_BEAUTIFY_FLAG" val=""/>
</p:tagLst>
</file>

<file path=ppt/tags/tag81.xml><?xml version="1.0" encoding="utf-8"?>
<p:tagLst xmlns:p="http://schemas.openxmlformats.org/presentationml/2006/main">
  <p:tag name="KSO_WM_BEAUTIFY_FLAG" val=""/>
</p:tagLst>
</file>

<file path=ppt/tags/tag82.xml><?xml version="1.0" encoding="utf-8"?>
<p:tagLst xmlns:p="http://schemas.openxmlformats.org/presentationml/2006/main">
  <p:tag name="KSO_WM_BEAUTIFY_FLAG" val=""/>
</p:tagLst>
</file>

<file path=ppt/tags/tag83.xml><?xml version="1.0" encoding="utf-8"?>
<p:tagLst xmlns:p="http://schemas.openxmlformats.org/presentationml/2006/main">
  <p:tag name="KSO_WM_BEAUTIFY_FLAG" val=""/>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BEAUTIFY_FLAG" val=""/>
</p:tagLst>
</file>

<file path=ppt/tags/tag89.xml><?xml version="1.0" encoding="utf-8"?>
<p:tagLst xmlns:p="http://schemas.openxmlformats.org/presentationml/2006/main">
  <p:tag name="KSO_WM_UNIT_MEDIACOVER_BTN_POS" val="c"/>
  <p:tag name="KSO_WM_UNIT_MEDIACOVER_BTN_STATE" val="1"/>
  <p:tag name="KSO_WM_UNIT_MEDIACOVER_BTN_STYLE" val="ee0bc779c1f3d7f3e90c96344320e69a"/>
  <p:tag name="KSO_WM_UNIT_MEDIACOVER_BTNRECT" val="2091*1358*0*0"/>
  <p:tag name="KSO_WM_UNIT_MEDIACOVER_RGB" val=""/>
  <p:tag name="KSO_WM_UNIT_MEDIACOVER_STYLEID" val="1"/>
  <p:tag name="KSO_WM_UNIT_MEDIACOVER_TEXTSTATE" val="0"/>
  <p:tag name="KSO_WM_UNIT_MEDIACOVER_TRANSPARENCY" val=""/>
</p:tagLst>
</file>

<file path=ppt/tags/tag9.xml><?xml version="1.0" encoding="utf-8"?>
<p:tagLst xmlns:p="http://schemas.openxmlformats.org/presentationml/2006/main">
  <p:tag name="KSO_WM_BEAUTIFY_FLAG" val=""/>
</p:tagLst>
</file>

<file path=ppt/tags/tag90.xml><?xml version="1.0" encoding="utf-8"?>
<p:tagLst xmlns:p="http://schemas.openxmlformats.org/presentationml/2006/main">
  <p:tag name="KSO_WM_BEAUTIFY_FLAG" val=""/>
</p:tagLst>
</file>

<file path=ppt/tags/tag91.xml><?xml version="1.0" encoding="utf-8"?>
<p:tagLst xmlns:p="http://schemas.openxmlformats.org/presentationml/2006/main">
  <p:tag name="KSO_WM_BEAUTIFY_FLAG" val=""/>
</p:tagLst>
</file>

<file path=ppt/tags/tag92.xml><?xml version="1.0" encoding="utf-8"?>
<p:tagLst xmlns:p="http://schemas.openxmlformats.org/presentationml/2006/main">
  <p:tag name="KSO_WM_DIAGRAM_VIRTUALLY_FRAME" val="{&quot;height&quot;:413.2029921259842,&quot;left&quot;:17.35,&quot;top&quot;:145.05,&quot;width&quot;:792.6}"/>
</p:tagLst>
</file>

<file path=ppt/tags/tag93.xml><?xml version="1.0" encoding="utf-8"?>
<p:tagLst xmlns:p="http://schemas.openxmlformats.org/presentationml/2006/main">
  <p:tag name="KSO_WM_BEAUTIFY_FLAG" val=""/>
  <p:tag name="KSO_WM_DIAGRAM_VIRTUALLY_FRAME" val="{&quot;height&quot;:413.2029921259842,&quot;left&quot;:17.35,&quot;top&quot;:145.05,&quot;width&quot;:792.6}"/>
</p:tagLst>
</file>

<file path=ppt/tags/tag94.xml><?xml version="1.0" encoding="utf-8"?>
<p:tagLst xmlns:p="http://schemas.openxmlformats.org/presentationml/2006/main">
  <p:tag name="KSO_WM_BEAUTIFY_FLAG" val=""/>
</p:tagLst>
</file>

<file path=ppt/tags/tag95.xml><?xml version="1.0" encoding="utf-8"?>
<p:tagLst xmlns:p="http://schemas.openxmlformats.org/presentationml/2006/main">
  <p:tag name="KSO_WM_BEAUTIFY_FLAG" val=""/>
</p:tagLst>
</file>

<file path=ppt/tags/tag96.xml><?xml version="1.0" encoding="utf-8"?>
<p:tagLst xmlns:p="http://schemas.openxmlformats.org/presentationml/2006/main">
  <p:tag name="KSO_WM_BEAUTIFY_FLAG" val=""/>
</p:tagLst>
</file>

<file path=ppt/tags/tag97.xml><?xml version="1.0" encoding="utf-8"?>
<p:tagLst xmlns:p="http://schemas.openxmlformats.org/presentationml/2006/main">
  <p:tag name="KSO_WM_BEAUTIFY_FLAG" val=""/>
</p:tagLst>
</file>

<file path=ppt/tags/tag98.xml><?xml version="1.0" encoding="utf-8"?>
<p:tagLst xmlns:p="http://schemas.openxmlformats.org/presentationml/2006/main">
  <p:tag name="KSO_WM_BEAUTIFY_FLAG" val=""/>
</p:tagLst>
</file>

<file path=ppt/tags/tag99.xml><?xml version="1.0" encoding="utf-8"?>
<p:tagLst xmlns:p="http://schemas.openxmlformats.org/presentationml/2006/main">
  <p:tag name="KSO_WM_BEAUTIFY_FLAG" val=""/>
</p:tagLst>
</file>

<file path=ppt/theme/theme1.xml><?xml version="1.0" encoding="utf-8"?>
<a:theme xmlns:r="http://schemas.openxmlformats.org/officeDocument/2006/relationships" xmlns:a="http://schemas.openxmlformats.org/drawingml/2006/main" name="1_物理课件咨询：18092199615（微信）   1045472853（QQ）">
  <a:themeElements>
    <a:clrScheme name="">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00000"/>
      </a:hlink>
      <a:folHlink>
        <a:srgbClr val="02A54F"/>
      </a:folHlink>
    </a:clrScheme>
    <a:fontScheme name="">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2_物理课件咨询：18092199615（微信）   1045472853（QQ）">
  <a:themeElements>
    <a:clrScheme name="">
      <a:dk1>
        <a:srgbClr val="000000"/>
      </a:dk1>
      <a:lt1>
        <a:srgbClr val="FFFFFF"/>
      </a:lt1>
      <a:dk2>
        <a:srgbClr val="250635"/>
      </a:dk2>
      <a:lt2>
        <a:srgbClr val="FEFAFF"/>
      </a:lt2>
      <a:accent1>
        <a:srgbClr val="D780F4"/>
      </a:accent1>
      <a:accent2>
        <a:srgbClr val="F77780"/>
      </a:accent2>
      <a:accent3>
        <a:srgbClr val="EB7BBD"/>
      </a:accent3>
      <a:accent4>
        <a:srgbClr val="F78A77"/>
      </a:accent4>
      <a:accent5>
        <a:srgbClr val="EB7C8F"/>
      </a:accent5>
      <a:accent6>
        <a:srgbClr val="F7AB77"/>
      </a:accent6>
      <a:hlink>
        <a:srgbClr val="92D050"/>
      </a:hlink>
      <a:folHlink>
        <a:srgbClr val="EB7BBD"/>
      </a:folHlink>
    </a:clrScheme>
    <a:fontScheme name="">
      <a:majorFont>
        <a:latin typeface="Arial"/>
        <a:ea typeface="宋体"/>
        <a:cs typeface="Arial"/>
      </a:majorFont>
      <a:minorFont>
        <a:latin typeface="Arial"/>
        <a:ea typeface="宋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宽屏</PresentationFormat>
  <Paragraphs>198</Paragraphs>
  <Slides>29</Slides>
  <Notes>3</Notes>
  <HiddenSlides>0</HiddenSlides>
  <MMClips>9</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29</vt:i4>
      </vt:variant>
    </vt:vector>
  </HeadingPairs>
  <TitlesOfParts>
    <vt:vector size="40" baseType="lpstr">
      <vt:lpstr>Arial</vt:lpstr>
      <vt:lpstr>宋体</vt:lpstr>
      <vt:lpstr>Times New Roman</vt:lpstr>
      <vt:lpstr>方正大标宋简体</vt:lpstr>
      <vt:lpstr>Calibri Light</vt:lpstr>
      <vt:lpstr>Calibri</vt:lpstr>
      <vt:lpstr>汉仪超粗圆简</vt:lpstr>
      <vt:lpstr>黑体</vt:lpstr>
      <vt:lpstr>Wingdings</vt:lpstr>
      <vt:lpstr>楷体</vt:lpstr>
      <vt:lpstr>1_物理课件咨询：18092199615（微信）   1045472853（QQ）</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2025-02-24T09:02:22Z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ICV">
    <vt:lpwstr>9C4FE10FD48649E4BDE3F00B4166FC47</vt:lpwstr>
  </property>
  <property fmtid="{D5CDD505-2E9C-101B-9397-08002B2CF9AE}" pid="3" name="KSOProductBuildVer">
    <vt:lpwstr>2052-12.1.0.19770</vt:lpwstr>
  </property>
  <property fmtid="{D5CDD505-2E9C-101B-9397-08002B2CF9AE}" pid="4" name="KSOSaveFontToCloudKey">
    <vt:lpwstr>1054305568_btnclosed</vt:lpwstr>
  </property>
</Properties>
</file>