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notesSlides/notesSlide14.xml" ContentType="application/vnd.openxmlformats-officedocument.presentationml.notesSlide+xml"/>
  <Override PartName="/ppt/tags/tag18.xml" ContentType="application/vnd.openxmlformats-officedocument.presentationml.tags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notesSlides/notesSlide10.xml" ContentType="application/vnd.openxmlformats-officedocument.presentationml.notesSlide+xml"/>
  <Override PartName="/ppt/tags/tag2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ppt/tags/tag19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tags/tag17.xml" ContentType="application/vnd.openxmlformats-officedocument.presentationml.tag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15.xml" ContentType="application/vnd.openxmlformats-officedocument.presentationml.tags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tags/tag22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81" r:id="rId2"/>
    <p:sldId id="310" r:id="rId3"/>
    <p:sldId id="290" r:id="rId4"/>
    <p:sldId id="296" r:id="rId5"/>
    <p:sldId id="284" r:id="rId6"/>
    <p:sldId id="297" r:id="rId7"/>
    <p:sldId id="311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305" r:id="rId16"/>
    <p:sldId id="306" r:id="rId17"/>
    <p:sldId id="307" r:id="rId18"/>
    <p:sldId id="285" r:id="rId19"/>
    <p:sldId id="286" r:id="rId20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AA4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-1554" y="-96"/>
      </p:cViewPr>
      <p:guideLst>
        <p:guide orient="horz" pos="2164"/>
        <p:guide pos="29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3025" cy="737330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Calibri" panose="020F0502020204030204" pitchFamily="34" charset="0"/>
                <a:ea typeface="幼圆" panose="02010509060101010101" pitchFamily="49" charset="-122"/>
                <a:cs typeface="+mn-ea"/>
              </a:rPr>
              <a:pPr fontAlgn="base"/>
              <a:t>2019/8/20</a:t>
            </a:fld>
            <a:endParaRPr lang="zh-CN" altLang="en-US" strike="noStrike" noProof="1" smtClean="0">
              <a:latin typeface="Calibri" panose="020F0502020204030204" pitchFamily="34" charset="0"/>
              <a:ea typeface="幼圆" panose="02010509060101010101" pitchFamily="49" charset="-122"/>
              <a:cs typeface="+mn-ea"/>
            </a:endParaRPr>
          </a:p>
        </p:txBody>
      </p:sp>
      <p:sp>
        <p:nvSpPr>
          <p:cNvPr id="7172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173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 indent="0"/>
            <a:r>
              <a:rPr lang="zh-CN" altLang="en-US"/>
              <a:t>第二级</a:t>
            </a:r>
          </a:p>
          <a:p>
            <a:pPr lvl="2" indent="0"/>
            <a:r>
              <a:rPr lang="zh-CN" altLang="en-US"/>
              <a:t>第三级</a:t>
            </a:r>
          </a:p>
          <a:p>
            <a:pPr lvl="3" indent="0"/>
            <a:r>
              <a:rPr lang="zh-CN" altLang="en-US"/>
              <a:t>第四级</a:t>
            </a:r>
          </a:p>
          <a:p>
            <a:pPr lvl="4" indent="0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Calibri" panose="020F0502020204030204" pitchFamily="34" charset="0"/>
                <a:ea typeface="幼圆" panose="02010509060101010101" pitchFamily="49" charset="-122"/>
                <a:cs typeface="+mn-ea"/>
              </a:rPr>
              <a:pPr fontAlgn="base"/>
              <a:t>‹#›</a:t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53232-1D64-4F8F-824B-89F321C29914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F5ED-D19D-4097-92A9-D6092B3D6E68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AEAA2-D029-4D23-B6D5-DE004B8B3ED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43823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7A644B83-115B-4054-AC02-DC44F3D2F9C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E528DE8F-8DB5-4710-82E5-6DACE62778C2}" type="datetimeFigureOut">
              <a:rPr lang="zh-CN" altLang="en-US" smtClean="0"/>
              <a:pPr/>
              <a:t>2019/8/20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gradFill>
            <a:gsLst>
              <a:gs pos="0">
                <a:schemeClr val="accent1"/>
              </a:gs>
              <a:gs pos="33000">
                <a:schemeClr val="accent2"/>
              </a:gs>
              <a:gs pos="66000">
                <a:schemeClr val="accent3"/>
              </a:gs>
              <a:gs pos="100000">
                <a:schemeClr val="accent4"/>
              </a:gs>
            </a:gsLst>
            <a:lin ang="0" scaled="0"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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2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4.xml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5.xml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6.xml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7.xml"/><Relationship Id="rId4" Type="http://schemas.openxmlformats.org/officeDocument/2006/relationships/image" Target="../media/image8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8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9.xml"/><Relationship Id="rId4" Type="http://schemas.openxmlformats.org/officeDocument/2006/relationships/image" Target="../media/image1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tags" Target="../tags/tag21.xml"/><Relationship Id="rId1" Type="http://schemas.openxmlformats.org/officeDocument/2006/relationships/tags" Target="../tags/tag2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23.xml"/><Relationship Id="rId1" Type="http://schemas.openxmlformats.org/officeDocument/2006/relationships/tags" Target="../tags/tag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8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0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2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2295315" y="2098372"/>
            <a:ext cx="4793382" cy="1557655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gradFill>
                  <a:gsLst>
                    <a:gs pos="0">
                      <a:schemeClr val="accent1"/>
                    </a:gs>
                    <a:gs pos="33000">
                      <a:schemeClr val="accent2"/>
                    </a:gs>
                    <a:gs pos="66000">
                      <a:schemeClr val="accent3"/>
                    </a:gs>
                    <a:gs pos="100000">
                      <a:schemeClr val="accent4"/>
                    </a:gs>
                  </a:gsLst>
                  <a:lin ang="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第五</a:t>
            </a:r>
            <a:r>
              <a:rPr lang="zh-CN" altLang="en-US" sz="32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章 透镜</a:t>
            </a: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及其应用</a:t>
            </a:r>
            <a:endParaRPr lang="zh-CN" altLang="en-US" sz="3200" b="1" kern="1200" baseline="0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cs typeface="+mj-cs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305700" y="3063007"/>
            <a:ext cx="70497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第</a:t>
            </a:r>
            <a:r>
              <a:rPr lang="en-US" altLang="zh-CN" sz="4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5</a:t>
            </a:r>
            <a:r>
              <a:rPr lang="zh-CN" altLang="en-US" sz="4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节 显微镜和望远镜</a:t>
            </a:r>
            <a:endParaRPr lang="zh-CN" altLang="en-US" sz="48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/>
          <p:cNvSpPr txBox="1"/>
          <p:nvPr/>
        </p:nvSpPr>
        <p:spPr>
          <a:xfrm>
            <a:off x="60008" y="1444625"/>
            <a:ext cx="6616700" cy="51911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zh-CN" altLang="en-US" sz="2800" b="1" dirty="0">
                <a:latin typeface="宋体" panose="02010600030101010101" pitchFamily="2" charset="-122"/>
              </a:rPr>
              <a:t> </a:t>
            </a:r>
            <a:r>
              <a:rPr lang="zh-CN" altLang="en-US" sz="2800" dirty="0">
                <a:latin typeface="Calibri" panose="020F0502020204030204" pitchFamily="34" charset="0"/>
              </a:rPr>
              <a:t>（</a:t>
            </a:r>
            <a:r>
              <a:rPr lang="en-US" altLang="x-none" sz="2800" dirty="0">
                <a:latin typeface="Calibri" panose="020F0502020204030204" pitchFamily="34" charset="0"/>
              </a:rPr>
              <a:t>1</a:t>
            </a:r>
            <a:r>
              <a:rPr lang="zh-CN" altLang="en-US" sz="2800" dirty="0">
                <a:latin typeface="Calibri" panose="020F0502020204030204" pitchFamily="34" charset="0"/>
              </a:rPr>
              <a:t>）物镜：</a:t>
            </a:r>
            <a:r>
              <a:rPr lang="zh-CN" altLang="en-US" sz="2800" dirty="0">
                <a:solidFill>
                  <a:srgbClr val="000099"/>
                </a:solidFill>
                <a:latin typeface="Calibri" panose="020F0502020204030204" pitchFamily="34" charset="0"/>
              </a:rPr>
              <a:t>相当于照相机的镜头，</a:t>
            </a:r>
          </a:p>
        </p:txBody>
      </p:sp>
      <p:sp>
        <p:nvSpPr>
          <p:cNvPr id="14339" name="Text Box 4"/>
          <p:cNvSpPr txBox="1"/>
          <p:nvPr/>
        </p:nvSpPr>
        <p:spPr>
          <a:xfrm>
            <a:off x="1506220" y="1957388"/>
            <a:ext cx="4391025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zh-CN" altLang="en-US" sz="2800" b="1" dirty="0">
                <a:solidFill>
                  <a:srgbClr val="0066CC"/>
                </a:solidFill>
                <a:latin typeface="宋体" panose="02010600030101010101" pitchFamily="2" charset="-122"/>
              </a:rPr>
              <a:t>    </a:t>
            </a:r>
            <a:r>
              <a:rPr lang="zh-CN" altLang="en-US" sz="2800" dirty="0">
                <a:solidFill>
                  <a:srgbClr val="000099"/>
                </a:solidFill>
                <a:latin typeface="Calibri" panose="020F0502020204030204" pitchFamily="34" charset="0"/>
              </a:rPr>
              <a:t>成倒立缩小的实像。</a:t>
            </a:r>
          </a:p>
        </p:txBody>
      </p:sp>
      <p:sp>
        <p:nvSpPr>
          <p:cNvPr id="14340" name="Text Box 5"/>
          <p:cNvSpPr txBox="1"/>
          <p:nvPr/>
        </p:nvSpPr>
        <p:spPr>
          <a:xfrm>
            <a:off x="285433" y="2455863"/>
            <a:ext cx="8064500" cy="6254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25000"/>
              </a:lnSpc>
            </a:pPr>
            <a:r>
              <a:rPr lang="zh-CN" altLang="en-US" sz="2800" dirty="0">
                <a:latin typeface="Calibri" panose="020F0502020204030204" pitchFamily="34" charset="0"/>
              </a:rPr>
              <a:t>（</a:t>
            </a:r>
            <a:r>
              <a:rPr lang="en-US" altLang="x-none" sz="2800" dirty="0">
                <a:latin typeface="Calibri" panose="020F0502020204030204" pitchFamily="34" charset="0"/>
              </a:rPr>
              <a:t>2</a:t>
            </a:r>
            <a:r>
              <a:rPr lang="zh-CN" altLang="en-US" sz="2800" dirty="0">
                <a:latin typeface="Calibri" panose="020F0502020204030204" pitchFamily="34" charset="0"/>
              </a:rPr>
              <a:t>）目镜：</a:t>
            </a:r>
            <a:r>
              <a:rPr lang="zh-CN" altLang="en-US" sz="2800" dirty="0">
                <a:solidFill>
                  <a:srgbClr val="000099"/>
                </a:solidFill>
                <a:latin typeface="Calibri" panose="020F0502020204030204" pitchFamily="34" charset="0"/>
              </a:rPr>
              <a:t>相当于放大镜（成正立放大的虚像），</a:t>
            </a:r>
          </a:p>
        </p:txBody>
      </p:sp>
      <p:sp>
        <p:nvSpPr>
          <p:cNvPr id="14341" name="Text Box 6"/>
          <p:cNvSpPr txBox="1"/>
          <p:nvPr/>
        </p:nvSpPr>
        <p:spPr>
          <a:xfrm>
            <a:off x="2230120" y="3027363"/>
            <a:ext cx="5851525" cy="5175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zh-CN" altLang="en-US" sz="2800" dirty="0">
                <a:solidFill>
                  <a:srgbClr val="000099"/>
                </a:solidFill>
                <a:latin typeface="Calibri" panose="020F0502020204030204" pitchFamily="34" charset="0"/>
              </a:rPr>
              <a:t>把物镜所成的像再放大一次。</a:t>
            </a:r>
          </a:p>
        </p:txBody>
      </p:sp>
      <p:pic>
        <p:nvPicPr>
          <p:cNvPr id="14342" name="Picture 7" descr="望远镜光路图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20470" y="3603625"/>
            <a:ext cx="7651750" cy="259080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ldLvl="0"/>
      <p:bldP spid="14339" grpId="0" bldLvl="0"/>
      <p:bldP spid="14340" grpId="0" bldLvl="0"/>
      <p:bldP spid="14341" grpId="0" bldLvl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表格 15361"/>
          <p:cNvGraphicFramePr/>
          <p:nvPr/>
        </p:nvGraphicFramePr>
        <p:xfrm>
          <a:off x="548323" y="2210435"/>
          <a:ext cx="7935913" cy="4054475"/>
        </p:xfrm>
        <a:graphic>
          <a:graphicData uri="http://schemas.openxmlformats.org/drawingml/2006/table">
            <a:tbl>
              <a:tblPr/>
              <a:tblGrid>
                <a:gridCol w="1423988"/>
                <a:gridCol w="1992312"/>
                <a:gridCol w="1849438"/>
                <a:gridCol w="2670175"/>
              </a:tblGrid>
              <a:tr h="742950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Font typeface="Arial" panose="020B0604020202020204" charset="-76"/>
                        <a:buNone/>
                      </a:pPr>
                      <a:endParaRPr lang="zh-CN" altLang="en-US" sz="2400">
                        <a:latin typeface="Calibri" panose="020F0502020204030204" pitchFamily="34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Font typeface="Arial" panose="020B0604020202020204" charset="-76"/>
                        <a:buNone/>
                      </a:pPr>
                      <a:r>
                        <a:rPr lang="zh-CN" altLang="en-US" sz="2400">
                          <a:latin typeface="Calibri" panose="020F0502020204030204" pitchFamily="34" charset="0"/>
                        </a:rPr>
                        <a:t>物镜的作用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Font typeface="Arial" panose="020B0604020202020204" charset="-76"/>
                        <a:buNone/>
                      </a:pPr>
                      <a:r>
                        <a:rPr lang="zh-CN" altLang="en-US" sz="2400">
                          <a:latin typeface="Calibri" panose="020F0502020204030204" pitchFamily="34" charset="0"/>
                        </a:rPr>
                        <a:t>目镜的作用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Font typeface="Arial" panose="020B0604020202020204" charset="-76"/>
                        <a:buNone/>
                      </a:pPr>
                      <a:r>
                        <a:rPr lang="zh-CN" altLang="en-US" sz="2400">
                          <a:latin typeface="Calibri" panose="020F0502020204030204" pitchFamily="34" charset="0"/>
                        </a:rPr>
                        <a:t>增大视角的方法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1525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rgbClr val="FF3300"/>
                        </a:buClr>
                        <a:buFont typeface="Arial" panose="020B0604020202020204" charset="-76"/>
                        <a:buNone/>
                      </a:pPr>
                      <a:r>
                        <a:rPr lang="zh-CN" altLang="en-US" sz="2400" dirty="0">
                          <a:latin typeface="Calibri" panose="020F0502020204030204" pitchFamily="34" charset="0"/>
                        </a:rPr>
                        <a:t>   望</a:t>
                      </a:r>
                    </a:p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rgbClr val="FF3300"/>
                        </a:buClr>
                        <a:buFont typeface="Arial" panose="020B0604020202020204" charset="-76"/>
                        <a:buNone/>
                      </a:pPr>
                      <a:r>
                        <a:rPr lang="zh-CN" altLang="en-US" sz="2400" dirty="0">
                          <a:latin typeface="Calibri" panose="020F0502020204030204" pitchFamily="34" charset="0"/>
                        </a:rPr>
                        <a:t>   远</a:t>
                      </a:r>
                    </a:p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rgbClr val="FF3300"/>
                        </a:buClr>
                        <a:buFont typeface="Arial" panose="020B0604020202020204" charset="-76"/>
                        <a:buNone/>
                      </a:pPr>
                      <a:r>
                        <a:rPr lang="zh-CN" altLang="en-US" sz="2400" dirty="0">
                          <a:latin typeface="Calibri" panose="020F0502020204030204" pitchFamily="34" charset="0"/>
                        </a:rPr>
                        <a:t>   镜</a:t>
                      </a: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Font typeface="Arial" panose="020B0604020202020204" charset="-76"/>
                        <a:buNone/>
                      </a:pPr>
                      <a:endParaRPr lang="zh-CN" altLang="en-US" sz="2400"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Font typeface="Arial" panose="020B0604020202020204" charset="-76"/>
                        <a:buNone/>
                      </a:pPr>
                      <a:endParaRPr lang="zh-CN" altLang="en-US" sz="2400">
                        <a:solidFill>
                          <a:srgbClr val="FF33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Font typeface="Arial" panose="020B0604020202020204" charset="-76"/>
                        <a:buNone/>
                      </a:pPr>
                      <a:endParaRPr lang="zh-CN" altLang="en-US" sz="2400">
                        <a:solidFill>
                          <a:srgbClr val="FF3300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379" name="Rectangle 19"/>
          <p:cNvSpPr>
            <a:spLocks noGrp="1"/>
          </p:cNvSpPr>
          <p:nvPr/>
        </p:nvSpPr>
        <p:spPr>
          <a:xfrm>
            <a:off x="2783523" y="1297623"/>
            <a:ext cx="2951162" cy="79216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/>
          <a:lstStyle>
            <a:lvl1pPr marL="0" lvl="0" indent="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u="none" kern="1200" baseline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</a:lstStyle>
          <a:p>
            <a:pPr lvl="0" eaLnBrk="1" hangingPunct="1"/>
            <a:r>
              <a:rPr lang="zh-CN" altLang="en-US" sz="3200">
                <a:solidFill>
                  <a:srgbClr val="000099"/>
                </a:solidFill>
              </a:rPr>
              <a:t>望远镜的原理</a:t>
            </a:r>
          </a:p>
        </p:txBody>
      </p:sp>
      <p:sp>
        <p:nvSpPr>
          <p:cNvPr id="15380" name="Text Box 20"/>
          <p:cNvSpPr txBox="1"/>
          <p:nvPr/>
        </p:nvSpPr>
        <p:spPr>
          <a:xfrm>
            <a:off x="1997710" y="3277235"/>
            <a:ext cx="1897063" cy="2286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zh-CN" altLang="en-US" sz="2400" dirty="0"/>
              <a:t>使远处的物体在焦点附近成倒立的缩小的实像</a:t>
            </a:r>
            <a:r>
              <a:rPr lang="en-US" altLang="x-none" sz="2400" dirty="0"/>
              <a:t>,</a:t>
            </a:r>
            <a:r>
              <a:rPr lang="zh-CN" altLang="en-US" sz="2400" dirty="0"/>
              <a:t>像照相机的镜头</a:t>
            </a:r>
          </a:p>
        </p:txBody>
      </p:sp>
      <p:sp>
        <p:nvSpPr>
          <p:cNvPr id="15381" name="Text Box 21"/>
          <p:cNvSpPr txBox="1"/>
          <p:nvPr/>
        </p:nvSpPr>
        <p:spPr>
          <a:xfrm>
            <a:off x="3988435" y="3902710"/>
            <a:ext cx="1897063" cy="11890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eaLnBrk="1" hangingPunct="1">
              <a:buNone/>
            </a:pPr>
            <a:r>
              <a:rPr lang="zh-CN" altLang="en-US" sz="2400"/>
              <a:t>把物镜成的实像，放大成虚像</a:t>
            </a:r>
          </a:p>
        </p:txBody>
      </p:sp>
      <p:sp>
        <p:nvSpPr>
          <p:cNvPr id="15382" name="Text Box 22"/>
          <p:cNvSpPr txBox="1"/>
          <p:nvPr/>
        </p:nvSpPr>
        <p:spPr>
          <a:xfrm>
            <a:off x="5814060" y="4191635"/>
            <a:ext cx="2670175" cy="8969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eaLnBrk="1" hangingPunct="1">
              <a:buNone/>
            </a:pPr>
            <a:r>
              <a:rPr lang="zh-CN" altLang="en-US" sz="2400"/>
              <a:t>把物体的像移近</a:t>
            </a:r>
          </a:p>
          <a:p>
            <a:pPr marL="0" lvl="0" indent="0" eaLnBrk="1" hangingPunct="1">
              <a:buNone/>
            </a:pPr>
            <a:r>
              <a:rPr lang="zh-CN" altLang="en-US" sz="2400"/>
              <a:t>把物体的像放大</a:t>
            </a:r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眼球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18785" y="2278063"/>
            <a:ext cx="2654300" cy="21859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7" name="Text Box 4"/>
          <p:cNvSpPr txBox="1"/>
          <p:nvPr/>
        </p:nvSpPr>
        <p:spPr>
          <a:xfrm>
            <a:off x="578485" y="1066800"/>
            <a:ext cx="7829550" cy="1158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25000"/>
              </a:lnSpc>
            </a:pPr>
            <a:r>
              <a:rPr lang="zh-CN" altLang="en-US" sz="2800" dirty="0">
                <a:solidFill>
                  <a:srgbClr val="FF0000"/>
                </a:solidFill>
                <a:latin typeface="宋体" panose="02010600030101010101" pitchFamily="2" charset="-122"/>
              </a:rPr>
              <a:t>视角</a:t>
            </a:r>
            <a:r>
              <a:rPr lang="zh-CN" altLang="en-US" sz="2800" dirty="0">
                <a:latin typeface="宋体" panose="02010600030101010101" pitchFamily="2" charset="-122"/>
              </a:rPr>
              <a:t>──</a:t>
            </a:r>
            <a:r>
              <a:rPr lang="zh-CN" altLang="en-US" sz="2800" dirty="0">
                <a:latin typeface="Calibri" panose="020F0502020204030204" pitchFamily="34" charset="0"/>
              </a:rPr>
              <a:t>从眼睛的中心向物体两端所引的两条直线的夹角。</a:t>
            </a:r>
            <a:endParaRPr lang="en-US" altLang="x-none" sz="2800" dirty="0">
              <a:latin typeface="Calibri" panose="020F0502020204030204" pitchFamily="34" charset="0"/>
            </a:endParaRPr>
          </a:p>
        </p:txBody>
      </p:sp>
      <p:sp>
        <p:nvSpPr>
          <p:cNvPr id="16388" name="Tree"/>
          <p:cNvSpPr>
            <a:spLocks noEditPoints="1"/>
          </p:cNvSpPr>
          <p:nvPr/>
        </p:nvSpPr>
        <p:spPr>
          <a:xfrm>
            <a:off x="1153160" y="2259013"/>
            <a:ext cx="1216025" cy="2339975"/>
          </a:xfrm>
          <a:custGeom>
            <a:avLst/>
            <a:gdLst>
              <a:gd name="txL" fmla="*/ 761 w 21600"/>
              <a:gd name="txT" fmla="*/ 22454 h 21600"/>
              <a:gd name="txR" fmla="*/ 21069 w 21600"/>
              <a:gd name="txB" fmla="*/ 28282 h 21600"/>
            </a:gdLst>
            <a:ahLst/>
            <a:cxnLst>
              <a:cxn ang="17694720">
                <a:pos x="608013" y="0"/>
              </a:cxn>
              <a:cxn ang="11796480">
                <a:pos x="347412" y="682493"/>
              </a:cxn>
              <a:cxn ang="11796480">
                <a:pos x="173734" y="1364985"/>
              </a:cxn>
              <a:cxn ang="11796480">
                <a:pos x="0" y="2047478"/>
              </a:cxn>
              <a:cxn ang="0">
                <a:pos x="868613" y="682493"/>
              </a:cxn>
              <a:cxn ang="0">
                <a:pos x="1042291" y="1364985"/>
              </a:cxn>
              <a:cxn ang="0">
                <a:pos x="1216025" y="2047478"/>
              </a:cxn>
            </a:cxnLst>
            <a:rect l="txL" t="txT" r="txR" b="txB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lnTo>
                  <a:pt x="0" y="18900"/>
                </a:lnTo>
                <a:close/>
              </a:path>
            </a:pathLst>
          </a:custGeom>
          <a:solidFill>
            <a:srgbClr val="008000">
              <a:alpha val="100000"/>
            </a:srgbClr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rgbClr val="808080"/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6389" name="Line 6"/>
          <p:cNvSpPr/>
          <p:nvPr/>
        </p:nvSpPr>
        <p:spPr>
          <a:xfrm>
            <a:off x="1918335" y="2305050"/>
            <a:ext cx="5446713" cy="1484313"/>
          </a:xfrm>
          <a:prstGeom prst="line">
            <a:avLst/>
          </a:prstGeom>
          <a:ln w="28575" cap="flat" cmpd="sng">
            <a:solidFill>
              <a:srgbClr val="0066CC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390" name="Line 7"/>
          <p:cNvSpPr/>
          <p:nvPr/>
        </p:nvSpPr>
        <p:spPr>
          <a:xfrm flipV="1">
            <a:off x="2008823" y="2889250"/>
            <a:ext cx="5310187" cy="1755775"/>
          </a:xfrm>
          <a:prstGeom prst="line">
            <a:avLst/>
          </a:prstGeom>
          <a:ln w="28575" cap="flat" cmpd="sng">
            <a:solidFill>
              <a:srgbClr val="0066CC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391" name="Arc 8"/>
          <p:cNvSpPr/>
          <p:nvPr/>
        </p:nvSpPr>
        <p:spPr>
          <a:xfrm rot="-98193" flipH="1">
            <a:off x="4977448" y="3155950"/>
            <a:ext cx="136525" cy="496888"/>
          </a:xfrm>
          <a:custGeom>
            <a:avLst/>
            <a:gdLst/>
            <a:ahLst/>
            <a:cxnLst>
              <a:cxn ang="0">
                <a:pos x="27823" y="0"/>
              </a:cxn>
              <a:cxn ang="0">
                <a:pos x="32305" y="496888"/>
              </a:cxn>
              <a:cxn ang="0">
                <a:pos x="0" y="249387"/>
              </a:cxn>
            </a:cxnLst>
            <a:rect l="0" t="0" r="0" b="0"/>
            <a:pathLst>
              <a:path w="21600" h="42134" fill="none">
                <a:moveTo>
                  <a:pt x="4401" y="0"/>
                </a:moveTo>
                <a:cubicBezTo>
                  <a:pt x="14419" y="2085"/>
                  <a:pt x="21600" y="10914"/>
                  <a:pt x="21600" y="21147"/>
                </a:cubicBezTo>
                <a:cubicBezTo>
                  <a:pt x="21600" y="31107"/>
                  <a:pt x="14788" y="39776"/>
                  <a:pt x="5110" y="42133"/>
                </a:cubicBezTo>
              </a:path>
              <a:path w="21600" h="42134" stroke="0">
                <a:moveTo>
                  <a:pt x="4401" y="0"/>
                </a:moveTo>
                <a:cubicBezTo>
                  <a:pt x="14419" y="2085"/>
                  <a:pt x="21600" y="10914"/>
                  <a:pt x="21600" y="21147"/>
                </a:cubicBezTo>
                <a:cubicBezTo>
                  <a:pt x="21600" y="31107"/>
                  <a:pt x="14788" y="39776"/>
                  <a:pt x="5110" y="42133"/>
                </a:cubicBezTo>
                <a:lnTo>
                  <a:pt x="0" y="21147"/>
                </a:lnTo>
                <a:lnTo>
                  <a:pt x="4401" y="0"/>
                </a:lnTo>
                <a:close/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6392" name="Arc 9"/>
          <p:cNvSpPr/>
          <p:nvPr/>
        </p:nvSpPr>
        <p:spPr>
          <a:xfrm rot="21469488">
            <a:off x="6552248" y="3116263"/>
            <a:ext cx="90487" cy="447675"/>
          </a:xfrm>
          <a:custGeom>
            <a:avLst/>
            <a:gdLst/>
            <a:ahLst/>
            <a:cxnLst>
              <a:cxn ang="0">
                <a:pos x="18441" y="0"/>
              </a:cxn>
              <a:cxn ang="0">
                <a:pos x="21411" y="447675"/>
              </a:cxn>
              <a:cxn ang="0">
                <a:pos x="0" y="224688"/>
              </a:cxn>
            </a:cxnLst>
            <a:rect l="0" t="0" r="0" b="0"/>
            <a:pathLst>
              <a:path w="21600" h="42134" fill="none">
                <a:moveTo>
                  <a:pt x="4401" y="0"/>
                </a:moveTo>
                <a:cubicBezTo>
                  <a:pt x="14419" y="2085"/>
                  <a:pt x="21600" y="10914"/>
                  <a:pt x="21600" y="21147"/>
                </a:cubicBezTo>
                <a:cubicBezTo>
                  <a:pt x="21600" y="31107"/>
                  <a:pt x="14788" y="39776"/>
                  <a:pt x="5110" y="42133"/>
                </a:cubicBezTo>
              </a:path>
              <a:path w="21600" h="42134" stroke="0">
                <a:moveTo>
                  <a:pt x="4401" y="0"/>
                </a:moveTo>
                <a:cubicBezTo>
                  <a:pt x="14419" y="2085"/>
                  <a:pt x="21600" y="10914"/>
                  <a:pt x="21600" y="21147"/>
                </a:cubicBezTo>
                <a:cubicBezTo>
                  <a:pt x="21600" y="31107"/>
                  <a:pt x="14788" y="39776"/>
                  <a:pt x="5110" y="42133"/>
                </a:cubicBezTo>
                <a:lnTo>
                  <a:pt x="0" y="21147"/>
                </a:lnTo>
                <a:lnTo>
                  <a:pt x="4401" y="0"/>
                </a:lnTo>
                <a:close/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6393" name="Text Box 10"/>
          <p:cNvSpPr txBox="1"/>
          <p:nvPr/>
        </p:nvSpPr>
        <p:spPr>
          <a:xfrm>
            <a:off x="1068070" y="5749925"/>
            <a:ext cx="3959225" cy="51911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Calibri" panose="020F0502020204030204" pitchFamily="34" charset="0"/>
              </a:rPr>
              <a:t>视角与什么因素有关？</a:t>
            </a:r>
          </a:p>
        </p:txBody>
      </p:sp>
      <p:sp>
        <p:nvSpPr>
          <p:cNvPr id="16394" name="Text Box 11"/>
          <p:cNvSpPr txBox="1"/>
          <p:nvPr/>
        </p:nvSpPr>
        <p:spPr>
          <a:xfrm>
            <a:off x="4890135" y="3114675"/>
            <a:ext cx="584200" cy="48736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anchor="t">
            <a:spAutoFit/>
          </a:bodyPr>
          <a:lstStyle/>
          <a:p>
            <a:pPr algn="ctr"/>
            <a:r>
              <a:rPr lang="en-US" altLang="x-none" sz="3200" b="1" i="1" dirty="0">
                <a:solidFill>
                  <a:srgbClr val="0066CC"/>
                </a:solidFill>
                <a:latin typeface="Symbol" panose="05050102010706020507" pitchFamily="2" charset="2"/>
                <a:ea typeface="楷体_GB2312" charset="-122"/>
              </a:rPr>
              <a:t>a</a:t>
            </a:r>
            <a:endParaRPr lang="el-GR" altLang="en-US" sz="3200" b="1" i="1" dirty="0">
              <a:solidFill>
                <a:srgbClr val="0066CC"/>
              </a:solidFill>
              <a:latin typeface="楷体_GB2312" charset="-122"/>
              <a:ea typeface="楷体_GB2312" charset="-122"/>
            </a:endParaRPr>
          </a:p>
        </p:txBody>
      </p:sp>
      <p:sp>
        <p:nvSpPr>
          <p:cNvPr id="16395" name="Text Box 12"/>
          <p:cNvSpPr txBox="1"/>
          <p:nvPr/>
        </p:nvSpPr>
        <p:spPr>
          <a:xfrm>
            <a:off x="6195060" y="3024188"/>
            <a:ext cx="449263" cy="509587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10800" rIns="0" bIns="10800" anchor="t">
            <a:spAutoFit/>
          </a:bodyPr>
          <a:lstStyle/>
          <a:p>
            <a:pPr algn="ctr"/>
            <a:r>
              <a:rPr lang="en-US" altLang="x-none" sz="3200" b="1" i="1" dirty="0">
                <a:solidFill>
                  <a:srgbClr val="0066CC"/>
                </a:solidFill>
                <a:latin typeface="Symbol" panose="05050102010706020507" pitchFamily="2" charset="2"/>
                <a:ea typeface="楷体_GB2312" charset="-122"/>
              </a:rPr>
              <a:t>a</a:t>
            </a:r>
            <a:endParaRPr lang="el-GR" altLang="en-US" sz="3200" b="1" i="1" dirty="0">
              <a:solidFill>
                <a:srgbClr val="0066CC"/>
              </a:solidFill>
              <a:latin typeface="楷体_GB2312" charset="-122"/>
              <a:ea typeface="楷体_GB2312" charset="-122"/>
            </a:endParaRPr>
          </a:p>
        </p:txBody>
      </p:sp>
      <p:sp>
        <p:nvSpPr>
          <p:cNvPr id="16396" name="Rectangle 14"/>
          <p:cNvSpPr/>
          <p:nvPr/>
        </p:nvSpPr>
        <p:spPr>
          <a:xfrm>
            <a:off x="659765" y="4803458"/>
            <a:ext cx="7667625" cy="9461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2800" dirty="0">
                <a:latin typeface="Calibri" panose="020F0502020204030204" pitchFamily="34" charset="0"/>
              </a:rPr>
              <a:t>物体对眼睛所成的</a:t>
            </a:r>
            <a:r>
              <a:rPr lang="zh-CN" altLang="en-US" sz="2800" dirty="0">
                <a:solidFill>
                  <a:srgbClr val="FF0000"/>
                </a:solidFill>
                <a:latin typeface="Calibri" panose="020F0502020204030204" pitchFamily="34" charset="0"/>
              </a:rPr>
              <a:t>视角越大</a:t>
            </a:r>
            <a:r>
              <a:rPr lang="zh-CN" altLang="en-US" sz="2800" dirty="0">
                <a:latin typeface="Calibri" panose="020F0502020204030204" pitchFamily="34" charset="0"/>
              </a:rPr>
              <a:t>，它在视网膜上所成的</a:t>
            </a:r>
            <a:r>
              <a:rPr lang="zh-CN" altLang="en-US" sz="2800" dirty="0">
                <a:solidFill>
                  <a:srgbClr val="FF0000"/>
                </a:solidFill>
                <a:latin typeface="Calibri" panose="020F0502020204030204" pitchFamily="34" charset="0"/>
              </a:rPr>
              <a:t>像就越大</a:t>
            </a:r>
            <a:r>
              <a:rPr lang="zh-CN" altLang="en-US" sz="2800" dirty="0">
                <a:latin typeface="Calibri" panose="020F0502020204030204" pitchFamily="34" charset="0"/>
              </a:rPr>
              <a:t>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ldLvl="0"/>
      <p:bldP spid="16393" grpId="0" bldLvl="0"/>
      <p:bldP spid="16394" grpId="0" bldLvl="0"/>
      <p:bldP spid="16395" grpId="0" bldLvl="0"/>
      <p:bldP spid="16396" grpId="0" bldLvl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眼睛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2438882">
            <a:off x="7954645" y="4528185"/>
            <a:ext cx="752475" cy="7524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1" name="Picture 3" descr="眼睛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2438882">
            <a:off x="7954645" y="2681923"/>
            <a:ext cx="752475" cy="7524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412" name="Line 4"/>
          <p:cNvSpPr/>
          <p:nvPr/>
        </p:nvSpPr>
        <p:spPr>
          <a:xfrm flipV="1">
            <a:off x="1339533" y="3088323"/>
            <a:ext cx="6796087" cy="715962"/>
          </a:xfrm>
          <a:prstGeom prst="line">
            <a:avLst/>
          </a:prstGeom>
          <a:ln w="28575" cap="flat" cmpd="sng">
            <a:solidFill>
              <a:srgbClr val="0066CC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13" name="Tree"/>
          <p:cNvSpPr>
            <a:spLocks noEditPoints="1"/>
          </p:cNvSpPr>
          <p:nvPr/>
        </p:nvSpPr>
        <p:spPr>
          <a:xfrm>
            <a:off x="574358" y="1423035"/>
            <a:ext cx="1524000" cy="2362200"/>
          </a:xfrm>
          <a:custGeom>
            <a:avLst/>
            <a:gdLst>
              <a:gd name="txL" fmla="*/ 761 w 21600"/>
              <a:gd name="txT" fmla="*/ 22454 h 21600"/>
              <a:gd name="txR" fmla="*/ 21069 w 21600"/>
              <a:gd name="txB" fmla="*/ 28282 h 21600"/>
            </a:gdLst>
            <a:ahLst/>
            <a:cxnLst>
              <a:cxn ang="17694720">
                <a:pos x="762000" y="0"/>
              </a:cxn>
              <a:cxn ang="11796480">
                <a:pos x="435398" y="688975"/>
              </a:cxn>
              <a:cxn ang="11796480">
                <a:pos x="217734" y="1377950"/>
              </a:cxn>
              <a:cxn ang="11796480">
                <a:pos x="0" y="2066925"/>
              </a:cxn>
              <a:cxn ang="0">
                <a:pos x="1088602" y="688975"/>
              </a:cxn>
              <a:cxn ang="0">
                <a:pos x="1306266" y="1377950"/>
              </a:cxn>
              <a:cxn ang="0">
                <a:pos x="1524000" y="2066925"/>
              </a:cxn>
            </a:cxnLst>
            <a:rect l="txL" t="txT" r="txR" b="txB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lnTo>
                  <a:pt x="0" y="18900"/>
                </a:lnTo>
                <a:close/>
              </a:path>
            </a:pathLst>
          </a:custGeom>
          <a:solidFill>
            <a:srgbClr val="008000">
              <a:alpha val="100000"/>
            </a:srgbClr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rgbClr val="808080"/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7414" name="Line 6"/>
          <p:cNvSpPr/>
          <p:nvPr/>
        </p:nvSpPr>
        <p:spPr>
          <a:xfrm>
            <a:off x="1339533" y="1423035"/>
            <a:ext cx="6840537" cy="1665288"/>
          </a:xfrm>
          <a:prstGeom prst="line">
            <a:avLst/>
          </a:prstGeom>
          <a:ln w="28575" cap="flat" cmpd="sng">
            <a:solidFill>
              <a:srgbClr val="0066CC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15" name="AutoShape 7"/>
          <p:cNvSpPr/>
          <p:nvPr/>
        </p:nvSpPr>
        <p:spPr>
          <a:xfrm>
            <a:off x="5975033" y="1376998"/>
            <a:ext cx="1485900" cy="533400"/>
          </a:xfrm>
          <a:prstGeom prst="wedgeRoundRectCallout">
            <a:avLst>
              <a:gd name="adj1" fmla="val 35361"/>
              <a:gd name="adj2" fmla="val 257736"/>
              <a:gd name="adj3" fmla="val 16667"/>
            </a:avLst>
          </a:prstGeom>
          <a:solidFill>
            <a:schemeClr val="bg1">
              <a:alpha val="100000"/>
            </a:schemeClr>
          </a:solidFill>
          <a:ln w="9525" cap="flat" cmpd="sng">
            <a:solidFill>
              <a:srgbClr val="3D8F95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horz" wrap="square" anchor="t"/>
          <a:lstStyle/>
          <a:p>
            <a:pPr algn="ctr"/>
            <a:r>
              <a:rPr lang="zh-CN" altLang="en-US" sz="2800" b="1" dirty="0">
                <a:solidFill>
                  <a:srgbClr val="FF3300"/>
                </a:solidFill>
                <a:latin typeface="宋体" panose="02010600030101010101" pitchFamily="2" charset="-122"/>
              </a:rPr>
              <a:t>视角大</a:t>
            </a:r>
          </a:p>
        </p:txBody>
      </p:sp>
      <p:sp>
        <p:nvSpPr>
          <p:cNvPr id="17416" name="Line 8"/>
          <p:cNvSpPr/>
          <p:nvPr/>
        </p:nvSpPr>
        <p:spPr>
          <a:xfrm flipV="1">
            <a:off x="1339533" y="4932998"/>
            <a:ext cx="6796087" cy="539750"/>
          </a:xfrm>
          <a:prstGeom prst="line">
            <a:avLst/>
          </a:prstGeom>
          <a:ln w="28575" cap="flat" cmpd="sng">
            <a:solidFill>
              <a:srgbClr val="0066CC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17" name="Tree"/>
          <p:cNvSpPr>
            <a:spLocks noEditPoints="1"/>
          </p:cNvSpPr>
          <p:nvPr/>
        </p:nvSpPr>
        <p:spPr>
          <a:xfrm>
            <a:off x="709295" y="4032885"/>
            <a:ext cx="1171575" cy="1439863"/>
          </a:xfrm>
          <a:custGeom>
            <a:avLst/>
            <a:gdLst>
              <a:gd name="txL" fmla="*/ 761 w 21600"/>
              <a:gd name="txT" fmla="*/ 22454 h 21600"/>
              <a:gd name="txR" fmla="*/ 21069 w 21600"/>
              <a:gd name="txB" fmla="*/ 28282 h 21600"/>
            </a:gdLst>
            <a:ahLst/>
            <a:cxnLst>
              <a:cxn ang="17694720">
                <a:pos x="585788" y="0"/>
              </a:cxn>
              <a:cxn ang="11796480">
                <a:pos x="334712" y="419960"/>
              </a:cxn>
              <a:cxn ang="11796480">
                <a:pos x="167383" y="839920"/>
              </a:cxn>
              <a:cxn ang="11796480">
                <a:pos x="0" y="1259880"/>
              </a:cxn>
              <a:cxn ang="0">
                <a:pos x="836863" y="419960"/>
              </a:cxn>
              <a:cxn ang="0">
                <a:pos x="1004192" y="839920"/>
              </a:cxn>
              <a:cxn ang="0">
                <a:pos x="1171575" y="1259880"/>
              </a:cxn>
            </a:cxnLst>
            <a:rect l="txL" t="txT" r="txR" b="txB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lnTo>
                  <a:pt x="0" y="18900"/>
                </a:lnTo>
                <a:close/>
              </a:path>
            </a:pathLst>
          </a:custGeom>
          <a:solidFill>
            <a:srgbClr val="008000">
              <a:alpha val="100000"/>
            </a:srgbClr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rgbClr val="808080"/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7418" name="Line 10"/>
          <p:cNvSpPr/>
          <p:nvPr/>
        </p:nvSpPr>
        <p:spPr>
          <a:xfrm>
            <a:off x="1295083" y="4032885"/>
            <a:ext cx="6840537" cy="900113"/>
          </a:xfrm>
          <a:prstGeom prst="line">
            <a:avLst/>
          </a:prstGeom>
          <a:ln w="28575" cap="flat" cmpd="sng">
            <a:solidFill>
              <a:srgbClr val="0066CC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19" name="Arc 12"/>
          <p:cNvSpPr/>
          <p:nvPr/>
        </p:nvSpPr>
        <p:spPr>
          <a:xfrm rot="-21586318" flipH="1">
            <a:off x="6784658" y="2772410"/>
            <a:ext cx="88900" cy="449263"/>
          </a:xfrm>
          <a:custGeom>
            <a:avLst/>
            <a:gdLst/>
            <a:ahLst/>
            <a:cxnLst>
              <a:cxn ang="0">
                <a:pos x="18117" y="0"/>
              </a:cxn>
              <a:cxn ang="0">
                <a:pos x="21036" y="449263"/>
              </a:cxn>
              <a:cxn ang="0">
                <a:pos x="0" y="225485"/>
              </a:cxn>
            </a:cxnLst>
            <a:rect l="0" t="0" r="0" b="0"/>
            <a:pathLst>
              <a:path w="21600" h="42134" fill="none">
                <a:moveTo>
                  <a:pt x="4401" y="0"/>
                </a:moveTo>
                <a:cubicBezTo>
                  <a:pt x="14419" y="2085"/>
                  <a:pt x="21600" y="10914"/>
                  <a:pt x="21600" y="21147"/>
                </a:cubicBezTo>
                <a:cubicBezTo>
                  <a:pt x="21600" y="31107"/>
                  <a:pt x="14788" y="39776"/>
                  <a:pt x="5110" y="42133"/>
                </a:cubicBezTo>
              </a:path>
              <a:path w="21600" h="42134" stroke="0">
                <a:moveTo>
                  <a:pt x="4401" y="0"/>
                </a:moveTo>
                <a:cubicBezTo>
                  <a:pt x="14419" y="2085"/>
                  <a:pt x="21600" y="10914"/>
                  <a:pt x="21600" y="21147"/>
                </a:cubicBezTo>
                <a:cubicBezTo>
                  <a:pt x="21600" y="31107"/>
                  <a:pt x="14788" y="39776"/>
                  <a:pt x="5110" y="42133"/>
                </a:cubicBezTo>
                <a:lnTo>
                  <a:pt x="0" y="21147"/>
                </a:lnTo>
                <a:lnTo>
                  <a:pt x="4401" y="0"/>
                </a:lnTo>
                <a:close/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20" name="Text Box 13"/>
          <p:cNvSpPr txBox="1"/>
          <p:nvPr/>
        </p:nvSpPr>
        <p:spPr>
          <a:xfrm>
            <a:off x="6740208" y="2727960"/>
            <a:ext cx="584200" cy="48736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anchor="t">
            <a:spAutoFit/>
          </a:bodyPr>
          <a:lstStyle/>
          <a:p>
            <a:pPr algn="ctr"/>
            <a:r>
              <a:rPr lang="en-US" altLang="x-none" sz="3200" b="1" i="1" dirty="0">
                <a:solidFill>
                  <a:srgbClr val="0066CC"/>
                </a:solidFill>
                <a:latin typeface="Symbol" panose="05050102010706020507" pitchFamily="2" charset="2"/>
                <a:ea typeface="楷体_GB2312" charset="-122"/>
              </a:rPr>
              <a:t>a</a:t>
            </a:r>
            <a:endParaRPr lang="el-GR" altLang="en-US" sz="3200" b="1" i="1" dirty="0">
              <a:solidFill>
                <a:srgbClr val="0066CC"/>
              </a:solidFill>
              <a:latin typeface="楷体_GB2312" charset="-122"/>
              <a:ea typeface="楷体_GB2312" charset="-122"/>
            </a:endParaRPr>
          </a:p>
        </p:txBody>
      </p:sp>
      <p:sp>
        <p:nvSpPr>
          <p:cNvPr id="17421" name="Arc 14"/>
          <p:cNvSpPr/>
          <p:nvPr/>
        </p:nvSpPr>
        <p:spPr>
          <a:xfrm rot="-21348305" flipH="1">
            <a:off x="7054533" y="4798060"/>
            <a:ext cx="44450" cy="225425"/>
          </a:xfrm>
          <a:custGeom>
            <a:avLst/>
            <a:gdLst/>
            <a:ahLst/>
            <a:cxnLst>
              <a:cxn ang="0">
                <a:pos x="9059" y="0"/>
              </a:cxn>
              <a:cxn ang="0">
                <a:pos x="10518" y="225425"/>
              </a:cxn>
              <a:cxn ang="0">
                <a:pos x="0" y="113141"/>
              </a:cxn>
            </a:cxnLst>
            <a:rect l="0" t="0" r="0" b="0"/>
            <a:pathLst>
              <a:path w="21600" h="42134" fill="none">
                <a:moveTo>
                  <a:pt x="4401" y="0"/>
                </a:moveTo>
                <a:cubicBezTo>
                  <a:pt x="14419" y="2085"/>
                  <a:pt x="21600" y="10914"/>
                  <a:pt x="21600" y="21147"/>
                </a:cubicBezTo>
                <a:cubicBezTo>
                  <a:pt x="21600" y="31107"/>
                  <a:pt x="14788" y="39776"/>
                  <a:pt x="5110" y="42133"/>
                </a:cubicBezTo>
              </a:path>
              <a:path w="21600" h="42134" stroke="0">
                <a:moveTo>
                  <a:pt x="4401" y="0"/>
                </a:moveTo>
                <a:cubicBezTo>
                  <a:pt x="14419" y="2085"/>
                  <a:pt x="21600" y="10914"/>
                  <a:pt x="21600" y="21147"/>
                </a:cubicBezTo>
                <a:cubicBezTo>
                  <a:pt x="21600" y="31107"/>
                  <a:pt x="14788" y="39776"/>
                  <a:pt x="5110" y="42133"/>
                </a:cubicBezTo>
                <a:lnTo>
                  <a:pt x="0" y="21147"/>
                </a:lnTo>
                <a:lnTo>
                  <a:pt x="4401" y="0"/>
                </a:lnTo>
                <a:close/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22" name="AutoShape 15"/>
          <p:cNvSpPr/>
          <p:nvPr/>
        </p:nvSpPr>
        <p:spPr>
          <a:xfrm>
            <a:off x="5930583" y="3582035"/>
            <a:ext cx="1350962" cy="495300"/>
          </a:xfrm>
          <a:prstGeom prst="wedgeRoundRectCallout">
            <a:avLst>
              <a:gd name="adj1" fmla="val 52116"/>
              <a:gd name="adj2" fmla="val 217306"/>
              <a:gd name="adj3" fmla="val 16667"/>
            </a:avLst>
          </a:prstGeom>
          <a:solidFill>
            <a:schemeClr val="bg1">
              <a:alpha val="100000"/>
            </a:schemeClr>
          </a:solidFill>
          <a:ln w="9525" cap="flat" cmpd="sng">
            <a:solidFill>
              <a:srgbClr val="3D8F95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horz" wrap="square" anchor="t"/>
          <a:lstStyle/>
          <a:p>
            <a:pPr algn="ctr"/>
            <a:r>
              <a:rPr lang="zh-CN" altLang="en-US" sz="2800" b="1" dirty="0">
                <a:solidFill>
                  <a:srgbClr val="FF3300"/>
                </a:solidFill>
                <a:latin typeface="宋体" panose="02010600030101010101" pitchFamily="2" charset="-122"/>
              </a:rPr>
              <a:t>视角小</a:t>
            </a:r>
          </a:p>
        </p:txBody>
      </p:sp>
      <p:sp>
        <p:nvSpPr>
          <p:cNvPr id="17423" name="Text Box 16"/>
          <p:cNvSpPr txBox="1"/>
          <p:nvPr/>
        </p:nvSpPr>
        <p:spPr>
          <a:xfrm>
            <a:off x="6470333" y="4572635"/>
            <a:ext cx="584200" cy="48736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anchor="t">
            <a:spAutoFit/>
          </a:bodyPr>
          <a:lstStyle/>
          <a:p>
            <a:pPr algn="ctr"/>
            <a:r>
              <a:rPr lang="en-US" altLang="x-none" sz="3200" b="1" i="1" dirty="0">
                <a:solidFill>
                  <a:srgbClr val="0066CC"/>
                </a:solidFill>
                <a:latin typeface="Symbol" panose="05050102010706020507" pitchFamily="2" charset="2"/>
                <a:ea typeface="楷体_GB2312" charset="-122"/>
              </a:rPr>
              <a:t>a</a:t>
            </a:r>
            <a:endParaRPr lang="el-GR" altLang="en-US" sz="3200" b="1" i="1" dirty="0">
              <a:solidFill>
                <a:srgbClr val="0066CC"/>
              </a:solidFill>
              <a:latin typeface="楷体_GB2312" charset="-122"/>
              <a:ea typeface="楷体_GB2312" charset="-122"/>
            </a:endParaRPr>
          </a:p>
        </p:txBody>
      </p:sp>
      <p:sp>
        <p:nvSpPr>
          <p:cNvPr id="17424" name="Text Box 17"/>
          <p:cNvSpPr txBox="1"/>
          <p:nvPr/>
        </p:nvSpPr>
        <p:spPr>
          <a:xfrm>
            <a:off x="880745" y="5775960"/>
            <a:ext cx="7670800" cy="6302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25000"/>
              </a:lnSpc>
            </a:pPr>
            <a:r>
              <a:rPr lang="zh-CN" altLang="en-US" sz="2800" dirty="0">
                <a:solidFill>
                  <a:srgbClr val="FF0000"/>
                </a:solidFill>
                <a:latin typeface="Calibri" panose="020F0502020204030204" pitchFamily="34" charset="0"/>
              </a:rPr>
              <a:t>距离相等</a:t>
            </a:r>
            <a:r>
              <a:rPr lang="zh-CN" altLang="en-US" sz="2800" dirty="0">
                <a:latin typeface="Calibri" panose="020F0502020204030204" pitchFamily="34" charset="0"/>
              </a:rPr>
              <a:t>时，大物体的视角大，小物体的视角小。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眼睛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2438882">
            <a:off x="8123555" y="4261485"/>
            <a:ext cx="681038" cy="6826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35" name="Picture 3" descr="眼睛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2438882">
            <a:off x="8071168" y="2124710"/>
            <a:ext cx="650875" cy="6508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436" name="Line 4"/>
          <p:cNvSpPr/>
          <p:nvPr/>
        </p:nvSpPr>
        <p:spPr>
          <a:xfrm flipV="1">
            <a:off x="1224280" y="2494598"/>
            <a:ext cx="7054850" cy="827087"/>
          </a:xfrm>
          <a:prstGeom prst="line">
            <a:avLst/>
          </a:prstGeom>
          <a:ln w="28575" cap="flat" cmpd="sng">
            <a:solidFill>
              <a:srgbClr val="0066CC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8437" name="Tree"/>
          <p:cNvSpPr>
            <a:spLocks noEditPoints="1"/>
          </p:cNvSpPr>
          <p:nvPr/>
        </p:nvSpPr>
        <p:spPr>
          <a:xfrm>
            <a:off x="4189730" y="3124835"/>
            <a:ext cx="1352550" cy="2071688"/>
          </a:xfrm>
          <a:custGeom>
            <a:avLst/>
            <a:gdLst>
              <a:gd name="txL" fmla="*/ 761 w 21600"/>
              <a:gd name="txT" fmla="*/ 22454 h 21600"/>
              <a:gd name="txR" fmla="*/ 21069 w 21600"/>
              <a:gd name="txB" fmla="*/ 28282 h 21600"/>
            </a:gdLst>
            <a:ahLst/>
            <a:cxnLst>
              <a:cxn ang="17694720">
                <a:pos x="675482" y="0"/>
              </a:cxn>
              <a:cxn ang="11796480">
                <a:pos x="385963" y="604242"/>
              </a:cxn>
              <a:cxn ang="11796480">
                <a:pos x="193013" y="1208484"/>
              </a:cxn>
              <a:cxn ang="11796480">
                <a:pos x="0" y="1812726"/>
              </a:cxn>
              <a:cxn ang="0">
                <a:pos x="965000" y="604242"/>
              </a:cxn>
              <a:cxn ang="0">
                <a:pos x="1157950" y="1208484"/>
              </a:cxn>
              <a:cxn ang="0">
                <a:pos x="1350963" y="1812726"/>
              </a:cxn>
            </a:cxnLst>
            <a:rect l="txL" t="txT" r="txR" b="txB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lnTo>
                  <a:pt x="0" y="18900"/>
                </a:lnTo>
                <a:close/>
              </a:path>
            </a:pathLst>
          </a:custGeom>
          <a:solidFill>
            <a:srgbClr val="008000">
              <a:alpha val="100000"/>
            </a:srgbClr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rgbClr val="808080"/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8438" name="Line 6"/>
          <p:cNvSpPr/>
          <p:nvPr/>
        </p:nvSpPr>
        <p:spPr>
          <a:xfrm>
            <a:off x="1297305" y="1256348"/>
            <a:ext cx="6975475" cy="1216025"/>
          </a:xfrm>
          <a:prstGeom prst="line">
            <a:avLst/>
          </a:prstGeom>
          <a:ln w="28575" cap="flat" cmpd="sng">
            <a:solidFill>
              <a:srgbClr val="0066CC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8439" name="AutoShape 7"/>
          <p:cNvSpPr/>
          <p:nvPr/>
        </p:nvSpPr>
        <p:spPr>
          <a:xfrm>
            <a:off x="6336030" y="1413510"/>
            <a:ext cx="1574800" cy="533400"/>
          </a:xfrm>
          <a:prstGeom prst="wedgeRoundRectCallout">
            <a:avLst>
              <a:gd name="adj1" fmla="val 38912"/>
              <a:gd name="adj2" fmla="val 164583"/>
              <a:gd name="adj3" fmla="val 16667"/>
            </a:avLst>
          </a:prstGeom>
          <a:noFill/>
          <a:ln w="9525" cap="flat" cmpd="sng">
            <a:solidFill>
              <a:srgbClr val="3D8F95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horz" wrap="square" anchor="t"/>
          <a:lstStyle/>
          <a:p>
            <a:pPr algn="ctr"/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视角小</a:t>
            </a:r>
          </a:p>
        </p:txBody>
      </p:sp>
      <p:sp>
        <p:nvSpPr>
          <p:cNvPr id="18440" name="Line 8"/>
          <p:cNvSpPr/>
          <p:nvPr/>
        </p:nvSpPr>
        <p:spPr>
          <a:xfrm flipV="1">
            <a:off x="4910455" y="4655185"/>
            <a:ext cx="3390900" cy="539750"/>
          </a:xfrm>
          <a:prstGeom prst="line">
            <a:avLst/>
          </a:prstGeom>
          <a:ln w="28575" cap="flat" cmpd="sng">
            <a:solidFill>
              <a:srgbClr val="0066CC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8441" name="Tree"/>
          <p:cNvSpPr>
            <a:spLocks noEditPoints="1"/>
          </p:cNvSpPr>
          <p:nvPr/>
        </p:nvSpPr>
        <p:spPr>
          <a:xfrm>
            <a:off x="665480" y="1256348"/>
            <a:ext cx="1346200" cy="2047875"/>
          </a:xfrm>
          <a:custGeom>
            <a:avLst/>
            <a:gdLst>
              <a:gd name="txL" fmla="*/ 761 w 21600"/>
              <a:gd name="txT" fmla="*/ 22454 h 21600"/>
              <a:gd name="txR" fmla="*/ 21069 w 21600"/>
              <a:gd name="txB" fmla="*/ 28282 h 21600"/>
            </a:gdLst>
            <a:ahLst/>
            <a:cxnLst>
              <a:cxn ang="17694720">
                <a:pos x="672307" y="0"/>
              </a:cxn>
              <a:cxn ang="11796480">
                <a:pos x="384148" y="597297"/>
              </a:cxn>
              <a:cxn ang="11796480">
                <a:pos x="192105" y="1194594"/>
              </a:cxn>
              <a:cxn ang="11796480">
                <a:pos x="0" y="1791891"/>
              </a:cxn>
              <a:cxn ang="0">
                <a:pos x="960465" y="597297"/>
              </a:cxn>
              <a:cxn ang="0">
                <a:pos x="1152508" y="1194594"/>
              </a:cxn>
              <a:cxn ang="0">
                <a:pos x="1344613" y="1791891"/>
              </a:cxn>
            </a:cxnLst>
            <a:rect l="txL" t="txT" r="txR" b="txB"/>
            <a:pathLst>
              <a:path w="21600" h="21600">
                <a:moveTo>
                  <a:pt x="0" y="18900"/>
                </a:moveTo>
                <a:lnTo>
                  <a:pt x="9257" y="18900"/>
                </a:lnTo>
                <a:lnTo>
                  <a:pt x="9257" y="21600"/>
                </a:lnTo>
                <a:lnTo>
                  <a:pt x="12343" y="21600"/>
                </a:lnTo>
                <a:lnTo>
                  <a:pt x="12343" y="18900"/>
                </a:lnTo>
                <a:lnTo>
                  <a:pt x="21600" y="18900"/>
                </a:lnTo>
                <a:lnTo>
                  <a:pt x="12343" y="12600"/>
                </a:lnTo>
                <a:lnTo>
                  <a:pt x="18514" y="12600"/>
                </a:lnTo>
                <a:lnTo>
                  <a:pt x="12343" y="6300"/>
                </a:lnTo>
                <a:lnTo>
                  <a:pt x="15429" y="6300"/>
                </a:lnTo>
                <a:lnTo>
                  <a:pt x="10800" y="0"/>
                </a:lnTo>
                <a:lnTo>
                  <a:pt x="6171" y="6300"/>
                </a:lnTo>
                <a:lnTo>
                  <a:pt x="9257" y="6300"/>
                </a:lnTo>
                <a:lnTo>
                  <a:pt x="3086" y="12600"/>
                </a:lnTo>
                <a:lnTo>
                  <a:pt x="9257" y="12600"/>
                </a:lnTo>
                <a:lnTo>
                  <a:pt x="0" y="18900"/>
                </a:lnTo>
                <a:close/>
              </a:path>
            </a:pathLst>
          </a:custGeom>
          <a:solidFill>
            <a:srgbClr val="008000">
              <a:alpha val="100000"/>
            </a:srgbClr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rgbClr val="808080"/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8442" name="Line 10"/>
          <p:cNvSpPr/>
          <p:nvPr/>
        </p:nvSpPr>
        <p:spPr>
          <a:xfrm>
            <a:off x="4866005" y="3124835"/>
            <a:ext cx="3419475" cy="1530350"/>
          </a:xfrm>
          <a:prstGeom prst="line">
            <a:avLst/>
          </a:prstGeom>
          <a:ln w="28575" cap="flat" cmpd="sng">
            <a:solidFill>
              <a:srgbClr val="0066CC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8443" name="Text Box 12"/>
          <p:cNvSpPr txBox="1"/>
          <p:nvPr/>
        </p:nvSpPr>
        <p:spPr>
          <a:xfrm>
            <a:off x="436880" y="4051935"/>
            <a:ext cx="4213225" cy="137318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Calibri" panose="020F0502020204030204" pitchFamily="34" charset="0"/>
              </a:rPr>
              <a:t>物体大小一定时</a:t>
            </a:r>
            <a:r>
              <a:rPr lang="zh-CN" altLang="en-US" sz="2800" dirty="0">
                <a:latin typeface="Calibri" panose="020F0502020204030204" pitchFamily="34" charset="0"/>
              </a:rPr>
              <a:t>，</a:t>
            </a:r>
          </a:p>
          <a:p>
            <a:r>
              <a:rPr lang="zh-CN" altLang="en-US" sz="2800" dirty="0">
                <a:latin typeface="Calibri" panose="020F0502020204030204" pitchFamily="34" charset="0"/>
              </a:rPr>
              <a:t>看近处的物体，视角大，</a:t>
            </a:r>
          </a:p>
          <a:p>
            <a:r>
              <a:rPr lang="zh-CN" altLang="en-US" sz="2800" dirty="0">
                <a:latin typeface="Calibri" panose="020F0502020204030204" pitchFamily="34" charset="0"/>
              </a:rPr>
              <a:t>远处的物体视角小。</a:t>
            </a:r>
          </a:p>
        </p:txBody>
      </p:sp>
      <p:sp>
        <p:nvSpPr>
          <p:cNvPr id="18444" name="AutoShape 13"/>
          <p:cNvSpPr/>
          <p:nvPr/>
        </p:nvSpPr>
        <p:spPr>
          <a:xfrm>
            <a:off x="6574155" y="3035935"/>
            <a:ext cx="1352550" cy="577850"/>
          </a:xfrm>
          <a:prstGeom prst="wedgeRoundRectCallout">
            <a:avLst>
              <a:gd name="adj1" fmla="val 34134"/>
              <a:gd name="adj2" fmla="val 225000"/>
              <a:gd name="adj3" fmla="val 16667"/>
            </a:avLst>
          </a:prstGeom>
          <a:noFill/>
          <a:ln w="9525" cap="flat" cmpd="sng">
            <a:solidFill>
              <a:srgbClr val="3D8F95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horz" wrap="square" anchor="t"/>
          <a:lstStyle/>
          <a:p>
            <a:pPr algn="ctr"/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视角大</a:t>
            </a:r>
          </a:p>
        </p:txBody>
      </p:sp>
      <p:sp>
        <p:nvSpPr>
          <p:cNvPr id="18445" name="Arc 14"/>
          <p:cNvSpPr/>
          <p:nvPr/>
        </p:nvSpPr>
        <p:spPr>
          <a:xfrm rot="-21586318" flipH="1">
            <a:off x="7520305" y="4340860"/>
            <a:ext cx="88900" cy="449263"/>
          </a:xfrm>
          <a:custGeom>
            <a:avLst/>
            <a:gdLst/>
            <a:ahLst/>
            <a:cxnLst>
              <a:cxn ang="0">
                <a:pos x="18117" y="0"/>
              </a:cxn>
              <a:cxn ang="0">
                <a:pos x="21036" y="449262"/>
              </a:cxn>
              <a:cxn ang="0">
                <a:pos x="0" y="225484"/>
              </a:cxn>
            </a:cxnLst>
            <a:rect l="0" t="0" r="0" b="0"/>
            <a:pathLst>
              <a:path w="21600" h="42134" fill="none">
                <a:moveTo>
                  <a:pt x="4401" y="0"/>
                </a:moveTo>
                <a:cubicBezTo>
                  <a:pt x="14419" y="2085"/>
                  <a:pt x="21600" y="10914"/>
                  <a:pt x="21600" y="21147"/>
                </a:cubicBezTo>
                <a:cubicBezTo>
                  <a:pt x="21600" y="31107"/>
                  <a:pt x="14788" y="39776"/>
                  <a:pt x="5110" y="42133"/>
                </a:cubicBezTo>
              </a:path>
              <a:path w="21600" h="42134" stroke="0">
                <a:moveTo>
                  <a:pt x="4401" y="0"/>
                </a:moveTo>
                <a:cubicBezTo>
                  <a:pt x="14419" y="2085"/>
                  <a:pt x="21600" y="10914"/>
                  <a:pt x="21600" y="21147"/>
                </a:cubicBezTo>
                <a:cubicBezTo>
                  <a:pt x="21600" y="31107"/>
                  <a:pt x="14788" y="39776"/>
                  <a:pt x="5110" y="42133"/>
                </a:cubicBezTo>
                <a:lnTo>
                  <a:pt x="0" y="21147"/>
                </a:lnTo>
                <a:lnTo>
                  <a:pt x="4401" y="0"/>
                </a:lnTo>
                <a:close/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46" name="Text Box 15"/>
          <p:cNvSpPr txBox="1"/>
          <p:nvPr/>
        </p:nvSpPr>
        <p:spPr>
          <a:xfrm>
            <a:off x="6697980" y="2156460"/>
            <a:ext cx="584200" cy="48736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anchor="t">
            <a:spAutoFit/>
          </a:bodyPr>
          <a:lstStyle/>
          <a:p>
            <a:pPr algn="ctr"/>
            <a:r>
              <a:rPr lang="en-US" altLang="x-none" sz="3200" b="1" i="1" dirty="0">
                <a:solidFill>
                  <a:srgbClr val="0066CC"/>
                </a:solidFill>
                <a:latin typeface="Symbol" panose="05050102010706020507" pitchFamily="2" charset="2"/>
                <a:ea typeface="楷体_GB2312" charset="-122"/>
              </a:rPr>
              <a:t>a</a:t>
            </a:r>
            <a:endParaRPr lang="el-GR" altLang="en-US" sz="3200" b="1" i="1" dirty="0">
              <a:solidFill>
                <a:srgbClr val="0066CC"/>
              </a:solidFill>
              <a:latin typeface="楷体_GB2312" charset="-122"/>
              <a:ea typeface="楷体_GB2312" charset="-122"/>
            </a:endParaRPr>
          </a:p>
        </p:txBody>
      </p:sp>
      <p:sp>
        <p:nvSpPr>
          <p:cNvPr id="18447" name="Arc 16"/>
          <p:cNvSpPr/>
          <p:nvPr/>
        </p:nvSpPr>
        <p:spPr>
          <a:xfrm rot="-35749" flipH="1">
            <a:off x="7507605" y="2337435"/>
            <a:ext cx="44450" cy="225425"/>
          </a:xfrm>
          <a:custGeom>
            <a:avLst/>
            <a:gdLst/>
            <a:ahLst/>
            <a:cxnLst>
              <a:cxn ang="0">
                <a:pos x="9059" y="0"/>
              </a:cxn>
              <a:cxn ang="0">
                <a:pos x="10518" y="225425"/>
              </a:cxn>
              <a:cxn ang="0">
                <a:pos x="0" y="113141"/>
              </a:cxn>
            </a:cxnLst>
            <a:rect l="0" t="0" r="0" b="0"/>
            <a:pathLst>
              <a:path w="21600" h="42134" fill="none">
                <a:moveTo>
                  <a:pt x="4401" y="0"/>
                </a:moveTo>
                <a:cubicBezTo>
                  <a:pt x="14419" y="2085"/>
                  <a:pt x="21600" y="10914"/>
                  <a:pt x="21600" y="21147"/>
                </a:cubicBezTo>
                <a:cubicBezTo>
                  <a:pt x="21600" y="31107"/>
                  <a:pt x="14788" y="39776"/>
                  <a:pt x="5110" y="42133"/>
                </a:cubicBezTo>
              </a:path>
              <a:path w="21600" h="42134" stroke="0">
                <a:moveTo>
                  <a:pt x="4401" y="0"/>
                </a:moveTo>
                <a:cubicBezTo>
                  <a:pt x="14419" y="2085"/>
                  <a:pt x="21600" y="10914"/>
                  <a:pt x="21600" y="21147"/>
                </a:cubicBezTo>
                <a:cubicBezTo>
                  <a:pt x="21600" y="31107"/>
                  <a:pt x="14788" y="39776"/>
                  <a:pt x="5110" y="42133"/>
                </a:cubicBezTo>
                <a:lnTo>
                  <a:pt x="0" y="21147"/>
                </a:lnTo>
                <a:lnTo>
                  <a:pt x="4401" y="0"/>
                </a:lnTo>
                <a:close/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48" name="Text Box 17"/>
          <p:cNvSpPr txBox="1"/>
          <p:nvPr/>
        </p:nvSpPr>
        <p:spPr>
          <a:xfrm>
            <a:off x="6936105" y="4250373"/>
            <a:ext cx="584200" cy="48736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anchor="t">
            <a:spAutoFit/>
          </a:bodyPr>
          <a:lstStyle/>
          <a:p>
            <a:pPr algn="ctr"/>
            <a:r>
              <a:rPr lang="en-US" altLang="x-none" sz="3200" b="1" i="1" dirty="0">
                <a:solidFill>
                  <a:srgbClr val="0066CC"/>
                </a:solidFill>
                <a:latin typeface="Symbol" panose="05050102010706020507" pitchFamily="2" charset="2"/>
                <a:ea typeface="楷体_GB2312" charset="-122"/>
              </a:rPr>
              <a:t>a</a:t>
            </a:r>
            <a:endParaRPr lang="el-GR" altLang="en-US" sz="3200" b="1" i="1" dirty="0">
              <a:solidFill>
                <a:srgbClr val="0066CC"/>
              </a:solidFill>
              <a:latin typeface="楷体_GB2312" charset="-122"/>
              <a:ea typeface="楷体_GB2312" charset="-122"/>
            </a:endParaRPr>
          </a:p>
        </p:txBody>
      </p:sp>
      <p:sp>
        <p:nvSpPr>
          <p:cNvPr id="18449" name="Rectangle 19"/>
          <p:cNvSpPr/>
          <p:nvPr/>
        </p:nvSpPr>
        <p:spPr>
          <a:xfrm>
            <a:off x="1081405" y="5518785"/>
            <a:ext cx="7705725" cy="9461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r>
              <a:rPr lang="zh-CN" altLang="en-US" sz="2800" dirty="0">
                <a:latin typeface="Arial" panose="020B0604020202020204" charset="-76"/>
              </a:rPr>
              <a:t>视角的大小不仅与</a:t>
            </a:r>
            <a:r>
              <a:rPr lang="zh-CN" altLang="en-US" sz="2800" dirty="0">
                <a:solidFill>
                  <a:srgbClr val="FF0000"/>
                </a:solidFill>
                <a:latin typeface="Arial" panose="020B0604020202020204" charset="-76"/>
              </a:rPr>
              <a:t>物体本身大小</a:t>
            </a:r>
            <a:r>
              <a:rPr lang="zh-CN" altLang="en-US" sz="2800" dirty="0">
                <a:latin typeface="Arial" panose="020B0604020202020204" charset="-76"/>
              </a:rPr>
              <a:t>有关，还和</a:t>
            </a:r>
            <a:r>
              <a:rPr lang="zh-CN" altLang="en-US" sz="2800" dirty="0">
                <a:solidFill>
                  <a:srgbClr val="FF0000"/>
                </a:solidFill>
                <a:latin typeface="Arial" panose="020B0604020202020204" charset="-76"/>
              </a:rPr>
              <a:t>物体到眼睛的距离</a:t>
            </a:r>
            <a:r>
              <a:rPr lang="zh-CN" altLang="en-US" sz="2800" dirty="0">
                <a:latin typeface="Arial" panose="020B0604020202020204" charset="-76"/>
              </a:rPr>
              <a:t>有关。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10404012##伽利略望远镜"/>
          <p:cNvPicPr>
            <a:picLocks noChangeAspect="1"/>
          </p:cNvPicPr>
          <p:nvPr/>
        </p:nvPicPr>
        <p:blipFill>
          <a:blip r:embed="rId4" cstate="print"/>
          <a:srcRect t="5164"/>
          <a:stretch>
            <a:fillRect/>
          </a:stretch>
        </p:blipFill>
        <p:spPr>
          <a:xfrm>
            <a:off x="5724525" y="1858963"/>
            <a:ext cx="2747963" cy="4140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9459" name="Text Box 3"/>
          <p:cNvSpPr txBox="1"/>
          <p:nvPr/>
        </p:nvSpPr>
        <p:spPr>
          <a:xfrm>
            <a:off x="5955983" y="6107113"/>
            <a:ext cx="2771775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>
                <a:latin typeface="Calibri" panose="020F0502020204030204" pitchFamily="34" charset="0"/>
              </a:rPr>
              <a:t>伽利略望远镜</a:t>
            </a:r>
          </a:p>
        </p:txBody>
      </p:sp>
      <p:sp>
        <p:nvSpPr>
          <p:cNvPr id="19460" name="Text Box 4"/>
          <p:cNvSpPr txBox="1"/>
          <p:nvPr/>
        </p:nvSpPr>
        <p:spPr>
          <a:xfrm>
            <a:off x="694690" y="2762250"/>
            <a:ext cx="4679950" cy="27590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lnSpc>
                <a:spcPct val="125000"/>
              </a:lnSpc>
            </a:pPr>
            <a:r>
              <a:rPr lang="zh-CN" altLang="en-US" sz="2800" dirty="0">
                <a:solidFill>
                  <a:srgbClr val="0000FF"/>
                </a:solidFill>
                <a:latin typeface="新宋体" panose="02010609030101010101" charset="-122"/>
                <a:ea typeface="新宋体" panose="02010609030101010101" charset="-122"/>
              </a:rPr>
              <a:t>第一个把望远镜指向天空的是伽利略，支持了哥白尼的“日心说”。第一个观测到了木星的卫星，太阳黑子和月球上的环形山。</a:t>
            </a:r>
          </a:p>
        </p:txBody>
      </p:sp>
      <p:sp>
        <p:nvSpPr>
          <p:cNvPr id="19461" name="标题 1"/>
          <p:cNvSpPr/>
          <p:nvPr/>
        </p:nvSpPr>
        <p:spPr>
          <a:xfrm>
            <a:off x="1290955" y="1229995"/>
            <a:ext cx="4260850" cy="86487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/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zh-CN" altLang="en-US" sz="4000" b="1">
                <a:solidFill>
                  <a:schemeClr val="accent3"/>
                </a:solidFill>
              </a:rPr>
              <a:t>（三）探索宇宙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ldLvl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/>
          <p:nvPr/>
        </p:nvSpPr>
        <p:spPr>
          <a:xfrm>
            <a:off x="1051878" y="5482273"/>
            <a:ext cx="3240087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>
                <a:latin typeface="Calibri" panose="020F0502020204030204" pitchFamily="34" charset="0"/>
              </a:rPr>
              <a:t>哈勃空间望远镜</a:t>
            </a:r>
          </a:p>
        </p:txBody>
      </p:sp>
      <p:pic>
        <p:nvPicPr>
          <p:cNvPr id="20483" name="Picture 3" descr="哈勃空间望远镜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5945" y="1686560"/>
            <a:ext cx="3816350" cy="3651250"/>
          </a:xfrm>
          <a:prstGeom prst="rect">
            <a:avLst/>
          </a:prstGeom>
          <a:noFill/>
          <a:ln w="38100" cap="flat" cmpd="dbl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pic>
      <p:pic>
        <p:nvPicPr>
          <p:cNvPr id="20484" name="Picture 4" descr="全球最大的单镜面光学望远镜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465320" y="1677035"/>
            <a:ext cx="3887788" cy="3673475"/>
          </a:xfrm>
          <a:prstGeom prst="rect">
            <a:avLst/>
          </a:prstGeom>
          <a:noFill/>
          <a:ln w="38100" cap="flat" cmpd="dbl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20485" name="Text Box 5"/>
          <p:cNvSpPr txBox="1"/>
          <p:nvPr/>
        </p:nvSpPr>
        <p:spPr>
          <a:xfrm>
            <a:off x="4243070" y="5482273"/>
            <a:ext cx="4645025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>
                <a:latin typeface="Calibri" panose="020F0502020204030204" pitchFamily="34" charset="0"/>
              </a:rPr>
              <a:t>全球最大单镜面光学望远镜</a:t>
            </a:r>
          </a:p>
        </p:txBody>
      </p:sp>
    </p:spTree>
    <p:custDataLst>
      <p:tags r:id="rId1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图片 21505" descr="W020141201585107154790[1]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51635" y="2298383"/>
            <a:ext cx="5688013" cy="4192587"/>
          </a:xfrm>
          <a:prstGeom prst="rect">
            <a:avLst/>
          </a:prstGeom>
          <a:noFill/>
          <a:ln w="76200" cap="flat" cmpd="tri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21507" name="文本框 21506"/>
          <p:cNvSpPr txBox="1"/>
          <p:nvPr/>
        </p:nvSpPr>
        <p:spPr>
          <a:xfrm>
            <a:off x="1507173" y="1145858"/>
            <a:ext cx="6227762" cy="94456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800" b="1">
                <a:solidFill>
                  <a:srgbClr val="0000CC"/>
                </a:solidFill>
                <a:latin typeface="Arial" panose="020B0604020202020204" charset="-76"/>
              </a:rPr>
              <a:t>太阳只是银河系中几千亿颗恒星中的</a:t>
            </a:r>
          </a:p>
          <a:p>
            <a:r>
              <a:rPr lang="zh-CN" altLang="en-US" sz="2800" b="1">
                <a:solidFill>
                  <a:srgbClr val="0000CC"/>
                </a:solidFill>
                <a:latin typeface="Arial" panose="020B0604020202020204" charset="-76"/>
              </a:rPr>
              <a:t>一员，地球是太阳系中的一颗普通行星</a:t>
            </a:r>
          </a:p>
        </p:txBody>
      </p:sp>
    </p:spTree>
    <p:custDataLst>
      <p:tags r:id="rId1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单圆角矩形 5"/>
          <p:cNvSpPr/>
          <p:nvPr/>
        </p:nvSpPr>
        <p:spPr>
          <a:xfrm>
            <a:off x="-24130" y="153670"/>
            <a:ext cx="3724910" cy="770255"/>
          </a:xfrm>
          <a:custGeom>
            <a:avLst/>
            <a:gdLst>
              <a:gd name="txL" fmla="*/ 0 w 3816424"/>
              <a:gd name="txT" fmla="*/ 0 h 1263290"/>
              <a:gd name="txR" fmla="*/ 3816424 w 3816424"/>
              <a:gd name="txB" fmla="*/ 1263290 h 1263290"/>
            </a:gdLst>
            <a:ahLst/>
            <a:cxnLst>
              <a:cxn ang="0">
                <a:pos x="0" y="0"/>
              </a:cxn>
              <a:cxn ang="0">
                <a:pos x="3402671" y="0"/>
              </a:cxn>
              <a:cxn ang="0">
                <a:pos x="3816424" y="413753"/>
              </a:cxn>
              <a:cxn ang="0">
                <a:pos x="3816424" y="1263290"/>
              </a:cxn>
              <a:cxn ang="0">
                <a:pos x="0" y="1263290"/>
              </a:cxn>
              <a:cxn ang="0">
                <a:pos x="0" y="0"/>
              </a:cxn>
            </a:cxnLst>
            <a:rect l="txL" t="txT" r="txR" b="txB"/>
            <a:pathLst>
              <a:path w="3816424" h="1263290">
                <a:moveTo>
                  <a:pt x="0" y="0"/>
                </a:moveTo>
                <a:lnTo>
                  <a:pt x="3402671" y="0"/>
                </a:lnTo>
                <a:cubicBezTo>
                  <a:pt x="3631180" y="0"/>
                  <a:pt x="3816424" y="185244"/>
                  <a:pt x="3816424" y="413753"/>
                </a:cubicBezTo>
                <a:lnTo>
                  <a:pt x="3816424" y="1263290"/>
                </a:lnTo>
                <a:lnTo>
                  <a:pt x="0" y="12632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73" name="矩形 6"/>
          <p:cNvSpPr/>
          <p:nvPr/>
        </p:nvSpPr>
        <p:spPr>
          <a:xfrm>
            <a:off x="219710" y="476250"/>
            <a:ext cx="99695" cy="447675"/>
          </a:xfrm>
          <a:prstGeom prst="rect">
            <a:avLst/>
          </a:prstGeom>
          <a:solidFill>
            <a:srgbClr val="FFCC00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402590" y="371475"/>
            <a:ext cx="3408680" cy="657225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360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三、归纳小结</a:t>
            </a: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b="1" kern="1200" baseline="0" dirty="0">
              <a:latin typeface="黑体" panose="02010609060101010101" pitchFamily="2" charset="-122"/>
              <a:ea typeface="黑体" panose="02010609060101010101" pitchFamily="2" charset="-122"/>
              <a:cs typeface="+mn-cs"/>
              <a:sym typeface="+mn-ea"/>
            </a:endParaRPr>
          </a:p>
          <a:p>
            <a:endParaRPr lang="zh-CN" altLang="en-US" dirty="0"/>
          </a:p>
        </p:txBody>
      </p:sp>
      <p:graphicFrame>
        <p:nvGraphicFramePr>
          <p:cNvPr id="23554" name="表格 23553"/>
          <p:cNvGraphicFramePr/>
          <p:nvPr/>
        </p:nvGraphicFramePr>
        <p:xfrm>
          <a:off x="755333" y="1682750"/>
          <a:ext cx="7540625" cy="4608830"/>
        </p:xfrm>
        <a:graphic>
          <a:graphicData uri="http://schemas.openxmlformats.org/drawingml/2006/table">
            <a:tbl>
              <a:tblPr/>
              <a:tblGrid>
                <a:gridCol w="1235075"/>
                <a:gridCol w="1824038"/>
                <a:gridCol w="1792287"/>
                <a:gridCol w="2689225"/>
              </a:tblGrid>
              <a:tr h="777875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Font typeface="Arial" panose="020B0604020202020204" charset="-76"/>
                        <a:buNone/>
                      </a:pPr>
                      <a:endParaRPr lang="zh-CN" altLang="en-US" sz="2400" b="1"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Font typeface="Arial" panose="020B0604020202020204" charset="-76"/>
                        <a:buNone/>
                      </a:pPr>
                      <a:r>
                        <a:rPr lang="zh-CN" altLang="en-US" sz="2400" b="1">
                          <a:latin typeface="Calibri" panose="020F0502020204030204" pitchFamily="34" charset="0"/>
                          <a:ea typeface="楷体" panose="02010609060101010101" charset="-122"/>
                        </a:rPr>
                        <a:t>物镜的作用</a:t>
                      </a: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Font typeface="Arial" panose="020B0604020202020204" charset="-76"/>
                        <a:buNone/>
                      </a:pPr>
                      <a:r>
                        <a:rPr lang="zh-CN" altLang="en-US" sz="2400" b="1">
                          <a:latin typeface="Calibri" panose="020F0502020204030204" pitchFamily="34" charset="0"/>
                          <a:ea typeface="楷体" panose="02010609060101010101" charset="-122"/>
                        </a:rPr>
                        <a:t>目镜的作用</a:t>
                      </a: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Font typeface="Arial" panose="020B0604020202020204" charset="-76"/>
                        <a:buNone/>
                      </a:pPr>
                      <a:r>
                        <a:rPr lang="zh-CN" altLang="en-US" sz="2400" b="1">
                          <a:latin typeface="Calibri" panose="020F0502020204030204" pitchFamily="34" charset="0"/>
                          <a:ea typeface="楷体" panose="02010609060101010101" charset="-122"/>
                        </a:rPr>
                        <a:t>增大视角的方法</a:t>
                      </a: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62480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rgbClr val="FF3300"/>
                        </a:buClr>
                        <a:buFont typeface="Arial" panose="020B0604020202020204" charset="-76"/>
                        <a:buNone/>
                      </a:pPr>
                      <a:r>
                        <a:rPr lang="zh-CN" altLang="en-US" sz="2400" b="1">
                          <a:latin typeface="Calibri" panose="020F0502020204030204" pitchFamily="34" charset="0"/>
                          <a:ea typeface="楷体" panose="02010609060101010101" charset="-122"/>
                        </a:rPr>
                        <a:t>显微镜</a:t>
                      </a: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Font typeface="Arial" panose="020B0604020202020204" charset="-76"/>
                        <a:buNone/>
                      </a:pPr>
                      <a:endParaRPr lang="zh-CN" altLang="en-US" sz="2400" b="1">
                        <a:solidFill>
                          <a:srgbClr val="FF33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Font typeface="Arial" panose="020B0604020202020204" charset="-76"/>
                        <a:buNone/>
                      </a:pPr>
                      <a:endParaRPr lang="zh-CN" altLang="en-US" sz="2400" b="1">
                        <a:solidFill>
                          <a:srgbClr val="FF33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Font typeface="Arial" panose="020B0604020202020204" charset="-76"/>
                        <a:buNone/>
                      </a:pPr>
                      <a:endParaRPr lang="zh-CN" altLang="en-US" sz="2400" b="1">
                        <a:solidFill>
                          <a:srgbClr val="FF33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768475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Clr>
                          <a:srgbClr val="FF3300"/>
                        </a:buClr>
                        <a:buFont typeface="Arial" panose="020B0604020202020204" charset="-76"/>
                        <a:buNone/>
                      </a:pPr>
                      <a:r>
                        <a:rPr lang="zh-CN" altLang="en-US" sz="2400" b="1">
                          <a:latin typeface="Calibri" panose="020F0502020204030204" pitchFamily="34" charset="0"/>
                          <a:ea typeface="楷体" panose="02010609060101010101" charset="-122"/>
                        </a:rPr>
                        <a:t>望远镜</a:t>
                      </a: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Font typeface="Arial" panose="020B0604020202020204" charset="-76"/>
                        <a:buNone/>
                      </a:pPr>
                      <a:endParaRPr lang="zh-CN" altLang="en-US" sz="2400" b="1">
                        <a:solidFill>
                          <a:srgbClr val="FF33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Font typeface="Arial" panose="020B0604020202020204" charset="-76"/>
                        <a:buNone/>
                      </a:pPr>
                      <a:endParaRPr lang="zh-CN" altLang="en-US" sz="2400" b="1">
                        <a:solidFill>
                          <a:srgbClr val="FF33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Font typeface="Arial" panose="020B0604020202020204" charset="-76"/>
                        <a:buNone/>
                      </a:pPr>
                      <a:endParaRPr lang="zh-CN" altLang="en-US" sz="2400" b="1">
                        <a:solidFill>
                          <a:srgbClr val="FF33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3576" name="Text Box 25"/>
          <p:cNvSpPr txBox="1"/>
          <p:nvPr/>
        </p:nvSpPr>
        <p:spPr>
          <a:xfrm>
            <a:off x="734695" y="4276725"/>
            <a:ext cx="309563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sz="24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3577" name="Text Box 26"/>
          <p:cNvSpPr txBox="1"/>
          <p:nvPr/>
        </p:nvSpPr>
        <p:spPr>
          <a:xfrm>
            <a:off x="2152333" y="2474913"/>
            <a:ext cx="1676400" cy="1920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eaLnBrk="1" hangingPunct="1">
              <a:buNone/>
            </a:pPr>
            <a:r>
              <a:rPr lang="zh-CN" altLang="en-US" sz="2400" b="1">
                <a:ea typeface="楷体" panose="02010609060101010101" charset="-122"/>
              </a:rPr>
              <a:t>使被观察的物体成一个</a:t>
            </a:r>
            <a:r>
              <a:rPr lang="zh-CN" altLang="en-US" sz="2400" b="1">
                <a:solidFill>
                  <a:srgbClr val="FF0000"/>
                </a:solidFill>
                <a:ea typeface="楷体" panose="02010609060101010101" charset="-122"/>
              </a:rPr>
              <a:t>倒立</a:t>
            </a:r>
            <a:r>
              <a:rPr lang="zh-CN" altLang="en-US" sz="2400" b="1">
                <a:ea typeface="楷体" panose="02010609060101010101" charset="-122"/>
              </a:rPr>
              <a:t>的</a:t>
            </a:r>
            <a:r>
              <a:rPr lang="zh-CN" altLang="en-US" sz="2400" b="1">
                <a:solidFill>
                  <a:srgbClr val="FF0000"/>
                </a:solidFill>
                <a:ea typeface="楷体" panose="02010609060101010101" charset="-122"/>
              </a:rPr>
              <a:t>放大</a:t>
            </a:r>
            <a:r>
              <a:rPr lang="zh-CN" altLang="en-US" sz="2400" b="1">
                <a:ea typeface="楷体" panose="02010609060101010101" charset="-122"/>
              </a:rPr>
              <a:t>的</a:t>
            </a:r>
            <a:r>
              <a:rPr lang="zh-CN" altLang="en-US" sz="2400" b="1">
                <a:solidFill>
                  <a:srgbClr val="FF0000"/>
                </a:solidFill>
                <a:ea typeface="楷体" panose="02010609060101010101" charset="-122"/>
              </a:rPr>
              <a:t>实像</a:t>
            </a:r>
          </a:p>
        </p:txBody>
      </p:sp>
      <p:sp>
        <p:nvSpPr>
          <p:cNvPr id="23578" name="Text Box 27"/>
          <p:cNvSpPr txBox="1"/>
          <p:nvPr/>
        </p:nvSpPr>
        <p:spPr>
          <a:xfrm>
            <a:off x="3811270" y="2546350"/>
            <a:ext cx="1752600" cy="15557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eaLnBrk="1" hangingPunct="1">
              <a:buNone/>
            </a:pPr>
            <a:r>
              <a:rPr lang="zh-CN" altLang="en-US" sz="2400" b="1">
                <a:ea typeface="楷体" panose="02010609060101010101" charset="-122"/>
              </a:rPr>
              <a:t>把物镜成的实像，再一次放大成虚像</a:t>
            </a:r>
          </a:p>
        </p:txBody>
      </p:sp>
      <p:sp>
        <p:nvSpPr>
          <p:cNvPr id="23579" name="Text Box 28"/>
          <p:cNvSpPr txBox="1"/>
          <p:nvPr/>
        </p:nvSpPr>
        <p:spPr>
          <a:xfrm>
            <a:off x="5755958" y="3122613"/>
            <a:ext cx="2376487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zh-CN" altLang="en-US" sz="2400" b="1">
                <a:ea typeface="楷体" panose="02010609060101010101" charset="-122"/>
              </a:rPr>
              <a:t>把物体的像放大</a:t>
            </a:r>
          </a:p>
        </p:txBody>
      </p:sp>
      <p:sp>
        <p:nvSpPr>
          <p:cNvPr id="23580" name="Text Box 29"/>
          <p:cNvSpPr txBox="1"/>
          <p:nvPr/>
        </p:nvSpPr>
        <p:spPr>
          <a:xfrm>
            <a:off x="2011045" y="4562475"/>
            <a:ext cx="1905000" cy="15557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zh-CN" altLang="en-US" sz="2400" b="1">
                <a:ea typeface="楷体" panose="02010609060101010101" charset="-122"/>
              </a:rPr>
              <a:t>使远处的物体在焦点附近成</a:t>
            </a:r>
            <a:r>
              <a:rPr lang="zh-CN" altLang="en-US" sz="2400" b="1">
                <a:solidFill>
                  <a:srgbClr val="FF0000"/>
                </a:solidFill>
                <a:ea typeface="楷体" panose="02010609060101010101" charset="-122"/>
              </a:rPr>
              <a:t>倒立</a:t>
            </a:r>
            <a:r>
              <a:rPr lang="zh-CN" altLang="en-US" sz="2400" b="1">
                <a:ea typeface="楷体" panose="02010609060101010101" charset="-122"/>
              </a:rPr>
              <a:t>的</a:t>
            </a:r>
            <a:r>
              <a:rPr lang="zh-CN" altLang="en-US" sz="2400" b="1">
                <a:solidFill>
                  <a:srgbClr val="FF0000"/>
                </a:solidFill>
                <a:ea typeface="楷体" panose="02010609060101010101" charset="-122"/>
              </a:rPr>
              <a:t>缩小</a:t>
            </a:r>
            <a:r>
              <a:rPr lang="zh-CN" altLang="en-US" sz="2400" b="1">
                <a:ea typeface="楷体" panose="02010609060101010101" charset="-122"/>
              </a:rPr>
              <a:t>的</a:t>
            </a:r>
            <a:r>
              <a:rPr lang="zh-CN" altLang="en-US" sz="2400" b="1">
                <a:solidFill>
                  <a:srgbClr val="FF0000"/>
                </a:solidFill>
                <a:ea typeface="楷体" panose="02010609060101010101" charset="-122"/>
              </a:rPr>
              <a:t>实像</a:t>
            </a:r>
          </a:p>
        </p:txBody>
      </p:sp>
      <p:sp>
        <p:nvSpPr>
          <p:cNvPr id="23581" name="Text Box 30"/>
          <p:cNvSpPr txBox="1"/>
          <p:nvPr/>
        </p:nvSpPr>
        <p:spPr>
          <a:xfrm>
            <a:off x="3811270" y="4562475"/>
            <a:ext cx="1727200" cy="15557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eaLnBrk="1" hangingPunct="1">
              <a:buNone/>
            </a:pPr>
            <a:r>
              <a:rPr lang="zh-CN" altLang="en-US" sz="2400" b="1">
                <a:ea typeface="楷体" panose="02010609060101010101" charset="-122"/>
              </a:rPr>
              <a:t>把物镜成的实像，再一次放大成虚像</a:t>
            </a:r>
          </a:p>
        </p:txBody>
      </p:sp>
      <p:sp>
        <p:nvSpPr>
          <p:cNvPr id="23582" name="Text Box 31"/>
          <p:cNvSpPr txBox="1"/>
          <p:nvPr/>
        </p:nvSpPr>
        <p:spPr>
          <a:xfrm>
            <a:off x="5757545" y="4972050"/>
            <a:ext cx="2374900" cy="8953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eaLnBrk="1" hangingPunct="1">
              <a:buNone/>
            </a:pPr>
            <a:r>
              <a:rPr lang="zh-CN" altLang="en-US" sz="2400" b="1">
                <a:ea typeface="楷体" panose="02010609060101010101" charset="-122"/>
              </a:rPr>
              <a:t>把物体的像移近</a:t>
            </a:r>
          </a:p>
          <a:p>
            <a:pPr marL="0" lvl="0" indent="0" eaLnBrk="1" hangingPunct="1">
              <a:buNone/>
            </a:pPr>
            <a:r>
              <a:rPr lang="zh-CN" altLang="en-US" sz="2400" b="1">
                <a:ea typeface="楷体" panose="02010609060101010101" charset="-122"/>
              </a:rPr>
              <a:t>把物体的像放大</a:t>
            </a:r>
          </a:p>
        </p:txBody>
      </p:sp>
    </p:spTree>
    <p:custDataLst>
      <p:tags r:id="rId1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单圆角矩形 5"/>
          <p:cNvSpPr/>
          <p:nvPr/>
        </p:nvSpPr>
        <p:spPr>
          <a:xfrm>
            <a:off x="-24130" y="153670"/>
            <a:ext cx="3724910" cy="770255"/>
          </a:xfrm>
          <a:custGeom>
            <a:avLst/>
            <a:gdLst>
              <a:gd name="txL" fmla="*/ 0 w 3816424"/>
              <a:gd name="txT" fmla="*/ 0 h 1263290"/>
              <a:gd name="txR" fmla="*/ 3816424 w 3816424"/>
              <a:gd name="txB" fmla="*/ 1263290 h 1263290"/>
            </a:gdLst>
            <a:ahLst/>
            <a:cxnLst>
              <a:cxn ang="0">
                <a:pos x="0" y="0"/>
              </a:cxn>
              <a:cxn ang="0">
                <a:pos x="3402671" y="0"/>
              </a:cxn>
              <a:cxn ang="0">
                <a:pos x="3816424" y="413753"/>
              </a:cxn>
              <a:cxn ang="0">
                <a:pos x="3816424" y="1263290"/>
              </a:cxn>
              <a:cxn ang="0">
                <a:pos x="0" y="1263290"/>
              </a:cxn>
              <a:cxn ang="0">
                <a:pos x="0" y="0"/>
              </a:cxn>
            </a:cxnLst>
            <a:rect l="txL" t="txT" r="txR" b="txB"/>
            <a:pathLst>
              <a:path w="3816424" h="1263290">
                <a:moveTo>
                  <a:pt x="0" y="0"/>
                </a:moveTo>
                <a:lnTo>
                  <a:pt x="3402671" y="0"/>
                </a:lnTo>
                <a:cubicBezTo>
                  <a:pt x="3631180" y="0"/>
                  <a:pt x="3816424" y="185244"/>
                  <a:pt x="3816424" y="413753"/>
                </a:cubicBezTo>
                <a:lnTo>
                  <a:pt x="3816424" y="1263290"/>
                </a:lnTo>
                <a:lnTo>
                  <a:pt x="0" y="12632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73" name="矩形 6"/>
          <p:cNvSpPr/>
          <p:nvPr/>
        </p:nvSpPr>
        <p:spPr>
          <a:xfrm>
            <a:off x="219710" y="476250"/>
            <a:ext cx="99695" cy="447675"/>
          </a:xfrm>
          <a:prstGeom prst="rect">
            <a:avLst/>
          </a:prstGeom>
          <a:solidFill>
            <a:srgbClr val="FFCC00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402590" y="371475"/>
            <a:ext cx="3408680" cy="657225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360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四、强化训练</a:t>
            </a: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b="1" kern="1200" baseline="0" dirty="0">
              <a:latin typeface="黑体" panose="02010609060101010101" pitchFamily="2" charset="-122"/>
              <a:ea typeface="黑体" panose="02010609060101010101" pitchFamily="2" charset="-122"/>
              <a:cs typeface="+mn-cs"/>
              <a:sym typeface="+mn-ea"/>
            </a:endParaRPr>
          </a:p>
          <a:p>
            <a:endParaRPr lang="zh-CN" altLang="en-US" dirty="0"/>
          </a:p>
        </p:txBody>
      </p:sp>
      <p:sp>
        <p:nvSpPr>
          <p:cNvPr id="22530" name="文本框 22529"/>
          <p:cNvSpPr txBox="1"/>
          <p:nvPr/>
        </p:nvSpPr>
        <p:spPr>
          <a:xfrm>
            <a:off x="822960" y="1764030"/>
            <a:ext cx="7343775" cy="37846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en-US" sz="4000" b="1" dirty="0">
                <a:latin typeface="Times New Roman" panose="02020603050405020304" pitchFamily="2" charset="0"/>
              </a:rPr>
              <a:t>       在用显微镜观察细小物体时，来自被观察物体的光经过物镜后生成一个</a:t>
            </a:r>
            <a:r>
              <a:rPr lang="zh-CN" altLang="en-US" sz="4000" b="1" u="sng" dirty="0">
                <a:latin typeface="Times New Roman" panose="02020603050405020304" pitchFamily="2" charset="0"/>
              </a:rPr>
              <a:t>         </a:t>
            </a:r>
            <a:r>
              <a:rPr lang="zh-CN" altLang="en-US" sz="4000" b="1" dirty="0">
                <a:latin typeface="Times New Roman" panose="02020603050405020304" pitchFamily="2" charset="0"/>
              </a:rPr>
              <a:t>的</a:t>
            </a:r>
            <a:r>
              <a:rPr lang="zh-CN" altLang="en-US" sz="4000" b="1" u="sng" dirty="0">
                <a:latin typeface="Times New Roman" panose="02020603050405020304" pitchFamily="2" charset="0"/>
              </a:rPr>
              <a:t>        </a:t>
            </a:r>
            <a:r>
              <a:rPr lang="zh-CN" altLang="en-US" sz="4000" b="1" dirty="0">
                <a:latin typeface="Times New Roman" panose="02020603050405020304" pitchFamily="2" charset="0"/>
              </a:rPr>
              <a:t>像；在用望远镜观察远方物体时，来自被观察物体的光经过物镜后生成一个</a:t>
            </a:r>
            <a:r>
              <a:rPr lang="zh-CN" altLang="en-US" sz="4000" b="1" u="sng" dirty="0">
                <a:latin typeface="Times New Roman" panose="02020603050405020304" pitchFamily="2" charset="0"/>
              </a:rPr>
              <a:t>           </a:t>
            </a:r>
            <a:r>
              <a:rPr lang="zh-CN" altLang="en-US" sz="4000" b="1" dirty="0">
                <a:latin typeface="Times New Roman" panose="02020603050405020304" pitchFamily="2" charset="0"/>
              </a:rPr>
              <a:t>的</a:t>
            </a:r>
            <a:r>
              <a:rPr lang="zh-CN" altLang="en-US" sz="4000" b="1" u="sng" dirty="0">
                <a:latin typeface="Times New Roman" panose="02020603050405020304" pitchFamily="2" charset="0"/>
              </a:rPr>
              <a:t>        </a:t>
            </a:r>
            <a:r>
              <a:rPr lang="zh-CN" altLang="en-US" sz="4000" b="1" dirty="0">
                <a:latin typeface="Times New Roman" panose="02020603050405020304" pitchFamily="2" charset="0"/>
              </a:rPr>
              <a:t>像。</a:t>
            </a:r>
            <a:r>
              <a:rPr lang="zh-CN" altLang="en-US" sz="4000" b="1" u="sng" dirty="0">
                <a:latin typeface="Times New Roman" panose="02020603050405020304" pitchFamily="2" charset="0"/>
              </a:rPr>
              <a:t>        </a:t>
            </a:r>
            <a:endParaRPr lang="zh-CN" altLang="en-US" sz="4000" b="1" dirty="0">
              <a:latin typeface="Times New Roman" panose="02020603050405020304" pitchFamily="2" charset="0"/>
            </a:endParaRPr>
          </a:p>
        </p:txBody>
      </p:sp>
      <p:sp>
        <p:nvSpPr>
          <p:cNvPr id="22531" name="文本框 22530"/>
          <p:cNvSpPr txBox="1"/>
          <p:nvPr/>
        </p:nvSpPr>
        <p:spPr>
          <a:xfrm>
            <a:off x="2941955" y="2996883"/>
            <a:ext cx="1141413" cy="6397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Arial" panose="020B0604020202020204" charset="-76"/>
              </a:rPr>
              <a:t>放大</a:t>
            </a:r>
          </a:p>
        </p:txBody>
      </p:sp>
      <p:sp>
        <p:nvSpPr>
          <p:cNvPr id="22532" name="文本框 22531"/>
          <p:cNvSpPr txBox="1"/>
          <p:nvPr/>
        </p:nvSpPr>
        <p:spPr>
          <a:xfrm>
            <a:off x="4730750" y="3004503"/>
            <a:ext cx="803275" cy="6397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Arial" panose="020B0604020202020204" charset="-76"/>
              </a:rPr>
              <a:t>实</a:t>
            </a:r>
          </a:p>
        </p:txBody>
      </p:sp>
      <p:sp>
        <p:nvSpPr>
          <p:cNvPr id="22533" name="文本框 22532"/>
          <p:cNvSpPr txBox="1"/>
          <p:nvPr/>
        </p:nvSpPr>
        <p:spPr>
          <a:xfrm>
            <a:off x="1576070" y="4824413"/>
            <a:ext cx="1260475" cy="63976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Arial" panose="020B0604020202020204" charset="-76"/>
              </a:rPr>
              <a:t>缩小</a:t>
            </a:r>
          </a:p>
        </p:txBody>
      </p:sp>
      <p:sp>
        <p:nvSpPr>
          <p:cNvPr id="22534" name="文本框 22533"/>
          <p:cNvSpPr txBox="1"/>
          <p:nvPr/>
        </p:nvSpPr>
        <p:spPr>
          <a:xfrm>
            <a:off x="3439795" y="4824095"/>
            <a:ext cx="781050" cy="6397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Arial" panose="020B0604020202020204" charset="-76"/>
              </a:rPr>
              <a:t>实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ldLvl="0"/>
      <p:bldP spid="22532" grpId="0" bldLvl="0"/>
      <p:bldP spid="22533" grpId="0" bldLvl="0"/>
      <p:bldP spid="22534" grpId="0" bldLvl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/>
          <p:nvPr/>
        </p:nvSpPr>
        <p:spPr>
          <a:xfrm>
            <a:off x="1475105" y="1354138"/>
            <a:ext cx="1152525" cy="519112"/>
          </a:xfrm>
          <a:prstGeom prst="rect">
            <a:avLst/>
          </a:prstGeom>
          <a:solidFill>
            <a:srgbClr val="66FF33">
              <a:alpha val="100000"/>
            </a:srgbClr>
          </a:solidFill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>
                <a:latin typeface="Arial" panose="020B0604020202020204" charset="-76"/>
              </a:rPr>
              <a:t>提问：</a:t>
            </a:r>
          </a:p>
        </p:txBody>
      </p:sp>
      <p:sp>
        <p:nvSpPr>
          <p:cNvPr id="6147" name="Text Box 5"/>
          <p:cNvSpPr txBox="1"/>
          <p:nvPr/>
        </p:nvSpPr>
        <p:spPr>
          <a:xfrm>
            <a:off x="1043305" y="2074863"/>
            <a:ext cx="7056438" cy="1798637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2800" dirty="0">
                <a:latin typeface="Arial" panose="020B0604020202020204" charset="-76"/>
              </a:rPr>
              <a:t>      </a:t>
            </a:r>
            <a:r>
              <a:rPr lang="zh-CN" altLang="en-US" sz="2800" dirty="0">
                <a:latin typeface="Arial" panose="020B0604020202020204" charset="-76"/>
              </a:rPr>
              <a:t>如果将两个焦距不同的凸透镜和凹透镜</a:t>
            </a:r>
          </a:p>
          <a:p>
            <a:pPr>
              <a:spcBef>
                <a:spcPct val="50000"/>
              </a:spcBef>
            </a:pPr>
            <a:r>
              <a:rPr lang="zh-CN" altLang="en-US" sz="2800" dirty="0">
                <a:latin typeface="Arial" panose="020B0604020202020204" charset="-76"/>
              </a:rPr>
              <a:t>或两个凸透镜组合在一起，那么透过透镜可</a:t>
            </a:r>
          </a:p>
          <a:p>
            <a:pPr>
              <a:spcBef>
                <a:spcPct val="50000"/>
              </a:spcBef>
            </a:pPr>
            <a:r>
              <a:rPr lang="zh-CN" altLang="en-US" sz="2800" dirty="0">
                <a:latin typeface="Arial" panose="020B0604020202020204" charset="-76"/>
              </a:rPr>
              <a:t>看到一个怎样的像 ？</a:t>
            </a:r>
          </a:p>
        </p:txBody>
      </p:sp>
      <p:sp>
        <p:nvSpPr>
          <p:cNvPr id="6148" name="Text Box 6"/>
          <p:cNvSpPr txBox="1"/>
          <p:nvPr/>
        </p:nvSpPr>
        <p:spPr>
          <a:xfrm>
            <a:off x="1548130" y="4090988"/>
            <a:ext cx="1149350" cy="519112"/>
          </a:xfrm>
          <a:prstGeom prst="rect">
            <a:avLst/>
          </a:prstGeom>
          <a:solidFill>
            <a:srgbClr val="66FF33">
              <a:alpha val="100000"/>
            </a:srgbClr>
          </a:solidFill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>
                <a:latin typeface="Arial" panose="020B0604020202020204" charset="-76"/>
              </a:rPr>
              <a:t>猜想：</a:t>
            </a:r>
          </a:p>
        </p:txBody>
      </p:sp>
      <p:sp>
        <p:nvSpPr>
          <p:cNvPr id="6149" name="Text Box 8"/>
          <p:cNvSpPr txBox="1"/>
          <p:nvPr/>
        </p:nvSpPr>
        <p:spPr>
          <a:xfrm>
            <a:off x="2268855" y="4811713"/>
            <a:ext cx="3959225" cy="5175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charset="-76"/>
              </a:rPr>
              <a:t>凸透镜和凹透镜的组合：</a:t>
            </a:r>
          </a:p>
        </p:txBody>
      </p:sp>
      <p:sp>
        <p:nvSpPr>
          <p:cNvPr id="6150" name="Text Box 9"/>
          <p:cNvSpPr txBox="1"/>
          <p:nvPr/>
        </p:nvSpPr>
        <p:spPr>
          <a:xfrm>
            <a:off x="2267268" y="5675313"/>
            <a:ext cx="3954462" cy="5175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FF0066"/>
                </a:solidFill>
                <a:latin typeface="Arial" panose="020B0604020202020204" charset="-76"/>
              </a:rPr>
              <a:t>凸透镜和凸透镜的组合：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bldLvl="0" animBg="1"/>
      <p:bldP spid="6147" grpId="0" bldLvl="0"/>
      <p:bldP spid="6148" grpId="0" bldLvl="0" animBg="1"/>
      <p:bldP spid="6149" grpId="0"/>
      <p:bldP spid="61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/>
          <p:nvPr/>
        </p:nvSpPr>
        <p:spPr>
          <a:xfrm>
            <a:off x="1408748" y="1254125"/>
            <a:ext cx="4965700" cy="517525"/>
          </a:xfrm>
          <a:prstGeom prst="rect">
            <a:avLst/>
          </a:prstGeom>
          <a:solidFill>
            <a:srgbClr val="66FF33">
              <a:alpha val="100000"/>
            </a:srgbClr>
          </a:solidFill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>
                <a:latin typeface="Arial" panose="020B0604020202020204" charset="-76"/>
              </a:rPr>
              <a:t>活动：通过两个透镜观察物体</a:t>
            </a:r>
          </a:p>
        </p:txBody>
      </p:sp>
      <p:sp>
        <p:nvSpPr>
          <p:cNvPr id="7171" name="Text Box 6"/>
          <p:cNvSpPr txBox="1"/>
          <p:nvPr/>
        </p:nvSpPr>
        <p:spPr>
          <a:xfrm>
            <a:off x="1192848" y="2046288"/>
            <a:ext cx="6757987" cy="24384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x-none" sz="2800" dirty="0">
                <a:solidFill>
                  <a:srgbClr val="0000FF"/>
                </a:solidFill>
                <a:latin typeface="Arial" panose="020B0604020202020204" charset="-76"/>
              </a:rPr>
              <a:t>      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charset="-76"/>
              </a:rPr>
              <a:t>注意观察透过两个透镜观察到的物体</a:t>
            </a:r>
          </a:p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charset="-76"/>
              </a:rPr>
              <a:t>的像是倒立的还是正立的？是放大的还是</a:t>
            </a:r>
          </a:p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charset="-76"/>
              </a:rPr>
              <a:t>缩小的？在观察的过程中适当调节透镜之</a:t>
            </a:r>
          </a:p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charset="-76"/>
              </a:rPr>
              <a:t>间的距离。</a:t>
            </a:r>
          </a:p>
        </p:txBody>
      </p:sp>
      <p:sp>
        <p:nvSpPr>
          <p:cNvPr id="7172" name="Text Box 7"/>
          <p:cNvSpPr txBox="1"/>
          <p:nvPr/>
        </p:nvSpPr>
        <p:spPr>
          <a:xfrm>
            <a:off x="2058035" y="4710113"/>
            <a:ext cx="3959225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>
                <a:latin typeface="Arial" panose="020B0604020202020204" charset="-76"/>
              </a:rPr>
              <a:t>目镜：</a:t>
            </a:r>
            <a:r>
              <a:rPr lang="zh-CN" altLang="en-US" sz="2800" dirty="0">
                <a:solidFill>
                  <a:schemeClr val="accent1"/>
                </a:solidFill>
                <a:latin typeface="Arial" panose="020B0604020202020204" charset="-76"/>
              </a:rPr>
              <a:t>靠近眼睛的透镜</a:t>
            </a:r>
          </a:p>
        </p:txBody>
      </p:sp>
      <p:sp>
        <p:nvSpPr>
          <p:cNvPr id="7173" name="Text Box 8"/>
          <p:cNvSpPr txBox="1"/>
          <p:nvPr/>
        </p:nvSpPr>
        <p:spPr>
          <a:xfrm>
            <a:off x="2056448" y="5700713"/>
            <a:ext cx="1524000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>
                <a:latin typeface="Arial" panose="020B0604020202020204" charset="-76"/>
              </a:rPr>
              <a:t>物镜：</a:t>
            </a:r>
          </a:p>
        </p:txBody>
      </p:sp>
      <p:sp>
        <p:nvSpPr>
          <p:cNvPr id="7174" name="Text Box 9"/>
          <p:cNvSpPr txBox="1"/>
          <p:nvPr/>
        </p:nvSpPr>
        <p:spPr>
          <a:xfrm>
            <a:off x="3277235" y="5700713"/>
            <a:ext cx="3892550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>
                <a:latin typeface="Arial" panose="020B0604020202020204" charset="-76"/>
              </a:rPr>
              <a:t>靠近被观察</a:t>
            </a:r>
            <a:r>
              <a:rPr lang="zh-CN" altLang="en-US" sz="2800" dirty="0">
                <a:solidFill>
                  <a:srgbClr val="800000"/>
                </a:solidFill>
                <a:latin typeface="Arial" panose="020B0604020202020204" charset="-76"/>
              </a:rPr>
              <a:t>物体</a:t>
            </a:r>
            <a:r>
              <a:rPr lang="zh-CN" altLang="en-US" sz="2800" dirty="0">
                <a:latin typeface="Arial" panose="020B0604020202020204" charset="-76"/>
              </a:rPr>
              <a:t>的透镜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bldLvl="0" animBg="1"/>
      <p:bldP spid="7171" grpId="0" bldLvl="0"/>
      <p:bldP spid="7172" grpId="0"/>
      <p:bldP spid="7173" grpId="0"/>
      <p:bldP spid="71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/>
          <p:nvPr/>
        </p:nvSpPr>
        <p:spPr>
          <a:xfrm>
            <a:off x="1116013" y="1261745"/>
            <a:ext cx="6911975" cy="155416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（</a:t>
            </a:r>
            <a:r>
              <a:rPr lang="en-US" altLang="x-none" sz="3200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1</a:t>
            </a:r>
            <a:r>
              <a:rPr lang="zh-CN" altLang="en-US" sz="3200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）以</a:t>
            </a:r>
            <a:r>
              <a:rPr lang="en-US" altLang="x-none" sz="3200" i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f </a:t>
            </a:r>
            <a:r>
              <a:rPr lang="en-US" altLang="x-none" sz="3200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=7.5cm</a:t>
            </a:r>
            <a:r>
              <a:rPr lang="zh-CN" altLang="en-US" sz="3200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的凹透镜作为目镜，以</a:t>
            </a:r>
            <a:r>
              <a:rPr lang="en-US" altLang="x-none" sz="3200" i="1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f</a:t>
            </a:r>
            <a:r>
              <a:rPr lang="en-US" altLang="x-none" sz="3200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=30cm</a:t>
            </a:r>
            <a:r>
              <a:rPr lang="zh-CN" altLang="en-US" sz="3200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的凸透镜作为物镜，可看到的像是</a:t>
            </a:r>
            <a:r>
              <a:rPr lang="zh-CN" altLang="en-US" sz="3200" u="sng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                     </a:t>
            </a:r>
            <a:r>
              <a:rPr lang="zh-CN" altLang="en-US" sz="3200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的</a:t>
            </a:r>
            <a:r>
              <a:rPr lang="zh-CN" altLang="en-US" sz="3200" u="sng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     </a:t>
            </a:r>
            <a:r>
              <a:rPr lang="zh-CN" altLang="en-US" sz="3200" dirty="0">
                <a:solidFill>
                  <a:srgbClr val="0000FF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像。</a:t>
            </a:r>
            <a:endParaRPr lang="zh-CN" altLang="en-US" sz="3200" dirty="0">
              <a:solidFill>
                <a:srgbClr val="0000FF"/>
              </a:solidFill>
              <a:latin typeface="Times New Roman" panose="02020603050405020304" pitchFamily="2" charset="0"/>
              <a:ea typeface="Times New Roman" panose="02020603050405020304" pitchFamily="2" charset="0"/>
            </a:endParaRPr>
          </a:p>
        </p:txBody>
      </p:sp>
      <p:sp>
        <p:nvSpPr>
          <p:cNvPr id="8195" name="Text Box 5"/>
          <p:cNvSpPr txBox="1"/>
          <p:nvPr/>
        </p:nvSpPr>
        <p:spPr>
          <a:xfrm>
            <a:off x="1114425" y="2925763"/>
            <a:ext cx="6697663" cy="155416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>
                <a:solidFill>
                  <a:schemeClr val="accent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（</a:t>
            </a:r>
            <a:r>
              <a:rPr lang="en-US" altLang="x-none" sz="3200" dirty="0">
                <a:solidFill>
                  <a:schemeClr val="accent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2</a:t>
            </a:r>
            <a:r>
              <a:rPr lang="zh-CN" altLang="en-US" sz="3200" dirty="0">
                <a:solidFill>
                  <a:schemeClr val="accent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）以</a:t>
            </a:r>
            <a:r>
              <a:rPr lang="en-US" altLang="x-none" sz="3200" i="1" dirty="0">
                <a:solidFill>
                  <a:schemeClr val="accent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f</a:t>
            </a:r>
            <a:r>
              <a:rPr lang="en-US" altLang="x-none" sz="3200" dirty="0">
                <a:solidFill>
                  <a:schemeClr val="accent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=5cm</a:t>
            </a:r>
            <a:r>
              <a:rPr lang="zh-CN" altLang="en-US" sz="3200" dirty="0">
                <a:solidFill>
                  <a:schemeClr val="accent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的凸透镜作为目镜，以</a:t>
            </a:r>
            <a:r>
              <a:rPr lang="en-US" altLang="x-none" sz="3200" i="1" dirty="0">
                <a:solidFill>
                  <a:schemeClr val="accent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f</a:t>
            </a:r>
            <a:r>
              <a:rPr lang="en-US" altLang="x-none" sz="3200" dirty="0">
                <a:solidFill>
                  <a:schemeClr val="accent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=30cm</a:t>
            </a:r>
            <a:r>
              <a:rPr lang="zh-CN" altLang="en-US" sz="3200" dirty="0">
                <a:solidFill>
                  <a:schemeClr val="accent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的凸透镜作为物镜，可看到的像是</a:t>
            </a:r>
            <a:r>
              <a:rPr lang="zh-CN" altLang="en-US" sz="3200" u="sng" dirty="0">
                <a:solidFill>
                  <a:schemeClr val="accent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                     </a:t>
            </a:r>
            <a:r>
              <a:rPr lang="zh-CN" altLang="en-US" sz="3200" dirty="0">
                <a:solidFill>
                  <a:schemeClr val="accent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的</a:t>
            </a:r>
            <a:r>
              <a:rPr lang="zh-CN" altLang="en-US" sz="3200" u="sng" dirty="0">
                <a:solidFill>
                  <a:schemeClr val="accent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      </a:t>
            </a:r>
            <a:r>
              <a:rPr lang="zh-CN" altLang="en-US" sz="3200" dirty="0">
                <a:solidFill>
                  <a:schemeClr val="accent1"/>
                </a:solidFill>
                <a:latin typeface="Times New Roman" panose="02020603050405020304" pitchFamily="2" charset="0"/>
                <a:cs typeface="Times New Roman" panose="02020603050405020304" pitchFamily="2" charset="0"/>
              </a:rPr>
              <a:t>像。</a:t>
            </a:r>
            <a:endParaRPr lang="en-US" altLang="x-none" sz="3200" dirty="0">
              <a:solidFill>
                <a:schemeClr val="accent1"/>
              </a:solidFill>
              <a:latin typeface="Times New Roman" panose="02020603050405020304" pitchFamily="2" charset="0"/>
              <a:ea typeface="Times New Roman" panose="02020603050405020304" pitchFamily="2" charset="0"/>
            </a:endParaRPr>
          </a:p>
        </p:txBody>
      </p:sp>
      <p:sp>
        <p:nvSpPr>
          <p:cNvPr id="8196" name="Text Box 6"/>
          <p:cNvSpPr txBox="1"/>
          <p:nvPr/>
        </p:nvSpPr>
        <p:spPr>
          <a:xfrm>
            <a:off x="1116013" y="4622800"/>
            <a:ext cx="6551612" cy="155416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>
                <a:latin typeface="Times New Roman" panose="02020603050405020304" pitchFamily="2" charset="0"/>
                <a:cs typeface="Times New Roman" panose="02020603050405020304" pitchFamily="2" charset="0"/>
              </a:rPr>
              <a:t>（</a:t>
            </a:r>
            <a:r>
              <a:rPr lang="en-US" altLang="x-none" sz="3200" dirty="0">
                <a:latin typeface="Times New Roman" panose="02020603050405020304" pitchFamily="2" charset="0"/>
                <a:cs typeface="Times New Roman" panose="02020603050405020304" pitchFamily="2" charset="0"/>
              </a:rPr>
              <a:t>3</a:t>
            </a:r>
            <a:r>
              <a:rPr lang="zh-CN" altLang="en-US" sz="3200" dirty="0">
                <a:latin typeface="Times New Roman" panose="02020603050405020304" pitchFamily="2" charset="0"/>
                <a:cs typeface="Times New Roman" panose="02020603050405020304" pitchFamily="2" charset="0"/>
              </a:rPr>
              <a:t>）以</a:t>
            </a:r>
            <a:r>
              <a:rPr lang="en-US" altLang="x-none" sz="3200" i="1" dirty="0">
                <a:latin typeface="Times New Roman" panose="02020603050405020304" pitchFamily="2" charset="0"/>
                <a:cs typeface="Times New Roman" panose="02020603050405020304" pitchFamily="2" charset="0"/>
              </a:rPr>
              <a:t>f</a:t>
            </a:r>
            <a:r>
              <a:rPr lang="en-US" altLang="x-none" sz="3200" dirty="0">
                <a:latin typeface="Times New Roman" panose="02020603050405020304" pitchFamily="2" charset="0"/>
                <a:cs typeface="Times New Roman" panose="02020603050405020304" pitchFamily="2" charset="0"/>
              </a:rPr>
              <a:t> =30cm</a:t>
            </a:r>
            <a:r>
              <a:rPr lang="zh-CN" altLang="en-US" sz="3200" dirty="0">
                <a:latin typeface="Times New Roman" panose="02020603050405020304" pitchFamily="2" charset="0"/>
                <a:cs typeface="Times New Roman" panose="02020603050405020304" pitchFamily="2" charset="0"/>
              </a:rPr>
              <a:t>的凸透镜作为目镜，以</a:t>
            </a:r>
            <a:r>
              <a:rPr lang="en-US" altLang="x-none" sz="3200" i="1" dirty="0">
                <a:latin typeface="Times New Roman" panose="02020603050405020304" pitchFamily="2" charset="0"/>
                <a:cs typeface="Times New Roman" panose="02020603050405020304" pitchFamily="2" charset="0"/>
              </a:rPr>
              <a:t>f</a:t>
            </a:r>
            <a:r>
              <a:rPr lang="en-US" altLang="x-none" sz="3200" dirty="0">
                <a:latin typeface="Times New Roman" panose="02020603050405020304" pitchFamily="2" charset="0"/>
                <a:cs typeface="Times New Roman" panose="02020603050405020304" pitchFamily="2" charset="0"/>
              </a:rPr>
              <a:t> =5cm</a:t>
            </a:r>
            <a:r>
              <a:rPr lang="zh-CN" altLang="en-US" sz="3200" dirty="0">
                <a:latin typeface="Times New Roman" panose="02020603050405020304" pitchFamily="2" charset="0"/>
                <a:cs typeface="Times New Roman" panose="02020603050405020304" pitchFamily="2" charset="0"/>
              </a:rPr>
              <a:t>的凸透镜作为物镜，可看到的像是</a:t>
            </a:r>
            <a:r>
              <a:rPr lang="zh-CN" altLang="en-US" sz="3200" u="sng" dirty="0">
                <a:latin typeface="Times New Roman" panose="02020603050405020304" pitchFamily="2" charset="0"/>
                <a:cs typeface="Times New Roman" panose="02020603050405020304" pitchFamily="2" charset="0"/>
              </a:rPr>
              <a:t>                      </a:t>
            </a:r>
            <a:r>
              <a:rPr lang="zh-CN" altLang="en-US" sz="3200" dirty="0">
                <a:latin typeface="Times New Roman" panose="02020603050405020304" pitchFamily="2" charset="0"/>
                <a:cs typeface="Times New Roman" panose="02020603050405020304" pitchFamily="2" charset="0"/>
              </a:rPr>
              <a:t>的</a:t>
            </a:r>
            <a:r>
              <a:rPr lang="zh-CN" altLang="en-US" sz="3200" u="sng" dirty="0">
                <a:latin typeface="Times New Roman" panose="02020603050405020304" pitchFamily="2" charset="0"/>
                <a:cs typeface="Times New Roman" panose="02020603050405020304" pitchFamily="2" charset="0"/>
              </a:rPr>
              <a:t>      </a:t>
            </a:r>
            <a:r>
              <a:rPr lang="zh-CN" altLang="en-US" sz="3200" dirty="0">
                <a:latin typeface="Times New Roman" panose="02020603050405020304" pitchFamily="2" charset="0"/>
                <a:cs typeface="Times New Roman" panose="02020603050405020304" pitchFamily="2" charset="0"/>
              </a:rPr>
              <a:t>像。</a:t>
            </a:r>
            <a:endParaRPr lang="zh-CN" altLang="en-US" sz="3200" dirty="0">
              <a:latin typeface="Times New Roman" panose="02020603050405020304" pitchFamily="2" charset="0"/>
              <a:ea typeface="Times New Roman" panose="02020603050405020304" pitchFamily="2" charset="0"/>
            </a:endParaRPr>
          </a:p>
        </p:txBody>
      </p:sp>
      <p:sp>
        <p:nvSpPr>
          <p:cNvPr id="8197" name="Text Box 7"/>
          <p:cNvSpPr txBox="1"/>
          <p:nvPr/>
        </p:nvSpPr>
        <p:spPr>
          <a:xfrm>
            <a:off x="2867025" y="2184400"/>
            <a:ext cx="2667000" cy="5794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>
                <a:solidFill>
                  <a:srgbClr val="FF0000"/>
                </a:solidFill>
                <a:latin typeface="Times New Roman" panose="02020603050405020304" pitchFamily="2" charset="0"/>
              </a:rPr>
              <a:t>正立放大</a:t>
            </a:r>
          </a:p>
        </p:txBody>
      </p:sp>
      <p:sp>
        <p:nvSpPr>
          <p:cNvPr id="8198" name="Text Box 8"/>
          <p:cNvSpPr txBox="1"/>
          <p:nvPr/>
        </p:nvSpPr>
        <p:spPr>
          <a:xfrm>
            <a:off x="5202238" y="2184400"/>
            <a:ext cx="762000" cy="5794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>
                <a:solidFill>
                  <a:srgbClr val="FF0000"/>
                </a:solidFill>
                <a:latin typeface="Times New Roman" panose="02020603050405020304" pitchFamily="2" charset="0"/>
              </a:rPr>
              <a:t>虚</a:t>
            </a:r>
          </a:p>
        </p:txBody>
      </p:sp>
      <p:sp>
        <p:nvSpPr>
          <p:cNvPr id="8199" name="Text Box 10"/>
          <p:cNvSpPr txBox="1"/>
          <p:nvPr/>
        </p:nvSpPr>
        <p:spPr>
          <a:xfrm>
            <a:off x="2867025" y="3860800"/>
            <a:ext cx="2438400" cy="5794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>
                <a:solidFill>
                  <a:srgbClr val="FF0000"/>
                </a:solidFill>
                <a:latin typeface="Times New Roman" panose="02020603050405020304" pitchFamily="2" charset="0"/>
              </a:rPr>
              <a:t>倒立放大</a:t>
            </a:r>
          </a:p>
        </p:txBody>
      </p:sp>
      <p:sp>
        <p:nvSpPr>
          <p:cNvPr id="8200" name="Text Box 11"/>
          <p:cNvSpPr txBox="1"/>
          <p:nvPr/>
        </p:nvSpPr>
        <p:spPr>
          <a:xfrm>
            <a:off x="5472113" y="3860800"/>
            <a:ext cx="914400" cy="5794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>
                <a:solidFill>
                  <a:srgbClr val="FF0000"/>
                </a:solidFill>
                <a:latin typeface="Times New Roman" panose="02020603050405020304" pitchFamily="2" charset="0"/>
              </a:rPr>
              <a:t>虚</a:t>
            </a:r>
          </a:p>
        </p:txBody>
      </p:sp>
      <p:sp>
        <p:nvSpPr>
          <p:cNvPr id="8201" name="Text Box 12"/>
          <p:cNvSpPr txBox="1"/>
          <p:nvPr/>
        </p:nvSpPr>
        <p:spPr>
          <a:xfrm>
            <a:off x="2943225" y="5537200"/>
            <a:ext cx="2514600" cy="5794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>
                <a:solidFill>
                  <a:srgbClr val="FF0000"/>
                </a:solidFill>
                <a:latin typeface="Times New Roman" panose="02020603050405020304" pitchFamily="2" charset="0"/>
              </a:rPr>
              <a:t>倒立放大</a:t>
            </a:r>
          </a:p>
        </p:txBody>
      </p:sp>
      <p:sp>
        <p:nvSpPr>
          <p:cNvPr id="8202" name="Text Box 13"/>
          <p:cNvSpPr txBox="1"/>
          <p:nvPr/>
        </p:nvSpPr>
        <p:spPr>
          <a:xfrm>
            <a:off x="5472113" y="5537200"/>
            <a:ext cx="685800" cy="5794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>
                <a:solidFill>
                  <a:srgbClr val="FF0000"/>
                </a:solidFill>
                <a:latin typeface="Times New Roman" panose="02020603050405020304" pitchFamily="2" charset="0"/>
              </a:rPr>
              <a:t>虚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/>
      <p:bldP spid="8196" grpId="0"/>
      <p:bldP spid="8197" grpId="0"/>
      <p:bldP spid="8198" grpId="0"/>
      <p:bldP spid="8199" grpId="0"/>
      <p:bldP spid="8200" grpId="0"/>
      <p:bldP spid="8201" grpId="0"/>
      <p:bldP spid="820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单圆角矩形 5"/>
          <p:cNvSpPr/>
          <p:nvPr/>
        </p:nvSpPr>
        <p:spPr>
          <a:xfrm>
            <a:off x="-24130" y="153670"/>
            <a:ext cx="3724910" cy="770255"/>
          </a:xfrm>
          <a:custGeom>
            <a:avLst/>
            <a:gdLst>
              <a:gd name="txL" fmla="*/ 0 w 3816424"/>
              <a:gd name="txT" fmla="*/ 0 h 1263290"/>
              <a:gd name="txR" fmla="*/ 3816424 w 3816424"/>
              <a:gd name="txB" fmla="*/ 1263290 h 1263290"/>
            </a:gdLst>
            <a:ahLst/>
            <a:cxnLst>
              <a:cxn ang="0">
                <a:pos x="0" y="0"/>
              </a:cxn>
              <a:cxn ang="0">
                <a:pos x="3402671" y="0"/>
              </a:cxn>
              <a:cxn ang="0">
                <a:pos x="3816424" y="413753"/>
              </a:cxn>
              <a:cxn ang="0">
                <a:pos x="3816424" y="1263290"/>
              </a:cxn>
              <a:cxn ang="0">
                <a:pos x="0" y="1263290"/>
              </a:cxn>
              <a:cxn ang="0">
                <a:pos x="0" y="0"/>
              </a:cxn>
            </a:cxnLst>
            <a:rect l="txL" t="txT" r="txR" b="txB"/>
            <a:pathLst>
              <a:path w="3816424" h="1263290">
                <a:moveTo>
                  <a:pt x="0" y="0"/>
                </a:moveTo>
                <a:lnTo>
                  <a:pt x="3402671" y="0"/>
                </a:lnTo>
                <a:cubicBezTo>
                  <a:pt x="3631180" y="0"/>
                  <a:pt x="3816424" y="185244"/>
                  <a:pt x="3816424" y="413753"/>
                </a:cubicBezTo>
                <a:lnTo>
                  <a:pt x="3816424" y="1263290"/>
                </a:lnTo>
                <a:lnTo>
                  <a:pt x="0" y="12632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73" name="矩形 6"/>
          <p:cNvSpPr/>
          <p:nvPr/>
        </p:nvSpPr>
        <p:spPr>
          <a:xfrm>
            <a:off x="219710" y="476250"/>
            <a:ext cx="99695" cy="447675"/>
          </a:xfrm>
          <a:prstGeom prst="rect">
            <a:avLst/>
          </a:prstGeom>
          <a:solidFill>
            <a:srgbClr val="FFCC00"/>
          </a:solidFill>
          <a:ln w="9525">
            <a:noFill/>
          </a:ln>
        </p:spPr>
        <p:txBody>
          <a:bodyPr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402590" y="371475"/>
            <a:ext cx="3408680" cy="657225"/>
          </a:xfr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360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二、新课讲解</a:t>
            </a: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sz="3600" b="1" kern="1200" baseline="0" dirty="0">
              <a:latin typeface="黑体" panose="02010609060101010101" pitchFamily="2" charset="-122"/>
              <a:ea typeface="黑体" panose="02010609060101010101" pitchFamily="2" charset="-122"/>
              <a:cs typeface="+mn-cs"/>
              <a:sym typeface="+mn-ea"/>
            </a:endParaRPr>
          </a:p>
          <a:p>
            <a:endParaRPr lang="zh-CN" altLang="en-US" dirty="0"/>
          </a:p>
        </p:txBody>
      </p:sp>
      <p:pic>
        <p:nvPicPr>
          <p:cNvPr id="2" name="Picture 2" descr="显微镜原理图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16295" y="1595755"/>
            <a:ext cx="3170238" cy="5219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Text Box 3"/>
          <p:cNvSpPr txBox="1"/>
          <p:nvPr/>
        </p:nvSpPr>
        <p:spPr>
          <a:xfrm>
            <a:off x="73025" y="4132898"/>
            <a:ext cx="5472113" cy="73723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algn="ctr"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x-none" sz="2800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lang="zh-CN" altLang="en-US" sz="28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目镜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：靠近眼睛的透镜，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361950" y="2691448"/>
            <a:ext cx="5967413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zh-CN" altLang="en-US" sz="2800" b="1" dirty="0">
                <a:latin typeface="宋体" panose="02010600030101010101" pitchFamily="2" charset="-122"/>
              </a:rPr>
              <a:t>（</a:t>
            </a:r>
            <a:r>
              <a:rPr lang="en-US" altLang="x-none" sz="2800" b="1" dirty="0">
                <a:latin typeface="宋体" panose="02010600030101010101" pitchFamily="2" charset="-122"/>
              </a:rPr>
              <a:t>1</a:t>
            </a:r>
            <a:r>
              <a:rPr lang="zh-CN" altLang="en-US" sz="2800" b="1" dirty="0">
                <a:latin typeface="宋体" panose="02010600030101010101" pitchFamily="2" charset="-122"/>
              </a:rPr>
              <a:t>）</a:t>
            </a:r>
            <a:r>
              <a:rPr lang="zh-CN" altLang="en-US" sz="2800" dirty="0">
                <a:solidFill>
                  <a:srgbClr val="FF0000"/>
                </a:solidFill>
                <a:latin typeface="Arial" panose="020B0604020202020204" charset="-76"/>
              </a:rPr>
              <a:t>物镜</a:t>
            </a:r>
            <a:r>
              <a:rPr lang="zh-CN" altLang="en-US" sz="2800" dirty="0">
                <a:latin typeface="Arial" panose="020B0604020202020204" charset="-76"/>
              </a:rPr>
              <a:t>：靠近物体的透镜，</a:t>
            </a:r>
          </a:p>
        </p:txBody>
      </p:sp>
      <p:sp>
        <p:nvSpPr>
          <p:cNvPr id="6" name="Rectangle 5"/>
          <p:cNvSpPr/>
          <p:nvPr/>
        </p:nvSpPr>
        <p:spPr>
          <a:xfrm>
            <a:off x="290513" y="1972310"/>
            <a:ext cx="5791200" cy="7191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/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en-US" sz="2800">
                <a:solidFill>
                  <a:schemeClr val="hlink"/>
                </a:solidFill>
                <a:latin typeface="Arial" panose="020B0604020202020204" charset="-76"/>
              </a:rPr>
              <a:t>显微镜的基本构造</a:t>
            </a:r>
          </a:p>
        </p:txBody>
      </p:sp>
      <p:sp>
        <p:nvSpPr>
          <p:cNvPr id="9222" name="Text Box 6"/>
          <p:cNvSpPr txBox="1"/>
          <p:nvPr/>
        </p:nvSpPr>
        <p:spPr>
          <a:xfrm>
            <a:off x="57785" y="3412490"/>
            <a:ext cx="5631815" cy="52197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zh-CN" altLang="en-US" sz="2800" b="1" dirty="0">
                <a:solidFill>
                  <a:srgbClr val="0066CC"/>
                </a:solidFill>
                <a:latin typeface="宋体" panose="02010600030101010101" pitchFamily="2" charset="-122"/>
              </a:rPr>
              <a:t>  </a:t>
            </a:r>
            <a:r>
              <a:rPr lang="zh-CN" altLang="en-US" sz="2800" dirty="0">
                <a:latin typeface="Arial" panose="020B0604020202020204" charset="-76"/>
              </a:rPr>
              <a:t>一组透镜，相当于一个凸透镜。</a:t>
            </a:r>
          </a:p>
        </p:txBody>
      </p:sp>
      <p:sp>
        <p:nvSpPr>
          <p:cNvPr id="7" name="Text Box 7"/>
          <p:cNvSpPr txBox="1"/>
          <p:nvPr/>
        </p:nvSpPr>
        <p:spPr>
          <a:xfrm>
            <a:off x="141605" y="4916805"/>
            <a:ext cx="5920105" cy="73723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algn="ctr"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一组透镜，相当于一个凸透镜。</a:t>
            </a:r>
          </a:p>
        </p:txBody>
      </p:sp>
      <p:sp>
        <p:nvSpPr>
          <p:cNvPr id="8" name="Text Box 9"/>
          <p:cNvSpPr txBox="1"/>
          <p:nvPr/>
        </p:nvSpPr>
        <p:spPr>
          <a:xfrm>
            <a:off x="146050" y="5788660"/>
            <a:ext cx="6408738" cy="73723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algn="ctr"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x-none" sz="2800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）反光镜：凹面镜，使光线集中。</a:t>
            </a:r>
          </a:p>
        </p:txBody>
      </p:sp>
      <p:sp>
        <p:nvSpPr>
          <p:cNvPr id="9" name="标题 1"/>
          <p:cNvSpPr/>
          <p:nvPr/>
        </p:nvSpPr>
        <p:spPr>
          <a:xfrm>
            <a:off x="1388110" y="1105535"/>
            <a:ext cx="3384550" cy="8667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/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zh-CN" altLang="en-US" sz="4000" b="1">
                <a:solidFill>
                  <a:schemeClr val="accent3"/>
                </a:solidFill>
              </a:rPr>
              <a:t>（一）显微镜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Text Box 6"/>
          <p:cNvSpPr txBox="1"/>
          <p:nvPr/>
        </p:nvSpPr>
        <p:spPr>
          <a:xfrm>
            <a:off x="889318" y="4631055"/>
            <a:ext cx="5715000" cy="51911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zh-CN" altLang="en-US" sz="2800" b="1" dirty="0">
                <a:solidFill>
                  <a:srgbClr val="0066CC"/>
                </a:solidFill>
                <a:latin typeface="宋体" panose="02010600030101010101" pitchFamily="2" charset="-122"/>
              </a:rPr>
              <a:t>    </a:t>
            </a:r>
            <a:endParaRPr lang="zh-CN" altLang="en-US" sz="2800" dirty="0">
              <a:latin typeface="Arial" panose="020B0604020202020204" charset="-76"/>
            </a:endParaRPr>
          </a:p>
        </p:txBody>
      </p:sp>
      <p:sp>
        <p:nvSpPr>
          <p:cNvPr id="2" name="Text Box 2"/>
          <p:cNvSpPr txBox="1"/>
          <p:nvPr/>
        </p:nvSpPr>
        <p:spPr>
          <a:xfrm>
            <a:off x="1605915" y="1390333"/>
            <a:ext cx="3455988" cy="700087"/>
          </a:xfrm>
          <a:prstGeom prst="rect">
            <a:avLst/>
          </a:prstGeom>
          <a:solidFill>
            <a:srgbClr val="66FF33">
              <a:alpha val="100000"/>
            </a:srgbClr>
          </a:solidFill>
          <a:ln w="9525">
            <a:noFill/>
          </a:ln>
        </p:spPr>
        <p:txBody>
          <a:bodyPr vert="horz"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chemeClr val="accent1"/>
                </a:solidFill>
                <a:latin typeface="宋体" panose="02010600030101010101" pitchFamily="2" charset="-122"/>
              </a:rPr>
              <a:t>光学显微镜的原理：</a:t>
            </a:r>
            <a:r>
              <a:rPr lang="zh-CN" altLang="en-US" sz="4000" b="1" dirty="0">
                <a:solidFill>
                  <a:schemeClr val="tx2"/>
                </a:solidFill>
                <a:latin typeface="宋体" panose="02010600030101010101" pitchFamily="2" charset="-122"/>
              </a:rPr>
              <a:t> </a:t>
            </a:r>
          </a:p>
        </p:txBody>
      </p:sp>
      <p:sp>
        <p:nvSpPr>
          <p:cNvPr id="10243" name="Text Box 3"/>
          <p:cNvSpPr txBox="1"/>
          <p:nvPr/>
        </p:nvSpPr>
        <p:spPr>
          <a:xfrm>
            <a:off x="291465" y="2378075"/>
            <a:ext cx="6084888" cy="5175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zh-CN" altLang="en-US" sz="2800" b="1" dirty="0">
                <a:latin typeface="宋体" panose="02010600030101010101" pitchFamily="2" charset="-122"/>
              </a:rPr>
              <a:t> </a:t>
            </a:r>
            <a:r>
              <a:rPr lang="zh-CN" altLang="en-US" sz="2800" dirty="0">
                <a:latin typeface="Arial" panose="020B0604020202020204" charset="-76"/>
              </a:rPr>
              <a:t>（</a:t>
            </a:r>
            <a:r>
              <a:rPr lang="en-US" altLang="x-none" sz="2800" dirty="0">
                <a:latin typeface="Arial" panose="020B0604020202020204" charset="-76"/>
              </a:rPr>
              <a:t>1</a:t>
            </a:r>
            <a:r>
              <a:rPr lang="zh-CN" altLang="en-US" sz="2800" dirty="0">
                <a:latin typeface="Arial" panose="020B0604020202020204" charset="-76"/>
              </a:rPr>
              <a:t>）物镜：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charset="-76"/>
              </a:rPr>
              <a:t>相当于投影仪的镜头，</a:t>
            </a:r>
          </a:p>
        </p:txBody>
      </p:sp>
      <p:sp>
        <p:nvSpPr>
          <p:cNvPr id="3" name="Text Box 4"/>
          <p:cNvSpPr txBox="1"/>
          <p:nvPr/>
        </p:nvSpPr>
        <p:spPr>
          <a:xfrm>
            <a:off x="2415540" y="2881313"/>
            <a:ext cx="3311525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charset="-76"/>
              </a:rPr>
              <a:t>成倒立放大的实像。</a:t>
            </a:r>
          </a:p>
        </p:txBody>
      </p:sp>
      <p:sp>
        <p:nvSpPr>
          <p:cNvPr id="10245" name="Text Box 5"/>
          <p:cNvSpPr txBox="1"/>
          <p:nvPr/>
        </p:nvSpPr>
        <p:spPr>
          <a:xfrm>
            <a:off x="291465" y="3744913"/>
            <a:ext cx="6300788" cy="1158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zh-CN" altLang="en-US" sz="2800" b="1" dirty="0">
                <a:latin typeface="宋体" panose="02010600030101010101" pitchFamily="2" charset="-122"/>
              </a:rPr>
              <a:t> </a:t>
            </a:r>
            <a:r>
              <a:rPr lang="zh-CN" altLang="en-US" sz="2800" dirty="0">
                <a:latin typeface="Arial" panose="020B0604020202020204" charset="-76"/>
              </a:rPr>
              <a:t>（</a:t>
            </a:r>
            <a:r>
              <a:rPr lang="en-US" altLang="x-none" sz="2800" dirty="0">
                <a:latin typeface="Arial" panose="020B0604020202020204" charset="-76"/>
              </a:rPr>
              <a:t>2</a:t>
            </a:r>
            <a:r>
              <a:rPr lang="zh-CN" altLang="en-US" sz="2800" dirty="0">
                <a:latin typeface="Arial" panose="020B0604020202020204" charset="-76"/>
              </a:rPr>
              <a:t>）目镜：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charset="-76"/>
              </a:rPr>
              <a:t>相当于放大镜，</a:t>
            </a:r>
          </a:p>
          <a:p>
            <a:pPr algn="just">
              <a:lnSpc>
                <a:spcPct val="125000"/>
              </a:lnSpc>
            </a:pPr>
            <a:r>
              <a:rPr lang="zh-CN" altLang="en-US" sz="2800" dirty="0">
                <a:solidFill>
                  <a:srgbClr val="0000FF"/>
                </a:solidFill>
                <a:latin typeface="Arial" panose="020B0604020202020204" charset="-76"/>
              </a:rPr>
              <a:t>                  把物镜所成的像再放大一次。</a:t>
            </a:r>
          </a:p>
        </p:txBody>
      </p:sp>
      <p:sp>
        <p:nvSpPr>
          <p:cNvPr id="4" name="Text Box 6"/>
          <p:cNvSpPr txBox="1"/>
          <p:nvPr/>
        </p:nvSpPr>
        <p:spPr>
          <a:xfrm>
            <a:off x="975678" y="4752975"/>
            <a:ext cx="5715000" cy="51911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zh-CN" altLang="en-US" sz="2800" b="1" dirty="0">
                <a:solidFill>
                  <a:srgbClr val="0066CC"/>
                </a:solidFill>
                <a:latin typeface="宋体" panose="02010600030101010101" pitchFamily="2" charset="-122"/>
              </a:rPr>
              <a:t>    </a:t>
            </a:r>
            <a:endParaRPr lang="zh-CN" altLang="en-US" sz="2800" dirty="0">
              <a:latin typeface="Arial" panose="020B0604020202020204" charset="-76"/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6808153" y="1630363"/>
            <a:ext cx="2232025" cy="4995862"/>
            <a:chOff x="0" y="0"/>
            <a:chExt cx="1406" cy="3447"/>
          </a:xfrm>
        </p:grpSpPr>
        <p:pic>
          <p:nvPicPr>
            <p:cNvPr id="6" name="Picture 9" descr="显微镜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1406" cy="3447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7" name="Group 10"/>
            <p:cNvGrpSpPr/>
            <p:nvPr/>
          </p:nvGrpSpPr>
          <p:grpSpPr>
            <a:xfrm>
              <a:off x="153" y="3169"/>
              <a:ext cx="1021" cy="170"/>
              <a:chOff x="0" y="0"/>
              <a:chExt cx="1021" cy="170"/>
            </a:xfrm>
          </p:grpSpPr>
          <p:sp>
            <p:nvSpPr>
              <p:cNvPr id="8" name="Line 11"/>
              <p:cNvSpPr/>
              <p:nvPr/>
            </p:nvSpPr>
            <p:spPr>
              <a:xfrm>
                <a:off x="0" y="57"/>
                <a:ext cx="726" cy="0"/>
              </a:xfrm>
              <a:prstGeom prst="line">
                <a:avLst/>
              </a:prstGeom>
              <a:ln w="19050" cap="flat" cmpd="sng">
                <a:solidFill>
                  <a:srgbClr val="FF9933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9" name="Line 12"/>
              <p:cNvSpPr/>
              <p:nvPr/>
            </p:nvSpPr>
            <p:spPr>
              <a:xfrm>
                <a:off x="0" y="113"/>
                <a:ext cx="726" cy="0"/>
              </a:xfrm>
              <a:prstGeom prst="line">
                <a:avLst/>
              </a:prstGeom>
              <a:ln w="19050" cap="flat" cmpd="sng">
                <a:solidFill>
                  <a:srgbClr val="FF9933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11" name="Line 13"/>
              <p:cNvSpPr/>
              <p:nvPr/>
            </p:nvSpPr>
            <p:spPr>
              <a:xfrm>
                <a:off x="0" y="57"/>
                <a:ext cx="0" cy="56"/>
              </a:xfrm>
              <a:prstGeom prst="line">
                <a:avLst/>
              </a:prstGeom>
              <a:ln w="19050" cap="flat" cmpd="sng">
                <a:solidFill>
                  <a:srgbClr val="FF9933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12" name="Line 14"/>
              <p:cNvSpPr/>
              <p:nvPr/>
            </p:nvSpPr>
            <p:spPr>
              <a:xfrm>
                <a:off x="709" y="0"/>
                <a:ext cx="284" cy="85"/>
              </a:xfrm>
              <a:prstGeom prst="line">
                <a:avLst/>
              </a:prstGeom>
              <a:ln w="19050" cap="flat" cmpd="sng">
                <a:solidFill>
                  <a:srgbClr val="FF9933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13" name="Line 15"/>
              <p:cNvSpPr/>
              <p:nvPr/>
            </p:nvSpPr>
            <p:spPr>
              <a:xfrm flipV="1">
                <a:off x="709" y="85"/>
                <a:ext cx="312" cy="85"/>
              </a:xfrm>
              <a:prstGeom prst="line">
                <a:avLst/>
              </a:prstGeom>
              <a:ln w="19050" cap="flat" cmpd="sng">
                <a:solidFill>
                  <a:srgbClr val="FF9933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14" name="Line 16"/>
              <p:cNvSpPr/>
              <p:nvPr/>
            </p:nvSpPr>
            <p:spPr>
              <a:xfrm>
                <a:off x="709" y="0"/>
                <a:ext cx="0" cy="57"/>
              </a:xfrm>
              <a:prstGeom prst="line">
                <a:avLst/>
              </a:prstGeom>
              <a:ln w="19050" cap="flat" cmpd="sng">
                <a:solidFill>
                  <a:srgbClr val="FF9933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15" name="Line 17"/>
              <p:cNvSpPr/>
              <p:nvPr/>
            </p:nvSpPr>
            <p:spPr>
              <a:xfrm>
                <a:off x="709" y="113"/>
                <a:ext cx="0" cy="57"/>
              </a:xfrm>
              <a:prstGeom prst="line">
                <a:avLst/>
              </a:prstGeom>
              <a:ln w="19050" cap="flat" cmpd="sng">
                <a:solidFill>
                  <a:srgbClr val="FF9933"/>
                </a:solidFill>
                <a:prstDash val="dash"/>
                <a:headEnd type="none" w="med" len="med"/>
                <a:tailEnd type="none" w="med" len="med"/>
              </a:ln>
            </p:spPr>
          </p:sp>
        </p:grpSp>
      </p:grpSp>
      <p:sp>
        <p:nvSpPr>
          <p:cNvPr id="16" name="Rectangle 19"/>
          <p:cNvSpPr/>
          <p:nvPr/>
        </p:nvSpPr>
        <p:spPr>
          <a:xfrm>
            <a:off x="399415" y="5041900"/>
            <a:ext cx="6329363" cy="639763"/>
          </a:xfrm>
          <a:prstGeom prst="rect">
            <a:avLst/>
          </a:prstGeom>
          <a:noFill/>
          <a:ln w="9525">
            <a:noFill/>
          </a:ln>
        </p:spPr>
        <p:txBody>
          <a:bodyPr vert="horz" wrap="none" anchor="t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en-US" sz="2400" dirty="0">
                <a:latin typeface="Arial" panose="020B0604020202020204" charset="-76"/>
              </a:rPr>
              <a:t>显微镜放大倍数</a:t>
            </a:r>
            <a:r>
              <a:rPr lang="en-US" altLang="x-none" sz="2400" dirty="0">
                <a:latin typeface="Arial" panose="020B0604020202020204" charset="-76"/>
              </a:rPr>
              <a:t>=</a:t>
            </a:r>
            <a:r>
              <a:rPr lang="zh-CN" altLang="en-US" sz="2400" dirty="0">
                <a:latin typeface="Arial" panose="020B0604020202020204" charset="-76"/>
              </a:rPr>
              <a:t>物镜放大倍数</a:t>
            </a:r>
            <a:r>
              <a:rPr lang="zh-CN" altLang="en-US" sz="2400" dirty="0">
                <a:latin typeface="Arial" panose="020B0604020202020204" charset="-76"/>
                <a:sym typeface="Arial" panose="020B0604020202020204" charset="-76"/>
              </a:rPr>
              <a:t>×</a:t>
            </a:r>
            <a:r>
              <a:rPr lang="zh-CN" altLang="en-US" sz="2400" dirty="0">
                <a:latin typeface="Arial" panose="020B0604020202020204" charset="-76"/>
                <a:sym typeface="Wingdings 2" pitchFamily="2" charset="2"/>
              </a:rPr>
              <a:t>目镜</a:t>
            </a:r>
            <a:r>
              <a:rPr lang="zh-CN" altLang="en-US" sz="2400" dirty="0">
                <a:latin typeface="Arial" panose="020B0604020202020204" charset="-76"/>
              </a:rPr>
              <a:t>放大倍数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10243" grpId="0" bldLvl="0"/>
      <p:bldP spid="3" grpId="0" bldLvl="0"/>
      <p:bldP spid="10245" grpId="0" bldLvl="0"/>
      <p:bldP spid="16" grpId="0" bldLvl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表格 11265"/>
          <p:cNvGraphicFramePr/>
          <p:nvPr/>
        </p:nvGraphicFramePr>
        <p:xfrm>
          <a:off x="933450" y="2261235"/>
          <a:ext cx="7254875" cy="3960813"/>
        </p:xfrm>
        <a:graphic>
          <a:graphicData uri="http://schemas.openxmlformats.org/drawingml/2006/table">
            <a:tbl>
              <a:tblPr/>
              <a:tblGrid>
                <a:gridCol w="1231900"/>
                <a:gridCol w="1778000"/>
                <a:gridCol w="1785938"/>
                <a:gridCol w="2459037"/>
              </a:tblGrid>
              <a:tr h="682625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Font typeface="Arial" panose="020B0604020202020204" charset="-76"/>
                        <a:buNone/>
                      </a:pPr>
                      <a:endParaRPr lang="zh-CN" altLang="en-US" sz="2400">
                        <a:latin typeface="Calibri" panose="020F0502020204030204" pitchFamily="34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buFont typeface="Arial" panose="020B0604020202020204" charset="-76"/>
                        <a:buNone/>
                      </a:pPr>
                      <a:r>
                        <a:rPr lang="zh-CN" altLang="en-US" sz="2400">
                          <a:latin typeface="Arial" panose="020B0604020202020204" charset="-76"/>
                        </a:rPr>
                        <a:t>物镜的作用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buFont typeface="Arial" panose="020B0604020202020204" charset="-76"/>
                        <a:buNone/>
                      </a:pPr>
                      <a:r>
                        <a:rPr lang="zh-CN" altLang="en-US" sz="2400">
                          <a:latin typeface="Arial" panose="020B0604020202020204" charset="-76"/>
                        </a:rPr>
                        <a:t>目镜的作用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buFont typeface="Arial" panose="020B0604020202020204" charset="-76"/>
                        <a:buNone/>
                      </a:pPr>
                      <a:r>
                        <a:rPr lang="zh-CN" altLang="en-US" sz="2400">
                          <a:latin typeface="Arial" panose="020B0604020202020204" charset="-76"/>
                        </a:rPr>
                        <a:t>增大视角的方法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8188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Font typeface="Arial" panose="020B0604020202020204" charset="-76"/>
                        <a:buNone/>
                      </a:pPr>
                      <a:r>
                        <a:rPr lang="zh-CN" altLang="en-US" sz="2400">
                          <a:latin typeface="Calibri" panose="020F0502020204030204" pitchFamily="34" charset="0"/>
                        </a:rPr>
                        <a:t>显微镜</a:t>
                      </a: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buFont typeface="Arial" panose="020B0604020202020204" charset="-76"/>
                        <a:buNone/>
                      </a:pPr>
                      <a:endParaRPr lang="zh-CN" altLang="en-US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buFont typeface="Arial" panose="020B0604020202020204" charset="-76"/>
                        <a:buNone/>
                      </a:pPr>
                      <a:endParaRPr lang="zh-CN" altLang="en-US" sz="24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n"/>
                        <a:defRPr sz="180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1pPr>
                      <a:lvl2pPr marL="742950" lvl="1" indent="-28575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6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2pPr>
                      <a:lvl3pPr marL="1143000" lvl="2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•"/>
                        <a:defRPr sz="14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3pPr>
                      <a:lvl4pPr marL="1600200" lvl="3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–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4pPr>
                      <a:lvl5pPr marL="2057400" lvl="4" indent="-2286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Wingdings" panose="05000000000000000000" pitchFamily="2" charset="2"/>
                        <a:buChar char="»"/>
                        <a:defRPr sz="1200" b="0" i="0" u="none" kern="1200" baseline="0">
                          <a:solidFill>
                            <a:schemeClr val="tx1"/>
                          </a:solidFill>
                          <a:latin typeface="黑体" panose="02010609060101010101" pitchFamily="2" charset="-122"/>
                          <a:ea typeface="黑体" panose="0201060906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buFont typeface="Arial" panose="020B0604020202020204" charset="-76"/>
                        <a:buNone/>
                      </a:pPr>
                      <a:endParaRPr lang="zh-CN" altLang="en-US" sz="2400" b="1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83" name="Rectangle 19"/>
          <p:cNvSpPr>
            <a:spLocks noGrp="1"/>
          </p:cNvSpPr>
          <p:nvPr/>
        </p:nvSpPr>
        <p:spPr>
          <a:xfrm>
            <a:off x="3078480" y="1177290"/>
            <a:ext cx="2457450" cy="6921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/>
          <a:lstStyle>
            <a:lvl1pPr marL="0" lvl="0" indent="0" algn="l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u="none" kern="1200" baseline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</a:lstStyle>
          <a:p>
            <a:pPr lvl="0" eaLnBrk="1" hangingPunct="1">
              <a:lnSpc>
                <a:spcPct val="150000"/>
              </a:lnSpc>
            </a:pPr>
            <a:r>
              <a:rPr lang="zh-CN" altLang="en-US" sz="2800">
                <a:solidFill>
                  <a:srgbClr val="0000CC"/>
                </a:solidFill>
                <a:latin typeface="Arial" panose="020B0604020202020204" charset="-76"/>
              </a:rPr>
              <a:t>显微镜的原理</a:t>
            </a:r>
          </a:p>
        </p:txBody>
      </p:sp>
      <p:sp>
        <p:nvSpPr>
          <p:cNvPr id="11284" name="Text Box 20"/>
          <p:cNvSpPr txBox="1"/>
          <p:nvPr/>
        </p:nvSpPr>
        <p:spPr>
          <a:xfrm>
            <a:off x="2289175" y="3053398"/>
            <a:ext cx="1600200" cy="309086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eaLnBrk="1" hangingPunct="1">
              <a:buNone/>
            </a:pPr>
            <a:r>
              <a:rPr lang="zh-CN" altLang="en-US" sz="2400">
                <a:latin typeface="Times New Roman" panose="02020603050405020304" pitchFamily="2" charset="0"/>
              </a:rPr>
              <a:t>使被观察的物体成一个倒立的放大的实像。</a:t>
            </a:r>
          </a:p>
          <a:p>
            <a:pPr marL="0" lvl="0" indent="0" eaLnBrk="1" hangingPunct="1">
              <a:buNone/>
            </a:pPr>
            <a:r>
              <a:rPr lang="zh-CN" altLang="en-US" sz="2400">
                <a:latin typeface="Times New Roman" panose="02020603050405020304" pitchFamily="2" charset="0"/>
              </a:rPr>
              <a:t>相当于投影仪的镜头。</a:t>
            </a:r>
          </a:p>
        </p:txBody>
      </p:sp>
      <p:sp>
        <p:nvSpPr>
          <p:cNvPr id="11285" name="Text Box 21"/>
          <p:cNvSpPr txBox="1"/>
          <p:nvPr/>
        </p:nvSpPr>
        <p:spPr>
          <a:xfrm>
            <a:off x="4054475" y="3616960"/>
            <a:ext cx="1619250" cy="210343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zh-CN" altLang="en-US" sz="2400">
                <a:latin typeface="Times New Roman" panose="02020603050405020304" pitchFamily="2" charset="0"/>
              </a:rPr>
              <a:t>把物镜成的实像再一次放大。</a:t>
            </a: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zh-CN" altLang="en-US" sz="2400">
                <a:latin typeface="Times New Roman" panose="02020603050405020304" pitchFamily="2" charset="0"/>
              </a:rPr>
              <a:t>相当于放大镜。</a:t>
            </a:r>
          </a:p>
        </p:txBody>
      </p:sp>
      <p:sp>
        <p:nvSpPr>
          <p:cNvPr id="11286" name="Text Box 22"/>
          <p:cNvSpPr txBox="1"/>
          <p:nvPr/>
        </p:nvSpPr>
        <p:spPr>
          <a:xfrm>
            <a:off x="5889625" y="4150360"/>
            <a:ext cx="2092325" cy="8953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eaLnBrk="1" hangingPunct="1">
              <a:buNone/>
            </a:pPr>
            <a:r>
              <a:rPr lang="zh-CN" altLang="en-US" sz="2400">
                <a:latin typeface="Times New Roman" panose="02020603050405020304" pitchFamily="2" charset="0"/>
              </a:rPr>
              <a:t>把物体的像</a:t>
            </a:r>
          </a:p>
          <a:p>
            <a:pPr marL="0" lvl="0" indent="0" eaLnBrk="1" hangingPunct="1">
              <a:buNone/>
            </a:pPr>
            <a:r>
              <a:rPr lang="zh-CN" altLang="en-US" sz="2400">
                <a:latin typeface="Times New Roman" panose="02020603050405020304" pitchFamily="2" charset="0"/>
              </a:rPr>
              <a:t>放大</a:t>
            </a: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/>
          <p:nvPr/>
        </p:nvSpPr>
        <p:spPr>
          <a:xfrm>
            <a:off x="150813" y="2078673"/>
            <a:ext cx="8713787" cy="18002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266700">
              <a:spcBef>
                <a:spcPct val="0"/>
              </a:spcBef>
              <a:buNone/>
            </a:pPr>
            <a:r>
              <a:rPr lang="zh-CN" altLang="en-US" sz="2800">
                <a:latin typeface="Times New Roman" panose="02020603050405020304" pitchFamily="2" charset="0"/>
                <a:cs typeface="Times New Roman" panose="02020603050405020304" pitchFamily="2" charset="0"/>
              </a:rPr>
              <a:t>自制简易望远镜，并使用它观察远处的物体。</a:t>
            </a:r>
          </a:p>
          <a:p>
            <a:pPr marL="0" lvl="0" indent="266700">
              <a:spcBef>
                <a:spcPct val="0"/>
              </a:spcBef>
              <a:buNone/>
            </a:pPr>
            <a:endParaRPr lang="zh-CN" altLang="en-US" sz="2800">
              <a:latin typeface="Arial" panose="020B0604020202020204" charset="-76"/>
            </a:endParaRPr>
          </a:p>
          <a:p>
            <a:pPr marL="0" lvl="0" indent="266700">
              <a:spcBef>
                <a:spcPct val="0"/>
              </a:spcBef>
              <a:buNone/>
            </a:pPr>
            <a:r>
              <a:rPr lang="zh-CN" altLang="en-US" sz="2800" b="1">
                <a:solidFill>
                  <a:srgbClr val="000000"/>
                </a:solidFill>
                <a:latin typeface="宋体" panose="02010600030101010101" pitchFamily="2" charset="-122"/>
              </a:rPr>
              <a:t>实验器材：</a:t>
            </a:r>
            <a:r>
              <a:rPr lang="zh-CN" altLang="en-US" sz="2800"/>
              <a:t>大凸透镜、小凸透镜、直尺、橡皮泥</a:t>
            </a:r>
            <a:r>
              <a:rPr lang="zh-CN" altLang="en-US" sz="2800">
                <a:solidFill>
                  <a:srgbClr val="000000"/>
                </a:solidFill>
                <a:latin typeface="宋体" panose="02010600030101010101" pitchFamily="2" charset="-122"/>
              </a:rPr>
              <a:t>等。</a:t>
            </a:r>
            <a:endParaRPr lang="zh-CN" altLang="en-US" sz="2800">
              <a:latin typeface="Arial" panose="020B0604020202020204" charset="-76"/>
            </a:endParaRPr>
          </a:p>
          <a:p>
            <a:pPr marL="0" lvl="0" indent="266700">
              <a:spcBef>
                <a:spcPct val="0"/>
              </a:spcBef>
              <a:buNone/>
            </a:pPr>
            <a:endParaRPr lang="zh-CN" altLang="en-US" sz="2800">
              <a:latin typeface="Arial" panose="020B0604020202020204" charset="-76"/>
            </a:endParaRPr>
          </a:p>
        </p:txBody>
      </p:sp>
      <p:pic>
        <p:nvPicPr>
          <p:cNvPr id="12291" name="Picture 4" descr="制作望远镜 高清_20141123133914"/>
          <p:cNvPicPr>
            <a:picLocks noChangeAspect="1"/>
          </p:cNvPicPr>
          <p:nvPr/>
        </p:nvPicPr>
        <p:blipFill>
          <a:blip r:embed="rId4" cstate="print"/>
          <a:srcRect t="11066"/>
          <a:stretch>
            <a:fillRect/>
          </a:stretch>
        </p:blipFill>
        <p:spPr>
          <a:xfrm>
            <a:off x="2239963" y="3734435"/>
            <a:ext cx="4248150" cy="2844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2" name="标题 1"/>
          <p:cNvSpPr/>
          <p:nvPr/>
        </p:nvSpPr>
        <p:spPr>
          <a:xfrm>
            <a:off x="1808480" y="926465"/>
            <a:ext cx="3491865" cy="86487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/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zh-CN" altLang="en-US" sz="4000" b="1">
                <a:solidFill>
                  <a:schemeClr val="accent3"/>
                </a:solidFill>
              </a:rPr>
              <a:t>（二）望远镜</a:t>
            </a: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未命名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50945" y="2395855"/>
            <a:ext cx="4787900" cy="36449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5" name="Rectangle 4"/>
          <p:cNvSpPr/>
          <p:nvPr/>
        </p:nvSpPr>
        <p:spPr>
          <a:xfrm>
            <a:off x="1692275" y="1270000"/>
            <a:ext cx="2447925" cy="809625"/>
          </a:xfrm>
          <a:prstGeom prst="rect">
            <a:avLst/>
          </a:prstGeom>
          <a:solidFill>
            <a:srgbClr val="66FF33">
              <a:alpha val="100000"/>
            </a:srgbClr>
          </a:solidFill>
          <a:ln w="9525">
            <a:noFill/>
          </a:ln>
        </p:spPr>
        <p:txBody>
          <a:bodyPr vert="horz" wrap="square" anchor="t"/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0" lvl="0" indent="0" algn="just">
              <a:lnSpc>
                <a:spcPct val="125000"/>
              </a:lnSpc>
              <a:spcBef>
                <a:spcPct val="0"/>
              </a:spcBef>
              <a:buNone/>
            </a:pPr>
            <a:r>
              <a:rPr lang="zh-CN" altLang="en-US" sz="2800" dirty="0"/>
              <a:t>开普勒望远镜</a:t>
            </a:r>
            <a:endParaRPr lang="en-US" altLang="x-none" sz="2800" dirty="0"/>
          </a:p>
        </p:txBody>
      </p:sp>
      <p:sp>
        <p:nvSpPr>
          <p:cNvPr id="13316" name="Rectangle 5"/>
          <p:cNvSpPr/>
          <p:nvPr/>
        </p:nvSpPr>
        <p:spPr>
          <a:xfrm>
            <a:off x="900113" y="2171700"/>
            <a:ext cx="6210300" cy="193516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/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n"/>
              <a:defRPr sz="200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8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•"/>
              <a:defRPr sz="16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–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»"/>
              <a:defRPr sz="1400" b="0" i="0" u="none" kern="1200" baseline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marL="342900" lvl="0" indent="-342900">
              <a:buNone/>
            </a:pPr>
            <a:r>
              <a:rPr lang="en-US" altLang="x-none" sz="2800" dirty="0"/>
              <a:t>1</a:t>
            </a:r>
            <a:r>
              <a:rPr lang="zh-CN" altLang="en-US" sz="2800" dirty="0"/>
              <a:t>．基本构成：</a:t>
            </a:r>
          </a:p>
          <a:p>
            <a:pPr marL="342900" lvl="0" indent="-342900">
              <a:buNone/>
            </a:pPr>
            <a:r>
              <a:rPr lang="zh-CN" altLang="en-US" sz="2800" dirty="0"/>
              <a:t>      目镜和物镜都是凸透镜  </a:t>
            </a:r>
          </a:p>
          <a:p>
            <a:pPr marL="342900" lvl="0" indent="-342900">
              <a:buNone/>
            </a:pPr>
            <a:r>
              <a:rPr lang="zh-CN" altLang="en-US" sz="2800" dirty="0"/>
              <a:t>      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ldLvl="0" animBg="1"/>
      <p:bldP spid="13316" grpId="0" bldLvl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15"/>
  <p:tag name="KSO_WM_TAG_VERSION" val="1.0"/>
  <p:tag name="KSO_WM_SLIDE_ID" val="custom596_12"/>
  <p:tag name="KSO_WM_SLIDE_INDEX" val="12"/>
  <p:tag name="KSO_WM_SLIDE_ITEM_CNT" val="2"/>
  <p:tag name="KSO_WM_SLIDE_LAYOUT" val="a_b_e"/>
  <p:tag name="KSO_WM_SLIDE_LAYOUT_CNT" val="1_1_1"/>
  <p:tag name="KSO_WM_SLIDE_TYPE" val="sectionTitle"/>
  <p:tag name="KSO_WM_BEAUTIFY_FLAG" val="#wm#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a"/>
  <p:tag name="KSO_WM_UNIT_INDEX" val="1"/>
  <p:tag name="KSO_WM_UNIT_ID" val="custom596_12*a*1"/>
  <p:tag name="KSO_WM_UNIT_CLEAR" val="1"/>
  <p:tag name="KSO_WM_UNIT_LAYERLEVEL" val="1"/>
  <p:tag name="KSO_WM_UNIT_VALUE" val="13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1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b"/>
  <p:tag name="KSO_WM_UNIT_INDEX" val="1"/>
  <p:tag name="KSO_WM_UNIT_ID" val="custom596_1*b*1"/>
  <p:tag name="KSO_WM_UNIT_CLEAR" val="1"/>
  <p:tag name="KSO_WM_UNIT_LAYERLEVEL" val="1"/>
  <p:tag name="KSO_WM_UNIT_VALUE" val="66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1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b"/>
  <p:tag name="KSO_WM_UNIT_INDEX" val="1"/>
  <p:tag name="KSO_WM_UNIT_ID" val="custom596_1*b*1"/>
  <p:tag name="KSO_WM_UNIT_CLEAR" val="1"/>
  <p:tag name="KSO_WM_UNIT_LAYERLEVEL" val="1"/>
  <p:tag name="KSO_WM_UNIT_VALUE" val="66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1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596"/>
  <p:tag name="KSO_WM_UNIT_TYPE" val="b"/>
  <p:tag name="KSO_WM_UNIT_INDEX" val="1"/>
  <p:tag name="KSO_WM_UNIT_ID" val="custom596_1*b*1"/>
  <p:tag name="KSO_WM_UNIT_CLEAR" val="1"/>
  <p:tag name="KSO_WM_UNIT_LAYERLEVEL" val="1"/>
  <p:tag name="KSO_WM_UNIT_VALUE" val="66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5、9、12、18、23、25、26、27、29"/>
  <p:tag name="KSO_WM_TEMPLATE_CATEGORY" val="custom"/>
  <p:tag name="KSO_WM_TEMPLATE_INDEX" val="215"/>
  <p:tag name="KSO_WM_TAG_VERSION" val="1.0"/>
  <p:tag name="KSO_WM_SLIDE_ID" val="custom596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heme/theme1.xml><?xml version="1.0" encoding="utf-8"?>
<a:theme xmlns:a="http://schemas.openxmlformats.org/drawingml/2006/main" name="Office 主题">
  <a:themeElements>
    <a:clrScheme name="21515">
      <a:dk1>
        <a:srgbClr val="5F5F5F"/>
      </a:dk1>
      <a:lt1>
        <a:srgbClr val="FFFFFF"/>
      </a:lt1>
      <a:dk2>
        <a:srgbClr val="4D4D4D"/>
      </a:dk2>
      <a:lt2>
        <a:srgbClr val="FFFFFF"/>
      </a:lt2>
      <a:accent1>
        <a:srgbClr val="47B6E7"/>
      </a:accent1>
      <a:accent2>
        <a:srgbClr val="628EE3"/>
      </a:accent2>
      <a:accent3>
        <a:srgbClr val="2BC3B5"/>
      </a:accent3>
      <a:accent4>
        <a:srgbClr val="92D050"/>
      </a:accent4>
      <a:accent5>
        <a:srgbClr val="CEB9A3"/>
      </a:accent5>
      <a:accent6>
        <a:srgbClr val="FFC000"/>
      </a:accent6>
      <a:hlink>
        <a:srgbClr val="00B0F0"/>
      </a:hlink>
      <a:folHlink>
        <a:srgbClr val="AFB2B4"/>
      </a:folHlink>
    </a:clrScheme>
    <a:fontScheme name="自定义 2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858</Words>
  <Application>Microsoft Office PowerPoint</Application>
  <PresentationFormat>全屏显示(4:3)</PresentationFormat>
  <Paragraphs>142</Paragraphs>
  <Slides>19</Slides>
  <Notes>16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0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宇恒编辑部</dc:creator>
  <cp:lastModifiedBy>User</cp:lastModifiedBy>
  <cp:revision>71</cp:revision>
  <dcterms:created xsi:type="dcterms:W3CDTF">2015-11-16T05:18:00Z</dcterms:created>
  <dcterms:modified xsi:type="dcterms:W3CDTF">2019-08-20T14:28:24Z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2052-10.1.0.6929</vt:lpwstr>
  </property>
</Properties>
</file>