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61" r:id="rId4"/>
    <p:sldId id="260" r:id="rId5"/>
    <p:sldId id="265" r:id="rId6"/>
    <p:sldId id="269" r:id="rId7"/>
    <p:sldId id="267" r:id="rId8"/>
    <p:sldId id="266" r:id="rId9"/>
    <p:sldId id="271" r:id="rId10"/>
    <p:sldId id="272" r:id="rId11"/>
    <p:sldId id="279" r:id="rId12"/>
    <p:sldId id="280" r:id="rId13"/>
    <p:sldId id="274" r:id="rId14"/>
    <p:sldId id="278" r:id="rId15"/>
    <p:sldId id="264" r:id="rId16"/>
    <p:sldId id="276" r:id="rId17"/>
    <p:sldId id="281" r:id="rId18"/>
    <p:sldId id="287" r:id="rId19"/>
    <p:sldId id="284" r:id="rId20"/>
    <p:sldId id="282" r:id="rId21"/>
    <p:sldId id="285" r:id="rId22"/>
    <p:sldId id="288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F2A74E2-9631-4B0B-84DE-87A3A25C70EE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3EF6AFB-A462-46F8-BFB2-51B1DF15F9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59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4688-8897-42FE-A987-2AC27B28DE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1528-5970-40A2-BA50-931612DD20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0C2F-09D4-4A76-9B88-46BA990003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F27C-0B82-4ED7-990F-24EAB2E48B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82FE-6D02-4C71-873C-2284B3FEDA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09ED-3D7A-4AFD-AEAE-30203E9713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0C16-7855-4051-8E73-3C3010BEAF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39D1-2EEA-4995-8237-64D374282D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2089-46CD-4C37-8C95-A13A4A258D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5580-EF05-4F8D-A5EE-A8DEF5C879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0B2E-534F-455A-B38F-C47ED73C3F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05AF-92F0-4BDB-B8A3-9F2B4D1D73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0FBE6246-DB49-467D-99E2-2DFB33C7EB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77200" cy="1470025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第十六章 电压 电阻</a:t>
            </a:r>
            <a:b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 变阻器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477963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调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b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实验：用滑动变阻器改变小灯泡的亮度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229600" cy="20113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①闭合开关前滑片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要放在哪个位置，为什么？</a:t>
            </a: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答：滑片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放在滑动变阻器的阻止最大处。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保护电路。</a:t>
            </a:r>
          </a:p>
        </p:txBody>
      </p:sp>
      <p:pic>
        <p:nvPicPr>
          <p:cNvPr id="12292" name="Picture 6" descr="九年物理笔记 16-04变阻器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828800"/>
            <a:ext cx="3810000" cy="25622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229600" cy="3657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②为什么有时连接最后一根导线灯泡立即亮？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答：连接元件前开关没有断开。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③滑动变阻器怎样改变灯泡亮度？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答：滑片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移动可改变连入电路的电阻丝长度，而改变连入电路的电阻大小，进而改变电路总电阻和电流大小，从而改变灯泡两端的电压，改变灯泡亮度。</a:t>
            </a:r>
          </a:p>
        </p:txBody>
      </p:sp>
      <p:pic>
        <p:nvPicPr>
          <p:cNvPr id="13315" name="Picture 6" descr="九年物理笔记 16-04变阻器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381000"/>
            <a:ext cx="3810000" cy="25622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287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．滑动变阻器的作用：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zh-CN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改变电路中的电阻以及用电器两端的电压；</a:t>
            </a:r>
            <a:endParaRPr lang="en-US" altLang="zh-CN" sz="32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zh-CN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保护电路。</a:t>
            </a:r>
            <a:endParaRPr lang="en-US" altLang="zh-CN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>
              <a:buFontTx/>
              <a:buNone/>
            </a:pPr>
            <a:endParaRPr lang="zh-CN" altLang="zh-CN" sz="32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．滑动变阻器的特点：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能改变连入电路的电阻，但不能显示连入电路的阻值。</a:t>
            </a:r>
          </a:p>
          <a:p>
            <a:endParaRPr lang="zh-CN" altLang="en-US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三、电阻器的应用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．电阻箱</a:t>
            </a:r>
          </a:p>
          <a:p>
            <a:pP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）特点：电阻箱能跳跃式改变电阻，显示电阻大小。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3200400"/>
            <a:ext cx="3352800" cy="3213100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514600"/>
            <a:ext cx="2819400" cy="36496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5" descr="R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600" y="4572000"/>
            <a:ext cx="5214938" cy="1447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2438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）读数：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>
              <a:buClr>
                <a:schemeClr val="bg1"/>
              </a:buClr>
              <a:buFont typeface="Wingdings" pitchFamily="2" charset="2"/>
              <a:buChar char="n"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各旋盘对应指示点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读数乘以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面板上标记的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倍数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，再相加就是电阻箱接入的电阻值。</a:t>
            </a:r>
          </a:p>
          <a:p>
            <a:pPr>
              <a:defRPr/>
            </a:pPr>
            <a:endParaRPr lang="zh-CN" altLang="en-US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57600" y="2971800"/>
            <a:ext cx="21336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ea typeface="楷体" pitchFamily="49" charset="-122"/>
                <a:cs typeface="Times New Roman" pitchFamily="18" charset="0"/>
              </a:rPr>
              <a:t>旋钮式</a:t>
            </a:r>
            <a:endParaRPr lang="en-US" altLang="zh-CN" sz="3600" b="1">
              <a:solidFill>
                <a:schemeClr val="accent2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b="1">
              <a:solidFill>
                <a:schemeClr val="accent2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600" b="1">
                <a:solidFill>
                  <a:schemeClr val="accent2"/>
                </a:solidFill>
                <a:ea typeface="楷体" pitchFamily="49" charset="-122"/>
                <a:cs typeface="Times New Roman" pitchFamily="18" charset="0"/>
              </a:rPr>
              <a:t>插拔式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image.suning.cn/content/catentries/00000000010330/000000000103305672/fullimage/000000000103305672_1f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1200" y="304800"/>
            <a:ext cx="3048000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．电位器：</a:t>
            </a: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685800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通过机械式旋钮调节阻值大小。</a:t>
            </a:r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3810000"/>
            <a:ext cx="2352675" cy="23622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7414" name="Picture 2" descr="E:\01商乐\05区工作\04课题组\做ppt\16章 电压电阻\电压电阻图\16-4-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1600201"/>
            <a:ext cx="4156799" cy="1981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2" descr="071040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52800" y="3352799"/>
            <a:ext cx="4800600" cy="308800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矩形 7"/>
          <p:cNvSpPr/>
          <p:nvPr/>
        </p:nvSpPr>
        <p:spPr>
          <a:xfrm>
            <a:off x="5486400" y="6096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None/>
            </a:pPr>
            <a:r>
              <a:rPr lang="zh-CN" altLang="en-US" sz="2400" b="1" smtClean="0">
                <a:ea typeface="楷体" pitchFamily="49" charset="-122"/>
                <a:cs typeface="Times New Roman" pitchFamily="18" charset="0"/>
              </a:rPr>
              <a:t>汽车油量表原理</a:t>
            </a:r>
            <a:endParaRPr lang="zh-CN" altLang="en-US" sz="2400" b="1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8230313" imgH="6248942"/>
        </mc:Choice>
        <mc:Fallback>
          <p:control name="ShockwaveFlash1" r:id="rId2" imgW="8230313" imgH="624894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28600"/>
                  <a:ext cx="8229600" cy="624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G:\我的物理\2020秋物理九上课件\2020秋物理九上课件16-04变阻器\思维导图16-04变阻器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90600"/>
            <a:ext cx="8831920" cy="54102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本课小结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内江期末）如图，是实验电路正确连接完毕后，滑动变阻器接入电路的四种情形。当闭合开关进行实验时，滑片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必须向左移动的是（　　）</a:t>
            </a:r>
          </a:p>
          <a:p>
            <a:endParaRPr lang="zh-CN" altLang="en-US" sz="24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3794" name="Picture 2" descr="D:\我的文档\Pictures\11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2438400"/>
            <a:ext cx="6079518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</a:rPr>
              <a:t>B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淮安区模拟）如图所示，有关滑动变阻器的使用，说法正确的是（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．接线柱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端接进电路为定值电阻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．接线柱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端接进电路为一根导线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端接进电路，电流方向为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C→P→B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端接进电路，向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端移动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，电阻增大</a:t>
            </a:r>
            <a:endParaRPr lang="en-US" altLang="zh-CN" sz="2400" b="1" smtClean="0">
              <a:solidFill>
                <a:schemeClr val="accent2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77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4191000"/>
            <a:ext cx="394335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3" name="Picture 1" descr="E:\01商乐\05区工作\04课题组\做ppt\16章 电压电阻\电压电阻图\16-4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3048000"/>
            <a:ext cx="6019800" cy="3481388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4099" name="Group 9"/>
          <p:cNvGrpSpPr/>
          <p:nvPr/>
        </p:nvGrpSpPr>
        <p:grpSpPr>
          <a:xfrm>
            <a:off x="381000" y="228600"/>
            <a:ext cx="3698875" cy="1441450"/>
            <a:chOff x="432" y="432"/>
            <a:chExt cx="2997" cy="1168"/>
          </a:xfrm>
        </p:grpSpPr>
        <p:pic>
          <p:nvPicPr>
            <p:cNvPr id="4105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32" y="607"/>
              <a:ext cx="1392" cy="625"/>
            </a:xfrm>
            <a:prstGeom prst="rect">
              <a:avLst/>
            </a:prstGeom>
            <a:noFill/>
            <a:ln w="38100">
              <a:noFill/>
              <a:miter lim="800000"/>
            </a:ln>
          </p:spPr>
        </p:pic>
        <p:pic>
          <p:nvPicPr>
            <p:cNvPr id="4106" name="Picture 6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208" y="432"/>
              <a:ext cx="1221" cy="879"/>
            </a:xfrm>
            <a:prstGeom prst="rect">
              <a:avLst/>
            </a:prstGeom>
            <a:noFill/>
            <a:ln w="38100">
              <a:noFill/>
              <a:miter lim="800000"/>
            </a:ln>
          </p:spPr>
        </p:pic>
        <p:sp>
          <p:nvSpPr>
            <p:cNvPr id="4107" name="Freeform 7"/>
            <p:cNvSpPr/>
            <p:nvPr/>
          </p:nvSpPr>
          <p:spPr bwMode="auto">
            <a:xfrm>
              <a:off x="1775" y="895"/>
              <a:ext cx="528" cy="161"/>
            </a:xfrm>
            <a:custGeom>
              <a:avLst/>
              <a:gdLst>
                <a:gd name="T0" fmla="*/ 0 w 528"/>
                <a:gd name="T1" fmla="*/ 64 h 160"/>
                <a:gd name="T2" fmla="*/ 336 w 528"/>
                <a:gd name="T3" fmla="*/ 16 h 160"/>
                <a:gd name="T4" fmla="*/ 528 w 528"/>
                <a:gd name="T5" fmla="*/ 165 h 160"/>
                <a:gd name="T6" fmla="*/ 0 60000 65536"/>
                <a:gd name="T7" fmla="*/ 0 60000 65536"/>
                <a:gd name="T8" fmla="*/ 0 60000 65536"/>
                <a:gd name="T9" fmla="*/ 0 w 528"/>
                <a:gd name="T10" fmla="*/ 0 h 160"/>
                <a:gd name="T11" fmla="*/ 528 w 528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60">
                  <a:moveTo>
                    <a:pt x="0" y="64"/>
                  </a:moveTo>
                  <a:cubicBezTo>
                    <a:pt x="124" y="32"/>
                    <a:pt x="248" y="0"/>
                    <a:pt x="336" y="16"/>
                  </a:cubicBezTo>
                  <a:cubicBezTo>
                    <a:pt x="424" y="32"/>
                    <a:pt x="496" y="136"/>
                    <a:pt x="528" y="160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8"/>
            <p:cNvSpPr/>
            <p:nvPr/>
          </p:nvSpPr>
          <p:spPr bwMode="auto">
            <a:xfrm>
              <a:off x="456" y="1008"/>
              <a:ext cx="2856" cy="592"/>
            </a:xfrm>
            <a:custGeom>
              <a:avLst/>
              <a:gdLst>
                <a:gd name="T0" fmla="*/ 120 w 2856"/>
                <a:gd name="T1" fmla="*/ 0 h 592"/>
                <a:gd name="T2" fmla="*/ 216 w 2856"/>
                <a:gd name="T3" fmla="*/ 336 h 592"/>
                <a:gd name="T4" fmla="*/ 1416 w 2856"/>
                <a:gd name="T5" fmla="*/ 576 h 592"/>
                <a:gd name="T6" fmla="*/ 2616 w 2856"/>
                <a:gd name="T7" fmla="*/ 432 h 592"/>
                <a:gd name="T8" fmla="*/ 2856 w 2856"/>
                <a:gd name="T9" fmla="*/ 96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6"/>
                <a:gd name="T16" fmla="*/ 0 h 592"/>
                <a:gd name="T17" fmla="*/ 2856 w 2856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6" h="592">
                  <a:moveTo>
                    <a:pt x="120" y="0"/>
                  </a:moveTo>
                  <a:cubicBezTo>
                    <a:pt x="60" y="120"/>
                    <a:pt x="0" y="240"/>
                    <a:pt x="216" y="336"/>
                  </a:cubicBezTo>
                  <a:cubicBezTo>
                    <a:pt x="432" y="432"/>
                    <a:pt x="1016" y="560"/>
                    <a:pt x="1416" y="576"/>
                  </a:cubicBezTo>
                  <a:cubicBezTo>
                    <a:pt x="1816" y="592"/>
                    <a:pt x="2376" y="512"/>
                    <a:pt x="2616" y="432"/>
                  </a:cubicBezTo>
                  <a:cubicBezTo>
                    <a:pt x="2856" y="352"/>
                    <a:pt x="2856" y="224"/>
                    <a:pt x="2856" y="96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352800" y="1600200"/>
            <a:ext cx="5181600" cy="2092325"/>
            <a:chOff x="576" y="2160"/>
            <a:chExt cx="4197" cy="1695"/>
          </a:xfrm>
        </p:grpSpPr>
        <p:pic>
          <p:nvPicPr>
            <p:cNvPr id="4101" name="Picture 4" descr="无标题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76" y="2160"/>
              <a:ext cx="3216" cy="9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102" name="Picture 1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52" y="2976"/>
              <a:ext cx="1221" cy="879"/>
            </a:xfrm>
            <a:prstGeom prst="rect">
              <a:avLst/>
            </a:prstGeom>
            <a:noFill/>
            <a:ln w="38100">
              <a:noFill/>
              <a:miter lim="800000"/>
            </a:ln>
          </p:spPr>
        </p:pic>
        <p:sp>
          <p:nvSpPr>
            <p:cNvPr id="4103" name="Freeform 15"/>
            <p:cNvSpPr/>
            <p:nvPr/>
          </p:nvSpPr>
          <p:spPr bwMode="auto">
            <a:xfrm>
              <a:off x="3600" y="2736"/>
              <a:ext cx="1088" cy="768"/>
            </a:xfrm>
            <a:custGeom>
              <a:avLst/>
              <a:gdLst>
                <a:gd name="T0" fmla="*/ 0 w 1088"/>
                <a:gd name="T1" fmla="*/ 0 h 768"/>
                <a:gd name="T2" fmla="*/ 912 w 1088"/>
                <a:gd name="T3" fmla="*/ 288 h 768"/>
                <a:gd name="T4" fmla="*/ 1056 w 1088"/>
                <a:gd name="T5" fmla="*/ 768 h 768"/>
                <a:gd name="T6" fmla="*/ 0 60000 65536"/>
                <a:gd name="T7" fmla="*/ 0 60000 65536"/>
                <a:gd name="T8" fmla="*/ 0 60000 65536"/>
                <a:gd name="T9" fmla="*/ 0 w 1088"/>
                <a:gd name="T10" fmla="*/ 0 h 768"/>
                <a:gd name="T11" fmla="*/ 1088 w 108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8" h="768">
                  <a:moveTo>
                    <a:pt x="0" y="0"/>
                  </a:moveTo>
                  <a:cubicBezTo>
                    <a:pt x="368" y="80"/>
                    <a:pt x="736" y="160"/>
                    <a:pt x="912" y="288"/>
                  </a:cubicBezTo>
                  <a:cubicBezTo>
                    <a:pt x="1088" y="416"/>
                    <a:pt x="1072" y="592"/>
                    <a:pt x="1056" y="768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17"/>
            <p:cNvSpPr/>
            <p:nvPr/>
          </p:nvSpPr>
          <p:spPr bwMode="auto">
            <a:xfrm>
              <a:off x="712" y="2784"/>
              <a:ext cx="2936" cy="768"/>
            </a:xfrm>
            <a:custGeom>
              <a:avLst/>
              <a:gdLst>
                <a:gd name="T0" fmla="*/ 56 w 2936"/>
                <a:gd name="T1" fmla="*/ 0 h 768"/>
                <a:gd name="T2" fmla="*/ 152 w 2936"/>
                <a:gd name="T3" fmla="*/ 336 h 768"/>
                <a:gd name="T4" fmla="*/ 968 w 2936"/>
                <a:gd name="T5" fmla="*/ 576 h 768"/>
                <a:gd name="T6" fmla="*/ 1784 w 2936"/>
                <a:gd name="T7" fmla="*/ 480 h 768"/>
                <a:gd name="T8" fmla="*/ 2648 w 2936"/>
                <a:gd name="T9" fmla="*/ 576 h 768"/>
                <a:gd name="T10" fmla="*/ 2936 w 2936"/>
                <a:gd name="T11" fmla="*/ 768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6"/>
                <a:gd name="T19" fmla="*/ 0 h 768"/>
                <a:gd name="T20" fmla="*/ 2936 w 2936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6" h="768">
                  <a:moveTo>
                    <a:pt x="56" y="0"/>
                  </a:moveTo>
                  <a:cubicBezTo>
                    <a:pt x="28" y="120"/>
                    <a:pt x="0" y="240"/>
                    <a:pt x="152" y="336"/>
                  </a:cubicBezTo>
                  <a:cubicBezTo>
                    <a:pt x="304" y="432"/>
                    <a:pt x="696" y="552"/>
                    <a:pt x="968" y="576"/>
                  </a:cubicBezTo>
                  <a:cubicBezTo>
                    <a:pt x="1240" y="600"/>
                    <a:pt x="1504" y="480"/>
                    <a:pt x="1784" y="480"/>
                  </a:cubicBezTo>
                  <a:cubicBezTo>
                    <a:pt x="2064" y="480"/>
                    <a:pt x="2456" y="528"/>
                    <a:pt x="2648" y="576"/>
                  </a:cubicBezTo>
                  <a:cubicBezTo>
                    <a:pt x="2840" y="624"/>
                    <a:pt x="2888" y="696"/>
                    <a:pt x="2936" y="768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市中区期末）如图，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为导线，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BM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CN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为两根相同的电阻丝，下列说法正确的是（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向右移动灯泡变暗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向右移动灯泡亮度变亮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向左移动灯泡变亮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接触，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向右移动灯泡亮度变暗</a:t>
            </a:r>
            <a:endParaRPr lang="en-US" altLang="zh-CN" sz="24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4818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1400" y="3886200"/>
            <a:ext cx="4191000" cy="2566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深圳期末）如图所示，使用滑动变阻器，下列四种连接方法中不能调节小灯泡发光的强弱的是（　　）</a:t>
            </a:r>
          </a:p>
        </p:txBody>
      </p:sp>
      <p:pic>
        <p:nvPicPr>
          <p:cNvPr id="36866" name="Picture 2" descr="D:\我的文档\Pictures\1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2057400"/>
            <a:ext cx="5257800" cy="3611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791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</a:rPr>
              <a:t>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旋钮式电阻箱的读数是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_______Ω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solidFill>
                <a:schemeClr val="accent2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插拔式电阻箱的读数是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 Ω 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9460" name="Picture 2" descr="D:\物理\2019秋物理九上课件……\2019秋物理九上课件16-04变阻器\旋钮式电阻箱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536825"/>
            <a:ext cx="2995613" cy="4016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1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24200" y="2590800"/>
            <a:ext cx="5540375" cy="2057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3352800" y="5181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</a:rPr>
              <a:t>624</a:t>
            </a:r>
            <a:r>
              <a:rPr lang="zh-CN" altLang="en-US" sz="2800" b="1" smtClean="0">
                <a:solidFill>
                  <a:srgbClr val="FF0000"/>
                </a:solidFill>
              </a:rPr>
              <a:t>；</a:t>
            </a:r>
            <a:r>
              <a:rPr lang="en-US" altLang="zh-CN" sz="2800" b="1" smtClean="0">
                <a:solidFill>
                  <a:srgbClr val="FF0000"/>
                </a:solidFill>
              </a:rPr>
              <a:t>30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5334000" cy="54102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寿光市期末）如图所示，甲为可调亮度台灯，乙为电位器的结构图，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与金属滑片相连，转动旋钮可调节灯泡亮度。下列分析正确的是（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．若只将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接入电路，转动旋钮灯泡亮度改变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．若只将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接入电路，转动旋钮灯泡亮度不变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．电位器调节灯泡亮度与滑动变阻器的原理相同</a:t>
            </a:r>
          </a:p>
          <a:p>
            <a:pPr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．电位器是通过改变接入电路中电阻丝的横截面积来改变灯泡亮度</a:t>
            </a:r>
          </a:p>
        </p:txBody>
      </p:sp>
      <p:pic>
        <p:nvPicPr>
          <p:cNvPr id="37890" name="Picture 2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1295400"/>
            <a:ext cx="2971800" cy="26557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</a:rPr>
              <a:t>答案：</a:t>
            </a:r>
            <a:r>
              <a:rPr lang="en-US" altLang="zh-CN" sz="3600" b="1" smtClean="0">
                <a:solidFill>
                  <a:srgbClr val="FF0000"/>
                </a:solidFill>
              </a:rPr>
              <a:t>C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37891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531600" y="12598400"/>
            <a:ext cx="482600" cy="4191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3886200"/>
            <a:ext cx="2806700" cy="28194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5123" name="Picture 6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33800" y="288925"/>
            <a:ext cx="5181600" cy="3119438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5124" name="Picture 6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24200" y="3657600"/>
            <a:ext cx="2720975" cy="299085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5125" name="Picture 7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3600" y="3505200"/>
            <a:ext cx="3048000" cy="3006725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5126" name="Picture 5" descr="http://image.suning.cn/content/catentries/00000000010330/000000000103305672/fullimage/000000000103305672_1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0"/>
            <a:ext cx="3962400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343400" cy="9906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一、变阻器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．定义：能改变接入电路中电阻大小的元件。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．分类：滑动变阻器、电阻箱、电位器</a:t>
            </a:r>
          </a:p>
        </p:txBody>
      </p:sp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3597275"/>
            <a:ext cx="3276600" cy="3140075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50202" name="Picture 26" descr="timg?image&amp;quality=80&amp;size=b9999_10000&amp;sec=1508218694398&amp;di=1c03e84620549047ed3556169305d745&amp;imgtype=0&amp;src=http%3A%2F%2F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2362200"/>
            <a:ext cx="4648200" cy="1914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0204" name="Picture 28" descr="timg?image&amp;quality=80&amp;size=b9999_10000&amp;sec=1508305957956&amp;di=be9076c1333e5ea112fb5a67c2949a6f&amp;imgtype=0&amp;src=http%3A%2F%2Fdoc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0800" y="1828800"/>
            <a:ext cx="2743200" cy="23431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二、滑动变阻器：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．认识滑动变阻器</a:t>
            </a:r>
          </a:p>
          <a:p>
            <a:pPr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）工作原理：</a:t>
            </a:r>
          </a:p>
          <a:p>
            <a:pPr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接入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电路中电阻线的长度来改变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接入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电阻，从而改变电流。</a:t>
            </a:r>
          </a:p>
          <a:p>
            <a:pPr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）图示：</a:t>
            </a:r>
          </a:p>
          <a:p>
            <a:pPr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①实物图：</a:t>
            </a:r>
          </a:p>
          <a:p>
            <a:pPr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构造：金属杆、滑片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、绝缘管（瓷管）、线圈</a:t>
            </a:r>
          </a:p>
        </p:txBody>
      </p:sp>
      <p:pic>
        <p:nvPicPr>
          <p:cNvPr id="7172" name="Picture 4" descr="滑动变阻器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4343400"/>
            <a:ext cx="4038600" cy="21923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4191000"/>
            <a:ext cx="4343400" cy="2249488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②元件符号：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28495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③结构示意图： </a:t>
            </a: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477963"/>
            <a:ext cx="1749425" cy="884237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68638" y="1477963"/>
            <a:ext cx="2341562" cy="884237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9800" y="1477963"/>
            <a:ext cx="2133600" cy="884237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22890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43000" y="3352800"/>
            <a:ext cx="6172200" cy="28733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792163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．练习使用滑动变阻器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9530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明确阻值范围和允许通过的最大电流。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铭牌意义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：“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50Ω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1.5A”</a:t>
            </a:r>
          </a:p>
          <a:p>
            <a:pPr>
              <a:lnSpc>
                <a:spcPct val="90000"/>
              </a:lnSpc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表示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最大阻值是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50Ω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，或阻值范围是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0~50Ω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；</a:t>
            </a:r>
          </a:p>
          <a:p>
            <a:pPr>
              <a:lnSpc>
                <a:spcPct val="90000"/>
              </a:lnSpc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允许通过最大的电流是</a:t>
            </a: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1.5A</a:t>
            </a: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②误操作后果：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阻值范围太小。</a:t>
            </a:r>
            <a:endParaRPr lang="en-US" altLang="zh-CN" sz="2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后果：起不到保护电路和保护用电器作用。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超过允许通过的最大电流。</a:t>
            </a:r>
            <a:endParaRPr lang="en-US" altLang="zh-CN" sz="2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后果：烧坏滑动变阻器。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1295400"/>
            <a:ext cx="3429000" cy="1998663"/>
          </a:xfrm>
          <a:prstGeom prst="rect">
            <a:avLst/>
          </a:prstGeom>
          <a:noFill/>
          <a:ln w="63500">
            <a:noFill/>
            <a:miter lim="800000"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86400" y="3716338"/>
            <a:ext cx="3429000" cy="1593850"/>
          </a:xfrm>
          <a:prstGeom prst="rect">
            <a:avLst/>
          </a:prstGeom>
          <a:noFill/>
          <a:ln w="635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5791200" cy="990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滑动变阻器与被控制的电路串联。</a:t>
            </a:r>
          </a:p>
        </p:txBody>
      </p:sp>
      <p:pic>
        <p:nvPicPr>
          <p:cNvPr id="10244" name="Picture 11" descr="九年物理笔记 16-04变阻器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828800"/>
            <a:ext cx="5562600" cy="37401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接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：选择正确的接法。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正确接法有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种：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“一上一下”，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BC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错误接法有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种：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①“两上”，无电阻接入电路，相当于连入一段导线。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②“两下”，线圈的所有电阻全接入电路，相当于阻值最大的定值电阻。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1143000"/>
            <a:ext cx="4876800" cy="22748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1061</Words>
  <Application>Microsoft Office PowerPoint</Application>
  <PresentationFormat>全屏显示(4:3)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默认设计模板</vt:lpstr>
      <vt:lpstr>第十六章 电压 电阻 第4节  变阻器</vt:lpstr>
      <vt:lpstr>PowerPoint 演示文稿</vt:lpstr>
      <vt:lpstr>PowerPoint 演示文稿</vt:lpstr>
      <vt:lpstr>一、变阻器</vt:lpstr>
      <vt:lpstr>二、滑动变阻器：</vt:lpstr>
      <vt:lpstr>②元件符号： </vt:lpstr>
      <vt:lpstr>2．练习使用滑动变阻器</vt:lpstr>
      <vt:lpstr>（2）串：</vt:lpstr>
      <vt:lpstr>（3）接：选择正确的接法。</vt:lpstr>
      <vt:lpstr>（4）调： 实验：用滑动变阻器改变小灯泡的亮度</vt:lpstr>
      <vt:lpstr>PowerPoint 演示文稿</vt:lpstr>
      <vt:lpstr>PowerPoint 演示文稿</vt:lpstr>
      <vt:lpstr>三、电阻器的应用</vt:lpstr>
      <vt:lpstr>PowerPoint 演示文稿</vt:lpstr>
      <vt:lpstr>2．电位器：</vt:lpstr>
      <vt:lpstr>PowerPoint 演示文稿</vt:lpstr>
      <vt:lpstr>本课小结</vt:lpstr>
      <vt:lpstr>课堂练习</vt:lpstr>
      <vt:lpstr>课堂练习</vt:lpstr>
      <vt:lpstr>课堂练习</vt:lpstr>
      <vt:lpstr>课堂练习</vt:lpstr>
      <vt:lpstr>课堂练习</vt:lpstr>
      <vt:lpstr>课堂练习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第十六章 电压 电阻 第4节  变阻器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办公室">
    <vt:lpwstr>育才中学</vt:lpwstr>
  </property>
  <property fmtid="{D5CDD505-2E9C-101B-9397-08002B2CF9AE}" pid="4" name="记录者">
    <vt:lpwstr>徐成宇</vt:lpwstr>
  </property>
</Properties>
</file>