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87" r:id="rId2"/>
    <p:sldId id="256" r:id="rId3"/>
    <p:sldId id="273" r:id="rId4"/>
    <p:sldId id="274" r:id="rId5"/>
    <p:sldId id="289" r:id="rId6"/>
    <p:sldId id="290" r:id="rId7"/>
    <p:sldId id="516" r:id="rId8"/>
    <p:sldId id="291" r:id="rId9"/>
    <p:sldId id="278" r:id="rId10"/>
    <p:sldId id="292" r:id="rId11"/>
    <p:sldId id="521" r:id="rId12"/>
    <p:sldId id="522" r:id="rId13"/>
    <p:sldId id="517" r:id="rId14"/>
    <p:sldId id="519" r:id="rId15"/>
    <p:sldId id="520" r:id="rId16"/>
    <p:sldId id="608" r:id="rId17"/>
    <p:sldId id="523" r:id="rId18"/>
    <p:sldId id="304" r:id="rId19"/>
    <p:sldId id="558" r:id="rId20"/>
    <p:sldId id="559" r:id="rId21"/>
    <p:sldId id="280" r:id="rId22"/>
    <p:sldId id="281" r:id="rId23"/>
    <p:sldId id="334" r:id="rId24"/>
    <p:sldId id="283" r:id="rId25"/>
    <p:sldId id="354" r:id="rId26"/>
    <p:sldId id="442" r:id="rId27"/>
    <p:sldId id="284" r:id="rId28"/>
    <p:sldId id="333" r:id="rId29"/>
    <p:sldId id="285" r:id="rId30"/>
    <p:sldId id="335" r:id="rId31"/>
    <p:sldId id="391" r:id="rId32"/>
    <p:sldId id="563" r:id="rId33"/>
    <p:sldId id="377" r:id="rId34"/>
    <p:sldId id="378" r:id="rId35"/>
    <p:sldId id="499" r:id="rId36"/>
    <p:sldId id="564" r:id="rId37"/>
    <p:sldId id="322" r:id="rId38"/>
    <p:sldId id="571" r:id="rId39"/>
    <p:sldId id="572" r:id="rId40"/>
    <p:sldId id="573" r:id="rId41"/>
    <p:sldId id="575" r:id="rId42"/>
    <p:sldId id="574" r:id="rId43"/>
    <p:sldId id="576" r:id="rId44"/>
    <p:sldId id="577" r:id="rId45"/>
    <p:sldId id="565" r:id="rId46"/>
    <p:sldId id="596" r:id="rId47"/>
    <p:sldId id="570" r:id="rId48"/>
    <p:sldId id="569" r:id="rId49"/>
    <p:sldId id="566" r:id="rId50"/>
    <p:sldId id="568" r:id="rId51"/>
    <p:sldId id="567" r:id="rId52"/>
    <p:sldId id="609" r:id="rId53"/>
    <p:sldId id="479" r:id="rId54"/>
    <p:sldId id="496" r:id="rId55"/>
    <p:sldId id="500" r:id="rId56"/>
    <p:sldId id="560" r:id="rId57"/>
    <p:sldId id="56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646AF-C189-4E55-9EB4-AC83A648E848}" type="datetimeFigureOut">
              <a:rPr lang="zh-CN" altLang="en-US" smtClean="0"/>
              <a:t>2021/10/15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2CEDE-4D30-415F-B84C-4BAFDE5B3128}" type="slidenum">
              <a:rPr lang="zh-CN" altLang="en-US" smtClean="0"/>
              <a:t>‹#›</a:t>
            </a:fld>
            <a:endParaRPr lang="zh-CN" altLang="en-US"/>
          </a:p>
        </p:txBody>
      </p:sp>
    </p:spTree>
    <p:extLst>
      <p:ext uri="{BB962C8B-B14F-4D97-AF65-F5344CB8AC3E}">
        <p14:creationId xmlns:p14="http://schemas.microsoft.com/office/powerpoint/2010/main" val="148891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866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48664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91660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8805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77485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54445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937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35336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04230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404237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3621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586A8-7B12-403E-BEFD-B8E5F8DC03B9}" type="datetimeFigureOut">
              <a:rPr lang="zh-CN" altLang="en-US" smtClean="0"/>
              <a:t>2021/10/15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65267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baidu.com/i?ct=503316480&amp;z=&amp;tn=baiduimagedetail&amp;word=%B5%E7%B4%C5%BC%CC%B5%E7%C6%F7&amp;in=5713&amp;cl=2&amp;lm=-1&amp;pn=19&amp;rn=1&amp;di=14540751255&amp;ln=2000&amp;fr=&amp;fmq=&amp;ic=&amp;s=&amp;se=&amp;sme=0&amp;tab=&amp;width=&amp;height=&amp;face=&amp;is=&amp;istype=" TargetMode="External"/><Relationship Id="rId1" Type="http://schemas.openxmlformats.org/officeDocument/2006/relationships/slideLayout" Target="../slideLayouts/slideLayout2.xml"/><Relationship Id="rId6" Type="http://schemas.openxmlformats.org/officeDocument/2006/relationships/hyperlink" Target="http://image.baidu.com/i?ct=503316480&amp;z=&amp;tn=baiduimagedetail&amp;word=%D1%DD%CA%BE%B5%E7%B4%C5%BC%CC%B5%E7%C6%F7&amp;in=10385&amp;cl=2&amp;lm=-1&amp;pn=26&amp;rn=1&amp;di=13895236710&amp;ln=783&amp;fr=&amp;fmq=&amp;ic=0&amp;s=0&amp;se=1&amp;sme=0&amp;tab=&amp;width=&amp;height=&amp;face=0&amp;is=&amp;istype=2" TargetMode="External"/><Relationship Id="rId5" Type="http://schemas.openxmlformats.org/officeDocument/2006/relationships/image" Target="../media/image21.jpeg"/><Relationship Id="rId4" Type="http://schemas.openxmlformats.org/officeDocument/2006/relationships/hyperlink" Target="http://image.baidu.com/i?ct=503316480&amp;z=&amp;tn=baiduimagedetail&amp;word=%D1%DD%CA%BE%B5%E7%B4%C5%BC%CC%B5%E7%C6%F7&amp;in=867&amp;cl=2&amp;lm=-1&amp;pn=3&amp;rn=1&amp;di=35745040500&amp;ln=783&amp;fr=&amp;fmq=&amp;ic=0&amp;s=0&amp;se=1&amp;sme=0&amp;tab=&amp;width=&amp;height=&amp;face=0&amp;is=&amp;istype=2" TargetMode="Externa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0.png"/><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0.png"/><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3073">
            <a:extLst>
              <a:ext uri="{FF2B5EF4-FFF2-40B4-BE49-F238E27FC236}">
                <a16:creationId xmlns:a16="http://schemas.microsoft.com/office/drawing/2014/main" id="{BFE4154E-F867-44F6-B5EE-E2E38BAB0422}"/>
              </a:ext>
            </a:extLst>
          </p:cNvPr>
          <p:cNvSpPr>
            <a:spLocks noChangeArrowheads="1"/>
          </p:cNvSpPr>
          <p:nvPr/>
        </p:nvSpPr>
        <p:spPr bwMode="auto">
          <a:xfrm>
            <a:off x="398463" y="825500"/>
            <a:ext cx="352425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87350">
              <a:defRPr sz="2000">
                <a:solidFill>
                  <a:srgbClr val="000000"/>
                </a:solidFill>
                <a:latin typeface="Arial" panose="020B0604020202020204" pitchFamily="34" charset="0"/>
                <a:ea typeface="宋体" panose="02010600030101010101" pitchFamily="2" charset="-122"/>
              </a:defRPr>
            </a:lvl1pPr>
            <a:lvl2pPr>
              <a:defRPr sz="2000">
                <a:solidFill>
                  <a:srgbClr val="000000"/>
                </a:solidFill>
                <a:latin typeface="Arial" panose="020B0604020202020204" pitchFamily="34" charset="0"/>
                <a:ea typeface="宋体" panose="02010600030101010101" pitchFamily="2" charset="-122"/>
              </a:defRPr>
            </a:lvl2pPr>
            <a:lvl3pPr>
              <a:defRPr sz="2000">
                <a:solidFill>
                  <a:srgbClr val="000000"/>
                </a:solidFill>
                <a:latin typeface="Arial" panose="020B0604020202020204" pitchFamily="34" charset="0"/>
                <a:ea typeface="宋体" panose="02010600030101010101" pitchFamily="2" charset="-122"/>
              </a:defRPr>
            </a:lvl3pPr>
            <a:lvl4pPr>
              <a:defRPr sz="2000">
                <a:solidFill>
                  <a:srgbClr val="000000"/>
                </a:solidFill>
                <a:latin typeface="Arial" panose="020B0604020202020204" pitchFamily="34" charset="0"/>
                <a:ea typeface="宋体" panose="02010600030101010101" pitchFamily="2" charset="-122"/>
              </a:defRPr>
            </a:lvl4pPr>
            <a:lvl5pPr>
              <a:defRPr sz="2000">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Pct val="100000"/>
              <a:buFont typeface="Arial" panose="020B0604020202020204" pitchFamily="34" charset="0"/>
              <a:defRPr sz="2000">
                <a:solidFill>
                  <a:srgbClr val="000000"/>
                </a:solidFill>
                <a:latin typeface="Arial" panose="020B0604020202020204" pitchFamily="34" charset="0"/>
                <a:ea typeface="宋体" panose="02010600030101010101" pitchFamily="2" charset="-122"/>
              </a:defRPr>
            </a:lvl9pPr>
          </a:lstStyle>
          <a:p>
            <a:pPr algn="just" eaLnBrk="0" hangingPunct="0">
              <a:lnSpc>
                <a:spcPct val="140000"/>
              </a:lnSpc>
            </a:pPr>
            <a:r>
              <a:rPr lang="en-US" altLang="zh-CN" sz="2800" b="1">
                <a:latin typeface="宋体" panose="02010600030101010101" pitchFamily="2" charset="-122"/>
              </a:rPr>
              <a:t>2004</a:t>
            </a:r>
            <a:r>
              <a:rPr lang="zh-CN" altLang="en-US" sz="2800" b="1">
                <a:latin typeface="宋体" panose="02010600030101010101" pitchFamily="2" charset="-122"/>
              </a:rPr>
              <a:t>年</a:t>
            </a:r>
            <a:r>
              <a:rPr lang="en-US" altLang="zh-CN" sz="2800" b="1">
                <a:latin typeface="宋体" panose="02010600030101010101" pitchFamily="2" charset="-122"/>
              </a:rPr>
              <a:t>11</a:t>
            </a:r>
            <a:r>
              <a:rPr lang="zh-CN" altLang="en-US" sz="2800" b="1">
                <a:latin typeface="宋体" panose="02010600030101010101" pitchFamily="2" charset="-122"/>
              </a:rPr>
              <a:t>月</a:t>
            </a:r>
            <a:r>
              <a:rPr lang="en-US" altLang="zh-CN" sz="2800" b="1">
                <a:latin typeface="宋体" panose="02010600030101010101" pitchFamily="2" charset="-122"/>
              </a:rPr>
              <a:t>23</a:t>
            </a:r>
            <a:r>
              <a:rPr lang="zh-CN" altLang="en-US" sz="2800" b="1">
                <a:latin typeface="宋体" panose="02010600030101010101" pitchFamily="2" charset="-122"/>
              </a:rPr>
              <a:t>日凌晨，武汉一盗窃电线的小偷倒挂在</a:t>
            </a:r>
            <a:r>
              <a:rPr lang="en-US" altLang="zh-CN" sz="2800" b="1">
                <a:latin typeface="宋体" panose="02010600030101010101" pitchFamily="2" charset="-122"/>
              </a:rPr>
              <a:t>30</a:t>
            </a:r>
            <a:r>
              <a:rPr lang="zh-CN" altLang="en-US" sz="2800" b="1">
                <a:latin typeface="宋体" panose="02010600030101010101" pitchFamily="2" charset="-122"/>
              </a:rPr>
              <a:t>余米高空的高压塔上，供电、消防断掉</a:t>
            </a:r>
            <a:r>
              <a:rPr lang="en-US" altLang="zh-CN" sz="2800" b="1">
                <a:latin typeface="宋体" panose="02010600030101010101" pitchFamily="2" charset="-122"/>
              </a:rPr>
              <a:t>11</a:t>
            </a:r>
            <a:r>
              <a:rPr lang="zh-CN" altLang="en-US" sz="2800" b="1">
                <a:latin typeface="宋体" panose="02010600030101010101" pitchFamily="2" charset="-122"/>
              </a:rPr>
              <a:t>万伏高压电后，派出</a:t>
            </a:r>
            <a:r>
              <a:rPr lang="en-US" altLang="zh-CN" sz="2800" b="1">
                <a:latin typeface="宋体" panose="02010600030101010101" pitchFamily="2" charset="-122"/>
              </a:rPr>
              <a:t>5</a:t>
            </a:r>
            <a:r>
              <a:rPr lang="zh-CN" altLang="en-US" sz="2800" b="1">
                <a:latin typeface="宋体" panose="02010600030101010101" pitchFamily="2" charset="-122"/>
              </a:rPr>
              <a:t>名勇士爬上铁塔，将小偷救下。遗憾的是，小偷已触电身亡。</a:t>
            </a:r>
          </a:p>
        </p:txBody>
      </p:sp>
      <p:pic>
        <p:nvPicPr>
          <p:cNvPr id="13315" name="图片 3074" descr="小偷倒挂高压线">
            <a:extLst>
              <a:ext uri="{FF2B5EF4-FFF2-40B4-BE49-F238E27FC236}">
                <a16:creationId xmlns:a16="http://schemas.microsoft.com/office/drawing/2014/main" id="{4F2BBB62-1304-4000-8A3F-587FE3F728C5}"/>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4041775" y="476250"/>
            <a:ext cx="510222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矩形 4"/>
          <p:cNvSpPr/>
          <p:nvPr/>
        </p:nvSpPr>
        <p:spPr>
          <a:xfrm>
            <a:off x="431800" y="692785"/>
            <a:ext cx="3457575" cy="588963"/>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三、电磁铁的应用</a:t>
            </a:r>
          </a:p>
        </p:txBody>
      </p:sp>
      <p:grpSp>
        <p:nvGrpSpPr>
          <p:cNvPr id="10245" name="组合 10244"/>
          <p:cNvGrpSpPr/>
          <p:nvPr/>
        </p:nvGrpSpPr>
        <p:grpSpPr>
          <a:xfrm>
            <a:off x="2555875" y="1736408"/>
            <a:ext cx="4079875" cy="4344987"/>
            <a:chOff x="-33731" y="1713586"/>
            <a:chExt cx="2358892" cy="2928958"/>
          </a:xfrm>
        </p:grpSpPr>
        <p:pic>
          <p:nvPicPr>
            <p:cNvPr id="10243" name="图片 3" descr="1102181625198068.jpg"/>
            <p:cNvPicPr>
              <a:picLocks noChangeAspect="1"/>
            </p:cNvPicPr>
            <p:nvPr/>
          </p:nvPicPr>
          <p:blipFill>
            <a:blip r:embed="rId2"/>
            <a:stretch>
              <a:fillRect/>
            </a:stretch>
          </p:blipFill>
          <p:spPr>
            <a:xfrm>
              <a:off x="-33731" y="1713586"/>
              <a:ext cx="2358892" cy="2928958"/>
            </a:xfrm>
            <a:prstGeom prst="rect">
              <a:avLst/>
            </a:prstGeom>
            <a:noFill/>
            <a:ln w="9525">
              <a:noFill/>
            </a:ln>
          </p:spPr>
        </p:pic>
        <p:sp>
          <p:nvSpPr>
            <p:cNvPr id="10244" name="TextBox 6"/>
            <p:cNvSpPr txBox="1"/>
            <p:nvPr/>
          </p:nvSpPr>
          <p:spPr>
            <a:xfrm>
              <a:off x="-33635" y="4293322"/>
              <a:ext cx="707985" cy="349215"/>
            </a:xfrm>
            <a:prstGeom prst="rect">
              <a:avLst/>
            </a:prstGeom>
            <a:solidFill>
              <a:schemeClr val="bg1"/>
            </a:solidFill>
            <a:ln w="12700" cap="flat" cmpd="sng">
              <a:solidFill>
                <a:srgbClr val="F79646"/>
              </a:solidFill>
              <a:prstDash val="solid"/>
              <a:miter/>
              <a:headEnd type="none" w="med" len="med"/>
              <a:tailEnd type="none" w="med" len="med"/>
            </a:ln>
          </p:spPr>
          <p:txBody>
            <a:bodyPr wrap="square" anchor="t" anchorCtr="0">
              <a:spAutoFit/>
            </a:bodyPr>
            <a:lstStyle/>
            <a:p>
              <a:pPr algn="ctr"/>
              <a:r>
                <a:rPr lang="zh-CN" altLang="en-US" sz="2800" b="1">
                  <a:solidFill>
                    <a:schemeClr val="tx2"/>
                  </a:solidFill>
                  <a:latin typeface="Calibri" panose="020F0502020204030204" pitchFamily="2" charset="0"/>
                  <a:ea typeface="宋体" panose="02010600030101010101" pitchFamily="2" charset="-122"/>
                </a:rPr>
                <a:t>电铃</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2"/>
          <p:cNvSpPr txBox="1"/>
          <p:nvPr/>
        </p:nvSpPr>
        <p:spPr>
          <a:xfrm>
            <a:off x="431800" y="1520508"/>
            <a:ext cx="8064500" cy="1117600"/>
          </a:xfrm>
          <a:prstGeom prst="rect">
            <a:avLst/>
          </a:prstGeom>
          <a:noFill/>
          <a:ln w="9525">
            <a:noFill/>
          </a:ln>
        </p:spPr>
        <p:txBody>
          <a:bodyPr anchor="t" anchorCtr="0">
            <a:spAutoFit/>
          </a:bodyPr>
          <a:lstStyle/>
          <a:p>
            <a:pPr>
              <a:lnSpc>
                <a:spcPct val="120000"/>
              </a:lnSpc>
            </a:pPr>
            <a:r>
              <a:rPr lang="zh-CN" altLang="en-US" sz="2800" b="1">
                <a:latin typeface="Times New Roman" panose="02020603050405020304" pitchFamily="2" charset="0"/>
                <a:ea typeface="宋体" panose="02010600030101010101" pitchFamily="2" charset="-122"/>
              </a:rPr>
              <a:t>　　</a:t>
            </a:r>
            <a:r>
              <a:rPr lang="en-US" altLang="zh-CN" sz="2800" b="1">
                <a:latin typeface="Times New Roman" panose="02020603050405020304" pitchFamily="2" charset="0"/>
                <a:ea typeface="宋体" panose="02010600030101010101" pitchFamily="2" charset="-122"/>
              </a:rPr>
              <a:t>3</a:t>
            </a:r>
            <a:r>
              <a:rPr lang="zh-CN" altLang="en-US" sz="2800" b="1">
                <a:latin typeface="Times New Roman" panose="02020603050405020304" pitchFamily="2" charset="0"/>
                <a:ea typeface="宋体" panose="02010600030101010101" pitchFamily="2" charset="-122"/>
              </a:rPr>
              <a:t>．图中是直流电铃的原理图。</a:t>
            </a:r>
            <a:r>
              <a:rPr lang="en-US" altLang="zh-CN" sz="2800" b="1">
                <a:latin typeface="Times New Roman" panose="02020603050405020304" pitchFamily="2" charset="0"/>
                <a:ea typeface="宋体" panose="02010600030101010101" pitchFamily="2" charset="-122"/>
              </a:rPr>
              <a:t>B</a:t>
            </a:r>
            <a:r>
              <a:rPr lang="zh-CN" altLang="en-US" sz="2800" b="1">
                <a:latin typeface="Times New Roman" panose="02020603050405020304" pitchFamily="2" charset="0"/>
                <a:ea typeface="宋体" panose="02010600030101010101" pitchFamily="2" charset="-122"/>
              </a:rPr>
              <a:t>是衔铁，</a:t>
            </a:r>
            <a:r>
              <a:rPr lang="en-US" altLang="zh-CN" sz="2800" b="1">
                <a:latin typeface="Times New Roman" panose="02020603050405020304" pitchFamily="2" charset="0"/>
                <a:ea typeface="宋体" panose="02010600030101010101" pitchFamily="2" charset="-122"/>
              </a:rPr>
              <a:t>A</a:t>
            </a:r>
            <a:r>
              <a:rPr lang="zh-CN" altLang="en-US" sz="2800" b="1">
                <a:latin typeface="Times New Roman" panose="02020603050405020304" pitchFamily="2" charset="0"/>
                <a:ea typeface="宋体" panose="02010600030101010101" pitchFamily="2" charset="-122"/>
              </a:rPr>
              <a:t>是弹性片。试说明它的工作原理。</a:t>
            </a:r>
          </a:p>
        </p:txBody>
      </p:sp>
      <p:grpSp>
        <p:nvGrpSpPr>
          <p:cNvPr id="11266" name="组合 28674"/>
          <p:cNvGrpSpPr/>
          <p:nvPr/>
        </p:nvGrpSpPr>
        <p:grpSpPr>
          <a:xfrm>
            <a:off x="431800" y="525463"/>
            <a:ext cx="2789238" cy="920750"/>
            <a:chOff x="0" y="0"/>
            <a:chExt cx="2231" cy="580"/>
          </a:xfrm>
        </p:grpSpPr>
        <p:pic>
          <p:nvPicPr>
            <p:cNvPr id="11267" name="圆角矩形 1"/>
            <p:cNvPicPr/>
            <p:nvPr/>
          </p:nvPicPr>
          <p:blipFill>
            <a:blip r:embed="rId2"/>
            <a:stretch>
              <a:fillRect/>
            </a:stretch>
          </p:blipFill>
          <p:spPr>
            <a:xfrm>
              <a:off x="0" y="0"/>
              <a:ext cx="2231" cy="580"/>
            </a:xfrm>
            <a:prstGeom prst="rect">
              <a:avLst/>
            </a:prstGeom>
            <a:noFill/>
            <a:ln w="9525">
              <a:noFill/>
            </a:ln>
          </p:spPr>
        </p:pic>
        <p:sp>
          <p:nvSpPr>
            <p:cNvPr id="11268" name="文本框 28676"/>
            <p:cNvSpPr txBox="1"/>
            <p:nvPr/>
          </p:nvSpPr>
          <p:spPr>
            <a:xfrm>
              <a:off x="59" y="105"/>
              <a:ext cx="2116" cy="406"/>
            </a:xfrm>
            <a:prstGeom prst="rect">
              <a:avLst/>
            </a:prstGeom>
            <a:noFill/>
            <a:ln w="9525">
              <a:noFill/>
            </a:ln>
          </p:spPr>
          <p:txBody>
            <a:bodyPr anchor="ctr" anchorCtr="0"/>
            <a:lstStyle/>
            <a:p>
              <a:pPr algn="ctr"/>
              <a:r>
                <a:rPr lang="zh-CN" altLang="en-US" sz="3600" b="1">
                  <a:solidFill>
                    <a:srgbClr val="FFFFFF"/>
                  </a:solidFill>
                  <a:latin typeface="宋体" panose="02010600030101010101" pitchFamily="2" charset="-122"/>
                  <a:ea typeface="宋体" panose="02010600030101010101" pitchFamily="2" charset="-122"/>
                </a:rPr>
                <a:t>练一练</a:t>
              </a:r>
            </a:p>
          </p:txBody>
        </p:sp>
      </p:grpSp>
      <p:pic>
        <p:nvPicPr>
          <p:cNvPr id="28678" name="图片 28677" descr="57IO}`LEKD44]YV1)[A(V{V"/>
          <p:cNvPicPr>
            <a:picLocks noChangeAspect="1"/>
          </p:cNvPicPr>
          <p:nvPr/>
        </p:nvPicPr>
        <p:blipFill>
          <a:blip r:embed="rId3"/>
          <a:stretch>
            <a:fillRect/>
          </a:stretch>
        </p:blipFill>
        <p:spPr>
          <a:xfrm>
            <a:off x="1814830" y="2599690"/>
            <a:ext cx="5673090" cy="3803650"/>
          </a:xfrm>
          <a:prstGeom prst="rect">
            <a:avLst/>
          </a:prstGeom>
          <a:noFill/>
          <a:ln w="9525">
            <a:noFill/>
          </a:ln>
        </p:spPr>
      </p:pic>
      <p:pic>
        <p:nvPicPr>
          <p:cNvPr id="11270" name="Picture 9" descr="E:\李燃\教师教学用书\2012人教教师用书项目\ppt\物理\图标.png"/>
          <p:cNvPicPr>
            <a:picLocks noChangeAspect="1"/>
          </p:cNvPicPr>
          <p:nvPr/>
        </p:nvPicPr>
        <p:blipFill>
          <a:blip r:embed="rId4"/>
          <a:stretch>
            <a:fillRect/>
          </a:stretch>
        </p:blipFill>
        <p:spPr>
          <a:xfrm>
            <a:off x="8064500" y="548640"/>
            <a:ext cx="882650"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7170" r:id="rId2" imgW="8588375" imgH="6127115"/>
        </mc:Choice>
        <mc:Fallback>
          <p:control r:id="rId2" imgW="8588375" imgH="6127115">
            <p:pic>
              <p:nvPicPr>
                <p:cNvPr id="2" name="对象 1"/>
                <p:cNvPicPr>
                  <a:picLocks noChangeArrowheads="1" noChangeShapeType="1"/>
                </p:cNvPicPr>
                <p:nvPr/>
              </p:nvPicPr>
              <p:blipFill>
                <a:blip r:embed="rId4"/>
                <a:stretch>
                  <a:fillRect/>
                </a:stretch>
              </p:blipFill>
              <p:spPr>
                <a:xfrm>
                  <a:off x="286385" y="512445"/>
                  <a:ext cx="8588375" cy="6127115"/>
                </a:xfrm>
                <a:prstGeom prst="rect">
                  <a:avLst/>
                </a:prstGeom>
                <a:noFill/>
                <a:ln/>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11265"/>
          <p:cNvGrpSpPr/>
          <p:nvPr/>
        </p:nvGrpSpPr>
        <p:grpSpPr>
          <a:xfrm>
            <a:off x="501015" y="3536633"/>
            <a:ext cx="3363913" cy="3155950"/>
            <a:chOff x="0" y="0"/>
            <a:chExt cx="2643206" cy="2232040"/>
          </a:xfrm>
        </p:grpSpPr>
        <p:pic>
          <p:nvPicPr>
            <p:cNvPr id="13314" name="图片 20" descr="电磁铁的应用——磁力锁.jpg"/>
            <p:cNvPicPr>
              <a:picLocks noChangeAspect="1"/>
            </p:cNvPicPr>
            <p:nvPr/>
          </p:nvPicPr>
          <p:blipFill>
            <a:blip r:embed="rId2"/>
            <a:stretch>
              <a:fillRect/>
            </a:stretch>
          </p:blipFill>
          <p:spPr>
            <a:xfrm>
              <a:off x="0" y="0"/>
              <a:ext cx="2643206" cy="2232040"/>
            </a:xfrm>
            <a:prstGeom prst="rect">
              <a:avLst/>
            </a:prstGeom>
            <a:noFill/>
            <a:ln w="9525">
              <a:noFill/>
            </a:ln>
          </p:spPr>
        </p:pic>
        <p:sp>
          <p:nvSpPr>
            <p:cNvPr id="13315" name="TextBox 10"/>
            <p:cNvSpPr txBox="1"/>
            <p:nvPr/>
          </p:nvSpPr>
          <p:spPr>
            <a:xfrm>
              <a:off x="780762" y="1856874"/>
              <a:ext cx="986431" cy="366567"/>
            </a:xfrm>
            <a:prstGeom prst="rect">
              <a:avLst/>
            </a:prstGeom>
            <a:solidFill>
              <a:schemeClr val="bg1"/>
            </a:solidFill>
            <a:ln w="12700" cap="flat" cmpd="sng">
              <a:solidFill>
                <a:srgbClr val="F79646"/>
              </a:solidFill>
              <a:prstDash val="solid"/>
              <a:miter/>
              <a:headEnd type="none" w="med" len="med"/>
              <a:tailEnd type="none" w="med" len="med"/>
            </a:ln>
          </p:spPr>
          <p:txBody>
            <a:bodyPr wrap="none" anchor="t" anchorCtr="0">
              <a:spAutoFit/>
            </a:bodyPr>
            <a:lstStyle/>
            <a:p>
              <a:pPr algn="ctr"/>
              <a:r>
                <a:rPr lang="zh-CN" altLang="en-US" sz="2800" b="1">
                  <a:solidFill>
                    <a:schemeClr val="tx2"/>
                  </a:solidFill>
                  <a:latin typeface="Calibri" panose="020F0502020204030204" pitchFamily="2" charset="0"/>
                  <a:ea typeface="宋体" panose="02010600030101010101" pitchFamily="2" charset="-122"/>
                </a:rPr>
                <a:t>电磁锁</a:t>
              </a:r>
            </a:p>
          </p:txBody>
        </p:sp>
      </p:grpSp>
      <p:sp>
        <p:nvSpPr>
          <p:cNvPr id="13316" name="TextBox 18"/>
          <p:cNvSpPr txBox="1"/>
          <p:nvPr/>
        </p:nvSpPr>
        <p:spPr>
          <a:xfrm>
            <a:off x="8023860" y="1909128"/>
            <a:ext cx="609600" cy="3290887"/>
          </a:xfrm>
          <a:prstGeom prst="rect">
            <a:avLst/>
          </a:prstGeom>
          <a:noFill/>
          <a:ln w="9525">
            <a:noFill/>
          </a:ln>
        </p:spPr>
        <p:txBody>
          <a:bodyPr vert="eaVert" wrap="square" anchor="t" anchorCtr="0">
            <a:spAutoFit/>
          </a:bodyPr>
          <a:lstStyle/>
          <a:p>
            <a:pPr algn="ctr"/>
            <a:r>
              <a:rPr lang="zh-CN" altLang="en-US" sz="2800" b="1">
                <a:solidFill>
                  <a:schemeClr val="tx2"/>
                </a:solidFill>
                <a:latin typeface="Calibri" panose="020F0502020204030204" pitchFamily="2" charset="0"/>
                <a:ea typeface="宋体" panose="02010600030101010101" pitchFamily="2" charset="-122"/>
              </a:rPr>
              <a:t>电磁选矿机示意图</a:t>
            </a:r>
          </a:p>
        </p:txBody>
      </p:sp>
      <p:pic>
        <p:nvPicPr>
          <p:cNvPr id="13317" name="图片 21" descr="微粉磁选原理.jpg"/>
          <p:cNvPicPr>
            <a:picLocks noChangeAspect="1"/>
          </p:cNvPicPr>
          <p:nvPr/>
        </p:nvPicPr>
        <p:blipFill>
          <a:blip r:embed="rId3"/>
          <a:stretch>
            <a:fillRect/>
          </a:stretch>
        </p:blipFill>
        <p:spPr>
          <a:xfrm>
            <a:off x="4211638" y="1736884"/>
            <a:ext cx="3744912" cy="3635375"/>
          </a:xfrm>
          <a:prstGeom prst="rect">
            <a:avLst/>
          </a:prstGeom>
          <a:noFill/>
          <a:ln w="9525">
            <a:noFill/>
          </a:ln>
        </p:spPr>
      </p:pic>
      <p:grpSp>
        <p:nvGrpSpPr>
          <p:cNvPr id="10248" name="组合 10247"/>
          <p:cNvGrpSpPr/>
          <p:nvPr/>
        </p:nvGrpSpPr>
        <p:grpSpPr>
          <a:xfrm>
            <a:off x="1041400" y="512445"/>
            <a:ext cx="2403475" cy="2979617"/>
            <a:chOff x="0" y="0"/>
            <a:chExt cx="2445499" cy="3041106"/>
          </a:xfrm>
        </p:grpSpPr>
        <p:pic>
          <p:nvPicPr>
            <p:cNvPr id="13319" name="图片 8" descr="874201132714124.jpg"/>
            <p:cNvPicPr>
              <a:picLocks noChangeAspect="1"/>
            </p:cNvPicPr>
            <p:nvPr/>
          </p:nvPicPr>
          <p:blipFill>
            <a:blip r:embed="rId4"/>
            <a:stretch>
              <a:fillRect/>
            </a:stretch>
          </p:blipFill>
          <p:spPr>
            <a:xfrm>
              <a:off x="0" y="0"/>
              <a:ext cx="2445499" cy="2786082"/>
            </a:xfrm>
            <a:prstGeom prst="rect">
              <a:avLst/>
            </a:prstGeom>
            <a:noFill/>
            <a:ln w="9525">
              <a:noFill/>
            </a:ln>
          </p:spPr>
        </p:pic>
        <p:sp>
          <p:nvSpPr>
            <p:cNvPr id="13320" name="TextBox 12"/>
            <p:cNvSpPr txBox="1"/>
            <p:nvPr/>
          </p:nvSpPr>
          <p:spPr>
            <a:xfrm>
              <a:off x="357461" y="2571230"/>
              <a:ext cx="1737186" cy="469876"/>
            </a:xfrm>
            <a:prstGeom prst="rect">
              <a:avLst/>
            </a:prstGeom>
            <a:noFill/>
            <a:ln w="9525">
              <a:noFill/>
            </a:ln>
          </p:spPr>
          <p:txBody>
            <a:bodyPr wrap="square" anchor="t" anchorCtr="0">
              <a:spAutoFit/>
            </a:bodyPr>
            <a:lstStyle/>
            <a:p>
              <a:pPr algn="ctr"/>
              <a:r>
                <a:rPr lang="zh-CN" altLang="en-US" sz="2400" b="1">
                  <a:solidFill>
                    <a:schemeClr val="tx2"/>
                  </a:solidFill>
                  <a:latin typeface="Calibri" panose="020F0502020204030204" pitchFamily="2" charset="0"/>
                  <a:ea typeface="宋体" panose="02010600030101010101" pitchFamily="2" charset="-122"/>
                </a:rPr>
                <a:t>电磁阀门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内容占位符 16387" descr="13004003"/>
          <p:cNvPicPr>
            <a:picLocks noGrp="1" noChangeAspect="1"/>
          </p:cNvPicPr>
          <p:nvPr>
            <p:ph idx="1"/>
          </p:nvPr>
        </p:nvPicPr>
        <p:blipFill>
          <a:blip r:embed="rId2">
            <a:lum bright="23999" contrast="35999"/>
          </a:blip>
          <a:stretch>
            <a:fillRect/>
          </a:stretch>
        </p:blipFill>
        <p:spPr>
          <a:xfrm>
            <a:off x="1440180" y="777875"/>
            <a:ext cx="6049645" cy="2917190"/>
          </a:xfrm>
        </p:spPr>
      </p:pic>
      <p:sp>
        <p:nvSpPr>
          <p:cNvPr id="14337" name="矩形 4"/>
          <p:cNvSpPr/>
          <p:nvPr/>
        </p:nvSpPr>
        <p:spPr>
          <a:xfrm>
            <a:off x="467678" y="548323"/>
            <a:ext cx="3457575" cy="588962"/>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三、电磁铁的应用</a:t>
            </a:r>
          </a:p>
        </p:txBody>
      </p:sp>
      <p:pic>
        <p:nvPicPr>
          <p:cNvPr id="14338" name="Picture 9" descr="E:\李燃\教师教学用书\2012人教教师用书项目\ppt\物理\图标.png"/>
          <p:cNvPicPr>
            <a:picLocks noChangeAspect="1"/>
          </p:cNvPicPr>
          <p:nvPr/>
        </p:nvPicPr>
        <p:blipFill>
          <a:blip r:embed="rId3"/>
          <a:stretch>
            <a:fillRect/>
          </a:stretch>
        </p:blipFill>
        <p:spPr>
          <a:xfrm>
            <a:off x="8028305" y="476885"/>
            <a:ext cx="882650" cy="731838"/>
          </a:xfrm>
          <a:prstGeom prst="rect">
            <a:avLst/>
          </a:prstGeom>
          <a:noFill/>
          <a:ln w="9525">
            <a:noFill/>
          </a:ln>
        </p:spPr>
      </p:pic>
      <p:sp>
        <p:nvSpPr>
          <p:cNvPr id="16389" name="矩形 5"/>
          <p:cNvSpPr/>
          <p:nvPr/>
        </p:nvSpPr>
        <p:spPr>
          <a:xfrm>
            <a:off x="215900" y="3533775"/>
            <a:ext cx="8611870" cy="3192780"/>
          </a:xfrm>
          <a:prstGeom prst="rect">
            <a:avLst/>
          </a:prstGeom>
          <a:noFill/>
          <a:ln w="9525">
            <a:noFill/>
          </a:ln>
        </p:spPr>
        <p:txBody>
          <a:bodyPr wrap="square" anchor="t" anchorCtr="0">
            <a:spAutoFit/>
          </a:bodyPr>
          <a:lstStyle/>
          <a:p>
            <a:pPr algn="just">
              <a:lnSpc>
                <a:spcPct val="120000"/>
              </a:lnSpc>
            </a:pPr>
            <a:r>
              <a:rPr lang="zh-CN" altLang="en-US" sz="2400" b="1">
                <a:latin typeface="Times New Roman" panose="02020603050405020304" pitchFamily="2" charset="0"/>
                <a:ea typeface="宋体" panose="02010600030101010101" pitchFamily="2" charset="-122"/>
              </a:rPr>
              <a:t>　　</a:t>
            </a:r>
            <a:r>
              <a:rPr lang="en-US" altLang="zh-CN" sz="2400" b="1">
                <a:latin typeface="Times New Roman" panose="02020603050405020304" pitchFamily="2" charset="0"/>
                <a:ea typeface="宋体" panose="02010600030101010101" pitchFamily="2" charset="-122"/>
              </a:rPr>
              <a:t>2003</a:t>
            </a:r>
            <a:r>
              <a:rPr lang="zh-CN" altLang="en-US" sz="2400" b="1">
                <a:latin typeface="Times New Roman" panose="02020603050405020304" pitchFamily="2" charset="0"/>
                <a:ea typeface="宋体" panose="02010600030101010101" pitchFamily="2" charset="-122"/>
              </a:rPr>
              <a:t>年，上海浦东机场到市区的磁悬浮铁路成为我国第一条正式投入运营的磁悬浮铁路。</a:t>
            </a:r>
          </a:p>
          <a:p>
            <a:pPr algn="just">
              <a:lnSpc>
                <a:spcPct val="120000"/>
              </a:lnSpc>
            </a:pPr>
            <a:r>
              <a:rPr lang="zh-CN" altLang="en-US" sz="2400" b="1">
                <a:latin typeface="Times New Roman" panose="02020603050405020304" pitchFamily="2" charset="0"/>
                <a:ea typeface="宋体" panose="02010600030101010101" pitchFamily="2" charset="-122"/>
              </a:rPr>
              <a:t>        </a:t>
            </a:r>
            <a:r>
              <a:rPr lang="zh-CN" altLang="en-US" sz="2400" b="1">
                <a:solidFill>
                  <a:schemeClr val="hlink"/>
                </a:solidFill>
                <a:latin typeface="Times New Roman" panose="02020603050405020304" pitchFamily="2" charset="0"/>
                <a:ea typeface="宋体" panose="02010600030101010101" pitchFamily="2" charset="-122"/>
              </a:rPr>
              <a:t>磁悬浮列车所用的磁体</a:t>
            </a:r>
            <a:r>
              <a:rPr lang="zh-CN" altLang="en-US" sz="2400" b="1">
                <a:latin typeface="Times New Roman" panose="02020603050405020304" pitchFamily="2" charset="0"/>
                <a:ea typeface="宋体" panose="02010600030101010101" pitchFamily="2" charset="-122"/>
              </a:rPr>
              <a:t>大多是通有强大电流的</a:t>
            </a:r>
            <a:r>
              <a:rPr lang="zh-CN" altLang="en-US" sz="2400" b="1">
                <a:solidFill>
                  <a:schemeClr val="hlink"/>
                </a:solidFill>
                <a:latin typeface="Times New Roman" panose="02020603050405020304" pitchFamily="2" charset="0"/>
                <a:ea typeface="宋体" panose="02010600030101010101" pitchFamily="2" charset="-122"/>
              </a:rPr>
              <a:t>电磁铁。</a:t>
            </a:r>
            <a:r>
              <a:rPr lang="zh-CN" altLang="en-US" sz="2400" b="1">
                <a:latin typeface="Times New Roman" panose="02020603050405020304" pitchFamily="2" charset="0"/>
                <a:ea typeface="宋体" panose="02010600030101010101" pitchFamily="2" charset="-122"/>
              </a:rPr>
              <a:t>是一种靠安装在车厢和轨道上的磁体的相互作用</a:t>
            </a:r>
            <a:r>
              <a:rPr lang="zh-CN" altLang="en-US" sz="2400" b="1">
                <a:solidFill>
                  <a:schemeClr val="hlink"/>
                </a:solidFill>
                <a:latin typeface="Times New Roman" panose="02020603050405020304" pitchFamily="2" charset="0"/>
                <a:ea typeface="宋体" panose="02010600030101010101" pitchFamily="2" charset="-122"/>
              </a:rPr>
              <a:t>悬浮</a:t>
            </a:r>
            <a:r>
              <a:rPr lang="zh-CN" altLang="en-US" sz="2400" b="1">
                <a:latin typeface="Times New Roman" panose="02020603050405020304" pitchFamily="2" charset="0"/>
                <a:ea typeface="宋体" panose="02010600030101010101" pitchFamily="2" charset="-122"/>
              </a:rPr>
              <a:t>而高速运动的，由于磁力使其</a:t>
            </a:r>
            <a:r>
              <a:rPr lang="zh-CN" altLang="en-US" sz="2400" b="1">
                <a:solidFill>
                  <a:schemeClr val="hlink"/>
                </a:solidFill>
                <a:latin typeface="Times New Roman" panose="02020603050405020304" pitchFamily="2" charset="0"/>
                <a:ea typeface="宋体" panose="02010600030101010101" pitchFamily="2" charset="-122"/>
              </a:rPr>
              <a:t>悬浮在轨道上方几厘米高度</a:t>
            </a:r>
            <a:r>
              <a:rPr lang="zh-CN" altLang="en-US" sz="2400" b="1">
                <a:latin typeface="Times New Roman" panose="02020603050405020304" pitchFamily="2" charset="0"/>
                <a:ea typeface="宋体" panose="02010600030101010101" pitchFamily="2" charset="-122"/>
              </a:rPr>
              <a:t>，行驶时不需接触轨道，因此只受来自空气的阻力。磁悬浮列车的最高速度可达每小时</a:t>
            </a:r>
            <a:r>
              <a:rPr lang="en-US" altLang="zh-CN" sz="2400" b="1">
                <a:latin typeface="Times New Roman" panose="02020603050405020304" pitchFamily="2" charset="0"/>
                <a:ea typeface="宋体" panose="02010600030101010101" pitchFamily="2" charset="-122"/>
              </a:rPr>
              <a:t>500 km</a:t>
            </a:r>
            <a:r>
              <a:rPr lang="zh-CN" altLang="en-US" sz="2400" b="1">
                <a:latin typeface="Times New Roman" panose="02020603050405020304" pitchFamily="2" charset="0"/>
                <a:ea typeface="宋体" panose="02010600030101010101" pitchFamily="2" charset="-122"/>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7409"/>
          <p:cNvSpPr txBox="1"/>
          <p:nvPr/>
        </p:nvSpPr>
        <p:spPr>
          <a:xfrm>
            <a:off x="359410" y="584518"/>
            <a:ext cx="8351838" cy="3969385"/>
          </a:xfrm>
          <a:prstGeom prst="rect">
            <a:avLst/>
          </a:prstGeom>
          <a:noFill/>
          <a:ln w="9525">
            <a:noFill/>
          </a:ln>
        </p:spPr>
        <p:txBody>
          <a:bodyPr wrap="square" anchor="t" anchorCtr="0">
            <a:spAutoFit/>
          </a:bodyPr>
          <a:lstStyle/>
          <a:p>
            <a:pPr indent="228600" algn="just"/>
            <a:r>
              <a:rPr lang="zh-CN" altLang="en-US" sz="2800" b="1">
                <a:latin typeface="宋体" panose="02010600030101010101" pitchFamily="2" charset="-122"/>
                <a:ea typeface="宋体" panose="02010600030101010101" pitchFamily="2" charset="-122"/>
                <a:sym typeface="宋体" panose="02010600030101010101" pitchFamily="2" charset="-122"/>
              </a:rPr>
              <a:t>2002年12月31日举世瞩目的上海磁悬浮列车线首次试运行，它采用的是先进的常导磁悬浮技术，使列车稳稳地悬浮在轨道上方约10毫米处高速运行，请你根据所学过的物理知识并观测图10 后判断：要使列车悬浮起来，</a:t>
            </a:r>
            <a:r>
              <a:rPr lang="zh-CN" altLang="en-US" sz="2800" b="1">
                <a:solidFill>
                  <a:srgbClr val="FF0000"/>
                </a:solidFill>
                <a:latin typeface="宋体" panose="02010600030101010101" pitchFamily="2" charset="-122"/>
                <a:ea typeface="宋体" panose="02010600030101010101" pitchFamily="2" charset="-122"/>
                <a:sym typeface="宋体" panose="02010600030101010101" pitchFamily="2" charset="-122"/>
              </a:rPr>
              <a:t>车身线圈的上方</a:t>
            </a:r>
            <a:r>
              <a:rPr lang="zh-CN" altLang="en-US" sz="2800" b="1">
                <a:latin typeface="宋体" panose="02010600030101010101" pitchFamily="2" charset="-122"/>
                <a:ea typeface="宋体" panose="02010600030101010101" pitchFamily="2" charset="-122"/>
                <a:sym typeface="宋体" panose="02010600030101010101" pitchFamily="2" charset="-122"/>
              </a:rPr>
              <a:t>应该是</a:t>
            </a:r>
            <a:r>
              <a:rPr lang="zh-CN" altLang="en-US" sz="2800" b="1" u="sng">
                <a:latin typeface="宋体" panose="02010600030101010101" pitchFamily="2" charset="-122"/>
                <a:ea typeface="宋体" panose="02010600030101010101" pitchFamily="2" charset="-122"/>
                <a:sym typeface="宋体" panose="02010600030101010101" pitchFamily="2" charset="-122"/>
              </a:rPr>
              <a:t>__ </a:t>
            </a:r>
            <a:r>
              <a:rPr lang="zh-CN" altLang="en-US" sz="2800" b="1">
                <a:latin typeface="宋体" panose="02010600030101010101" pitchFamily="2" charset="-122"/>
                <a:ea typeface="宋体" panose="02010600030101010101" pitchFamily="2" charset="-122"/>
                <a:sym typeface="宋体" panose="02010600030101010101" pitchFamily="2" charset="-122"/>
              </a:rPr>
              <a:t> 极（选填“N”或“S”），当列车悬浮在轨道上方后，列车利用</a:t>
            </a:r>
            <a:r>
              <a:rPr lang="zh-CN" altLang="en-US" sz="2800" b="1" u="sng">
                <a:latin typeface="宋体" panose="02010600030101010101" pitchFamily="2" charset="-122"/>
                <a:ea typeface="宋体" panose="02010600030101010101" pitchFamily="2" charset="-122"/>
                <a:sym typeface="宋体" panose="02010600030101010101" pitchFamily="2" charset="-122"/>
              </a:rPr>
              <a:t>                </a:t>
            </a:r>
            <a:r>
              <a:rPr lang="zh-CN" altLang="en-US" sz="2800" b="1">
                <a:latin typeface="宋体" panose="02010600030101010101" pitchFamily="2" charset="-122"/>
                <a:ea typeface="宋体" panose="02010600030101010101" pitchFamily="2" charset="-122"/>
                <a:sym typeface="宋体" panose="02010600030101010101" pitchFamily="2" charset="-122"/>
              </a:rPr>
              <a:t>的原理将车身托起，这就大大减小</a:t>
            </a:r>
            <a:r>
              <a:rPr lang="zh-CN" altLang="en-US" sz="2800" b="1" u="sng">
                <a:latin typeface="宋体" panose="02010600030101010101" pitchFamily="2" charset="-122"/>
                <a:ea typeface="宋体" panose="02010600030101010101" pitchFamily="2" charset="-122"/>
                <a:sym typeface="宋体" panose="02010600030101010101" pitchFamily="2" charset="-122"/>
              </a:rPr>
              <a:t>_</a:t>
            </a:r>
            <a:r>
              <a:rPr lang="en-US" altLang="zh-CN" sz="2800" b="1" u="sng">
                <a:latin typeface="宋体" panose="02010600030101010101" pitchFamily="2" charset="-122"/>
                <a:ea typeface="宋体" panose="02010600030101010101" pitchFamily="2" charset="-122"/>
                <a:sym typeface="宋体" panose="02010600030101010101" pitchFamily="2" charset="-122"/>
              </a:rPr>
              <a:t>  </a:t>
            </a:r>
            <a:r>
              <a:rPr lang="zh-CN" altLang="en-US" sz="2800" b="1" u="sng">
                <a:latin typeface="宋体" panose="02010600030101010101" pitchFamily="2" charset="-122"/>
                <a:ea typeface="宋体" panose="02010600030101010101" pitchFamily="2" charset="-122"/>
                <a:sym typeface="宋体" panose="02010600030101010101" pitchFamily="2" charset="-122"/>
              </a:rPr>
              <a:t>_______ </a:t>
            </a:r>
            <a:r>
              <a:rPr lang="zh-CN" altLang="en-US" sz="2800" b="1">
                <a:latin typeface="宋体" panose="02010600030101010101" pitchFamily="2" charset="-122"/>
                <a:ea typeface="宋体" panose="02010600030101010101" pitchFamily="2" charset="-122"/>
                <a:sym typeface="宋体" panose="02010600030101010101" pitchFamily="2" charset="-122"/>
              </a:rPr>
              <a:t>。</a:t>
            </a:r>
            <a:endParaRPr lang="zh-CN" altLang="en-US" sz="2800" b="1" u="sng">
              <a:latin typeface="宋体" panose="02010600030101010101" pitchFamily="2" charset="-122"/>
              <a:ea typeface="宋体" panose="02010600030101010101" pitchFamily="2" charset="-122"/>
              <a:sym typeface="宋体" panose="02010600030101010101" pitchFamily="2" charset="-122"/>
            </a:endParaRPr>
          </a:p>
          <a:p>
            <a:pPr indent="228600"/>
            <a:r>
              <a:rPr lang="zh-CN" altLang="en-US" sz="2800" b="1">
                <a:latin typeface="宋体" panose="02010600030101010101" pitchFamily="2" charset="-122"/>
                <a:ea typeface="宋体" panose="02010600030101010101" pitchFamily="2" charset="-122"/>
                <a:sym typeface="宋体" panose="02010600030101010101" pitchFamily="2" charset="-122"/>
              </a:rPr>
              <a:t>阻力，使列车高速运行。</a:t>
            </a:r>
            <a:endParaRPr lang="zh-CN" altLang="en-US" sz="2800" b="1">
              <a:latin typeface="Arial" panose="020B0604020202020204" pitchFamily="34" charset="0"/>
              <a:ea typeface="宋体" panose="02010600030101010101" pitchFamily="2" charset="-122"/>
            </a:endParaRPr>
          </a:p>
        </p:txBody>
      </p:sp>
      <p:pic>
        <p:nvPicPr>
          <p:cNvPr id="15362" name="内容占位符 17410"/>
          <p:cNvPicPr>
            <a:picLocks noGrp="1" noChangeAspect="1"/>
          </p:cNvPicPr>
          <p:nvPr>
            <p:ph idx="1"/>
          </p:nvPr>
        </p:nvPicPr>
        <p:blipFill>
          <a:blip r:embed="rId2"/>
          <a:stretch>
            <a:fillRect/>
          </a:stretch>
        </p:blipFill>
        <p:spPr>
          <a:xfrm>
            <a:off x="5253355" y="3647440"/>
            <a:ext cx="3585845" cy="3004820"/>
          </a:xfrm>
        </p:spPr>
      </p:pic>
      <p:sp>
        <p:nvSpPr>
          <p:cNvPr id="17412" name="文本框 17411"/>
          <p:cNvSpPr txBox="1"/>
          <p:nvPr/>
        </p:nvSpPr>
        <p:spPr>
          <a:xfrm>
            <a:off x="6840855" y="2225358"/>
            <a:ext cx="387985" cy="583565"/>
          </a:xfrm>
          <a:prstGeom prst="rect">
            <a:avLst/>
          </a:prstGeom>
          <a:noFill/>
          <a:ln w="9525">
            <a:noFill/>
          </a:ln>
        </p:spPr>
        <p:txBody>
          <a:bodyPr wrap="none" anchor="t" anchorCtr="0">
            <a:spAutoFit/>
          </a:bodyPr>
          <a:lstStyle/>
          <a:p>
            <a:r>
              <a:rPr lang="en-US" altLang="zh-CN" sz="3200" b="1">
                <a:solidFill>
                  <a:srgbClr val="FF0000"/>
                </a:solidFill>
                <a:latin typeface="宋体" panose="02010600030101010101" pitchFamily="2" charset="-122"/>
                <a:ea typeface="宋体" panose="02010600030101010101" pitchFamily="2" charset="-122"/>
                <a:sym typeface="宋体" panose="02010600030101010101" pitchFamily="2" charset="-122"/>
              </a:rPr>
              <a:t>S</a:t>
            </a:r>
          </a:p>
        </p:txBody>
      </p:sp>
      <p:sp>
        <p:nvSpPr>
          <p:cNvPr id="17413" name="文本框 17412"/>
          <p:cNvSpPr txBox="1"/>
          <p:nvPr/>
        </p:nvSpPr>
        <p:spPr>
          <a:xfrm>
            <a:off x="1724343" y="3138805"/>
            <a:ext cx="2632075" cy="457200"/>
          </a:xfrm>
          <a:prstGeom prst="rect">
            <a:avLst/>
          </a:prstGeom>
          <a:noFill/>
          <a:ln w="9525">
            <a:noFill/>
          </a:ln>
        </p:spPr>
        <p:txBody>
          <a:bodyPr wrap="none" anchor="t" anchorCtr="0">
            <a:spAutoFit/>
          </a:bodyPr>
          <a:lstStyle/>
          <a:p>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异名磁极相互吸引</a:t>
            </a:r>
          </a:p>
        </p:txBody>
      </p:sp>
      <p:sp>
        <p:nvSpPr>
          <p:cNvPr id="17414" name="文本框 17413"/>
          <p:cNvSpPr txBox="1"/>
          <p:nvPr/>
        </p:nvSpPr>
        <p:spPr>
          <a:xfrm>
            <a:off x="2024698" y="3596005"/>
            <a:ext cx="1713230" cy="460375"/>
          </a:xfrm>
          <a:prstGeom prst="rect">
            <a:avLst/>
          </a:prstGeom>
          <a:noFill/>
          <a:ln w="9525">
            <a:noFill/>
          </a:ln>
        </p:spPr>
        <p:txBody>
          <a:bodyPr wrap="none" anchor="t" anchorCtr="0">
            <a:spAutoFit/>
          </a:bodyPr>
          <a:lstStyle/>
          <a:p>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轨道对车体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W4LVPMG_`VR@QWD[$72${WG"/>
          <p:cNvPicPr>
            <a:picLocks noChangeAspect="1"/>
          </p:cNvPicPr>
          <p:nvPr/>
        </p:nvPicPr>
        <p:blipFill>
          <a:blip r:embed="rId2"/>
          <a:srcRect r="13870"/>
          <a:stretch>
            <a:fillRect/>
          </a:stretch>
        </p:blipFill>
        <p:spPr>
          <a:xfrm>
            <a:off x="1069817" y="620395"/>
            <a:ext cx="7044372" cy="4168775"/>
          </a:xfrm>
          <a:prstGeom prst="rect">
            <a:avLst/>
          </a:prstGeom>
          <a:noFill/>
          <a:ln w="9525">
            <a:noFill/>
          </a:ln>
        </p:spPr>
      </p:pic>
      <p:sp>
        <p:nvSpPr>
          <p:cNvPr id="16386" name="Text Box 7"/>
          <p:cNvSpPr txBox="1"/>
          <p:nvPr/>
        </p:nvSpPr>
        <p:spPr>
          <a:xfrm>
            <a:off x="971550" y="5086350"/>
            <a:ext cx="7240905" cy="1245235"/>
          </a:xfrm>
          <a:prstGeom prst="rect">
            <a:avLst/>
          </a:prstGeom>
          <a:noFill/>
          <a:ln w="9525">
            <a:noFill/>
          </a:ln>
        </p:spPr>
        <p:txBody>
          <a:bodyPr wrap="square" anchor="t" anchorCtr="0">
            <a:spAutoFit/>
          </a:bodyPr>
          <a:lstStyle/>
          <a:p>
            <a:pPr algn="just">
              <a:spcBef>
                <a:spcPct val="50000"/>
              </a:spcBef>
            </a:pPr>
            <a:r>
              <a:rPr lang="zh-CN" altLang="en-US" sz="2700" b="1">
                <a:solidFill>
                  <a:srgbClr val="FF3300"/>
                </a:solidFill>
                <a:latin typeface="黑体" panose="02010609060101010101" pitchFamily="2" charset="-122"/>
                <a:ea typeface="黑体" panose="02010609060101010101" pitchFamily="2" charset="-122"/>
              </a:rPr>
              <a:t>磁悬浮列车</a:t>
            </a:r>
            <a:r>
              <a:rPr lang="zh-CN" altLang="en-US" sz="2400" b="1">
                <a:latin typeface="Arial" panose="020B0604020202020204" pitchFamily="34" charset="0"/>
                <a:ea typeface="黑体" panose="02010609060101010101" pitchFamily="2" charset="-122"/>
              </a:rPr>
              <a:t>的强大磁体就是由电磁铁制成的，列车的悬浮及前进的动力就来自于轨道与车头之间的电磁铁的吸引和排斥。</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3"/>
          <p:cNvSpPr txBox="1"/>
          <p:nvPr/>
        </p:nvSpPr>
        <p:spPr>
          <a:xfrm>
            <a:off x="1151890" y="1520825"/>
            <a:ext cx="3757613"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本节课你学到了什么？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2289"/>
          <p:cNvSpPr txBox="1"/>
          <p:nvPr/>
        </p:nvSpPr>
        <p:spPr>
          <a:xfrm>
            <a:off x="3491548" y="3108960"/>
            <a:ext cx="2011362" cy="639763"/>
          </a:xfrm>
          <a:prstGeom prst="rect">
            <a:avLst/>
          </a:prstGeom>
          <a:noFill/>
          <a:ln w="9525">
            <a:noFill/>
          </a:ln>
        </p:spPr>
        <p:txBody>
          <a:bodyPr wrap="none" anchor="t" anchorCtr="0">
            <a:spAutoFit/>
          </a:bodyPr>
          <a:lstStyle/>
          <a:p>
            <a:r>
              <a:rPr lang="zh-CN" altLang="en-US" sz="3600" b="1">
                <a:solidFill>
                  <a:srgbClr val="FF0000"/>
                </a:solidFill>
                <a:latin typeface="Arial" panose="020B0604020202020204" pitchFamily="34" charset="0"/>
                <a:ea typeface="宋体" panose="02010600030101010101" pitchFamily="2" charset="-122"/>
              </a:rPr>
              <a:t>第二课时</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13313"/>
          <p:cNvSpPr txBox="1"/>
          <p:nvPr/>
        </p:nvSpPr>
        <p:spPr>
          <a:xfrm>
            <a:off x="755650" y="656273"/>
            <a:ext cx="1408113" cy="579437"/>
          </a:xfrm>
          <a:prstGeom prst="rect">
            <a:avLst/>
          </a:prstGeom>
          <a:noFill/>
          <a:ln w="9525">
            <a:noFill/>
          </a:ln>
        </p:spPr>
        <p:txBody>
          <a:bodyPr wrap="none" anchor="t" anchorCtr="0">
            <a:spAutoFit/>
          </a:bodyPr>
          <a:lstStyle/>
          <a:p>
            <a:r>
              <a:rPr lang="zh-CN" altLang="en-US" sz="3200" b="1">
                <a:solidFill>
                  <a:srgbClr val="FF0000"/>
                </a:solidFill>
                <a:latin typeface="Arial" panose="020B0604020202020204" pitchFamily="34" charset="0"/>
                <a:ea typeface="宋体" panose="02010600030101010101" pitchFamily="2" charset="-122"/>
              </a:rPr>
              <a:t>复习：</a:t>
            </a:r>
          </a:p>
        </p:txBody>
      </p:sp>
      <p:sp>
        <p:nvSpPr>
          <p:cNvPr id="19458" name="TextBox 29"/>
          <p:cNvSpPr txBox="1"/>
          <p:nvPr/>
        </p:nvSpPr>
        <p:spPr>
          <a:xfrm>
            <a:off x="431800" y="1308100"/>
            <a:ext cx="6991350" cy="517525"/>
          </a:xfrm>
          <a:prstGeom prst="rect">
            <a:avLst/>
          </a:prstGeom>
          <a:noFill/>
          <a:ln w="9525">
            <a:noFill/>
          </a:ln>
        </p:spPr>
        <p:txBody>
          <a:bodyPr wrap="square" anchor="t" anchorCtr="0">
            <a:spAutoFit/>
          </a:bodyPr>
          <a:lstStyle/>
          <a:p>
            <a:r>
              <a:rPr lang="en-US" altLang="zh-CN" sz="2800" b="1">
                <a:latin typeface="Times New Roman" panose="02020603050405020304" pitchFamily="2" charset="0"/>
                <a:ea typeface="宋体" panose="02010600030101010101" pitchFamily="2" charset="-122"/>
              </a:rPr>
              <a:t>1</a:t>
            </a:r>
            <a:r>
              <a:rPr lang="zh-CN" altLang="en-US" sz="2800" b="1">
                <a:latin typeface="Times New Roman" panose="02020603050405020304" pitchFamily="2" charset="0"/>
                <a:ea typeface="宋体" panose="02010600030101010101" pitchFamily="2" charset="-122"/>
              </a:rPr>
              <a:t>．</a:t>
            </a:r>
            <a:r>
              <a:rPr lang="zh-CN" altLang="en-US" sz="2800" b="1" u="sng">
                <a:latin typeface="Times New Roman" panose="02020603050405020304" pitchFamily="2" charset="0"/>
                <a:ea typeface="宋体" panose="02010600030101010101" pitchFamily="2" charset="-122"/>
              </a:rPr>
              <a:t>                                  </a:t>
            </a:r>
            <a:r>
              <a:rPr lang="zh-CN" altLang="en-US" sz="2800" b="1">
                <a:latin typeface="Times New Roman" panose="02020603050405020304" pitchFamily="2" charset="0"/>
                <a:ea typeface="宋体" panose="02010600030101010101" pitchFamily="2" charset="-122"/>
              </a:rPr>
              <a:t>称为电磁铁。</a:t>
            </a:r>
          </a:p>
        </p:txBody>
      </p:sp>
      <p:sp>
        <p:nvSpPr>
          <p:cNvPr id="13316" name="文本框 13315"/>
          <p:cNvSpPr txBox="1"/>
          <p:nvPr/>
        </p:nvSpPr>
        <p:spPr>
          <a:xfrm>
            <a:off x="1071563" y="1308100"/>
            <a:ext cx="3043237" cy="517525"/>
          </a:xfrm>
          <a:prstGeom prst="rect">
            <a:avLst/>
          </a:prstGeom>
          <a:noFill/>
          <a:ln w="9525">
            <a:noFill/>
          </a:ln>
        </p:spPr>
        <p:txBody>
          <a:bodyPr wrap="none" anchor="t" anchorCtr="0">
            <a:spAutoFit/>
          </a:bodyPr>
          <a:lstStyle/>
          <a:p>
            <a:r>
              <a:rPr lang="zh-CN" altLang="en-US" sz="2800" b="1">
                <a:solidFill>
                  <a:srgbClr val="FF0000"/>
                </a:solidFill>
                <a:latin typeface="Times New Roman" panose="02020603050405020304" pitchFamily="2" charset="0"/>
                <a:ea typeface="宋体" panose="02010600030101010101" pitchFamily="2" charset="-122"/>
              </a:rPr>
              <a:t>插入铁芯的螺线管</a:t>
            </a:r>
          </a:p>
        </p:txBody>
      </p:sp>
      <p:sp>
        <p:nvSpPr>
          <p:cNvPr id="19460" name="文本框 13316"/>
          <p:cNvSpPr txBox="1"/>
          <p:nvPr/>
        </p:nvSpPr>
        <p:spPr>
          <a:xfrm>
            <a:off x="431800" y="2744788"/>
            <a:ext cx="6070600" cy="519112"/>
          </a:xfrm>
          <a:prstGeom prst="rect">
            <a:avLst/>
          </a:prstGeom>
          <a:noFill/>
          <a:ln w="9525">
            <a:noFill/>
          </a:ln>
        </p:spPr>
        <p:txBody>
          <a:bodyPr wrap="none" anchor="t" anchorCtr="0">
            <a:spAutoFit/>
          </a:bodyPr>
          <a:lstStyle/>
          <a:p>
            <a:r>
              <a:rPr lang="zh-CN" altLang="en-US" sz="2800" b="1">
                <a:solidFill>
                  <a:srgbClr val="4D4D4D"/>
                </a:solidFill>
                <a:latin typeface="Arial" panose="020B0604020202020204" pitchFamily="34" charset="0"/>
                <a:ea typeface="宋体" panose="02010600030101010101" pitchFamily="2" charset="-122"/>
              </a:rPr>
              <a:t>3、电磁铁与永磁体比较有哪些优点？</a:t>
            </a:r>
          </a:p>
        </p:txBody>
      </p:sp>
      <p:sp>
        <p:nvSpPr>
          <p:cNvPr id="19461" name="文本框 13317"/>
          <p:cNvSpPr txBox="1"/>
          <p:nvPr/>
        </p:nvSpPr>
        <p:spPr>
          <a:xfrm>
            <a:off x="757238" y="3606800"/>
            <a:ext cx="8042275" cy="2308225"/>
          </a:xfrm>
          <a:prstGeom prst="rect">
            <a:avLst/>
          </a:prstGeom>
          <a:noFill/>
          <a:ln w="9525">
            <a:noFill/>
          </a:ln>
        </p:spPr>
        <p:txBody>
          <a:bodyPr wrap="none" anchor="t" anchorCtr="0">
            <a:spAutoFit/>
          </a:bodyPr>
          <a:lstStyle/>
          <a:p>
            <a:pPr>
              <a:lnSpc>
                <a:spcPct val="130000"/>
              </a:lnSpc>
            </a:pPr>
            <a:r>
              <a:rPr lang="zh-CN" altLang="en-US" sz="2800" b="1">
                <a:latin typeface="Arial" panose="020B0604020202020204" pitchFamily="34" charset="0"/>
                <a:ea typeface="宋体" panose="02010600030101010101" pitchFamily="2" charset="-122"/>
              </a:rPr>
              <a:t>（1）、电磁铁有无磁性可以由 </a:t>
            </a:r>
            <a:r>
              <a:rPr lang="zh-CN" altLang="en-US" sz="2800" b="1" u="sng">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来控制；</a:t>
            </a:r>
          </a:p>
          <a:p>
            <a:pPr>
              <a:lnSpc>
                <a:spcPct val="130000"/>
              </a:lnSpc>
            </a:pPr>
            <a:r>
              <a:rPr lang="zh-CN" altLang="en-US" sz="2800" b="1">
                <a:latin typeface="Arial" panose="020B0604020202020204" pitchFamily="34" charset="0"/>
                <a:ea typeface="宋体" panose="02010600030101010101" pitchFamily="2" charset="-122"/>
              </a:rPr>
              <a:t>（2）、电磁铁的南北极可以由 </a:t>
            </a:r>
            <a:r>
              <a:rPr lang="zh-CN" altLang="en-US" sz="2800" b="1" u="sng">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来控制；</a:t>
            </a:r>
          </a:p>
          <a:p>
            <a:pPr>
              <a:lnSpc>
                <a:spcPct val="130000"/>
              </a:lnSpc>
            </a:pPr>
            <a:r>
              <a:rPr lang="zh-CN" altLang="en-US" sz="2800" b="1">
                <a:latin typeface="Arial" panose="020B0604020202020204" pitchFamily="34" charset="0"/>
                <a:ea typeface="宋体" panose="02010600030101010101" pitchFamily="2" charset="-122"/>
              </a:rPr>
              <a:t>（3）、电磁铁的磁性强弱可以由</a:t>
            </a:r>
            <a:r>
              <a:rPr lang="zh-CN" altLang="en-US" sz="2800" b="1" u="sng">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或</a:t>
            </a:r>
          </a:p>
          <a:p>
            <a:pPr>
              <a:lnSpc>
                <a:spcPct val="130000"/>
              </a:lnSpc>
            </a:pPr>
            <a:r>
              <a:rPr lang="zh-CN" altLang="en-US" sz="2800" b="1">
                <a:latin typeface="Arial" panose="020B0604020202020204" pitchFamily="34" charset="0"/>
                <a:ea typeface="宋体" panose="02010600030101010101" pitchFamily="2" charset="-122"/>
              </a:rPr>
              <a:t>            </a:t>
            </a:r>
            <a:r>
              <a:rPr lang="zh-CN" altLang="en-US" sz="2800" b="1" u="sng">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多少来控制</a:t>
            </a:r>
          </a:p>
        </p:txBody>
      </p:sp>
      <p:sp>
        <p:nvSpPr>
          <p:cNvPr id="13319" name="文本框 13318"/>
          <p:cNvSpPr txBox="1"/>
          <p:nvPr/>
        </p:nvSpPr>
        <p:spPr>
          <a:xfrm>
            <a:off x="5651500" y="3457575"/>
            <a:ext cx="1612900" cy="646113"/>
          </a:xfrm>
          <a:prstGeom prst="rect">
            <a:avLst/>
          </a:prstGeom>
          <a:noFill/>
          <a:ln w="9525">
            <a:noFill/>
          </a:ln>
        </p:spPr>
        <p:txBody>
          <a:bodyPr wrap="none" anchor="t" anchorCtr="0">
            <a:spAutoFit/>
          </a:bodyPr>
          <a:lstStyle/>
          <a:p>
            <a:pPr>
              <a:lnSpc>
                <a:spcPct val="130000"/>
              </a:lnSpc>
            </a:pPr>
            <a:r>
              <a:rPr lang="zh-CN" altLang="en-US" sz="2800" b="1">
                <a:solidFill>
                  <a:srgbClr val="FF0000"/>
                </a:solidFill>
                <a:latin typeface="Arial" panose="020B0604020202020204" pitchFamily="34" charset="0"/>
                <a:ea typeface="宋体" panose="02010600030101010101" pitchFamily="2" charset="-122"/>
              </a:rPr>
              <a:t>通断电流</a:t>
            </a:r>
          </a:p>
        </p:txBody>
      </p:sp>
      <p:sp>
        <p:nvSpPr>
          <p:cNvPr id="13320" name="文本框 13319"/>
          <p:cNvSpPr txBox="1"/>
          <p:nvPr/>
        </p:nvSpPr>
        <p:spPr>
          <a:xfrm>
            <a:off x="5651500" y="4176713"/>
            <a:ext cx="1612900" cy="646112"/>
          </a:xfrm>
          <a:prstGeom prst="rect">
            <a:avLst/>
          </a:prstGeom>
          <a:noFill/>
          <a:ln w="9525">
            <a:noFill/>
          </a:ln>
        </p:spPr>
        <p:txBody>
          <a:bodyPr wrap="none" anchor="t" anchorCtr="0">
            <a:spAutoFit/>
          </a:bodyPr>
          <a:lstStyle/>
          <a:p>
            <a:pPr>
              <a:lnSpc>
                <a:spcPct val="130000"/>
              </a:lnSpc>
            </a:pPr>
            <a:r>
              <a:rPr lang="zh-CN" altLang="en-US" sz="2800" b="1">
                <a:solidFill>
                  <a:srgbClr val="FF0000"/>
                </a:solidFill>
                <a:latin typeface="Arial" panose="020B0604020202020204" pitchFamily="34" charset="0"/>
                <a:ea typeface="宋体" panose="02010600030101010101" pitchFamily="2" charset="-122"/>
              </a:rPr>
              <a:t>电流方向</a:t>
            </a:r>
          </a:p>
        </p:txBody>
      </p:sp>
      <p:sp>
        <p:nvSpPr>
          <p:cNvPr id="13321" name="文本框 13320"/>
          <p:cNvSpPr txBox="1"/>
          <p:nvPr/>
        </p:nvSpPr>
        <p:spPr>
          <a:xfrm>
            <a:off x="6083300" y="4688840"/>
            <a:ext cx="1970088" cy="644525"/>
          </a:xfrm>
          <a:prstGeom prst="rect">
            <a:avLst/>
          </a:prstGeom>
          <a:noFill/>
          <a:ln w="9525">
            <a:noFill/>
          </a:ln>
        </p:spPr>
        <p:txBody>
          <a:bodyPr wrap="none" anchor="t" anchorCtr="0">
            <a:spAutoFit/>
          </a:bodyPr>
          <a:lstStyle/>
          <a:p>
            <a:pPr>
              <a:lnSpc>
                <a:spcPct val="130000"/>
              </a:lnSpc>
            </a:pPr>
            <a:r>
              <a:rPr lang="zh-CN" altLang="en-US" sz="2800" b="1">
                <a:solidFill>
                  <a:srgbClr val="FF0000"/>
                </a:solidFill>
                <a:latin typeface="Arial" panose="020B0604020202020204" pitchFamily="34" charset="0"/>
                <a:ea typeface="宋体" panose="02010600030101010101" pitchFamily="2" charset="-122"/>
              </a:rPr>
              <a:t>电流的强弱</a:t>
            </a:r>
          </a:p>
        </p:txBody>
      </p:sp>
      <p:sp>
        <p:nvSpPr>
          <p:cNvPr id="13322" name="文本框 13321"/>
          <p:cNvSpPr txBox="1"/>
          <p:nvPr/>
        </p:nvSpPr>
        <p:spPr>
          <a:xfrm>
            <a:off x="1947863" y="5270500"/>
            <a:ext cx="1612900" cy="644525"/>
          </a:xfrm>
          <a:prstGeom prst="rect">
            <a:avLst/>
          </a:prstGeom>
          <a:noFill/>
          <a:ln w="9525">
            <a:noFill/>
          </a:ln>
        </p:spPr>
        <p:txBody>
          <a:bodyPr wrap="none" anchor="t" anchorCtr="0">
            <a:spAutoFit/>
          </a:bodyPr>
          <a:lstStyle/>
          <a:p>
            <a:pPr>
              <a:lnSpc>
                <a:spcPct val="130000"/>
              </a:lnSpc>
            </a:pPr>
            <a:r>
              <a:rPr lang="zh-CN" altLang="en-US" sz="2800" b="1">
                <a:solidFill>
                  <a:srgbClr val="FF0000"/>
                </a:solidFill>
                <a:latin typeface="Arial" panose="020B0604020202020204" pitchFamily="34" charset="0"/>
                <a:ea typeface="宋体" panose="02010600030101010101" pitchFamily="2" charset="-122"/>
              </a:rPr>
              <a:t>线圈匝数</a:t>
            </a:r>
          </a:p>
        </p:txBody>
      </p:sp>
      <p:sp>
        <p:nvSpPr>
          <p:cNvPr id="19466" name="文本框 13322"/>
          <p:cNvSpPr txBox="1"/>
          <p:nvPr/>
        </p:nvSpPr>
        <p:spPr>
          <a:xfrm>
            <a:off x="431800" y="2133600"/>
            <a:ext cx="8667750" cy="517525"/>
          </a:xfrm>
          <a:prstGeom prst="rect">
            <a:avLst/>
          </a:prstGeom>
          <a:noFill/>
          <a:ln w="9525">
            <a:noFill/>
          </a:ln>
        </p:spPr>
        <p:txBody>
          <a:bodyPr wrap="none" anchor="t" anchorCtr="0">
            <a:spAutoFit/>
          </a:bodyPr>
          <a:lstStyle/>
          <a:p>
            <a:r>
              <a:rPr lang="zh-CN" altLang="en-US" sz="2800" b="1">
                <a:solidFill>
                  <a:srgbClr val="4D4D4D"/>
                </a:solidFill>
                <a:latin typeface="Arial" panose="020B0604020202020204" pitchFamily="34" charset="0"/>
                <a:ea typeface="宋体" panose="02010600030101010101" pitchFamily="2" charset="-122"/>
              </a:rPr>
              <a:t>2、电磁铁磁性强弱跟</a:t>
            </a:r>
            <a:r>
              <a:rPr lang="zh-CN" altLang="en-US" sz="2800" b="1" u="sng">
                <a:solidFill>
                  <a:srgbClr val="4D4D4D"/>
                </a:solidFill>
                <a:latin typeface="Arial" panose="020B0604020202020204" pitchFamily="34" charset="0"/>
                <a:ea typeface="宋体" panose="02010600030101010101" pitchFamily="2" charset="-122"/>
              </a:rPr>
              <a:t>               </a:t>
            </a:r>
            <a:r>
              <a:rPr lang="zh-CN" altLang="en-US" sz="2800" b="1">
                <a:solidFill>
                  <a:srgbClr val="4D4D4D"/>
                </a:solidFill>
                <a:latin typeface="Arial" panose="020B0604020202020204" pitchFamily="34" charset="0"/>
                <a:ea typeface="宋体" panose="02010600030101010101" pitchFamily="2" charset="-122"/>
              </a:rPr>
              <a:t>、</a:t>
            </a:r>
            <a:r>
              <a:rPr lang="zh-CN" altLang="en-US" sz="2800" b="1" u="sng">
                <a:solidFill>
                  <a:srgbClr val="4D4D4D"/>
                </a:solidFill>
                <a:latin typeface="Arial" panose="020B0604020202020204" pitchFamily="34" charset="0"/>
                <a:ea typeface="宋体" panose="02010600030101010101" pitchFamily="2" charset="-122"/>
              </a:rPr>
              <a:t>               </a:t>
            </a:r>
            <a:r>
              <a:rPr lang="zh-CN" altLang="en-US" sz="2800" b="1">
                <a:solidFill>
                  <a:srgbClr val="4D4D4D"/>
                </a:solidFill>
                <a:latin typeface="Arial" panose="020B0604020202020204" pitchFamily="34" charset="0"/>
                <a:ea typeface="宋体" panose="02010600030101010101" pitchFamily="2" charset="-122"/>
              </a:rPr>
              <a:t>的多少有关</a:t>
            </a:r>
          </a:p>
        </p:txBody>
      </p:sp>
      <p:sp>
        <p:nvSpPr>
          <p:cNvPr id="13324" name="文本框 13323"/>
          <p:cNvSpPr txBox="1"/>
          <p:nvPr/>
        </p:nvSpPr>
        <p:spPr>
          <a:xfrm>
            <a:off x="3960813" y="2133600"/>
            <a:ext cx="1612900" cy="517525"/>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电流强弱</a:t>
            </a:r>
          </a:p>
        </p:txBody>
      </p:sp>
      <p:sp>
        <p:nvSpPr>
          <p:cNvPr id="13325" name="文本框 13324"/>
          <p:cNvSpPr txBox="1"/>
          <p:nvPr/>
        </p:nvSpPr>
        <p:spPr>
          <a:xfrm>
            <a:off x="5795963" y="2097088"/>
            <a:ext cx="1612900" cy="517525"/>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线圈匝数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9" grpId="0"/>
      <p:bldP spid="13320" grpId="0"/>
      <p:bldP spid="13321" grpId="0"/>
      <p:bldP spid="13322" grpId="0"/>
      <p:bldP spid="13324" grpId="0"/>
      <p:bldP spid="133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p:cNvSpPr txBox="1"/>
          <p:nvPr/>
        </p:nvSpPr>
        <p:spPr>
          <a:xfrm>
            <a:off x="567029" y="2857940"/>
            <a:ext cx="7597775" cy="854075"/>
          </a:xfrm>
          <a:prstGeom prst="rect">
            <a:avLst/>
          </a:prstGeom>
          <a:noFill/>
          <a:ln w="9525">
            <a:noFill/>
          </a:ln>
        </p:spPr>
        <p:txBody>
          <a:bodyPr anchor="t" anchorCtr="0">
            <a:spAutoFit/>
          </a:bodyPr>
          <a:lstStyle/>
          <a:p>
            <a:pPr algn="ctr"/>
            <a:r>
              <a:rPr lang="zh-CN" altLang="en-US" sz="5000" b="1" dirty="0">
                <a:latin typeface="楷体_GB2312" pitchFamily="1" charset="-122"/>
                <a:ea typeface="楷体_GB2312" pitchFamily="1" charset="-122"/>
              </a:rPr>
              <a:t>电磁铁 电磁继电器</a:t>
            </a:r>
          </a:p>
        </p:txBody>
      </p:sp>
      <p:sp>
        <p:nvSpPr>
          <p:cNvPr id="2052" name="TextBox 3"/>
          <p:cNvSpPr txBox="1"/>
          <p:nvPr/>
        </p:nvSpPr>
        <p:spPr>
          <a:xfrm>
            <a:off x="431800" y="917080"/>
            <a:ext cx="3290888" cy="519113"/>
          </a:xfrm>
          <a:prstGeom prst="rect">
            <a:avLst/>
          </a:prstGeom>
          <a:noFill/>
          <a:ln w="9525">
            <a:noFill/>
          </a:ln>
        </p:spPr>
        <p:txBody>
          <a:bodyPr anchor="t" anchorCtr="0">
            <a:spAutoFit/>
          </a:bodyPr>
          <a:lstStyle/>
          <a:p>
            <a:r>
              <a:rPr lang="zh-CN" altLang="en-US" sz="2800" b="1" dirty="0">
                <a:solidFill>
                  <a:srgbClr val="111111"/>
                </a:solidFill>
                <a:latin typeface="楷体_GB2312" pitchFamily="1" charset="-122"/>
                <a:ea typeface="楷体_GB2312" pitchFamily="1" charset="-122"/>
              </a:rPr>
              <a:t>第二十章 第３节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46081"/>
          <p:cNvSpPr txBox="1"/>
          <p:nvPr/>
        </p:nvSpPr>
        <p:spPr>
          <a:xfrm>
            <a:off x="539750" y="1484630"/>
            <a:ext cx="8078470" cy="1383665"/>
          </a:xfrm>
          <a:prstGeom prst="rect">
            <a:avLst/>
          </a:prstGeom>
          <a:noFill/>
          <a:ln w="9525">
            <a:noFill/>
          </a:ln>
        </p:spPr>
        <p:txBody>
          <a:bodyPr wrap="square" anchor="t" anchorCtr="0">
            <a:spAutoFit/>
          </a:bodyPr>
          <a:lstStyle/>
          <a:p>
            <a:pPr algn="just"/>
            <a:r>
              <a:rPr lang="zh-CN" altLang="en-US" sz="2800" b="1">
                <a:latin typeface="宋体" panose="02010600030101010101" pitchFamily="2" charset="-122"/>
                <a:ea typeface="宋体" panose="02010600030101010101" pitchFamily="2" charset="-122"/>
                <a:sym typeface="宋体" panose="02010600030101010101" pitchFamily="2" charset="-122"/>
              </a:rPr>
              <a:t>将图中的电磁铁连入你设计的电路中（在方框内完成）。要求：电路能改变电磁铁磁性的强弱；使小磁针受力静止时（</a:t>
            </a:r>
            <a:r>
              <a:rPr lang="en-US" altLang="zh-CN" sz="2800" b="1">
                <a:latin typeface="宋体" panose="02010600030101010101" pitchFamily="2" charset="-122"/>
                <a:ea typeface="宋体" panose="02010600030101010101" pitchFamily="2" charset="-122"/>
                <a:sym typeface="宋体" panose="02010600030101010101" pitchFamily="2" charset="-122"/>
              </a:rPr>
              <a:t>N</a:t>
            </a:r>
            <a:r>
              <a:rPr lang="zh-CN" altLang="en-US" sz="2800" b="1">
                <a:latin typeface="宋体" panose="02010600030101010101" pitchFamily="2" charset="-122"/>
                <a:ea typeface="宋体" panose="02010600030101010101" pitchFamily="2" charset="-122"/>
                <a:sym typeface="宋体" panose="02010600030101010101" pitchFamily="2" charset="-122"/>
              </a:rPr>
              <a:t>、</a:t>
            </a:r>
            <a:r>
              <a:rPr lang="en-US" altLang="zh-CN" sz="2800" b="1">
                <a:latin typeface="宋体" panose="02010600030101010101" pitchFamily="2" charset="-122"/>
                <a:ea typeface="宋体" panose="02010600030101010101" pitchFamily="2" charset="-122"/>
                <a:sym typeface="宋体" panose="02010600030101010101" pitchFamily="2" charset="-122"/>
              </a:rPr>
              <a:t>S</a:t>
            </a:r>
            <a:r>
              <a:rPr lang="zh-CN" altLang="en-US" sz="2800" b="1">
                <a:latin typeface="宋体" panose="02010600030101010101" pitchFamily="2" charset="-122"/>
                <a:ea typeface="宋体" panose="02010600030101010101" pitchFamily="2" charset="-122"/>
                <a:sym typeface="宋体" panose="02010600030101010101" pitchFamily="2" charset="-122"/>
              </a:rPr>
              <a:t>）如图所示。</a:t>
            </a:r>
          </a:p>
        </p:txBody>
      </p:sp>
      <p:pic>
        <p:nvPicPr>
          <p:cNvPr id="20482" name="图片 46082"/>
          <p:cNvPicPr/>
          <p:nvPr/>
        </p:nvPicPr>
        <p:blipFill>
          <a:blip r:embed="rId2"/>
          <a:stretch>
            <a:fillRect/>
          </a:stretch>
        </p:blipFill>
        <p:spPr>
          <a:xfrm>
            <a:off x="388303" y="3441700"/>
            <a:ext cx="4102100" cy="2551113"/>
          </a:xfrm>
          <a:prstGeom prst="rect">
            <a:avLst/>
          </a:prstGeom>
          <a:noFill/>
          <a:ln w="9525">
            <a:noFill/>
          </a:ln>
        </p:spPr>
      </p:pic>
      <p:pic>
        <p:nvPicPr>
          <p:cNvPr id="46084" name="内容占位符 46083"/>
          <p:cNvPicPr>
            <a:picLocks noGrp="1" noChangeAspect="1"/>
          </p:cNvPicPr>
          <p:nvPr>
            <p:ph idx="1"/>
          </p:nvPr>
        </p:nvPicPr>
        <p:blipFill>
          <a:blip r:embed="rId3"/>
          <a:stretch>
            <a:fillRect/>
          </a:stretch>
        </p:blipFill>
        <p:spPr>
          <a:xfrm>
            <a:off x="4604703" y="3535363"/>
            <a:ext cx="3930650" cy="2879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18433" descr="20--1"/>
          <p:cNvPicPr>
            <a:picLocks noChangeAspect="1"/>
          </p:cNvPicPr>
          <p:nvPr/>
        </p:nvPicPr>
        <p:blipFill>
          <a:blip r:embed="rId2"/>
          <a:stretch>
            <a:fillRect/>
          </a:stretch>
        </p:blipFill>
        <p:spPr>
          <a:xfrm>
            <a:off x="1871980" y="3284538"/>
            <a:ext cx="5291138" cy="3344862"/>
          </a:xfrm>
          <a:prstGeom prst="rect">
            <a:avLst/>
          </a:prstGeom>
          <a:noFill/>
          <a:ln w="9525">
            <a:noFill/>
          </a:ln>
        </p:spPr>
      </p:pic>
      <p:sp>
        <p:nvSpPr>
          <p:cNvPr id="21506" name="矩形 2"/>
          <p:cNvSpPr/>
          <p:nvPr/>
        </p:nvSpPr>
        <p:spPr>
          <a:xfrm>
            <a:off x="431800" y="1517333"/>
            <a:ext cx="8135938" cy="1800225"/>
          </a:xfrm>
          <a:prstGeom prst="rect">
            <a:avLst/>
          </a:prstGeom>
          <a:noFill/>
          <a:ln w="9525">
            <a:noFill/>
          </a:ln>
        </p:spPr>
        <p:txBody>
          <a:bodyPr anchor="t" anchorCtr="0">
            <a:spAutoFit/>
          </a:bodyPr>
          <a:lstStyle/>
          <a:p>
            <a:pPr>
              <a:spcBef>
                <a:spcPct val="50000"/>
              </a:spcBef>
            </a:pPr>
            <a:r>
              <a:rPr lang="zh-CN" altLang="en-US" sz="2800" b="1">
                <a:solidFill>
                  <a:srgbClr val="000000"/>
                </a:solidFill>
                <a:latin typeface="Times New Roman" panose="02020603050405020304" pitchFamily="2" charset="0"/>
                <a:ea typeface="宋体" panose="02010600030101010101" pitchFamily="2" charset="-122"/>
              </a:rPr>
              <a:t>　　在生活中，我们经常看到一些大型机器在工作（如大型吊车），而它们的电流可达几十安、上百安，直接控制或操作是很危险的，那怎么才能控制这些强大的电流？</a:t>
            </a:r>
          </a:p>
        </p:txBody>
      </p:sp>
      <p:sp>
        <p:nvSpPr>
          <p:cNvPr id="21507" name="矩形 4"/>
          <p:cNvSpPr/>
          <p:nvPr/>
        </p:nvSpPr>
        <p:spPr>
          <a:xfrm>
            <a:off x="431800" y="660083"/>
            <a:ext cx="3457575" cy="588962"/>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三、电磁铁的应用</a:t>
            </a:r>
          </a:p>
        </p:txBody>
      </p:sp>
      <p:pic>
        <p:nvPicPr>
          <p:cNvPr id="21508" name="Picture 9" descr="E:\李燃\教师教学用书\2012人教教师用书项目\ppt\物理\图标.png"/>
          <p:cNvPicPr>
            <a:picLocks noChangeAspect="1"/>
          </p:cNvPicPr>
          <p:nvPr/>
        </p:nvPicPr>
        <p:blipFill>
          <a:blip r:embed="rId3"/>
          <a:stretch>
            <a:fillRect/>
          </a:stretch>
        </p:blipFill>
        <p:spPr>
          <a:xfrm>
            <a:off x="7992745" y="512445"/>
            <a:ext cx="882650" cy="7318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u=268748119,3452429087&amp;fm=0&amp;gp=0">
            <a:hlinkClick r:id="rId2"/>
          </p:cNvPr>
          <p:cNvPicPr preferRelativeResize="0">
            <a:picLocks noChangeAspect="1"/>
          </p:cNvPicPr>
          <p:nvPr/>
        </p:nvPicPr>
        <p:blipFill>
          <a:blip r:embed="rId3"/>
          <a:stretch>
            <a:fillRect/>
          </a:stretch>
        </p:blipFill>
        <p:spPr>
          <a:xfrm>
            <a:off x="785813" y="1143000"/>
            <a:ext cx="2930525" cy="3205163"/>
          </a:xfrm>
          <a:prstGeom prst="rect">
            <a:avLst/>
          </a:prstGeom>
          <a:noFill/>
          <a:ln w="9525">
            <a:noFill/>
          </a:ln>
        </p:spPr>
      </p:pic>
      <p:pic>
        <p:nvPicPr>
          <p:cNvPr id="19459" name="Picture 6" descr="u=3313701679,2771677484&amp;fm=15&amp;gp=0">
            <a:hlinkClick r:id="rId4"/>
          </p:cNvPr>
          <p:cNvPicPr preferRelativeResize="0">
            <a:picLocks noChangeAspect="1"/>
          </p:cNvPicPr>
          <p:nvPr/>
        </p:nvPicPr>
        <p:blipFill>
          <a:blip r:embed="rId5"/>
          <a:stretch>
            <a:fillRect/>
          </a:stretch>
        </p:blipFill>
        <p:spPr>
          <a:xfrm>
            <a:off x="5357813" y="4214813"/>
            <a:ext cx="3529012" cy="2244725"/>
          </a:xfrm>
          <a:prstGeom prst="rect">
            <a:avLst/>
          </a:prstGeom>
          <a:noFill/>
          <a:ln w="9525">
            <a:noFill/>
          </a:ln>
        </p:spPr>
      </p:pic>
      <p:pic>
        <p:nvPicPr>
          <p:cNvPr id="19460" name="Picture 8" descr="u=2977634574,4249009293&amp;fm=15&amp;gp=0">
            <a:hlinkClick r:id="rId6"/>
          </p:cNvPr>
          <p:cNvPicPr preferRelativeResize="0">
            <a:picLocks noChangeAspect="1"/>
          </p:cNvPicPr>
          <p:nvPr/>
        </p:nvPicPr>
        <p:blipFill>
          <a:blip r:embed="rId7"/>
          <a:stretch>
            <a:fillRect/>
          </a:stretch>
        </p:blipFill>
        <p:spPr>
          <a:xfrm>
            <a:off x="4643438" y="1357313"/>
            <a:ext cx="3095625" cy="2300287"/>
          </a:xfrm>
          <a:prstGeom prst="rect">
            <a:avLst/>
          </a:prstGeom>
          <a:noFill/>
          <a:ln w="9525">
            <a:noFill/>
          </a:ln>
        </p:spPr>
      </p:pic>
      <p:sp>
        <p:nvSpPr>
          <p:cNvPr id="19461" name="椭圆 5"/>
          <p:cNvSpPr/>
          <p:nvPr/>
        </p:nvSpPr>
        <p:spPr>
          <a:xfrm>
            <a:off x="5715000" y="2000250"/>
            <a:ext cx="1000125" cy="1285875"/>
          </a:xfrm>
          <a:prstGeom prst="ellipse">
            <a:avLst/>
          </a:prstGeom>
          <a:noFill/>
          <a:ln w="25400" cap="flat" cmpd="sng">
            <a:solidFill>
              <a:srgbClr val="FF0000"/>
            </a:solidFill>
            <a:prstDash val="solid"/>
            <a:round/>
            <a:headEnd type="none" w="med" len="med"/>
            <a:tailEnd type="none" w="med" len="med"/>
          </a:ln>
        </p:spPr>
        <p:txBody>
          <a:bodyPr anchor="ctr" anchorCtr="0"/>
          <a:lstStyle/>
          <a:p>
            <a:pPr algn="ctr"/>
            <a:endParaRPr lang="zh-CN" altLang="en-US" sz="1800">
              <a:solidFill>
                <a:srgbClr val="FFFFFF"/>
              </a:solidFill>
              <a:latin typeface="Calibri" panose="020F0502020204030204" pitchFamily="2" charset="0"/>
              <a:ea typeface="宋体" panose="02010600030101010101" pitchFamily="2" charset="-122"/>
            </a:endParaRPr>
          </a:p>
        </p:txBody>
      </p:sp>
      <p:pic>
        <p:nvPicPr>
          <p:cNvPr id="19462" name="图片 7" descr="20.3-6.jpg"/>
          <p:cNvPicPr preferRelativeResize="0">
            <a:picLocks noChangeAspect="1"/>
          </p:cNvPicPr>
          <p:nvPr/>
        </p:nvPicPr>
        <p:blipFill>
          <a:blip r:embed="rId8"/>
          <a:stretch>
            <a:fillRect/>
          </a:stretch>
        </p:blipFill>
        <p:spPr>
          <a:xfrm>
            <a:off x="2087563" y="4149725"/>
            <a:ext cx="2555875" cy="2373313"/>
          </a:xfrm>
          <a:prstGeom prst="rect">
            <a:avLst/>
          </a:prstGeom>
          <a:noFill/>
          <a:ln w="9525">
            <a:noFill/>
          </a:ln>
        </p:spPr>
      </p:pic>
      <p:sp>
        <p:nvSpPr>
          <p:cNvPr id="22534" name="矩形 4"/>
          <p:cNvSpPr/>
          <p:nvPr/>
        </p:nvSpPr>
        <p:spPr>
          <a:xfrm>
            <a:off x="431800" y="620078"/>
            <a:ext cx="3049588" cy="588962"/>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四、电磁继电器</a:t>
            </a:r>
          </a:p>
        </p:txBody>
      </p:sp>
      <p:pic>
        <p:nvPicPr>
          <p:cNvPr id="22535" name="Picture 9" descr="E:\李燃\教师教学用书\2012人教教师用书项目\ppt\物理\图标.png"/>
          <p:cNvPicPr>
            <a:picLocks noChangeAspect="1"/>
          </p:cNvPicPr>
          <p:nvPr/>
        </p:nvPicPr>
        <p:blipFill>
          <a:blip r:embed="rId9"/>
          <a:stretch>
            <a:fillRect/>
          </a:stretch>
        </p:blipFill>
        <p:spPr>
          <a:xfrm>
            <a:off x="7992745" y="512445"/>
            <a:ext cx="882650"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6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6" descr="20.3-5.jpg"/>
          <p:cNvPicPr>
            <a:picLocks noChangeAspect="1"/>
          </p:cNvPicPr>
          <p:nvPr/>
        </p:nvPicPr>
        <p:blipFill>
          <a:blip r:embed="rId2"/>
          <a:stretch>
            <a:fillRect/>
          </a:stretch>
        </p:blipFill>
        <p:spPr>
          <a:xfrm>
            <a:off x="1617980" y="3054985"/>
            <a:ext cx="6372225" cy="3341688"/>
          </a:xfrm>
          <a:prstGeom prst="rect">
            <a:avLst/>
          </a:prstGeom>
          <a:noFill/>
          <a:ln w="9525">
            <a:noFill/>
          </a:ln>
        </p:spPr>
      </p:pic>
      <p:sp>
        <p:nvSpPr>
          <p:cNvPr id="23554" name="TextBox 15"/>
          <p:cNvSpPr txBox="1"/>
          <p:nvPr/>
        </p:nvSpPr>
        <p:spPr>
          <a:xfrm>
            <a:off x="539750" y="1448118"/>
            <a:ext cx="4716463" cy="517525"/>
          </a:xfrm>
          <a:prstGeom prst="rect">
            <a:avLst/>
          </a:prstGeom>
          <a:noFill/>
          <a:ln w="9525">
            <a:noFill/>
          </a:ln>
        </p:spPr>
        <p:txBody>
          <a:bodyPr anchor="t" anchorCtr="0">
            <a:spAutoFit/>
          </a:bodyPr>
          <a:lstStyle/>
          <a:p>
            <a:r>
              <a:rPr lang="zh-CN" altLang="en-US" sz="2800" b="1">
                <a:latin typeface="Times New Roman" panose="02020603050405020304" pitchFamily="2" charset="0"/>
                <a:ea typeface="宋体" panose="02010600030101010101" pitchFamily="2" charset="-122"/>
              </a:rPr>
              <a:t>1．电磁继电器的构造</a:t>
            </a:r>
          </a:p>
        </p:txBody>
      </p:sp>
      <p:sp>
        <p:nvSpPr>
          <p:cNvPr id="23555" name="矩形 4"/>
          <p:cNvSpPr/>
          <p:nvPr/>
        </p:nvSpPr>
        <p:spPr>
          <a:xfrm>
            <a:off x="431800" y="656273"/>
            <a:ext cx="3049588" cy="588962"/>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四、电磁继电器</a:t>
            </a:r>
          </a:p>
        </p:txBody>
      </p:sp>
      <p:pic>
        <p:nvPicPr>
          <p:cNvPr id="23556" name="Picture 9" descr="E:\李燃\教师教学用书\2012人教教师用书项目\ppt\物理\图标.png"/>
          <p:cNvPicPr>
            <a:picLocks noChangeAspect="1"/>
          </p:cNvPicPr>
          <p:nvPr/>
        </p:nvPicPr>
        <p:blipFill>
          <a:blip r:embed="rId3"/>
          <a:stretch>
            <a:fillRect/>
          </a:stretch>
        </p:blipFill>
        <p:spPr>
          <a:xfrm>
            <a:off x="7992745" y="501650"/>
            <a:ext cx="882650" cy="731838"/>
          </a:xfrm>
          <a:prstGeom prst="rect">
            <a:avLst/>
          </a:prstGeom>
          <a:noFill/>
          <a:ln w="9525">
            <a:noFill/>
          </a:ln>
        </p:spPr>
      </p:pic>
      <p:grpSp>
        <p:nvGrpSpPr>
          <p:cNvPr id="23557" name="组合 20485"/>
          <p:cNvGrpSpPr/>
          <p:nvPr/>
        </p:nvGrpSpPr>
        <p:grpSpPr>
          <a:xfrm>
            <a:off x="4962843" y="1840548"/>
            <a:ext cx="950912" cy="608012"/>
            <a:chOff x="0" y="0"/>
            <a:chExt cx="1497" cy="958"/>
          </a:xfrm>
        </p:grpSpPr>
        <p:sp>
          <p:nvSpPr>
            <p:cNvPr id="23558" name="矩形标注 20486"/>
            <p:cNvSpPr/>
            <p:nvPr/>
          </p:nvSpPr>
          <p:spPr>
            <a:xfrm>
              <a:off x="57" y="0"/>
              <a:ext cx="1440" cy="959"/>
            </a:xfrm>
            <a:prstGeom prst="wedgeRectCallout">
              <a:avLst>
                <a:gd name="adj1" fmla="val -43750"/>
                <a:gd name="adj2" fmla="val 186394"/>
              </a:avLst>
            </a:prstGeom>
            <a:solidFill>
              <a:schemeClr val="bg1"/>
            </a:solidFill>
            <a:ln w="9525" cap="flat" cmpd="sng">
              <a:solidFill>
                <a:schemeClr val="tx1"/>
              </a:solidFill>
              <a:prstDash val="solid"/>
              <a:miter/>
              <a:headEnd type="none" w="med" len="med"/>
              <a:tailEnd type="none" w="med" len="med"/>
            </a:ln>
          </p:spPr>
          <p:txBody>
            <a:bodyPr wrap="none" lIns="90170" tIns="46990" rIns="90170" bIns="46990" anchor="ctr" anchorCtr="0"/>
            <a:lstStyle/>
            <a:p>
              <a:pPr algn="ctr"/>
              <a:endParaRPr lang="zh-CN" altLang="en-US">
                <a:latin typeface="Arial" panose="020B0604020202020204" pitchFamily="34" charset="0"/>
                <a:ea typeface="宋体" panose="02010600030101010101" pitchFamily="2" charset="-122"/>
              </a:endParaRPr>
            </a:p>
          </p:txBody>
        </p:sp>
        <p:sp>
          <p:nvSpPr>
            <p:cNvPr id="23559" name="文本框 20487"/>
            <p:cNvSpPr txBox="1"/>
            <p:nvPr/>
          </p:nvSpPr>
          <p:spPr>
            <a:xfrm>
              <a:off x="0" y="124"/>
              <a:ext cx="1408" cy="816"/>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触点</a:t>
              </a:r>
            </a:p>
          </p:txBody>
        </p:sp>
      </p:grpSp>
      <p:sp>
        <p:nvSpPr>
          <p:cNvPr id="23560" name="文本框 20488"/>
          <p:cNvSpPr txBox="1"/>
          <p:nvPr/>
        </p:nvSpPr>
        <p:spPr>
          <a:xfrm>
            <a:off x="4818380" y="3316923"/>
            <a:ext cx="612775" cy="1046162"/>
          </a:xfrm>
          <a:prstGeom prst="rect">
            <a:avLst/>
          </a:prstGeom>
          <a:noFill/>
          <a:ln w="38100" cap="flat" cmpd="sng">
            <a:solidFill>
              <a:schemeClr val="hlink"/>
            </a:solidFill>
            <a:prstDash val="sysDot"/>
            <a:miter/>
            <a:headEnd type="none" w="med" len="med"/>
            <a:tailEnd type="none" w="med" len="med"/>
          </a:ln>
        </p:spPr>
        <p:txBody>
          <a:bodyPr wrap="square" lIns="90170" tIns="46990" rIns="90170" bIns="46990" anchor="t" anchorCtr="0">
            <a:spAutoFit/>
          </a:bodyPr>
          <a:lstStyle/>
          <a:p>
            <a:endParaRPr lang="en-US" altLang="zh-CN">
              <a:latin typeface="Arial" panose="020B0604020202020204" pitchFamily="34" charset="0"/>
              <a:ea typeface="宋体" panose="02010600030101010101" pitchFamily="2" charset="-122"/>
            </a:endParaRPr>
          </a:p>
          <a:p>
            <a:endParaRPr lang="en-US" altLang="zh-CN">
              <a:latin typeface="Arial" panose="020B0604020202020204" pitchFamily="34" charset="0"/>
              <a:ea typeface="宋体" panose="02010600030101010101" pitchFamily="2" charset="-122"/>
            </a:endParaRPr>
          </a:p>
          <a:p>
            <a:endParaRPr lang="en-US" altLang="zh-CN">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21505"/>
          <p:cNvGrpSpPr/>
          <p:nvPr/>
        </p:nvGrpSpPr>
        <p:grpSpPr>
          <a:xfrm>
            <a:off x="215900" y="581343"/>
            <a:ext cx="8677275" cy="4846637"/>
            <a:chOff x="0" y="0"/>
            <a:chExt cx="13663" cy="7632"/>
          </a:xfrm>
        </p:grpSpPr>
        <p:pic>
          <p:nvPicPr>
            <p:cNvPr id="24578" name="图片 40" descr="20.3-5.jpg"/>
            <p:cNvPicPr>
              <a:picLocks noChangeAspect="1"/>
            </p:cNvPicPr>
            <p:nvPr/>
          </p:nvPicPr>
          <p:blipFill>
            <a:blip r:embed="rId2"/>
            <a:stretch>
              <a:fillRect/>
            </a:stretch>
          </p:blipFill>
          <p:spPr>
            <a:xfrm>
              <a:off x="0" y="341"/>
              <a:ext cx="12123" cy="6358"/>
            </a:xfrm>
            <a:prstGeom prst="rect">
              <a:avLst/>
            </a:prstGeom>
            <a:noFill/>
            <a:ln w="9525">
              <a:noFill/>
            </a:ln>
          </p:spPr>
        </p:pic>
        <p:sp>
          <p:nvSpPr>
            <p:cNvPr id="24579" name="Text Box 2"/>
            <p:cNvSpPr txBox="1"/>
            <p:nvPr/>
          </p:nvSpPr>
          <p:spPr>
            <a:xfrm>
              <a:off x="397" y="0"/>
              <a:ext cx="10375" cy="818"/>
            </a:xfrm>
            <a:prstGeom prst="rect">
              <a:avLst/>
            </a:prstGeom>
            <a:noFill/>
            <a:ln w="9525">
              <a:noFill/>
            </a:ln>
          </p:spPr>
          <p:txBody>
            <a:bodyPr anchor="t" anchorCtr="0">
              <a:spAutoFit/>
            </a:bodyPr>
            <a:lstStyle/>
            <a:p>
              <a:pPr>
                <a:spcBef>
                  <a:spcPct val="50000"/>
                </a:spcBef>
              </a:pPr>
              <a:r>
                <a:rPr lang="zh-CN" altLang="en-US" sz="2800" b="1">
                  <a:latin typeface="Times New Roman" panose="02020603050405020304" pitchFamily="2" charset="0"/>
                  <a:ea typeface="宋体" panose="02010600030101010101" pitchFamily="2" charset="-122"/>
                </a:rPr>
                <a:t>2．电磁继电器的工作原理</a:t>
              </a:r>
            </a:p>
          </p:txBody>
        </p:sp>
        <p:grpSp>
          <p:nvGrpSpPr>
            <p:cNvPr id="24580" name="组合 21508"/>
            <p:cNvGrpSpPr/>
            <p:nvPr/>
          </p:nvGrpSpPr>
          <p:grpSpPr>
            <a:xfrm>
              <a:off x="745" y="5233"/>
              <a:ext cx="6637" cy="1897"/>
              <a:chOff x="0" y="0"/>
              <a:chExt cx="2655" cy="759"/>
            </a:xfrm>
          </p:grpSpPr>
          <p:sp>
            <p:nvSpPr>
              <p:cNvPr id="24581" name="Line 6"/>
              <p:cNvSpPr/>
              <p:nvPr/>
            </p:nvSpPr>
            <p:spPr>
              <a:xfrm flipH="1">
                <a:off x="2114" y="46"/>
                <a:ext cx="0" cy="364"/>
              </a:xfrm>
              <a:prstGeom prst="line">
                <a:avLst/>
              </a:prstGeom>
              <a:ln w="38100" cap="flat" cmpd="sng">
                <a:solidFill>
                  <a:srgbClr val="0000FF"/>
                </a:solidFill>
                <a:prstDash val="solid"/>
                <a:round/>
                <a:headEnd type="none" w="med" len="med"/>
                <a:tailEnd type="none" w="med" len="med"/>
              </a:ln>
            </p:spPr>
            <p:txBody>
              <a:bodyPr/>
              <a:lstStyle/>
              <a:p>
                <a:endParaRPr/>
              </a:p>
            </p:txBody>
          </p:sp>
          <p:sp>
            <p:nvSpPr>
              <p:cNvPr id="24582" name="Line 7"/>
              <p:cNvSpPr/>
              <p:nvPr/>
            </p:nvSpPr>
            <p:spPr>
              <a:xfrm flipH="1">
                <a:off x="1116" y="410"/>
                <a:ext cx="998" cy="0"/>
              </a:xfrm>
              <a:prstGeom prst="line">
                <a:avLst/>
              </a:prstGeom>
              <a:ln w="38100" cap="flat" cmpd="sng">
                <a:solidFill>
                  <a:srgbClr val="0000FF"/>
                </a:solidFill>
                <a:prstDash val="solid"/>
                <a:round/>
                <a:headEnd type="none" w="med" len="med"/>
                <a:tailEnd type="none" w="med" len="med"/>
              </a:ln>
            </p:spPr>
            <p:txBody>
              <a:bodyPr/>
              <a:lstStyle/>
              <a:p>
                <a:endParaRPr/>
              </a:p>
            </p:txBody>
          </p:sp>
          <p:pic>
            <p:nvPicPr>
              <p:cNvPr id="24583" name="Picture 8"/>
              <p:cNvPicPr>
                <a:picLocks noChangeAspect="1"/>
              </p:cNvPicPr>
              <p:nvPr/>
            </p:nvPicPr>
            <p:blipFill>
              <a:blip r:embed="rId3">
                <a:clrChange>
                  <a:clrFrom>
                    <a:srgbClr val="FFFFFF"/>
                  </a:clrFrom>
                  <a:clrTo>
                    <a:srgbClr val="FFFFFF">
                      <a:alpha val="0"/>
                    </a:srgbClr>
                  </a:clrTo>
                </a:clrChange>
              </a:blip>
              <a:srcRect l="37999" t="36667" r="52000" b="52667"/>
              <a:stretch>
                <a:fillRect/>
              </a:stretch>
            </p:blipFill>
            <p:spPr>
              <a:xfrm>
                <a:off x="866" y="210"/>
                <a:ext cx="333" cy="291"/>
              </a:xfrm>
              <a:prstGeom prst="rect">
                <a:avLst/>
              </a:prstGeom>
              <a:noFill/>
              <a:ln w="9525">
                <a:noFill/>
              </a:ln>
            </p:spPr>
          </p:pic>
          <p:sp>
            <p:nvSpPr>
              <p:cNvPr id="24584" name="Line 9"/>
              <p:cNvSpPr/>
              <p:nvPr/>
            </p:nvSpPr>
            <p:spPr>
              <a:xfrm flipH="1">
                <a:off x="533" y="410"/>
                <a:ext cx="375" cy="0"/>
              </a:xfrm>
              <a:prstGeom prst="line">
                <a:avLst/>
              </a:prstGeom>
              <a:ln w="38100" cap="flat" cmpd="sng">
                <a:solidFill>
                  <a:srgbClr val="0000FF"/>
                </a:solidFill>
                <a:prstDash val="solid"/>
                <a:round/>
                <a:headEnd type="none" w="med" len="med"/>
                <a:tailEnd type="none" w="med" len="med"/>
              </a:ln>
            </p:spPr>
            <p:txBody>
              <a:bodyPr/>
              <a:lstStyle/>
              <a:p>
                <a:endParaRPr/>
              </a:p>
            </p:txBody>
          </p:sp>
          <p:sp>
            <p:nvSpPr>
              <p:cNvPr id="24585" name="Line 10"/>
              <p:cNvSpPr/>
              <p:nvPr/>
            </p:nvSpPr>
            <p:spPr>
              <a:xfrm>
                <a:off x="533" y="683"/>
                <a:ext cx="2122" cy="0"/>
              </a:xfrm>
              <a:prstGeom prst="line">
                <a:avLst/>
              </a:prstGeom>
              <a:ln w="38100" cap="flat" cmpd="sng">
                <a:solidFill>
                  <a:srgbClr val="0000FF"/>
                </a:solidFill>
                <a:prstDash val="solid"/>
                <a:round/>
                <a:headEnd type="none" w="med" len="med"/>
                <a:tailEnd type="none" w="med" len="med"/>
              </a:ln>
            </p:spPr>
            <p:txBody>
              <a:bodyPr/>
              <a:lstStyle/>
              <a:p>
                <a:endParaRPr/>
              </a:p>
            </p:txBody>
          </p:sp>
          <p:sp>
            <p:nvSpPr>
              <p:cNvPr id="24586" name="Line 11"/>
              <p:cNvSpPr/>
              <p:nvPr/>
            </p:nvSpPr>
            <p:spPr>
              <a:xfrm flipH="1" flipV="1">
                <a:off x="2645" y="0"/>
                <a:ext cx="0" cy="683"/>
              </a:xfrm>
              <a:prstGeom prst="line">
                <a:avLst/>
              </a:prstGeom>
              <a:ln w="38100" cap="flat" cmpd="sng">
                <a:solidFill>
                  <a:srgbClr val="0000FF"/>
                </a:solidFill>
                <a:prstDash val="solid"/>
                <a:round/>
                <a:headEnd type="none" w="med" len="med"/>
                <a:tailEnd type="none" w="med" len="med"/>
              </a:ln>
            </p:spPr>
            <p:txBody>
              <a:bodyPr/>
              <a:lstStyle/>
              <a:p>
                <a:endParaRPr/>
              </a:p>
            </p:txBody>
          </p:sp>
          <p:sp>
            <p:nvSpPr>
              <p:cNvPr id="24587" name="Oval 12"/>
              <p:cNvSpPr/>
              <p:nvPr/>
            </p:nvSpPr>
            <p:spPr>
              <a:xfrm>
                <a:off x="492" y="376"/>
                <a:ext cx="41" cy="45"/>
              </a:xfrm>
              <a:prstGeom prst="ellipse">
                <a:avLst/>
              </a:prstGeom>
              <a:solidFill>
                <a:schemeClr val="accent1"/>
              </a:solidFill>
              <a:ln w="28575" cap="flat" cmpd="sng">
                <a:solidFill>
                  <a:srgbClr val="0000FF"/>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4588" name="Oval 15"/>
              <p:cNvSpPr/>
              <p:nvPr/>
            </p:nvSpPr>
            <p:spPr>
              <a:xfrm>
                <a:off x="502" y="649"/>
                <a:ext cx="42" cy="45"/>
              </a:xfrm>
              <a:prstGeom prst="ellipse">
                <a:avLst/>
              </a:prstGeom>
              <a:solidFill>
                <a:schemeClr val="accent1"/>
              </a:solidFill>
              <a:ln w="28575" cap="flat" cmpd="sng">
                <a:solidFill>
                  <a:srgbClr val="0000FF"/>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1518" name="Text Box 16"/>
              <p:cNvSpPr txBox="1"/>
              <p:nvPr/>
            </p:nvSpPr>
            <p:spPr>
              <a:xfrm>
                <a:off x="0" y="317"/>
                <a:ext cx="499" cy="442"/>
              </a:xfrm>
              <a:prstGeom prst="rect">
                <a:avLst/>
              </a:prstGeom>
              <a:noFill/>
              <a:ln w="9525">
                <a:noFill/>
              </a:ln>
            </p:spPr>
            <p:txBody>
              <a:bodyPr>
                <a:spAutoFit/>
              </a:bodyPr>
              <a:lstStyle/>
              <a:p>
                <a:pPr>
                  <a:spcBef>
                    <a:spcPct val="50000"/>
                  </a:spcBef>
                </a:pPr>
                <a:r>
                  <a:rPr lang="zh-CN" altLang="en-US" b="1" noProof="1">
                    <a:solidFill>
                      <a:schemeClr val="hlink"/>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低压电源</a:t>
                </a:r>
                <a:endParaRPr lang="zh-CN" altLang="en-US" b="1" noProof="1">
                  <a:solidFill>
                    <a:schemeClr val="hlink"/>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grpSp>
        <p:sp>
          <p:nvSpPr>
            <p:cNvPr id="21519" name="Text Box 18"/>
            <p:cNvSpPr txBox="1"/>
            <p:nvPr/>
          </p:nvSpPr>
          <p:spPr>
            <a:xfrm>
              <a:off x="3329" y="6912"/>
              <a:ext cx="3703" cy="720"/>
            </a:xfrm>
            <a:prstGeom prst="rect">
              <a:avLst/>
            </a:prstGeom>
            <a:noFill/>
            <a:ln w="9525">
              <a:noFill/>
            </a:ln>
          </p:spPr>
          <p:txBody>
            <a:bodyPr wrap="square">
              <a:spAutoFit/>
            </a:bodyPr>
            <a:lstStyle/>
            <a:p>
              <a:pPr>
                <a:spcBef>
                  <a:spcPct val="50000"/>
                </a:spcBef>
              </a:pPr>
              <a:r>
                <a:rPr lang="zh-CN" altLang="en-US" sz="2400" b="1" noProof="1">
                  <a:solidFill>
                    <a:schemeClr val="hlink"/>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低压控制电路</a:t>
              </a:r>
              <a:endParaRPr lang="zh-CN" altLang="en-US" sz="2400" b="1" noProof="1">
                <a:solidFill>
                  <a:schemeClr val="hlink"/>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grpSp>
          <p:nvGrpSpPr>
            <p:cNvPr id="24591" name="组合 21519"/>
            <p:cNvGrpSpPr/>
            <p:nvPr/>
          </p:nvGrpSpPr>
          <p:grpSpPr>
            <a:xfrm>
              <a:off x="10083" y="470"/>
              <a:ext cx="3027" cy="2680"/>
              <a:chOff x="-161" y="0"/>
              <a:chExt cx="1211" cy="1072"/>
            </a:xfrm>
          </p:grpSpPr>
          <p:sp>
            <p:nvSpPr>
              <p:cNvPr id="24592" name="Line 87"/>
              <p:cNvSpPr/>
              <p:nvPr/>
            </p:nvSpPr>
            <p:spPr>
              <a:xfrm>
                <a:off x="0" y="84"/>
                <a:ext cx="385" cy="0"/>
              </a:xfrm>
              <a:prstGeom prst="line">
                <a:avLst/>
              </a:prstGeom>
              <a:ln w="38100" cap="flat" cmpd="sng">
                <a:solidFill>
                  <a:schemeClr val="hlink"/>
                </a:solidFill>
                <a:prstDash val="solid"/>
                <a:round/>
                <a:headEnd type="none" w="med" len="med"/>
                <a:tailEnd type="none" w="med" len="med"/>
              </a:ln>
            </p:spPr>
            <p:txBody>
              <a:bodyPr/>
              <a:lstStyle/>
              <a:p>
                <a:endParaRPr/>
              </a:p>
            </p:txBody>
          </p:sp>
          <p:sp>
            <p:nvSpPr>
              <p:cNvPr id="24593" name="Line 89"/>
              <p:cNvSpPr/>
              <p:nvPr/>
            </p:nvSpPr>
            <p:spPr>
              <a:xfrm>
                <a:off x="39" y="518"/>
                <a:ext cx="231" cy="0"/>
              </a:xfrm>
              <a:prstGeom prst="line">
                <a:avLst/>
              </a:prstGeom>
              <a:ln w="38100" cap="flat" cmpd="sng">
                <a:solidFill>
                  <a:schemeClr val="hlink"/>
                </a:solidFill>
                <a:prstDash val="solid"/>
                <a:round/>
                <a:headEnd type="none" w="med" len="med"/>
                <a:tailEnd type="none" w="med" len="med"/>
              </a:ln>
            </p:spPr>
            <p:txBody>
              <a:bodyPr/>
              <a:lstStyle/>
              <a:p>
                <a:endParaRPr/>
              </a:p>
            </p:txBody>
          </p:sp>
          <p:sp>
            <p:nvSpPr>
              <p:cNvPr id="24594" name="Oval 90"/>
              <p:cNvSpPr>
                <a:spLocks noChangeAspect="1"/>
              </p:cNvSpPr>
              <p:nvPr/>
            </p:nvSpPr>
            <p:spPr>
              <a:xfrm>
                <a:off x="270" y="498"/>
                <a:ext cx="38" cy="42"/>
              </a:xfrm>
              <a:prstGeom prst="ellipse">
                <a:avLst/>
              </a:prstGeom>
              <a:noFill/>
              <a:ln w="19050" cap="sq" cmpd="sng">
                <a:solidFill>
                  <a:schemeClr val="hlink"/>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4595" name="Oval 91"/>
              <p:cNvSpPr>
                <a:spLocks noChangeAspect="1"/>
              </p:cNvSpPr>
              <p:nvPr/>
            </p:nvSpPr>
            <p:spPr>
              <a:xfrm>
                <a:off x="470" y="498"/>
                <a:ext cx="39" cy="42"/>
              </a:xfrm>
              <a:prstGeom prst="ellipse">
                <a:avLst/>
              </a:prstGeom>
              <a:noFill/>
              <a:ln w="19050" cap="sq" cmpd="sng">
                <a:solidFill>
                  <a:schemeClr val="hlink"/>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4596" name="Line 92"/>
              <p:cNvSpPr/>
              <p:nvPr/>
            </p:nvSpPr>
            <p:spPr>
              <a:xfrm>
                <a:off x="501" y="518"/>
                <a:ext cx="230" cy="0"/>
              </a:xfrm>
              <a:prstGeom prst="line">
                <a:avLst/>
              </a:prstGeom>
              <a:ln w="38100" cap="flat" cmpd="sng">
                <a:solidFill>
                  <a:schemeClr val="hlink"/>
                </a:solidFill>
                <a:prstDash val="solid"/>
                <a:round/>
                <a:headEnd type="none" w="med" len="med"/>
                <a:tailEnd type="none" w="med" len="med"/>
              </a:ln>
            </p:spPr>
            <p:txBody>
              <a:bodyPr/>
              <a:lstStyle/>
              <a:p>
                <a:endParaRPr/>
              </a:p>
            </p:txBody>
          </p:sp>
          <p:sp>
            <p:nvSpPr>
              <p:cNvPr id="24597" name="Line 93"/>
              <p:cNvSpPr/>
              <p:nvPr/>
            </p:nvSpPr>
            <p:spPr>
              <a:xfrm>
                <a:off x="0" y="998"/>
                <a:ext cx="385" cy="0"/>
              </a:xfrm>
              <a:prstGeom prst="line">
                <a:avLst/>
              </a:prstGeom>
              <a:ln w="38100" cap="flat" cmpd="sng">
                <a:solidFill>
                  <a:schemeClr val="hlink"/>
                </a:solidFill>
                <a:prstDash val="solid"/>
                <a:round/>
                <a:headEnd type="none" w="med" len="med"/>
                <a:tailEnd type="none" w="med" len="med"/>
              </a:ln>
            </p:spPr>
            <p:txBody>
              <a:bodyPr/>
              <a:lstStyle/>
              <a:p>
                <a:endParaRPr/>
              </a:p>
            </p:txBody>
          </p:sp>
          <p:grpSp>
            <p:nvGrpSpPr>
              <p:cNvPr id="24598" name="组合 21526"/>
              <p:cNvGrpSpPr/>
              <p:nvPr/>
            </p:nvGrpSpPr>
            <p:grpSpPr>
              <a:xfrm>
                <a:off x="385" y="0"/>
                <a:ext cx="154" cy="166"/>
                <a:chOff x="0" y="0"/>
                <a:chExt cx="182" cy="182"/>
              </a:xfrm>
            </p:grpSpPr>
            <p:sp>
              <p:nvSpPr>
                <p:cNvPr id="24599" name="Oval 88"/>
                <p:cNvSpPr/>
                <p:nvPr/>
              </p:nvSpPr>
              <p:spPr>
                <a:xfrm>
                  <a:off x="0" y="0"/>
                  <a:ext cx="182" cy="182"/>
                </a:xfrm>
                <a:prstGeom prst="ellipse">
                  <a:avLst/>
                </a:prstGeom>
                <a:noFill/>
                <a:ln w="38100" cap="sq" cmpd="sng">
                  <a:solidFill>
                    <a:schemeClr val="hlink"/>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4600" name="Line 94"/>
                <p:cNvSpPr>
                  <a:spLocks noChangeAspect="1"/>
                </p:cNvSpPr>
                <p:nvPr/>
              </p:nvSpPr>
              <p:spPr>
                <a:xfrm flipV="1">
                  <a:off x="21" y="52"/>
                  <a:ext cx="141" cy="82"/>
                </a:xfrm>
                <a:prstGeom prst="line">
                  <a:avLst/>
                </a:prstGeom>
                <a:ln w="38100" cap="sq" cmpd="sng">
                  <a:solidFill>
                    <a:schemeClr val="hlink"/>
                  </a:solidFill>
                  <a:prstDash val="solid"/>
                  <a:round/>
                  <a:headEnd type="none" w="med" len="med"/>
                  <a:tailEnd type="none" w="med" len="med"/>
                </a:ln>
              </p:spPr>
              <p:txBody>
                <a:bodyPr/>
                <a:lstStyle/>
                <a:p>
                  <a:endParaRPr/>
                </a:p>
              </p:txBody>
            </p:sp>
            <p:sp>
              <p:nvSpPr>
                <p:cNvPr id="24601" name="Line 96"/>
                <p:cNvSpPr/>
                <p:nvPr/>
              </p:nvSpPr>
              <p:spPr>
                <a:xfrm>
                  <a:off x="21" y="45"/>
                  <a:ext cx="136" cy="91"/>
                </a:xfrm>
                <a:prstGeom prst="line">
                  <a:avLst/>
                </a:prstGeom>
                <a:ln w="38100" cap="sq" cmpd="sng">
                  <a:solidFill>
                    <a:schemeClr val="hlink"/>
                  </a:solidFill>
                  <a:prstDash val="solid"/>
                  <a:round/>
                  <a:headEnd type="none" w="med" len="med"/>
                  <a:tailEnd type="none" w="med" len="med"/>
                </a:ln>
              </p:spPr>
              <p:txBody>
                <a:bodyPr/>
                <a:lstStyle/>
                <a:p>
                  <a:endParaRPr/>
                </a:p>
              </p:txBody>
            </p:sp>
          </p:grpSp>
          <p:sp>
            <p:nvSpPr>
              <p:cNvPr id="24602" name="Line 97"/>
              <p:cNvSpPr/>
              <p:nvPr/>
            </p:nvSpPr>
            <p:spPr>
              <a:xfrm>
                <a:off x="539" y="84"/>
                <a:ext cx="192" cy="0"/>
              </a:xfrm>
              <a:prstGeom prst="line">
                <a:avLst/>
              </a:prstGeom>
              <a:ln w="38100" cap="flat" cmpd="sng">
                <a:solidFill>
                  <a:schemeClr val="hlink"/>
                </a:solidFill>
                <a:prstDash val="solid"/>
                <a:round/>
                <a:headEnd type="none" w="med" len="med"/>
                <a:tailEnd type="none" w="med" len="med"/>
              </a:ln>
            </p:spPr>
            <p:txBody>
              <a:bodyPr/>
              <a:lstStyle/>
              <a:p>
                <a:endParaRPr/>
              </a:p>
            </p:txBody>
          </p:sp>
          <p:grpSp>
            <p:nvGrpSpPr>
              <p:cNvPr id="24603" name="组合 21531"/>
              <p:cNvGrpSpPr/>
              <p:nvPr/>
            </p:nvGrpSpPr>
            <p:grpSpPr>
              <a:xfrm>
                <a:off x="385" y="906"/>
                <a:ext cx="154" cy="166"/>
                <a:chOff x="0" y="0"/>
                <a:chExt cx="182" cy="182"/>
              </a:xfrm>
            </p:grpSpPr>
            <p:sp>
              <p:nvSpPr>
                <p:cNvPr id="24604" name="Oval 100"/>
                <p:cNvSpPr/>
                <p:nvPr/>
              </p:nvSpPr>
              <p:spPr>
                <a:xfrm>
                  <a:off x="0" y="0"/>
                  <a:ext cx="182" cy="182"/>
                </a:xfrm>
                <a:prstGeom prst="ellipse">
                  <a:avLst/>
                </a:prstGeom>
                <a:noFill/>
                <a:ln w="38100" cap="sq" cmpd="sng">
                  <a:solidFill>
                    <a:schemeClr val="hlink"/>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4605" name="Line 101"/>
                <p:cNvSpPr>
                  <a:spLocks noChangeAspect="1"/>
                </p:cNvSpPr>
                <p:nvPr/>
              </p:nvSpPr>
              <p:spPr>
                <a:xfrm flipV="1">
                  <a:off x="21" y="52"/>
                  <a:ext cx="141" cy="82"/>
                </a:xfrm>
                <a:prstGeom prst="line">
                  <a:avLst/>
                </a:prstGeom>
                <a:ln w="38100" cap="sq" cmpd="sng">
                  <a:solidFill>
                    <a:schemeClr val="hlink"/>
                  </a:solidFill>
                  <a:prstDash val="solid"/>
                  <a:round/>
                  <a:headEnd type="none" w="med" len="med"/>
                  <a:tailEnd type="none" w="med" len="med"/>
                </a:ln>
              </p:spPr>
              <p:txBody>
                <a:bodyPr/>
                <a:lstStyle/>
                <a:p>
                  <a:endParaRPr/>
                </a:p>
              </p:txBody>
            </p:sp>
            <p:sp>
              <p:nvSpPr>
                <p:cNvPr id="24606" name="Line 102"/>
                <p:cNvSpPr/>
                <p:nvPr/>
              </p:nvSpPr>
              <p:spPr>
                <a:xfrm>
                  <a:off x="21" y="45"/>
                  <a:ext cx="136" cy="91"/>
                </a:xfrm>
                <a:prstGeom prst="line">
                  <a:avLst/>
                </a:prstGeom>
                <a:ln w="38100" cap="sq" cmpd="sng">
                  <a:solidFill>
                    <a:schemeClr val="hlink"/>
                  </a:solidFill>
                  <a:prstDash val="solid"/>
                  <a:round/>
                  <a:headEnd type="none" w="med" len="med"/>
                  <a:tailEnd type="none" w="med" len="med"/>
                </a:ln>
              </p:spPr>
              <p:txBody>
                <a:bodyPr/>
                <a:lstStyle/>
                <a:p>
                  <a:endParaRPr/>
                </a:p>
              </p:txBody>
            </p:sp>
          </p:grpSp>
          <p:sp>
            <p:nvSpPr>
              <p:cNvPr id="24607" name="Line 103"/>
              <p:cNvSpPr/>
              <p:nvPr/>
            </p:nvSpPr>
            <p:spPr>
              <a:xfrm>
                <a:off x="539" y="998"/>
                <a:ext cx="192" cy="0"/>
              </a:xfrm>
              <a:prstGeom prst="line">
                <a:avLst/>
              </a:prstGeom>
              <a:ln w="38100" cap="flat" cmpd="sng">
                <a:solidFill>
                  <a:schemeClr val="hlink"/>
                </a:solidFill>
                <a:prstDash val="solid"/>
                <a:round/>
                <a:headEnd type="none" w="med" len="med"/>
                <a:tailEnd type="none" w="med" len="med"/>
              </a:ln>
            </p:spPr>
            <p:txBody>
              <a:bodyPr/>
              <a:lstStyle/>
              <a:p>
                <a:endParaRPr/>
              </a:p>
            </p:txBody>
          </p:sp>
          <p:sp>
            <p:nvSpPr>
              <p:cNvPr id="24608" name="Line 104"/>
              <p:cNvSpPr/>
              <p:nvPr/>
            </p:nvSpPr>
            <p:spPr>
              <a:xfrm flipH="1">
                <a:off x="718" y="90"/>
                <a:ext cx="25" cy="906"/>
              </a:xfrm>
              <a:prstGeom prst="line">
                <a:avLst/>
              </a:prstGeom>
              <a:ln w="38100" cap="sq" cmpd="sng">
                <a:solidFill>
                  <a:schemeClr val="hlink"/>
                </a:solidFill>
                <a:prstDash val="solid"/>
                <a:round/>
                <a:headEnd type="none" w="med" len="med"/>
                <a:tailEnd type="none" w="med" len="med"/>
              </a:ln>
            </p:spPr>
            <p:txBody>
              <a:bodyPr/>
              <a:lstStyle/>
              <a:p>
                <a:endParaRPr/>
              </a:p>
            </p:txBody>
          </p:sp>
          <p:sp>
            <p:nvSpPr>
              <p:cNvPr id="24609" name="Oval 105"/>
              <p:cNvSpPr>
                <a:spLocks noChangeAspect="1"/>
              </p:cNvSpPr>
              <p:nvPr/>
            </p:nvSpPr>
            <p:spPr>
              <a:xfrm>
                <a:off x="705" y="495"/>
                <a:ext cx="38" cy="41"/>
              </a:xfrm>
              <a:prstGeom prst="ellipse">
                <a:avLst/>
              </a:prstGeom>
              <a:solidFill>
                <a:schemeClr val="tx1"/>
              </a:solidFill>
              <a:ln w="19050" cap="sq" cmpd="sng">
                <a:solidFill>
                  <a:schemeClr val="hlink"/>
                </a:solidFill>
                <a:prstDash val="solid"/>
                <a:round/>
                <a:headEnd type="none" w="med" len="med"/>
                <a:tailEnd type="none" w="med" len="med"/>
              </a:ln>
            </p:spPr>
            <p:txBody>
              <a:bodyPr wrap="none" anchor="ctr" anchorCtr="0"/>
              <a:lstStyle/>
              <a:p>
                <a:endParaRPr lang="zh-CN" altLang="en-US" sz="1800">
                  <a:solidFill>
                    <a:srgbClr val="FF0000"/>
                  </a:solidFill>
                  <a:latin typeface="Calibri" panose="020F0502020204030204" pitchFamily="2" charset="0"/>
                  <a:ea typeface="宋体" panose="02010600030101010101" pitchFamily="2" charset="-122"/>
                </a:endParaRPr>
              </a:p>
            </p:txBody>
          </p:sp>
          <p:sp>
            <p:nvSpPr>
              <p:cNvPr id="24610" name="Text Box 107"/>
              <p:cNvSpPr txBox="1"/>
              <p:nvPr/>
            </p:nvSpPr>
            <p:spPr>
              <a:xfrm>
                <a:off x="-161" y="612"/>
                <a:ext cx="1211" cy="230"/>
              </a:xfrm>
              <a:prstGeom prst="rect">
                <a:avLst/>
              </a:prstGeom>
              <a:noFill/>
              <a:ln w="9525">
                <a:noFill/>
              </a:ln>
            </p:spPr>
            <p:txBody>
              <a:bodyPr wrap="square" lIns="0" tIns="0" rIns="0" bIns="0" anchor="t" anchorCtr="0">
                <a:spAutoFit/>
              </a:bodyPr>
              <a:lstStyle/>
              <a:p>
                <a:pPr>
                  <a:spcBef>
                    <a:spcPct val="50000"/>
                  </a:spcBef>
                </a:pPr>
                <a:r>
                  <a:rPr lang="zh-CN" altLang="en-US" sz="2400" b="1">
                    <a:solidFill>
                      <a:schemeClr val="hlink"/>
                    </a:solidFill>
                    <a:latin typeface="Calibri" panose="020F0502020204030204" pitchFamily="2" charset="0"/>
                    <a:ea typeface="宋体" panose="02010600030101010101" pitchFamily="2" charset="-122"/>
                  </a:rPr>
                  <a:t>高压电源</a:t>
                </a:r>
              </a:p>
            </p:txBody>
          </p:sp>
          <p:sp>
            <p:nvSpPr>
              <p:cNvPr id="24611" name="Freeform 108"/>
              <p:cNvSpPr/>
              <p:nvPr/>
            </p:nvSpPr>
            <p:spPr>
              <a:xfrm>
                <a:off x="331" y="551"/>
                <a:ext cx="116" cy="49"/>
              </a:xfrm>
              <a:custGeom>
                <a:avLst/>
                <a:gdLst/>
                <a:ahLst/>
                <a:cxnLst>
                  <a:cxn ang="0">
                    <a:pos x="0" y="46"/>
                  </a:cxn>
                  <a:cxn ang="0">
                    <a:pos x="91" y="0"/>
                  </a:cxn>
                  <a:cxn ang="0">
                    <a:pos x="136" y="46"/>
                  </a:cxn>
                  <a:cxn ang="0">
                    <a:pos x="182" y="46"/>
                  </a:cxn>
                  <a:cxn ang="0">
                    <a:pos x="227" y="0"/>
                  </a:cxn>
                </a:cxnLst>
                <a:rect l="l" t="t" r="r" b="b"/>
                <a:pathLst>
                  <a:path w="226" h="54">
                    <a:moveTo>
                      <a:pt x="0" y="46"/>
                    </a:moveTo>
                    <a:cubicBezTo>
                      <a:pt x="34" y="23"/>
                      <a:pt x="68" y="0"/>
                      <a:pt x="91" y="0"/>
                    </a:cubicBezTo>
                    <a:cubicBezTo>
                      <a:pt x="114" y="0"/>
                      <a:pt x="121" y="38"/>
                      <a:pt x="136" y="46"/>
                    </a:cubicBezTo>
                    <a:cubicBezTo>
                      <a:pt x="151" y="54"/>
                      <a:pt x="167" y="54"/>
                      <a:pt x="182" y="46"/>
                    </a:cubicBezTo>
                    <a:cubicBezTo>
                      <a:pt x="197" y="38"/>
                      <a:pt x="212" y="19"/>
                      <a:pt x="227" y="0"/>
                    </a:cubicBezTo>
                  </a:path>
                </a:pathLst>
              </a:custGeom>
              <a:noFill/>
              <a:ln w="28575" cap="sq" cmpd="sng">
                <a:solidFill>
                  <a:schemeClr val="hlink"/>
                </a:solidFill>
                <a:prstDash val="solid"/>
                <a:round/>
                <a:headEnd type="none" w="med" len="med"/>
                <a:tailEnd type="none" w="med" len="med"/>
              </a:ln>
            </p:spPr>
            <p:txBody>
              <a:bodyPr/>
              <a:lstStyle/>
              <a:p>
                <a:endParaRPr lang="zh-CN" altLang="en-US"/>
              </a:p>
            </p:txBody>
          </p:sp>
        </p:grpSp>
        <p:sp>
          <p:nvSpPr>
            <p:cNvPr id="24612" name="Text Box 110"/>
            <p:cNvSpPr txBox="1"/>
            <p:nvPr/>
          </p:nvSpPr>
          <p:spPr>
            <a:xfrm>
              <a:off x="9169" y="3160"/>
              <a:ext cx="4494" cy="816"/>
            </a:xfrm>
            <a:prstGeom prst="rect">
              <a:avLst/>
            </a:prstGeom>
            <a:noFill/>
            <a:ln w="9525">
              <a:noFill/>
            </a:ln>
          </p:spPr>
          <p:txBody>
            <a:bodyPr wrap="square" anchor="t" anchorCtr="0">
              <a:spAutoFit/>
            </a:bodyPr>
            <a:lstStyle/>
            <a:p>
              <a:pPr algn="ctr">
                <a:spcBef>
                  <a:spcPct val="50000"/>
                </a:spcBef>
              </a:pPr>
              <a:r>
                <a:rPr lang="zh-CN" altLang="en-US" sz="2800" b="1">
                  <a:solidFill>
                    <a:schemeClr val="hlink"/>
                  </a:solidFill>
                  <a:latin typeface="Calibri" panose="020F0502020204030204" pitchFamily="2" charset="0"/>
                  <a:ea typeface="宋体" panose="02010600030101010101" pitchFamily="2" charset="-122"/>
                </a:rPr>
                <a:t>高压工作电路</a:t>
              </a:r>
            </a:p>
          </p:txBody>
        </p:sp>
      </p:grpSp>
      <p:sp>
        <p:nvSpPr>
          <p:cNvPr id="21543" name="文本框 21542"/>
          <p:cNvSpPr txBox="1"/>
          <p:nvPr/>
        </p:nvSpPr>
        <p:spPr>
          <a:xfrm>
            <a:off x="5445125" y="3210243"/>
            <a:ext cx="3348038" cy="2652712"/>
          </a:xfrm>
          <a:prstGeom prst="rect">
            <a:avLst/>
          </a:prstGeom>
          <a:noFill/>
          <a:ln w="9525">
            <a:noFill/>
          </a:ln>
        </p:spPr>
        <p:txBody>
          <a:bodyPr wrap="square" anchor="t" anchorCtr="0">
            <a:spAutoFit/>
          </a:bodyPr>
          <a:lstStyle/>
          <a:p>
            <a:r>
              <a:rPr lang="zh-CN" altLang="en-US" sz="2800" b="1">
                <a:latin typeface="Arial" panose="020B0604020202020204" pitchFamily="34" charset="0"/>
                <a:ea typeface="宋体" panose="02010600030101010101" pitchFamily="2" charset="-122"/>
              </a:rPr>
              <a:t>3、电磁继电器的作用</a:t>
            </a:r>
            <a:r>
              <a:rPr lang="zh-CN" altLang="en-US" sz="2800" b="1">
                <a:solidFill>
                  <a:srgbClr val="FF0000"/>
                </a:solidFill>
                <a:latin typeface="Arial" panose="020B0604020202020204" pitchFamily="34" charset="0"/>
                <a:ea typeface="宋体" panose="02010600030101010101" pitchFamily="2" charset="-122"/>
              </a:rPr>
              <a:t>：</a:t>
            </a:r>
            <a:r>
              <a:rPr lang="zh-CN" altLang="en-US" sz="2800" b="1">
                <a:solidFill>
                  <a:schemeClr val="hlink"/>
                </a:solidFill>
                <a:latin typeface="Arial" panose="020B0604020202020204" pitchFamily="34" charset="0"/>
                <a:ea typeface="宋体" panose="02010600030101010101" pitchFamily="2" charset="-122"/>
              </a:rPr>
              <a:t>继电器是利用低电压、弱电流电路的通断来间接地控制高电压、强电流电路的通断</a:t>
            </a:r>
          </a:p>
        </p:txBody>
      </p:sp>
      <p:sp>
        <p:nvSpPr>
          <p:cNvPr id="21544" name="TextBox 14"/>
          <p:cNvSpPr txBox="1"/>
          <p:nvPr/>
        </p:nvSpPr>
        <p:spPr>
          <a:xfrm>
            <a:off x="109220" y="5410200"/>
            <a:ext cx="8791575" cy="1124585"/>
          </a:xfrm>
          <a:prstGeom prst="rect">
            <a:avLst/>
          </a:prstGeom>
          <a:noFill/>
          <a:ln w="9525">
            <a:noFill/>
          </a:ln>
        </p:spPr>
        <p:txBody>
          <a:bodyPr wrap="square" anchor="t" anchorCtr="0">
            <a:spAutoFit/>
          </a:bodyPr>
          <a:lstStyle/>
          <a:p>
            <a:pPr>
              <a:lnSpc>
                <a:spcPct val="120000"/>
              </a:lnSpc>
            </a:pPr>
            <a:r>
              <a:rPr lang="en-US" altLang="zh-CN" sz="2800" b="1">
                <a:latin typeface="Times New Roman" panose="02020603050405020304" pitchFamily="2" charset="0"/>
                <a:ea typeface="宋体" panose="02010600030101010101" pitchFamily="2" charset="-122"/>
              </a:rPr>
              <a:t>4</a:t>
            </a:r>
            <a:r>
              <a:rPr lang="zh-CN" altLang="en-US" sz="2800" b="1">
                <a:latin typeface="Times New Roman" panose="02020603050405020304" pitchFamily="2" charset="0"/>
                <a:ea typeface="宋体" panose="02010600030101010101" pitchFamily="2" charset="-122"/>
              </a:rPr>
              <a:t>．电磁</a:t>
            </a:r>
            <a:r>
              <a:rPr lang="zh-CN" altLang="en-US" sz="2800" b="1">
                <a:latin typeface="Calibri" panose="020F0502020204030204" pitchFamily="2" charset="0"/>
                <a:ea typeface="宋体" panose="02010600030101010101" pitchFamily="2" charset="-122"/>
              </a:rPr>
              <a:t>继电器的本质 ：</a:t>
            </a:r>
          </a:p>
          <a:p>
            <a:pPr>
              <a:lnSpc>
                <a:spcPct val="120000"/>
              </a:lnSpc>
            </a:pPr>
            <a:r>
              <a:rPr lang="zh-CN" altLang="en-US" sz="2800" b="1">
                <a:latin typeface="Calibri" panose="020F0502020204030204" pitchFamily="2" charset="0"/>
                <a:ea typeface="宋体" panose="02010600030101010101" pitchFamily="2" charset="-122"/>
              </a:rPr>
              <a:t>电磁继电器就是利用电磁铁来控制工作电路的一种开关。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4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4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3" grpId="0"/>
      <p:bldP spid="21544"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22529"/>
          <p:cNvSpPr txBox="1"/>
          <p:nvPr/>
        </p:nvSpPr>
        <p:spPr>
          <a:xfrm>
            <a:off x="1475740" y="512445"/>
            <a:ext cx="4851400" cy="639763"/>
          </a:xfrm>
          <a:prstGeom prst="rect">
            <a:avLst/>
          </a:prstGeom>
          <a:noFill/>
          <a:ln w="9525">
            <a:noFill/>
          </a:ln>
        </p:spPr>
        <p:txBody>
          <a:bodyPr wrap="square" anchor="t" anchorCtr="0">
            <a:spAutoFit/>
          </a:bodyPr>
          <a:lstStyle/>
          <a:p>
            <a:pPr eaLnBrk="0" hangingPunct="0"/>
            <a:r>
              <a:rPr lang="zh-CN" altLang="en-US" sz="3600" b="1">
                <a:solidFill>
                  <a:srgbClr val="FF0000"/>
                </a:solidFill>
                <a:latin typeface="Arial" panose="020B0604020202020204" pitchFamily="34" charset="0"/>
                <a:ea typeface="黑体" panose="02010609060101010101" pitchFamily="2" charset="-122"/>
              </a:rPr>
              <a:t>电磁继电器的作用</a:t>
            </a:r>
            <a:endParaRPr lang="zh-CN" altLang="en-US" sz="2800" b="1">
              <a:solidFill>
                <a:srgbClr val="FF0000"/>
              </a:solidFill>
              <a:latin typeface="Arial" panose="020B0604020202020204" pitchFamily="34" charset="0"/>
              <a:ea typeface="黑体" panose="02010609060101010101" pitchFamily="2" charset="-122"/>
            </a:endParaRPr>
          </a:p>
        </p:txBody>
      </p:sp>
    </p:spTree>
    <p:controls>
      <mc:AlternateContent xmlns:mc="http://schemas.openxmlformats.org/markup-compatibility/2006">
        <mc:Choice xmlns:v="urn:schemas-microsoft-com:vml" Requires="v">
          <p:control spid="8194" r:id="rId2" imgW="8217535" imgH="5432425"/>
        </mc:Choice>
        <mc:Fallback>
          <p:control r:id="rId2" imgW="8217535" imgH="5432425">
            <p:pic>
              <p:nvPicPr>
                <p:cNvPr id="2" name="对象 1"/>
                <p:cNvPicPr>
                  <a:picLocks noChangeArrowheads="1" noChangeShapeType="1"/>
                </p:cNvPicPr>
                <p:nvPr/>
              </p:nvPicPr>
              <p:blipFill>
                <a:blip r:embed="rId4"/>
                <a:stretch>
                  <a:fillRect/>
                </a:stretch>
              </p:blipFill>
              <p:spPr>
                <a:xfrm>
                  <a:off x="539750" y="1160780"/>
                  <a:ext cx="8217535" cy="5432425"/>
                </a:xfrm>
                <a:prstGeom prst="rect">
                  <a:avLst/>
                </a:prstGeom>
                <a:noFill/>
                <a:ln/>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内容占位符 23553" descr="BC078C8696584845C7890C74502F56CC"/>
          <p:cNvPicPr>
            <a:picLocks noGrp="1" noChangeAspect="1"/>
          </p:cNvPicPr>
          <p:nvPr>
            <p:ph idx="1"/>
          </p:nvPr>
        </p:nvPicPr>
        <p:blipFill>
          <a:blip r:embed="rId2">
            <a:lum bright="5997" contrast="-12001"/>
          </a:blip>
          <a:stretch>
            <a:fillRect/>
          </a:stretch>
        </p:blipFill>
        <p:spPr>
          <a:xfrm rot="10800000">
            <a:off x="1516698" y="1252220"/>
            <a:ext cx="6348412" cy="47625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
          <p:cNvSpPr txBox="1"/>
          <p:nvPr/>
        </p:nvSpPr>
        <p:spPr>
          <a:xfrm>
            <a:off x="431800" y="1624013"/>
            <a:ext cx="8316913" cy="946150"/>
          </a:xfrm>
          <a:prstGeom prst="rect">
            <a:avLst/>
          </a:prstGeom>
          <a:noFill/>
          <a:ln w="9525">
            <a:noFill/>
          </a:ln>
        </p:spPr>
        <p:txBody>
          <a:bodyPr anchor="t" anchorCtr="0">
            <a:spAutoFit/>
          </a:bodyPr>
          <a:lstStyle/>
          <a:p>
            <a:r>
              <a:rPr lang="zh-CN" altLang="en-US" sz="2800" b="1">
                <a:solidFill>
                  <a:srgbClr val="000000"/>
                </a:solidFill>
                <a:latin typeface="Times New Roman" panose="02020603050405020304" pitchFamily="2" charset="0"/>
                <a:ea typeface="宋体" panose="02010600030101010101" pitchFamily="2" charset="-122"/>
              </a:rPr>
              <a:t>　　</a:t>
            </a:r>
            <a:r>
              <a:rPr lang="en-US" altLang="zh-CN" sz="2800" b="1">
                <a:solidFill>
                  <a:srgbClr val="000000"/>
                </a:solidFill>
                <a:latin typeface="Times New Roman" panose="02020603050405020304" pitchFamily="2" charset="0"/>
                <a:ea typeface="宋体" panose="02010600030101010101" pitchFamily="2" charset="-122"/>
              </a:rPr>
              <a:t>1</a:t>
            </a:r>
            <a:r>
              <a:rPr lang="zh-CN" altLang="en-US" sz="2800" b="1">
                <a:solidFill>
                  <a:srgbClr val="000000"/>
                </a:solidFill>
                <a:latin typeface="Calibri" panose="020F0502020204030204" pitchFamily="2" charset="0"/>
                <a:ea typeface="宋体" panose="02010600030101010101" pitchFamily="2" charset="-122"/>
              </a:rPr>
              <a:t>．图中是一种水位自动报警器原理图。试说明它的工作原理。</a:t>
            </a:r>
          </a:p>
        </p:txBody>
      </p:sp>
      <p:grpSp>
        <p:nvGrpSpPr>
          <p:cNvPr id="27650" name="组合 24578"/>
          <p:cNvGrpSpPr/>
          <p:nvPr/>
        </p:nvGrpSpPr>
        <p:grpSpPr>
          <a:xfrm>
            <a:off x="431800" y="561023"/>
            <a:ext cx="2789238" cy="920750"/>
            <a:chOff x="0" y="0"/>
            <a:chExt cx="2231" cy="580"/>
          </a:xfrm>
        </p:grpSpPr>
        <p:pic>
          <p:nvPicPr>
            <p:cNvPr id="27651" name="圆角矩形 1"/>
            <p:cNvPicPr/>
            <p:nvPr/>
          </p:nvPicPr>
          <p:blipFill>
            <a:blip r:embed="rId2"/>
            <a:stretch>
              <a:fillRect/>
            </a:stretch>
          </p:blipFill>
          <p:spPr>
            <a:xfrm>
              <a:off x="0" y="0"/>
              <a:ext cx="2231" cy="580"/>
            </a:xfrm>
            <a:prstGeom prst="rect">
              <a:avLst/>
            </a:prstGeom>
            <a:noFill/>
            <a:ln w="9525">
              <a:noFill/>
            </a:ln>
          </p:spPr>
        </p:pic>
        <p:sp>
          <p:nvSpPr>
            <p:cNvPr id="27652" name="文本框 24580"/>
            <p:cNvSpPr txBox="1"/>
            <p:nvPr/>
          </p:nvSpPr>
          <p:spPr>
            <a:xfrm>
              <a:off x="59" y="105"/>
              <a:ext cx="2116" cy="406"/>
            </a:xfrm>
            <a:prstGeom prst="rect">
              <a:avLst/>
            </a:prstGeom>
            <a:noFill/>
            <a:ln w="9525">
              <a:noFill/>
            </a:ln>
          </p:spPr>
          <p:txBody>
            <a:bodyPr anchor="ctr" anchorCtr="0"/>
            <a:lstStyle/>
            <a:p>
              <a:pPr algn="ctr"/>
              <a:r>
                <a:rPr lang="zh-CN" altLang="en-US" sz="3600" b="1">
                  <a:solidFill>
                    <a:srgbClr val="FFFFFF"/>
                  </a:solidFill>
                  <a:latin typeface="宋体" panose="02010600030101010101" pitchFamily="2" charset="-122"/>
                  <a:ea typeface="宋体" panose="02010600030101010101" pitchFamily="2" charset="-122"/>
                </a:rPr>
                <a:t>练一练</a:t>
              </a:r>
            </a:p>
          </p:txBody>
        </p:sp>
      </p:grpSp>
      <p:pic>
        <p:nvPicPr>
          <p:cNvPr id="24582" name="图片 24581" descr="1`1`BQLJ1${`)04L{3TBPX9"/>
          <p:cNvPicPr>
            <a:picLocks noChangeAspect="1"/>
          </p:cNvPicPr>
          <p:nvPr/>
        </p:nvPicPr>
        <p:blipFill>
          <a:blip r:embed="rId3"/>
          <a:stretch>
            <a:fillRect/>
          </a:stretch>
        </p:blipFill>
        <p:spPr>
          <a:xfrm>
            <a:off x="1295400" y="2492375"/>
            <a:ext cx="6624638" cy="3717925"/>
          </a:xfrm>
          <a:prstGeom prst="rect">
            <a:avLst/>
          </a:prstGeom>
          <a:noFill/>
          <a:ln w="9525">
            <a:noFill/>
          </a:ln>
        </p:spPr>
      </p:pic>
      <p:pic>
        <p:nvPicPr>
          <p:cNvPr id="27654" name="Picture 9" descr="E:\李燃\教师教学用书\2012人教教师用书项目\ppt\物理\图标.png"/>
          <p:cNvPicPr>
            <a:picLocks noChangeAspect="1"/>
          </p:cNvPicPr>
          <p:nvPr/>
        </p:nvPicPr>
        <p:blipFill>
          <a:blip r:embed="rId4"/>
          <a:stretch>
            <a:fillRect/>
          </a:stretch>
        </p:blipFill>
        <p:spPr>
          <a:xfrm>
            <a:off x="7992745" y="548640"/>
            <a:ext cx="882650"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9218" r:id="rId2" imgW="8260715" imgH="5765165"/>
        </mc:Choice>
        <mc:Fallback>
          <p:control r:id="rId2" imgW="8260715" imgH="5765165">
            <p:pic>
              <p:nvPicPr>
                <p:cNvPr id="2" name="对象 1"/>
                <p:cNvPicPr>
                  <a:picLocks noChangeArrowheads="1" noChangeShapeType="1"/>
                </p:cNvPicPr>
                <p:nvPr/>
              </p:nvPicPr>
              <p:blipFill>
                <a:blip r:embed="rId4"/>
                <a:stretch>
                  <a:fillRect/>
                </a:stretch>
              </p:blipFill>
              <p:spPr>
                <a:xfrm>
                  <a:off x="504825" y="762635"/>
                  <a:ext cx="8260715" cy="5765165"/>
                </a:xfrm>
                <a:prstGeom prst="rect">
                  <a:avLst/>
                </a:prstGeom>
                <a:noFill/>
                <a:ln/>
              </p:spPr>
            </p:pic>
          </p:control>
        </mc:Fallback>
      </mc:AlternateContent>
    </p:controls>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3"/>
          <p:cNvSpPr/>
          <p:nvPr/>
        </p:nvSpPr>
        <p:spPr>
          <a:xfrm>
            <a:off x="431800" y="1446213"/>
            <a:ext cx="8316913" cy="2071687"/>
          </a:xfrm>
          <a:prstGeom prst="rect">
            <a:avLst/>
          </a:prstGeom>
          <a:solidFill>
            <a:schemeClr val="bg1"/>
          </a:solidFill>
          <a:ln w="25400" cap="flat" cmpd="sng">
            <a:solidFill>
              <a:schemeClr val="bg1"/>
            </a:solidFill>
            <a:prstDash val="solid"/>
            <a:miter/>
            <a:headEnd type="none" w="med" len="med"/>
            <a:tailEnd type="none" w="med" len="med"/>
          </a:ln>
        </p:spPr>
        <p:txBody>
          <a:bodyPr anchor="ctr" anchorCtr="0"/>
          <a:lstStyle/>
          <a:p>
            <a:pPr>
              <a:lnSpc>
                <a:spcPct val="120000"/>
              </a:lnSpc>
            </a:pPr>
            <a:r>
              <a:rPr lang="zh-CN" altLang="en-US" sz="2800" b="1">
                <a:latin typeface="Times New Roman" panose="02020603050405020304" pitchFamily="2" charset="0"/>
                <a:ea typeface="宋体" panose="02010600030101010101" pitchFamily="2" charset="-122"/>
              </a:rPr>
              <a:t>　　</a:t>
            </a:r>
            <a:r>
              <a:rPr lang="en-US" altLang="zh-CN" sz="2800" b="1">
                <a:latin typeface="Times New Roman" panose="02020603050405020304" pitchFamily="2" charset="0"/>
                <a:ea typeface="宋体" panose="02010600030101010101" pitchFamily="2" charset="-122"/>
              </a:rPr>
              <a:t>2</a:t>
            </a:r>
            <a:r>
              <a:rPr lang="zh-CN" altLang="en-US" sz="2800" b="1">
                <a:latin typeface="Times New Roman" panose="02020603050405020304" pitchFamily="2" charset="0"/>
                <a:ea typeface="宋体" panose="02010600030101010101" pitchFamily="2" charset="-122"/>
              </a:rPr>
              <a:t>．图中是一种温度自动报警器的原理图。制作水银温度计时在玻璃管中封入一段金属丝，当温度达到金属丝下端所指的温度时，电铃就响起来，发出报警信号。说明它的工作原理。</a:t>
            </a:r>
          </a:p>
        </p:txBody>
      </p:sp>
      <p:grpSp>
        <p:nvGrpSpPr>
          <p:cNvPr id="29698" name="组合 26626"/>
          <p:cNvGrpSpPr/>
          <p:nvPr/>
        </p:nvGrpSpPr>
        <p:grpSpPr>
          <a:xfrm>
            <a:off x="431800" y="525463"/>
            <a:ext cx="2789238" cy="920750"/>
            <a:chOff x="0" y="0"/>
            <a:chExt cx="2231" cy="580"/>
          </a:xfrm>
        </p:grpSpPr>
        <p:pic>
          <p:nvPicPr>
            <p:cNvPr id="29699" name="圆角矩形 1"/>
            <p:cNvPicPr/>
            <p:nvPr/>
          </p:nvPicPr>
          <p:blipFill>
            <a:blip r:embed="rId2"/>
            <a:stretch>
              <a:fillRect/>
            </a:stretch>
          </p:blipFill>
          <p:spPr>
            <a:xfrm>
              <a:off x="0" y="0"/>
              <a:ext cx="2231" cy="580"/>
            </a:xfrm>
            <a:prstGeom prst="rect">
              <a:avLst/>
            </a:prstGeom>
            <a:noFill/>
            <a:ln w="9525">
              <a:noFill/>
            </a:ln>
          </p:spPr>
        </p:pic>
        <p:sp>
          <p:nvSpPr>
            <p:cNvPr id="29700" name="文本框 26628"/>
            <p:cNvSpPr txBox="1"/>
            <p:nvPr/>
          </p:nvSpPr>
          <p:spPr>
            <a:xfrm>
              <a:off x="59" y="105"/>
              <a:ext cx="2116" cy="406"/>
            </a:xfrm>
            <a:prstGeom prst="rect">
              <a:avLst/>
            </a:prstGeom>
            <a:noFill/>
            <a:ln w="9525">
              <a:noFill/>
            </a:ln>
          </p:spPr>
          <p:txBody>
            <a:bodyPr anchor="ctr" anchorCtr="0"/>
            <a:lstStyle/>
            <a:p>
              <a:pPr algn="ctr"/>
              <a:r>
                <a:rPr lang="zh-CN" altLang="en-US" sz="3600" b="1">
                  <a:solidFill>
                    <a:srgbClr val="FFFFFF"/>
                  </a:solidFill>
                  <a:latin typeface="宋体" panose="02010600030101010101" pitchFamily="2" charset="-122"/>
                  <a:ea typeface="宋体" panose="02010600030101010101" pitchFamily="2" charset="-122"/>
                </a:rPr>
                <a:t>练一练</a:t>
              </a:r>
            </a:p>
          </p:txBody>
        </p:sp>
      </p:grpSp>
      <p:pic>
        <p:nvPicPr>
          <p:cNvPr id="26630" name="图片 26629" descr="RC`MB%6L1@Y`6MB}I)OAWRJ"/>
          <p:cNvPicPr>
            <a:picLocks noChangeAspect="1"/>
          </p:cNvPicPr>
          <p:nvPr/>
        </p:nvPicPr>
        <p:blipFill>
          <a:blip r:embed="rId3"/>
          <a:stretch>
            <a:fillRect/>
          </a:stretch>
        </p:blipFill>
        <p:spPr>
          <a:xfrm>
            <a:off x="2807653" y="3500438"/>
            <a:ext cx="3889375" cy="3163887"/>
          </a:xfrm>
          <a:prstGeom prst="rect">
            <a:avLst/>
          </a:prstGeom>
          <a:noFill/>
          <a:ln w="9525">
            <a:noFill/>
          </a:ln>
        </p:spPr>
      </p:pic>
      <p:pic>
        <p:nvPicPr>
          <p:cNvPr id="29702" name="Picture 9" descr="E:\李燃\教师教学用书\2012人教教师用书项目\ppt\物理\图标.png"/>
          <p:cNvPicPr>
            <a:picLocks noChangeAspect="1"/>
          </p:cNvPicPr>
          <p:nvPr/>
        </p:nvPicPr>
        <p:blipFill>
          <a:blip r:embed="rId4"/>
          <a:stretch>
            <a:fillRect/>
          </a:stretch>
        </p:blipFill>
        <p:spPr>
          <a:xfrm>
            <a:off x="7992745" y="536575"/>
            <a:ext cx="882650"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097"/>
          <p:cNvGrpSpPr/>
          <p:nvPr/>
        </p:nvGrpSpPr>
        <p:grpSpPr>
          <a:xfrm>
            <a:off x="534988" y="1654810"/>
            <a:ext cx="4724400" cy="2273300"/>
            <a:chOff x="0" y="0"/>
            <a:chExt cx="2976" cy="1432"/>
          </a:xfrm>
        </p:grpSpPr>
        <p:grpSp>
          <p:nvGrpSpPr>
            <p:cNvPr id="3074" name="组合 4098"/>
            <p:cNvGrpSpPr/>
            <p:nvPr/>
          </p:nvGrpSpPr>
          <p:grpSpPr>
            <a:xfrm>
              <a:off x="672" y="624"/>
              <a:ext cx="1440" cy="384"/>
              <a:chOff x="0" y="0"/>
              <a:chExt cx="1440" cy="384"/>
            </a:xfrm>
          </p:grpSpPr>
          <p:sp>
            <p:nvSpPr>
              <p:cNvPr id="3075" name="Line 5"/>
              <p:cNvSpPr/>
              <p:nvPr/>
            </p:nvSpPr>
            <p:spPr>
              <a:xfrm flipH="1">
                <a:off x="0"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76" name="Line 6"/>
              <p:cNvSpPr/>
              <p:nvPr/>
            </p:nvSpPr>
            <p:spPr>
              <a:xfrm flipH="1">
                <a:off x="384"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77" name="Line 7"/>
              <p:cNvSpPr/>
              <p:nvPr/>
            </p:nvSpPr>
            <p:spPr>
              <a:xfrm flipH="1">
                <a:off x="576"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78" name="Line 8"/>
              <p:cNvSpPr/>
              <p:nvPr/>
            </p:nvSpPr>
            <p:spPr>
              <a:xfrm flipH="1">
                <a:off x="768"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79" name="Line 9"/>
              <p:cNvSpPr/>
              <p:nvPr/>
            </p:nvSpPr>
            <p:spPr>
              <a:xfrm flipH="1">
                <a:off x="972"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80" name="Line 10"/>
              <p:cNvSpPr/>
              <p:nvPr/>
            </p:nvSpPr>
            <p:spPr>
              <a:xfrm>
                <a:off x="1392" y="0"/>
                <a:ext cx="48"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81" name="Line 11"/>
              <p:cNvSpPr/>
              <p:nvPr/>
            </p:nvSpPr>
            <p:spPr>
              <a:xfrm flipH="1">
                <a:off x="1176"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sp>
            <p:nvSpPr>
              <p:cNvPr id="3082" name="Line 12"/>
              <p:cNvSpPr/>
              <p:nvPr/>
            </p:nvSpPr>
            <p:spPr>
              <a:xfrm flipH="1">
                <a:off x="192" y="0"/>
                <a:ext cx="0" cy="384"/>
              </a:xfrm>
              <a:prstGeom prst="line">
                <a:avLst/>
              </a:prstGeom>
              <a:ln w="38100" cap="flat" cmpd="sng">
                <a:solidFill>
                  <a:srgbClr val="00FF99"/>
                </a:solidFill>
                <a:prstDash val="dash"/>
                <a:round/>
                <a:headEnd type="none" w="med" len="med"/>
                <a:tailEnd type="none" w="med" len="med"/>
              </a:ln>
            </p:spPr>
            <p:txBody>
              <a:bodyPr/>
              <a:lstStyle/>
              <a:p>
                <a:endParaRPr/>
              </a:p>
            </p:txBody>
          </p:sp>
        </p:grpSp>
        <p:sp>
          <p:nvSpPr>
            <p:cNvPr id="3083" name="Rectangle 13"/>
            <p:cNvSpPr/>
            <p:nvPr/>
          </p:nvSpPr>
          <p:spPr>
            <a:xfrm>
              <a:off x="416" y="630"/>
              <a:ext cx="1776" cy="363"/>
            </a:xfrm>
            <a:prstGeom prst="rect">
              <a:avLst/>
            </a:prstGeom>
            <a:gradFill rotWithShape="1">
              <a:gsLst>
                <a:gs pos="0">
                  <a:srgbClr val="787878"/>
                </a:gs>
                <a:gs pos="50000">
                  <a:srgbClr val="DDDDDD"/>
                </a:gs>
                <a:gs pos="100000">
                  <a:srgbClr val="787878"/>
                </a:gs>
              </a:gsLst>
              <a:lin ang="5400000" scaled="1"/>
            </a:gradFill>
            <a:ln w="19050" cap="flat" cmpd="sng">
              <a:solidFill>
                <a:srgbClr val="4D4D4D"/>
              </a:solidFill>
              <a:prstDash val="solid"/>
              <a:miter/>
              <a:headEnd type="none" w="med" len="med"/>
              <a:tailEnd type="none" w="med" len="med"/>
            </a:ln>
          </p:spPr>
          <p:txBody>
            <a:bodyPr wrap="none" anchor="ctr" anchorCtr="0"/>
            <a:lstStyle/>
            <a:p>
              <a:endParaRPr lang="zh-CN" altLang="en-US" sz="1800">
                <a:solidFill>
                  <a:srgbClr val="1E1C11"/>
                </a:solidFill>
                <a:latin typeface="Calibri" panose="020F0502020204030204" pitchFamily="2" charset="0"/>
                <a:ea typeface="宋体" panose="02010600030101010101" pitchFamily="2" charset="-122"/>
              </a:endParaRPr>
            </a:p>
          </p:txBody>
        </p:sp>
        <p:grpSp>
          <p:nvGrpSpPr>
            <p:cNvPr id="3084" name="组合 4108"/>
            <p:cNvGrpSpPr/>
            <p:nvPr/>
          </p:nvGrpSpPr>
          <p:grpSpPr>
            <a:xfrm>
              <a:off x="480" y="432"/>
              <a:ext cx="1680" cy="1000"/>
              <a:chOff x="0" y="0"/>
              <a:chExt cx="1680" cy="1248"/>
            </a:xfrm>
          </p:grpSpPr>
          <p:sp>
            <p:nvSpPr>
              <p:cNvPr id="3085" name="未知"/>
              <p:cNvSpPr/>
              <p:nvPr/>
            </p:nvSpPr>
            <p:spPr>
              <a:xfrm>
                <a:off x="204"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86" name="未知"/>
              <p:cNvSpPr/>
              <p:nvPr/>
            </p:nvSpPr>
            <p:spPr>
              <a:xfrm>
                <a:off x="384"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87" name="未知"/>
              <p:cNvSpPr/>
              <p:nvPr/>
            </p:nvSpPr>
            <p:spPr>
              <a:xfrm>
                <a:off x="576"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88" name="未知"/>
              <p:cNvSpPr/>
              <p:nvPr/>
            </p:nvSpPr>
            <p:spPr>
              <a:xfrm>
                <a:off x="780"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89" name="未知"/>
              <p:cNvSpPr/>
              <p:nvPr/>
            </p:nvSpPr>
            <p:spPr>
              <a:xfrm>
                <a:off x="972"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90" name="未知"/>
              <p:cNvSpPr/>
              <p:nvPr/>
            </p:nvSpPr>
            <p:spPr>
              <a:xfrm>
                <a:off x="1176"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91" name="未知"/>
              <p:cNvSpPr/>
              <p:nvPr/>
            </p:nvSpPr>
            <p:spPr>
              <a:xfrm>
                <a:off x="1380" y="0"/>
                <a:ext cx="192" cy="920"/>
              </a:xfrm>
              <a:custGeom>
                <a:avLst/>
                <a:gdLst/>
                <a:ahLst/>
                <a:cxnLst>
                  <a:cxn ang="0">
                    <a:pos x="0" y="720"/>
                  </a:cxn>
                  <a:cxn ang="0">
                    <a:pos x="48" y="816"/>
                  </a:cxn>
                  <a:cxn ang="0">
                    <a:pos x="144" y="96"/>
                  </a:cxn>
                  <a:cxn ang="0">
                    <a:pos x="192" y="240"/>
                  </a:cxn>
                </a:cxnLst>
                <a:rect l="l" t="t" r="r" b="b"/>
                <a:pathLst>
                  <a:path w="192" h="920">
                    <a:moveTo>
                      <a:pt x="0" y="720"/>
                    </a:moveTo>
                    <a:cubicBezTo>
                      <a:pt x="12" y="820"/>
                      <a:pt x="24" y="920"/>
                      <a:pt x="48" y="816"/>
                    </a:cubicBezTo>
                    <a:cubicBezTo>
                      <a:pt x="72" y="712"/>
                      <a:pt x="120" y="192"/>
                      <a:pt x="144" y="96"/>
                    </a:cubicBezTo>
                    <a:cubicBezTo>
                      <a:pt x="168" y="0"/>
                      <a:pt x="184" y="216"/>
                      <a:pt x="192" y="240"/>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92" name="未知"/>
              <p:cNvSpPr/>
              <p:nvPr/>
            </p:nvSpPr>
            <p:spPr>
              <a:xfrm>
                <a:off x="1632" y="720"/>
                <a:ext cx="48" cy="528"/>
              </a:xfrm>
              <a:custGeom>
                <a:avLst/>
                <a:gdLst/>
                <a:ahLst/>
                <a:cxnLst>
                  <a:cxn ang="0">
                    <a:pos x="0" y="0"/>
                  </a:cxn>
                  <a:cxn ang="0">
                    <a:pos x="48" y="528"/>
                  </a:cxn>
                </a:cxnLst>
                <a:rect l="l" t="t" r="r" b="b"/>
                <a:pathLst>
                  <a:path w="48" h="528">
                    <a:moveTo>
                      <a:pt x="0" y="0"/>
                    </a:moveTo>
                    <a:cubicBezTo>
                      <a:pt x="20" y="216"/>
                      <a:pt x="40" y="432"/>
                      <a:pt x="48" y="528"/>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sp>
            <p:nvSpPr>
              <p:cNvPr id="3093" name="未知"/>
              <p:cNvSpPr/>
              <p:nvPr/>
            </p:nvSpPr>
            <p:spPr>
              <a:xfrm>
                <a:off x="0" y="0"/>
                <a:ext cx="192" cy="1216"/>
              </a:xfrm>
              <a:custGeom>
                <a:avLst/>
                <a:gdLst/>
                <a:ahLst/>
                <a:cxnLst>
                  <a:cxn ang="0">
                    <a:pos x="0" y="1216"/>
                  </a:cxn>
                  <a:cxn ang="0">
                    <a:pos x="144" y="160"/>
                  </a:cxn>
                  <a:cxn ang="0">
                    <a:pos x="192" y="256"/>
                  </a:cxn>
                </a:cxnLst>
                <a:rect l="l" t="t" r="r" b="b"/>
                <a:pathLst>
                  <a:path w="192" h="1216">
                    <a:moveTo>
                      <a:pt x="0" y="1216"/>
                    </a:moveTo>
                    <a:cubicBezTo>
                      <a:pt x="56" y="768"/>
                      <a:pt x="112" y="320"/>
                      <a:pt x="144" y="160"/>
                    </a:cubicBezTo>
                    <a:cubicBezTo>
                      <a:pt x="176" y="0"/>
                      <a:pt x="184" y="128"/>
                      <a:pt x="192" y="256"/>
                    </a:cubicBezTo>
                  </a:path>
                </a:pathLst>
              </a:custGeom>
              <a:noFill/>
              <a:ln w="38100" cap="flat" cmpd="sng">
                <a:solidFill>
                  <a:srgbClr val="000000"/>
                </a:solidFill>
                <a:prstDash val="solid"/>
                <a:round/>
                <a:headEnd type="none" w="med" len="med"/>
                <a:tailEnd type="none" w="med" len="med"/>
              </a:ln>
            </p:spPr>
            <p:txBody>
              <a:bodyPr/>
              <a:lstStyle/>
              <a:p>
                <a:endParaRPr lang="zh-CN" altLang="en-US"/>
              </a:p>
            </p:txBody>
          </p:sp>
        </p:grpSp>
        <p:grpSp>
          <p:nvGrpSpPr>
            <p:cNvPr id="3094" name="组合 4118"/>
            <p:cNvGrpSpPr/>
            <p:nvPr/>
          </p:nvGrpSpPr>
          <p:grpSpPr>
            <a:xfrm>
              <a:off x="0" y="0"/>
              <a:ext cx="816" cy="432"/>
              <a:chOff x="0" y="0"/>
              <a:chExt cx="816" cy="432"/>
            </a:xfrm>
          </p:grpSpPr>
          <p:sp>
            <p:nvSpPr>
              <p:cNvPr id="3095" name="AutoShape 25"/>
              <p:cNvSpPr/>
              <p:nvPr/>
            </p:nvSpPr>
            <p:spPr>
              <a:xfrm flipH="1">
                <a:off x="0" y="0"/>
                <a:ext cx="672" cy="432"/>
              </a:xfrm>
              <a:prstGeom prst="wedgeRoundRectCallout">
                <a:avLst>
                  <a:gd name="adj1" fmla="val -41519"/>
                  <a:gd name="adj2" fmla="val 76384"/>
                  <a:gd name="adj3" fmla="val 16667"/>
                </a:avLst>
              </a:prstGeom>
              <a:solidFill>
                <a:schemeClr val="bg1">
                  <a:alpha val="50000"/>
                </a:schemeClr>
              </a:solidFill>
              <a:ln w="28575" cap="sq" cmpd="sng">
                <a:solidFill>
                  <a:srgbClr val="0066CC"/>
                </a:solidFill>
                <a:prstDash val="solid"/>
                <a:miter/>
                <a:headEnd type="none" w="med" len="med"/>
                <a:tailEnd type="none" w="med" len="med"/>
              </a:ln>
            </p:spPr>
            <p:txBody>
              <a:bodyPr anchor="t" anchorCtr="0"/>
              <a:lstStyle/>
              <a:p>
                <a:pPr algn="ctr"/>
                <a:endParaRPr lang="zh-CN" altLang="en-US" sz="2400">
                  <a:solidFill>
                    <a:srgbClr val="1E1C11"/>
                  </a:solidFill>
                  <a:latin typeface="Times New Roman" panose="02020603050405020304" pitchFamily="2" charset="0"/>
                  <a:ea typeface="宋体" panose="02010600030101010101" pitchFamily="2" charset="-122"/>
                </a:endParaRPr>
              </a:p>
            </p:txBody>
          </p:sp>
          <p:sp>
            <p:nvSpPr>
              <p:cNvPr id="4121" name="Text Box 26"/>
              <p:cNvSpPr txBox="1"/>
              <p:nvPr/>
            </p:nvSpPr>
            <p:spPr>
              <a:xfrm>
                <a:off x="0" y="24"/>
                <a:ext cx="816" cy="327"/>
              </a:xfrm>
              <a:prstGeom prst="rect">
                <a:avLst/>
              </a:prstGeom>
              <a:noFill/>
              <a:ln w="9525">
                <a:noFill/>
              </a:ln>
            </p:spPr>
            <p:txBody>
              <a:bodyPr>
                <a:spAutoFit/>
              </a:bodyPr>
              <a:lstStyle/>
              <a:p>
                <a:pPr>
                  <a:spcBef>
                    <a:spcPct val="50000"/>
                  </a:spcBef>
                </a:pPr>
                <a:r>
                  <a:rPr lang="zh-CN" altLang="en-US" sz="2800" b="1" noProof="1">
                    <a:solidFill>
                      <a:srgbClr val="1E1C11"/>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线圈</a:t>
                </a:r>
                <a:endParaRPr lang="zh-CN" altLang="en-US" sz="2800" b="1" noProof="1">
                  <a:solidFill>
                    <a:srgbClr val="1E1C11"/>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grpSp>
        <p:grpSp>
          <p:nvGrpSpPr>
            <p:cNvPr id="3097" name="组合 4121"/>
            <p:cNvGrpSpPr/>
            <p:nvPr/>
          </p:nvGrpSpPr>
          <p:grpSpPr>
            <a:xfrm>
              <a:off x="2148" y="192"/>
              <a:ext cx="828" cy="408"/>
              <a:chOff x="0" y="0"/>
              <a:chExt cx="828" cy="408"/>
            </a:xfrm>
          </p:grpSpPr>
          <p:sp>
            <p:nvSpPr>
              <p:cNvPr id="3098" name="AutoShape 28"/>
              <p:cNvSpPr/>
              <p:nvPr/>
            </p:nvSpPr>
            <p:spPr>
              <a:xfrm>
                <a:off x="0" y="0"/>
                <a:ext cx="684" cy="408"/>
              </a:xfrm>
              <a:prstGeom prst="wedgeRoundRectCallout">
                <a:avLst>
                  <a:gd name="adj1" fmla="val -41667"/>
                  <a:gd name="adj2" fmla="val 78185"/>
                  <a:gd name="adj3" fmla="val 16667"/>
                </a:avLst>
              </a:prstGeom>
              <a:solidFill>
                <a:schemeClr val="bg1">
                  <a:alpha val="50000"/>
                </a:schemeClr>
              </a:solidFill>
              <a:ln w="28575" cap="sq" cmpd="sng">
                <a:solidFill>
                  <a:srgbClr val="0066CC"/>
                </a:solidFill>
                <a:prstDash val="solid"/>
                <a:miter/>
                <a:headEnd type="none" w="med" len="med"/>
                <a:tailEnd type="none" w="med" len="med"/>
              </a:ln>
            </p:spPr>
            <p:txBody>
              <a:bodyPr anchor="t" anchorCtr="0"/>
              <a:lstStyle/>
              <a:p>
                <a:pPr algn="ctr"/>
                <a:endParaRPr lang="zh-CN" altLang="en-US" sz="2400">
                  <a:solidFill>
                    <a:srgbClr val="1E1C11"/>
                  </a:solidFill>
                  <a:latin typeface="Times New Roman" panose="02020603050405020304" pitchFamily="2" charset="0"/>
                  <a:ea typeface="宋体" panose="02010600030101010101" pitchFamily="2" charset="-122"/>
                </a:endParaRPr>
              </a:p>
            </p:txBody>
          </p:sp>
          <p:sp>
            <p:nvSpPr>
              <p:cNvPr id="4124" name="Text Box 29"/>
              <p:cNvSpPr txBox="1"/>
              <p:nvPr/>
            </p:nvSpPr>
            <p:spPr>
              <a:xfrm>
                <a:off x="12" y="24"/>
                <a:ext cx="816" cy="327"/>
              </a:xfrm>
              <a:prstGeom prst="rect">
                <a:avLst/>
              </a:prstGeom>
              <a:noFill/>
              <a:ln w="9525">
                <a:noFill/>
              </a:ln>
            </p:spPr>
            <p:txBody>
              <a:bodyPr>
                <a:spAutoFit/>
              </a:bodyPr>
              <a:lstStyle/>
              <a:p>
                <a:pPr>
                  <a:spcBef>
                    <a:spcPct val="50000"/>
                  </a:spcBef>
                </a:pPr>
                <a:r>
                  <a:rPr lang="zh-CN" altLang="en-US" sz="2800" b="1" noProof="1">
                    <a:solidFill>
                      <a:srgbClr val="1E1C11"/>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铁芯</a:t>
                </a:r>
                <a:endParaRPr lang="zh-CN" altLang="en-US" sz="2800" b="1" noProof="1">
                  <a:solidFill>
                    <a:srgbClr val="1E1C11"/>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grpSp>
      </p:grpSp>
      <p:sp>
        <p:nvSpPr>
          <p:cNvPr id="4125" name="TextBox 29"/>
          <p:cNvSpPr txBox="1"/>
          <p:nvPr/>
        </p:nvSpPr>
        <p:spPr>
          <a:xfrm>
            <a:off x="-254000" y="4613275"/>
            <a:ext cx="7596188" cy="517525"/>
          </a:xfrm>
          <a:prstGeom prst="rect">
            <a:avLst/>
          </a:prstGeom>
          <a:noFill/>
          <a:ln w="9525">
            <a:noFill/>
          </a:ln>
        </p:spPr>
        <p:txBody>
          <a:bodyPr anchor="t" anchorCtr="0">
            <a:spAutoFit/>
          </a:bodyPr>
          <a:lstStyle/>
          <a:p>
            <a:r>
              <a:rPr lang="zh-CN" altLang="en-US" sz="2800" b="1">
                <a:latin typeface="Times New Roman" panose="02020603050405020304" pitchFamily="2" charset="0"/>
                <a:ea typeface="宋体" panose="02010600030101010101" pitchFamily="2" charset="-122"/>
              </a:rPr>
              <a:t>　　</a:t>
            </a:r>
            <a:r>
              <a:rPr lang="en-US" altLang="zh-CN" sz="2800" b="1">
                <a:latin typeface="Times New Roman" panose="02020603050405020304" pitchFamily="2" charset="0"/>
                <a:ea typeface="宋体" panose="02010600030101010101" pitchFamily="2" charset="-122"/>
              </a:rPr>
              <a:t>1</a:t>
            </a:r>
            <a:r>
              <a:rPr lang="zh-CN" altLang="en-US" sz="2800" b="1">
                <a:latin typeface="Times New Roman" panose="02020603050405020304" pitchFamily="2" charset="0"/>
                <a:ea typeface="宋体" panose="02010600030101010101" pitchFamily="2" charset="-122"/>
              </a:rPr>
              <a:t>．插入铁芯的螺线管称为电磁铁。</a:t>
            </a:r>
          </a:p>
        </p:txBody>
      </p:sp>
      <p:sp>
        <p:nvSpPr>
          <p:cNvPr id="4126" name="TextBox 33"/>
          <p:cNvSpPr txBox="1"/>
          <p:nvPr/>
        </p:nvSpPr>
        <p:spPr>
          <a:xfrm>
            <a:off x="-260350" y="5260975"/>
            <a:ext cx="8689975" cy="519113"/>
          </a:xfrm>
          <a:prstGeom prst="rect">
            <a:avLst/>
          </a:prstGeom>
          <a:noFill/>
          <a:ln w="25400" cap="flat" cmpd="sng">
            <a:solidFill>
              <a:schemeClr val="bg1"/>
            </a:solidFill>
            <a:prstDash val="solid"/>
            <a:miter/>
            <a:headEnd type="none" w="med" len="med"/>
            <a:tailEnd type="none" w="med" len="med"/>
          </a:ln>
        </p:spPr>
        <p:txBody>
          <a:bodyPr wrap="square" anchor="t" anchorCtr="0">
            <a:spAutoFit/>
          </a:bodyPr>
          <a:lstStyle/>
          <a:p>
            <a:r>
              <a:rPr lang="zh-CN" altLang="en-US" sz="2800" b="1">
                <a:solidFill>
                  <a:srgbClr val="000000"/>
                </a:solidFill>
                <a:latin typeface="Times New Roman" panose="02020603050405020304" pitchFamily="2" charset="0"/>
                <a:ea typeface="宋体" panose="02010600030101010101" pitchFamily="2" charset="-122"/>
              </a:rPr>
              <a:t>　　</a:t>
            </a:r>
            <a:r>
              <a:rPr lang="en-US" altLang="zh-CN" sz="2800" b="1">
                <a:solidFill>
                  <a:srgbClr val="000000"/>
                </a:solidFill>
                <a:latin typeface="Times New Roman" panose="02020603050405020304" pitchFamily="2" charset="0"/>
                <a:ea typeface="宋体" panose="02010600030101010101" pitchFamily="2" charset="-122"/>
              </a:rPr>
              <a:t>2</a:t>
            </a:r>
            <a:r>
              <a:rPr lang="zh-CN" altLang="en-US" sz="2800" b="1">
                <a:solidFill>
                  <a:srgbClr val="000000"/>
                </a:solidFill>
                <a:latin typeface="Times New Roman" panose="02020603050405020304" pitchFamily="2" charset="0"/>
                <a:ea typeface="宋体" panose="02010600030101010101" pitchFamily="2" charset="-122"/>
              </a:rPr>
              <a:t>．有电流通过时有磁性，没有电流时失去磁性。</a:t>
            </a:r>
          </a:p>
        </p:txBody>
      </p:sp>
      <p:sp>
        <p:nvSpPr>
          <p:cNvPr id="3102" name="矩形 4"/>
          <p:cNvSpPr/>
          <p:nvPr/>
        </p:nvSpPr>
        <p:spPr>
          <a:xfrm>
            <a:off x="431800" y="624523"/>
            <a:ext cx="2233613" cy="588962"/>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一、电磁铁</a:t>
            </a:r>
          </a:p>
        </p:txBody>
      </p:sp>
      <p:pic>
        <p:nvPicPr>
          <p:cNvPr id="3103" name="Picture 9" descr="E:\李燃\教师教学用书\2012人教教师用书项目\ppt\物理\图标.png"/>
          <p:cNvPicPr>
            <a:picLocks noChangeAspect="1"/>
          </p:cNvPicPr>
          <p:nvPr/>
        </p:nvPicPr>
        <p:blipFill>
          <a:blip r:embed="rId2"/>
          <a:stretch>
            <a:fillRect/>
          </a:stretch>
        </p:blipFill>
        <p:spPr>
          <a:xfrm>
            <a:off x="8064500" y="476885"/>
            <a:ext cx="882650" cy="731838"/>
          </a:xfrm>
          <a:prstGeom prst="rect">
            <a:avLst/>
          </a:prstGeom>
          <a:noFill/>
          <a:ln w="9525">
            <a:noFill/>
          </a:ln>
        </p:spPr>
      </p:pic>
      <p:sp>
        <p:nvSpPr>
          <p:cNvPr id="4129" name="文本框 4128"/>
          <p:cNvSpPr txBox="1"/>
          <p:nvPr/>
        </p:nvSpPr>
        <p:spPr>
          <a:xfrm>
            <a:off x="431800" y="4011613"/>
            <a:ext cx="5545138" cy="519112"/>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通电螺线管插入</a:t>
            </a:r>
            <a:r>
              <a:rPr lang="zh-CN" altLang="en-US" sz="2800" b="1">
                <a:solidFill>
                  <a:srgbClr val="FF0000"/>
                </a:solidFill>
                <a:latin typeface="Arial" panose="020B0604020202020204" pitchFamily="34" charset="0"/>
                <a:ea typeface="宋体" panose="02010600030101010101" pitchFamily="2" charset="-122"/>
              </a:rPr>
              <a:t>铁芯</a:t>
            </a:r>
            <a:r>
              <a:rPr lang="zh-CN" altLang="en-US" sz="2800" b="1">
                <a:latin typeface="Arial" panose="020B0604020202020204" pitchFamily="34" charset="0"/>
                <a:ea typeface="宋体" panose="02010600030101010101" pitchFamily="2" charset="-122"/>
              </a:rPr>
              <a:t>后磁性会增强</a:t>
            </a:r>
          </a:p>
        </p:txBody>
      </p:sp>
      <p:sp>
        <p:nvSpPr>
          <p:cNvPr id="4130" name="文本框 4129"/>
          <p:cNvSpPr txBox="1"/>
          <p:nvPr/>
        </p:nvSpPr>
        <p:spPr>
          <a:xfrm>
            <a:off x="441325" y="5870575"/>
            <a:ext cx="7073900" cy="517525"/>
          </a:xfrm>
          <a:prstGeom prst="rect">
            <a:avLst/>
          </a:prstGeom>
          <a:noFill/>
          <a:ln w="9525">
            <a:noFill/>
          </a:ln>
        </p:spPr>
        <p:txBody>
          <a:bodyPr wrap="square" anchor="t" anchorCtr="0">
            <a:spAutoFit/>
          </a:bodyPr>
          <a:lstStyle/>
          <a:p>
            <a:r>
              <a:rPr lang="zh-CN" altLang="en-US" sz="2800" b="1">
                <a:latin typeface="Arial" panose="020B0604020202020204" pitchFamily="34" charset="0"/>
                <a:ea typeface="宋体" panose="02010600030101010101" pitchFamily="2" charset="-122"/>
              </a:rPr>
              <a:t>3、电磁铁的南北极可以由电流方向来控制</a:t>
            </a:r>
          </a:p>
        </p:txBody>
      </p:sp>
      <p:pic>
        <p:nvPicPr>
          <p:cNvPr id="5122" name="内容占位符 5121" descr="12904002"/>
          <p:cNvPicPr>
            <a:picLocks noGrp="1" noChangeAspect="1"/>
          </p:cNvPicPr>
          <p:nvPr>
            <p:ph idx="1"/>
          </p:nvPr>
        </p:nvPicPr>
        <p:blipFill>
          <a:blip r:embed="rId3"/>
          <a:srcRect l="35422" t="1666" r="22687" b="-1666"/>
          <a:stretch>
            <a:fillRect/>
          </a:stretch>
        </p:blipFill>
        <p:spPr>
          <a:xfrm>
            <a:off x="6492875" y="1772920"/>
            <a:ext cx="1916113" cy="3429000"/>
          </a:xfrm>
        </p:spPr>
      </p:pic>
      <p:sp>
        <p:nvSpPr>
          <p:cNvPr id="5123" name="文本框 5122"/>
          <p:cNvSpPr txBox="1"/>
          <p:nvPr/>
        </p:nvSpPr>
        <p:spPr>
          <a:xfrm>
            <a:off x="5729288" y="979170"/>
            <a:ext cx="2224087" cy="579438"/>
          </a:xfrm>
          <a:prstGeom prst="rect">
            <a:avLst/>
          </a:prstGeom>
          <a:noFill/>
          <a:ln w="9525">
            <a:noFill/>
          </a:ln>
        </p:spPr>
        <p:txBody>
          <a:bodyPr wrap="none" anchor="t" anchorCtr="0">
            <a:spAutoFit/>
          </a:bodyPr>
          <a:lstStyle/>
          <a:p>
            <a:r>
              <a:rPr lang="zh-CN" altLang="en-US" sz="3200" b="1">
                <a:solidFill>
                  <a:srgbClr val="3333FF"/>
                </a:solidFill>
                <a:latin typeface="Arial" panose="020B0604020202020204" pitchFamily="34" charset="0"/>
                <a:ea typeface="宋体" panose="02010600030101010101" pitchFamily="2" charset="-122"/>
              </a:rPr>
              <a:t>自制电磁铁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p:bldP spid="4126" grpId="0" animBg="1"/>
      <p:bldP spid="4129" grpId="0"/>
      <p:bldP spid="4130" grpId="0"/>
      <p:bldP spid="5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42" r:id="rId2" imgW="8166735" imgH="5827395"/>
        </mc:Choice>
        <mc:Fallback>
          <p:control r:id="rId2" imgW="8166735" imgH="5827395">
            <p:pic>
              <p:nvPicPr>
                <p:cNvPr id="2" name="对象 1"/>
                <p:cNvPicPr>
                  <a:picLocks noChangeArrowheads="1" noChangeShapeType="1"/>
                </p:cNvPicPr>
                <p:nvPr/>
              </p:nvPicPr>
              <p:blipFill>
                <a:blip r:embed="rId4"/>
                <a:stretch>
                  <a:fillRect/>
                </a:stretch>
              </p:blipFill>
              <p:spPr>
                <a:xfrm>
                  <a:off x="488315" y="691515"/>
                  <a:ext cx="8166735" cy="5827395"/>
                </a:xfrm>
                <a:prstGeom prst="rect">
                  <a:avLst/>
                </a:prstGeom>
                <a:noFill/>
                <a:ln/>
              </p:spPr>
            </p:pic>
          </p:control>
        </mc:Fallback>
      </mc:AlternateContent>
    </p:controls>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30721"/>
          <p:cNvSpPr txBox="1"/>
          <p:nvPr/>
        </p:nvSpPr>
        <p:spPr>
          <a:xfrm>
            <a:off x="201295" y="624840"/>
            <a:ext cx="8776970" cy="3291840"/>
          </a:xfrm>
          <a:prstGeom prst="rect">
            <a:avLst/>
          </a:prstGeom>
          <a:noFill/>
          <a:ln w="9525">
            <a:noFill/>
          </a:ln>
        </p:spPr>
        <p:txBody>
          <a:bodyPr wrap="square" anchor="t" anchorCtr="0">
            <a:spAutoFit/>
          </a:bodyPr>
          <a:lstStyle/>
          <a:p>
            <a:pPr algn="just"/>
            <a:r>
              <a:rPr lang="zh-CN" altLang="en-US" sz="2600" b="1">
                <a:latin typeface="宋体" panose="02010600030101010101" pitchFamily="2" charset="-122"/>
                <a:ea typeface="宋体" panose="02010600030101010101" pitchFamily="2" charset="-122"/>
                <a:sym typeface="宋体" panose="02010600030101010101" pitchFamily="2" charset="-122"/>
              </a:rPr>
              <a:t>法国科学家阿尔贝和德国科学家彼得由于发现了巨磁电阻 </a:t>
            </a:r>
            <a:r>
              <a:rPr lang="en-US" altLang="zh-CN" sz="2600" b="1">
                <a:latin typeface="宋体" panose="02010600030101010101" pitchFamily="2" charset="-122"/>
                <a:ea typeface="宋体" panose="02010600030101010101" pitchFamily="2" charset="-122"/>
                <a:sym typeface="宋体" panose="02010600030101010101" pitchFamily="2" charset="-122"/>
              </a:rPr>
              <a:t>(GMR)</a:t>
            </a:r>
            <a:r>
              <a:rPr lang="zh-CN" altLang="en-US" sz="2600" b="1">
                <a:latin typeface="宋体" panose="02010600030101010101" pitchFamily="2" charset="-122"/>
                <a:ea typeface="宋体" panose="02010600030101010101" pitchFamily="2" charset="-122"/>
                <a:sym typeface="宋体" panose="02010600030101010101" pitchFamily="2" charset="-122"/>
              </a:rPr>
              <a:t>效应，荣获诺贝尔物理学奖。如图</a:t>
            </a:r>
            <a:r>
              <a:rPr lang="en-US" altLang="zh-CN" sz="2600" b="1">
                <a:latin typeface="宋体" panose="02010600030101010101" pitchFamily="2" charset="-122"/>
                <a:ea typeface="宋体" panose="02010600030101010101" pitchFamily="2" charset="-122"/>
                <a:sym typeface="宋体" panose="02010600030101010101" pitchFamily="2" charset="-122"/>
              </a:rPr>
              <a:t>4</a:t>
            </a:r>
            <a:r>
              <a:rPr lang="zh-CN" altLang="en-US" sz="2600" b="1">
                <a:latin typeface="宋体" panose="02010600030101010101" pitchFamily="2" charset="-122"/>
                <a:ea typeface="宋体" panose="02010600030101010101" pitchFamily="2" charset="-122"/>
                <a:sym typeface="宋体" panose="02010600030101010101" pitchFamily="2" charset="-122"/>
              </a:rPr>
              <a:t>是研究巨磁电阻特性的原理示意图。实验发现，当闭合</a:t>
            </a:r>
            <a:r>
              <a:rPr lang="en-US" altLang="zh-CN" sz="2600" b="1">
                <a:latin typeface="宋体" panose="02010600030101010101" pitchFamily="2" charset="-122"/>
                <a:ea typeface="宋体" panose="02010600030101010101" pitchFamily="2" charset="-122"/>
                <a:sym typeface="宋体" panose="02010600030101010101" pitchFamily="2" charset="-122"/>
              </a:rPr>
              <a:t>S</a:t>
            </a:r>
            <a:r>
              <a:rPr lang="en-US" altLang="zh-CN" sz="2600" b="1" baseline="-25000">
                <a:latin typeface="宋体" panose="02010600030101010101" pitchFamily="2" charset="-122"/>
                <a:ea typeface="宋体" panose="02010600030101010101" pitchFamily="2" charset="-122"/>
                <a:sym typeface="宋体" panose="02010600030101010101" pitchFamily="2" charset="-122"/>
              </a:rPr>
              <a:t>1</a:t>
            </a:r>
            <a:r>
              <a:rPr lang="zh-CN" altLang="en-US" sz="2600" b="1">
                <a:latin typeface="宋体" panose="02010600030101010101" pitchFamily="2" charset="-122"/>
                <a:ea typeface="宋体" panose="02010600030101010101" pitchFamily="2" charset="-122"/>
                <a:sym typeface="宋体" panose="02010600030101010101" pitchFamily="2" charset="-122"/>
              </a:rPr>
              <a:t>、</a:t>
            </a:r>
            <a:r>
              <a:rPr lang="en-US" altLang="zh-CN" sz="2600" b="1">
                <a:latin typeface="宋体" panose="02010600030101010101" pitchFamily="2" charset="-122"/>
                <a:ea typeface="宋体" panose="02010600030101010101" pitchFamily="2" charset="-122"/>
                <a:sym typeface="宋体" panose="02010600030101010101" pitchFamily="2" charset="-122"/>
              </a:rPr>
              <a:t>S</a:t>
            </a:r>
            <a:r>
              <a:rPr lang="en-US" altLang="zh-CN" sz="2600" b="1" baseline="-25000">
                <a:latin typeface="宋体" panose="02010600030101010101" pitchFamily="2" charset="-122"/>
                <a:ea typeface="宋体" panose="02010600030101010101" pitchFamily="2" charset="-122"/>
                <a:sym typeface="宋体" panose="02010600030101010101" pitchFamily="2" charset="-122"/>
              </a:rPr>
              <a:t>2</a:t>
            </a:r>
            <a:r>
              <a:rPr lang="zh-CN" altLang="en-US" sz="2600" b="1">
                <a:latin typeface="宋体" panose="02010600030101010101" pitchFamily="2" charset="-122"/>
                <a:ea typeface="宋体" panose="02010600030101010101" pitchFamily="2" charset="-122"/>
                <a:sym typeface="宋体" panose="02010600030101010101" pitchFamily="2" charset="-122"/>
              </a:rPr>
              <a:t>后使滑片</a:t>
            </a:r>
            <a:r>
              <a:rPr lang="en-US" altLang="zh-CN" sz="2600" b="1">
                <a:latin typeface="宋体" panose="02010600030101010101" pitchFamily="2" charset="-122"/>
                <a:ea typeface="宋体" panose="02010600030101010101" pitchFamily="2" charset="-122"/>
                <a:sym typeface="宋体" panose="02010600030101010101" pitchFamily="2" charset="-122"/>
              </a:rPr>
              <a:t>P</a:t>
            </a:r>
            <a:r>
              <a:rPr lang="zh-CN" altLang="en-US" sz="2600" b="1">
                <a:latin typeface="宋体" panose="02010600030101010101" pitchFamily="2" charset="-122"/>
                <a:ea typeface="宋体" panose="02010600030101010101" pitchFamily="2" charset="-122"/>
                <a:sym typeface="宋体" panose="02010600030101010101" pitchFamily="2" charset="-122"/>
              </a:rPr>
              <a:t>向左滑动过程中，指示灯明显变亮，则下列说法正确的是</a:t>
            </a:r>
            <a:r>
              <a:rPr lang="en-US" altLang="zh-CN" sz="2600" b="1">
                <a:latin typeface="宋体" panose="02010600030101010101" pitchFamily="2" charset="-122"/>
                <a:ea typeface="宋体" panose="02010600030101010101" pitchFamily="2" charset="-122"/>
                <a:sym typeface="宋体" panose="02010600030101010101" pitchFamily="2" charset="-122"/>
              </a:rPr>
              <a:t>(  )</a:t>
            </a:r>
          </a:p>
          <a:p>
            <a:pPr marL="133350" indent="-133350"/>
            <a:r>
              <a:rPr lang="en-US" altLang="zh-CN" sz="2600" b="1">
                <a:latin typeface="宋体" panose="02010600030101010101" pitchFamily="2" charset="-122"/>
                <a:ea typeface="宋体" panose="02010600030101010101" pitchFamily="2" charset="-122"/>
                <a:sym typeface="宋体" panose="02010600030101010101" pitchFamily="2" charset="-122"/>
              </a:rPr>
              <a:t>A</a:t>
            </a:r>
            <a:r>
              <a:rPr lang="zh-CN" altLang="en-US" sz="2600" b="1">
                <a:latin typeface="宋体" panose="02010600030101010101" pitchFamily="2" charset="-122"/>
                <a:ea typeface="宋体" panose="02010600030101010101" pitchFamily="2" charset="-122"/>
                <a:sym typeface="宋体" panose="02010600030101010101" pitchFamily="2" charset="-122"/>
              </a:rPr>
              <a:t>．电磁铁右端为</a:t>
            </a:r>
            <a:r>
              <a:rPr lang="en-US" altLang="zh-CN" sz="2600" b="1">
                <a:latin typeface="宋体" panose="02010600030101010101" pitchFamily="2" charset="-122"/>
                <a:ea typeface="宋体" panose="02010600030101010101" pitchFamily="2" charset="-122"/>
                <a:sym typeface="宋体" panose="02010600030101010101" pitchFamily="2" charset="-122"/>
              </a:rPr>
              <a:t>N</a:t>
            </a:r>
            <a:r>
              <a:rPr lang="zh-CN" altLang="en-US" sz="2600" b="1">
                <a:latin typeface="宋体" panose="02010600030101010101" pitchFamily="2" charset="-122"/>
                <a:ea typeface="宋体" panose="02010600030101010101" pitchFamily="2" charset="-122"/>
                <a:sym typeface="宋体" panose="02010600030101010101" pitchFamily="2" charset="-122"/>
              </a:rPr>
              <a:t>极</a:t>
            </a:r>
          </a:p>
          <a:p>
            <a:pPr marL="133350" indent="-133350"/>
            <a:r>
              <a:rPr lang="en-US" altLang="zh-CN" sz="2600" b="1">
                <a:latin typeface="宋体" panose="02010600030101010101" pitchFamily="2" charset="-122"/>
                <a:ea typeface="宋体" panose="02010600030101010101" pitchFamily="2" charset="-122"/>
                <a:sym typeface="宋体" panose="02010600030101010101" pitchFamily="2" charset="-122"/>
              </a:rPr>
              <a:t>B</a:t>
            </a:r>
            <a:r>
              <a:rPr lang="zh-CN" altLang="en-US" sz="2600" b="1">
                <a:latin typeface="宋体" panose="02010600030101010101" pitchFamily="2" charset="-122"/>
                <a:ea typeface="宋体" panose="02010600030101010101" pitchFamily="2" charset="-122"/>
                <a:sym typeface="宋体" panose="02010600030101010101" pitchFamily="2" charset="-122"/>
              </a:rPr>
              <a:t>．滑片</a:t>
            </a:r>
            <a:r>
              <a:rPr lang="en-US" altLang="zh-CN" sz="2600" b="1">
                <a:latin typeface="宋体" panose="02010600030101010101" pitchFamily="2" charset="-122"/>
                <a:ea typeface="宋体" panose="02010600030101010101" pitchFamily="2" charset="-122"/>
                <a:sym typeface="宋体" panose="02010600030101010101" pitchFamily="2" charset="-122"/>
              </a:rPr>
              <a:t>P</a:t>
            </a:r>
            <a:r>
              <a:rPr lang="zh-CN" altLang="en-US" sz="2600" b="1">
                <a:latin typeface="宋体" panose="02010600030101010101" pitchFamily="2" charset="-122"/>
                <a:ea typeface="宋体" panose="02010600030101010101" pitchFamily="2" charset="-122"/>
                <a:sym typeface="宋体" panose="02010600030101010101" pitchFamily="2" charset="-122"/>
              </a:rPr>
              <a:t>向左滑动过程中电磁铁的磁性减弱</a:t>
            </a:r>
          </a:p>
          <a:p>
            <a:pPr marL="133350" indent="-133350"/>
            <a:r>
              <a:rPr lang="en-US" altLang="zh-CN" sz="2600" b="1">
                <a:latin typeface="宋体" panose="02010600030101010101" pitchFamily="2" charset="-122"/>
                <a:ea typeface="宋体" panose="02010600030101010101" pitchFamily="2" charset="-122"/>
                <a:sym typeface="宋体" panose="02010600030101010101" pitchFamily="2" charset="-122"/>
              </a:rPr>
              <a:t>C</a:t>
            </a:r>
            <a:r>
              <a:rPr lang="zh-CN" altLang="en-US" sz="2600" b="1">
                <a:latin typeface="宋体" panose="02010600030101010101" pitchFamily="2" charset="-122"/>
                <a:ea typeface="宋体" panose="02010600030101010101" pitchFamily="2" charset="-122"/>
                <a:sym typeface="宋体" panose="02010600030101010101" pitchFamily="2" charset="-122"/>
              </a:rPr>
              <a:t>．巨磁电阻的阻值随磁场的增强而明显减小</a:t>
            </a:r>
          </a:p>
          <a:p>
            <a:pPr marL="133350" indent="-133350"/>
            <a:r>
              <a:rPr lang="en-US" altLang="zh-CN" sz="2600" b="1">
                <a:latin typeface="宋体" panose="02010600030101010101" pitchFamily="2" charset="-122"/>
                <a:ea typeface="宋体" panose="02010600030101010101" pitchFamily="2" charset="-122"/>
                <a:sym typeface="宋体" panose="02010600030101010101" pitchFamily="2" charset="-122"/>
              </a:rPr>
              <a:t>D</a:t>
            </a:r>
            <a:r>
              <a:rPr lang="zh-CN" altLang="en-US" sz="2600" b="1">
                <a:latin typeface="宋体" panose="02010600030101010101" pitchFamily="2" charset="-122"/>
                <a:ea typeface="宋体" panose="02010600030101010101" pitchFamily="2" charset="-122"/>
                <a:sym typeface="宋体" panose="02010600030101010101" pitchFamily="2" charset="-122"/>
              </a:rPr>
              <a:t>．巨磁电阻的阻值随磁场的减弱而明显减小</a:t>
            </a:r>
            <a:endParaRPr lang="zh-CN" altLang="en-US" sz="2600" b="1">
              <a:latin typeface="Arial" panose="020B0604020202020204" pitchFamily="34" charset="0"/>
              <a:ea typeface="宋体" panose="02010600030101010101" pitchFamily="2" charset="-122"/>
            </a:endParaRPr>
          </a:p>
        </p:txBody>
      </p:sp>
      <p:sp>
        <p:nvSpPr>
          <p:cNvPr id="31746" name="文本框 30722"/>
          <p:cNvSpPr txBox="1"/>
          <p:nvPr/>
        </p:nvSpPr>
        <p:spPr>
          <a:xfrm>
            <a:off x="4679950" y="3862705"/>
            <a:ext cx="1041400" cy="466725"/>
          </a:xfrm>
          <a:prstGeom prst="rect">
            <a:avLst/>
          </a:prstGeom>
          <a:noFill/>
          <a:ln w="9525">
            <a:noFill/>
          </a:ln>
        </p:spPr>
        <p:txBody>
          <a:bodyPr wrap="square" anchor="t" anchorCtr="0"/>
          <a:lstStyle/>
          <a:p>
            <a:r>
              <a:rPr lang="en-US" altLang="zh-CN" sz="2800" b="1">
                <a:solidFill>
                  <a:srgbClr val="FF0000"/>
                </a:solidFill>
                <a:latin typeface="Arial" panose="020B0604020202020204" pitchFamily="34" charset="0"/>
                <a:ea typeface="宋体" panose="02010600030101010101" pitchFamily="2" charset="-122"/>
              </a:rPr>
              <a:t>GMR</a:t>
            </a:r>
          </a:p>
          <a:p>
            <a:endParaRPr lang="en-US" altLang="zh-CN" sz="2800" b="1">
              <a:solidFill>
                <a:srgbClr val="FF0000"/>
              </a:solidFill>
              <a:latin typeface="Arial" panose="020B0604020202020204" pitchFamily="34" charset="0"/>
              <a:ea typeface="宋体" panose="02010600030101010101" pitchFamily="2" charset="-122"/>
            </a:endParaRPr>
          </a:p>
        </p:txBody>
      </p:sp>
      <p:sp>
        <p:nvSpPr>
          <p:cNvPr id="31747" name="文本框 30723"/>
          <p:cNvSpPr txBox="1"/>
          <p:nvPr/>
        </p:nvSpPr>
        <p:spPr>
          <a:xfrm>
            <a:off x="6588125" y="4473893"/>
            <a:ext cx="787400" cy="1439862"/>
          </a:xfrm>
          <a:prstGeom prst="rect">
            <a:avLst/>
          </a:prstGeom>
          <a:noFill/>
          <a:ln w="9525">
            <a:noFill/>
          </a:ln>
        </p:spPr>
        <p:txBody>
          <a:bodyPr wrap="square" anchor="t" anchorCtr="0"/>
          <a:lstStyle/>
          <a:p>
            <a:r>
              <a:rPr lang="zh-CN" altLang="en-US" sz="2800" b="1">
                <a:solidFill>
                  <a:srgbClr val="FF0000"/>
                </a:solidFill>
                <a:latin typeface="Arial" panose="020B0604020202020204" pitchFamily="34" charset="0"/>
                <a:ea typeface="宋体" panose="02010600030101010101" pitchFamily="2" charset="-122"/>
              </a:rPr>
              <a:t>指示灯</a:t>
            </a:r>
          </a:p>
          <a:p>
            <a:endParaRPr lang="zh-CN" altLang="en-US" sz="2800" b="1">
              <a:solidFill>
                <a:srgbClr val="FF0000"/>
              </a:solidFill>
              <a:latin typeface="Arial" panose="020B0604020202020204" pitchFamily="34" charset="0"/>
              <a:ea typeface="宋体" panose="02010600030101010101" pitchFamily="2" charset="-122"/>
            </a:endParaRPr>
          </a:p>
        </p:txBody>
      </p:sp>
      <p:sp>
        <p:nvSpPr>
          <p:cNvPr id="31748" name="文本框 30724"/>
          <p:cNvSpPr txBox="1"/>
          <p:nvPr/>
        </p:nvSpPr>
        <p:spPr>
          <a:xfrm>
            <a:off x="3311525" y="6166168"/>
            <a:ext cx="1044575" cy="466725"/>
          </a:xfrm>
          <a:prstGeom prst="rect">
            <a:avLst/>
          </a:prstGeom>
          <a:noFill/>
          <a:ln w="9525">
            <a:noFill/>
          </a:ln>
        </p:spPr>
        <p:txBody>
          <a:bodyPr wrap="square" anchor="t" anchorCtr="0"/>
          <a:lstStyle/>
          <a:p>
            <a:r>
              <a:rPr lang="en-US" altLang="zh-CN" sz="2800" b="1">
                <a:solidFill>
                  <a:srgbClr val="FF0000"/>
                </a:solidFill>
                <a:latin typeface="Arial" panose="020B0604020202020204" pitchFamily="34" charset="0"/>
                <a:ea typeface="宋体" panose="02010600030101010101" pitchFamily="2" charset="-122"/>
              </a:rPr>
              <a:t>S1</a:t>
            </a:r>
          </a:p>
          <a:p>
            <a:endParaRPr lang="en-US" altLang="zh-CN" sz="2800" b="1">
              <a:solidFill>
                <a:srgbClr val="FF0000"/>
              </a:solidFill>
              <a:latin typeface="Arial" panose="020B0604020202020204" pitchFamily="34" charset="0"/>
              <a:ea typeface="宋体" panose="02010600030101010101" pitchFamily="2" charset="-122"/>
            </a:endParaRPr>
          </a:p>
        </p:txBody>
      </p:sp>
      <p:sp>
        <p:nvSpPr>
          <p:cNvPr id="31749" name="文本框 30725"/>
          <p:cNvSpPr txBox="1"/>
          <p:nvPr/>
        </p:nvSpPr>
        <p:spPr>
          <a:xfrm>
            <a:off x="5327650" y="6166168"/>
            <a:ext cx="684213" cy="466725"/>
          </a:xfrm>
          <a:prstGeom prst="rect">
            <a:avLst/>
          </a:prstGeom>
          <a:noFill/>
          <a:ln w="9525">
            <a:noFill/>
          </a:ln>
        </p:spPr>
        <p:txBody>
          <a:bodyPr wrap="square" anchor="t" anchorCtr="0"/>
          <a:lstStyle/>
          <a:p>
            <a:r>
              <a:rPr lang="en-US" altLang="zh-CN" sz="2800" b="1">
                <a:solidFill>
                  <a:srgbClr val="FF0000"/>
                </a:solidFill>
                <a:latin typeface="Arial" panose="020B0604020202020204" pitchFamily="34" charset="0"/>
                <a:ea typeface="宋体" panose="02010600030101010101" pitchFamily="2" charset="-122"/>
              </a:rPr>
              <a:t>S2</a:t>
            </a:r>
          </a:p>
          <a:p>
            <a:endParaRPr lang="en-US" altLang="zh-CN" sz="2800" b="1">
              <a:solidFill>
                <a:srgbClr val="FF0000"/>
              </a:solidFill>
              <a:latin typeface="Arial" panose="020B0604020202020204" pitchFamily="34" charset="0"/>
              <a:ea typeface="宋体" panose="02010600030101010101" pitchFamily="2" charset="-122"/>
            </a:endParaRPr>
          </a:p>
        </p:txBody>
      </p:sp>
      <p:grpSp>
        <p:nvGrpSpPr>
          <p:cNvPr id="31750" name="组合 30726"/>
          <p:cNvGrpSpPr/>
          <p:nvPr/>
        </p:nvGrpSpPr>
        <p:grpSpPr>
          <a:xfrm>
            <a:off x="3132138" y="4294505"/>
            <a:ext cx="3419475" cy="2016125"/>
            <a:chOff x="0" y="0"/>
            <a:chExt cx="2700" cy="1059"/>
          </a:xfrm>
        </p:grpSpPr>
        <p:sp>
          <p:nvSpPr>
            <p:cNvPr id="31751" name="矩形 30727"/>
            <p:cNvSpPr/>
            <p:nvPr/>
          </p:nvSpPr>
          <p:spPr>
            <a:xfrm>
              <a:off x="1299" y="0"/>
              <a:ext cx="1258" cy="91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52" name="矩形 30728"/>
            <p:cNvSpPr/>
            <p:nvPr/>
          </p:nvSpPr>
          <p:spPr>
            <a:xfrm>
              <a:off x="1231" y="58"/>
              <a:ext cx="149" cy="345"/>
            </a:xfrm>
            <a:prstGeom prst="rect">
              <a:avLst/>
            </a:prstGeom>
            <a:pattFill prst="plaid">
              <a:fgClr>
                <a:srgbClr val="000000"/>
              </a:fgClr>
              <a:bgClr>
                <a:srgbClr val="FFFFFF"/>
              </a:bgClr>
            </a:patt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53" name="流程图: 汇总连接 30729"/>
            <p:cNvSpPr/>
            <p:nvPr/>
          </p:nvSpPr>
          <p:spPr>
            <a:xfrm>
              <a:off x="2444" y="324"/>
              <a:ext cx="256" cy="268"/>
            </a:xfrm>
            <a:prstGeom prst="flowChartSummingJunction">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31754" name="组合 30730"/>
            <p:cNvGrpSpPr/>
            <p:nvPr/>
          </p:nvGrpSpPr>
          <p:grpSpPr>
            <a:xfrm>
              <a:off x="1569" y="789"/>
              <a:ext cx="86" cy="270"/>
              <a:chOff x="0" y="0"/>
              <a:chExt cx="315" cy="468"/>
            </a:xfrm>
          </p:grpSpPr>
          <p:sp>
            <p:nvSpPr>
              <p:cNvPr id="31755" name="矩形 30731"/>
              <p:cNvSpPr/>
              <p:nvPr/>
            </p:nvSpPr>
            <p:spPr>
              <a:xfrm>
                <a:off x="0" y="0"/>
                <a:ext cx="315" cy="468"/>
              </a:xfrm>
              <a:prstGeom prst="rect">
                <a:avLst/>
              </a:prstGeom>
              <a:solidFill>
                <a:srgbClr val="FFFFFF"/>
              </a:solid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56" name="直接连接符 30732"/>
              <p:cNvSpPr/>
              <p:nvPr/>
            </p:nvSpPr>
            <p:spPr>
              <a:xfrm flipH="1">
                <a:off x="0" y="80"/>
                <a:ext cx="0" cy="312"/>
              </a:xfrm>
              <a:prstGeom prst="line">
                <a:avLst/>
              </a:prstGeom>
              <a:ln w="19050" cap="flat" cmpd="sng">
                <a:solidFill>
                  <a:srgbClr val="000000"/>
                </a:solidFill>
                <a:prstDash val="solid"/>
                <a:round/>
                <a:headEnd type="none" w="med" len="med"/>
                <a:tailEnd type="none" w="med" len="med"/>
              </a:ln>
            </p:spPr>
            <p:txBody>
              <a:bodyPr/>
              <a:lstStyle/>
              <a:p>
                <a:endParaRPr/>
              </a:p>
            </p:txBody>
          </p:sp>
          <p:sp>
            <p:nvSpPr>
              <p:cNvPr id="31757" name="直接连接符 30733"/>
              <p:cNvSpPr/>
              <p:nvPr/>
            </p:nvSpPr>
            <p:spPr>
              <a:xfrm flipH="1">
                <a:off x="315" y="0"/>
                <a:ext cx="0" cy="468"/>
              </a:xfrm>
              <a:prstGeom prst="line">
                <a:avLst/>
              </a:prstGeom>
              <a:ln w="9525" cap="flat" cmpd="sng">
                <a:solidFill>
                  <a:srgbClr val="000000"/>
                </a:solidFill>
                <a:prstDash val="solid"/>
                <a:round/>
                <a:headEnd type="none" w="med" len="med"/>
                <a:tailEnd type="none" w="med" len="med"/>
              </a:ln>
            </p:spPr>
            <p:txBody>
              <a:bodyPr/>
              <a:lstStyle/>
              <a:p>
                <a:endParaRPr/>
              </a:p>
            </p:txBody>
          </p:sp>
        </p:grpSp>
        <p:sp>
          <p:nvSpPr>
            <p:cNvPr id="31758" name="矩形 30734"/>
            <p:cNvSpPr/>
            <p:nvPr/>
          </p:nvSpPr>
          <p:spPr>
            <a:xfrm>
              <a:off x="1925" y="628"/>
              <a:ext cx="166" cy="299"/>
            </a:xfrm>
            <a:prstGeom prst="rect">
              <a:avLst/>
            </a:prstGeom>
            <a:solidFill>
              <a:srgbClr val="FFFFFF"/>
            </a:solid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59" name="椭圆 30735"/>
            <p:cNvSpPr/>
            <p:nvPr/>
          </p:nvSpPr>
          <p:spPr>
            <a:xfrm>
              <a:off x="1890" y="890"/>
              <a:ext cx="55" cy="57"/>
            </a:xfrm>
            <a:prstGeom prst="ellipse">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60" name="直接连接符 30736"/>
            <p:cNvSpPr/>
            <p:nvPr/>
          </p:nvSpPr>
          <p:spPr>
            <a:xfrm rot="300000" flipV="1">
              <a:off x="1941" y="842"/>
              <a:ext cx="179" cy="73"/>
            </a:xfrm>
            <a:prstGeom prst="line">
              <a:avLst/>
            </a:prstGeom>
            <a:ln w="19050" cap="flat" cmpd="sng">
              <a:solidFill>
                <a:srgbClr val="000000"/>
              </a:solidFill>
              <a:prstDash val="solid"/>
              <a:round/>
              <a:headEnd type="none" w="med" len="med"/>
              <a:tailEnd type="none" w="med" len="med"/>
            </a:ln>
          </p:spPr>
          <p:txBody>
            <a:bodyPr/>
            <a:lstStyle/>
            <a:p>
              <a:endParaRPr/>
            </a:p>
          </p:txBody>
        </p:sp>
        <p:grpSp>
          <p:nvGrpSpPr>
            <p:cNvPr id="31761" name="组合 30737"/>
            <p:cNvGrpSpPr/>
            <p:nvPr/>
          </p:nvGrpSpPr>
          <p:grpSpPr>
            <a:xfrm rot="-5400000">
              <a:off x="487" y="-258"/>
              <a:ext cx="380" cy="947"/>
              <a:chOff x="0" y="0"/>
              <a:chExt cx="544" cy="1716"/>
            </a:xfrm>
          </p:grpSpPr>
          <p:sp>
            <p:nvSpPr>
              <p:cNvPr id="31762" name="矩形 30738"/>
              <p:cNvSpPr/>
              <p:nvPr/>
            </p:nvSpPr>
            <p:spPr>
              <a:xfrm>
                <a:off x="90" y="0"/>
                <a:ext cx="360" cy="1716"/>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31763" name="组合 30739"/>
              <p:cNvGrpSpPr/>
              <p:nvPr/>
            </p:nvGrpSpPr>
            <p:grpSpPr>
              <a:xfrm>
                <a:off x="0" y="166"/>
                <a:ext cx="544" cy="1348"/>
                <a:chOff x="0" y="0"/>
                <a:chExt cx="607" cy="1703"/>
              </a:xfrm>
            </p:grpSpPr>
            <p:sp>
              <p:nvSpPr>
                <p:cNvPr id="31764" name="未知"/>
                <p:cNvSpPr/>
                <p:nvPr/>
              </p:nvSpPr>
              <p:spPr>
                <a:xfrm>
                  <a:off x="0" y="0"/>
                  <a:ext cx="607" cy="314"/>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1765" name="未知"/>
                <p:cNvSpPr/>
                <p:nvPr/>
              </p:nvSpPr>
              <p:spPr>
                <a:xfrm>
                  <a:off x="0" y="271"/>
                  <a:ext cx="607" cy="315"/>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1766" name="未知"/>
                <p:cNvSpPr/>
                <p:nvPr/>
              </p:nvSpPr>
              <p:spPr>
                <a:xfrm>
                  <a:off x="0" y="564"/>
                  <a:ext cx="607" cy="315"/>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1767" name="未知"/>
                <p:cNvSpPr/>
                <p:nvPr/>
              </p:nvSpPr>
              <p:spPr>
                <a:xfrm>
                  <a:off x="0" y="839"/>
                  <a:ext cx="607" cy="315"/>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1768" name="未知"/>
                <p:cNvSpPr/>
                <p:nvPr/>
              </p:nvSpPr>
              <p:spPr>
                <a:xfrm>
                  <a:off x="0" y="1096"/>
                  <a:ext cx="607" cy="314"/>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1769" name="未知"/>
                <p:cNvSpPr/>
                <p:nvPr/>
              </p:nvSpPr>
              <p:spPr>
                <a:xfrm>
                  <a:off x="0" y="1389"/>
                  <a:ext cx="607" cy="314"/>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grpSp>
        </p:grpSp>
        <p:sp>
          <p:nvSpPr>
            <p:cNvPr id="31770" name="直接连接符 30746"/>
            <p:cNvSpPr/>
            <p:nvPr/>
          </p:nvSpPr>
          <p:spPr>
            <a:xfrm flipH="1">
              <a:off x="303" y="358"/>
              <a:ext cx="0" cy="136"/>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71" name="直接连接符 30747"/>
            <p:cNvSpPr/>
            <p:nvPr/>
          </p:nvSpPr>
          <p:spPr>
            <a:xfrm>
              <a:off x="1005" y="344"/>
              <a:ext cx="1" cy="238"/>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72" name="文本框 30748"/>
            <p:cNvSpPr txBox="1"/>
            <p:nvPr/>
          </p:nvSpPr>
          <p:spPr>
            <a:xfrm>
              <a:off x="1023" y="358"/>
              <a:ext cx="66" cy="86"/>
            </a:xfrm>
            <a:prstGeom prst="rect">
              <a:avLst/>
            </a:prstGeom>
            <a:solidFill>
              <a:srgbClr val="FFFFFF"/>
            </a:solidFill>
            <a:ln w="9525">
              <a:noFill/>
            </a:ln>
          </p:spPr>
          <p:txBody>
            <a:bodyPr wrap="square" anchor="t" anchorCtr="0"/>
            <a:lstStyle/>
            <a:p>
              <a:endParaRPr lang="en-US" altLang="zh-CN">
                <a:latin typeface="Arial" panose="020B0604020202020204" pitchFamily="34" charset="0"/>
                <a:ea typeface="宋体" panose="02010600030101010101" pitchFamily="2" charset="-122"/>
              </a:endParaRPr>
            </a:p>
            <a:p>
              <a:endParaRPr lang="en-US" altLang="zh-CN">
                <a:latin typeface="Arial" panose="020B0604020202020204" pitchFamily="34" charset="0"/>
                <a:ea typeface="宋体" panose="02010600030101010101" pitchFamily="2" charset="-122"/>
              </a:endParaRPr>
            </a:p>
          </p:txBody>
        </p:sp>
        <p:sp>
          <p:nvSpPr>
            <p:cNvPr id="31773" name="矩形 30749"/>
            <p:cNvSpPr/>
            <p:nvPr/>
          </p:nvSpPr>
          <p:spPr>
            <a:xfrm>
              <a:off x="615" y="817"/>
              <a:ext cx="368" cy="116"/>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74" name="直接连接符 30750"/>
            <p:cNvSpPr/>
            <p:nvPr/>
          </p:nvSpPr>
          <p:spPr>
            <a:xfrm flipH="1">
              <a:off x="861" y="588"/>
              <a:ext cx="0" cy="229"/>
            </a:xfrm>
            <a:prstGeom prst="line">
              <a:avLst/>
            </a:prstGeom>
            <a:ln w="9525" cap="flat" cmpd="sng">
              <a:solidFill>
                <a:srgbClr val="000000"/>
              </a:solidFill>
              <a:prstDash val="solid"/>
              <a:round/>
              <a:headEnd type="none" w="med" len="med"/>
              <a:tailEnd type="triangle" w="sm" len="med"/>
            </a:ln>
          </p:spPr>
          <p:txBody>
            <a:bodyPr/>
            <a:lstStyle/>
            <a:p>
              <a:endParaRPr/>
            </a:p>
          </p:txBody>
        </p:sp>
        <p:sp>
          <p:nvSpPr>
            <p:cNvPr id="31775" name="直接连接符 30751"/>
            <p:cNvSpPr/>
            <p:nvPr/>
          </p:nvSpPr>
          <p:spPr>
            <a:xfrm flipH="1">
              <a:off x="13" y="502"/>
              <a:ext cx="286" cy="0"/>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76" name="直接连接符 30752"/>
            <p:cNvSpPr/>
            <p:nvPr/>
          </p:nvSpPr>
          <p:spPr>
            <a:xfrm flipH="1">
              <a:off x="0" y="502"/>
              <a:ext cx="0" cy="373"/>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77" name="直接连接符 30753"/>
            <p:cNvSpPr/>
            <p:nvPr/>
          </p:nvSpPr>
          <p:spPr>
            <a:xfrm>
              <a:off x="13" y="875"/>
              <a:ext cx="607" cy="0"/>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78" name="直接连接符 30754"/>
            <p:cNvSpPr/>
            <p:nvPr/>
          </p:nvSpPr>
          <p:spPr>
            <a:xfrm>
              <a:off x="861" y="588"/>
              <a:ext cx="149" cy="0"/>
            </a:xfrm>
            <a:prstGeom prst="line">
              <a:avLst/>
            </a:prstGeom>
            <a:ln w="9525" cap="flat" cmpd="sng">
              <a:solidFill>
                <a:srgbClr val="000000"/>
              </a:solidFill>
              <a:prstDash val="solid"/>
              <a:round/>
              <a:headEnd type="none" w="med" len="med"/>
              <a:tailEnd type="none" w="med" len="med"/>
            </a:ln>
          </p:spPr>
          <p:txBody>
            <a:bodyPr/>
            <a:lstStyle/>
            <a:p>
              <a:endParaRPr/>
            </a:p>
          </p:txBody>
        </p:sp>
        <p:grpSp>
          <p:nvGrpSpPr>
            <p:cNvPr id="31779" name="组合 30755"/>
            <p:cNvGrpSpPr/>
            <p:nvPr/>
          </p:nvGrpSpPr>
          <p:grpSpPr>
            <a:xfrm>
              <a:off x="93" y="746"/>
              <a:ext cx="86" cy="270"/>
              <a:chOff x="0" y="0"/>
              <a:chExt cx="315" cy="468"/>
            </a:xfrm>
          </p:grpSpPr>
          <p:sp>
            <p:nvSpPr>
              <p:cNvPr id="31780" name="矩形 30756"/>
              <p:cNvSpPr/>
              <p:nvPr/>
            </p:nvSpPr>
            <p:spPr>
              <a:xfrm>
                <a:off x="0" y="0"/>
                <a:ext cx="315" cy="468"/>
              </a:xfrm>
              <a:prstGeom prst="rect">
                <a:avLst/>
              </a:prstGeom>
              <a:solidFill>
                <a:srgbClr val="FFFFFF"/>
              </a:solid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81" name="直接连接符 30757"/>
              <p:cNvSpPr/>
              <p:nvPr/>
            </p:nvSpPr>
            <p:spPr>
              <a:xfrm flipH="1">
                <a:off x="0" y="80"/>
                <a:ext cx="0" cy="312"/>
              </a:xfrm>
              <a:prstGeom prst="line">
                <a:avLst/>
              </a:prstGeom>
              <a:ln w="19050" cap="flat" cmpd="sng">
                <a:solidFill>
                  <a:srgbClr val="000000"/>
                </a:solidFill>
                <a:prstDash val="solid"/>
                <a:round/>
                <a:headEnd type="none" w="med" len="med"/>
                <a:tailEnd type="none" w="med" len="med"/>
              </a:ln>
            </p:spPr>
            <p:txBody>
              <a:bodyPr/>
              <a:lstStyle/>
              <a:p>
                <a:endParaRPr/>
              </a:p>
            </p:txBody>
          </p:sp>
          <p:sp>
            <p:nvSpPr>
              <p:cNvPr id="31782" name="直接连接符 30758"/>
              <p:cNvSpPr/>
              <p:nvPr/>
            </p:nvSpPr>
            <p:spPr>
              <a:xfrm flipH="1">
                <a:off x="315" y="0"/>
                <a:ext cx="0" cy="468"/>
              </a:xfrm>
              <a:prstGeom prst="line">
                <a:avLst/>
              </a:prstGeom>
              <a:ln w="9525" cap="flat" cmpd="sng">
                <a:solidFill>
                  <a:srgbClr val="000000"/>
                </a:solidFill>
                <a:prstDash val="solid"/>
                <a:round/>
                <a:headEnd type="none" w="med" len="med"/>
                <a:tailEnd type="none" w="med" len="med"/>
              </a:ln>
            </p:spPr>
            <p:txBody>
              <a:bodyPr/>
              <a:lstStyle/>
              <a:p>
                <a:endParaRPr/>
              </a:p>
            </p:txBody>
          </p:sp>
        </p:grpSp>
        <p:sp>
          <p:nvSpPr>
            <p:cNvPr id="31783" name="椭圆 30759"/>
            <p:cNvSpPr/>
            <p:nvPr/>
          </p:nvSpPr>
          <p:spPr>
            <a:xfrm>
              <a:off x="274" y="846"/>
              <a:ext cx="56" cy="60"/>
            </a:xfrm>
            <a:prstGeom prst="ellipse">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84" name="文本框 30760"/>
            <p:cNvSpPr txBox="1"/>
            <p:nvPr/>
          </p:nvSpPr>
          <p:spPr>
            <a:xfrm>
              <a:off x="340" y="832"/>
              <a:ext cx="97" cy="129"/>
            </a:xfrm>
            <a:prstGeom prst="rect">
              <a:avLst/>
            </a:prstGeom>
            <a:solidFill>
              <a:srgbClr val="FFFFFF"/>
            </a:solidFill>
            <a:ln w="9525">
              <a:noFill/>
            </a:ln>
          </p:spPr>
          <p:txBody>
            <a:bodyPr wrap="square" anchor="t" anchorCtr="0"/>
            <a:lstStyle/>
            <a:p>
              <a:endParaRPr lang="en-US" altLang="zh-CN">
                <a:latin typeface="Arial" panose="020B0604020202020204" pitchFamily="34" charset="0"/>
                <a:ea typeface="宋体" panose="02010600030101010101" pitchFamily="2" charset="-122"/>
              </a:endParaRPr>
            </a:p>
            <a:p>
              <a:endParaRPr lang="en-US" altLang="zh-CN">
                <a:latin typeface="Arial" panose="020B0604020202020204" pitchFamily="34" charset="0"/>
                <a:ea typeface="宋体" panose="02010600030101010101" pitchFamily="2" charset="-122"/>
              </a:endParaRPr>
            </a:p>
          </p:txBody>
        </p:sp>
        <p:sp>
          <p:nvSpPr>
            <p:cNvPr id="31785" name="直接连接符 30761"/>
            <p:cNvSpPr/>
            <p:nvPr/>
          </p:nvSpPr>
          <p:spPr>
            <a:xfrm rot="-300000" flipV="1">
              <a:off x="326" y="816"/>
              <a:ext cx="164" cy="29"/>
            </a:xfrm>
            <a:prstGeom prst="line">
              <a:avLst/>
            </a:prstGeom>
            <a:ln w="19050" cap="flat" cmpd="sng">
              <a:solidFill>
                <a:srgbClr val="000000"/>
              </a:solidFill>
              <a:prstDash val="solid"/>
              <a:round/>
              <a:headEnd type="none" w="med" len="med"/>
              <a:tailEnd type="none" w="med" len="med"/>
            </a:ln>
          </p:spPr>
          <p:txBody>
            <a:bodyPr/>
            <a:lstStyle/>
            <a:p>
              <a:endParaRPr/>
            </a:p>
          </p:txBody>
        </p:sp>
        <p:sp>
          <p:nvSpPr>
            <p:cNvPr id="31786" name="文本框 30762"/>
            <p:cNvSpPr txBox="1"/>
            <p:nvPr/>
          </p:nvSpPr>
          <p:spPr>
            <a:xfrm>
              <a:off x="794" y="516"/>
              <a:ext cx="465" cy="403"/>
            </a:xfrm>
            <a:prstGeom prst="rect">
              <a:avLst/>
            </a:prstGeom>
            <a:noFill/>
            <a:ln w="9525">
              <a:noFill/>
            </a:ln>
          </p:spPr>
          <p:txBody>
            <a:bodyPr wrap="square" anchor="t" anchorCtr="0"/>
            <a:lstStyle/>
            <a:p>
              <a:r>
                <a:rPr lang="en-US" altLang="zh-CN">
                  <a:latin typeface="Arial" panose="020B0604020202020204" pitchFamily="34" charset="0"/>
                  <a:ea typeface="宋体" panose="02010600030101010101" pitchFamily="2" charset="-122"/>
                </a:rPr>
                <a:t>P</a:t>
              </a:r>
            </a:p>
            <a:p>
              <a:endParaRPr lang="en-US" altLang="zh-CN">
                <a:latin typeface="Arial" panose="020B0604020202020204" pitchFamily="34" charset="0"/>
                <a:ea typeface="宋体" panose="02010600030101010101" pitchFamily="2" charset="-122"/>
              </a:endParaRPr>
            </a:p>
          </p:txBody>
        </p:sp>
      </p:grpSp>
      <p:sp>
        <p:nvSpPr>
          <p:cNvPr id="31787" name="文本框 30763"/>
          <p:cNvSpPr txBox="1"/>
          <p:nvPr/>
        </p:nvSpPr>
        <p:spPr>
          <a:xfrm>
            <a:off x="1628775" y="4178618"/>
            <a:ext cx="1227138" cy="465137"/>
          </a:xfrm>
          <a:prstGeom prst="rect">
            <a:avLst/>
          </a:prstGeom>
          <a:noFill/>
          <a:ln w="9525">
            <a:noFill/>
          </a:ln>
        </p:spPr>
        <p:txBody>
          <a:bodyPr wrap="square" lIns="0" tIns="0" rIns="0" bIns="0" anchor="t" anchorCtr="0"/>
          <a:lstStyle/>
          <a:p>
            <a:r>
              <a:rPr lang="zh-CN" altLang="en-US" sz="3200" b="1">
                <a:solidFill>
                  <a:srgbClr val="FF0000"/>
                </a:solidFill>
                <a:latin typeface="Arial" panose="020B0604020202020204" pitchFamily="34" charset="0"/>
                <a:ea typeface="宋体" panose="02010600030101010101" pitchFamily="2" charset="-122"/>
              </a:rPr>
              <a:t>电磁铁</a:t>
            </a:r>
          </a:p>
          <a:p>
            <a:endParaRPr lang="zh-CN" altLang="en-US" sz="3200" b="1">
              <a:solidFill>
                <a:srgbClr val="FF0000"/>
              </a:solidFill>
              <a:latin typeface="Arial" panose="020B0604020202020204" pitchFamily="34" charset="0"/>
              <a:ea typeface="宋体" panose="02010600030101010101" pitchFamily="2" charset="-122"/>
            </a:endParaRPr>
          </a:p>
        </p:txBody>
      </p:sp>
      <p:sp>
        <p:nvSpPr>
          <p:cNvPr id="30765" name="文本框 30764"/>
          <p:cNvSpPr txBox="1"/>
          <p:nvPr/>
        </p:nvSpPr>
        <p:spPr>
          <a:xfrm>
            <a:off x="8437245" y="1797685"/>
            <a:ext cx="362585" cy="521970"/>
          </a:xfrm>
          <a:prstGeom prst="rect">
            <a:avLst/>
          </a:prstGeom>
          <a:noFill/>
          <a:ln w="9525">
            <a:noFill/>
          </a:ln>
        </p:spPr>
        <p:txBody>
          <a:bodyPr wrap="square" anchor="t" anchorCtr="0">
            <a:spAutoFit/>
          </a:bodyPr>
          <a:lstStyle/>
          <a:p>
            <a:r>
              <a:rPr lang="en-US" altLang="zh-CN" sz="2800" b="1">
                <a:solidFill>
                  <a:srgbClr val="FF0000"/>
                </a:solidFill>
                <a:latin typeface="宋体" panose="02010600030101010101" pitchFamily="2" charset="-122"/>
                <a:ea typeface="宋体" panose="02010600030101010101" pitchFamily="2" charset="-122"/>
                <a:sym typeface="宋体" panose="02010600030101010101" pitchFamily="2"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43010"/>
          <p:cNvSpPr/>
          <p:nvPr/>
        </p:nvSpPr>
        <p:spPr>
          <a:xfrm>
            <a:off x="431483" y="6094095"/>
            <a:ext cx="8312150" cy="517525"/>
          </a:xfrm>
          <a:prstGeom prst="rect">
            <a:avLst/>
          </a:prstGeom>
          <a:noFill/>
          <a:ln w="9525">
            <a:noFill/>
          </a:ln>
        </p:spPr>
        <p:txBody>
          <a:bodyPr wrap="square" anchor="t" anchorCtr="0">
            <a:spAutoFit/>
          </a:bodyPr>
          <a:lstStyle/>
          <a:p>
            <a:pPr algn="ctr" eaLnBrk="0" hangingPunct="0"/>
            <a:r>
              <a:rPr lang="zh-CN" altLang="en-US" sz="2800" b="1">
                <a:solidFill>
                  <a:srgbClr val="0000FF"/>
                </a:solidFill>
                <a:latin typeface="Arial" panose="020B0604020202020204" pitchFamily="34" charset="0"/>
                <a:ea typeface="宋体" panose="02010600030101010101" pitchFamily="2" charset="-122"/>
              </a:rPr>
              <a:t>扬声器是把</a:t>
            </a:r>
            <a:r>
              <a:rPr lang="zh-CN" altLang="en-US" sz="2800" b="1">
                <a:solidFill>
                  <a:srgbClr val="FF0000"/>
                </a:solidFill>
                <a:latin typeface="Arial" panose="020B0604020202020204" pitchFamily="34" charset="0"/>
                <a:ea typeface="宋体" panose="02010600030101010101" pitchFamily="2" charset="-122"/>
              </a:rPr>
              <a:t>电信号</a:t>
            </a:r>
            <a:r>
              <a:rPr lang="zh-CN" altLang="en-US" sz="2800" b="1">
                <a:solidFill>
                  <a:srgbClr val="0000FF"/>
                </a:solidFill>
                <a:latin typeface="Arial" panose="020B0604020202020204" pitchFamily="34" charset="0"/>
                <a:ea typeface="宋体" panose="02010600030101010101" pitchFamily="2" charset="-122"/>
              </a:rPr>
              <a:t>转换成</a:t>
            </a:r>
            <a:r>
              <a:rPr lang="zh-CN" altLang="en-US" sz="2800" b="1">
                <a:solidFill>
                  <a:srgbClr val="FF0000"/>
                </a:solidFill>
                <a:latin typeface="Arial" panose="020B0604020202020204" pitchFamily="34" charset="0"/>
                <a:ea typeface="宋体" panose="02010600030101010101" pitchFamily="2" charset="-122"/>
              </a:rPr>
              <a:t>声信号</a:t>
            </a:r>
            <a:r>
              <a:rPr lang="zh-CN" altLang="en-US" sz="2800" b="1">
                <a:solidFill>
                  <a:srgbClr val="0000FF"/>
                </a:solidFill>
                <a:latin typeface="Arial" panose="020B0604020202020204" pitchFamily="34" charset="0"/>
                <a:ea typeface="宋体" panose="02010600030101010101" pitchFamily="2" charset="-122"/>
              </a:rPr>
              <a:t>的一种装置。</a:t>
            </a:r>
          </a:p>
        </p:txBody>
      </p:sp>
    </p:spTree>
    <p:controls>
      <mc:AlternateContent xmlns:mc="http://schemas.openxmlformats.org/markup-compatibility/2006">
        <mc:Choice xmlns:v="urn:schemas-microsoft-com:vml" Requires="v">
          <p:control spid="11266" r:id="rId2" imgW="8096885" imgH="5355590"/>
        </mc:Choice>
        <mc:Fallback>
          <p:control r:id="rId2" imgW="8096885" imgH="5355590">
            <p:pic>
              <p:nvPicPr>
                <p:cNvPr id="2" name="对象 1"/>
                <p:cNvPicPr>
                  <a:picLocks noChangeArrowheads="1" noChangeShapeType="1"/>
                </p:cNvPicPr>
                <p:nvPr/>
              </p:nvPicPr>
              <p:blipFill>
                <a:blip r:embed="rId4"/>
                <a:stretch>
                  <a:fillRect/>
                </a:stretch>
              </p:blipFill>
              <p:spPr>
                <a:xfrm>
                  <a:off x="539115" y="657225"/>
                  <a:ext cx="8096885" cy="5355590"/>
                </a:xfrm>
                <a:prstGeom prst="rect">
                  <a:avLst/>
                </a:prstGeom>
                <a:noFill/>
                <a:ln/>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ppt_x</p:attrName>
                                        </p:attrNameLst>
                                      </p:cBhvr>
                                      <p:tavLst>
                                        <p:tav tm="0">
                                          <p:val>
                                            <p:strVal val="0-#ppt_w/2"/>
                                          </p:val>
                                        </p:tav>
                                        <p:tav tm="100000">
                                          <p:val>
                                            <p:strVal val="#ppt_x"/>
                                          </p:val>
                                        </p:tav>
                                      </p:tavLst>
                                    </p:anim>
                                    <p:anim calcmode="lin" valueType="num">
                                      <p:cBhvr>
                                        <p:cTn id="8"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框 31745"/>
          <p:cNvSpPr txBox="1"/>
          <p:nvPr/>
        </p:nvSpPr>
        <p:spPr>
          <a:xfrm>
            <a:off x="3455988" y="2780665"/>
            <a:ext cx="2214562" cy="700088"/>
          </a:xfrm>
          <a:prstGeom prst="rect">
            <a:avLst/>
          </a:prstGeom>
          <a:noFill/>
          <a:ln w="9525">
            <a:noFill/>
          </a:ln>
        </p:spPr>
        <p:txBody>
          <a:bodyPr wrap="none" anchor="t" anchorCtr="0">
            <a:spAutoFit/>
          </a:bodyPr>
          <a:lstStyle/>
          <a:p>
            <a:r>
              <a:rPr lang="zh-CN" altLang="en-US" sz="4000" b="1">
                <a:solidFill>
                  <a:srgbClr val="FF0000"/>
                </a:solidFill>
                <a:latin typeface="Arial" panose="020B0604020202020204" pitchFamily="34" charset="0"/>
                <a:ea typeface="宋体" panose="02010600030101010101" pitchFamily="2" charset="-122"/>
              </a:rPr>
              <a:t>第三课时</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32769"/>
          <p:cNvSpPr txBox="1"/>
          <p:nvPr/>
        </p:nvSpPr>
        <p:spPr>
          <a:xfrm>
            <a:off x="248920" y="798513"/>
            <a:ext cx="8856663" cy="4831080"/>
          </a:xfrm>
          <a:prstGeom prst="rect">
            <a:avLst/>
          </a:prstGeom>
          <a:noFill/>
          <a:ln w="9525">
            <a:noFill/>
          </a:ln>
        </p:spPr>
        <p:txBody>
          <a:bodyPr wrap="square" anchor="t" anchorCtr="0">
            <a:spAutoFit/>
          </a:bodyPr>
          <a:lstStyle/>
          <a:p>
            <a:pPr eaLnBrk="0" hangingPunct="0"/>
            <a:r>
              <a:rPr lang="zh-CN" altLang="en-US" sz="2800" b="1">
                <a:solidFill>
                  <a:srgbClr val="000000"/>
                </a:solidFill>
                <a:latin typeface="宋体" panose="02010600030101010101" pitchFamily="2" charset="-122"/>
                <a:ea typeface="宋体" panose="02010600030101010101" pitchFamily="2" charset="-122"/>
              </a:rPr>
              <a:t>一、想一想，填一填</a:t>
            </a:r>
          </a:p>
          <a:p>
            <a:pPr eaLnBrk="0" hangingPunct="0"/>
            <a:endParaRPr lang="zh-CN" altLang="en-US" sz="2800" b="1">
              <a:solidFill>
                <a:srgbClr val="000000"/>
              </a:solidFill>
              <a:latin typeface="宋体" panose="02010600030101010101" pitchFamily="2" charset="-122"/>
              <a:ea typeface="宋体" panose="02010600030101010101" pitchFamily="2" charset="-122"/>
            </a:endParaRPr>
          </a:p>
          <a:p>
            <a:pPr eaLnBrk="0" hangingPunct="0"/>
            <a:r>
              <a:rPr lang="zh-CN" altLang="en-US" sz="2800" b="1">
                <a:solidFill>
                  <a:srgbClr val="000000"/>
                </a:solidFill>
                <a:latin typeface="宋体" panose="02010600030101010101" pitchFamily="2" charset="-122"/>
                <a:ea typeface="宋体" panose="02010600030101010101" pitchFamily="2" charset="-122"/>
              </a:rPr>
              <a:t>　　1．利用电磁继电器可以用________、________的电路，来间接地控制________、________的工作电路．</a:t>
            </a:r>
          </a:p>
          <a:p>
            <a:pPr eaLnBrk="0" hangingPunct="0"/>
            <a:r>
              <a:rPr lang="zh-CN" altLang="en-US" sz="2800" b="1">
                <a:solidFill>
                  <a:srgbClr val="000000"/>
                </a:solidFill>
                <a:latin typeface="宋体" panose="02010600030101010101" pitchFamily="2" charset="-122"/>
                <a:ea typeface="宋体" panose="02010600030101010101" pitchFamily="2" charset="-122"/>
              </a:rPr>
              <a:t>　　2．电磁继电器主要由________、________、_______、_______组成．</a:t>
            </a:r>
          </a:p>
          <a:p>
            <a:pPr eaLnBrk="0" hangingPunct="0"/>
            <a:r>
              <a:rPr lang="zh-CN" altLang="en-US" sz="2800" b="1">
                <a:latin typeface="Times New Roman" panose="02020603050405020304" pitchFamily="2" charset="0"/>
                <a:ea typeface="宋体" panose="02010600030101010101" pitchFamily="2" charset="-122"/>
              </a:rPr>
              <a:t>        3．电磁</a:t>
            </a:r>
            <a:r>
              <a:rPr lang="zh-CN" altLang="en-US" sz="2800" b="1">
                <a:latin typeface="Calibri" panose="020F0502020204030204" pitchFamily="2" charset="0"/>
                <a:ea typeface="宋体" panose="02010600030101010101" pitchFamily="2" charset="-122"/>
              </a:rPr>
              <a:t>继电器的本质 ：电磁继电器就是利用</a:t>
            </a:r>
          </a:p>
          <a:p>
            <a:pPr eaLnBrk="0" hangingPunct="0"/>
            <a:r>
              <a:rPr lang="zh-CN" altLang="en-US" sz="2800" b="1">
                <a:latin typeface="Calibri" panose="020F0502020204030204" pitchFamily="2" charset="0"/>
                <a:ea typeface="宋体" panose="02010600030101010101" pitchFamily="2" charset="-122"/>
              </a:rPr>
              <a:t> </a:t>
            </a:r>
            <a:r>
              <a:rPr lang="zh-CN" altLang="en-US" sz="2800" b="1" u="sng">
                <a:latin typeface="Calibri" panose="020F0502020204030204" pitchFamily="2" charset="0"/>
                <a:ea typeface="宋体" panose="02010600030101010101" pitchFamily="2" charset="-122"/>
              </a:rPr>
              <a:t>                   </a:t>
            </a:r>
            <a:r>
              <a:rPr lang="zh-CN" altLang="en-US" sz="2800" b="1">
                <a:latin typeface="Calibri" panose="020F0502020204030204" pitchFamily="2" charset="0"/>
                <a:ea typeface="宋体" panose="02010600030101010101" pitchFamily="2" charset="-122"/>
              </a:rPr>
              <a:t>来控制工作电路的一种</a:t>
            </a:r>
            <a:r>
              <a:rPr lang="zh-CN" altLang="en-US" sz="2800" b="1" u="sng">
                <a:latin typeface="Calibri" panose="020F0502020204030204" pitchFamily="2" charset="0"/>
                <a:ea typeface="宋体" panose="02010600030101010101" pitchFamily="2" charset="-122"/>
              </a:rPr>
              <a:t>                    </a:t>
            </a:r>
            <a:r>
              <a:rPr lang="zh-CN" altLang="en-US" sz="2800" b="1">
                <a:latin typeface="Calibri" panose="020F0502020204030204" pitchFamily="2" charset="0"/>
                <a:ea typeface="宋体" panose="02010600030101010101" pitchFamily="2" charset="-122"/>
              </a:rPr>
              <a:t>。</a:t>
            </a:r>
          </a:p>
          <a:p>
            <a:pPr eaLnBrk="0" hangingPunct="0"/>
            <a:r>
              <a:rPr lang="zh-CN" altLang="en-US" sz="2800" b="1">
                <a:solidFill>
                  <a:srgbClr val="000000"/>
                </a:solidFill>
                <a:latin typeface="宋体" panose="02010600030101010101" pitchFamily="2" charset="-122"/>
                <a:ea typeface="宋体" panose="02010600030101010101" pitchFamily="2" charset="-122"/>
              </a:rPr>
              <a:t>    4．扬声器是把________转换成________的一种装置．它主要由固定的________、________和_______</a:t>
            </a:r>
            <a:r>
              <a:rPr lang="zh-CN" altLang="en-US" sz="2800" b="1" u="sng">
                <a:solidFill>
                  <a:srgbClr val="000000"/>
                </a:solidFill>
                <a:latin typeface="宋体" panose="02010600030101010101" pitchFamily="2" charset="-122"/>
                <a:ea typeface="宋体" panose="02010600030101010101" pitchFamily="2" charset="-122"/>
              </a:rPr>
              <a:t>    </a:t>
            </a:r>
            <a:r>
              <a:rPr lang="zh-CN" altLang="en-US" sz="2800" b="1">
                <a:solidFill>
                  <a:srgbClr val="000000"/>
                </a:solidFill>
                <a:latin typeface="宋体" panose="02010600030101010101" pitchFamily="2" charset="-122"/>
                <a:ea typeface="宋体" panose="02010600030101010101" pitchFamily="2" charset="-122"/>
              </a:rPr>
              <a:t>构成．</a:t>
            </a:r>
            <a:endParaRPr lang="zh-CN" altLang="en-US" sz="2800" b="1">
              <a:latin typeface="Calibri" panose="020F0502020204030204" pitchFamily="2" charset="0"/>
              <a:ea typeface="宋体" panose="02010600030101010101" pitchFamily="2" charset="-122"/>
            </a:endParaRPr>
          </a:p>
        </p:txBody>
      </p:sp>
      <p:sp>
        <p:nvSpPr>
          <p:cNvPr id="34818" name="文本框 32770"/>
          <p:cNvSpPr txBox="1"/>
          <p:nvPr/>
        </p:nvSpPr>
        <p:spPr>
          <a:xfrm>
            <a:off x="5003800" y="260350"/>
            <a:ext cx="184150" cy="366713"/>
          </a:xfrm>
          <a:prstGeom prst="rect">
            <a:avLst/>
          </a:prstGeom>
          <a:noFill/>
          <a:ln w="9525">
            <a:noFill/>
          </a:ln>
        </p:spPr>
        <p:txBody>
          <a:bodyPr wrap="none" anchor="t" anchorCtr="0">
            <a:spAutoFit/>
          </a:bodyPr>
          <a:lstStyle/>
          <a:p>
            <a:pPr eaLnBrk="0" hangingPunct="0"/>
            <a:endParaRPr lang="zh-CN" altLang="en-US" sz="1800">
              <a:latin typeface="Arial" panose="020B0604020202020204" pitchFamily="34" charset="0"/>
              <a:ea typeface="宋体" panose="02010600030101010101" pitchFamily="2" charset="-122"/>
            </a:endParaRPr>
          </a:p>
        </p:txBody>
      </p:sp>
      <p:sp>
        <p:nvSpPr>
          <p:cNvPr id="34819" name="文本框 32771"/>
          <p:cNvSpPr txBox="1"/>
          <p:nvPr/>
        </p:nvSpPr>
        <p:spPr>
          <a:xfrm>
            <a:off x="6300788" y="333375"/>
            <a:ext cx="1008062" cy="517525"/>
          </a:xfrm>
          <a:prstGeom prst="rect">
            <a:avLst/>
          </a:prstGeom>
          <a:noFill/>
          <a:ln w="9525">
            <a:noFill/>
          </a:ln>
        </p:spPr>
        <p:txBody>
          <a:bodyPr anchor="t" anchorCtr="0">
            <a:spAutoFit/>
          </a:bodyPr>
          <a:lstStyle/>
          <a:p>
            <a:pPr eaLnBrk="0" hangingPunct="0">
              <a:spcBef>
                <a:spcPct val="50000"/>
              </a:spcBef>
            </a:pPr>
            <a:endParaRPr lang="zh-CN" altLang="en-US" sz="2800">
              <a:latin typeface="Arial" panose="020B0604020202020204" pitchFamily="34" charset="0"/>
              <a:ea typeface="宋体" panose="02010600030101010101" pitchFamily="2" charset="-122"/>
            </a:endParaRPr>
          </a:p>
        </p:txBody>
      </p:sp>
      <p:sp>
        <p:nvSpPr>
          <p:cNvPr id="34820" name="文本框 32772"/>
          <p:cNvSpPr txBox="1"/>
          <p:nvPr/>
        </p:nvSpPr>
        <p:spPr>
          <a:xfrm>
            <a:off x="5828983" y="1374775"/>
            <a:ext cx="1152525" cy="517525"/>
          </a:xfrm>
          <a:prstGeom prst="rect">
            <a:avLst/>
          </a:prstGeom>
          <a:noFill/>
          <a:ln w="9525">
            <a:noFill/>
          </a:ln>
        </p:spPr>
        <p:txBody>
          <a:bodyPr anchor="t" anchorCtr="0">
            <a:spAutoFit/>
          </a:bodyPr>
          <a:lstStyle/>
          <a:p>
            <a:pPr eaLnBrk="0" hangingPunct="0">
              <a:spcBef>
                <a:spcPct val="50000"/>
              </a:spcBef>
            </a:pPr>
            <a:endParaRPr lang="zh-CN" altLang="en-US" sz="2800">
              <a:latin typeface="Arial" panose="020B0604020202020204" pitchFamily="34" charset="0"/>
              <a:ea typeface="宋体" panose="02010600030101010101" pitchFamily="2" charset="-122"/>
            </a:endParaRPr>
          </a:p>
        </p:txBody>
      </p:sp>
      <p:sp>
        <p:nvSpPr>
          <p:cNvPr id="32774" name="文本框 32773"/>
          <p:cNvSpPr txBox="1"/>
          <p:nvPr/>
        </p:nvSpPr>
        <p:spPr>
          <a:xfrm>
            <a:off x="5217795" y="1590675"/>
            <a:ext cx="1728788" cy="517525"/>
          </a:xfrm>
          <a:prstGeom prst="rect">
            <a:avLst/>
          </a:prstGeom>
          <a:noFill/>
          <a:ln w="9525">
            <a:noFill/>
          </a:ln>
        </p:spPr>
        <p:txBody>
          <a:bodyPr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低电压</a:t>
            </a:r>
            <a:r>
              <a:rPr lang="zh-CN" altLang="en-US" sz="2800">
                <a:latin typeface="Arial" panose="020B0604020202020204" pitchFamily="34" charset="0"/>
                <a:ea typeface="宋体" panose="02010600030101010101" pitchFamily="2" charset="-122"/>
              </a:rPr>
              <a:t> </a:t>
            </a:r>
          </a:p>
        </p:txBody>
      </p:sp>
      <p:sp>
        <p:nvSpPr>
          <p:cNvPr id="32775" name="文本框 32774"/>
          <p:cNvSpPr txBox="1"/>
          <p:nvPr/>
        </p:nvSpPr>
        <p:spPr>
          <a:xfrm>
            <a:off x="6837045" y="1590675"/>
            <a:ext cx="1514475" cy="517525"/>
          </a:xfrm>
          <a:prstGeom prst="rect">
            <a:avLst/>
          </a:prstGeom>
          <a:noFill/>
          <a:ln w="9525">
            <a:noFill/>
          </a:ln>
        </p:spPr>
        <p:txBody>
          <a:bodyPr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弱电流</a:t>
            </a:r>
            <a:r>
              <a:rPr lang="zh-CN" altLang="en-US" sz="2800">
                <a:latin typeface="Arial" panose="020B0604020202020204" pitchFamily="34" charset="0"/>
                <a:ea typeface="宋体" panose="02010600030101010101" pitchFamily="2" charset="-122"/>
              </a:rPr>
              <a:t> </a:t>
            </a:r>
          </a:p>
        </p:txBody>
      </p:sp>
      <p:sp>
        <p:nvSpPr>
          <p:cNvPr id="32776" name="文本框 32775"/>
          <p:cNvSpPr txBox="1"/>
          <p:nvPr/>
        </p:nvSpPr>
        <p:spPr>
          <a:xfrm>
            <a:off x="3560445" y="2022475"/>
            <a:ext cx="1441450" cy="517525"/>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高电压 </a:t>
            </a:r>
          </a:p>
        </p:txBody>
      </p:sp>
      <p:sp>
        <p:nvSpPr>
          <p:cNvPr id="32777" name="文本框 32776"/>
          <p:cNvSpPr txBox="1"/>
          <p:nvPr/>
        </p:nvSpPr>
        <p:spPr>
          <a:xfrm>
            <a:off x="5217795" y="2095500"/>
            <a:ext cx="1368425" cy="517525"/>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强电流</a:t>
            </a:r>
            <a:r>
              <a:rPr lang="zh-CN" altLang="en-US" sz="2800">
                <a:latin typeface="Arial" panose="020B0604020202020204" pitchFamily="34" charset="0"/>
                <a:ea typeface="宋体" panose="02010600030101010101" pitchFamily="2" charset="-122"/>
              </a:rPr>
              <a:t> </a:t>
            </a:r>
          </a:p>
        </p:txBody>
      </p:sp>
      <p:sp>
        <p:nvSpPr>
          <p:cNvPr id="32778" name="文本框 32777"/>
          <p:cNvSpPr txBox="1"/>
          <p:nvPr/>
        </p:nvSpPr>
        <p:spPr>
          <a:xfrm>
            <a:off x="6081395" y="2454275"/>
            <a:ext cx="1439863" cy="579438"/>
          </a:xfrm>
          <a:prstGeom prst="rect">
            <a:avLst/>
          </a:prstGeom>
          <a:noFill/>
          <a:ln w="9525">
            <a:noFill/>
          </a:ln>
        </p:spPr>
        <p:txBody>
          <a:bodyPr wrap="square" anchor="t" anchorCtr="0">
            <a:spAutoFit/>
          </a:bodyPr>
          <a:lstStyle/>
          <a:p>
            <a:pPr eaLnBrk="0" hangingPunct="0">
              <a:spcBef>
                <a:spcPct val="50000"/>
              </a:spcBef>
            </a:pPr>
            <a:r>
              <a:rPr lang="zh-CN" altLang="en-US" sz="3200" b="1">
                <a:solidFill>
                  <a:srgbClr val="CC3300"/>
                </a:solidFill>
                <a:latin typeface="Arial" panose="020B0604020202020204" pitchFamily="34" charset="0"/>
                <a:ea typeface="宋体" panose="02010600030101010101" pitchFamily="2" charset="-122"/>
              </a:rPr>
              <a:t>电磁铁 </a:t>
            </a:r>
          </a:p>
        </p:txBody>
      </p:sp>
      <p:sp>
        <p:nvSpPr>
          <p:cNvPr id="32779" name="文本框 32778"/>
          <p:cNvSpPr txBox="1"/>
          <p:nvPr/>
        </p:nvSpPr>
        <p:spPr>
          <a:xfrm>
            <a:off x="428308" y="2959100"/>
            <a:ext cx="1225550" cy="517525"/>
          </a:xfrm>
          <a:prstGeom prst="rect">
            <a:avLst/>
          </a:prstGeom>
          <a:noFill/>
          <a:ln w="9525">
            <a:noFill/>
          </a:ln>
        </p:spPr>
        <p:txBody>
          <a:bodyPr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衔铁 </a:t>
            </a:r>
          </a:p>
        </p:txBody>
      </p:sp>
      <p:sp>
        <p:nvSpPr>
          <p:cNvPr id="32780" name="文本框 32779"/>
          <p:cNvSpPr txBox="1"/>
          <p:nvPr/>
        </p:nvSpPr>
        <p:spPr>
          <a:xfrm>
            <a:off x="4425633" y="2490788"/>
            <a:ext cx="1296987" cy="519112"/>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弹簧片 </a:t>
            </a:r>
          </a:p>
        </p:txBody>
      </p:sp>
      <p:sp>
        <p:nvSpPr>
          <p:cNvPr id="32781" name="文本框 32780"/>
          <p:cNvSpPr txBox="1"/>
          <p:nvPr/>
        </p:nvSpPr>
        <p:spPr>
          <a:xfrm>
            <a:off x="1976120" y="2922588"/>
            <a:ext cx="1009650" cy="519112"/>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触点 </a:t>
            </a:r>
          </a:p>
        </p:txBody>
      </p:sp>
      <p:sp>
        <p:nvSpPr>
          <p:cNvPr id="32782" name="文本框 32781"/>
          <p:cNvSpPr txBox="1"/>
          <p:nvPr/>
        </p:nvSpPr>
        <p:spPr>
          <a:xfrm>
            <a:off x="3309620" y="4254500"/>
            <a:ext cx="1870075" cy="519113"/>
          </a:xfrm>
          <a:prstGeom prst="rect">
            <a:avLst/>
          </a:prstGeom>
          <a:noFill/>
          <a:ln w="9525">
            <a:noFill/>
          </a:ln>
        </p:spPr>
        <p:txBody>
          <a:bodyPr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电信号 </a:t>
            </a:r>
          </a:p>
        </p:txBody>
      </p:sp>
      <p:sp>
        <p:nvSpPr>
          <p:cNvPr id="32783" name="文本框 32782"/>
          <p:cNvSpPr txBox="1"/>
          <p:nvPr/>
        </p:nvSpPr>
        <p:spPr>
          <a:xfrm>
            <a:off x="5865495" y="4183063"/>
            <a:ext cx="1439863" cy="519112"/>
          </a:xfrm>
          <a:prstGeom prst="rect">
            <a:avLst/>
          </a:prstGeom>
          <a:noFill/>
          <a:ln w="9525">
            <a:noFill/>
          </a:ln>
        </p:spPr>
        <p:txBody>
          <a:bodyPr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声信号</a:t>
            </a:r>
            <a:r>
              <a:rPr lang="zh-CN" altLang="en-US" sz="2800">
                <a:latin typeface="Arial" panose="020B0604020202020204" pitchFamily="34" charset="0"/>
                <a:ea typeface="宋体" panose="02010600030101010101" pitchFamily="2" charset="-122"/>
              </a:rPr>
              <a:t> </a:t>
            </a:r>
          </a:p>
        </p:txBody>
      </p:sp>
      <p:sp>
        <p:nvSpPr>
          <p:cNvPr id="32784" name="文本框 32783"/>
          <p:cNvSpPr txBox="1"/>
          <p:nvPr/>
        </p:nvSpPr>
        <p:spPr>
          <a:xfrm>
            <a:off x="3671570" y="4651375"/>
            <a:ext cx="1727200" cy="517525"/>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永久磁体</a:t>
            </a:r>
            <a:r>
              <a:rPr lang="zh-CN" altLang="en-US" sz="2800">
                <a:solidFill>
                  <a:srgbClr val="CC3300"/>
                </a:solidFill>
                <a:latin typeface="Arial" panose="020B0604020202020204" pitchFamily="34" charset="0"/>
                <a:ea typeface="宋体" panose="02010600030101010101" pitchFamily="2" charset="-122"/>
              </a:rPr>
              <a:t> </a:t>
            </a:r>
          </a:p>
        </p:txBody>
      </p:sp>
      <p:sp>
        <p:nvSpPr>
          <p:cNvPr id="32785" name="文本框 32784"/>
          <p:cNvSpPr txBox="1"/>
          <p:nvPr/>
        </p:nvSpPr>
        <p:spPr>
          <a:xfrm>
            <a:off x="5505133" y="4686300"/>
            <a:ext cx="1081087" cy="519113"/>
          </a:xfrm>
          <a:prstGeom prst="rect">
            <a:avLst/>
          </a:prstGeom>
          <a:noFill/>
          <a:ln w="9525">
            <a:noFill/>
          </a:ln>
        </p:spPr>
        <p:txBody>
          <a:bodyPr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线圈 </a:t>
            </a:r>
          </a:p>
        </p:txBody>
      </p:sp>
      <p:sp>
        <p:nvSpPr>
          <p:cNvPr id="32786" name="文本框 32785"/>
          <p:cNvSpPr txBox="1"/>
          <p:nvPr/>
        </p:nvSpPr>
        <p:spPr>
          <a:xfrm>
            <a:off x="7089458" y="4651375"/>
            <a:ext cx="1728787" cy="517525"/>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CC3300"/>
                </a:solidFill>
                <a:latin typeface="Arial" panose="020B0604020202020204" pitchFamily="34" charset="0"/>
                <a:ea typeface="宋体" panose="02010600030101010101" pitchFamily="2" charset="-122"/>
              </a:rPr>
              <a:t>锥形纸盒 </a:t>
            </a:r>
          </a:p>
        </p:txBody>
      </p:sp>
      <p:sp>
        <p:nvSpPr>
          <p:cNvPr id="32787" name="文本框 32786"/>
          <p:cNvSpPr txBox="1"/>
          <p:nvPr/>
        </p:nvSpPr>
        <p:spPr>
          <a:xfrm>
            <a:off x="609283" y="3787775"/>
            <a:ext cx="1249362" cy="517525"/>
          </a:xfrm>
          <a:prstGeom prst="rect">
            <a:avLst/>
          </a:prstGeom>
          <a:noFill/>
          <a:ln w="9525">
            <a:noFill/>
          </a:ln>
        </p:spPr>
        <p:txBody>
          <a:bodyPr wrap="none" anchor="t" anchorCtr="0">
            <a:spAutoFit/>
          </a:bodyPr>
          <a:lstStyle/>
          <a:p>
            <a:r>
              <a:rPr lang="zh-CN" altLang="en-US" sz="2800" b="1">
                <a:solidFill>
                  <a:srgbClr val="FF0000"/>
                </a:solidFill>
                <a:latin typeface="Calibri" panose="020F0502020204030204" pitchFamily="2" charset="0"/>
                <a:ea typeface="宋体" panose="02010600030101010101" pitchFamily="2" charset="-122"/>
              </a:rPr>
              <a:t>电磁铁</a:t>
            </a:r>
          </a:p>
        </p:txBody>
      </p:sp>
      <p:sp>
        <p:nvSpPr>
          <p:cNvPr id="32788" name="文本框 32787"/>
          <p:cNvSpPr txBox="1"/>
          <p:nvPr/>
        </p:nvSpPr>
        <p:spPr>
          <a:xfrm>
            <a:off x="5722620" y="3771900"/>
            <a:ext cx="893763" cy="517525"/>
          </a:xfrm>
          <a:prstGeom prst="rect">
            <a:avLst/>
          </a:prstGeom>
          <a:noFill/>
          <a:ln w="9525">
            <a:noFill/>
          </a:ln>
        </p:spPr>
        <p:txBody>
          <a:bodyPr wrap="none" anchor="t" anchorCtr="0">
            <a:spAutoFit/>
          </a:bodyPr>
          <a:lstStyle/>
          <a:p>
            <a:r>
              <a:rPr lang="zh-CN" altLang="en-US" sz="2800" b="1">
                <a:solidFill>
                  <a:srgbClr val="FF0000"/>
                </a:solidFill>
                <a:latin typeface="Calibri" panose="020F0502020204030204" pitchFamily="2" charset="0"/>
                <a:ea typeface="宋体" panose="02010600030101010101" pitchFamily="2" charset="-122"/>
              </a:rPr>
              <a:t>开关</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additive="base">
                                        <p:cTn id="13" dur="500" fill="hold"/>
                                        <p:tgtEl>
                                          <p:spTgt spid="32775"/>
                                        </p:tgtEl>
                                        <p:attrNameLst>
                                          <p:attrName>ppt_x</p:attrName>
                                        </p:attrNameLst>
                                      </p:cBhvr>
                                      <p:tavLst>
                                        <p:tav tm="0">
                                          <p:val>
                                            <p:strVal val="#ppt_x"/>
                                          </p:val>
                                        </p:tav>
                                        <p:tav tm="100000">
                                          <p:val>
                                            <p:strVal val="#ppt_x"/>
                                          </p:val>
                                        </p:tav>
                                      </p:tavLst>
                                    </p:anim>
                                    <p:anim calcmode="lin" valueType="num">
                                      <p:cBhvr additive="base">
                                        <p:cTn id="14"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6"/>
                                        </p:tgtEl>
                                        <p:attrNameLst>
                                          <p:attrName>style.visibility</p:attrName>
                                        </p:attrNameLst>
                                      </p:cBhvr>
                                      <p:to>
                                        <p:strVal val="visible"/>
                                      </p:to>
                                    </p:set>
                                    <p:anim calcmode="lin" valueType="num">
                                      <p:cBhvr additive="base">
                                        <p:cTn id="19" dur="500" fill="hold"/>
                                        <p:tgtEl>
                                          <p:spTgt spid="32776"/>
                                        </p:tgtEl>
                                        <p:attrNameLst>
                                          <p:attrName>ppt_x</p:attrName>
                                        </p:attrNameLst>
                                      </p:cBhvr>
                                      <p:tavLst>
                                        <p:tav tm="0">
                                          <p:val>
                                            <p:strVal val="#ppt_x"/>
                                          </p:val>
                                        </p:tav>
                                        <p:tav tm="100000">
                                          <p:val>
                                            <p:strVal val="#ppt_x"/>
                                          </p:val>
                                        </p:tav>
                                      </p:tavLst>
                                    </p:anim>
                                    <p:anim calcmode="lin" valueType="num">
                                      <p:cBhvr additive="base">
                                        <p:cTn id="20"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7"/>
                                        </p:tgtEl>
                                        <p:attrNameLst>
                                          <p:attrName>style.visibility</p:attrName>
                                        </p:attrNameLst>
                                      </p:cBhvr>
                                      <p:to>
                                        <p:strVal val="visible"/>
                                      </p:to>
                                    </p:set>
                                    <p:anim calcmode="lin" valueType="num">
                                      <p:cBhvr additive="base">
                                        <p:cTn id="25" dur="500" fill="hold"/>
                                        <p:tgtEl>
                                          <p:spTgt spid="32777"/>
                                        </p:tgtEl>
                                        <p:attrNameLst>
                                          <p:attrName>ppt_x</p:attrName>
                                        </p:attrNameLst>
                                      </p:cBhvr>
                                      <p:tavLst>
                                        <p:tav tm="0">
                                          <p:val>
                                            <p:strVal val="#ppt_x"/>
                                          </p:val>
                                        </p:tav>
                                        <p:tav tm="100000">
                                          <p:val>
                                            <p:strVal val="#ppt_x"/>
                                          </p:val>
                                        </p:tav>
                                      </p:tavLst>
                                    </p:anim>
                                    <p:anim calcmode="lin" valueType="num">
                                      <p:cBhvr additive="base">
                                        <p:cTn id="26"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80"/>
                                        </p:tgtEl>
                                        <p:attrNameLst>
                                          <p:attrName>style.visibility</p:attrName>
                                        </p:attrNameLst>
                                      </p:cBhvr>
                                      <p:to>
                                        <p:strVal val="visible"/>
                                      </p:to>
                                    </p:set>
                                    <p:anim calcmode="lin" valueType="num">
                                      <p:cBhvr additive="base">
                                        <p:cTn id="31" dur="500" fill="hold"/>
                                        <p:tgtEl>
                                          <p:spTgt spid="32780"/>
                                        </p:tgtEl>
                                        <p:attrNameLst>
                                          <p:attrName>ppt_x</p:attrName>
                                        </p:attrNameLst>
                                      </p:cBhvr>
                                      <p:tavLst>
                                        <p:tav tm="0">
                                          <p:val>
                                            <p:strVal val="#ppt_x"/>
                                          </p:val>
                                        </p:tav>
                                        <p:tav tm="100000">
                                          <p:val>
                                            <p:strVal val="#ppt_x"/>
                                          </p:val>
                                        </p:tav>
                                      </p:tavLst>
                                    </p:anim>
                                    <p:anim calcmode="lin" valueType="num">
                                      <p:cBhvr additive="base">
                                        <p:cTn id="32"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8"/>
                                        </p:tgtEl>
                                        <p:attrNameLst>
                                          <p:attrName>style.visibility</p:attrName>
                                        </p:attrNameLst>
                                      </p:cBhvr>
                                      <p:to>
                                        <p:strVal val="visible"/>
                                      </p:to>
                                    </p:set>
                                    <p:anim calcmode="lin" valueType="num">
                                      <p:cBhvr additive="base">
                                        <p:cTn id="37" dur="500" fill="hold"/>
                                        <p:tgtEl>
                                          <p:spTgt spid="32778"/>
                                        </p:tgtEl>
                                        <p:attrNameLst>
                                          <p:attrName>ppt_x</p:attrName>
                                        </p:attrNameLst>
                                      </p:cBhvr>
                                      <p:tavLst>
                                        <p:tav tm="0">
                                          <p:val>
                                            <p:strVal val="#ppt_x"/>
                                          </p:val>
                                        </p:tav>
                                        <p:tav tm="100000">
                                          <p:val>
                                            <p:strVal val="#ppt_x"/>
                                          </p:val>
                                        </p:tav>
                                      </p:tavLst>
                                    </p:anim>
                                    <p:anim calcmode="lin" valueType="num">
                                      <p:cBhvr additive="base">
                                        <p:cTn id="38" dur="500" fill="hold"/>
                                        <p:tgtEl>
                                          <p:spTgt spid="3277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79"/>
                                        </p:tgtEl>
                                        <p:attrNameLst>
                                          <p:attrName>style.visibility</p:attrName>
                                        </p:attrNameLst>
                                      </p:cBhvr>
                                      <p:to>
                                        <p:strVal val="visible"/>
                                      </p:to>
                                    </p:set>
                                    <p:anim calcmode="lin" valueType="num">
                                      <p:cBhvr additive="base">
                                        <p:cTn id="43" dur="500" fill="hold"/>
                                        <p:tgtEl>
                                          <p:spTgt spid="32779"/>
                                        </p:tgtEl>
                                        <p:attrNameLst>
                                          <p:attrName>ppt_x</p:attrName>
                                        </p:attrNameLst>
                                      </p:cBhvr>
                                      <p:tavLst>
                                        <p:tav tm="0">
                                          <p:val>
                                            <p:strVal val="#ppt_x"/>
                                          </p:val>
                                        </p:tav>
                                        <p:tav tm="100000">
                                          <p:val>
                                            <p:strVal val="#ppt_x"/>
                                          </p:val>
                                        </p:tav>
                                      </p:tavLst>
                                    </p:anim>
                                    <p:anim calcmode="lin" valueType="num">
                                      <p:cBhvr additive="base">
                                        <p:cTn id="44" dur="500" fill="hold"/>
                                        <p:tgtEl>
                                          <p:spTgt spid="3277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781"/>
                                        </p:tgtEl>
                                        <p:attrNameLst>
                                          <p:attrName>style.visibility</p:attrName>
                                        </p:attrNameLst>
                                      </p:cBhvr>
                                      <p:to>
                                        <p:strVal val="visible"/>
                                      </p:to>
                                    </p:set>
                                    <p:anim calcmode="lin" valueType="num">
                                      <p:cBhvr additive="base">
                                        <p:cTn id="49" dur="500" fill="hold"/>
                                        <p:tgtEl>
                                          <p:spTgt spid="32781"/>
                                        </p:tgtEl>
                                        <p:attrNameLst>
                                          <p:attrName>ppt_x</p:attrName>
                                        </p:attrNameLst>
                                      </p:cBhvr>
                                      <p:tavLst>
                                        <p:tav tm="0">
                                          <p:val>
                                            <p:strVal val="#ppt_x"/>
                                          </p:val>
                                        </p:tav>
                                        <p:tav tm="100000">
                                          <p:val>
                                            <p:strVal val="#ppt_x"/>
                                          </p:val>
                                        </p:tav>
                                      </p:tavLst>
                                    </p:anim>
                                    <p:anim calcmode="lin" valueType="num">
                                      <p:cBhvr additive="base">
                                        <p:cTn id="50" dur="500" fill="hold"/>
                                        <p:tgtEl>
                                          <p:spTgt spid="3278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7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after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78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after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2782"/>
                                        </p:tgtEl>
                                        <p:attrNameLst>
                                          <p:attrName>style.visibility</p:attrName>
                                        </p:attrNameLst>
                                      </p:cBhvr>
                                      <p:to>
                                        <p:strVal val="visible"/>
                                      </p:to>
                                    </p:set>
                                    <p:anim calcmode="lin" valueType="num">
                                      <p:cBhvr additive="base">
                                        <p:cTn id="63" dur="500" fill="hold"/>
                                        <p:tgtEl>
                                          <p:spTgt spid="32782"/>
                                        </p:tgtEl>
                                        <p:attrNameLst>
                                          <p:attrName>ppt_x</p:attrName>
                                        </p:attrNameLst>
                                      </p:cBhvr>
                                      <p:tavLst>
                                        <p:tav tm="0">
                                          <p:val>
                                            <p:strVal val="#ppt_x"/>
                                          </p:val>
                                        </p:tav>
                                        <p:tav tm="100000">
                                          <p:val>
                                            <p:strVal val="#ppt_x"/>
                                          </p:val>
                                        </p:tav>
                                      </p:tavLst>
                                    </p:anim>
                                    <p:anim calcmode="lin" valueType="num">
                                      <p:cBhvr additive="base">
                                        <p:cTn id="64" dur="500" fill="hold"/>
                                        <p:tgtEl>
                                          <p:spTgt spid="3278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2783"/>
                                        </p:tgtEl>
                                        <p:attrNameLst>
                                          <p:attrName>style.visibility</p:attrName>
                                        </p:attrNameLst>
                                      </p:cBhvr>
                                      <p:to>
                                        <p:strVal val="visible"/>
                                      </p:to>
                                    </p:set>
                                    <p:anim calcmode="lin" valueType="num">
                                      <p:cBhvr additive="base">
                                        <p:cTn id="69" dur="500" fill="hold"/>
                                        <p:tgtEl>
                                          <p:spTgt spid="32783"/>
                                        </p:tgtEl>
                                        <p:attrNameLst>
                                          <p:attrName>ppt_x</p:attrName>
                                        </p:attrNameLst>
                                      </p:cBhvr>
                                      <p:tavLst>
                                        <p:tav tm="0">
                                          <p:val>
                                            <p:strVal val="#ppt_x"/>
                                          </p:val>
                                        </p:tav>
                                        <p:tav tm="100000">
                                          <p:val>
                                            <p:strVal val="#ppt_x"/>
                                          </p:val>
                                        </p:tav>
                                      </p:tavLst>
                                    </p:anim>
                                    <p:anim calcmode="lin" valueType="num">
                                      <p:cBhvr additive="base">
                                        <p:cTn id="70" dur="500" fill="hold"/>
                                        <p:tgtEl>
                                          <p:spTgt spid="32783"/>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after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2784"/>
                                        </p:tgtEl>
                                        <p:attrNameLst>
                                          <p:attrName>style.visibility</p:attrName>
                                        </p:attrNameLst>
                                      </p:cBhvr>
                                      <p:to>
                                        <p:strVal val="visible"/>
                                      </p:to>
                                    </p:set>
                                    <p:anim calcmode="lin" valueType="num">
                                      <p:cBhvr additive="base">
                                        <p:cTn id="75" dur="500" fill="hold"/>
                                        <p:tgtEl>
                                          <p:spTgt spid="32784"/>
                                        </p:tgtEl>
                                        <p:attrNameLst>
                                          <p:attrName>ppt_x</p:attrName>
                                        </p:attrNameLst>
                                      </p:cBhvr>
                                      <p:tavLst>
                                        <p:tav tm="0">
                                          <p:val>
                                            <p:strVal val="#ppt_x"/>
                                          </p:val>
                                        </p:tav>
                                        <p:tav tm="100000">
                                          <p:val>
                                            <p:strVal val="#ppt_x"/>
                                          </p:val>
                                        </p:tav>
                                      </p:tavLst>
                                    </p:anim>
                                    <p:anim calcmode="lin" valueType="num">
                                      <p:cBhvr additive="base">
                                        <p:cTn id="76" dur="500" fill="hold"/>
                                        <p:tgtEl>
                                          <p:spTgt spid="32784"/>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after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2785"/>
                                        </p:tgtEl>
                                        <p:attrNameLst>
                                          <p:attrName>style.visibility</p:attrName>
                                        </p:attrNameLst>
                                      </p:cBhvr>
                                      <p:to>
                                        <p:strVal val="visible"/>
                                      </p:to>
                                    </p:set>
                                    <p:anim calcmode="lin" valueType="num">
                                      <p:cBhvr additive="base">
                                        <p:cTn id="81" dur="500" fill="hold"/>
                                        <p:tgtEl>
                                          <p:spTgt spid="32785"/>
                                        </p:tgtEl>
                                        <p:attrNameLst>
                                          <p:attrName>ppt_x</p:attrName>
                                        </p:attrNameLst>
                                      </p:cBhvr>
                                      <p:tavLst>
                                        <p:tav tm="0">
                                          <p:val>
                                            <p:strVal val="#ppt_x"/>
                                          </p:val>
                                        </p:tav>
                                        <p:tav tm="100000">
                                          <p:val>
                                            <p:strVal val="#ppt_x"/>
                                          </p:val>
                                        </p:tav>
                                      </p:tavLst>
                                    </p:anim>
                                    <p:anim calcmode="lin" valueType="num">
                                      <p:cBhvr additive="base">
                                        <p:cTn id="82" dur="500" fill="hold"/>
                                        <p:tgtEl>
                                          <p:spTgt spid="32785"/>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after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2786"/>
                                        </p:tgtEl>
                                        <p:attrNameLst>
                                          <p:attrName>style.visibility</p:attrName>
                                        </p:attrNameLst>
                                      </p:cBhvr>
                                      <p:to>
                                        <p:strVal val="visible"/>
                                      </p:to>
                                    </p:set>
                                    <p:anim calcmode="lin" valueType="num">
                                      <p:cBhvr additive="base">
                                        <p:cTn id="87" dur="500" fill="hold"/>
                                        <p:tgtEl>
                                          <p:spTgt spid="32786"/>
                                        </p:tgtEl>
                                        <p:attrNameLst>
                                          <p:attrName>ppt_x</p:attrName>
                                        </p:attrNameLst>
                                      </p:cBhvr>
                                      <p:tavLst>
                                        <p:tav tm="0">
                                          <p:val>
                                            <p:strVal val="#ppt_x"/>
                                          </p:val>
                                        </p:tav>
                                        <p:tav tm="100000">
                                          <p:val>
                                            <p:strVal val="#ppt_x"/>
                                          </p:val>
                                        </p:tav>
                                      </p:tavLst>
                                    </p:anim>
                                    <p:anim calcmode="lin" valueType="num">
                                      <p:cBhvr additive="base">
                                        <p:cTn id="88" dur="500" fill="hold"/>
                                        <p:tgtEl>
                                          <p:spTgt spid="327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P spid="32776" grpId="0"/>
      <p:bldP spid="32777" grpId="0"/>
      <p:bldP spid="32778" grpId="0"/>
      <p:bldP spid="32779" grpId="0"/>
      <p:bldP spid="32780" grpId="0"/>
      <p:bldP spid="32781" grpId="0"/>
      <p:bldP spid="32782" grpId="0"/>
      <p:bldP spid="32783" grpId="0"/>
      <p:bldP spid="32784" grpId="0"/>
      <p:bldP spid="32785" grpId="0"/>
      <p:bldP spid="32786" grpId="0"/>
      <p:bldP spid="32787" grpId="0"/>
      <p:bldP spid="327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33793"/>
          <p:cNvSpPr txBox="1"/>
          <p:nvPr/>
        </p:nvSpPr>
        <p:spPr>
          <a:xfrm>
            <a:off x="3333115" y="2853055"/>
            <a:ext cx="2478088" cy="639763"/>
          </a:xfrm>
          <a:prstGeom prst="rect">
            <a:avLst/>
          </a:prstGeom>
          <a:noFill/>
          <a:ln w="9525">
            <a:noFill/>
          </a:ln>
        </p:spPr>
        <p:txBody>
          <a:bodyPr wrap="none" anchor="t" anchorCtr="0">
            <a:spAutoFit/>
          </a:bodyPr>
          <a:lstStyle/>
          <a:p>
            <a:r>
              <a:rPr lang="zh-CN" altLang="en-US" sz="3600" b="1">
                <a:latin typeface="Arial" panose="020B0604020202020204" pitchFamily="34" charset="0"/>
                <a:ea typeface="宋体" panose="02010600030101010101" pitchFamily="2" charset="-122"/>
              </a:rPr>
              <a:t>评讲讲练测</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38913"/>
          <p:cNvSpPr txBox="1"/>
          <p:nvPr/>
        </p:nvSpPr>
        <p:spPr>
          <a:xfrm>
            <a:off x="73025" y="512445"/>
            <a:ext cx="8992870" cy="3636010"/>
          </a:xfrm>
          <a:prstGeom prst="rect">
            <a:avLst/>
          </a:prstGeom>
          <a:noFill/>
          <a:ln w="9525">
            <a:noFill/>
          </a:ln>
        </p:spPr>
        <p:txBody>
          <a:bodyPr wrap="square" anchor="t" anchorCtr="0">
            <a:spAutoFit/>
          </a:bodyPr>
          <a:lstStyle/>
          <a:p>
            <a:pPr algn="just">
              <a:lnSpc>
                <a:spcPct val="120000"/>
              </a:lnSpc>
            </a:pPr>
            <a:r>
              <a:rPr lang="en-US" altLang="zh-CN" sz="2400" b="1">
                <a:latin typeface="Times New Roman" panose="02020603050405020304" pitchFamily="2" charset="0"/>
                <a:ea typeface="宋体" panose="02010600030101010101" pitchFamily="2" charset="-122"/>
                <a:sym typeface="Times New Roman" panose="02020603050405020304" pitchFamily="2" charset="0"/>
              </a:rPr>
              <a:t>5</a:t>
            </a:r>
            <a:r>
              <a:rPr lang="zh-CN" altLang="en-US" sz="2400" b="1">
                <a:latin typeface="Times New Roman" panose="02020603050405020304" pitchFamily="2" charset="0"/>
                <a:ea typeface="宋体" panose="02010600030101010101" pitchFamily="2" charset="-122"/>
                <a:sym typeface="Times New Roman" panose="02020603050405020304" pitchFamily="2" charset="0"/>
              </a:rPr>
              <a:t>、</a:t>
            </a:r>
            <a:r>
              <a:rPr lang="zh-CN" altLang="en-US" sz="2400" b="1">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如图是拍摄机动车闯红灯的工作原理示意图．光控开关接收到红灯发出的光会自动闭合，压力开关受到机动车的压力会闭合，摄像系统在电路接通时可自动拍摄违规车辆．下列有关说法正确的是（　　）</a:t>
            </a:r>
          </a:p>
          <a:p>
            <a:pPr>
              <a:lnSpc>
                <a:spcPct val="120000"/>
              </a:lnSpc>
            </a:pPr>
            <a:r>
              <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A</a:t>
            </a:r>
            <a:r>
              <a:rPr lang="zh-CN" altLang="en-US" sz="2400" b="1">
                <a:solidFill>
                  <a:srgbClr val="000000"/>
                </a:solidFill>
                <a:latin typeface="宋体" panose="02010600030101010101" pitchFamily="2" charset="-122"/>
                <a:ea typeface="宋体" panose="02010600030101010101" pitchFamily="2" charset="-122"/>
                <a:sym typeface="宋体" panose="02010600030101010101" pitchFamily="2" charset="-122"/>
              </a:rPr>
              <a:t>．只要光控开关接收到红光，摄像系统就会自动拍摄</a:t>
            </a:r>
            <a:endPar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endParaRPr>
          </a:p>
          <a:p>
            <a:pPr>
              <a:lnSpc>
                <a:spcPct val="120000"/>
              </a:lnSpc>
            </a:pPr>
            <a:r>
              <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B</a:t>
            </a:r>
            <a:r>
              <a:rPr lang="zh-CN" altLang="en-US" sz="2400" b="1">
                <a:solidFill>
                  <a:srgbClr val="000000"/>
                </a:solidFill>
                <a:latin typeface="宋体" panose="02010600030101010101" pitchFamily="2" charset="-122"/>
                <a:ea typeface="宋体" panose="02010600030101010101" pitchFamily="2" charset="-122"/>
                <a:sym typeface="宋体" panose="02010600030101010101" pitchFamily="2" charset="-122"/>
              </a:rPr>
              <a:t>．机动车只要驶过埋有压力开关的路口，摄像系统就会自动拍摄</a:t>
            </a:r>
            <a:endPar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endParaRPr>
          </a:p>
          <a:p>
            <a:pPr>
              <a:lnSpc>
                <a:spcPct val="120000"/>
              </a:lnSpc>
            </a:pPr>
            <a:r>
              <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C</a:t>
            </a:r>
            <a:r>
              <a:rPr lang="zh-CN" altLang="en-US" sz="2400" b="1">
                <a:solidFill>
                  <a:srgbClr val="000000"/>
                </a:solidFill>
                <a:latin typeface="宋体" panose="02010600030101010101" pitchFamily="2" charset="-122"/>
                <a:ea typeface="宋体" panose="02010600030101010101" pitchFamily="2" charset="-122"/>
                <a:sym typeface="宋体" panose="02010600030101010101" pitchFamily="2" charset="-122"/>
              </a:rPr>
              <a:t>．只有光控开关和压力开关都闭合时，摄像系统才会自动拍摄</a:t>
            </a:r>
            <a:endPar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endParaRPr>
          </a:p>
          <a:p>
            <a:pPr>
              <a:lnSpc>
                <a:spcPct val="120000"/>
              </a:lnSpc>
            </a:pPr>
            <a:r>
              <a:rPr lang="zh-CN" altLang="en-US" sz="2400" b="1">
                <a:solidFill>
                  <a:srgbClr val="000000"/>
                </a:solidFill>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D</a:t>
            </a:r>
            <a:r>
              <a:rPr lang="zh-CN" altLang="en-US" sz="2400" b="1">
                <a:solidFill>
                  <a:srgbClr val="000000"/>
                </a:solidFill>
                <a:latin typeface="宋体" panose="02010600030101010101" pitchFamily="2" charset="-122"/>
                <a:ea typeface="宋体" panose="02010600030101010101" pitchFamily="2" charset="-122"/>
                <a:sym typeface="宋体" panose="02010600030101010101" pitchFamily="2" charset="-122"/>
              </a:rPr>
              <a:t>．若将光控开关和压力开关并联，也能起到相同的作</a:t>
            </a:r>
            <a:endParaRPr lang="zh-CN" altLang="en-US" sz="2400" b="1">
              <a:latin typeface="Arial" panose="020B0604020202020204" pitchFamily="34" charset="0"/>
              <a:ea typeface="宋体" panose="02010600030101010101" pitchFamily="2" charset="-122"/>
            </a:endParaRPr>
          </a:p>
        </p:txBody>
      </p:sp>
      <p:sp>
        <p:nvSpPr>
          <p:cNvPr id="38915" name="文本框 38914"/>
          <p:cNvSpPr txBox="1"/>
          <p:nvPr/>
        </p:nvSpPr>
        <p:spPr>
          <a:xfrm>
            <a:off x="1299528" y="1842770"/>
            <a:ext cx="649287" cy="517525"/>
          </a:xfrm>
          <a:prstGeom prst="rect">
            <a:avLst/>
          </a:prstGeom>
          <a:noFill/>
          <a:ln w="9525">
            <a:noFill/>
          </a:ln>
        </p:spPr>
        <p:txBody>
          <a:bodyPr wrap="square" anchor="t" anchorCtr="0">
            <a:spAutoFit/>
          </a:bodyPr>
          <a:lstStyle/>
          <a:p>
            <a:r>
              <a:rPr lang="en-US" altLang="zh-CN" sz="2800" b="1">
                <a:solidFill>
                  <a:srgbClr val="FF0000"/>
                </a:solidFill>
                <a:latin typeface="宋体" panose="02010600030101010101" pitchFamily="2" charset="-122"/>
                <a:ea typeface="宋体" panose="02010600030101010101" pitchFamily="2" charset="-122"/>
                <a:sym typeface="宋体" panose="02010600030101010101" pitchFamily="2" charset="-122"/>
              </a:rPr>
              <a:t>C</a:t>
            </a:r>
          </a:p>
        </p:txBody>
      </p:sp>
      <p:grpSp>
        <p:nvGrpSpPr>
          <p:cNvPr id="36867" name="组合 38915"/>
          <p:cNvGrpSpPr/>
          <p:nvPr/>
        </p:nvGrpSpPr>
        <p:grpSpPr>
          <a:xfrm>
            <a:off x="3160395" y="4092328"/>
            <a:ext cx="5021580" cy="2871837"/>
            <a:chOff x="52" y="102"/>
            <a:chExt cx="6128" cy="4117"/>
          </a:xfrm>
        </p:grpSpPr>
        <p:grpSp>
          <p:nvGrpSpPr>
            <p:cNvPr id="36868" name="组合 38916"/>
            <p:cNvGrpSpPr/>
            <p:nvPr/>
          </p:nvGrpSpPr>
          <p:grpSpPr>
            <a:xfrm>
              <a:off x="52" y="102"/>
              <a:ext cx="6128" cy="4117"/>
              <a:chOff x="32" y="48"/>
              <a:chExt cx="3800" cy="1945"/>
            </a:xfrm>
          </p:grpSpPr>
          <p:grpSp>
            <p:nvGrpSpPr>
              <p:cNvPr id="36869" name="组合 38917"/>
              <p:cNvGrpSpPr/>
              <p:nvPr/>
            </p:nvGrpSpPr>
            <p:grpSpPr>
              <a:xfrm>
                <a:off x="749" y="1002"/>
                <a:ext cx="680" cy="301"/>
                <a:chOff x="0" y="0"/>
                <a:chExt cx="680" cy="301"/>
              </a:xfrm>
            </p:grpSpPr>
            <p:sp>
              <p:nvSpPr>
                <p:cNvPr id="36870" name="lxqlx57"/>
                <p:cNvSpPr/>
                <p:nvPr/>
              </p:nvSpPr>
              <p:spPr>
                <a:xfrm rot="5400000">
                  <a:off x="11" y="93"/>
                  <a:ext cx="223" cy="84"/>
                </a:xfrm>
                <a:custGeom>
                  <a:avLst/>
                  <a:gdLst/>
                  <a:ahLst/>
                  <a:cxnLst/>
                  <a:rect l="l" t="t" r="r" b="b"/>
                  <a:pathLst>
                    <a:path w="4864" h="1200">
                      <a:moveTo>
                        <a:pt x="16" y="370"/>
                      </a:moveTo>
                      <a:cubicBezTo>
                        <a:pt x="8" y="446"/>
                        <a:pt x="0" y="523"/>
                        <a:pt x="10" y="600"/>
                      </a:cubicBezTo>
                      <a:cubicBezTo>
                        <a:pt x="20" y="677"/>
                        <a:pt x="46" y="759"/>
                        <a:pt x="76" y="830"/>
                      </a:cubicBezTo>
                      <a:cubicBezTo>
                        <a:pt x="106" y="901"/>
                        <a:pt x="146" y="970"/>
                        <a:pt x="190" y="1024"/>
                      </a:cubicBezTo>
                      <a:cubicBezTo>
                        <a:pt x="234" y="1078"/>
                        <a:pt x="287" y="1125"/>
                        <a:pt x="340" y="1154"/>
                      </a:cubicBezTo>
                      <a:cubicBezTo>
                        <a:pt x="393" y="1183"/>
                        <a:pt x="453" y="1200"/>
                        <a:pt x="510" y="1200"/>
                      </a:cubicBezTo>
                      <a:cubicBezTo>
                        <a:pt x="567" y="1200"/>
                        <a:pt x="627" y="1183"/>
                        <a:pt x="680" y="1154"/>
                      </a:cubicBezTo>
                      <a:cubicBezTo>
                        <a:pt x="733" y="1125"/>
                        <a:pt x="786" y="1078"/>
                        <a:pt x="830" y="1024"/>
                      </a:cubicBezTo>
                      <a:cubicBezTo>
                        <a:pt x="874" y="970"/>
                        <a:pt x="914" y="901"/>
                        <a:pt x="944" y="830"/>
                      </a:cubicBezTo>
                      <a:cubicBezTo>
                        <a:pt x="974" y="759"/>
                        <a:pt x="997" y="677"/>
                        <a:pt x="1010" y="600"/>
                      </a:cubicBezTo>
                      <a:cubicBezTo>
                        <a:pt x="1023" y="523"/>
                        <a:pt x="1027" y="441"/>
                        <a:pt x="1024" y="370"/>
                      </a:cubicBezTo>
                      <a:cubicBezTo>
                        <a:pt x="1021" y="299"/>
                        <a:pt x="1007" y="230"/>
                        <a:pt x="990" y="176"/>
                      </a:cubicBezTo>
                      <a:cubicBezTo>
                        <a:pt x="973" y="122"/>
                        <a:pt x="947" y="75"/>
                        <a:pt x="920" y="46"/>
                      </a:cubicBezTo>
                      <a:cubicBezTo>
                        <a:pt x="893" y="17"/>
                        <a:pt x="860" y="0"/>
                        <a:pt x="830" y="0"/>
                      </a:cubicBezTo>
                      <a:cubicBezTo>
                        <a:pt x="800" y="0"/>
                        <a:pt x="767" y="17"/>
                        <a:pt x="740" y="46"/>
                      </a:cubicBezTo>
                      <a:cubicBezTo>
                        <a:pt x="713" y="75"/>
                        <a:pt x="687" y="122"/>
                        <a:pt x="670" y="176"/>
                      </a:cubicBezTo>
                      <a:cubicBezTo>
                        <a:pt x="653" y="230"/>
                        <a:pt x="639" y="299"/>
                        <a:pt x="636" y="370"/>
                      </a:cubicBezTo>
                      <a:cubicBezTo>
                        <a:pt x="633" y="441"/>
                        <a:pt x="637" y="523"/>
                        <a:pt x="650" y="600"/>
                      </a:cubicBezTo>
                      <a:cubicBezTo>
                        <a:pt x="663" y="677"/>
                        <a:pt x="686" y="759"/>
                        <a:pt x="716" y="830"/>
                      </a:cubicBezTo>
                      <a:cubicBezTo>
                        <a:pt x="746" y="901"/>
                        <a:pt x="786" y="970"/>
                        <a:pt x="830" y="1024"/>
                      </a:cubicBezTo>
                      <a:cubicBezTo>
                        <a:pt x="874" y="1078"/>
                        <a:pt x="927" y="1125"/>
                        <a:pt x="980" y="1154"/>
                      </a:cubicBezTo>
                      <a:cubicBezTo>
                        <a:pt x="1033" y="1183"/>
                        <a:pt x="1093" y="1200"/>
                        <a:pt x="1150" y="1200"/>
                      </a:cubicBezTo>
                      <a:cubicBezTo>
                        <a:pt x="1207" y="1200"/>
                        <a:pt x="1267" y="1183"/>
                        <a:pt x="1320" y="1154"/>
                      </a:cubicBezTo>
                      <a:cubicBezTo>
                        <a:pt x="1373" y="1125"/>
                        <a:pt x="1426" y="1078"/>
                        <a:pt x="1470" y="1024"/>
                      </a:cubicBezTo>
                      <a:cubicBezTo>
                        <a:pt x="1514" y="970"/>
                        <a:pt x="1554" y="901"/>
                        <a:pt x="1584" y="830"/>
                      </a:cubicBezTo>
                      <a:cubicBezTo>
                        <a:pt x="1614" y="759"/>
                        <a:pt x="1637" y="677"/>
                        <a:pt x="1650" y="600"/>
                      </a:cubicBezTo>
                      <a:cubicBezTo>
                        <a:pt x="1663" y="523"/>
                        <a:pt x="1667" y="441"/>
                        <a:pt x="1664" y="370"/>
                      </a:cubicBezTo>
                      <a:cubicBezTo>
                        <a:pt x="1661" y="299"/>
                        <a:pt x="1647" y="230"/>
                        <a:pt x="1630" y="176"/>
                      </a:cubicBezTo>
                      <a:cubicBezTo>
                        <a:pt x="1613" y="122"/>
                        <a:pt x="1587" y="75"/>
                        <a:pt x="1560" y="46"/>
                      </a:cubicBezTo>
                      <a:cubicBezTo>
                        <a:pt x="1533" y="17"/>
                        <a:pt x="1500" y="0"/>
                        <a:pt x="1470" y="0"/>
                      </a:cubicBezTo>
                      <a:cubicBezTo>
                        <a:pt x="1440" y="0"/>
                        <a:pt x="1407" y="17"/>
                        <a:pt x="1380" y="46"/>
                      </a:cubicBezTo>
                      <a:cubicBezTo>
                        <a:pt x="1353" y="75"/>
                        <a:pt x="1327" y="122"/>
                        <a:pt x="1310" y="176"/>
                      </a:cubicBezTo>
                      <a:cubicBezTo>
                        <a:pt x="1293" y="230"/>
                        <a:pt x="1279" y="299"/>
                        <a:pt x="1276" y="370"/>
                      </a:cubicBezTo>
                      <a:cubicBezTo>
                        <a:pt x="1273" y="441"/>
                        <a:pt x="1277" y="523"/>
                        <a:pt x="1290" y="600"/>
                      </a:cubicBezTo>
                      <a:cubicBezTo>
                        <a:pt x="1303" y="677"/>
                        <a:pt x="1326" y="759"/>
                        <a:pt x="1356" y="830"/>
                      </a:cubicBezTo>
                      <a:cubicBezTo>
                        <a:pt x="1386" y="901"/>
                        <a:pt x="1426" y="970"/>
                        <a:pt x="1470" y="1024"/>
                      </a:cubicBezTo>
                      <a:cubicBezTo>
                        <a:pt x="1514" y="1078"/>
                        <a:pt x="1567" y="1125"/>
                        <a:pt x="1620" y="1154"/>
                      </a:cubicBezTo>
                      <a:cubicBezTo>
                        <a:pt x="1673" y="1183"/>
                        <a:pt x="1733" y="1200"/>
                        <a:pt x="1790" y="1200"/>
                      </a:cubicBezTo>
                      <a:cubicBezTo>
                        <a:pt x="1847" y="1200"/>
                        <a:pt x="1907" y="1183"/>
                        <a:pt x="1960" y="1154"/>
                      </a:cubicBezTo>
                      <a:cubicBezTo>
                        <a:pt x="2013" y="1125"/>
                        <a:pt x="2066" y="1078"/>
                        <a:pt x="2110" y="1024"/>
                      </a:cubicBezTo>
                      <a:cubicBezTo>
                        <a:pt x="2154" y="970"/>
                        <a:pt x="2194" y="901"/>
                        <a:pt x="2224" y="830"/>
                      </a:cubicBezTo>
                      <a:cubicBezTo>
                        <a:pt x="2254" y="759"/>
                        <a:pt x="2277" y="677"/>
                        <a:pt x="2290" y="600"/>
                      </a:cubicBezTo>
                      <a:cubicBezTo>
                        <a:pt x="2303" y="523"/>
                        <a:pt x="2307" y="441"/>
                        <a:pt x="2304" y="370"/>
                      </a:cubicBezTo>
                      <a:cubicBezTo>
                        <a:pt x="2301" y="299"/>
                        <a:pt x="2287" y="230"/>
                        <a:pt x="2270" y="176"/>
                      </a:cubicBezTo>
                      <a:cubicBezTo>
                        <a:pt x="2253" y="122"/>
                        <a:pt x="2227" y="75"/>
                        <a:pt x="2200" y="46"/>
                      </a:cubicBezTo>
                      <a:cubicBezTo>
                        <a:pt x="2173" y="17"/>
                        <a:pt x="2140" y="0"/>
                        <a:pt x="2110" y="0"/>
                      </a:cubicBezTo>
                      <a:cubicBezTo>
                        <a:pt x="2080" y="0"/>
                        <a:pt x="2047" y="17"/>
                        <a:pt x="2020" y="46"/>
                      </a:cubicBezTo>
                      <a:cubicBezTo>
                        <a:pt x="1993" y="75"/>
                        <a:pt x="1967" y="122"/>
                        <a:pt x="1950" y="176"/>
                      </a:cubicBezTo>
                      <a:cubicBezTo>
                        <a:pt x="1933" y="230"/>
                        <a:pt x="1919" y="299"/>
                        <a:pt x="1916" y="370"/>
                      </a:cubicBezTo>
                      <a:cubicBezTo>
                        <a:pt x="1913" y="441"/>
                        <a:pt x="1917" y="523"/>
                        <a:pt x="1930" y="600"/>
                      </a:cubicBezTo>
                      <a:cubicBezTo>
                        <a:pt x="1943" y="677"/>
                        <a:pt x="1966" y="759"/>
                        <a:pt x="1996" y="830"/>
                      </a:cubicBezTo>
                      <a:cubicBezTo>
                        <a:pt x="2026" y="901"/>
                        <a:pt x="2066" y="970"/>
                        <a:pt x="2110" y="1024"/>
                      </a:cubicBezTo>
                      <a:cubicBezTo>
                        <a:pt x="2154" y="1078"/>
                        <a:pt x="2207" y="1125"/>
                        <a:pt x="2260" y="1154"/>
                      </a:cubicBezTo>
                      <a:cubicBezTo>
                        <a:pt x="2313" y="1183"/>
                        <a:pt x="2373" y="1200"/>
                        <a:pt x="2430" y="1200"/>
                      </a:cubicBezTo>
                      <a:cubicBezTo>
                        <a:pt x="2487" y="1200"/>
                        <a:pt x="2547" y="1183"/>
                        <a:pt x="2600" y="1154"/>
                      </a:cubicBezTo>
                      <a:cubicBezTo>
                        <a:pt x="2653" y="1125"/>
                        <a:pt x="2706" y="1078"/>
                        <a:pt x="2750" y="1024"/>
                      </a:cubicBezTo>
                      <a:cubicBezTo>
                        <a:pt x="2794" y="970"/>
                        <a:pt x="2834" y="901"/>
                        <a:pt x="2864" y="830"/>
                      </a:cubicBezTo>
                      <a:cubicBezTo>
                        <a:pt x="2894" y="759"/>
                        <a:pt x="2917" y="677"/>
                        <a:pt x="2930" y="600"/>
                      </a:cubicBezTo>
                      <a:cubicBezTo>
                        <a:pt x="2943" y="523"/>
                        <a:pt x="2947" y="441"/>
                        <a:pt x="2944" y="370"/>
                      </a:cubicBezTo>
                      <a:cubicBezTo>
                        <a:pt x="2941" y="299"/>
                        <a:pt x="2927" y="230"/>
                        <a:pt x="2910" y="176"/>
                      </a:cubicBezTo>
                      <a:cubicBezTo>
                        <a:pt x="2893" y="122"/>
                        <a:pt x="2867" y="75"/>
                        <a:pt x="2840" y="46"/>
                      </a:cubicBezTo>
                      <a:cubicBezTo>
                        <a:pt x="2813" y="17"/>
                        <a:pt x="2780" y="0"/>
                        <a:pt x="2750" y="0"/>
                      </a:cubicBezTo>
                      <a:cubicBezTo>
                        <a:pt x="2720" y="0"/>
                        <a:pt x="2687" y="17"/>
                        <a:pt x="2660" y="46"/>
                      </a:cubicBezTo>
                      <a:cubicBezTo>
                        <a:pt x="2633" y="75"/>
                        <a:pt x="2607" y="122"/>
                        <a:pt x="2590" y="176"/>
                      </a:cubicBezTo>
                      <a:cubicBezTo>
                        <a:pt x="2573" y="230"/>
                        <a:pt x="2559" y="299"/>
                        <a:pt x="2556" y="370"/>
                      </a:cubicBezTo>
                      <a:cubicBezTo>
                        <a:pt x="2553" y="441"/>
                        <a:pt x="2557" y="523"/>
                        <a:pt x="2570" y="600"/>
                      </a:cubicBezTo>
                      <a:cubicBezTo>
                        <a:pt x="2583" y="677"/>
                        <a:pt x="2606" y="759"/>
                        <a:pt x="2636" y="830"/>
                      </a:cubicBezTo>
                      <a:cubicBezTo>
                        <a:pt x="2666" y="901"/>
                        <a:pt x="2706" y="970"/>
                        <a:pt x="2750" y="1024"/>
                      </a:cubicBezTo>
                      <a:cubicBezTo>
                        <a:pt x="2794" y="1078"/>
                        <a:pt x="2847" y="1125"/>
                        <a:pt x="2900" y="1154"/>
                      </a:cubicBezTo>
                      <a:cubicBezTo>
                        <a:pt x="2953" y="1183"/>
                        <a:pt x="3013" y="1200"/>
                        <a:pt x="3070" y="1200"/>
                      </a:cubicBezTo>
                      <a:cubicBezTo>
                        <a:pt x="3127" y="1200"/>
                        <a:pt x="3187" y="1183"/>
                        <a:pt x="3240" y="1154"/>
                      </a:cubicBezTo>
                      <a:cubicBezTo>
                        <a:pt x="3293" y="1125"/>
                        <a:pt x="3346" y="1078"/>
                        <a:pt x="3390" y="1024"/>
                      </a:cubicBezTo>
                      <a:cubicBezTo>
                        <a:pt x="3434" y="970"/>
                        <a:pt x="3474" y="901"/>
                        <a:pt x="3504" y="830"/>
                      </a:cubicBezTo>
                      <a:cubicBezTo>
                        <a:pt x="3534" y="759"/>
                        <a:pt x="3557" y="677"/>
                        <a:pt x="3570" y="600"/>
                      </a:cubicBezTo>
                      <a:cubicBezTo>
                        <a:pt x="3583" y="523"/>
                        <a:pt x="3587" y="441"/>
                        <a:pt x="3584" y="370"/>
                      </a:cubicBezTo>
                      <a:cubicBezTo>
                        <a:pt x="3581" y="299"/>
                        <a:pt x="3567" y="230"/>
                        <a:pt x="3550" y="176"/>
                      </a:cubicBezTo>
                      <a:cubicBezTo>
                        <a:pt x="3533" y="122"/>
                        <a:pt x="3507" y="75"/>
                        <a:pt x="3480" y="46"/>
                      </a:cubicBezTo>
                      <a:cubicBezTo>
                        <a:pt x="3453" y="17"/>
                        <a:pt x="3420" y="0"/>
                        <a:pt x="3390" y="0"/>
                      </a:cubicBezTo>
                      <a:cubicBezTo>
                        <a:pt x="3360" y="0"/>
                        <a:pt x="3327" y="17"/>
                        <a:pt x="3300" y="46"/>
                      </a:cubicBezTo>
                      <a:cubicBezTo>
                        <a:pt x="3273" y="75"/>
                        <a:pt x="3247" y="122"/>
                        <a:pt x="3230" y="176"/>
                      </a:cubicBezTo>
                      <a:cubicBezTo>
                        <a:pt x="3213" y="230"/>
                        <a:pt x="3199" y="299"/>
                        <a:pt x="3196" y="370"/>
                      </a:cubicBezTo>
                      <a:cubicBezTo>
                        <a:pt x="3193" y="441"/>
                        <a:pt x="3197" y="523"/>
                        <a:pt x="3210" y="600"/>
                      </a:cubicBezTo>
                      <a:cubicBezTo>
                        <a:pt x="3223" y="677"/>
                        <a:pt x="3246" y="759"/>
                        <a:pt x="3276" y="830"/>
                      </a:cubicBezTo>
                      <a:cubicBezTo>
                        <a:pt x="3306" y="901"/>
                        <a:pt x="3346" y="970"/>
                        <a:pt x="3390" y="1024"/>
                      </a:cubicBezTo>
                      <a:cubicBezTo>
                        <a:pt x="3434" y="1078"/>
                        <a:pt x="3487" y="1125"/>
                        <a:pt x="3540" y="1154"/>
                      </a:cubicBezTo>
                      <a:cubicBezTo>
                        <a:pt x="3593" y="1183"/>
                        <a:pt x="3653" y="1200"/>
                        <a:pt x="3710" y="1200"/>
                      </a:cubicBezTo>
                      <a:cubicBezTo>
                        <a:pt x="3767" y="1200"/>
                        <a:pt x="3827" y="1183"/>
                        <a:pt x="3880" y="1154"/>
                      </a:cubicBezTo>
                      <a:cubicBezTo>
                        <a:pt x="3933" y="1125"/>
                        <a:pt x="3986" y="1078"/>
                        <a:pt x="4030" y="1024"/>
                      </a:cubicBezTo>
                      <a:cubicBezTo>
                        <a:pt x="4074" y="970"/>
                        <a:pt x="4114" y="901"/>
                        <a:pt x="4144" y="830"/>
                      </a:cubicBezTo>
                      <a:cubicBezTo>
                        <a:pt x="4174" y="759"/>
                        <a:pt x="4197" y="677"/>
                        <a:pt x="4210" y="600"/>
                      </a:cubicBezTo>
                      <a:cubicBezTo>
                        <a:pt x="4223" y="523"/>
                        <a:pt x="4227" y="441"/>
                        <a:pt x="4224" y="370"/>
                      </a:cubicBezTo>
                      <a:cubicBezTo>
                        <a:pt x="4221" y="299"/>
                        <a:pt x="4207" y="230"/>
                        <a:pt x="4190" y="176"/>
                      </a:cubicBezTo>
                      <a:cubicBezTo>
                        <a:pt x="4173" y="122"/>
                        <a:pt x="4147" y="75"/>
                        <a:pt x="4120" y="46"/>
                      </a:cubicBezTo>
                      <a:cubicBezTo>
                        <a:pt x="4093" y="17"/>
                        <a:pt x="4060" y="0"/>
                        <a:pt x="4030" y="0"/>
                      </a:cubicBezTo>
                      <a:cubicBezTo>
                        <a:pt x="4000" y="0"/>
                        <a:pt x="3967" y="17"/>
                        <a:pt x="3940" y="46"/>
                      </a:cubicBezTo>
                      <a:cubicBezTo>
                        <a:pt x="3913" y="75"/>
                        <a:pt x="3887" y="122"/>
                        <a:pt x="3870" y="176"/>
                      </a:cubicBezTo>
                      <a:cubicBezTo>
                        <a:pt x="3853" y="230"/>
                        <a:pt x="3839" y="299"/>
                        <a:pt x="3836" y="370"/>
                      </a:cubicBezTo>
                      <a:cubicBezTo>
                        <a:pt x="3833" y="441"/>
                        <a:pt x="3837" y="523"/>
                        <a:pt x="3850" y="600"/>
                      </a:cubicBezTo>
                      <a:cubicBezTo>
                        <a:pt x="3863" y="677"/>
                        <a:pt x="3886" y="759"/>
                        <a:pt x="3916" y="830"/>
                      </a:cubicBezTo>
                      <a:cubicBezTo>
                        <a:pt x="3946" y="901"/>
                        <a:pt x="3986" y="970"/>
                        <a:pt x="4030" y="1024"/>
                      </a:cubicBezTo>
                      <a:cubicBezTo>
                        <a:pt x="4074" y="1078"/>
                        <a:pt x="4127" y="1125"/>
                        <a:pt x="4180" y="1154"/>
                      </a:cubicBezTo>
                      <a:cubicBezTo>
                        <a:pt x="4233" y="1183"/>
                        <a:pt x="4293" y="1200"/>
                        <a:pt x="4350" y="1200"/>
                      </a:cubicBezTo>
                      <a:cubicBezTo>
                        <a:pt x="4407" y="1200"/>
                        <a:pt x="4467" y="1183"/>
                        <a:pt x="4520" y="1154"/>
                      </a:cubicBezTo>
                      <a:cubicBezTo>
                        <a:pt x="4573" y="1125"/>
                        <a:pt x="4626" y="1078"/>
                        <a:pt x="4670" y="1024"/>
                      </a:cubicBezTo>
                      <a:cubicBezTo>
                        <a:pt x="4714" y="970"/>
                        <a:pt x="4754" y="901"/>
                        <a:pt x="4784" y="830"/>
                      </a:cubicBezTo>
                      <a:cubicBezTo>
                        <a:pt x="4814" y="759"/>
                        <a:pt x="4837" y="677"/>
                        <a:pt x="4850" y="600"/>
                      </a:cubicBezTo>
                      <a:cubicBezTo>
                        <a:pt x="4863" y="523"/>
                        <a:pt x="4863" y="446"/>
                        <a:pt x="4864" y="370"/>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871" name="lxqlx57"/>
                <p:cNvSpPr/>
                <p:nvPr/>
              </p:nvSpPr>
              <p:spPr>
                <a:xfrm rot="5400000">
                  <a:off x="462" y="93"/>
                  <a:ext cx="223" cy="84"/>
                </a:xfrm>
                <a:custGeom>
                  <a:avLst/>
                  <a:gdLst/>
                  <a:ahLst/>
                  <a:cxnLst/>
                  <a:rect l="l" t="t" r="r" b="b"/>
                  <a:pathLst>
                    <a:path w="4864" h="1200">
                      <a:moveTo>
                        <a:pt x="16" y="370"/>
                      </a:moveTo>
                      <a:cubicBezTo>
                        <a:pt x="8" y="446"/>
                        <a:pt x="0" y="523"/>
                        <a:pt x="10" y="600"/>
                      </a:cubicBezTo>
                      <a:cubicBezTo>
                        <a:pt x="20" y="677"/>
                        <a:pt x="46" y="759"/>
                        <a:pt x="76" y="830"/>
                      </a:cubicBezTo>
                      <a:cubicBezTo>
                        <a:pt x="106" y="901"/>
                        <a:pt x="146" y="970"/>
                        <a:pt x="190" y="1024"/>
                      </a:cubicBezTo>
                      <a:cubicBezTo>
                        <a:pt x="234" y="1078"/>
                        <a:pt x="287" y="1125"/>
                        <a:pt x="340" y="1154"/>
                      </a:cubicBezTo>
                      <a:cubicBezTo>
                        <a:pt x="393" y="1183"/>
                        <a:pt x="453" y="1200"/>
                        <a:pt x="510" y="1200"/>
                      </a:cubicBezTo>
                      <a:cubicBezTo>
                        <a:pt x="567" y="1200"/>
                        <a:pt x="627" y="1183"/>
                        <a:pt x="680" y="1154"/>
                      </a:cubicBezTo>
                      <a:cubicBezTo>
                        <a:pt x="733" y="1125"/>
                        <a:pt x="786" y="1078"/>
                        <a:pt x="830" y="1024"/>
                      </a:cubicBezTo>
                      <a:cubicBezTo>
                        <a:pt x="874" y="970"/>
                        <a:pt x="914" y="901"/>
                        <a:pt x="944" y="830"/>
                      </a:cubicBezTo>
                      <a:cubicBezTo>
                        <a:pt x="974" y="759"/>
                        <a:pt x="997" y="677"/>
                        <a:pt x="1010" y="600"/>
                      </a:cubicBezTo>
                      <a:cubicBezTo>
                        <a:pt x="1023" y="523"/>
                        <a:pt x="1027" y="441"/>
                        <a:pt x="1024" y="370"/>
                      </a:cubicBezTo>
                      <a:cubicBezTo>
                        <a:pt x="1021" y="299"/>
                        <a:pt x="1007" y="230"/>
                        <a:pt x="990" y="176"/>
                      </a:cubicBezTo>
                      <a:cubicBezTo>
                        <a:pt x="973" y="122"/>
                        <a:pt x="947" y="75"/>
                        <a:pt x="920" y="46"/>
                      </a:cubicBezTo>
                      <a:cubicBezTo>
                        <a:pt x="893" y="17"/>
                        <a:pt x="860" y="0"/>
                        <a:pt x="830" y="0"/>
                      </a:cubicBezTo>
                      <a:cubicBezTo>
                        <a:pt x="800" y="0"/>
                        <a:pt x="767" y="17"/>
                        <a:pt x="740" y="46"/>
                      </a:cubicBezTo>
                      <a:cubicBezTo>
                        <a:pt x="713" y="75"/>
                        <a:pt x="687" y="122"/>
                        <a:pt x="670" y="176"/>
                      </a:cubicBezTo>
                      <a:cubicBezTo>
                        <a:pt x="653" y="230"/>
                        <a:pt x="639" y="299"/>
                        <a:pt x="636" y="370"/>
                      </a:cubicBezTo>
                      <a:cubicBezTo>
                        <a:pt x="633" y="441"/>
                        <a:pt x="637" y="523"/>
                        <a:pt x="650" y="600"/>
                      </a:cubicBezTo>
                      <a:cubicBezTo>
                        <a:pt x="663" y="677"/>
                        <a:pt x="686" y="759"/>
                        <a:pt x="716" y="830"/>
                      </a:cubicBezTo>
                      <a:cubicBezTo>
                        <a:pt x="746" y="901"/>
                        <a:pt x="786" y="970"/>
                        <a:pt x="830" y="1024"/>
                      </a:cubicBezTo>
                      <a:cubicBezTo>
                        <a:pt x="874" y="1078"/>
                        <a:pt x="927" y="1125"/>
                        <a:pt x="980" y="1154"/>
                      </a:cubicBezTo>
                      <a:cubicBezTo>
                        <a:pt x="1033" y="1183"/>
                        <a:pt x="1093" y="1200"/>
                        <a:pt x="1150" y="1200"/>
                      </a:cubicBezTo>
                      <a:cubicBezTo>
                        <a:pt x="1207" y="1200"/>
                        <a:pt x="1267" y="1183"/>
                        <a:pt x="1320" y="1154"/>
                      </a:cubicBezTo>
                      <a:cubicBezTo>
                        <a:pt x="1373" y="1125"/>
                        <a:pt x="1426" y="1078"/>
                        <a:pt x="1470" y="1024"/>
                      </a:cubicBezTo>
                      <a:cubicBezTo>
                        <a:pt x="1514" y="970"/>
                        <a:pt x="1554" y="901"/>
                        <a:pt x="1584" y="830"/>
                      </a:cubicBezTo>
                      <a:cubicBezTo>
                        <a:pt x="1614" y="759"/>
                        <a:pt x="1637" y="677"/>
                        <a:pt x="1650" y="600"/>
                      </a:cubicBezTo>
                      <a:cubicBezTo>
                        <a:pt x="1663" y="523"/>
                        <a:pt x="1667" y="441"/>
                        <a:pt x="1664" y="370"/>
                      </a:cubicBezTo>
                      <a:cubicBezTo>
                        <a:pt x="1661" y="299"/>
                        <a:pt x="1647" y="230"/>
                        <a:pt x="1630" y="176"/>
                      </a:cubicBezTo>
                      <a:cubicBezTo>
                        <a:pt x="1613" y="122"/>
                        <a:pt x="1587" y="75"/>
                        <a:pt x="1560" y="46"/>
                      </a:cubicBezTo>
                      <a:cubicBezTo>
                        <a:pt x="1533" y="17"/>
                        <a:pt x="1500" y="0"/>
                        <a:pt x="1470" y="0"/>
                      </a:cubicBezTo>
                      <a:cubicBezTo>
                        <a:pt x="1440" y="0"/>
                        <a:pt x="1407" y="17"/>
                        <a:pt x="1380" y="46"/>
                      </a:cubicBezTo>
                      <a:cubicBezTo>
                        <a:pt x="1353" y="75"/>
                        <a:pt x="1327" y="122"/>
                        <a:pt x="1310" y="176"/>
                      </a:cubicBezTo>
                      <a:cubicBezTo>
                        <a:pt x="1293" y="230"/>
                        <a:pt x="1279" y="299"/>
                        <a:pt x="1276" y="370"/>
                      </a:cubicBezTo>
                      <a:cubicBezTo>
                        <a:pt x="1273" y="441"/>
                        <a:pt x="1277" y="523"/>
                        <a:pt x="1290" y="600"/>
                      </a:cubicBezTo>
                      <a:cubicBezTo>
                        <a:pt x="1303" y="677"/>
                        <a:pt x="1326" y="759"/>
                        <a:pt x="1356" y="830"/>
                      </a:cubicBezTo>
                      <a:cubicBezTo>
                        <a:pt x="1386" y="901"/>
                        <a:pt x="1426" y="970"/>
                        <a:pt x="1470" y="1024"/>
                      </a:cubicBezTo>
                      <a:cubicBezTo>
                        <a:pt x="1514" y="1078"/>
                        <a:pt x="1567" y="1125"/>
                        <a:pt x="1620" y="1154"/>
                      </a:cubicBezTo>
                      <a:cubicBezTo>
                        <a:pt x="1673" y="1183"/>
                        <a:pt x="1733" y="1200"/>
                        <a:pt x="1790" y="1200"/>
                      </a:cubicBezTo>
                      <a:cubicBezTo>
                        <a:pt x="1847" y="1200"/>
                        <a:pt x="1907" y="1183"/>
                        <a:pt x="1960" y="1154"/>
                      </a:cubicBezTo>
                      <a:cubicBezTo>
                        <a:pt x="2013" y="1125"/>
                        <a:pt x="2066" y="1078"/>
                        <a:pt x="2110" y="1024"/>
                      </a:cubicBezTo>
                      <a:cubicBezTo>
                        <a:pt x="2154" y="970"/>
                        <a:pt x="2194" y="901"/>
                        <a:pt x="2224" y="830"/>
                      </a:cubicBezTo>
                      <a:cubicBezTo>
                        <a:pt x="2254" y="759"/>
                        <a:pt x="2277" y="677"/>
                        <a:pt x="2290" y="600"/>
                      </a:cubicBezTo>
                      <a:cubicBezTo>
                        <a:pt x="2303" y="523"/>
                        <a:pt x="2307" y="441"/>
                        <a:pt x="2304" y="370"/>
                      </a:cubicBezTo>
                      <a:cubicBezTo>
                        <a:pt x="2301" y="299"/>
                        <a:pt x="2287" y="230"/>
                        <a:pt x="2270" y="176"/>
                      </a:cubicBezTo>
                      <a:cubicBezTo>
                        <a:pt x="2253" y="122"/>
                        <a:pt x="2227" y="75"/>
                        <a:pt x="2200" y="46"/>
                      </a:cubicBezTo>
                      <a:cubicBezTo>
                        <a:pt x="2173" y="17"/>
                        <a:pt x="2140" y="0"/>
                        <a:pt x="2110" y="0"/>
                      </a:cubicBezTo>
                      <a:cubicBezTo>
                        <a:pt x="2080" y="0"/>
                        <a:pt x="2047" y="17"/>
                        <a:pt x="2020" y="46"/>
                      </a:cubicBezTo>
                      <a:cubicBezTo>
                        <a:pt x="1993" y="75"/>
                        <a:pt x="1967" y="122"/>
                        <a:pt x="1950" y="176"/>
                      </a:cubicBezTo>
                      <a:cubicBezTo>
                        <a:pt x="1933" y="230"/>
                        <a:pt x="1919" y="299"/>
                        <a:pt x="1916" y="370"/>
                      </a:cubicBezTo>
                      <a:cubicBezTo>
                        <a:pt x="1913" y="441"/>
                        <a:pt x="1917" y="523"/>
                        <a:pt x="1930" y="600"/>
                      </a:cubicBezTo>
                      <a:cubicBezTo>
                        <a:pt x="1943" y="677"/>
                        <a:pt x="1966" y="759"/>
                        <a:pt x="1996" y="830"/>
                      </a:cubicBezTo>
                      <a:cubicBezTo>
                        <a:pt x="2026" y="901"/>
                        <a:pt x="2066" y="970"/>
                        <a:pt x="2110" y="1024"/>
                      </a:cubicBezTo>
                      <a:cubicBezTo>
                        <a:pt x="2154" y="1078"/>
                        <a:pt x="2207" y="1125"/>
                        <a:pt x="2260" y="1154"/>
                      </a:cubicBezTo>
                      <a:cubicBezTo>
                        <a:pt x="2313" y="1183"/>
                        <a:pt x="2373" y="1200"/>
                        <a:pt x="2430" y="1200"/>
                      </a:cubicBezTo>
                      <a:cubicBezTo>
                        <a:pt x="2487" y="1200"/>
                        <a:pt x="2547" y="1183"/>
                        <a:pt x="2600" y="1154"/>
                      </a:cubicBezTo>
                      <a:cubicBezTo>
                        <a:pt x="2653" y="1125"/>
                        <a:pt x="2706" y="1078"/>
                        <a:pt x="2750" y="1024"/>
                      </a:cubicBezTo>
                      <a:cubicBezTo>
                        <a:pt x="2794" y="970"/>
                        <a:pt x="2834" y="901"/>
                        <a:pt x="2864" y="830"/>
                      </a:cubicBezTo>
                      <a:cubicBezTo>
                        <a:pt x="2894" y="759"/>
                        <a:pt x="2917" y="677"/>
                        <a:pt x="2930" y="600"/>
                      </a:cubicBezTo>
                      <a:cubicBezTo>
                        <a:pt x="2943" y="523"/>
                        <a:pt x="2947" y="441"/>
                        <a:pt x="2944" y="370"/>
                      </a:cubicBezTo>
                      <a:cubicBezTo>
                        <a:pt x="2941" y="299"/>
                        <a:pt x="2927" y="230"/>
                        <a:pt x="2910" y="176"/>
                      </a:cubicBezTo>
                      <a:cubicBezTo>
                        <a:pt x="2893" y="122"/>
                        <a:pt x="2867" y="75"/>
                        <a:pt x="2840" y="46"/>
                      </a:cubicBezTo>
                      <a:cubicBezTo>
                        <a:pt x="2813" y="17"/>
                        <a:pt x="2780" y="0"/>
                        <a:pt x="2750" y="0"/>
                      </a:cubicBezTo>
                      <a:cubicBezTo>
                        <a:pt x="2720" y="0"/>
                        <a:pt x="2687" y="17"/>
                        <a:pt x="2660" y="46"/>
                      </a:cubicBezTo>
                      <a:cubicBezTo>
                        <a:pt x="2633" y="75"/>
                        <a:pt x="2607" y="122"/>
                        <a:pt x="2590" y="176"/>
                      </a:cubicBezTo>
                      <a:cubicBezTo>
                        <a:pt x="2573" y="230"/>
                        <a:pt x="2559" y="299"/>
                        <a:pt x="2556" y="370"/>
                      </a:cubicBezTo>
                      <a:cubicBezTo>
                        <a:pt x="2553" y="441"/>
                        <a:pt x="2557" y="523"/>
                        <a:pt x="2570" y="600"/>
                      </a:cubicBezTo>
                      <a:cubicBezTo>
                        <a:pt x="2583" y="677"/>
                        <a:pt x="2606" y="759"/>
                        <a:pt x="2636" y="830"/>
                      </a:cubicBezTo>
                      <a:cubicBezTo>
                        <a:pt x="2666" y="901"/>
                        <a:pt x="2706" y="970"/>
                        <a:pt x="2750" y="1024"/>
                      </a:cubicBezTo>
                      <a:cubicBezTo>
                        <a:pt x="2794" y="1078"/>
                        <a:pt x="2847" y="1125"/>
                        <a:pt x="2900" y="1154"/>
                      </a:cubicBezTo>
                      <a:cubicBezTo>
                        <a:pt x="2953" y="1183"/>
                        <a:pt x="3013" y="1200"/>
                        <a:pt x="3070" y="1200"/>
                      </a:cubicBezTo>
                      <a:cubicBezTo>
                        <a:pt x="3127" y="1200"/>
                        <a:pt x="3187" y="1183"/>
                        <a:pt x="3240" y="1154"/>
                      </a:cubicBezTo>
                      <a:cubicBezTo>
                        <a:pt x="3293" y="1125"/>
                        <a:pt x="3346" y="1078"/>
                        <a:pt x="3390" y="1024"/>
                      </a:cubicBezTo>
                      <a:cubicBezTo>
                        <a:pt x="3434" y="970"/>
                        <a:pt x="3474" y="901"/>
                        <a:pt x="3504" y="830"/>
                      </a:cubicBezTo>
                      <a:cubicBezTo>
                        <a:pt x="3534" y="759"/>
                        <a:pt x="3557" y="677"/>
                        <a:pt x="3570" y="600"/>
                      </a:cubicBezTo>
                      <a:cubicBezTo>
                        <a:pt x="3583" y="523"/>
                        <a:pt x="3587" y="441"/>
                        <a:pt x="3584" y="370"/>
                      </a:cubicBezTo>
                      <a:cubicBezTo>
                        <a:pt x="3581" y="299"/>
                        <a:pt x="3567" y="230"/>
                        <a:pt x="3550" y="176"/>
                      </a:cubicBezTo>
                      <a:cubicBezTo>
                        <a:pt x="3533" y="122"/>
                        <a:pt x="3507" y="75"/>
                        <a:pt x="3480" y="46"/>
                      </a:cubicBezTo>
                      <a:cubicBezTo>
                        <a:pt x="3453" y="17"/>
                        <a:pt x="3420" y="0"/>
                        <a:pt x="3390" y="0"/>
                      </a:cubicBezTo>
                      <a:cubicBezTo>
                        <a:pt x="3360" y="0"/>
                        <a:pt x="3327" y="17"/>
                        <a:pt x="3300" y="46"/>
                      </a:cubicBezTo>
                      <a:cubicBezTo>
                        <a:pt x="3273" y="75"/>
                        <a:pt x="3247" y="122"/>
                        <a:pt x="3230" y="176"/>
                      </a:cubicBezTo>
                      <a:cubicBezTo>
                        <a:pt x="3213" y="230"/>
                        <a:pt x="3199" y="299"/>
                        <a:pt x="3196" y="370"/>
                      </a:cubicBezTo>
                      <a:cubicBezTo>
                        <a:pt x="3193" y="441"/>
                        <a:pt x="3197" y="523"/>
                        <a:pt x="3210" y="600"/>
                      </a:cubicBezTo>
                      <a:cubicBezTo>
                        <a:pt x="3223" y="677"/>
                        <a:pt x="3246" y="759"/>
                        <a:pt x="3276" y="830"/>
                      </a:cubicBezTo>
                      <a:cubicBezTo>
                        <a:pt x="3306" y="901"/>
                        <a:pt x="3346" y="970"/>
                        <a:pt x="3390" y="1024"/>
                      </a:cubicBezTo>
                      <a:cubicBezTo>
                        <a:pt x="3434" y="1078"/>
                        <a:pt x="3487" y="1125"/>
                        <a:pt x="3540" y="1154"/>
                      </a:cubicBezTo>
                      <a:cubicBezTo>
                        <a:pt x="3593" y="1183"/>
                        <a:pt x="3653" y="1200"/>
                        <a:pt x="3710" y="1200"/>
                      </a:cubicBezTo>
                      <a:cubicBezTo>
                        <a:pt x="3767" y="1200"/>
                        <a:pt x="3827" y="1183"/>
                        <a:pt x="3880" y="1154"/>
                      </a:cubicBezTo>
                      <a:cubicBezTo>
                        <a:pt x="3933" y="1125"/>
                        <a:pt x="3986" y="1078"/>
                        <a:pt x="4030" y="1024"/>
                      </a:cubicBezTo>
                      <a:cubicBezTo>
                        <a:pt x="4074" y="970"/>
                        <a:pt x="4114" y="901"/>
                        <a:pt x="4144" y="830"/>
                      </a:cubicBezTo>
                      <a:cubicBezTo>
                        <a:pt x="4174" y="759"/>
                        <a:pt x="4197" y="677"/>
                        <a:pt x="4210" y="600"/>
                      </a:cubicBezTo>
                      <a:cubicBezTo>
                        <a:pt x="4223" y="523"/>
                        <a:pt x="4227" y="441"/>
                        <a:pt x="4224" y="370"/>
                      </a:cubicBezTo>
                      <a:cubicBezTo>
                        <a:pt x="4221" y="299"/>
                        <a:pt x="4207" y="230"/>
                        <a:pt x="4190" y="176"/>
                      </a:cubicBezTo>
                      <a:cubicBezTo>
                        <a:pt x="4173" y="122"/>
                        <a:pt x="4147" y="75"/>
                        <a:pt x="4120" y="46"/>
                      </a:cubicBezTo>
                      <a:cubicBezTo>
                        <a:pt x="4093" y="17"/>
                        <a:pt x="4060" y="0"/>
                        <a:pt x="4030" y="0"/>
                      </a:cubicBezTo>
                      <a:cubicBezTo>
                        <a:pt x="4000" y="0"/>
                        <a:pt x="3967" y="17"/>
                        <a:pt x="3940" y="46"/>
                      </a:cubicBezTo>
                      <a:cubicBezTo>
                        <a:pt x="3913" y="75"/>
                        <a:pt x="3887" y="122"/>
                        <a:pt x="3870" y="176"/>
                      </a:cubicBezTo>
                      <a:cubicBezTo>
                        <a:pt x="3853" y="230"/>
                        <a:pt x="3839" y="299"/>
                        <a:pt x="3836" y="370"/>
                      </a:cubicBezTo>
                      <a:cubicBezTo>
                        <a:pt x="3833" y="441"/>
                        <a:pt x="3837" y="523"/>
                        <a:pt x="3850" y="600"/>
                      </a:cubicBezTo>
                      <a:cubicBezTo>
                        <a:pt x="3863" y="677"/>
                        <a:pt x="3886" y="759"/>
                        <a:pt x="3916" y="830"/>
                      </a:cubicBezTo>
                      <a:cubicBezTo>
                        <a:pt x="3946" y="901"/>
                        <a:pt x="3986" y="970"/>
                        <a:pt x="4030" y="1024"/>
                      </a:cubicBezTo>
                      <a:cubicBezTo>
                        <a:pt x="4074" y="1078"/>
                        <a:pt x="4127" y="1125"/>
                        <a:pt x="4180" y="1154"/>
                      </a:cubicBezTo>
                      <a:cubicBezTo>
                        <a:pt x="4233" y="1183"/>
                        <a:pt x="4293" y="1200"/>
                        <a:pt x="4350" y="1200"/>
                      </a:cubicBezTo>
                      <a:cubicBezTo>
                        <a:pt x="4407" y="1200"/>
                        <a:pt x="4467" y="1183"/>
                        <a:pt x="4520" y="1154"/>
                      </a:cubicBezTo>
                      <a:cubicBezTo>
                        <a:pt x="4573" y="1125"/>
                        <a:pt x="4626" y="1078"/>
                        <a:pt x="4670" y="1024"/>
                      </a:cubicBezTo>
                      <a:cubicBezTo>
                        <a:pt x="4714" y="970"/>
                        <a:pt x="4754" y="901"/>
                        <a:pt x="4784" y="830"/>
                      </a:cubicBezTo>
                      <a:cubicBezTo>
                        <a:pt x="4814" y="759"/>
                        <a:pt x="4837" y="677"/>
                        <a:pt x="4850" y="600"/>
                      </a:cubicBezTo>
                      <a:cubicBezTo>
                        <a:pt x="4863" y="523"/>
                        <a:pt x="4863" y="446"/>
                        <a:pt x="4864" y="370"/>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872" name="矩形 38920"/>
                <p:cNvSpPr/>
                <p:nvPr/>
              </p:nvSpPr>
              <p:spPr>
                <a:xfrm>
                  <a:off x="0" y="262"/>
                  <a:ext cx="680" cy="3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873" name="矩形 38921"/>
                <p:cNvSpPr/>
                <p:nvPr/>
              </p:nvSpPr>
              <p:spPr>
                <a:xfrm>
                  <a:off x="0" y="0"/>
                  <a:ext cx="680" cy="3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874" name="矩形 38922"/>
                <p:cNvSpPr/>
                <p:nvPr/>
              </p:nvSpPr>
              <p:spPr>
                <a:xfrm>
                  <a:off x="223" y="39"/>
                  <a:ext cx="84" cy="5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875" name="矩形 38923"/>
                <p:cNvSpPr/>
                <p:nvPr/>
              </p:nvSpPr>
              <p:spPr>
                <a:xfrm>
                  <a:off x="384" y="39"/>
                  <a:ext cx="84" cy="5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876" name="矩形 38924"/>
                <p:cNvSpPr/>
                <p:nvPr/>
              </p:nvSpPr>
              <p:spPr>
                <a:xfrm>
                  <a:off x="223" y="210"/>
                  <a:ext cx="84" cy="5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877" name="矩形 38925"/>
                <p:cNvSpPr/>
                <p:nvPr/>
              </p:nvSpPr>
              <p:spPr>
                <a:xfrm>
                  <a:off x="384" y="212"/>
                  <a:ext cx="84" cy="5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sp>
            <p:nvSpPr>
              <p:cNvPr id="36878" name="文本框 38926"/>
              <p:cNvSpPr txBox="1"/>
              <p:nvPr/>
            </p:nvSpPr>
            <p:spPr>
              <a:xfrm>
                <a:off x="2592" y="1525"/>
                <a:ext cx="903" cy="468"/>
              </a:xfrm>
              <a:prstGeom prst="rect">
                <a:avLst/>
              </a:prstGeom>
              <a:noFill/>
              <a:ln w="9525">
                <a:noFill/>
              </a:ln>
            </p:spPr>
            <p:txBody>
              <a:bodyPr wrap="square" anchor="t" anchorCtr="0"/>
              <a:lstStyle/>
              <a:p>
                <a:r>
                  <a:rPr lang="zh-CN" altLang="en-US" sz="2400" b="1">
                    <a:latin typeface="Arial" panose="020B0604020202020204" pitchFamily="34" charset="0"/>
                    <a:ea typeface="宋体" panose="02010600030101010101" pitchFamily="2" charset="-122"/>
                  </a:rPr>
                  <a:t>电源</a:t>
                </a:r>
              </a:p>
              <a:p>
                <a:endParaRPr lang="zh-CN" altLang="en-US">
                  <a:latin typeface="Arial" panose="020B0604020202020204" pitchFamily="34" charset="0"/>
                  <a:ea typeface="宋体" panose="02010600030101010101" pitchFamily="2" charset="-122"/>
                </a:endParaRPr>
              </a:p>
            </p:txBody>
          </p:sp>
          <p:sp>
            <p:nvSpPr>
              <p:cNvPr id="36879" name="文本框 38927"/>
              <p:cNvSpPr txBox="1"/>
              <p:nvPr/>
            </p:nvSpPr>
            <p:spPr>
              <a:xfrm>
                <a:off x="32" y="667"/>
                <a:ext cx="903" cy="468"/>
              </a:xfrm>
              <a:prstGeom prst="rect">
                <a:avLst/>
              </a:prstGeom>
              <a:noFill/>
              <a:ln w="9525">
                <a:noFill/>
              </a:ln>
            </p:spPr>
            <p:txBody>
              <a:bodyPr wrap="square" anchor="t" anchorCtr="0"/>
              <a:lstStyle/>
              <a:p>
                <a:r>
                  <a:rPr lang="zh-CN" altLang="en-US" sz="2400" b="1">
                    <a:latin typeface="Arial" panose="020B0604020202020204" pitchFamily="34" charset="0"/>
                    <a:ea typeface="宋体" panose="02010600030101010101" pitchFamily="2" charset="-122"/>
                  </a:rPr>
                  <a:t>电源</a:t>
                </a:r>
              </a:p>
              <a:p>
                <a:endParaRPr lang="zh-CN" altLang="en-US">
                  <a:latin typeface="Arial" panose="020B0604020202020204" pitchFamily="34" charset="0"/>
                  <a:ea typeface="宋体" panose="02010600030101010101" pitchFamily="2" charset="-122"/>
                </a:endParaRPr>
              </a:p>
            </p:txBody>
          </p:sp>
          <p:sp>
            <p:nvSpPr>
              <p:cNvPr id="36880" name="文本框 38928"/>
              <p:cNvSpPr txBox="1"/>
              <p:nvPr/>
            </p:nvSpPr>
            <p:spPr>
              <a:xfrm>
                <a:off x="572" y="48"/>
                <a:ext cx="1080" cy="390"/>
              </a:xfrm>
              <a:prstGeom prst="rect">
                <a:avLst/>
              </a:prstGeom>
              <a:noFill/>
              <a:ln w="9525">
                <a:noFill/>
              </a:ln>
            </p:spPr>
            <p:txBody>
              <a:bodyPr wrap="square" anchor="t" anchorCtr="0"/>
              <a:lstStyle/>
              <a:p>
                <a:r>
                  <a:rPr lang="zh-CN" altLang="en-US" sz="2400" b="1">
                    <a:latin typeface="Arial" panose="020B0604020202020204" pitchFamily="34" charset="0"/>
                    <a:ea typeface="宋体" panose="02010600030101010101" pitchFamily="2" charset="-122"/>
                  </a:rPr>
                  <a:t>光控开关</a:t>
                </a:r>
              </a:p>
              <a:p>
                <a:endParaRPr lang="zh-CN" altLang="en-US">
                  <a:latin typeface="Arial" panose="020B0604020202020204" pitchFamily="34" charset="0"/>
                  <a:ea typeface="宋体" panose="02010600030101010101" pitchFamily="2" charset="-122"/>
                </a:endParaRPr>
              </a:p>
            </p:txBody>
          </p:sp>
          <p:sp>
            <p:nvSpPr>
              <p:cNvPr id="36881" name="文本框 38929"/>
              <p:cNvSpPr txBox="1"/>
              <p:nvPr/>
            </p:nvSpPr>
            <p:spPr>
              <a:xfrm>
                <a:off x="585" y="656"/>
                <a:ext cx="1080" cy="390"/>
              </a:xfrm>
              <a:prstGeom prst="rect">
                <a:avLst/>
              </a:prstGeom>
              <a:noFill/>
              <a:ln w="9525">
                <a:noFill/>
              </a:ln>
            </p:spPr>
            <p:txBody>
              <a:bodyPr wrap="square" anchor="t" anchorCtr="0"/>
              <a:lstStyle/>
              <a:p>
                <a:r>
                  <a:rPr lang="zh-CN" altLang="en-US" sz="2400" b="1">
                    <a:latin typeface="Arial" panose="020B0604020202020204" pitchFamily="34" charset="0"/>
                    <a:ea typeface="宋体" panose="02010600030101010101" pitchFamily="2" charset="-122"/>
                  </a:rPr>
                  <a:t>压力开关</a:t>
                </a:r>
              </a:p>
              <a:p>
                <a:endParaRPr lang="zh-CN" altLang="en-US">
                  <a:latin typeface="Arial" panose="020B0604020202020204" pitchFamily="34" charset="0"/>
                  <a:ea typeface="宋体" panose="02010600030101010101" pitchFamily="2" charset="-122"/>
                </a:endParaRPr>
              </a:p>
            </p:txBody>
          </p:sp>
          <p:sp>
            <p:nvSpPr>
              <p:cNvPr id="36882" name="文本框 38930"/>
              <p:cNvSpPr txBox="1"/>
              <p:nvPr/>
            </p:nvSpPr>
            <p:spPr>
              <a:xfrm>
                <a:off x="3295" y="682"/>
                <a:ext cx="537" cy="1092"/>
              </a:xfrm>
              <a:prstGeom prst="rect">
                <a:avLst/>
              </a:prstGeom>
              <a:noFill/>
              <a:ln w="9525">
                <a:noFill/>
              </a:ln>
            </p:spPr>
            <p:txBody>
              <a:bodyPr vert="eaVert" wrap="square" anchor="t" anchorCtr="0"/>
              <a:lstStyle/>
              <a:p>
                <a:r>
                  <a:rPr lang="zh-CN" altLang="en-US" sz="2400" b="1">
                    <a:latin typeface="Arial" panose="020B0604020202020204" pitchFamily="34" charset="0"/>
                    <a:ea typeface="宋体" panose="02010600030101010101" pitchFamily="2" charset="-122"/>
                  </a:rPr>
                  <a:t>摄像系统</a:t>
                </a:r>
              </a:p>
              <a:p>
                <a:endParaRPr lang="zh-CN" altLang="en-US">
                  <a:latin typeface="Arial" panose="020B0604020202020204" pitchFamily="34" charset="0"/>
                  <a:ea typeface="宋体" panose="02010600030101010101" pitchFamily="2" charset="-122"/>
                </a:endParaRPr>
              </a:p>
            </p:txBody>
          </p:sp>
          <p:grpSp>
            <p:nvGrpSpPr>
              <p:cNvPr id="36883" name="组合 38931"/>
              <p:cNvGrpSpPr/>
              <p:nvPr/>
            </p:nvGrpSpPr>
            <p:grpSpPr>
              <a:xfrm>
                <a:off x="1695" y="1302"/>
                <a:ext cx="777" cy="43"/>
                <a:chOff x="0" y="0"/>
                <a:chExt cx="3420" cy="104"/>
              </a:xfrm>
            </p:grpSpPr>
            <p:sp>
              <p:nvSpPr>
                <p:cNvPr id="36884" name="直接连接符 38932"/>
                <p:cNvSpPr/>
                <p:nvPr/>
              </p:nvSpPr>
              <p:spPr>
                <a:xfrm>
                  <a:off x="0" y="0"/>
                  <a:ext cx="3420" cy="0"/>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85" name="直接连接符 38933"/>
                <p:cNvSpPr/>
                <p:nvPr/>
              </p:nvSpPr>
              <p:spPr>
                <a:xfrm flipH="1">
                  <a:off x="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86" name="直接连接符 38934"/>
                <p:cNvSpPr/>
                <p:nvPr/>
              </p:nvSpPr>
              <p:spPr>
                <a:xfrm flipH="1">
                  <a:off x="18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87" name="直接连接符 38935"/>
                <p:cNvSpPr/>
                <p:nvPr/>
              </p:nvSpPr>
              <p:spPr>
                <a:xfrm flipH="1">
                  <a:off x="36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88" name="直接连接符 38936"/>
                <p:cNvSpPr/>
                <p:nvPr/>
              </p:nvSpPr>
              <p:spPr>
                <a:xfrm flipH="1">
                  <a:off x="54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89" name="直接连接符 38937"/>
                <p:cNvSpPr/>
                <p:nvPr/>
              </p:nvSpPr>
              <p:spPr>
                <a:xfrm flipH="1">
                  <a:off x="72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0" name="直接连接符 38938"/>
                <p:cNvSpPr/>
                <p:nvPr/>
              </p:nvSpPr>
              <p:spPr>
                <a:xfrm flipH="1">
                  <a:off x="90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1" name="直接连接符 38939"/>
                <p:cNvSpPr/>
                <p:nvPr/>
              </p:nvSpPr>
              <p:spPr>
                <a:xfrm flipH="1">
                  <a:off x="108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2" name="直接连接符 38940"/>
                <p:cNvSpPr/>
                <p:nvPr/>
              </p:nvSpPr>
              <p:spPr>
                <a:xfrm flipH="1">
                  <a:off x="126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3" name="直接连接符 38941"/>
                <p:cNvSpPr/>
                <p:nvPr/>
              </p:nvSpPr>
              <p:spPr>
                <a:xfrm flipH="1">
                  <a:off x="144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4" name="直接连接符 38942"/>
                <p:cNvSpPr/>
                <p:nvPr/>
              </p:nvSpPr>
              <p:spPr>
                <a:xfrm flipH="1">
                  <a:off x="162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5" name="直接连接符 38943"/>
                <p:cNvSpPr/>
                <p:nvPr/>
              </p:nvSpPr>
              <p:spPr>
                <a:xfrm flipH="1">
                  <a:off x="180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6" name="直接连接符 38944"/>
                <p:cNvSpPr/>
                <p:nvPr/>
              </p:nvSpPr>
              <p:spPr>
                <a:xfrm flipH="1">
                  <a:off x="198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7" name="直接连接符 38945"/>
                <p:cNvSpPr/>
                <p:nvPr/>
              </p:nvSpPr>
              <p:spPr>
                <a:xfrm flipH="1">
                  <a:off x="216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8" name="直接连接符 38946"/>
                <p:cNvSpPr/>
                <p:nvPr/>
              </p:nvSpPr>
              <p:spPr>
                <a:xfrm flipH="1">
                  <a:off x="234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899" name="直接连接符 38947"/>
                <p:cNvSpPr/>
                <p:nvPr/>
              </p:nvSpPr>
              <p:spPr>
                <a:xfrm flipH="1">
                  <a:off x="252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900" name="直接连接符 38948"/>
                <p:cNvSpPr/>
                <p:nvPr/>
              </p:nvSpPr>
              <p:spPr>
                <a:xfrm flipH="1">
                  <a:off x="270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901" name="直接连接符 38949"/>
                <p:cNvSpPr/>
                <p:nvPr/>
              </p:nvSpPr>
              <p:spPr>
                <a:xfrm flipH="1">
                  <a:off x="288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902" name="直接连接符 38950"/>
                <p:cNvSpPr/>
                <p:nvPr/>
              </p:nvSpPr>
              <p:spPr>
                <a:xfrm flipH="1">
                  <a:off x="306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6903" name="直接连接符 38951"/>
                <p:cNvSpPr/>
                <p:nvPr/>
              </p:nvSpPr>
              <p:spPr>
                <a:xfrm flipH="1">
                  <a:off x="3240" y="0"/>
                  <a:ext cx="180" cy="104"/>
                </a:xfrm>
                <a:prstGeom prst="line">
                  <a:avLst/>
                </a:prstGeom>
                <a:ln w="9525" cap="flat" cmpd="sng">
                  <a:solidFill>
                    <a:srgbClr val="000000"/>
                  </a:solidFill>
                  <a:prstDash val="solid"/>
                  <a:round/>
                  <a:headEnd type="none" w="med" len="med"/>
                  <a:tailEnd type="none" w="med" len="med"/>
                </a:ln>
              </p:spPr>
              <p:txBody>
                <a:bodyPr/>
                <a:lstStyle/>
                <a:p>
                  <a:endParaRPr/>
                </a:p>
              </p:txBody>
            </p:sp>
          </p:grpSp>
          <p:grpSp>
            <p:nvGrpSpPr>
              <p:cNvPr id="36904" name="组合 38952"/>
              <p:cNvGrpSpPr/>
              <p:nvPr/>
            </p:nvGrpSpPr>
            <p:grpSpPr>
              <a:xfrm>
                <a:off x="2243" y="865"/>
                <a:ext cx="180" cy="437"/>
                <a:chOff x="0" y="0"/>
                <a:chExt cx="544" cy="1716"/>
              </a:xfrm>
            </p:grpSpPr>
            <p:sp>
              <p:nvSpPr>
                <p:cNvPr id="36905" name="矩形 38953"/>
                <p:cNvSpPr/>
                <p:nvPr/>
              </p:nvSpPr>
              <p:spPr>
                <a:xfrm>
                  <a:off x="90" y="0"/>
                  <a:ext cx="360" cy="1716"/>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36906" name="组合 38954"/>
                <p:cNvGrpSpPr/>
                <p:nvPr/>
              </p:nvGrpSpPr>
              <p:grpSpPr>
                <a:xfrm>
                  <a:off x="0" y="166"/>
                  <a:ext cx="544" cy="1348"/>
                  <a:chOff x="0" y="0"/>
                  <a:chExt cx="607" cy="1703"/>
                </a:xfrm>
              </p:grpSpPr>
              <p:sp>
                <p:nvSpPr>
                  <p:cNvPr id="36907" name="未知"/>
                  <p:cNvSpPr/>
                  <p:nvPr/>
                </p:nvSpPr>
                <p:spPr>
                  <a:xfrm>
                    <a:off x="0" y="0"/>
                    <a:ext cx="607" cy="314"/>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908" name="未知"/>
                  <p:cNvSpPr/>
                  <p:nvPr/>
                </p:nvSpPr>
                <p:spPr>
                  <a:xfrm>
                    <a:off x="0" y="271"/>
                    <a:ext cx="607" cy="315"/>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909" name="未知"/>
                  <p:cNvSpPr/>
                  <p:nvPr/>
                </p:nvSpPr>
                <p:spPr>
                  <a:xfrm>
                    <a:off x="0" y="564"/>
                    <a:ext cx="607" cy="315"/>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910" name="未知"/>
                  <p:cNvSpPr/>
                  <p:nvPr/>
                </p:nvSpPr>
                <p:spPr>
                  <a:xfrm>
                    <a:off x="0" y="839"/>
                    <a:ext cx="607" cy="315"/>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911" name="未知"/>
                  <p:cNvSpPr/>
                  <p:nvPr/>
                </p:nvSpPr>
                <p:spPr>
                  <a:xfrm>
                    <a:off x="0" y="1096"/>
                    <a:ext cx="607" cy="314"/>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912" name="未知"/>
                  <p:cNvSpPr/>
                  <p:nvPr/>
                </p:nvSpPr>
                <p:spPr>
                  <a:xfrm>
                    <a:off x="0" y="1389"/>
                    <a:ext cx="607" cy="314"/>
                  </a:xfrm>
                  <a:custGeom>
                    <a:avLst/>
                    <a:gdLst/>
                    <a:ahLst/>
                    <a:cxnLst/>
                    <a:rect l="l" t="t"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9525" cap="flat" cmpd="sng">
                    <a:solidFill>
                      <a:srgbClr val="000000"/>
                    </a:solidFill>
                    <a:prstDash val="solid"/>
                    <a:round/>
                    <a:headEnd type="none" w="med" len="med"/>
                    <a:tailEnd type="none" w="med" len="med"/>
                  </a:ln>
                </p:spPr>
                <p:txBody>
                  <a:bodyPr/>
                  <a:lstStyle/>
                  <a:p>
                    <a:endParaRPr lang="zh-CN" altLang="en-US"/>
                  </a:p>
                </p:txBody>
              </p:sp>
            </p:grpSp>
          </p:grpSp>
          <p:sp>
            <p:nvSpPr>
              <p:cNvPr id="36913" name="未知"/>
              <p:cNvSpPr/>
              <p:nvPr/>
            </p:nvSpPr>
            <p:spPr>
              <a:xfrm rot="5400000">
                <a:off x="1636" y="995"/>
                <a:ext cx="492" cy="122"/>
              </a:xfrm>
              <a:custGeom>
                <a:avLst/>
                <a:gdLst/>
                <a:ahLst/>
                <a:cxnLst/>
                <a:rect l="l" t="t" r="r" b="b"/>
                <a:pathLst>
                  <a:path w="1680" h="280">
                    <a:moveTo>
                      <a:pt x="0" y="140"/>
                    </a:moveTo>
                    <a:lnTo>
                      <a:pt x="80" y="0"/>
                    </a:lnTo>
                    <a:lnTo>
                      <a:pt x="160" y="280"/>
                    </a:lnTo>
                    <a:lnTo>
                      <a:pt x="240" y="0"/>
                    </a:lnTo>
                    <a:lnTo>
                      <a:pt x="320" y="280"/>
                    </a:lnTo>
                    <a:lnTo>
                      <a:pt x="400" y="0"/>
                    </a:lnTo>
                    <a:lnTo>
                      <a:pt x="480" y="280"/>
                    </a:lnTo>
                    <a:lnTo>
                      <a:pt x="560" y="0"/>
                    </a:lnTo>
                    <a:lnTo>
                      <a:pt x="640" y="280"/>
                    </a:lnTo>
                    <a:lnTo>
                      <a:pt x="720" y="0"/>
                    </a:lnTo>
                    <a:lnTo>
                      <a:pt x="800" y="280"/>
                    </a:lnTo>
                    <a:lnTo>
                      <a:pt x="880" y="0"/>
                    </a:lnTo>
                    <a:lnTo>
                      <a:pt x="960" y="280"/>
                    </a:lnTo>
                    <a:lnTo>
                      <a:pt x="1040" y="0"/>
                    </a:lnTo>
                    <a:lnTo>
                      <a:pt x="1120" y="280"/>
                    </a:lnTo>
                    <a:lnTo>
                      <a:pt x="1200" y="0"/>
                    </a:lnTo>
                    <a:lnTo>
                      <a:pt x="1280" y="280"/>
                    </a:lnTo>
                    <a:lnTo>
                      <a:pt x="1360" y="0"/>
                    </a:lnTo>
                    <a:lnTo>
                      <a:pt x="1440" y="280"/>
                    </a:lnTo>
                    <a:lnTo>
                      <a:pt x="1520" y="0"/>
                    </a:lnTo>
                    <a:lnTo>
                      <a:pt x="1600" y="280"/>
                    </a:lnTo>
                    <a:lnTo>
                      <a:pt x="1680" y="140"/>
                    </a:lnTo>
                  </a:path>
                </a:pathLst>
              </a:custGeom>
              <a:noFill/>
              <a:ln w="9525" cap="flat" cmpd="sng">
                <a:solidFill>
                  <a:srgbClr val="000000"/>
                </a:solidFill>
                <a:prstDash val="solid"/>
                <a:round/>
                <a:headEnd type="none" w="med" len="med"/>
                <a:tailEnd type="none" w="med" len="med"/>
              </a:ln>
            </p:spPr>
            <p:txBody>
              <a:bodyPr/>
              <a:lstStyle/>
              <a:p>
                <a:endParaRPr lang="zh-CN" altLang="en-US"/>
              </a:p>
            </p:txBody>
          </p:sp>
          <p:sp>
            <p:nvSpPr>
              <p:cNvPr id="36914" name="矩形 38962"/>
              <p:cNvSpPr/>
              <p:nvPr/>
            </p:nvSpPr>
            <p:spPr>
              <a:xfrm>
                <a:off x="1792" y="783"/>
                <a:ext cx="634" cy="42"/>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15" name="矩形 38963"/>
              <p:cNvSpPr/>
              <p:nvPr/>
            </p:nvSpPr>
            <p:spPr>
              <a:xfrm>
                <a:off x="2017" y="544"/>
                <a:ext cx="45" cy="755"/>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16" name="矩形 38964"/>
              <p:cNvSpPr/>
              <p:nvPr/>
            </p:nvSpPr>
            <p:spPr>
              <a:xfrm>
                <a:off x="2437" y="791"/>
                <a:ext cx="136" cy="25"/>
              </a:xfrm>
              <a:prstGeom prst="rect">
                <a:avLst/>
              </a:prstGeom>
              <a:solidFill>
                <a:srgbClr val="000000"/>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17" name="矩形 38965"/>
              <p:cNvSpPr/>
              <p:nvPr/>
            </p:nvSpPr>
            <p:spPr>
              <a:xfrm>
                <a:off x="2549" y="783"/>
                <a:ext cx="226" cy="42"/>
              </a:xfrm>
              <a:prstGeom prst="rect">
                <a:avLst/>
              </a:prstGeom>
              <a:no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18" name="椭圆 38966"/>
              <p:cNvSpPr/>
              <p:nvPr/>
            </p:nvSpPr>
            <p:spPr>
              <a:xfrm>
                <a:off x="2019" y="779"/>
                <a:ext cx="46" cy="42"/>
              </a:xfrm>
              <a:prstGeom prst="ellipse">
                <a:avLst/>
              </a:prstGeom>
              <a:solidFill>
                <a:srgbClr val="000000"/>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19" name="矩形 38967"/>
              <p:cNvSpPr/>
              <p:nvPr/>
            </p:nvSpPr>
            <p:spPr>
              <a:xfrm>
                <a:off x="2592" y="822"/>
                <a:ext cx="32" cy="3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20" name="矩形 38968"/>
              <p:cNvSpPr/>
              <p:nvPr/>
            </p:nvSpPr>
            <p:spPr>
              <a:xfrm>
                <a:off x="2722" y="821"/>
                <a:ext cx="32" cy="2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21" name="矩形 38969"/>
              <p:cNvSpPr/>
              <p:nvPr/>
            </p:nvSpPr>
            <p:spPr>
              <a:xfrm>
                <a:off x="2590" y="894"/>
                <a:ext cx="32" cy="3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22" name="矩形 38970"/>
              <p:cNvSpPr/>
              <p:nvPr/>
            </p:nvSpPr>
            <p:spPr>
              <a:xfrm>
                <a:off x="2720" y="892"/>
                <a:ext cx="32" cy="3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cxnSp>
            <p:nvCxnSpPr>
              <p:cNvPr id="36923" name="直接箭头连接符 38971"/>
              <p:cNvCxnSpPr/>
              <p:nvPr/>
            </p:nvCxnSpPr>
            <p:spPr>
              <a:xfrm>
                <a:off x="2392" y="1251"/>
                <a:ext cx="113" cy="0"/>
              </a:xfrm>
              <a:prstGeom prst="straightConnector1">
                <a:avLst/>
              </a:prstGeom>
              <a:ln w="9525" cap="flat" cmpd="sng">
                <a:solidFill>
                  <a:srgbClr val="000000"/>
                </a:solidFill>
                <a:prstDash val="solid"/>
                <a:round/>
                <a:headEnd type="none" w="med" len="med"/>
                <a:tailEnd type="none" w="med" len="med"/>
              </a:ln>
            </p:spPr>
          </p:cxnSp>
          <p:cxnSp>
            <p:nvCxnSpPr>
              <p:cNvPr id="36924" name="直接箭头连接符 38972"/>
              <p:cNvCxnSpPr/>
              <p:nvPr/>
            </p:nvCxnSpPr>
            <p:spPr>
              <a:xfrm flipH="1">
                <a:off x="2507" y="1251"/>
                <a:ext cx="0" cy="227"/>
              </a:xfrm>
              <a:prstGeom prst="straightConnector1">
                <a:avLst/>
              </a:prstGeom>
              <a:ln w="9525" cap="flat" cmpd="sng">
                <a:solidFill>
                  <a:srgbClr val="000000"/>
                </a:solidFill>
                <a:prstDash val="solid"/>
                <a:round/>
                <a:headEnd type="none" w="med" len="med"/>
                <a:tailEnd type="none" w="med" len="med"/>
              </a:ln>
            </p:spPr>
          </p:cxnSp>
          <p:cxnSp>
            <p:nvCxnSpPr>
              <p:cNvPr id="36925" name="直接箭头连接符 38973"/>
              <p:cNvCxnSpPr/>
              <p:nvPr/>
            </p:nvCxnSpPr>
            <p:spPr>
              <a:xfrm flipH="1">
                <a:off x="2609" y="924"/>
                <a:ext cx="0" cy="652"/>
              </a:xfrm>
              <a:prstGeom prst="straightConnector1">
                <a:avLst/>
              </a:prstGeom>
              <a:ln w="9525" cap="flat" cmpd="sng">
                <a:solidFill>
                  <a:srgbClr val="000000"/>
                </a:solidFill>
                <a:prstDash val="solid"/>
                <a:round/>
                <a:headEnd type="none" w="med" len="med"/>
                <a:tailEnd type="none" w="med" len="med"/>
              </a:ln>
            </p:spPr>
          </p:cxnSp>
          <p:cxnSp>
            <p:nvCxnSpPr>
              <p:cNvPr id="36926" name="直接箭头连接符 38974"/>
              <p:cNvCxnSpPr/>
              <p:nvPr/>
            </p:nvCxnSpPr>
            <p:spPr>
              <a:xfrm>
                <a:off x="2609" y="1574"/>
                <a:ext cx="166" cy="0"/>
              </a:xfrm>
              <a:prstGeom prst="straightConnector1">
                <a:avLst/>
              </a:prstGeom>
              <a:ln w="9525" cap="flat" cmpd="sng">
                <a:solidFill>
                  <a:srgbClr val="000000"/>
                </a:solidFill>
                <a:prstDash val="solid"/>
                <a:round/>
                <a:headEnd type="none" w="med" len="med"/>
                <a:tailEnd type="none" w="med" len="med"/>
              </a:ln>
            </p:spPr>
          </p:cxnSp>
          <p:cxnSp>
            <p:nvCxnSpPr>
              <p:cNvPr id="36927" name="直接箭头连接符 38975"/>
              <p:cNvCxnSpPr/>
              <p:nvPr/>
            </p:nvCxnSpPr>
            <p:spPr>
              <a:xfrm>
                <a:off x="3041" y="1565"/>
                <a:ext cx="275" cy="0"/>
              </a:xfrm>
              <a:prstGeom prst="straightConnector1">
                <a:avLst/>
              </a:prstGeom>
              <a:ln w="9525" cap="flat" cmpd="sng">
                <a:solidFill>
                  <a:srgbClr val="000000"/>
                </a:solidFill>
                <a:prstDash val="solid"/>
                <a:round/>
                <a:headEnd type="none" w="med" len="med"/>
                <a:tailEnd type="none" w="med" len="med"/>
              </a:ln>
            </p:spPr>
          </p:cxnSp>
          <p:cxnSp>
            <p:nvCxnSpPr>
              <p:cNvPr id="36928" name="直接箭头连接符 38976"/>
              <p:cNvCxnSpPr/>
              <p:nvPr/>
            </p:nvCxnSpPr>
            <p:spPr>
              <a:xfrm flipH="1">
                <a:off x="2720" y="907"/>
                <a:ext cx="0" cy="119"/>
              </a:xfrm>
              <a:prstGeom prst="straightConnector1">
                <a:avLst/>
              </a:prstGeom>
              <a:ln w="9525" cap="flat" cmpd="sng">
                <a:solidFill>
                  <a:srgbClr val="000000"/>
                </a:solidFill>
                <a:prstDash val="solid"/>
                <a:round/>
                <a:headEnd type="none" w="med" len="med"/>
                <a:tailEnd type="none" w="med" len="med"/>
              </a:ln>
            </p:spPr>
          </p:cxnSp>
          <p:cxnSp>
            <p:nvCxnSpPr>
              <p:cNvPr id="36929" name="直接箭头连接符 38977"/>
              <p:cNvCxnSpPr/>
              <p:nvPr/>
            </p:nvCxnSpPr>
            <p:spPr>
              <a:xfrm>
                <a:off x="2720" y="1026"/>
                <a:ext cx="194" cy="0"/>
              </a:xfrm>
              <a:prstGeom prst="straightConnector1">
                <a:avLst/>
              </a:prstGeom>
              <a:ln w="9525" cap="flat" cmpd="sng">
                <a:solidFill>
                  <a:srgbClr val="000000"/>
                </a:solidFill>
                <a:prstDash val="solid"/>
                <a:round/>
                <a:headEnd type="none" w="med" len="med"/>
                <a:tailEnd type="none" w="med" len="med"/>
              </a:ln>
            </p:spPr>
          </p:cxnSp>
          <p:cxnSp>
            <p:nvCxnSpPr>
              <p:cNvPr id="36930" name="直接箭头连接符 38978"/>
              <p:cNvCxnSpPr/>
              <p:nvPr/>
            </p:nvCxnSpPr>
            <p:spPr>
              <a:xfrm flipH="1" flipV="1">
                <a:off x="2914" y="722"/>
                <a:ext cx="0" cy="304"/>
              </a:xfrm>
              <a:prstGeom prst="straightConnector1">
                <a:avLst/>
              </a:prstGeom>
              <a:ln w="9525" cap="flat" cmpd="sng">
                <a:solidFill>
                  <a:srgbClr val="000000"/>
                </a:solidFill>
                <a:prstDash val="solid"/>
                <a:round/>
                <a:headEnd type="none" w="med" len="med"/>
                <a:tailEnd type="none" w="med" len="med"/>
              </a:ln>
            </p:spPr>
          </p:cxnSp>
          <p:cxnSp>
            <p:nvCxnSpPr>
              <p:cNvPr id="36931" name="直接箭头连接符 38979"/>
              <p:cNvCxnSpPr/>
              <p:nvPr/>
            </p:nvCxnSpPr>
            <p:spPr>
              <a:xfrm>
                <a:off x="2914" y="722"/>
                <a:ext cx="403" cy="0"/>
              </a:xfrm>
              <a:prstGeom prst="straightConnector1">
                <a:avLst/>
              </a:prstGeom>
              <a:ln w="9525" cap="flat" cmpd="sng">
                <a:solidFill>
                  <a:srgbClr val="000000"/>
                </a:solidFill>
                <a:prstDash val="solid"/>
                <a:round/>
                <a:headEnd type="none" w="med" len="med"/>
                <a:tailEnd type="none" w="med" len="med"/>
              </a:ln>
            </p:spPr>
          </p:cxnSp>
          <p:cxnSp>
            <p:nvCxnSpPr>
              <p:cNvPr id="36932" name="直接箭头连接符 38980"/>
              <p:cNvCxnSpPr/>
              <p:nvPr/>
            </p:nvCxnSpPr>
            <p:spPr>
              <a:xfrm flipH="1">
                <a:off x="3317" y="722"/>
                <a:ext cx="0" cy="843"/>
              </a:xfrm>
              <a:prstGeom prst="straightConnector1">
                <a:avLst/>
              </a:prstGeom>
              <a:ln w="9525" cap="flat" cmpd="sng">
                <a:solidFill>
                  <a:srgbClr val="000000"/>
                </a:solidFill>
                <a:prstDash val="solid"/>
                <a:round/>
                <a:headEnd type="none" w="med" len="med"/>
                <a:tailEnd type="none" w="med" len="med"/>
              </a:ln>
            </p:spPr>
          </p:cxnSp>
          <p:cxnSp>
            <p:nvCxnSpPr>
              <p:cNvPr id="36933" name="直接箭头连接符 38981"/>
              <p:cNvCxnSpPr/>
              <p:nvPr/>
            </p:nvCxnSpPr>
            <p:spPr>
              <a:xfrm flipH="1">
                <a:off x="2549" y="924"/>
                <a:ext cx="0" cy="624"/>
              </a:xfrm>
              <a:prstGeom prst="straightConnector1">
                <a:avLst/>
              </a:prstGeom>
              <a:ln w="9525" cap="flat" cmpd="sng">
                <a:solidFill>
                  <a:srgbClr val="000000"/>
                </a:solidFill>
                <a:prstDash val="solid"/>
                <a:round/>
                <a:headEnd type="none" w="med" len="med"/>
                <a:tailEnd type="none" w="med" len="med"/>
              </a:ln>
            </p:spPr>
          </p:cxnSp>
          <p:cxnSp>
            <p:nvCxnSpPr>
              <p:cNvPr id="36934" name="直接箭头连接符 38982"/>
              <p:cNvCxnSpPr/>
              <p:nvPr/>
            </p:nvCxnSpPr>
            <p:spPr>
              <a:xfrm>
                <a:off x="2392" y="922"/>
                <a:ext cx="157" cy="0"/>
              </a:xfrm>
              <a:prstGeom prst="straightConnector1">
                <a:avLst/>
              </a:prstGeom>
              <a:ln w="9525" cap="flat" cmpd="sng">
                <a:solidFill>
                  <a:srgbClr val="000000"/>
                </a:solidFill>
                <a:prstDash val="solid"/>
                <a:round/>
                <a:headEnd type="none" w="med" len="med"/>
                <a:tailEnd type="none" w="med" len="med"/>
              </a:ln>
            </p:spPr>
          </p:cxnSp>
          <p:cxnSp>
            <p:nvCxnSpPr>
              <p:cNvPr id="36935" name="直接箭头连接符 38983"/>
              <p:cNvCxnSpPr/>
              <p:nvPr/>
            </p:nvCxnSpPr>
            <p:spPr>
              <a:xfrm flipH="1">
                <a:off x="1577" y="1478"/>
                <a:ext cx="928" cy="0"/>
              </a:xfrm>
              <a:prstGeom prst="straightConnector1">
                <a:avLst/>
              </a:prstGeom>
              <a:ln w="9525" cap="flat" cmpd="sng">
                <a:solidFill>
                  <a:srgbClr val="000000"/>
                </a:solidFill>
                <a:prstDash val="solid"/>
                <a:round/>
                <a:headEnd type="none" w="med" len="med"/>
                <a:tailEnd type="none" w="med" len="med"/>
              </a:ln>
            </p:spPr>
          </p:cxnSp>
          <p:cxnSp>
            <p:nvCxnSpPr>
              <p:cNvPr id="36936" name="直接箭头连接符 38984"/>
              <p:cNvCxnSpPr/>
              <p:nvPr/>
            </p:nvCxnSpPr>
            <p:spPr>
              <a:xfrm flipH="1" flipV="1">
                <a:off x="1577" y="568"/>
                <a:ext cx="0" cy="907"/>
              </a:xfrm>
              <a:prstGeom prst="straightConnector1">
                <a:avLst/>
              </a:prstGeom>
              <a:ln w="9525" cap="flat" cmpd="sng">
                <a:solidFill>
                  <a:srgbClr val="000000"/>
                </a:solidFill>
                <a:prstDash val="solid"/>
                <a:round/>
                <a:headEnd type="none" w="med" len="med"/>
                <a:tailEnd type="none" w="med" len="med"/>
              </a:ln>
            </p:spPr>
          </p:cxnSp>
          <p:cxnSp>
            <p:nvCxnSpPr>
              <p:cNvPr id="36937" name="直接箭头连接符 38985"/>
              <p:cNvCxnSpPr/>
              <p:nvPr/>
            </p:nvCxnSpPr>
            <p:spPr>
              <a:xfrm flipH="1">
                <a:off x="351" y="568"/>
                <a:ext cx="1226" cy="0"/>
              </a:xfrm>
              <a:prstGeom prst="straightConnector1">
                <a:avLst/>
              </a:prstGeom>
              <a:ln w="9525" cap="flat" cmpd="sng">
                <a:solidFill>
                  <a:srgbClr val="000000"/>
                </a:solidFill>
                <a:prstDash val="solid"/>
                <a:round/>
                <a:headEnd type="none" w="med" len="med"/>
                <a:tailEnd type="none" w="med" len="med"/>
              </a:ln>
            </p:spPr>
          </p:cxnSp>
          <p:cxnSp>
            <p:nvCxnSpPr>
              <p:cNvPr id="36938" name="直接箭头连接符 38986"/>
              <p:cNvCxnSpPr/>
              <p:nvPr/>
            </p:nvCxnSpPr>
            <p:spPr>
              <a:xfrm flipH="1">
                <a:off x="351" y="568"/>
                <a:ext cx="0" cy="113"/>
              </a:xfrm>
              <a:prstGeom prst="straightConnector1">
                <a:avLst/>
              </a:prstGeom>
              <a:ln w="9525" cap="flat" cmpd="sng">
                <a:solidFill>
                  <a:srgbClr val="000000"/>
                </a:solidFill>
                <a:prstDash val="solid"/>
                <a:round/>
                <a:headEnd type="none" w="med" len="med"/>
                <a:tailEnd type="none" w="med" len="med"/>
              </a:ln>
            </p:spPr>
          </p:cxnSp>
          <p:cxnSp>
            <p:nvCxnSpPr>
              <p:cNvPr id="36939" name="直接箭头连接符 38987"/>
              <p:cNvCxnSpPr/>
              <p:nvPr/>
            </p:nvCxnSpPr>
            <p:spPr>
              <a:xfrm flipH="1">
                <a:off x="1067" y="1552"/>
                <a:ext cx="1474" cy="0"/>
              </a:xfrm>
              <a:prstGeom prst="straightConnector1">
                <a:avLst/>
              </a:prstGeom>
              <a:ln w="9525" cap="flat" cmpd="sng">
                <a:solidFill>
                  <a:srgbClr val="000000"/>
                </a:solidFill>
                <a:prstDash val="solid"/>
                <a:round/>
                <a:headEnd type="none" w="med" len="med"/>
                <a:tailEnd type="none" w="med" len="med"/>
              </a:ln>
            </p:spPr>
          </p:cxnSp>
          <p:cxnSp>
            <p:nvCxnSpPr>
              <p:cNvPr id="36940" name="直接箭头连接符 38988"/>
              <p:cNvCxnSpPr/>
              <p:nvPr/>
            </p:nvCxnSpPr>
            <p:spPr>
              <a:xfrm>
                <a:off x="351" y="1026"/>
                <a:ext cx="398" cy="0"/>
              </a:xfrm>
              <a:prstGeom prst="straightConnector1">
                <a:avLst/>
              </a:prstGeom>
              <a:ln w="9525" cap="flat" cmpd="sng">
                <a:solidFill>
                  <a:srgbClr val="000000"/>
                </a:solidFill>
                <a:prstDash val="solid"/>
                <a:round/>
                <a:headEnd type="none" w="med" len="med"/>
                <a:tailEnd type="none" w="med" len="med"/>
              </a:ln>
            </p:spPr>
          </p:cxnSp>
          <p:cxnSp>
            <p:nvCxnSpPr>
              <p:cNvPr id="36941" name="直接箭头连接符 38989"/>
              <p:cNvCxnSpPr/>
              <p:nvPr/>
            </p:nvCxnSpPr>
            <p:spPr>
              <a:xfrm flipH="1">
                <a:off x="1067" y="1303"/>
                <a:ext cx="0" cy="249"/>
              </a:xfrm>
              <a:prstGeom prst="straightConnector1">
                <a:avLst/>
              </a:prstGeom>
              <a:ln w="9525" cap="flat" cmpd="sng">
                <a:solidFill>
                  <a:srgbClr val="000000"/>
                </a:solidFill>
                <a:prstDash val="solid"/>
                <a:round/>
                <a:headEnd type="none" w="med" len="med"/>
                <a:tailEnd type="none" w="med" len="med"/>
              </a:ln>
            </p:spPr>
          </p:cxnSp>
          <p:sp>
            <p:nvSpPr>
              <p:cNvPr id="36942" name="椭圆 38990"/>
              <p:cNvSpPr/>
              <p:nvPr/>
            </p:nvSpPr>
            <p:spPr>
              <a:xfrm>
                <a:off x="317" y="902"/>
                <a:ext cx="45" cy="45"/>
              </a:xfrm>
              <a:prstGeom prst="ellipse">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43" name="椭圆 38991"/>
              <p:cNvSpPr/>
              <p:nvPr/>
            </p:nvSpPr>
            <p:spPr>
              <a:xfrm>
                <a:off x="328" y="667"/>
                <a:ext cx="45" cy="45"/>
              </a:xfrm>
              <a:prstGeom prst="ellipse">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cxnSp>
            <p:nvCxnSpPr>
              <p:cNvPr id="36944" name="直接箭头连接符 38992"/>
              <p:cNvCxnSpPr/>
              <p:nvPr/>
            </p:nvCxnSpPr>
            <p:spPr>
              <a:xfrm flipH="1">
                <a:off x="338" y="962"/>
                <a:ext cx="0" cy="57"/>
              </a:xfrm>
              <a:prstGeom prst="straightConnector1">
                <a:avLst/>
              </a:prstGeom>
              <a:ln w="9525" cap="flat" cmpd="sng">
                <a:solidFill>
                  <a:srgbClr val="000000"/>
                </a:solidFill>
                <a:prstDash val="solid"/>
                <a:round/>
                <a:headEnd type="none" w="med" len="med"/>
                <a:tailEnd type="none" w="med" len="med"/>
              </a:ln>
            </p:spPr>
          </p:cxnSp>
          <p:sp>
            <p:nvSpPr>
              <p:cNvPr id="36945" name="椭圆 38993"/>
              <p:cNvSpPr/>
              <p:nvPr/>
            </p:nvSpPr>
            <p:spPr>
              <a:xfrm>
                <a:off x="2752" y="1547"/>
                <a:ext cx="45" cy="45"/>
              </a:xfrm>
              <a:prstGeom prst="ellipse">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46" name="椭圆 38994"/>
              <p:cNvSpPr/>
              <p:nvPr/>
            </p:nvSpPr>
            <p:spPr>
              <a:xfrm>
                <a:off x="3003" y="1545"/>
                <a:ext cx="45" cy="45"/>
              </a:xfrm>
              <a:prstGeom prst="ellipse">
                <a:avLst/>
              </a:prstGeom>
              <a:solidFill>
                <a:srgbClr val="FFFFFF"/>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6947" name="矩形 38995"/>
              <p:cNvSpPr/>
              <p:nvPr/>
            </p:nvSpPr>
            <p:spPr>
              <a:xfrm>
                <a:off x="642" y="522"/>
                <a:ext cx="340" cy="113"/>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36948" name="组合 38996"/>
              <p:cNvGrpSpPr/>
              <p:nvPr/>
            </p:nvGrpSpPr>
            <p:grpSpPr>
              <a:xfrm>
                <a:off x="675" y="329"/>
                <a:ext cx="425" cy="182"/>
                <a:chOff x="0" y="0"/>
                <a:chExt cx="514" cy="113"/>
              </a:xfrm>
            </p:grpSpPr>
            <p:cxnSp>
              <p:nvCxnSpPr>
                <p:cNvPr id="36949" name="直接箭头连接符 38997"/>
                <p:cNvCxnSpPr/>
                <p:nvPr/>
              </p:nvCxnSpPr>
              <p:spPr>
                <a:xfrm flipH="1">
                  <a:off x="0" y="0"/>
                  <a:ext cx="227" cy="113"/>
                </a:xfrm>
                <a:prstGeom prst="straightConnector1">
                  <a:avLst/>
                </a:prstGeom>
                <a:ln w="6350" cap="flat" cmpd="sng">
                  <a:solidFill>
                    <a:srgbClr val="000000"/>
                  </a:solidFill>
                  <a:prstDash val="solid"/>
                  <a:round/>
                  <a:headEnd type="none" w="med" len="med"/>
                  <a:tailEnd type="stealth" w="sm" len="med"/>
                </a:ln>
              </p:spPr>
            </p:cxnSp>
            <p:cxnSp>
              <p:nvCxnSpPr>
                <p:cNvPr id="36950" name="直接箭头连接符 38998"/>
                <p:cNvCxnSpPr/>
                <p:nvPr/>
              </p:nvCxnSpPr>
              <p:spPr>
                <a:xfrm flipH="1">
                  <a:off x="287" y="0"/>
                  <a:ext cx="227" cy="113"/>
                </a:xfrm>
                <a:prstGeom prst="straightConnector1">
                  <a:avLst/>
                </a:prstGeom>
                <a:ln w="6350" cap="flat" cmpd="sng">
                  <a:solidFill>
                    <a:srgbClr val="000000"/>
                  </a:solidFill>
                  <a:prstDash val="solid"/>
                  <a:round/>
                  <a:headEnd type="none" w="med" len="med"/>
                  <a:tailEnd type="stealth" w="sm" len="med"/>
                </a:ln>
              </p:spPr>
            </p:cxnSp>
            <p:cxnSp>
              <p:nvCxnSpPr>
                <p:cNvPr id="36951" name="直接箭头连接符 38999"/>
                <p:cNvCxnSpPr/>
                <p:nvPr/>
              </p:nvCxnSpPr>
              <p:spPr>
                <a:xfrm flipH="1">
                  <a:off x="144" y="0"/>
                  <a:ext cx="227" cy="113"/>
                </a:xfrm>
                <a:prstGeom prst="straightConnector1">
                  <a:avLst/>
                </a:prstGeom>
                <a:ln w="6350" cap="flat" cmpd="sng">
                  <a:solidFill>
                    <a:srgbClr val="000000"/>
                  </a:solidFill>
                  <a:prstDash val="solid"/>
                  <a:round/>
                  <a:headEnd type="none" w="med" len="med"/>
                  <a:tailEnd type="stealth" w="sm" len="med"/>
                </a:ln>
              </p:spPr>
            </p:cxnSp>
          </p:grpSp>
        </p:grpSp>
        <p:grpSp>
          <p:nvGrpSpPr>
            <p:cNvPr id="36952" name="组合 39000"/>
            <p:cNvGrpSpPr/>
            <p:nvPr/>
          </p:nvGrpSpPr>
          <p:grpSpPr>
            <a:xfrm>
              <a:off x="4933" y="1871"/>
              <a:ext cx="680" cy="1158"/>
              <a:chOff x="0" y="0"/>
              <a:chExt cx="680" cy="1158"/>
            </a:xfrm>
          </p:grpSpPr>
          <p:sp>
            <p:nvSpPr>
              <p:cNvPr id="36953" name="矩形 39001"/>
              <p:cNvSpPr/>
              <p:nvPr/>
            </p:nvSpPr>
            <p:spPr>
              <a:xfrm>
                <a:off x="56" y="0"/>
                <a:ext cx="624" cy="115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pic>
            <p:nvPicPr>
              <p:cNvPr id="36954" name="图片 1"/>
              <p:cNvPicPr>
                <a:picLocks noChangeAspect="1"/>
              </p:cNvPicPr>
              <p:nvPr/>
            </p:nvPicPr>
            <p:blipFill>
              <a:blip r:embed="rId3"/>
              <a:stretch>
                <a:fillRect/>
              </a:stretch>
            </p:blipFill>
            <p:spPr>
              <a:xfrm flipH="1">
                <a:off x="0" y="54"/>
                <a:ext cx="680" cy="867"/>
              </a:xfrm>
              <a:prstGeom prst="rect">
                <a:avLst/>
              </a:prstGeom>
              <a:noFill/>
              <a:ln w="9525">
                <a:noFill/>
              </a:ln>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35841"/>
          <p:cNvSpPr txBox="1"/>
          <p:nvPr/>
        </p:nvSpPr>
        <p:spPr>
          <a:xfrm>
            <a:off x="290830" y="1193165"/>
            <a:ext cx="8481695" cy="3969385"/>
          </a:xfrm>
          <a:prstGeom prst="rect">
            <a:avLst/>
          </a:prstGeom>
          <a:noFill/>
          <a:ln w="9525">
            <a:noFill/>
          </a:ln>
        </p:spPr>
        <p:txBody>
          <a:bodyPr wrap="square" anchor="t" anchorCtr="0">
            <a:spAutoFit/>
          </a:bodyPr>
          <a:lstStyle/>
          <a:p>
            <a:pPr marL="200025" indent="-200025" algn="just"/>
            <a:r>
              <a:rPr lang="en-US" altLang="zh-CN" sz="2800" b="1">
                <a:latin typeface="宋体" panose="02010600030101010101" pitchFamily="2" charset="-122"/>
                <a:ea typeface="宋体" panose="02010600030101010101" pitchFamily="2" charset="-122"/>
                <a:sym typeface="宋体" panose="02010600030101010101" pitchFamily="2" charset="-122"/>
              </a:rPr>
              <a:t>6</a:t>
            </a:r>
            <a:r>
              <a:rPr lang="zh-CN" altLang="en-US" sz="2800" b="1">
                <a:latin typeface="宋体" panose="02010600030101010101" pitchFamily="2" charset="-122"/>
                <a:ea typeface="宋体" panose="02010600030101010101" pitchFamily="2" charset="-122"/>
                <a:sym typeface="宋体" panose="02010600030101010101" pitchFamily="2" charset="-122"/>
              </a:rPr>
              <a:t>．如图所示，条形磁铁位于水平桌面上，电磁铁位于水平位置且右端固定在墙上，当电磁铁电路中，滑动变阻器的滑片</a:t>
            </a:r>
            <a:r>
              <a:rPr lang="en-US" altLang="zh-CN" sz="2800" b="1">
                <a:latin typeface="宋体" panose="02010600030101010101" pitchFamily="2" charset="-122"/>
                <a:ea typeface="宋体" panose="02010600030101010101" pitchFamily="2" charset="-122"/>
                <a:sym typeface="宋体" panose="02010600030101010101" pitchFamily="2" charset="-122"/>
              </a:rPr>
              <a:t>P</a:t>
            </a:r>
            <a:r>
              <a:rPr lang="zh-CN" altLang="en-US" sz="2800" b="1">
                <a:latin typeface="宋体" panose="02010600030101010101" pitchFamily="2" charset="-122"/>
                <a:ea typeface="宋体" panose="02010600030101010101" pitchFamily="2" charset="-122"/>
                <a:sym typeface="宋体" panose="02010600030101010101" pitchFamily="2" charset="-122"/>
              </a:rPr>
              <a:t>向左端逐渐移动时，条形磁铁仍保持静止。在此过程中，条形磁铁受到的摩擦力的方向和大小分别是</a:t>
            </a:r>
            <a:r>
              <a:rPr lang="en-US" altLang="zh-CN" sz="2800" b="1">
                <a:latin typeface="宋体" panose="02010600030101010101" pitchFamily="2" charset="-122"/>
                <a:ea typeface="宋体" panose="02010600030101010101" pitchFamily="2" charset="-122"/>
                <a:sym typeface="宋体" panose="02010600030101010101" pitchFamily="2" charset="-122"/>
              </a:rPr>
              <a:t>(    )</a:t>
            </a:r>
          </a:p>
          <a:p>
            <a:pPr marL="200025" indent="-200025" algn="just"/>
            <a:r>
              <a:rPr lang="en-US" altLang="zh-CN" sz="2800" b="1">
                <a:latin typeface="宋体" panose="02010600030101010101" pitchFamily="2" charset="-122"/>
                <a:ea typeface="宋体" panose="02010600030101010101" pitchFamily="2" charset="-122"/>
                <a:sym typeface="宋体" panose="02010600030101010101" pitchFamily="2" charset="-122"/>
              </a:rPr>
              <a:t> A.</a:t>
            </a:r>
            <a:r>
              <a:rPr lang="zh-CN" altLang="en-US" sz="2800" b="1">
                <a:latin typeface="宋体" panose="02010600030101010101" pitchFamily="2" charset="-122"/>
                <a:ea typeface="宋体" panose="02010600030101010101" pitchFamily="2" charset="-122"/>
                <a:sym typeface="宋体" panose="02010600030101010101" pitchFamily="2" charset="-122"/>
              </a:rPr>
              <a:t>方向向左，逐渐增大     </a:t>
            </a:r>
          </a:p>
          <a:p>
            <a:pPr marL="200025" indent="-200025" algn="just"/>
            <a:r>
              <a:rPr lang="en-US" altLang="zh-CN" sz="2800" b="1">
                <a:latin typeface="宋体" panose="02010600030101010101" pitchFamily="2" charset="-122"/>
                <a:ea typeface="宋体" panose="02010600030101010101" pitchFamily="2" charset="-122"/>
                <a:sym typeface="宋体" panose="02010600030101010101" pitchFamily="2" charset="-122"/>
              </a:rPr>
              <a:t> B.</a:t>
            </a:r>
            <a:r>
              <a:rPr lang="zh-CN" altLang="en-US" sz="2800" b="1">
                <a:latin typeface="宋体" panose="02010600030101010101" pitchFamily="2" charset="-122"/>
                <a:ea typeface="宋体" panose="02010600030101010101" pitchFamily="2" charset="-122"/>
                <a:sym typeface="宋体" panose="02010600030101010101" pitchFamily="2" charset="-122"/>
              </a:rPr>
              <a:t>方向向右，逐渐增大</a:t>
            </a:r>
          </a:p>
          <a:p>
            <a:pPr marL="200025" indent="-200025" algn="just"/>
            <a:r>
              <a:rPr lang="en-US" altLang="zh-CN" sz="2800" b="1">
                <a:latin typeface="宋体" panose="02010600030101010101" pitchFamily="2" charset="-122"/>
                <a:ea typeface="宋体" panose="02010600030101010101" pitchFamily="2" charset="-122"/>
                <a:sym typeface="宋体" panose="02010600030101010101" pitchFamily="2" charset="-122"/>
              </a:rPr>
              <a:t> C.</a:t>
            </a:r>
            <a:r>
              <a:rPr lang="zh-CN" altLang="en-US" sz="2800" b="1">
                <a:latin typeface="宋体" panose="02010600030101010101" pitchFamily="2" charset="-122"/>
                <a:ea typeface="宋体" panose="02010600030101010101" pitchFamily="2" charset="-122"/>
                <a:sym typeface="宋体" panose="02010600030101010101" pitchFamily="2" charset="-122"/>
              </a:rPr>
              <a:t>方向向左，逐渐减小             </a:t>
            </a:r>
          </a:p>
          <a:p>
            <a:pPr marL="200025" indent="-200025" algn="just"/>
            <a:r>
              <a:rPr lang="en-US" altLang="zh-CN" sz="2800" b="1">
                <a:latin typeface="宋体" panose="02010600030101010101" pitchFamily="2" charset="-122"/>
                <a:ea typeface="宋体" panose="02010600030101010101" pitchFamily="2" charset="-122"/>
                <a:sym typeface="宋体" panose="02010600030101010101" pitchFamily="2" charset="-122"/>
              </a:rPr>
              <a:t> D.</a:t>
            </a:r>
            <a:r>
              <a:rPr lang="zh-CN" altLang="en-US" sz="2800" b="1">
                <a:latin typeface="宋体" panose="02010600030101010101" pitchFamily="2" charset="-122"/>
                <a:ea typeface="宋体" panose="02010600030101010101" pitchFamily="2" charset="-122"/>
                <a:sym typeface="宋体" panose="02010600030101010101" pitchFamily="2" charset="-122"/>
              </a:rPr>
              <a:t>方向向右，逐渐减小 </a:t>
            </a:r>
          </a:p>
        </p:txBody>
      </p:sp>
      <p:pic>
        <p:nvPicPr>
          <p:cNvPr id="37890" name="图片 35842"/>
          <p:cNvPicPr/>
          <p:nvPr/>
        </p:nvPicPr>
        <p:blipFill>
          <a:blip r:embed="rId2"/>
          <a:stretch>
            <a:fillRect/>
          </a:stretch>
        </p:blipFill>
        <p:spPr>
          <a:xfrm>
            <a:off x="4572635" y="3291205"/>
            <a:ext cx="4186238" cy="1801813"/>
          </a:xfrm>
          <a:prstGeom prst="rect">
            <a:avLst/>
          </a:prstGeom>
          <a:noFill/>
          <a:ln w="9525">
            <a:noFill/>
          </a:ln>
        </p:spPr>
      </p:pic>
      <p:sp>
        <p:nvSpPr>
          <p:cNvPr id="35845" name="文本框 35844"/>
          <p:cNvSpPr txBox="1"/>
          <p:nvPr/>
        </p:nvSpPr>
        <p:spPr>
          <a:xfrm rot="10800000" flipV="1">
            <a:off x="3831590" y="2901950"/>
            <a:ext cx="533400" cy="517525"/>
          </a:xfrm>
          <a:prstGeom prst="rect">
            <a:avLst/>
          </a:prstGeom>
          <a:noFill/>
          <a:ln w="9525">
            <a:noFill/>
          </a:ln>
        </p:spPr>
        <p:txBody>
          <a:bodyPr wrap="square" anchor="t" anchorCtr="0">
            <a:spAutoFit/>
          </a:bodyPr>
          <a:lstStyle/>
          <a:p>
            <a:r>
              <a:rPr lang="en-US" altLang="zh-CN" sz="2800" b="1">
                <a:solidFill>
                  <a:srgbClr val="FF0000"/>
                </a:solidFill>
                <a:latin typeface="宋体" panose="02010600030101010101" pitchFamily="2" charset="-122"/>
                <a:ea typeface="宋体" panose="02010600030101010101" pitchFamily="2" charset="-122"/>
                <a:sym typeface="宋体" panose="02010600030101010101" pitchFamily="2" charset="-122"/>
              </a:rPr>
              <a:t>B </a:t>
            </a:r>
            <a:endParaRPr lang="en-US" altLang="zh-CN" sz="2800">
              <a:solidFill>
                <a:srgbClr val="FF0000"/>
              </a:solidFill>
              <a:latin typeface="Arial" panose="020B0604020202020204" pitchFamily="34" charset="0"/>
              <a:ea typeface="宋体" panose="02010600030101010101" pitchFamily="2" charset="-122"/>
            </a:endParaRPr>
          </a:p>
        </p:txBody>
      </p:sp>
      <p:sp>
        <p:nvSpPr>
          <p:cNvPr id="35846" name="文本框 35845"/>
          <p:cNvSpPr txBox="1"/>
          <p:nvPr/>
        </p:nvSpPr>
        <p:spPr>
          <a:xfrm>
            <a:off x="8063548" y="2921318"/>
            <a:ext cx="419100" cy="517525"/>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S</a:t>
            </a:r>
          </a:p>
        </p:txBody>
      </p:sp>
      <p:sp>
        <p:nvSpPr>
          <p:cNvPr id="35847" name="文本框 35846"/>
          <p:cNvSpPr txBox="1"/>
          <p:nvPr/>
        </p:nvSpPr>
        <p:spPr>
          <a:xfrm>
            <a:off x="6247448" y="2921318"/>
            <a:ext cx="439737" cy="517525"/>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P spid="358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3"/>
          <p:cNvSpPr txBox="1"/>
          <p:nvPr/>
        </p:nvSpPr>
        <p:spPr>
          <a:xfrm>
            <a:off x="555625" y="1470025"/>
            <a:ext cx="8032750" cy="1797050"/>
          </a:xfrm>
          <a:prstGeom prst="rect">
            <a:avLst/>
          </a:prstGeom>
          <a:noFill/>
          <a:ln w="9525">
            <a:noFill/>
          </a:ln>
        </p:spPr>
        <p:txBody>
          <a:bodyPr wrap="square" anchor="t" anchorCtr="0">
            <a:spAutoFit/>
          </a:bodyPr>
          <a:lstStyle/>
          <a:p>
            <a:r>
              <a:rPr lang="en-US" altLang="zh-CN" sz="2800" b="1">
                <a:latin typeface="Arial" panose="020B0604020202020204" pitchFamily="34" charset="0"/>
                <a:ea typeface="宋体" panose="02010600030101010101" pitchFamily="2" charset="-122"/>
              </a:rPr>
              <a:t>7</a:t>
            </a:r>
            <a:r>
              <a:rPr lang="zh-CN" altLang="en-US" sz="2800" b="1">
                <a:latin typeface="Arial" panose="020B0604020202020204" pitchFamily="34" charset="0"/>
                <a:ea typeface="宋体" panose="02010600030101010101" pitchFamily="2" charset="-122"/>
              </a:rPr>
              <a:t>、如图所示，电路中Rx为压敏电阻，阻值随所受压力增大而减小，开关S闭合后，螺线管的上端相当于电磁铁的_________极；当压力增大时，电磁铁的磁性会________。</a:t>
            </a:r>
          </a:p>
        </p:txBody>
      </p:sp>
      <p:pic>
        <p:nvPicPr>
          <p:cNvPr id="38914" name="图片 4"/>
          <p:cNvPicPr>
            <a:picLocks noChangeAspect="1"/>
          </p:cNvPicPr>
          <p:nvPr/>
        </p:nvPicPr>
        <p:blipFill>
          <a:blip r:embed="rId2"/>
          <a:stretch>
            <a:fillRect/>
          </a:stretch>
        </p:blipFill>
        <p:spPr>
          <a:xfrm>
            <a:off x="3295650" y="3573463"/>
            <a:ext cx="3956050" cy="2106612"/>
          </a:xfrm>
          <a:prstGeom prst="rect">
            <a:avLst/>
          </a:prstGeom>
          <a:noFill/>
          <a:ln w="9525">
            <a:noFill/>
          </a:ln>
        </p:spPr>
      </p:pic>
      <p:sp>
        <p:nvSpPr>
          <p:cNvPr id="6" name="文本框 5"/>
          <p:cNvSpPr txBox="1"/>
          <p:nvPr/>
        </p:nvSpPr>
        <p:spPr>
          <a:xfrm>
            <a:off x="3435350" y="2286000"/>
            <a:ext cx="420688" cy="517525"/>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S</a:t>
            </a:r>
          </a:p>
        </p:txBody>
      </p:sp>
      <p:sp>
        <p:nvSpPr>
          <p:cNvPr id="7" name="文本框 6"/>
          <p:cNvSpPr txBox="1"/>
          <p:nvPr/>
        </p:nvSpPr>
        <p:spPr>
          <a:xfrm>
            <a:off x="3060700" y="2749550"/>
            <a:ext cx="896938" cy="517525"/>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sym typeface="宋体" panose="02010600030101010101" pitchFamily="2" charset="-122"/>
              </a:rPr>
              <a:t>增强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3"/>
          <p:cNvSpPr txBox="1"/>
          <p:nvPr/>
        </p:nvSpPr>
        <p:spPr>
          <a:xfrm>
            <a:off x="381000" y="608013"/>
            <a:ext cx="8577263" cy="1798637"/>
          </a:xfrm>
          <a:prstGeom prst="rect">
            <a:avLst/>
          </a:prstGeom>
          <a:noFill/>
          <a:ln w="9525">
            <a:noFill/>
          </a:ln>
        </p:spPr>
        <p:txBody>
          <a:bodyPr wrap="square" anchor="t" anchorCtr="0">
            <a:spAutoFit/>
          </a:bodyPr>
          <a:lstStyle/>
          <a:p>
            <a:r>
              <a:rPr lang="en-US" altLang="zh-CN" sz="2800" b="1">
                <a:latin typeface="Arial" panose="020B0604020202020204" pitchFamily="34" charset="0"/>
                <a:ea typeface="宋体" panose="02010600030101010101" pitchFamily="2" charset="-122"/>
              </a:rPr>
              <a:t>8</a:t>
            </a:r>
            <a:r>
              <a:rPr lang="zh-CN" altLang="en-US" sz="2800" b="1">
                <a:latin typeface="Arial" panose="020B0604020202020204" pitchFamily="34" charset="0"/>
                <a:ea typeface="宋体" panose="02010600030101010101" pitchFamily="2" charset="-122"/>
              </a:rPr>
              <a:t>、如图所示，A、B弹簧下方分别吊着软铁棒和条形磁铁，闭合开关，将滑动变阻器的滑片逐渐向右移动时，A弹簧的长度将________，B弹簧的长度将________（选填“伸长”、“缩短”或“不变”）．</a:t>
            </a:r>
          </a:p>
        </p:txBody>
      </p:sp>
      <p:pic>
        <p:nvPicPr>
          <p:cNvPr id="39938" name="图片 4"/>
          <p:cNvPicPr>
            <a:picLocks noChangeAspect="1"/>
          </p:cNvPicPr>
          <p:nvPr/>
        </p:nvPicPr>
        <p:blipFill>
          <a:blip r:embed="rId2"/>
          <a:stretch>
            <a:fillRect/>
          </a:stretch>
        </p:blipFill>
        <p:spPr>
          <a:xfrm>
            <a:off x="2924175" y="3171825"/>
            <a:ext cx="2752725" cy="3103563"/>
          </a:xfrm>
          <a:prstGeom prst="rect">
            <a:avLst/>
          </a:prstGeom>
          <a:noFill/>
          <a:ln w="9525">
            <a:noFill/>
          </a:ln>
        </p:spPr>
      </p:pic>
      <p:sp>
        <p:nvSpPr>
          <p:cNvPr id="6" name="文本框 5"/>
          <p:cNvSpPr txBox="1"/>
          <p:nvPr/>
        </p:nvSpPr>
        <p:spPr>
          <a:xfrm>
            <a:off x="3968750" y="1422400"/>
            <a:ext cx="896938" cy="519113"/>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伸长</a:t>
            </a:r>
          </a:p>
        </p:txBody>
      </p:sp>
      <p:sp>
        <p:nvSpPr>
          <p:cNvPr id="7" name="文本框 6"/>
          <p:cNvSpPr txBox="1"/>
          <p:nvPr/>
        </p:nvSpPr>
        <p:spPr>
          <a:xfrm>
            <a:off x="788988" y="1887538"/>
            <a:ext cx="896937" cy="519112"/>
          </a:xfrm>
          <a:prstGeom prst="rect">
            <a:avLst/>
          </a:prstGeom>
          <a:noFill/>
          <a:ln w="9525">
            <a:noFill/>
          </a:ln>
        </p:spPr>
        <p:txBody>
          <a:bodyPr wrap="none" anchor="t" anchorCtr="0">
            <a:spAutoFit/>
          </a:bodyPr>
          <a:lstStyle/>
          <a:p>
            <a:r>
              <a:rPr lang="zh-CN" altLang="en-US" sz="2800" b="1">
                <a:solidFill>
                  <a:srgbClr val="FF0000"/>
                </a:solidFill>
                <a:latin typeface="Arial" panose="020B0604020202020204" pitchFamily="34" charset="0"/>
                <a:ea typeface="宋体" panose="02010600030101010101" pitchFamily="2" charset="-122"/>
              </a:rPr>
              <a:t>缩短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4"/>
          <p:cNvSpPr/>
          <p:nvPr/>
        </p:nvSpPr>
        <p:spPr>
          <a:xfrm>
            <a:off x="1908175" y="1481773"/>
            <a:ext cx="6121400" cy="519112"/>
          </a:xfrm>
          <a:prstGeom prst="rect">
            <a:avLst/>
          </a:prstGeom>
          <a:solidFill>
            <a:schemeClr val="bg1"/>
          </a:solidFill>
          <a:ln w="9525">
            <a:noFill/>
          </a:ln>
        </p:spPr>
        <p:txBody>
          <a:bodyPr anchor="t" anchorCtr="0">
            <a:spAutoFit/>
          </a:bodyPr>
          <a:lstStyle/>
          <a:p>
            <a:r>
              <a:rPr lang="zh-CN" altLang="en-US" sz="2800" b="1">
                <a:solidFill>
                  <a:srgbClr val="0066CC"/>
                </a:solidFill>
                <a:latin typeface="宋体" panose="02010600030101010101" pitchFamily="2" charset="-122"/>
                <a:ea typeface="宋体" panose="02010600030101010101" pitchFamily="2" charset="-122"/>
              </a:rPr>
              <a:t>电磁铁磁性强弱跟哪些因素有关呢？</a:t>
            </a:r>
          </a:p>
        </p:txBody>
      </p:sp>
      <p:sp>
        <p:nvSpPr>
          <p:cNvPr id="6147" name="矩形 5"/>
          <p:cNvSpPr/>
          <p:nvPr/>
        </p:nvSpPr>
        <p:spPr>
          <a:xfrm>
            <a:off x="431800" y="5407025"/>
            <a:ext cx="8497888" cy="1114425"/>
          </a:xfrm>
          <a:prstGeom prst="rect">
            <a:avLst/>
          </a:prstGeom>
          <a:noFill/>
          <a:ln w="9525">
            <a:noFill/>
          </a:ln>
        </p:spPr>
        <p:txBody>
          <a:bodyPr wrap="square" anchor="t" anchorCtr="0">
            <a:spAutoFit/>
          </a:bodyPr>
          <a:lstStyle/>
          <a:p>
            <a:pPr>
              <a:lnSpc>
                <a:spcPct val="120000"/>
              </a:lnSpc>
            </a:pPr>
            <a:r>
              <a:rPr lang="zh-CN" altLang="en-US" sz="2800" b="1">
                <a:latin typeface="宋体" panose="02010600030101010101" pitchFamily="2" charset="-122"/>
                <a:ea typeface="宋体" panose="02010600030101010101" pitchFamily="2" charset="-122"/>
              </a:rPr>
              <a:t>　　磁性强弱可能与</a:t>
            </a:r>
            <a:r>
              <a:rPr lang="zh-CN" altLang="en-US" sz="2800" b="1">
                <a:solidFill>
                  <a:srgbClr val="CC0000"/>
                </a:solidFill>
                <a:latin typeface="宋体" panose="02010600030101010101" pitchFamily="2" charset="-122"/>
                <a:ea typeface="宋体" panose="02010600030101010101" pitchFamily="2" charset="-122"/>
              </a:rPr>
              <a:t>电流的大小、线圈的匝数、形状</a:t>
            </a:r>
            <a:r>
              <a:rPr lang="zh-CN" altLang="en-US" sz="2800" b="1">
                <a:latin typeface="宋体" panose="02010600030101010101" pitchFamily="2" charset="-122"/>
                <a:ea typeface="宋体" panose="02010600030101010101" pitchFamily="2" charset="-122"/>
              </a:rPr>
              <a:t>有关。</a:t>
            </a:r>
          </a:p>
        </p:txBody>
      </p:sp>
      <p:pic>
        <p:nvPicPr>
          <p:cNvPr id="6148" name="Picture 6" descr="http://img839.ph.126.net/U1U4SVALAuPF51JujApX2A==/785315185024538331.jpg"/>
          <p:cNvPicPr>
            <a:picLocks noChangeAspect="1"/>
          </p:cNvPicPr>
          <p:nvPr/>
        </p:nvPicPr>
        <p:blipFill>
          <a:blip r:embed="rId2"/>
          <a:stretch>
            <a:fillRect/>
          </a:stretch>
        </p:blipFill>
        <p:spPr>
          <a:xfrm>
            <a:off x="3707765" y="2240915"/>
            <a:ext cx="2411413" cy="2771775"/>
          </a:xfrm>
          <a:prstGeom prst="rect">
            <a:avLst/>
          </a:prstGeom>
          <a:noFill/>
          <a:ln w="9525">
            <a:noFill/>
          </a:ln>
        </p:spPr>
      </p:pic>
      <p:sp>
        <p:nvSpPr>
          <p:cNvPr id="6149" name="圆角矩形标注 10"/>
          <p:cNvSpPr/>
          <p:nvPr/>
        </p:nvSpPr>
        <p:spPr>
          <a:xfrm>
            <a:off x="898525" y="3028315"/>
            <a:ext cx="2681288" cy="1692275"/>
          </a:xfrm>
          <a:prstGeom prst="wedgeRoundRectCallout">
            <a:avLst>
              <a:gd name="adj1" fmla="val 84718"/>
              <a:gd name="adj2" fmla="val -46069"/>
              <a:gd name="adj3" fmla="val 16667"/>
            </a:avLst>
          </a:prstGeom>
          <a:gradFill rotWithShape="1">
            <a:gsLst>
              <a:gs pos="0">
                <a:srgbClr val="FFBE86">
                  <a:alpha val="100000"/>
                </a:srgbClr>
              </a:gs>
              <a:gs pos="35001">
                <a:srgbClr val="FFD0AA">
                  <a:alpha val="100000"/>
                </a:srgbClr>
              </a:gs>
              <a:gs pos="100000">
                <a:srgbClr val="FFEBDB">
                  <a:alpha val="100000"/>
                </a:srgbClr>
              </a:gs>
            </a:gsLst>
            <a:lin ang="5400000" scaled="1"/>
          </a:gradFill>
          <a:ln w="9525" cap="flat" cmpd="sng">
            <a:solidFill>
              <a:srgbClr val="F69240"/>
            </a:solidFill>
            <a:prstDash val="solid"/>
            <a:miter/>
            <a:headEnd type="none" w="med" len="med"/>
            <a:tailEnd type="none" w="med" len="med"/>
          </a:ln>
          <a:effectLst>
            <a:outerShdw dist="20000" dir="5400000" algn="ctr" rotWithShape="0">
              <a:srgbClr val="000000">
                <a:alpha val="25000"/>
              </a:srgbClr>
            </a:outerShdw>
          </a:effectLst>
        </p:spPr>
        <p:txBody>
          <a:bodyPr lIns="18000" rIns="18000" anchor="ctr" anchorCtr="0"/>
          <a:lstStyle/>
          <a:p>
            <a:r>
              <a:rPr lang="zh-CN" altLang="en-US" sz="2800" b="1">
                <a:solidFill>
                  <a:srgbClr val="000000"/>
                </a:solidFill>
                <a:latin typeface="Calibri" panose="020F0502020204030204" pitchFamily="2" charset="0"/>
                <a:ea typeface="宋体" panose="02010600030101010101" pitchFamily="2" charset="-122"/>
              </a:rPr>
              <a:t>应用电流磁效应，应该与电流大小有关。</a:t>
            </a:r>
          </a:p>
        </p:txBody>
      </p:sp>
      <p:sp>
        <p:nvSpPr>
          <p:cNvPr id="6150" name="圆角矩形标注 11"/>
          <p:cNvSpPr/>
          <p:nvPr/>
        </p:nvSpPr>
        <p:spPr>
          <a:xfrm>
            <a:off x="6062663" y="2704465"/>
            <a:ext cx="2759075" cy="2016125"/>
          </a:xfrm>
          <a:prstGeom prst="wedgeRoundRectCallout">
            <a:avLst>
              <a:gd name="adj1" fmla="val -84690"/>
              <a:gd name="adj2" fmla="val -16968"/>
              <a:gd name="adj3" fmla="val 16667"/>
            </a:avLst>
          </a:prstGeom>
          <a:gradFill rotWithShape="1">
            <a:gsLst>
              <a:gs pos="0">
                <a:srgbClr val="BCBCBC">
                  <a:alpha val="100000"/>
                </a:srgbClr>
              </a:gs>
              <a:gs pos="35001">
                <a:srgbClr val="D0D0D0">
                  <a:alpha val="100000"/>
                </a:srgbClr>
              </a:gs>
              <a:gs pos="100000">
                <a:srgbClr val="EDEDED">
                  <a:alpha val="100000"/>
                </a:srgbClr>
              </a:gs>
            </a:gsLst>
            <a:lin ang="5400000" scaled="1"/>
          </a:gradFill>
          <a:ln w="9525" cap="flat" cmpd="sng">
            <a:solidFill>
              <a:srgbClr val="000000"/>
            </a:solidFill>
            <a:prstDash val="solid"/>
            <a:miter/>
            <a:headEnd type="none" w="med" len="med"/>
            <a:tailEnd type="none" w="med" len="med"/>
          </a:ln>
          <a:effectLst>
            <a:outerShdw dist="20000" dir="5400000" algn="ctr" rotWithShape="0">
              <a:srgbClr val="000000">
                <a:alpha val="25000"/>
              </a:srgbClr>
            </a:outerShdw>
          </a:effectLst>
        </p:spPr>
        <p:txBody>
          <a:bodyPr lIns="18000" tIns="10800" rIns="18000" bIns="10800" anchor="ctr" anchorCtr="0"/>
          <a:lstStyle/>
          <a:p>
            <a:pPr>
              <a:lnSpc>
                <a:spcPct val="110000"/>
              </a:lnSpc>
            </a:pPr>
            <a:r>
              <a:rPr lang="zh-CN" altLang="en-US" sz="2800" b="1">
                <a:latin typeface="Calibri" panose="020F0502020204030204" pitchFamily="2" charset="0"/>
                <a:ea typeface="宋体" panose="02010600030101010101" pitchFamily="2" charset="-122"/>
              </a:rPr>
              <a:t>线圈是主要部件，应该与匝数、形状有关。</a:t>
            </a:r>
          </a:p>
        </p:txBody>
      </p:sp>
      <p:sp>
        <p:nvSpPr>
          <p:cNvPr id="4102" name="矩形 4"/>
          <p:cNvSpPr/>
          <p:nvPr/>
        </p:nvSpPr>
        <p:spPr>
          <a:xfrm>
            <a:off x="431800" y="624523"/>
            <a:ext cx="3457575" cy="588962"/>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二、电磁铁的磁性</a:t>
            </a:r>
          </a:p>
        </p:txBody>
      </p:sp>
      <p:sp>
        <p:nvSpPr>
          <p:cNvPr id="4103" name="Rectangle 2"/>
          <p:cNvSpPr/>
          <p:nvPr/>
        </p:nvSpPr>
        <p:spPr>
          <a:xfrm>
            <a:off x="431800" y="1481773"/>
            <a:ext cx="1223963" cy="538162"/>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nchor="t" anchorCtr="0">
            <a:spAutoFit/>
          </a:bodyPr>
          <a:lstStyle/>
          <a:p>
            <a:pPr algn="ctr"/>
            <a:r>
              <a:rPr lang="zh-CN" altLang="en-US" sz="2800" b="1">
                <a:latin typeface="宋体" panose="02010600030101010101" pitchFamily="2" charset="-122"/>
                <a:ea typeface="宋体" panose="02010600030101010101" pitchFamily="2" charset="-122"/>
              </a:rPr>
              <a:t>问题</a:t>
            </a:r>
            <a:endParaRPr lang="en-US" altLang="zh-CN" sz="2800" b="1">
              <a:latin typeface="Times New Roman" panose="02020603050405020304" pitchFamily="2" charset="0"/>
              <a:ea typeface="宋体" panose="02010600030101010101" pitchFamily="2" charset="-122"/>
            </a:endParaRPr>
          </a:p>
        </p:txBody>
      </p:sp>
      <p:sp>
        <p:nvSpPr>
          <p:cNvPr id="6153" name="Rectangle 2"/>
          <p:cNvSpPr/>
          <p:nvPr/>
        </p:nvSpPr>
        <p:spPr>
          <a:xfrm>
            <a:off x="431800" y="4866640"/>
            <a:ext cx="1223963" cy="538163"/>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nchor="t" anchorCtr="0">
            <a:spAutoFit/>
          </a:bodyPr>
          <a:lstStyle/>
          <a:p>
            <a:pPr algn="ctr"/>
            <a:r>
              <a:rPr lang="zh-CN" altLang="en-US" sz="2800" b="1">
                <a:latin typeface="宋体" panose="02010600030101010101" pitchFamily="2" charset="-122"/>
                <a:ea typeface="宋体" panose="02010600030101010101" pitchFamily="2" charset="-122"/>
              </a:rPr>
              <a:t>猜想</a:t>
            </a:r>
            <a:endParaRPr lang="en-US" altLang="zh-CN" sz="2800" b="1">
              <a:latin typeface="Times New Roman" panose="02020603050405020304" pitchFamily="2" charset="0"/>
              <a:ea typeface="宋体" panose="02010600030101010101" pitchFamily="2" charset="-122"/>
            </a:endParaRPr>
          </a:p>
        </p:txBody>
      </p:sp>
      <p:pic>
        <p:nvPicPr>
          <p:cNvPr id="4105" name="Picture 9" descr="E:\李燃\教师教学用书\2012人教教师用书项目\ppt\物理\图标.png"/>
          <p:cNvPicPr>
            <a:picLocks noChangeAspect="1"/>
          </p:cNvPicPr>
          <p:nvPr/>
        </p:nvPicPr>
        <p:blipFill>
          <a:blip r:embed="rId3"/>
          <a:stretch>
            <a:fillRect/>
          </a:stretch>
        </p:blipFill>
        <p:spPr>
          <a:xfrm>
            <a:off x="8143875" y="142875"/>
            <a:ext cx="882650"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animBg="1"/>
      <p:bldP spid="6150" grpId="0" animBg="1"/>
      <p:bldP spid="61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3"/>
          <p:cNvSpPr txBox="1"/>
          <p:nvPr/>
        </p:nvSpPr>
        <p:spPr>
          <a:xfrm>
            <a:off x="534988" y="511175"/>
            <a:ext cx="7810500" cy="2652713"/>
          </a:xfrm>
          <a:prstGeom prst="rect">
            <a:avLst/>
          </a:prstGeom>
          <a:noFill/>
          <a:ln w="9525">
            <a:noFill/>
          </a:ln>
        </p:spPr>
        <p:txBody>
          <a:bodyPr wrap="square" anchor="t" anchorCtr="0">
            <a:spAutoFit/>
          </a:bodyPr>
          <a:lstStyle/>
          <a:p>
            <a:r>
              <a:rPr lang="en-US" altLang="zh-CN" sz="2800" b="1">
                <a:latin typeface="Arial" panose="020B0604020202020204" pitchFamily="34" charset="0"/>
                <a:ea typeface="宋体" panose="02010600030101010101" pitchFamily="2" charset="-122"/>
              </a:rPr>
              <a:t>10</a:t>
            </a:r>
            <a:r>
              <a:rPr lang="zh-CN" altLang="en-US" sz="2800" b="1">
                <a:latin typeface="Arial" panose="020B0604020202020204" pitchFamily="34" charset="0"/>
                <a:ea typeface="宋体" panose="02010600030101010101" pitchFamily="2" charset="-122"/>
              </a:rPr>
              <a:t>、电梯为居民出入带来很大的便利，出于安全考虑，电梯都设置超载自动报警系统，其工作原理如图甲所示。已知控制电路的电源电压U＝6伏，保护电阻R1＝100欧，压敏电阻R2的阻值随压力F大小变化如图乙所示，电梯底架自重和电磁铁线圈的阻值都忽略不计。</a:t>
            </a:r>
          </a:p>
        </p:txBody>
      </p:sp>
      <p:pic>
        <p:nvPicPr>
          <p:cNvPr id="40962" name="图片 4"/>
          <p:cNvPicPr>
            <a:picLocks noChangeAspect="1"/>
          </p:cNvPicPr>
          <p:nvPr/>
        </p:nvPicPr>
        <p:blipFill>
          <a:blip r:embed="rId2"/>
          <a:stretch>
            <a:fillRect/>
          </a:stretch>
        </p:blipFill>
        <p:spPr>
          <a:xfrm>
            <a:off x="409575" y="3330575"/>
            <a:ext cx="7508875" cy="27432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
          <p:cNvSpPr txBox="1"/>
          <p:nvPr/>
        </p:nvSpPr>
        <p:spPr>
          <a:xfrm>
            <a:off x="314325" y="740410"/>
            <a:ext cx="8477250" cy="1371600"/>
          </a:xfrm>
          <a:prstGeom prst="rect">
            <a:avLst/>
          </a:prstGeom>
          <a:noFill/>
          <a:ln w="9525">
            <a:noFill/>
          </a:ln>
        </p:spPr>
        <p:txBody>
          <a:bodyPr wrap="square" anchor="t" anchorCtr="0">
            <a:spAutoFit/>
          </a:bodyPr>
          <a:lstStyle/>
          <a:p>
            <a:r>
              <a:rPr lang="zh-CN" altLang="en-US" sz="2800" b="1">
                <a:latin typeface="Arial" panose="020B0604020202020204" pitchFamily="34" charset="0"/>
                <a:ea typeface="宋体" panose="02010600030101010101" pitchFamily="2" charset="-122"/>
              </a:rPr>
              <a:t>已知控制电路的电源电压U＝6伏，保护电阻R1＝100欧，压敏电阻R2的阻值随压力F大小变化如图乙所示，电梯底架自重和电磁铁线圈的阻值都忽略不计。</a:t>
            </a:r>
          </a:p>
        </p:txBody>
      </p:sp>
      <p:grpSp>
        <p:nvGrpSpPr>
          <p:cNvPr id="41986" name="组合 6"/>
          <p:cNvGrpSpPr/>
          <p:nvPr/>
        </p:nvGrpSpPr>
        <p:grpSpPr>
          <a:xfrm>
            <a:off x="261620" y="2254250"/>
            <a:ext cx="8443913" cy="4252913"/>
            <a:chOff x="299" y="2710"/>
            <a:chExt cx="13298" cy="6698"/>
          </a:xfrm>
        </p:grpSpPr>
        <p:pic>
          <p:nvPicPr>
            <p:cNvPr id="41987" name="图片 4"/>
            <p:cNvPicPr>
              <a:picLocks noChangeAspect="1"/>
            </p:cNvPicPr>
            <p:nvPr/>
          </p:nvPicPr>
          <p:blipFill>
            <a:blip r:embed="rId2"/>
            <a:srcRect b="9389"/>
            <a:stretch>
              <a:fillRect/>
            </a:stretch>
          </p:blipFill>
          <p:spPr>
            <a:xfrm>
              <a:off x="299" y="2710"/>
              <a:ext cx="13298" cy="6413"/>
            </a:xfrm>
            <a:prstGeom prst="rect">
              <a:avLst/>
            </a:prstGeom>
            <a:noFill/>
            <a:ln w="9525">
              <a:noFill/>
            </a:ln>
          </p:spPr>
        </p:pic>
        <p:sp>
          <p:nvSpPr>
            <p:cNvPr id="41988" name="文本框 5"/>
            <p:cNvSpPr txBox="1"/>
            <p:nvPr/>
          </p:nvSpPr>
          <p:spPr>
            <a:xfrm>
              <a:off x="2893" y="8688"/>
              <a:ext cx="4522" cy="720"/>
            </a:xfrm>
            <a:prstGeom prst="rect">
              <a:avLst/>
            </a:prstGeom>
            <a:noFill/>
            <a:ln w="9525">
              <a:noFill/>
            </a:ln>
          </p:spPr>
          <p:txBody>
            <a:bodyPr wrap="none" anchor="t" anchorCtr="0">
              <a:spAutoFit/>
            </a:bodyPr>
            <a:lstStyle/>
            <a:p>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U＝6</a:t>
              </a:r>
              <a:r>
                <a:rPr lang="en-US" altLang="zh-CN" sz="2400" b="1">
                  <a:solidFill>
                    <a:srgbClr val="FF0000"/>
                  </a:solidFill>
                  <a:latin typeface="Arial" panose="020B0604020202020204" pitchFamily="34" charset="0"/>
                  <a:ea typeface="宋体" panose="02010600030101010101" pitchFamily="2" charset="-122"/>
                  <a:sym typeface="宋体" panose="02010600030101010101" pitchFamily="2" charset="-122"/>
                </a:rPr>
                <a:t>V    </a:t>
              </a:r>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R</a:t>
              </a:r>
              <a:r>
                <a:rPr lang="zh-CN" altLang="en-US" sz="2400" b="1" baseline="-25000">
                  <a:solidFill>
                    <a:srgbClr val="FF0000"/>
                  </a:solidFill>
                  <a:latin typeface="Arial" panose="020B0604020202020204" pitchFamily="34" charset="0"/>
                  <a:ea typeface="宋体" panose="02010600030101010101" pitchFamily="2" charset="-122"/>
                  <a:sym typeface="宋体" panose="02010600030101010101" pitchFamily="2" charset="-122"/>
                </a:rPr>
                <a:t>1</a:t>
              </a:r>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＝100欧</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3"/>
          <p:cNvSpPr txBox="1"/>
          <p:nvPr/>
        </p:nvSpPr>
        <p:spPr>
          <a:xfrm>
            <a:off x="412750" y="4821873"/>
            <a:ext cx="8382000" cy="1798637"/>
          </a:xfrm>
          <a:prstGeom prst="rect">
            <a:avLst/>
          </a:prstGeom>
          <a:noFill/>
          <a:ln w="9525">
            <a:noFill/>
          </a:ln>
        </p:spPr>
        <p:txBody>
          <a:bodyPr wrap="square" anchor="t" anchorCtr="0">
            <a:spAutoFit/>
          </a:bodyPr>
          <a:lstStyle/>
          <a:p>
            <a:r>
              <a:rPr lang="zh-CN" altLang="en-US" sz="2800" b="1">
                <a:latin typeface="Arial" panose="020B0604020202020204" pitchFamily="34" charset="0"/>
                <a:ea typeface="宋体" panose="02010600030101010101" pitchFamily="2" charset="-122"/>
              </a:rPr>
              <a:t>（1）当压敏电阻R2受到的压力F增大时，其阻值减小，控制电路中的电流增大，从而使电磁铁的磁性增强。电梯超载时，衔铁被电磁铁吸住，触点K与触点＿＿＿＿接触，</a:t>
            </a:r>
            <a:r>
              <a:rPr lang="zh-CN" altLang="en-US" sz="2800" b="1">
                <a:solidFill>
                  <a:srgbClr val="FF0000"/>
                </a:solidFill>
                <a:latin typeface="Arial" panose="020B0604020202020204" pitchFamily="34" charset="0"/>
                <a:ea typeface="宋体" panose="02010600030101010101" pitchFamily="2" charset="-122"/>
              </a:rPr>
              <a:t>电铃发出警报声。</a:t>
            </a:r>
          </a:p>
        </p:txBody>
      </p:sp>
      <p:grpSp>
        <p:nvGrpSpPr>
          <p:cNvPr id="43010" name="组合 6"/>
          <p:cNvGrpSpPr/>
          <p:nvPr/>
        </p:nvGrpSpPr>
        <p:grpSpPr>
          <a:xfrm>
            <a:off x="349250" y="500380"/>
            <a:ext cx="8445500" cy="4325641"/>
            <a:chOff x="299" y="2710"/>
            <a:chExt cx="13298" cy="6810"/>
          </a:xfrm>
        </p:grpSpPr>
        <p:pic>
          <p:nvPicPr>
            <p:cNvPr id="43011" name="图片 4"/>
            <p:cNvPicPr>
              <a:picLocks noChangeAspect="1"/>
            </p:cNvPicPr>
            <p:nvPr/>
          </p:nvPicPr>
          <p:blipFill>
            <a:blip r:embed="rId2"/>
            <a:srcRect b="9389"/>
            <a:stretch>
              <a:fillRect/>
            </a:stretch>
          </p:blipFill>
          <p:spPr>
            <a:xfrm>
              <a:off x="299" y="2710"/>
              <a:ext cx="13298" cy="6413"/>
            </a:xfrm>
            <a:prstGeom prst="rect">
              <a:avLst/>
            </a:prstGeom>
            <a:noFill/>
            <a:ln w="9525">
              <a:noFill/>
            </a:ln>
          </p:spPr>
        </p:pic>
        <p:sp>
          <p:nvSpPr>
            <p:cNvPr id="43012" name="文本框 5"/>
            <p:cNvSpPr txBox="1"/>
            <p:nvPr/>
          </p:nvSpPr>
          <p:spPr>
            <a:xfrm>
              <a:off x="2893" y="8800"/>
              <a:ext cx="4522" cy="720"/>
            </a:xfrm>
            <a:prstGeom prst="rect">
              <a:avLst/>
            </a:prstGeom>
            <a:noFill/>
            <a:ln w="9525">
              <a:noFill/>
            </a:ln>
          </p:spPr>
          <p:txBody>
            <a:bodyPr wrap="none" anchor="t" anchorCtr="0">
              <a:spAutoFit/>
            </a:bodyPr>
            <a:lstStyle/>
            <a:p>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U＝6</a:t>
              </a:r>
              <a:r>
                <a:rPr lang="en-US" altLang="zh-CN" sz="2400" b="1">
                  <a:solidFill>
                    <a:srgbClr val="FF0000"/>
                  </a:solidFill>
                  <a:latin typeface="Arial" panose="020B0604020202020204" pitchFamily="34" charset="0"/>
                  <a:ea typeface="宋体" panose="02010600030101010101" pitchFamily="2" charset="-122"/>
                  <a:sym typeface="宋体" panose="02010600030101010101" pitchFamily="2" charset="-122"/>
                </a:rPr>
                <a:t>V    </a:t>
              </a:r>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R</a:t>
              </a:r>
              <a:r>
                <a:rPr lang="zh-CN" altLang="en-US" sz="2400" b="1" baseline="-25000">
                  <a:solidFill>
                    <a:srgbClr val="FF0000"/>
                  </a:solidFill>
                  <a:latin typeface="Arial" panose="020B0604020202020204" pitchFamily="34" charset="0"/>
                  <a:ea typeface="宋体" panose="02010600030101010101" pitchFamily="2" charset="-122"/>
                  <a:sym typeface="宋体" panose="02010600030101010101" pitchFamily="2" charset="-122"/>
                </a:rPr>
                <a:t>1</a:t>
              </a:r>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＝100欧</a:t>
              </a:r>
            </a:p>
          </p:txBody>
        </p:sp>
      </p:grpSp>
      <p:sp>
        <p:nvSpPr>
          <p:cNvPr id="8" name="文本框 7"/>
          <p:cNvSpPr txBox="1"/>
          <p:nvPr/>
        </p:nvSpPr>
        <p:spPr>
          <a:xfrm>
            <a:off x="1254125" y="6102985"/>
            <a:ext cx="438150" cy="517525"/>
          </a:xfrm>
          <a:prstGeom prst="rect">
            <a:avLst/>
          </a:prstGeom>
          <a:noFill/>
          <a:ln w="9525">
            <a:noFill/>
          </a:ln>
        </p:spPr>
        <p:txBody>
          <a:bodyPr wrap="none" anchor="t" anchorCtr="0">
            <a:spAutoFit/>
          </a:bodyPr>
          <a:lstStyle/>
          <a:p>
            <a:r>
              <a:rPr lang="en-US" altLang="zh-CN" sz="2800" b="1">
                <a:solidFill>
                  <a:srgbClr val="FF0000"/>
                </a:solidFill>
                <a:latin typeface="Arial" panose="020B0604020202020204" pitchFamily="34" charset="0"/>
                <a:ea typeface="宋体" panose="02010600030101010101" pitchFamily="2"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3"/>
          <p:cNvSpPr txBox="1"/>
          <p:nvPr/>
        </p:nvSpPr>
        <p:spPr>
          <a:xfrm>
            <a:off x="611505" y="1017270"/>
            <a:ext cx="8001000" cy="944563"/>
          </a:xfrm>
          <a:prstGeom prst="rect">
            <a:avLst/>
          </a:prstGeom>
          <a:noFill/>
          <a:ln w="9525">
            <a:noFill/>
          </a:ln>
        </p:spPr>
        <p:txBody>
          <a:bodyPr wrap="square" anchor="t" anchorCtr="0">
            <a:spAutoFit/>
          </a:bodyPr>
          <a:lstStyle/>
          <a:p>
            <a:r>
              <a:rPr lang="zh-CN" altLang="en-US" sz="2800" b="1">
                <a:latin typeface="Arial" panose="020B0604020202020204" pitchFamily="34" charset="0"/>
                <a:ea typeface="宋体" panose="02010600030101010101" pitchFamily="2" charset="-122"/>
              </a:rPr>
              <a:t>（2）若电梯在20秒内将一位重600牛的乘客匀速提升15米，求电梯对乘客做功的功率。</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4"/>
          <p:cNvSpPr txBox="1"/>
          <p:nvPr/>
        </p:nvSpPr>
        <p:spPr>
          <a:xfrm>
            <a:off x="349250" y="5074920"/>
            <a:ext cx="8580438" cy="1371600"/>
          </a:xfrm>
          <a:prstGeom prst="rect">
            <a:avLst/>
          </a:prstGeom>
          <a:noFill/>
          <a:ln w="9525">
            <a:noFill/>
          </a:ln>
        </p:spPr>
        <p:txBody>
          <a:bodyPr wrap="square" anchor="t" anchorCtr="0">
            <a:spAutoFit/>
          </a:bodyPr>
          <a:lstStyle/>
          <a:p>
            <a:r>
              <a:rPr lang="zh-CN" altLang="en-US" sz="2800" b="1">
                <a:latin typeface="Arial" panose="020B0604020202020204" pitchFamily="34" charset="0"/>
                <a:ea typeface="宋体" panose="02010600030101010101" pitchFamily="2" charset="-122"/>
                <a:sym typeface="宋体" panose="02010600030101010101" pitchFamily="2" charset="-122"/>
              </a:rPr>
              <a:t>（3）当电磁铁线圈电流达到20毫安时，衔铁刚好被吸住。若该电梯厢内站立总质量为1000千克的乘客时，试通过计算说明电梯是否超载。（g取10牛/千克）</a:t>
            </a:r>
          </a:p>
        </p:txBody>
      </p:sp>
      <p:grpSp>
        <p:nvGrpSpPr>
          <p:cNvPr id="45058" name="组合 6"/>
          <p:cNvGrpSpPr/>
          <p:nvPr/>
        </p:nvGrpSpPr>
        <p:grpSpPr>
          <a:xfrm>
            <a:off x="332740" y="602615"/>
            <a:ext cx="8445500" cy="4361212"/>
            <a:chOff x="299" y="2710"/>
            <a:chExt cx="13298" cy="6866"/>
          </a:xfrm>
        </p:grpSpPr>
        <p:pic>
          <p:nvPicPr>
            <p:cNvPr id="45059" name="图片 3"/>
            <p:cNvPicPr>
              <a:picLocks noChangeAspect="1"/>
            </p:cNvPicPr>
            <p:nvPr/>
          </p:nvPicPr>
          <p:blipFill>
            <a:blip r:embed="rId2"/>
            <a:srcRect b="9389"/>
            <a:stretch>
              <a:fillRect/>
            </a:stretch>
          </p:blipFill>
          <p:spPr>
            <a:xfrm>
              <a:off x="299" y="2710"/>
              <a:ext cx="13298" cy="6413"/>
            </a:xfrm>
            <a:prstGeom prst="rect">
              <a:avLst/>
            </a:prstGeom>
            <a:noFill/>
            <a:ln w="9525">
              <a:noFill/>
            </a:ln>
          </p:spPr>
        </p:pic>
        <p:sp>
          <p:nvSpPr>
            <p:cNvPr id="45060" name="文本框 5"/>
            <p:cNvSpPr txBox="1"/>
            <p:nvPr/>
          </p:nvSpPr>
          <p:spPr>
            <a:xfrm>
              <a:off x="2893" y="8856"/>
              <a:ext cx="4522" cy="720"/>
            </a:xfrm>
            <a:prstGeom prst="rect">
              <a:avLst/>
            </a:prstGeom>
            <a:noFill/>
            <a:ln w="9525">
              <a:noFill/>
            </a:ln>
          </p:spPr>
          <p:txBody>
            <a:bodyPr wrap="none" anchor="t" anchorCtr="0">
              <a:spAutoFit/>
            </a:bodyPr>
            <a:lstStyle/>
            <a:p>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U＝6</a:t>
              </a:r>
              <a:r>
                <a:rPr lang="en-US" altLang="zh-CN" sz="2400" b="1">
                  <a:solidFill>
                    <a:srgbClr val="FF0000"/>
                  </a:solidFill>
                  <a:latin typeface="Arial" panose="020B0604020202020204" pitchFamily="34" charset="0"/>
                  <a:ea typeface="宋体" panose="02010600030101010101" pitchFamily="2" charset="-122"/>
                  <a:sym typeface="宋体" panose="02010600030101010101" pitchFamily="2" charset="-122"/>
                </a:rPr>
                <a:t>V    </a:t>
              </a:r>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R</a:t>
              </a:r>
              <a:r>
                <a:rPr lang="zh-CN" altLang="en-US" sz="2400" b="1" baseline="-25000">
                  <a:solidFill>
                    <a:srgbClr val="FF0000"/>
                  </a:solidFill>
                  <a:latin typeface="Arial" panose="020B0604020202020204" pitchFamily="34" charset="0"/>
                  <a:ea typeface="宋体" panose="02010600030101010101" pitchFamily="2" charset="-122"/>
                  <a:sym typeface="宋体" panose="02010600030101010101" pitchFamily="2" charset="-122"/>
                </a:rPr>
                <a:t>1</a:t>
              </a:r>
              <a:r>
                <a:rPr lang="zh-CN" altLang="en-US" sz="2400" b="1">
                  <a:solidFill>
                    <a:srgbClr val="FF0000"/>
                  </a:solidFill>
                  <a:latin typeface="Arial" panose="020B0604020202020204" pitchFamily="34" charset="0"/>
                  <a:ea typeface="宋体" panose="02010600030101010101" pitchFamily="2" charset="-122"/>
                  <a:sym typeface="宋体" panose="02010600030101010101" pitchFamily="2" charset="-122"/>
                </a:rPr>
                <a:t>＝100欧</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3"/>
          <p:cNvSpPr txBox="1"/>
          <p:nvPr/>
        </p:nvSpPr>
        <p:spPr>
          <a:xfrm>
            <a:off x="3959860" y="2853055"/>
            <a:ext cx="1204913" cy="701675"/>
          </a:xfrm>
          <a:prstGeom prst="rect">
            <a:avLst/>
          </a:prstGeom>
          <a:noFill/>
          <a:ln w="9525">
            <a:noFill/>
          </a:ln>
        </p:spPr>
        <p:txBody>
          <a:bodyPr wrap="none" anchor="t" anchorCtr="0">
            <a:spAutoFit/>
          </a:bodyPr>
          <a:lstStyle/>
          <a:p>
            <a:r>
              <a:rPr lang="zh-CN" altLang="en-US" sz="4000" b="1">
                <a:latin typeface="Arial" panose="020B0604020202020204" pitchFamily="34" charset="0"/>
                <a:ea typeface="宋体" panose="02010600030101010101" pitchFamily="2" charset="-122"/>
              </a:rPr>
              <a:t>补充</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99"/>
          <p:cNvSpPr txBox="1"/>
          <p:nvPr/>
        </p:nvSpPr>
        <p:spPr>
          <a:xfrm>
            <a:off x="354648" y="532130"/>
            <a:ext cx="8472487" cy="3538220"/>
          </a:xfrm>
          <a:prstGeom prst="rect">
            <a:avLst/>
          </a:prstGeom>
          <a:noFill/>
          <a:ln w="9525">
            <a:noFill/>
          </a:ln>
        </p:spPr>
        <p:txBody>
          <a:bodyPr wrap="square" anchor="t" anchorCtr="0">
            <a:spAutoFit/>
          </a:bodyPr>
          <a:lstStyle/>
          <a:p>
            <a:r>
              <a:rPr lang="en-US" altLang="zh-CN" sz="3200" b="1">
                <a:latin typeface="宋体" panose="02010600030101010101" pitchFamily="2" charset="-122"/>
                <a:ea typeface="宋体" panose="02010600030101010101" pitchFamily="2" charset="-122"/>
              </a:rPr>
              <a:t>8.</a:t>
            </a:r>
            <a:r>
              <a:rPr lang="zh-CN" altLang="en-US" sz="3200" b="1">
                <a:latin typeface="宋体" panose="02010600030101010101" pitchFamily="2" charset="-122"/>
                <a:ea typeface="宋体" panose="02010600030101010101" pitchFamily="2" charset="-122"/>
              </a:rPr>
              <a:t>如图所示，置于通电螺线管内能自由转动的小磁针是静止的，则线圈两端的磁极和电源的正负极分别是 </a:t>
            </a:r>
            <a:r>
              <a:rPr lang="en-US" altLang="zh-CN" sz="3200" b="1">
                <a:latin typeface="宋体" panose="02010600030101010101" pitchFamily="2" charset="-122"/>
                <a:ea typeface="宋体" panose="02010600030101010101" pitchFamily="2" charset="-122"/>
              </a:rPr>
              <a:t>(  </a:t>
            </a:r>
            <a:r>
              <a:rPr lang="en-US" altLang="zh-CN" sz="3200" b="1">
                <a:solidFill>
                  <a:srgbClr val="0000FF"/>
                </a:solidFill>
                <a:latin typeface="宋体" panose="02010600030101010101" pitchFamily="2" charset="-122"/>
                <a:ea typeface="宋体" panose="02010600030101010101" pitchFamily="2" charset="-122"/>
              </a:rPr>
              <a:t>B</a:t>
            </a:r>
            <a:r>
              <a:rPr lang="en-US" altLang="zh-CN" sz="3200" b="1">
                <a:latin typeface="宋体" panose="02010600030101010101" pitchFamily="2" charset="-122"/>
                <a:ea typeface="宋体" panose="02010600030101010101" pitchFamily="2" charset="-122"/>
              </a:rPr>
              <a:t>  ) </a:t>
            </a:r>
          </a:p>
          <a:p>
            <a:r>
              <a:rPr lang="en-US" altLang="zh-CN" sz="3200" b="1">
                <a:latin typeface="宋体" panose="02010600030101010101" pitchFamily="2" charset="-122"/>
                <a:ea typeface="宋体" panose="02010600030101010101" pitchFamily="2" charset="-122"/>
              </a:rPr>
              <a:t> A</a:t>
            </a:r>
            <a:r>
              <a:rPr lang="zh-CN" altLang="en-US" sz="3200" b="1">
                <a:latin typeface="宋体" panose="02010600030101010101" pitchFamily="2" charset="-122"/>
                <a:ea typeface="宋体" panose="02010600030101010101" pitchFamily="2" charset="-122"/>
              </a:rPr>
              <a:t>．线圈右端为</a:t>
            </a:r>
            <a:r>
              <a:rPr lang="en-US" altLang="zh-CN" sz="3200" b="1" i="1">
                <a:latin typeface="宋体" panose="02010600030101010101" pitchFamily="2" charset="-122"/>
                <a:ea typeface="宋体" panose="02010600030101010101" pitchFamily="2" charset="-122"/>
              </a:rPr>
              <a:t>N</a:t>
            </a:r>
            <a:r>
              <a:rPr lang="zh-CN" altLang="en-US" sz="3200" b="1">
                <a:latin typeface="宋体" panose="02010600030101010101" pitchFamily="2" charset="-122"/>
                <a:ea typeface="宋体" panose="02010600030101010101" pitchFamily="2" charset="-122"/>
              </a:rPr>
              <a:t>极，电源右端为正极</a:t>
            </a:r>
          </a:p>
          <a:p>
            <a:r>
              <a:rPr lang="en-US" altLang="zh-CN" sz="3200" b="1">
                <a:latin typeface="宋体" panose="02010600030101010101" pitchFamily="2" charset="-122"/>
                <a:ea typeface="宋体" panose="02010600030101010101" pitchFamily="2" charset="-122"/>
              </a:rPr>
              <a:t>B</a:t>
            </a:r>
            <a:r>
              <a:rPr lang="zh-CN" altLang="en-US" sz="3200" b="1">
                <a:latin typeface="宋体" panose="02010600030101010101" pitchFamily="2" charset="-122"/>
                <a:ea typeface="宋体" panose="02010600030101010101" pitchFamily="2" charset="-122"/>
              </a:rPr>
              <a:t>．线圈右端为</a:t>
            </a:r>
            <a:r>
              <a:rPr lang="en-US" altLang="zh-CN" sz="3200" b="1" i="1">
                <a:latin typeface="宋体" panose="02010600030101010101" pitchFamily="2" charset="-122"/>
                <a:ea typeface="宋体" panose="02010600030101010101" pitchFamily="2" charset="-122"/>
              </a:rPr>
              <a:t>N</a:t>
            </a:r>
            <a:r>
              <a:rPr lang="zh-CN" altLang="en-US" sz="3200" b="1">
                <a:latin typeface="宋体" panose="02010600030101010101" pitchFamily="2" charset="-122"/>
                <a:ea typeface="宋体" panose="02010600030101010101" pitchFamily="2" charset="-122"/>
              </a:rPr>
              <a:t>极，电源右端为负极</a:t>
            </a:r>
          </a:p>
          <a:p>
            <a:r>
              <a:rPr lang="en-US" altLang="zh-CN" sz="3200" b="1">
                <a:latin typeface="宋体" panose="02010600030101010101" pitchFamily="2" charset="-122"/>
                <a:ea typeface="宋体" panose="02010600030101010101" pitchFamily="2" charset="-122"/>
              </a:rPr>
              <a:t>C</a:t>
            </a:r>
            <a:r>
              <a:rPr lang="zh-CN" altLang="en-US" sz="3200" b="1">
                <a:latin typeface="宋体" panose="02010600030101010101" pitchFamily="2" charset="-122"/>
                <a:ea typeface="宋体" panose="02010600030101010101" pitchFamily="2" charset="-122"/>
              </a:rPr>
              <a:t>．线圈右端为</a:t>
            </a:r>
            <a:r>
              <a:rPr lang="en-US" altLang="zh-CN" sz="3200" b="1" i="1">
                <a:latin typeface="宋体" panose="02010600030101010101" pitchFamily="2" charset="-122"/>
                <a:ea typeface="宋体" panose="02010600030101010101" pitchFamily="2" charset="-122"/>
              </a:rPr>
              <a:t>S</a:t>
            </a:r>
            <a:r>
              <a:rPr lang="zh-CN" altLang="en-US" sz="3200" b="1">
                <a:latin typeface="宋体" panose="02010600030101010101" pitchFamily="2" charset="-122"/>
                <a:ea typeface="宋体" panose="02010600030101010101" pitchFamily="2" charset="-122"/>
              </a:rPr>
              <a:t>极，电源右端为正极</a:t>
            </a:r>
          </a:p>
          <a:p>
            <a:r>
              <a:rPr lang="en-US" altLang="zh-CN" sz="3200" b="1">
                <a:latin typeface="宋体" panose="02010600030101010101" pitchFamily="2" charset="-122"/>
                <a:ea typeface="宋体" panose="02010600030101010101" pitchFamily="2" charset="-122"/>
              </a:rPr>
              <a:t>D</a:t>
            </a:r>
            <a:r>
              <a:rPr lang="zh-CN" altLang="en-US" sz="3200" b="1">
                <a:latin typeface="宋体" panose="02010600030101010101" pitchFamily="2" charset="-122"/>
                <a:ea typeface="宋体" panose="02010600030101010101" pitchFamily="2" charset="-122"/>
              </a:rPr>
              <a:t>．线圈右端为</a:t>
            </a:r>
            <a:r>
              <a:rPr lang="en-US" altLang="zh-CN" sz="3200" b="1" i="1">
                <a:latin typeface="宋体" panose="02010600030101010101" pitchFamily="2" charset="-122"/>
                <a:ea typeface="宋体" panose="02010600030101010101" pitchFamily="2" charset="-122"/>
              </a:rPr>
              <a:t>S</a:t>
            </a:r>
            <a:r>
              <a:rPr lang="zh-CN" altLang="en-US" sz="3200" b="1">
                <a:latin typeface="宋体" panose="02010600030101010101" pitchFamily="2" charset="-122"/>
                <a:ea typeface="宋体" panose="02010600030101010101" pitchFamily="2" charset="-122"/>
              </a:rPr>
              <a:t>极，电源右端为负极   。</a:t>
            </a:r>
            <a:endParaRPr lang="zh-CN" altLang="en-US" sz="3200" b="1">
              <a:latin typeface="Arial" panose="020B0604020202020204" pitchFamily="34" charset="0"/>
              <a:ea typeface="宋体" panose="02010600030101010101" pitchFamily="2" charset="-122"/>
            </a:endParaRPr>
          </a:p>
        </p:txBody>
      </p:sp>
      <p:pic>
        <p:nvPicPr>
          <p:cNvPr id="47106" name="图片 3"/>
          <p:cNvPicPr/>
          <p:nvPr/>
        </p:nvPicPr>
        <p:blipFill>
          <a:blip r:embed="rId2"/>
          <a:srcRect t="7912" b="13819"/>
          <a:stretch>
            <a:fillRect/>
          </a:stretch>
        </p:blipFill>
        <p:spPr>
          <a:xfrm>
            <a:off x="2592070" y="4221480"/>
            <a:ext cx="4015105" cy="228028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40961"/>
          <p:cNvPicPr/>
          <p:nvPr/>
        </p:nvPicPr>
        <p:blipFill>
          <a:blip r:embed="rId2"/>
          <a:stretch>
            <a:fillRect/>
          </a:stretch>
        </p:blipFill>
        <p:spPr>
          <a:xfrm>
            <a:off x="4908550" y="3542665"/>
            <a:ext cx="3779838" cy="3130550"/>
          </a:xfrm>
          <a:prstGeom prst="rect">
            <a:avLst/>
          </a:prstGeom>
          <a:noFill/>
          <a:ln w="9525">
            <a:noFill/>
          </a:ln>
        </p:spPr>
      </p:pic>
      <p:sp>
        <p:nvSpPr>
          <p:cNvPr id="48130" name="文本框 40962"/>
          <p:cNvSpPr txBox="1"/>
          <p:nvPr/>
        </p:nvSpPr>
        <p:spPr>
          <a:xfrm>
            <a:off x="242570" y="518160"/>
            <a:ext cx="8575675" cy="5259070"/>
          </a:xfrm>
          <a:prstGeom prst="rect">
            <a:avLst/>
          </a:prstGeom>
          <a:noFill/>
          <a:ln w="9525">
            <a:noFill/>
          </a:ln>
        </p:spPr>
        <p:txBody>
          <a:bodyPr wrap="square" anchor="t" anchorCtr="0">
            <a:spAutoFit/>
          </a:bodyPr>
          <a:lstStyle/>
          <a:p>
            <a:pPr>
              <a:lnSpc>
                <a:spcPct val="120000"/>
              </a:lnSpc>
            </a:pPr>
            <a:r>
              <a:rPr lang="en-US" altLang="zh-CN" sz="2800" b="1">
                <a:latin typeface="宋体" panose="02010600030101010101" pitchFamily="2" charset="-122"/>
                <a:ea typeface="宋体" panose="02010600030101010101" pitchFamily="2" charset="-122"/>
                <a:sym typeface="宋体" panose="02010600030101010101" pitchFamily="2" charset="-122"/>
              </a:rPr>
              <a:t>1</a:t>
            </a:r>
            <a:r>
              <a:rPr lang="zh-CN" altLang="zh-CN" sz="2800" b="1">
                <a:latin typeface="宋体" panose="02010600030101010101" pitchFamily="2" charset="-122"/>
                <a:ea typeface="宋体" panose="02010600030101010101" pitchFamily="2" charset="-122"/>
                <a:sym typeface="宋体" panose="02010600030101010101" pitchFamily="2" charset="-122"/>
              </a:rPr>
              <a:t>、</a:t>
            </a:r>
            <a:r>
              <a:rPr lang="zh-CN" altLang="en-US" sz="2800" b="1">
                <a:latin typeface="宋体" panose="02010600030101010101" pitchFamily="2" charset="-122"/>
                <a:ea typeface="宋体" panose="02010600030101010101" pitchFamily="2" charset="-122"/>
                <a:sym typeface="宋体" panose="02010600030101010101" pitchFamily="2" charset="-122"/>
              </a:rPr>
              <a:t>如图用热敏电阻（受温度影响阻值会发生变化的电阻）和电磁继电器组成的火警器的示意图，热敏电阻</a:t>
            </a:r>
            <a:r>
              <a:rPr lang="zh-CN" altLang="en-US" sz="2800" b="1" i="1">
                <a:latin typeface="宋体" panose="02010600030101010101" pitchFamily="2" charset="-122"/>
                <a:ea typeface="宋体" panose="02010600030101010101" pitchFamily="2" charset="-122"/>
                <a:sym typeface="宋体" panose="02010600030101010101" pitchFamily="2" charset="-122"/>
              </a:rPr>
              <a:t>R </a:t>
            </a:r>
            <a:r>
              <a:rPr lang="zh-CN" altLang="en-US" sz="2800" b="1">
                <a:latin typeface="宋体" panose="02010600030101010101" pitchFamily="2" charset="-122"/>
                <a:ea typeface="宋体" panose="02010600030101010101" pitchFamily="2" charset="-122"/>
                <a:sym typeface="宋体" panose="02010600030101010101" pitchFamily="2" charset="-122"/>
              </a:rPr>
              <a:t>受热后，其阻值会减小，将发生的变化是（    ）</a:t>
            </a:r>
          </a:p>
          <a:p>
            <a:pPr>
              <a:lnSpc>
                <a:spcPct val="120000"/>
              </a:lnSpc>
            </a:pPr>
            <a:r>
              <a:rPr lang="zh-CN" altLang="en-US" sz="2800" b="1">
                <a:latin typeface="Arial" panose="020B0604020202020204" pitchFamily="34" charset="0"/>
                <a:ea typeface="宋体" panose="02010600030101010101" pitchFamily="2" charset="-122"/>
              </a:rPr>
              <a:t>A．电磁继电器控制电路中的电流减小</a:t>
            </a:r>
          </a:p>
          <a:p>
            <a:pPr>
              <a:lnSpc>
                <a:spcPct val="120000"/>
              </a:lnSpc>
            </a:pPr>
            <a:r>
              <a:rPr lang="zh-CN" altLang="en-US" sz="2800" b="1">
                <a:latin typeface="Arial" panose="020B0604020202020204" pitchFamily="34" charset="0"/>
                <a:ea typeface="宋体" panose="02010600030101010101" pitchFamily="2" charset="-122"/>
              </a:rPr>
              <a:t>B．电磁继电器控制电路断开</a:t>
            </a:r>
          </a:p>
          <a:p>
            <a:pPr>
              <a:lnSpc>
                <a:spcPct val="120000"/>
              </a:lnSpc>
            </a:pPr>
            <a:r>
              <a:rPr lang="zh-CN" altLang="en-US" sz="2800" b="1">
                <a:latin typeface="Arial" panose="020B0604020202020204" pitchFamily="34" charset="0"/>
                <a:ea typeface="宋体" panose="02010600030101010101" pitchFamily="2" charset="-122"/>
              </a:rPr>
              <a:t>C．当电阻减小到某特定值时，电磁铁的磁性增强足以吸引下衔铁，</a:t>
            </a:r>
            <a:r>
              <a:rPr lang="zh-CN" altLang="en-US" sz="2800" b="1" i="1">
                <a:latin typeface="宋体" panose="02010600030101010101" pitchFamily="2" charset="-122"/>
                <a:ea typeface="宋体" panose="02010600030101010101" pitchFamily="2" charset="-122"/>
                <a:sym typeface="宋体" panose="02010600030101010101" pitchFamily="2" charset="-122"/>
              </a:rPr>
              <a:t>L</a:t>
            </a:r>
            <a:r>
              <a:rPr lang="zh-CN" altLang="en-US" sz="2800" b="1" baseline="-25000">
                <a:latin typeface="宋体" panose="02010600030101010101" pitchFamily="2" charset="-122"/>
                <a:ea typeface="宋体" panose="02010600030101010101" pitchFamily="2" charset="-122"/>
                <a:sym typeface="宋体" panose="02010600030101010101" pitchFamily="2" charset="-122"/>
              </a:rPr>
              <a:t>2</a:t>
            </a:r>
            <a:r>
              <a:rPr lang="zh-CN" altLang="en-US" sz="2800" b="1">
                <a:latin typeface="宋体" panose="02010600030101010101" pitchFamily="2" charset="-122"/>
                <a:ea typeface="宋体" panose="02010600030101010101" pitchFamily="2" charset="-122"/>
                <a:sym typeface="宋体" panose="02010600030101010101" pitchFamily="2" charset="-122"/>
              </a:rPr>
              <a:t>发光      </a:t>
            </a:r>
          </a:p>
          <a:p>
            <a:pPr>
              <a:lnSpc>
                <a:spcPct val="120000"/>
              </a:lnSpc>
            </a:pPr>
            <a:r>
              <a:rPr lang="zh-CN" altLang="en-US" sz="2800" b="1">
                <a:latin typeface="宋体" panose="02010600030101010101" pitchFamily="2" charset="-122"/>
                <a:ea typeface="宋体" panose="02010600030101010101" pitchFamily="2" charset="-122"/>
                <a:sym typeface="宋体" panose="02010600030101010101" pitchFamily="2" charset="-122"/>
              </a:rPr>
              <a:t>D．当电阻减小到某特定值时，</a:t>
            </a:r>
          </a:p>
          <a:p>
            <a:pPr>
              <a:lnSpc>
                <a:spcPct val="120000"/>
              </a:lnSpc>
            </a:pPr>
            <a:r>
              <a:rPr lang="zh-CN" altLang="en-US" sz="2800" b="1">
                <a:latin typeface="宋体" panose="02010600030101010101" pitchFamily="2" charset="-122"/>
                <a:ea typeface="宋体" panose="02010600030101010101" pitchFamily="2" charset="-122"/>
                <a:sym typeface="宋体" panose="02010600030101010101" pitchFamily="2" charset="-122"/>
              </a:rPr>
              <a:t>电磁铁的磁性减弱使得</a:t>
            </a:r>
            <a:r>
              <a:rPr lang="zh-CN" altLang="en-US" sz="2800" b="1">
                <a:latin typeface="Arial" panose="020B0604020202020204" pitchFamily="34" charset="0"/>
                <a:ea typeface="宋体" panose="02010600030101010101" pitchFamily="2" charset="-122"/>
              </a:rPr>
              <a:t>衔铁复位，</a:t>
            </a:r>
          </a:p>
          <a:p>
            <a:pPr>
              <a:lnSpc>
                <a:spcPct val="120000"/>
              </a:lnSpc>
            </a:pPr>
            <a:r>
              <a:rPr lang="en-US" altLang="zh-CN" sz="2800" b="1">
                <a:latin typeface="Arial" panose="020B0604020202020204" pitchFamily="34" charset="0"/>
                <a:ea typeface="宋体" panose="02010600030101010101" pitchFamily="2" charset="-122"/>
              </a:rPr>
              <a:t>L1</a:t>
            </a:r>
            <a:r>
              <a:rPr lang="zh-CN" altLang="en-US" sz="2800" b="1">
                <a:latin typeface="Arial" panose="020B0604020202020204" pitchFamily="34" charset="0"/>
                <a:ea typeface="宋体" panose="02010600030101010101" pitchFamily="2" charset="-122"/>
              </a:rPr>
              <a:t>发光</a:t>
            </a:r>
          </a:p>
        </p:txBody>
      </p:sp>
      <p:sp>
        <p:nvSpPr>
          <p:cNvPr id="40964" name="文本框 40963"/>
          <p:cNvSpPr txBox="1"/>
          <p:nvPr/>
        </p:nvSpPr>
        <p:spPr>
          <a:xfrm>
            <a:off x="7992745" y="1628775"/>
            <a:ext cx="441325" cy="517525"/>
          </a:xfrm>
          <a:prstGeom prst="rect">
            <a:avLst/>
          </a:prstGeom>
          <a:noFill/>
          <a:ln w="9525">
            <a:noFill/>
          </a:ln>
        </p:spPr>
        <p:txBody>
          <a:bodyPr wrap="none" anchor="t" anchorCtr="0">
            <a:spAutoFit/>
          </a:bodyPr>
          <a:lstStyle/>
          <a:p>
            <a:r>
              <a:rPr lang="en-US" altLang="zh-CN" sz="2800" b="1">
                <a:solidFill>
                  <a:srgbClr val="FF0000"/>
                </a:solidFill>
                <a:latin typeface="Arial" panose="020B0604020202020204" pitchFamily="34" charset="0"/>
                <a:ea typeface="宋体" panose="02010600030101010101" pitchFamily="2"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37889"/>
          <p:cNvSpPr txBox="1"/>
          <p:nvPr/>
        </p:nvSpPr>
        <p:spPr>
          <a:xfrm>
            <a:off x="323850" y="333375"/>
            <a:ext cx="8481060" cy="3291840"/>
          </a:xfrm>
          <a:prstGeom prst="rect">
            <a:avLst/>
          </a:prstGeom>
          <a:noFill/>
          <a:ln w="9525">
            <a:noFill/>
          </a:ln>
        </p:spPr>
        <p:txBody>
          <a:bodyPr wrap="square" anchor="t" anchorCtr="0">
            <a:spAutoFit/>
          </a:bodyPr>
          <a:lstStyle/>
          <a:p>
            <a:pPr eaLnBrk="0" hangingPunct="0">
              <a:spcBef>
                <a:spcPct val="50000"/>
              </a:spcBef>
            </a:pPr>
            <a:endParaRPr lang="zh-CN" altLang="en-US" sz="3200" b="1">
              <a:solidFill>
                <a:srgbClr val="CC3300"/>
              </a:solidFill>
              <a:latin typeface="Arial" panose="020B0604020202020204" pitchFamily="34" charset="0"/>
              <a:ea typeface="华文隶书" panose="02010800040101010101" pitchFamily="2" charset="-122"/>
            </a:endParaRPr>
          </a:p>
          <a:p>
            <a:pPr algn="just" eaLnBrk="0" hangingPunct="0">
              <a:spcBef>
                <a:spcPct val="50000"/>
              </a:spcBef>
            </a:pPr>
            <a:r>
              <a:rPr lang="zh-CN" altLang="en-US" sz="3200" b="1">
                <a:solidFill>
                  <a:srgbClr val="000000"/>
                </a:solidFill>
                <a:latin typeface="Arial" panose="020B0604020202020204" pitchFamily="34" charset="0"/>
                <a:ea typeface="宋体" panose="02010600030101010101" pitchFamily="2" charset="-122"/>
              </a:rPr>
              <a:t>下图是小强同学在研究性学习的活动中为某仓库设计的一种防盗报警器。其踏板放在仓库的门口，电铃和灯泡放在值班室内，观察电路可知。这个报警器的工作原理是：有人踩踏板时_______；无人踩踏板时______。</a:t>
            </a:r>
          </a:p>
        </p:txBody>
      </p:sp>
      <p:sp>
        <p:nvSpPr>
          <p:cNvPr id="49154" name="矩形 37890"/>
          <p:cNvSpPr/>
          <p:nvPr/>
        </p:nvSpPr>
        <p:spPr>
          <a:xfrm>
            <a:off x="0" y="0"/>
            <a:ext cx="9144000" cy="0"/>
          </a:xfrm>
          <a:prstGeom prst="rect">
            <a:avLst/>
          </a:prstGeom>
          <a:no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graphicFrame>
        <p:nvGraphicFramePr>
          <p:cNvPr id="49155" name="对象 37891"/>
          <p:cNvGraphicFramePr>
            <a:graphicFrameLocks noChangeAspect="1"/>
          </p:cNvGraphicFramePr>
          <p:nvPr/>
        </p:nvGraphicFramePr>
        <p:xfrm>
          <a:off x="1259523" y="3753168"/>
          <a:ext cx="5762625" cy="2638425"/>
        </p:xfrm>
        <a:graphic>
          <a:graphicData uri="http://schemas.openxmlformats.org/presentationml/2006/ole">
            <mc:AlternateContent xmlns:mc="http://schemas.openxmlformats.org/markup-compatibility/2006">
              <mc:Choice xmlns:v="urn:schemas-microsoft-com:vml" Requires="v">
                <p:oleObj spid="_x0000_s12290" r:id="rId4" imgW="2019300" imgH="1196340" progId="">
                  <p:embed/>
                </p:oleObj>
              </mc:Choice>
              <mc:Fallback>
                <p:oleObj r:id="rId4" imgW="2019300" imgH="1196340" progId="">
                  <p:embed/>
                  <p:pic>
                    <p:nvPicPr>
                      <p:cNvPr id="49155" name="对象 37891"/>
                      <p:cNvPicPr/>
                      <p:nvPr/>
                    </p:nvPicPr>
                    <p:blipFill>
                      <a:blip r:embed="rId5">
                        <a:lum contrast="17998"/>
                      </a:blip>
                      <a:stretch>
                        <a:fillRect/>
                      </a:stretch>
                    </p:blipFill>
                    <p:spPr>
                      <a:xfrm>
                        <a:off x="1259523" y="3753168"/>
                        <a:ext cx="5762625" cy="2638425"/>
                      </a:xfrm>
                      <a:prstGeom prst="rect">
                        <a:avLst/>
                      </a:prstGeom>
                      <a:noFill/>
                      <a:ln w="38100">
                        <a:noFill/>
                        <a:miter/>
                      </a:ln>
                    </p:spPr>
                  </p:pic>
                </p:oleObj>
              </mc:Fallback>
            </mc:AlternateContent>
          </a:graphicData>
        </a:graphic>
      </p:graphicFrame>
      <p:sp>
        <p:nvSpPr>
          <p:cNvPr id="37893" name="文本框 37892"/>
          <p:cNvSpPr txBox="1"/>
          <p:nvPr/>
        </p:nvSpPr>
        <p:spPr>
          <a:xfrm>
            <a:off x="483553" y="2997201"/>
            <a:ext cx="1401762" cy="579437"/>
          </a:xfrm>
          <a:prstGeom prst="rect">
            <a:avLst/>
          </a:prstGeom>
          <a:noFill/>
          <a:ln w="9525">
            <a:noFill/>
          </a:ln>
        </p:spPr>
        <p:txBody>
          <a:bodyPr wrap="none" anchor="t" anchorCtr="0">
            <a:spAutoFit/>
          </a:bodyPr>
          <a:lstStyle/>
          <a:p>
            <a:pPr eaLnBrk="0" hangingPunct="0"/>
            <a:r>
              <a:rPr lang="zh-CN" altLang="en-US" sz="3200" b="1">
                <a:solidFill>
                  <a:srgbClr val="FF0000"/>
                </a:solidFill>
                <a:latin typeface="Arial" panose="020B0604020202020204" pitchFamily="34" charset="0"/>
                <a:ea typeface="宋体" panose="02010600030101010101" pitchFamily="2" charset="-122"/>
              </a:rPr>
              <a:t>电铃响</a:t>
            </a:r>
          </a:p>
        </p:txBody>
      </p:sp>
      <p:sp>
        <p:nvSpPr>
          <p:cNvPr id="37894" name="文本框 37893"/>
          <p:cNvSpPr txBox="1"/>
          <p:nvPr/>
        </p:nvSpPr>
        <p:spPr>
          <a:xfrm>
            <a:off x="4803458" y="2997200"/>
            <a:ext cx="1401762" cy="579438"/>
          </a:xfrm>
          <a:prstGeom prst="rect">
            <a:avLst/>
          </a:prstGeom>
          <a:noFill/>
          <a:ln w="9525">
            <a:noFill/>
          </a:ln>
        </p:spPr>
        <p:txBody>
          <a:bodyPr wrap="none" anchor="t" anchorCtr="0">
            <a:spAutoFit/>
          </a:bodyPr>
          <a:lstStyle/>
          <a:p>
            <a:pPr eaLnBrk="0" hangingPunct="0"/>
            <a:r>
              <a:rPr lang="zh-CN" altLang="en-US" sz="3200" b="1">
                <a:solidFill>
                  <a:srgbClr val="FF0000"/>
                </a:solidFill>
                <a:latin typeface="Arial" panose="020B0604020202020204" pitchFamily="34" charset="0"/>
                <a:ea typeface="宋体" panose="02010600030101010101" pitchFamily="2" charset="-122"/>
              </a:rPr>
              <a:t>电灯亮</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ppt_x</p:attrName>
                                        </p:attrNameLst>
                                      </p:cBhvr>
                                      <p:tavLst>
                                        <p:tav tm="0">
                                          <p:val>
                                            <p:strVal val="0-#ppt_w/2"/>
                                          </p:val>
                                        </p:tav>
                                        <p:tav tm="100000">
                                          <p:val>
                                            <p:strVal val="#ppt_x"/>
                                          </p:val>
                                        </p:tav>
                                      </p:tavLst>
                                    </p:anim>
                                    <p:anim calcmode="lin" valueType="num">
                                      <p:cBhvr>
                                        <p:cTn id="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ppt_x</p:attrName>
                                        </p:attrNameLst>
                                      </p:cBhvr>
                                      <p:tavLst>
                                        <p:tav tm="0">
                                          <p:val>
                                            <p:strVal val="0-#ppt_w/2"/>
                                          </p:val>
                                        </p:tav>
                                        <p:tav tm="100000">
                                          <p:val>
                                            <p:strVal val="#ppt_x"/>
                                          </p:val>
                                        </p:tav>
                                      </p:tavLst>
                                    </p:anim>
                                    <p:anim calcmode="lin" valueType="num">
                                      <p:cBhvr>
                                        <p:cTn id="14"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34817"/>
          <p:cNvSpPr txBox="1"/>
          <p:nvPr/>
        </p:nvSpPr>
        <p:spPr>
          <a:xfrm>
            <a:off x="412750" y="873125"/>
            <a:ext cx="8366760" cy="2306955"/>
          </a:xfrm>
          <a:prstGeom prst="rect">
            <a:avLst/>
          </a:prstGeom>
          <a:noFill/>
          <a:ln w="9525">
            <a:noFill/>
          </a:ln>
        </p:spPr>
        <p:txBody>
          <a:bodyPr wrap="square" anchor="t" anchorCtr="0">
            <a:spAutoFit/>
          </a:bodyPr>
          <a:lstStyle/>
          <a:p>
            <a:pPr marL="200025" indent="-200025"/>
            <a:r>
              <a:rPr lang="en-US" altLang="zh-CN" sz="2400" b="1">
                <a:latin typeface="宋体" panose="02010600030101010101" pitchFamily="2" charset="-122"/>
                <a:ea typeface="宋体" panose="02010600030101010101" pitchFamily="2" charset="-122"/>
                <a:sym typeface="宋体" panose="02010600030101010101" pitchFamily="2" charset="-122"/>
              </a:rPr>
              <a:t>1</a:t>
            </a:r>
            <a:r>
              <a:rPr lang="zh-CN" altLang="en-US" sz="2400" b="1">
                <a:latin typeface="宋体" panose="02010600030101010101" pitchFamily="2" charset="-122"/>
                <a:ea typeface="宋体" panose="02010600030101010101" pitchFamily="2" charset="-122"/>
                <a:sym typeface="宋体" panose="02010600030101010101" pitchFamily="2" charset="-122"/>
              </a:rPr>
              <a:t>. 如图所示，电磁铁左侧的C 为条形磁铁，右侧的D 为软铁棒，A 、B 是电源的两极。下列判断中正确的是 (</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 </a:t>
            </a:r>
            <a:r>
              <a:rPr lang="zh-CN" altLang="en-US" sz="2400" b="1">
                <a:latin typeface="宋体" panose="02010600030101010101" pitchFamily="2" charset="-122"/>
                <a:ea typeface="宋体" panose="02010600030101010101" pitchFamily="2" charset="-122"/>
                <a:sym typeface="宋体" panose="02010600030101010101" pitchFamily="2" charset="-122"/>
              </a:rPr>
              <a:t>    )</a:t>
            </a:r>
          </a:p>
          <a:p>
            <a:pPr marL="200025" indent="-200025"/>
            <a:r>
              <a:rPr lang="zh-CN" altLang="en-US" sz="2400" b="1">
                <a:latin typeface="宋体" panose="02010600030101010101" pitchFamily="2" charset="-122"/>
                <a:ea typeface="宋体" panose="02010600030101010101" pitchFamily="2" charset="-122"/>
                <a:sym typeface="宋体" panose="02010600030101010101" pitchFamily="2" charset="-122"/>
              </a:rPr>
              <a:t>A．若A 为电源正极，则C 、D 都被吸引</a:t>
            </a:r>
          </a:p>
          <a:p>
            <a:pPr marL="200025" indent="-200025"/>
            <a:r>
              <a:rPr lang="zh-CN" altLang="en-US" sz="2400" b="1">
                <a:latin typeface="宋体" panose="02010600030101010101" pitchFamily="2" charset="-122"/>
                <a:ea typeface="宋体" panose="02010600030101010101" pitchFamily="2" charset="-122"/>
                <a:sym typeface="宋体" panose="02010600030101010101" pitchFamily="2" charset="-122"/>
              </a:rPr>
              <a:t>B ．若B 为电源正极，则C 被吸引，D 被排斥        </a:t>
            </a:r>
          </a:p>
          <a:p>
            <a:pPr marL="200025" indent="-200025"/>
            <a:r>
              <a:rPr lang="zh-CN" altLang="en-US" sz="2400" b="1">
                <a:latin typeface="宋体" panose="02010600030101010101" pitchFamily="2" charset="-122"/>
                <a:ea typeface="宋体" panose="02010600030101010101" pitchFamily="2" charset="-122"/>
                <a:sym typeface="宋体" panose="02010600030101010101" pitchFamily="2" charset="-122"/>
              </a:rPr>
              <a:t>C ．若B 为电源正极，则C 、D 都被排斥</a:t>
            </a:r>
          </a:p>
          <a:p>
            <a:pPr marL="200025" indent="-200025"/>
            <a:r>
              <a:rPr lang="zh-CN" altLang="en-US" sz="2400" b="1">
                <a:latin typeface="宋体" panose="02010600030101010101" pitchFamily="2" charset="-122"/>
                <a:ea typeface="宋体" panose="02010600030101010101" pitchFamily="2" charset="-122"/>
                <a:sym typeface="宋体" panose="02010600030101010101" pitchFamily="2" charset="-122"/>
              </a:rPr>
              <a:t>D ．若A 为电源正极，则C 被排斥，D 被吸引                                   </a:t>
            </a:r>
            <a:endParaRPr lang="zh-CN" altLang="en-US" sz="2400" b="1">
              <a:latin typeface="Arial" panose="020B0604020202020204" pitchFamily="34" charset="0"/>
              <a:ea typeface="宋体" panose="02010600030101010101" pitchFamily="2" charset="-122"/>
            </a:endParaRPr>
          </a:p>
        </p:txBody>
      </p:sp>
      <p:pic>
        <p:nvPicPr>
          <p:cNvPr id="50178" name="图片 34818"/>
          <p:cNvPicPr/>
          <p:nvPr/>
        </p:nvPicPr>
        <p:blipFill>
          <a:blip r:embed="rId2"/>
          <a:stretch>
            <a:fillRect/>
          </a:stretch>
        </p:blipFill>
        <p:spPr>
          <a:xfrm>
            <a:off x="2537460" y="3321050"/>
            <a:ext cx="4068763" cy="3095625"/>
          </a:xfrm>
          <a:prstGeom prst="rect">
            <a:avLst/>
          </a:prstGeom>
          <a:noFill/>
          <a:ln w="9525">
            <a:noFill/>
          </a:ln>
        </p:spPr>
      </p:pic>
      <p:sp>
        <p:nvSpPr>
          <p:cNvPr id="50179" name="文本框 34819"/>
          <p:cNvSpPr txBox="1"/>
          <p:nvPr/>
        </p:nvSpPr>
        <p:spPr>
          <a:xfrm>
            <a:off x="2032000" y="3351213"/>
            <a:ext cx="5080000" cy="411162"/>
          </a:xfrm>
          <a:prstGeom prst="rect">
            <a:avLst/>
          </a:prstGeom>
          <a:noFill/>
          <a:ln w="9525">
            <a:noFill/>
          </a:ln>
        </p:spPr>
        <p:txBody>
          <a:bodyPr anchor="t" anchorCtr="0">
            <a:spAutoFit/>
          </a:bodyPr>
          <a:lstStyle/>
          <a:p>
            <a:endParaRPr lang="en-US" altLang="zh-CN" sz="1000">
              <a:latin typeface="宋体" panose="02010600030101010101" pitchFamily="2" charset="-122"/>
              <a:ea typeface="宋体" panose="02010600030101010101" pitchFamily="2" charset="-122"/>
              <a:sym typeface="宋体" panose="02010600030101010101" pitchFamily="2" charset="-122"/>
            </a:endParaRPr>
          </a:p>
          <a:p>
            <a:r>
              <a:rPr lang="en-US" altLang="zh-CN" sz="1000">
                <a:latin typeface="宋体" panose="02010600030101010101" pitchFamily="2" charset="-122"/>
                <a:ea typeface="宋体" panose="02010600030101010101" pitchFamily="2" charset="-122"/>
                <a:sym typeface="宋体" panose="02010600030101010101" pitchFamily="2" charset="-122"/>
              </a:rPr>
              <a:t>  </a:t>
            </a:r>
            <a:endParaRPr lang="en-US" altLang="zh-CN">
              <a:latin typeface="Arial" panose="020B0604020202020204" pitchFamily="34" charset="0"/>
              <a:ea typeface="宋体" panose="02010600030101010101" pitchFamily="2" charset="-122"/>
            </a:endParaRPr>
          </a:p>
        </p:txBody>
      </p:sp>
      <p:sp>
        <p:nvSpPr>
          <p:cNvPr id="34821" name="文本框 34820"/>
          <p:cNvSpPr txBox="1"/>
          <p:nvPr/>
        </p:nvSpPr>
        <p:spPr>
          <a:xfrm>
            <a:off x="7668895" y="1197610"/>
            <a:ext cx="360363" cy="517525"/>
          </a:xfrm>
          <a:prstGeom prst="rect">
            <a:avLst/>
          </a:prstGeom>
          <a:noFill/>
          <a:ln w="9525">
            <a:noFill/>
          </a:ln>
        </p:spPr>
        <p:txBody>
          <a:bodyPr wrap="none" anchor="t" anchorCtr="0">
            <a:spAutoFit/>
          </a:bodyPr>
          <a:lstStyle/>
          <a:p>
            <a:r>
              <a:rPr lang="zh-CN" altLang="en-US" sz="2800" b="1">
                <a:solidFill>
                  <a:srgbClr val="FF0000"/>
                </a:solidFill>
                <a:latin typeface="宋体" panose="02010600030101010101" pitchFamily="2" charset="-122"/>
                <a:ea typeface="宋体" panose="02010600030101010101" pitchFamily="2" charset="-122"/>
                <a:sym typeface="宋体" panose="02010600030101010101" pitchFamily="2"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7169"/>
          <p:cNvSpPr txBox="1"/>
          <p:nvPr/>
        </p:nvSpPr>
        <p:spPr>
          <a:xfrm>
            <a:off x="755650" y="2233930"/>
            <a:ext cx="7531100"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实验1、探究电磁铁磁性强弱跟电流大小的关系</a:t>
            </a:r>
          </a:p>
        </p:txBody>
      </p:sp>
      <p:sp>
        <p:nvSpPr>
          <p:cNvPr id="5122" name="矩形 5"/>
          <p:cNvSpPr/>
          <p:nvPr/>
        </p:nvSpPr>
        <p:spPr>
          <a:xfrm>
            <a:off x="539750" y="1116330"/>
            <a:ext cx="7740650" cy="1114425"/>
          </a:xfrm>
          <a:prstGeom prst="rect">
            <a:avLst/>
          </a:prstGeom>
          <a:noFill/>
          <a:ln w="9525">
            <a:noFill/>
          </a:ln>
        </p:spPr>
        <p:txBody>
          <a:bodyPr wrap="square" anchor="t" anchorCtr="0">
            <a:spAutoFit/>
          </a:bodyPr>
          <a:lstStyle/>
          <a:p>
            <a:pPr>
              <a:lnSpc>
                <a:spcPct val="120000"/>
              </a:lnSpc>
            </a:pPr>
            <a:r>
              <a:rPr lang="zh-CN" altLang="en-US" sz="2800" b="1">
                <a:latin typeface="宋体" panose="02010600030101010101" pitchFamily="2" charset="-122"/>
                <a:ea typeface="宋体" panose="02010600030101010101" pitchFamily="2" charset="-122"/>
              </a:rPr>
              <a:t>　　电磁铁磁性强弱可能与</a:t>
            </a:r>
            <a:r>
              <a:rPr lang="zh-CN" altLang="en-US" sz="2800" b="1">
                <a:solidFill>
                  <a:srgbClr val="CC0000"/>
                </a:solidFill>
                <a:latin typeface="宋体" panose="02010600030101010101" pitchFamily="2" charset="-122"/>
                <a:ea typeface="宋体" panose="02010600030101010101" pitchFamily="2" charset="-122"/>
              </a:rPr>
              <a:t>电流的大小、线圈的匝数、形状</a:t>
            </a:r>
            <a:r>
              <a:rPr lang="zh-CN" altLang="en-US" sz="2800" b="1">
                <a:latin typeface="宋体" panose="02010600030101010101" pitchFamily="2" charset="-122"/>
                <a:ea typeface="宋体" panose="02010600030101010101" pitchFamily="2" charset="-122"/>
              </a:rPr>
              <a:t>有关。</a:t>
            </a:r>
          </a:p>
        </p:txBody>
      </p:sp>
      <p:sp>
        <p:nvSpPr>
          <p:cNvPr id="7172" name="文本框 7171"/>
          <p:cNvSpPr txBox="1"/>
          <p:nvPr/>
        </p:nvSpPr>
        <p:spPr>
          <a:xfrm>
            <a:off x="1619250" y="2845118"/>
            <a:ext cx="4430713"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1、设计实验</a:t>
            </a:r>
            <a:r>
              <a:rPr lang="en-US" altLang="zh-CN" sz="2800" b="1">
                <a:latin typeface="Arial" panose="020B0604020202020204" pitchFamily="34" charset="0"/>
                <a:ea typeface="宋体" panose="02010600030101010101" pitchFamily="2" charset="-122"/>
              </a:rPr>
              <a:t>(</a:t>
            </a:r>
            <a:r>
              <a:rPr lang="zh-CN" altLang="en-US" sz="2800" b="1">
                <a:latin typeface="Arial" panose="020B0604020202020204" pitchFamily="34" charset="0"/>
                <a:ea typeface="宋体" panose="02010600030101010101" pitchFamily="2" charset="-122"/>
              </a:rPr>
              <a:t>设计电路图）</a:t>
            </a:r>
          </a:p>
        </p:txBody>
      </p:sp>
      <p:grpSp>
        <p:nvGrpSpPr>
          <p:cNvPr id="7173" name="组合 7172"/>
          <p:cNvGrpSpPr/>
          <p:nvPr/>
        </p:nvGrpSpPr>
        <p:grpSpPr>
          <a:xfrm>
            <a:off x="6372225" y="2881630"/>
            <a:ext cx="2230438" cy="1943100"/>
            <a:chOff x="0" y="0"/>
            <a:chExt cx="1405" cy="1224"/>
          </a:xfrm>
        </p:grpSpPr>
        <p:grpSp>
          <p:nvGrpSpPr>
            <p:cNvPr id="5125" name="组合 7173"/>
            <p:cNvGrpSpPr/>
            <p:nvPr/>
          </p:nvGrpSpPr>
          <p:grpSpPr>
            <a:xfrm>
              <a:off x="1187" y="1043"/>
              <a:ext cx="218" cy="181"/>
              <a:chOff x="0" y="0"/>
              <a:chExt cx="300" cy="200"/>
            </a:xfrm>
          </p:grpSpPr>
          <p:grpSp>
            <p:nvGrpSpPr>
              <p:cNvPr id="5126" name="组合 7174"/>
              <p:cNvGrpSpPr/>
              <p:nvPr/>
            </p:nvGrpSpPr>
            <p:grpSpPr>
              <a:xfrm rot="913762" flipV="1">
                <a:off x="73" y="7"/>
                <a:ext cx="88" cy="171"/>
                <a:chOff x="0" y="0"/>
                <a:chExt cx="144" cy="288"/>
              </a:xfrm>
            </p:grpSpPr>
            <p:sp>
              <p:nvSpPr>
                <p:cNvPr id="5127" name="AutoShape 65"/>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5128" name="AutoShape 66"/>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5129" name="组合 7177"/>
              <p:cNvGrpSpPr/>
              <p:nvPr/>
            </p:nvGrpSpPr>
            <p:grpSpPr>
              <a:xfrm rot="-3752838" flipV="1">
                <a:off x="169" y="-45"/>
                <a:ext cx="86" cy="176"/>
                <a:chOff x="0" y="0"/>
                <a:chExt cx="144" cy="288"/>
              </a:xfrm>
            </p:grpSpPr>
            <p:sp>
              <p:nvSpPr>
                <p:cNvPr id="5130" name="AutoShape 68"/>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vert="eaVert" wrap="none" anchor="ctr" anchorCtr="0"/>
                <a:lstStyle/>
                <a:p>
                  <a:endParaRPr lang="zh-CN" altLang="en-US" sz="1800">
                    <a:latin typeface="Calibri" panose="020F0502020204030204" pitchFamily="2" charset="0"/>
                    <a:ea typeface="宋体" panose="02010600030101010101" pitchFamily="2" charset="-122"/>
                  </a:endParaRPr>
                </a:p>
              </p:txBody>
            </p:sp>
            <p:sp>
              <p:nvSpPr>
                <p:cNvPr id="5131" name="AutoShape 69"/>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vert="eaVert"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5132" name="组合 7180"/>
              <p:cNvGrpSpPr/>
              <p:nvPr/>
            </p:nvGrpSpPr>
            <p:grpSpPr>
              <a:xfrm rot="-444047" flipV="1">
                <a:off x="117" y="29"/>
                <a:ext cx="88" cy="171"/>
                <a:chOff x="0" y="0"/>
                <a:chExt cx="144" cy="288"/>
              </a:xfrm>
            </p:grpSpPr>
            <p:sp>
              <p:nvSpPr>
                <p:cNvPr id="5133" name="AutoShape 71"/>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5134" name="AutoShape 72"/>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5135" name="组合 7183"/>
              <p:cNvGrpSpPr/>
              <p:nvPr/>
            </p:nvGrpSpPr>
            <p:grpSpPr>
              <a:xfrm rot="3470054" flipV="1">
                <a:off x="44" y="-44"/>
                <a:ext cx="86" cy="175"/>
                <a:chOff x="0" y="0"/>
                <a:chExt cx="144" cy="288"/>
              </a:xfrm>
            </p:grpSpPr>
            <p:sp>
              <p:nvSpPr>
                <p:cNvPr id="5136" name="AutoShape 74"/>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vert="eaVert" wrap="none" anchor="ctr" anchorCtr="0"/>
                <a:lstStyle/>
                <a:p>
                  <a:endParaRPr lang="zh-CN" altLang="en-US" sz="1800">
                    <a:latin typeface="Calibri" panose="020F0502020204030204" pitchFamily="2" charset="0"/>
                    <a:ea typeface="宋体" panose="02010600030101010101" pitchFamily="2" charset="-122"/>
                  </a:endParaRPr>
                </a:p>
              </p:txBody>
            </p:sp>
            <p:sp>
              <p:nvSpPr>
                <p:cNvPr id="5137" name="AutoShape 75"/>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vert="eaVert" wrap="none" anchor="ctr" anchorCtr="0"/>
                <a:lstStyle/>
                <a:p>
                  <a:endParaRPr lang="zh-CN" altLang="en-US" sz="1800">
                    <a:latin typeface="Calibri" panose="020F0502020204030204" pitchFamily="2" charset="0"/>
                    <a:ea typeface="宋体" panose="02010600030101010101" pitchFamily="2" charset="-122"/>
                  </a:endParaRPr>
                </a:p>
              </p:txBody>
            </p:sp>
          </p:grpSp>
        </p:grpSp>
        <p:grpSp>
          <p:nvGrpSpPr>
            <p:cNvPr id="5138" name="组合 7186"/>
            <p:cNvGrpSpPr/>
            <p:nvPr/>
          </p:nvGrpSpPr>
          <p:grpSpPr>
            <a:xfrm>
              <a:off x="0" y="0"/>
              <a:ext cx="1405" cy="1112"/>
              <a:chOff x="0" y="0"/>
              <a:chExt cx="1405" cy="1112"/>
            </a:xfrm>
          </p:grpSpPr>
          <p:sp>
            <p:nvSpPr>
              <p:cNvPr id="5139" name="Rectangle 102"/>
              <p:cNvSpPr/>
              <p:nvPr/>
            </p:nvSpPr>
            <p:spPr>
              <a:xfrm>
                <a:off x="0" y="295"/>
                <a:ext cx="1224" cy="635"/>
              </a:xfrm>
              <a:prstGeom prst="rect">
                <a:avLst/>
              </a:prstGeom>
              <a:noFill/>
              <a:ln w="28575" cap="flat" cmpd="sng">
                <a:solidFill>
                  <a:srgbClr val="000099"/>
                </a:solidFill>
                <a:prstDash val="solid"/>
                <a:miter/>
                <a:headEnd type="none" w="med" len="med"/>
                <a:tailEnd type="none" w="med" len="med"/>
              </a:ln>
            </p:spPr>
            <p:txBody>
              <a:bodyPr wrap="none" anchor="ctr" anchorCtr="0"/>
              <a:lstStyle/>
              <a:p>
                <a:endParaRPr lang="zh-CN" altLang="en-US" sz="1800">
                  <a:latin typeface="Arial" panose="020B0604020202020204" pitchFamily="34" charset="0"/>
                  <a:ea typeface="宋体" panose="02010600030101010101" pitchFamily="2" charset="-122"/>
                </a:endParaRPr>
              </a:p>
            </p:txBody>
          </p:sp>
          <p:grpSp>
            <p:nvGrpSpPr>
              <p:cNvPr id="5140" name="组合 7188"/>
              <p:cNvGrpSpPr/>
              <p:nvPr/>
            </p:nvGrpSpPr>
            <p:grpSpPr>
              <a:xfrm>
                <a:off x="430" y="0"/>
                <a:ext cx="254" cy="397"/>
                <a:chOff x="0" y="0"/>
                <a:chExt cx="454" cy="482"/>
              </a:xfrm>
            </p:grpSpPr>
            <p:sp>
              <p:nvSpPr>
                <p:cNvPr id="5141" name="Rectangle 175"/>
                <p:cNvSpPr/>
                <p:nvPr/>
              </p:nvSpPr>
              <p:spPr>
                <a:xfrm>
                  <a:off x="110" y="57"/>
                  <a:ext cx="344" cy="425"/>
                </a:xfrm>
                <a:prstGeom prst="rect">
                  <a:avLst/>
                </a:prstGeom>
                <a:solidFill>
                  <a:schemeClr val="bg1"/>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5142" name="Line 176"/>
                <p:cNvSpPr/>
                <p:nvPr/>
              </p:nvSpPr>
              <p:spPr>
                <a:xfrm>
                  <a:off x="0" y="0"/>
                  <a:ext cx="451" cy="0"/>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5143" name="Line 177"/>
                <p:cNvSpPr/>
                <p:nvPr/>
              </p:nvSpPr>
              <p:spPr>
                <a:xfrm flipH="1">
                  <a:off x="0" y="0"/>
                  <a:ext cx="0" cy="292"/>
                </a:xfrm>
                <a:prstGeom prst="line">
                  <a:avLst/>
                </a:prstGeom>
                <a:ln w="28575" cap="flat" cmpd="sng">
                  <a:solidFill>
                    <a:srgbClr val="000099"/>
                  </a:solidFill>
                  <a:prstDash val="solid"/>
                  <a:round/>
                  <a:headEnd type="none" w="med" len="med"/>
                  <a:tailEnd type="triangle" w="med" len="lg"/>
                </a:ln>
              </p:spPr>
              <p:txBody>
                <a:bodyPr/>
                <a:lstStyle/>
                <a:p>
                  <a:endParaRPr/>
                </a:p>
              </p:txBody>
            </p:sp>
            <p:sp>
              <p:nvSpPr>
                <p:cNvPr id="5144" name="Line 66"/>
                <p:cNvSpPr/>
                <p:nvPr/>
              </p:nvSpPr>
              <p:spPr>
                <a:xfrm flipH="1">
                  <a:off x="454" y="0"/>
                  <a:ext cx="0" cy="363"/>
                </a:xfrm>
                <a:prstGeom prst="line">
                  <a:avLst/>
                </a:prstGeom>
                <a:ln w="28575" cap="flat" cmpd="sng">
                  <a:solidFill>
                    <a:srgbClr val="000099"/>
                  </a:solidFill>
                  <a:prstDash val="solid"/>
                  <a:round/>
                  <a:headEnd type="none" w="med" len="med"/>
                  <a:tailEnd type="none" w="med" len="med"/>
                </a:ln>
              </p:spPr>
              <p:txBody>
                <a:bodyPr/>
                <a:lstStyle/>
                <a:p>
                  <a:endParaRPr/>
                </a:p>
              </p:txBody>
            </p:sp>
          </p:grpSp>
          <p:sp>
            <p:nvSpPr>
              <p:cNvPr id="5145" name="Rectangle 178"/>
              <p:cNvSpPr/>
              <p:nvPr/>
            </p:nvSpPr>
            <p:spPr>
              <a:xfrm>
                <a:off x="181" y="250"/>
                <a:ext cx="347" cy="104"/>
              </a:xfrm>
              <a:prstGeom prst="rect">
                <a:avLst/>
              </a:prstGeom>
              <a:solidFill>
                <a:schemeClr val="bg1"/>
              </a:solidFill>
              <a:ln w="28575" cap="flat" cmpd="sng">
                <a:solidFill>
                  <a:srgbClr val="000099"/>
                </a:solidFill>
                <a:prstDash val="solid"/>
                <a:miter/>
                <a:headEnd type="none" w="med" len="med"/>
                <a:tailEnd type="none" w="med" len="med"/>
              </a:ln>
            </p:spPr>
            <p:txBody>
              <a:bodyPr wrap="none" anchor="ctr" anchorCtr="0"/>
              <a:lstStyle/>
              <a:p>
                <a:endParaRPr lang="zh-CN" altLang="en-US" sz="1800">
                  <a:latin typeface="Arial" panose="020B0604020202020204" pitchFamily="34" charset="0"/>
                  <a:ea typeface="宋体" panose="02010600030101010101" pitchFamily="2" charset="-122"/>
                </a:endParaRPr>
              </a:p>
            </p:txBody>
          </p:sp>
          <p:grpSp>
            <p:nvGrpSpPr>
              <p:cNvPr id="5146" name="组合 7194"/>
              <p:cNvGrpSpPr/>
              <p:nvPr/>
            </p:nvGrpSpPr>
            <p:grpSpPr>
              <a:xfrm>
                <a:off x="678" y="786"/>
                <a:ext cx="57" cy="289"/>
                <a:chOff x="0" y="0"/>
                <a:chExt cx="85" cy="340"/>
              </a:xfrm>
            </p:grpSpPr>
            <p:sp>
              <p:nvSpPr>
                <p:cNvPr id="5147" name="Rectangle 19"/>
                <p:cNvSpPr/>
                <p:nvPr/>
              </p:nvSpPr>
              <p:spPr>
                <a:xfrm>
                  <a:off x="0" y="113"/>
                  <a:ext cx="85" cy="85"/>
                </a:xfrm>
                <a:prstGeom prst="rect">
                  <a:avLst/>
                </a:prstGeom>
                <a:solidFill>
                  <a:srgbClr val="FFFFCC"/>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5148" name="Line 20"/>
                <p:cNvSpPr/>
                <p:nvPr/>
              </p:nvSpPr>
              <p:spPr>
                <a:xfrm flipH="1">
                  <a:off x="0" y="0"/>
                  <a:ext cx="0" cy="340"/>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5149" name="Line 21"/>
                <p:cNvSpPr/>
                <p:nvPr/>
              </p:nvSpPr>
              <p:spPr>
                <a:xfrm flipH="1">
                  <a:off x="85" y="85"/>
                  <a:ext cx="0" cy="170"/>
                </a:xfrm>
                <a:prstGeom prst="line">
                  <a:avLst/>
                </a:prstGeom>
                <a:ln w="38100" cap="flat" cmpd="sng">
                  <a:solidFill>
                    <a:srgbClr val="000099"/>
                  </a:solidFill>
                  <a:prstDash val="solid"/>
                  <a:round/>
                  <a:headEnd type="none" w="med" len="med"/>
                  <a:tailEnd type="none" w="med" len="med"/>
                </a:ln>
              </p:spPr>
              <p:txBody>
                <a:bodyPr/>
                <a:lstStyle/>
                <a:p>
                  <a:endParaRPr/>
                </a:p>
              </p:txBody>
            </p:sp>
          </p:grpSp>
          <p:grpSp>
            <p:nvGrpSpPr>
              <p:cNvPr id="5150" name="组合 7198"/>
              <p:cNvGrpSpPr/>
              <p:nvPr/>
            </p:nvGrpSpPr>
            <p:grpSpPr>
              <a:xfrm>
                <a:off x="193" y="831"/>
                <a:ext cx="302" cy="149"/>
                <a:chOff x="0" y="0"/>
                <a:chExt cx="318" cy="159"/>
              </a:xfrm>
            </p:grpSpPr>
            <p:sp>
              <p:nvSpPr>
                <p:cNvPr id="5151" name="Rectangle 96"/>
                <p:cNvSpPr/>
                <p:nvPr/>
              </p:nvSpPr>
              <p:spPr>
                <a:xfrm>
                  <a:off x="32" y="0"/>
                  <a:ext cx="195" cy="159"/>
                </a:xfrm>
                <a:prstGeom prst="rect">
                  <a:avLst/>
                </a:prstGeom>
                <a:solidFill>
                  <a:schemeClr val="bg1"/>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5152" name="Line 97"/>
                <p:cNvSpPr/>
                <p:nvPr/>
              </p:nvSpPr>
              <p:spPr>
                <a:xfrm flipV="1">
                  <a:off x="55" y="68"/>
                  <a:ext cx="263" cy="36"/>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5153" name="Oval 98"/>
                <p:cNvSpPr/>
                <p:nvPr/>
              </p:nvSpPr>
              <p:spPr>
                <a:xfrm>
                  <a:off x="0" y="69"/>
                  <a:ext cx="63" cy="67"/>
                </a:xfrm>
                <a:prstGeom prst="ellipse">
                  <a:avLst/>
                </a:prstGeom>
                <a:solidFill>
                  <a:schemeClr val="bg1"/>
                </a:solidFill>
                <a:ln w="28575" cap="flat" cmpd="sng">
                  <a:solidFill>
                    <a:srgbClr val="000099"/>
                  </a:solidFill>
                  <a:prstDash val="solid"/>
                  <a:round/>
                  <a:headEnd type="none" w="med" len="med"/>
                  <a:tailEnd type="none" w="med" len="med"/>
                </a:ln>
              </p:spPr>
              <p:txBody>
                <a:bodyPr wrap="none" anchor="ctr" anchorCtr="0"/>
                <a:lstStyle/>
                <a:p>
                  <a:endParaRPr lang="zh-CN" altLang="en-US" sz="1800">
                    <a:latin typeface="Arial" panose="020B0604020202020204" pitchFamily="34" charset="0"/>
                    <a:ea typeface="宋体" panose="02010600030101010101" pitchFamily="2" charset="-122"/>
                  </a:endParaRPr>
                </a:p>
              </p:txBody>
            </p:sp>
          </p:grpSp>
          <p:sp>
            <p:nvSpPr>
              <p:cNvPr id="5154" name="Rectangle 78"/>
              <p:cNvSpPr/>
              <p:nvPr/>
            </p:nvSpPr>
            <p:spPr>
              <a:xfrm>
                <a:off x="300" y="640"/>
                <a:ext cx="216" cy="327"/>
              </a:xfrm>
              <a:prstGeom prst="rect">
                <a:avLst/>
              </a:prstGeom>
              <a:noFill/>
              <a:ln w="9525">
                <a:noFill/>
              </a:ln>
            </p:spPr>
            <p:txBody>
              <a:bodyPr wrap="square" anchor="t" anchorCtr="0">
                <a:spAutoFit/>
              </a:bodyPr>
              <a:lstStyle/>
              <a:p>
                <a:r>
                  <a:rPr lang="en-US" altLang="zh-CN" sz="2800" b="1">
                    <a:solidFill>
                      <a:srgbClr val="000099"/>
                    </a:solidFill>
                    <a:latin typeface="Times New Roman" panose="02020603050405020304" pitchFamily="2" charset="0"/>
                    <a:ea typeface="楷体" panose="02010609060101010101" pitchFamily="1" charset="-122"/>
                  </a:rPr>
                  <a:t>S</a:t>
                </a:r>
              </a:p>
            </p:txBody>
          </p:sp>
          <p:grpSp>
            <p:nvGrpSpPr>
              <p:cNvPr id="5155" name="组合 7203"/>
              <p:cNvGrpSpPr/>
              <p:nvPr/>
            </p:nvGrpSpPr>
            <p:grpSpPr>
              <a:xfrm>
                <a:off x="975" y="204"/>
                <a:ext cx="430" cy="908"/>
                <a:chOff x="0" y="0"/>
                <a:chExt cx="430" cy="908"/>
              </a:xfrm>
            </p:grpSpPr>
            <p:sp>
              <p:nvSpPr>
                <p:cNvPr id="5156" name="Rectangle 80"/>
                <p:cNvSpPr/>
                <p:nvPr/>
              </p:nvSpPr>
              <p:spPr>
                <a:xfrm>
                  <a:off x="114" y="0"/>
                  <a:ext cx="265" cy="804"/>
                </a:xfrm>
                <a:prstGeom prst="rect">
                  <a:avLst/>
                </a:prstGeom>
                <a:solidFill>
                  <a:schemeClr val="bg1"/>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5157" name="Rectangle 82"/>
                <p:cNvSpPr/>
                <p:nvPr/>
              </p:nvSpPr>
              <p:spPr>
                <a:xfrm>
                  <a:off x="0" y="118"/>
                  <a:ext cx="216" cy="327"/>
                </a:xfrm>
                <a:prstGeom prst="rect">
                  <a:avLst/>
                </a:prstGeom>
                <a:noFill/>
                <a:ln w="9525">
                  <a:noFill/>
                </a:ln>
              </p:spPr>
              <p:txBody>
                <a:bodyPr wrap="square" anchor="t" anchorCtr="0">
                  <a:spAutoFit/>
                </a:bodyPr>
                <a:lstStyle/>
                <a:p>
                  <a:r>
                    <a:rPr lang="en-US" altLang="zh-CN" sz="2800" b="1" i="1">
                      <a:solidFill>
                        <a:srgbClr val="000099"/>
                      </a:solidFill>
                      <a:latin typeface="Times New Roman" panose="02020603050405020304" pitchFamily="2" charset="0"/>
                      <a:ea typeface="楷体" panose="02010609060101010101" pitchFamily="1" charset="-122"/>
                    </a:rPr>
                    <a:t>a</a:t>
                  </a:r>
                </a:p>
              </p:txBody>
            </p:sp>
            <p:grpSp>
              <p:nvGrpSpPr>
                <p:cNvPr id="5158" name="组合 7206"/>
                <p:cNvGrpSpPr/>
                <p:nvPr/>
              </p:nvGrpSpPr>
              <p:grpSpPr>
                <a:xfrm>
                  <a:off x="227" y="0"/>
                  <a:ext cx="203" cy="908"/>
                  <a:chOff x="0" y="0"/>
                  <a:chExt cx="162" cy="1800"/>
                </a:xfrm>
              </p:grpSpPr>
              <p:sp>
                <p:nvSpPr>
                  <p:cNvPr id="5159" name="Freeform 84"/>
                  <p:cNvSpPr/>
                  <p:nvPr/>
                </p:nvSpPr>
                <p:spPr>
                  <a:xfrm>
                    <a:off x="41" y="45"/>
                    <a:ext cx="79" cy="1755"/>
                  </a:xfrm>
                  <a:custGeom>
                    <a:avLst/>
                    <a:gdLst/>
                    <a:ahLst/>
                    <a:cxnLst>
                      <a:cxn ang="0">
                        <a:pos x="78" y="5"/>
                      </a:cxn>
                      <a:cxn ang="0">
                        <a:pos x="0" y="0"/>
                      </a:cxn>
                      <a:cxn ang="0">
                        <a:pos x="0" y="1533"/>
                      </a:cxn>
                      <a:cxn ang="0">
                        <a:pos x="33" y="1755"/>
                      </a:cxn>
                      <a:cxn ang="0">
                        <a:pos x="79" y="1537"/>
                      </a:cxn>
                      <a:cxn ang="0">
                        <a:pos x="78" y="5"/>
                      </a:cxn>
                    </a:cxnLst>
                    <a:rect l="l" t="t" r="r" b="b"/>
                    <a:pathLst>
                      <a:path w="79" h="1754">
                        <a:moveTo>
                          <a:pt x="78" y="5"/>
                        </a:moveTo>
                        <a:lnTo>
                          <a:pt x="0" y="0"/>
                        </a:lnTo>
                        <a:lnTo>
                          <a:pt x="0" y="1533"/>
                        </a:lnTo>
                        <a:lnTo>
                          <a:pt x="33" y="1755"/>
                        </a:lnTo>
                        <a:lnTo>
                          <a:pt x="79" y="1537"/>
                        </a:lnTo>
                        <a:lnTo>
                          <a:pt x="78" y="5"/>
                        </a:lnTo>
                        <a:close/>
                      </a:path>
                    </a:pathLst>
                  </a:custGeom>
                  <a:gradFill rotWithShape="1">
                    <a:gsLst>
                      <a:gs pos="0">
                        <a:srgbClr val="C0C0C0"/>
                      </a:gs>
                      <a:gs pos="50000">
                        <a:srgbClr val="000000"/>
                      </a:gs>
                      <a:gs pos="100000">
                        <a:srgbClr val="C0C0C0"/>
                      </a:gs>
                    </a:gsLst>
                    <a:lin ang="0" scaled="1"/>
                  </a:gradFill>
                  <a:ln w="9525">
                    <a:noFill/>
                  </a:ln>
                </p:spPr>
                <p:txBody>
                  <a:bodyPr/>
                  <a:lstStyle/>
                  <a:p>
                    <a:endParaRPr lang="zh-CN" altLang="en-US"/>
                  </a:p>
                </p:txBody>
              </p:sp>
              <p:sp>
                <p:nvSpPr>
                  <p:cNvPr id="5160" name="Freeform 85"/>
                  <p:cNvSpPr/>
                  <p:nvPr/>
                </p:nvSpPr>
                <p:spPr>
                  <a:xfrm>
                    <a:off x="0" y="0"/>
                    <a:ext cx="162" cy="52"/>
                  </a:xfrm>
                  <a:custGeom>
                    <a:avLst/>
                    <a:gdLst/>
                    <a:ahLst/>
                    <a:cxnLst>
                      <a:cxn ang="0">
                        <a:pos x="96" y="0"/>
                      </a:cxn>
                      <a:cxn ang="0">
                        <a:pos x="0" y="0"/>
                      </a:cxn>
                      <a:cxn ang="0">
                        <a:pos x="24" y="40"/>
                      </a:cxn>
                      <a:cxn ang="0">
                        <a:pos x="71" y="42"/>
                      </a:cxn>
                      <a:cxn ang="0">
                        <a:pos x="96" y="0"/>
                      </a:cxn>
                    </a:cxnLst>
                    <a:rect l="l" t="t" r="r" b="b"/>
                    <a:pathLst>
                      <a:path w="273" h="65">
                        <a:moveTo>
                          <a:pt x="273" y="0"/>
                        </a:moveTo>
                        <a:lnTo>
                          <a:pt x="0" y="0"/>
                        </a:lnTo>
                        <a:lnTo>
                          <a:pt x="69" y="63"/>
                        </a:lnTo>
                        <a:lnTo>
                          <a:pt x="201" y="65"/>
                        </a:lnTo>
                        <a:lnTo>
                          <a:pt x="273" y="0"/>
                        </a:lnTo>
                        <a:close/>
                      </a:path>
                    </a:pathLst>
                  </a:custGeom>
                  <a:gradFill rotWithShape="1">
                    <a:gsLst>
                      <a:gs pos="0">
                        <a:srgbClr val="C0C0C0"/>
                      </a:gs>
                      <a:gs pos="50000">
                        <a:srgbClr val="000000"/>
                      </a:gs>
                      <a:gs pos="100000">
                        <a:srgbClr val="C0C0C0"/>
                      </a:gs>
                    </a:gsLst>
                    <a:lin ang="0" scaled="1"/>
                  </a:gradFill>
                  <a:ln w="9525">
                    <a:noFill/>
                  </a:ln>
                </p:spPr>
                <p:txBody>
                  <a:bodyPr/>
                  <a:lstStyle/>
                  <a:p>
                    <a:endParaRPr lang="zh-CN" altLang="en-US"/>
                  </a:p>
                </p:txBody>
              </p:sp>
            </p:grpSp>
            <p:sp>
              <p:nvSpPr>
                <p:cNvPr id="5161" name="Freeform 86"/>
                <p:cNvSpPr/>
                <p:nvPr/>
              </p:nvSpPr>
              <p:spPr>
                <a:xfrm>
                  <a:off x="268" y="129"/>
                  <a:ext cx="122" cy="84"/>
                </a:xfrm>
                <a:custGeom>
                  <a:avLst/>
                  <a:gdLst/>
                  <a:ahLst/>
                  <a:cxnLst>
                    <a:cxn ang="0">
                      <a:pos x="2" y="0"/>
                    </a:cxn>
                    <a:cxn ang="0">
                      <a:pos x="0" y="1"/>
                    </a:cxn>
                    <a:cxn ang="0">
                      <a:pos x="0" y="5"/>
                    </a:cxn>
                    <a:cxn ang="0">
                      <a:pos x="1" y="6"/>
                    </a:cxn>
                    <a:cxn ang="0">
                      <a:pos x="4" y="7"/>
                    </a:cxn>
                    <a:cxn ang="0">
                      <a:pos x="8" y="9"/>
                    </a:cxn>
                    <a:cxn ang="0">
                      <a:pos x="13" y="10"/>
                    </a:cxn>
                    <a:cxn ang="0">
                      <a:pos x="18" y="12"/>
                    </a:cxn>
                    <a:cxn ang="0">
                      <a:pos x="19" y="13"/>
                    </a:cxn>
                    <a:cxn ang="0">
                      <a:pos x="19" y="16"/>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5162" name="Freeform 87"/>
                <p:cNvSpPr/>
                <p:nvPr/>
              </p:nvSpPr>
              <p:spPr>
                <a:xfrm>
                  <a:off x="268" y="213"/>
                  <a:ext cx="122" cy="86"/>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5163" name="Freeform 88"/>
                <p:cNvSpPr/>
                <p:nvPr/>
              </p:nvSpPr>
              <p:spPr>
                <a:xfrm>
                  <a:off x="268" y="320"/>
                  <a:ext cx="122" cy="85"/>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5164" name="Freeform 89"/>
                <p:cNvSpPr/>
                <p:nvPr/>
              </p:nvSpPr>
              <p:spPr>
                <a:xfrm>
                  <a:off x="268" y="426"/>
                  <a:ext cx="122" cy="85"/>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5165" name="Freeform 90"/>
                <p:cNvSpPr/>
                <p:nvPr/>
              </p:nvSpPr>
              <p:spPr>
                <a:xfrm>
                  <a:off x="268" y="531"/>
                  <a:ext cx="122" cy="86"/>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5166" name="Freeform 91"/>
                <p:cNvSpPr/>
                <p:nvPr/>
              </p:nvSpPr>
              <p:spPr>
                <a:xfrm>
                  <a:off x="91" y="91"/>
                  <a:ext cx="305" cy="46"/>
                </a:xfrm>
                <a:custGeom>
                  <a:avLst/>
                  <a:gdLst/>
                  <a:ahLst/>
                  <a:cxnLst>
                    <a:cxn ang="0">
                      <a:pos x="0" y="0"/>
                    </a:cxn>
                    <a:cxn ang="0">
                      <a:pos x="114" y="5"/>
                    </a:cxn>
                    <a:cxn ang="0">
                      <a:pos x="247" y="10"/>
                    </a:cxn>
                    <a:cxn ang="0">
                      <a:pos x="273" y="30"/>
                    </a:cxn>
                    <a:cxn ang="0">
                      <a:pos x="261" y="41"/>
                    </a:cxn>
                  </a:cxnLst>
                  <a:rect l="l" t="t" r="r" b="b"/>
                  <a:pathLst>
                    <a:path w="339" h="50">
                      <a:moveTo>
                        <a:pt x="0" y="0"/>
                      </a:moveTo>
                      <a:cubicBezTo>
                        <a:pt x="24" y="1"/>
                        <a:pt x="90" y="4"/>
                        <a:pt x="141" y="6"/>
                      </a:cubicBezTo>
                      <a:cubicBezTo>
                        <a:pt x="192" y="8"/>
                        <a:pt x="273" y="7"/>
                        <a:pt x="306" y="12"/>
                      </a:cubicBezTo>
                      <a:cubicBezTo>
                        <a:pt x="339" y="17"/>
                        <a:pt x="334" y="31"/>
                        <a:pt x="337" y="37"/>
                      </a:cubicBezTo>
                      <a:cubicBezTo>
                        <a:pt x="339" y="44"/>
                        <a:pt x="326" y="48"/>
                        <a:pt x="322" y="50"/>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5167" name="Line 73"/>
                <p:cNvSpPr/>
                <p:nvPr/>
              </p:nvSpPr>
              <p:spPr>
                <a:xfrm>
                  <a:off x="0" y="726"/>
                  <a:ext cx="295" cy="0"/>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5168" name="Freeform 90"/>
                <p:cNvSpPr/>
                <p:nvPr/>
              </p:nvSpPr>
              <p:spPr>
                <a:xfrm>
                  <a:off x="272" y="613"/>
                  <a:ext cx="122" cy="86"/>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grpSp>
        </p:grpSp>
      </p:grpSp>
      <p:sp>
        <p:nvSpPr>
          <p:cNvPr id="7218" name="文本框 7217"/>
          <p:cNvSpPr txBox="1"/>
          <p:nvPr/>
        </p:nvSpPr>
        <p:spPr>
          <a:xfrm>
            <a:off x="1657350" y="3384868"/>
            <a:ext cx="2168525"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2、进行实验</a:t>
            </a:r>
          </a:p>
        </p:txBody>
      </p:sp>
      <p:sp>
        <p:nvSpPr>
          <p:cNvPr id="7219" name="文本框 7218"/>
          <p:cNvSpPr txBox="1"/>
          <p:nvPr/>
        </p:nvSpPr>
        <p:spPr>
          <a:xfrm>
            <a:off x="1692275" y="3926205"/>
            <a:ext cx="2168525"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3、实验结论</a:t>
            </a:r>
          </a:p>
        </p:txBody>
      </p:sp>
      <p:sp>
        <p:nvSpPr>
          <p:cNvPr id="7220" name="文本框 7219"/>
          <p:cNvSpPr txBox="1"/>
          <p:nvPr/>
        </p:nvSpPr>
        <p:spPr>
          <a:xfrm>
            <a:off x="467043" y="4904740"/>
            <a:ext cx="8189912" cy="953135"/>
          </a:xfrm>
          <a:prstGeom prst="rect">
            <a:avLst/>
          </a:prstGeom>
          <a:solidFill>
            <a:srgbClr val="FFCC99"/>
          </a:solidFill>
          <a:ln w="25400" cap="flat" cmpd="sng">
            <a:solidFill>
              <a:schemeClr val="accent1"/>
            </a:solidFill>
            <a:prstDash val="solid"/>
            <a:miter/>
            <a:headEnd type="none" w="med" len="med"/>
            <a:tailEnd type="none" w="med" len="med"/>
          </a:ln>
          <a:effectLst>
            <a:outerShdw dist="107763" dir="2699999" algn="ctr" rotWithShape="0">
              <a:srgbClr val="808080">
                <a:alpha val="50000"/>
              </a:srgbClr>
            </a:outerShdw>
          </a:effectLst>
        </p:spPr>
        <p:txBody>
          <a:bodyPr wrap="square" anchor="t" anchorCtr="0">
            <a:spAutoFit/>
          </a:bodyPr>
          <a:lstStyle/>
          <a:p>
            <a:r>
              <a:rPr lang="zh-CN" altLang="en-US" sz="2800" b="1">
                <a:solidFill>
                  <a:srgbClr val="CC0000"/>
                </a:solidFill>
                <a:latin typeface="Arial" panose="020B0604020202020204" pitchFamily="34" charset="0"/>
                <a:ea typeface="宋体" panose="02010600030101010101" pitchFamily="2" charset="-122"/>
              </a:rPr>
              <a:t>结论</a:t>
            </a:r>
            <a:r>
              <a:rPr lang="zh-CN" altLang="en-US" sz="2800" b="1">
                <a:solidFill>
                  <a:srgbClr val="0066CC"/>
                </a:solidFill>
                <a:latin typeface="Arial" panose="020B0604020202020204" pitchFamily="34" charset="0"/>
                <a:ea typeface="宋体" panose="02010600030101010101" pitchFamily="2" charset="-122"/>
              </a:rPr>
              <a:t>：</a:t>
            </a:r>
          </a:p>
          <a:p>
            <a:r>
              <a:rPr lang="zh-CN" altLang="en-US" sz="2800" b="1">
                <a:solidFill>
                  <a:srgbClr val="0066CC"/>
                </a:solidFill>
                <a:latin typeface="Arial" panose="020B0604020202020204" pitchFamily="34" charset="0"/>
                <a:ea typeface="宋体" panose="02010600030101010101" pitchFamily="2" charset="-122"/>
              </a:rPr>
              <a:t>匝数一定时，通入的电流越大，电磁铁的磁性越强。</a:t>
            </a:r>
          </a:p>
        </p:txBody>
      </p:sp>
      <p:sp>
        <p:nvSpPr>
          <p:cNvPr id="7221" name="文本框 7220"/>
          <p:cNvSpPr txBox="1"/>
          <p:nvPr/>
        </p:nvSpPr>
        <p:spPr>
          <a:xfrm>
            <a:off x="1476375" y="6125210"/>
            <a:ext cx="1255713"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方法：</a:t>
            </a:r>
          </a:p>
        </p:txBody>
      </p:sp>
      <p:sp>
        <p:nvSpPr>
          <p:cNvPr id="7222" name="文本框 7221"/>
          <p:cNvSpPr txBox="1"/>
          <p:nvPr/>
        </p:nvSpPr>
        <p:spPr>
          <a:xfrm>
            <a:off x="2520950" y="6160135"/>
            <a:ext cx="1970088"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控制变量法</a:t>
            </a:r>
          </a:p>
        </p:txBody>
      </p:sp>
      <p:sp>
        <p:nvSpPr>
          <p:cNvPr id="7223" name="文本框 7222"/>
          <p:cNvSpPr txBox="1"/>
          <p:nvPr/>
        </p:nvSpPr>
        <p:spPr>
          <a:xfrm>
            <a:off x="4572000" y="6160135"/>
            <a:ext cx="1255713"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转换法</a:t>
            </a:r>
          </a:p>
        </p:txBody>
      </p:sp>
      <p:sp>
        <p:nvSpPr>
          <p:cNvPr id="5175" name="Rectangle 2"/>
          <p:cNvSpPr/>
          <p:nvPr/>
        </p:nvSpPr>
        <p:spPr>
          <a:xfrm>
            <a:off x="288925" y="580073"/>
            <a:ext cx="1223963" cy="538162"/>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wrap="square" anchor="t" anchorCtr="0">
            <a:spAutoFit/>
          </a:bodyPr>
          <a:lstStyle/>
          <a:p>
            <a:pPr algn="ctr"/>
            <a:r>
              <a:rPr lang="zh-CN" altLang="en-US" sz="2800" b="1">
                <a:latin typeface="宋体" panose="02010600030101010101" pitchFamily="2" charset="-122"/>
                <a:ea typeface="宋体" panose="02010600030101010101" pitchFamily="2" charset="-122"/>
              </a:rPr>
              <a:t>猜想</a:t>
            </a:r>
            <a:endParaRPr lang="en-US" altLang="zh-CN" sz="2800" b="1">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P spid="7218" grpId="0"/>
      <p:bldP spid="7219" grpId="0"/>
      <p:bldP spid="7220" grpId="0" animBg="1"/>
      <p:bldP spid="7221" grpId="0"/>
      <p:bldP spid="7222" grpId="0"/>
      <p:bldP spid="72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39937"/>
          <p:cNvSpPr txBox="1"/>
          <p:nvPr/>
        </p:nvSpPr>
        <p:spPr>
          <a:xfrm>
            <a:off x="584835" y="836930"/>
            <a:ext cx="8093710" cy="2306955"/>
          </a:xfrm>
          <a:prstGeom prst="rect">
            <a:avLst/>
          </a:prstGeom>
          <a:noFill/>
          <a:ln w="9525">
            <a:noFill/>
          </a:ln>
        </p:spPr>
        <p:txBody>
          <a:bodyPr wrap="square" anchor="t" anchorCtr="0">
            <a:spAutoFit/>
          </a:bodyPr>
          <a:lstStyle/>
          <a:p>
            <a:r>
              <a:rPr lang="zh-CN" altLang="en-US" sz="2400" b="1">
                <a:latin typeface="宋体" panose="02010600030101010101" pitchFamily="2" charset="-122"/>
                <a:ea typeface="宋体" panose="02010600030101010101" pitchFamily="2" charset="-122"/>
                <a:sym typeface="宋体" panose="02010600030101010101" pitchFamily="2" charset="-122"/>
              </a:rPr>
              <a:t>如图所示，A为一小铁块，B为点开关的可动触点，C为不动触点，D为是一电磁铁，它与灯泡、开关电源连接成如图所示的电路，试分析说明闭合开关S后将要观察到的现象，并说明产生这种现象的原因。</a:t>
            </a:r>
          </a:p>
          <a:p>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答案：闭合开关在</a:t>
            </a:r>
            <a:r>
              <a:rPr lang="zh-CN" altLang="en-US" sz="2400" b="1" i="1">
                <a:solidFill>
                  <a:srgbClr val="FF0000"/>
                </a:solidFill>
                <a:latin typeface="宋体" panose="02010600030101010101" pitchFamily="2" charset="-122"/>
                <a:ea typeface="宋体" panose="02010600030101010101" pitchFamily="2" charset="-122"/>
                <a:sym typeface="宋体" panose="02010600030101010101" pitchFamily="2" charset="-122"/>
              </a:rPr>
              <a:t>S</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后，观察到：灯泡忽明忽暗地闪亮，小铁块上下跳动。                       </a:t>
            </a:r>
            <a:endParaRPr lang="zh-CN" altLang="en-US" sz="2400" b="1">
              <a:solidFill>
                <a:srgbClr val="FF0000"/>
              </a:solidFill>
              <a:latin typeface="Arial" panose="020B0604020202020204" pitchFamily="34" charset="0"/>
              <a:ea typeface="宋体" panose="02010600030101010101" pitchFamily="2" charset="-122"/>
            </a:endParaRPr>
          </a:p>
        </p:txBody>
      </p:sp>
      <p:pic>
        <p:nvPicPr>
          <p:cNvPr id="51202" name="内容占位符 39938" descr="D:/九新版/第二十章电与磁/第三节电磁铁 电磁继电器/http:/www.xwuli.cn/Article/UploadFiles/201005/2010052911312283.png"/>
          <p:cNvPicPr>
            <a:picLocks noGrp="1" noChangeAspect="1"/>
          </p:cNvPicPr>
          <p:nvPr>
            <p:ph idx="1"/>
          </p:nvPr>
        </p:nvPicPr>
        <p:blipFill>
          <a:blip r:embed="rId2" r:link="rId3"/>
          <a:stretch>
            <a:fillRect/>
          </a:stretch>
        </p:blipFill>
        <p:spPr>
          <a:xfrm>
            <a:off x="3383598" y="3069273"/>
            <a:ext cx="2773362" cy="33416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charRg st="98" end="14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文本框 36865"/>
          <p:cNvSpPr txBox="1"/>
          <p:nvPr/>
        </p:nvSpPr>
        <p:spPr>
          <a:xfrm>
            <a:off x="251778" y="657225"/>
            <a:ext cx="8902700" cy="3538220"/>
          </a:xfrm>
          <a:prstGeom prst="rect">
            <a:avLst/>
          </a:prstGeom>
          <a:noFill/>
          <a:ln w="9525">
            <a:noFill/>
          </a:ln>
        </p:spPr>
        <p:txBody>
          <a:bodyPr wrap="square" anchor="t" anchorCtr="0">
            <a:spAutoFit/>
          </a:bodyPr>
          <a:lstStyle/>
          <a:p>
            <a:r>
              <a:rPr lang="zh-CN" altLang="en-US" sz="2800" b="1">
                <a:latin typeface="宋体" panose="02010600030101010101" pitchFamily="2" charset="-122"/>
                <a:ea typeface="宋体" panose="02010600030101010101" pitchFamily="2" charset="-122"/>
                <a:sym typeface="宋体" panose="02010600030101010101" pitchFamily="2" charset="-122"/>
              </a:rPr>
              <a:t>如图所示，将一对磁性材料制成的弹性舌簧密封于玻璃管中，舌簧端面互叠，但留有间隙，就制成了一种磁控元件——干簧管，以实现自动控制。某同学自制了一个线圈，将它套在干簧管上，制成一个干簧继电器，用来控制灯泡的亮灭，如图所示。干簧继电器在工作中</a:t>
            </a:r>
            <a:r>
              <a:rPr lang="zh-CN" altLang="en-US" sz="2800" b="1">
                <a:solidFill>
                  <a:schemeClr val="hlink"/>
                </a:solidFill>
                <a:latin typeface="宋体" panose="02010600030101010101" pitchFamily="2" charset="-122"/>
                <a:ea typeface="宋体" panose="02010600030101010101" pitchFamily="2" charset="-122"/>
                <a:sym typeface="宋体" panose="02010600030101010101" pitchFamily="2" charset="-122"/>
              </a:rPr>
              <a:t>所利用的电磁现象不包括 </a:t>
            </a:r>
            <a:r>
              <a:rPr lang="zh-CN" altLang="en-US" sz="2800" b="1">
                <a:latin typeface="宋体" panose="02010600030101010101" pitchFamily="2" charset="-122"/>
                <a:ea typeface="宋体" panose="02010600030101010101" pitchFamily="2" charset="-122"/>
                <a:sym typeface="宋体" panose="02010600030101010101" pitchFamily="2" charset="-122"/>
              </a:rPr>
              <a:t> (</a:t>
            </a:r>
            <a:r>
              <a:rPr lang="zh-CN" altLang="en-US" sz="2800" b="1">
                <a:solidFill>
                  <a:srgbClr val="FF0000"/>
                </a:solidFill>
                <a:latin typeface="宋体" panose="02010600030101010101" pitchFamily="2" charset="-122"/>
                <a:ea typeface="宋体" panose="02010600030101010101" pitchFamily="2" charset="-122"/>
                <a:sym typeface="宋体" panose="02010600030101010101" pitchFamily="2" charset="-122"/>
              </a:rPr>
              <a:t>  B</a:t>
            </a:r>
            <a:r>
              <a:rPr lang="zh-CN" altLang="en-US" sz="2800" b="1">
                <a:latin typeface="宋体" panose="02010600030101010101" pitchFamily="2" charset="-122"/>
                <a:ea typeface="宋体" panose="02010600030101010101" pitchFamily="2" charset="-122"/>
                <a:sym typeface="宋体" panose="02010600030101010101" pitchFamily="2" charset="-122"/>
              </a:rPr>
              <a:t>  )</a:t>
            </a:r>
          </a:p>
          <a:p>
            <a:r>
              <a:rPr lang="zh-CN" altLang="en-US" sz="2800" b="1">
                <a:latin typeface="宋体" panose="02010600030101010101" pitchFamily="2" charset="-122"/>
                <a:ea typeface="宋体" panose="02010600030101010101" pitchFamily="2" charset="-122"/>
                <a:sym typeface="宋体" panose="02010600030101010101" pitchFamily="2" charset="-122"/>
              </a:rPr>
              <a:t>A．电流的磁效应       B．磁场对电流的作用</a:t>
            </a:r>
          </a:p>
          <a:p>
            <a:r>
              <a:rPr lang="zh-CN" altLang="en-US" sz="2800" b="1">
                <a:latin typeface="宋体" panose="02010600030101010101" pitchFamily="2" charset="-122"/>
                <a:ea typeface="宋体" panose="02010600030101010101" pitchFamily="2" charset="-122"/>
                <a:sym typeface="宋体" panose="02010600030101010101" pitchFamily="2" charset="-122"/>
              </a:rPr>
              <a:t>C．磁极间的相互作用   D．磁化</a:t>
            </a:r>
            <a:endParaRPr lang="zh-CN" altLang="en-US" sz="2800" b="1">
              <a:latin typeface="Arial" panose="020B0604020202020204" pitchFamily="34" charset="0"/>
              <a:ea typeface="宋体" panose="02010600030101010101" pitchFamily="2" charset="-122"/>
            </a:endParaRPr>
          </a:p>
        </p:txBody>
      </p:sp>
      <p:pic>
        <p:nvPicPr>
          <p:cNvPr id="52226" name="图片 36866"/>
          <p:cNvPicPr/>
          <p:nvPr/>
        </p:nvPicPr>
        <p:blipFill>
          <a:blip r:embed="rId2"/>
          <a:srcRect t="16659" b="14406"/>
          <a:stretch>
            <a:fillRect/>
          </a:stretch>
        </p:blipFill>
        <p:spPr>
          <a:xfrm>
            <a:off x="2663825" y="4502785"/>
            <a:ext cx="4486275" cy="182626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组合 41985"/>
          <p:cNvGrpSpPr/>
          <p:nvPr/>
        </p:nvGrpSpPr>
        <p:grpSpPr>
          <a:xfrm>
            <a:off x="431800" y="620713"/>
            <a:ext cx="2789238" cy="920750"/>
            <a:chOff x="0" y="0"/>
            <a:chExt cx="2231" cy="580"/>
          </a:xfrm>
        </p:grpSpPr>
        <p:pic>
          <p:nvPicPr>
            <p:cNvPr id="53250" name="圆角矩形 1"/>
            <p:cNvPicPr/>
            <p:nvPr/>
          </p:nvPicPr>
          <p:blipFill>
            <a:blip r:embed="rId2"/>
            <a:stretch>
              <a:fillRect/>
            </a:stretch>
          </p:blipFill>
          <p:spPr>
            <a:xfrm>
              <a:off x="0" y="0"/>
              <a:ext cx="2231" cy="580"/>
            </a:xfrm>
            <a:prstGeom prst="rect">
              <a:avLst/>
            </a:prstGeom>
            <a:noFill/>
            <a:ln w="9525">
              <a:noFill/>
            </a:ln>
          </p:spPr>
        </p:pic>
        <p:sp>
          <p:nvSpPr>
            <p:cNvPr id="53251" name="文本框 41987"/>
            <p:cNvSpPr txBox="1"/>
            <p:nvPr/>
          </p:nvSpPr>
          <p:spPr>
            <a:xfrm>
              <a:off x="59" y="105"/>
              <a:ext cx="2116" cy="406"/>
            </a:xfrm>
            <a:prstGeom prst="rect">
              <a:avLst/>
            </a:prstGeom>
            <a:noFill/>
            <a:ln w="9525">
              <a:noFill/>
            </a:ln>
          </p:spPr>
          <p:txBody>
            <a:bodyPr anchor="ctr" anchorCtr="0"/>
            <a:lstStyle/>
            <a:p>
              <a:pPr algn="ctr"/>
              <a:r>
                <a:rPr lang="zh-CN" altLang="en-US" sz="3600" b="1">
                  <a:solidFill>
                    <a:srgbClr val="FFFFFF"/>
                  </a:solidFill>
                  <a:latin typeface="宋体" panose="02010600030101010101" pitchFamily="2" charset="-122"/>
                  <a:ea typeface="宋体" panose="02010600030101010101" pitchFamily="2" charset="-122"/>
                </a:rPr>
                <a:t>课堂小结</a:t>
              </a:r>
            </a:p>
          </p:txBody>
        </p:sp>
      </p:grpSp>
      <p:pic>
        <p:nvPicPr>
          <p:cNvPr id="53252" name="Picture 9" descr="E:\李燃\教师教学用书\2012人教教师用书项目\ppt\物理\图标.png"/>
          <p:cNvPicPr>
            <a:picLocks noChangeAspect="1"/>
          </p:cNvPicPr>
          <p:nvPr/>
        </p:nvPicPr>
        <p:blipFill>
          <a:blip r:embed="rId3"/>
          <a:stretch>
            <a:fillRect/>
          </a:stretch>
        </p:blipFill>
        <p:spPr>
          <a:xfrm>
            <a:off x="8028305" y="549275"/>
            <a:ext cx="882650" cy="731838"/>
          </a:xfrm>
          <a:prstGeom prst="rect">
            <a:avLst/>
          </a:prstGeom>
          <a:noFill/>
          <a:ln w="9525">
            <a:noFill/>
          </a:ln>
        </p:spPr>
      </p:pic>
      <p:grpSp>
        <p:nvGrpSpPr>
          <p:cNvPr id="41990" name="组合 41989"/>
          <p:cNvGrpSpPr/>
          <p:nvPr/>
        </p:nvGrpSpPr>
        <p:grpSpPr>
          <a:xfrm>
            <a:off x="358775" y="2365375"/>
            <a:ext cx="2273300" cy="2468563"/>
            <a:chOff x="0" y="0"/>
            <a:chExt cx="1674" cy="1555"/>
          </a:xfrm>
        </p:grpSpPr>
        <p:pic>
          <p:nvPicPr>
            <p:cNvPr id="53254" name="单圆角矩形 2"/>
            <p:cNvPicPr/>
            <p:nvPr/>
          </p:nvPicPr>
          <p:blipFill>
            <a:blip r:embed="rId4"/>
            <a:stretch>
              <a:fillRect/>
            </a:stretch>
          </p:blipFill>
          <p:spPr>
            <a:xfrm>
              <a:off x="0" y="0"/>
              <a:ext cx="1674" cy="1555"/>
            </a:xfrm>
            <a:prstGeom prst="rect">
              <a:avLst/>
            </a:prstGeom>
            <a:noFill/>
            <a:ln w="9525">
              <a:noFill/>
            </a:ln>
          </p:spPr>
        </p:pic>
        <p:sp>
          <p:nvSpPr>
            <p:cNvPr id="53255" name="文本框 41991"/>
            <p:cNvSpPr txBox="1"/>
            <p:nvPr/>
          </p:nvSpPr>
          <p:spPr>
            <a:xfrm>
              <a:off x="116" y="66"/>
              <a:ext cx="937" cy="1432"/>
            </a:xfrm>
            <a:prstGeom prst="rect">
              <a:avLst/>
            </a:prstGeom>
            <a:noFill/>
            <a:ln w="9525">
              <a:noFill/>
            </a:ln>
          </p:spPr>
          <p:txBody>
            <a:bodyPr anchor="ctr" anchorCtr="0"/>
            <a:lstStyle/>
            <a:p>
              <a:pPr algn="ctr"/>
              <a:r>
                <a:rPr lang="zh-CN" altLang="en-US" sz="2800" b="1">
                  <a:solidFill>
                    <a:srgbClr val="FFFFFF"/>
                  </a:solidFill>
                  <a:latin typeface="楷体_GB2312" pitchFamily="1" charset="-122"/>
                  <a:ea typeface="宋体" panose="02010600030101010101" pitchFamily="2" charset="-122"/>
                </a:rPr>
                <a:t>电磁铁</a:t>
              </a:r>
            </a:p>
          </p:txBody>
        </p:sp>
      </p:grpSp>
      <p:grpSp>
        <p:nvGrpSpPr>
          <p:cNvPr id="41993" name="组合 41992"/>
          <p:cNvGrpSpPr/>
          <p:nvPr/>
        </p:nvGrpSpPr>
        <p:grpSpPr>
          <a:xfrm>
            <a:off x="2697163" y="2347913"/>
            <a:ext cx="1563687" cy="2468562"/>
            <a:chOff x="0" y="0"/>
            <a:chExt cx="1152" cy="1555"/>
          </a:xfrm>
        </p:grpSpPr>
        <p:pic>
          <p:nvPicPr>
            <p:cNvPr id="53257" name="单圆角矩形 3"/>
            <p:cNvPicPr/>
            <p:nvPr/>
          </p:nvPicPr>
          <p:blipFill>
            <a:blip r:embed="rId5"/>
            <a:stretch>
              <a:fillRect/>
            </a:stretch>
          </p:blipFill>
          <p:spPr>
            <a:xfrm>
              <a:off x="0" y="0"/>
              <a:ext cx="1152" cy="1555"/>
            </a:xfrm>
            <a:prstGeom prst="rect">
              <a:avLst/>
            </a:prstGeom>
            <a:noFill/>
            <a:ln w="9525">
              <a:noFill/>
            </a:ln>
          </p:spPr>
        </p:pic>
        <p:sp>
          <p:nvSpPr>
            <p:cNvPr id="53258" name="文本框 41994"/>
            <p:cNvSpPr txBox="1"/>
            <p:nvPr/>
          </p:nvSpPr>
          <p:spPr>
            <a:xfrm>
              <a:off x="92" y="77"/>
              <a:ext cx="937" cy="1432"/>
            </a:xfrm>
            <a:prstGeom prst="rect">
              <a:avLst/>
            </a:prstGeom>
            <a:noFill/>
            <a:ln w="9525">
              <a:noFill/>
            </a:ln>
          </p:spPr>
          <p:txBody>
            <a:bodyPr anchor="ctr" anchorCtr="0"/>
            <a:lstStyle/>
            <a:p>
              <a:pPr algn="ctr"/>
              <a:r>
                <a:rPr lang="zh-CN" altLang="en-US" sz="2800" b="1">
                  <a:solidFill>
                    <a:srgbClr val="FFFFFF"/>
                  </a:solidFill>
                  <a:latin typeface="楷体_GB2312" pitchFamily="1" charset="-122"/>
                  <a:ea typeface="宋体" panose="02010600030101010101" pitchFamily="2" charset="-122"/>
                </a:rPr>
                <a:t>电磁铁的磁性</a:t>
              </a:r>
            </a:p>
          </p:txBody>
        </p:sp>
      </p:grpSp>
      <p:grpSp>
        <p:nvGrpSpPr>
          <p:cNvPr id="41996" name="组合 41995"/>
          <p:cNvGrpSpPr/>
          <p:nvPr/>
        </p:nvGrpSpPr>
        <p:grpSpPr>
          <a:xfrm>
            <a:off x="4389438" y="2384425"/>
            <a:ext cx="2282825" cy="2470150"/>
            <a:chOff x="0" y="0"/>
            <a:chExt cx="1682" cy="1556"/>
          </a:xfrm>
        </p:grpSpPr>
        <p:pic>
          <p:nvPicPr>
            <p:cNvPr id="53260" name="单圆角矩形 4"/>
            <p:cNvPicPr/>
            <p:nvPr/>
          </p:nvPicPr>
          <p:blipFill>
            <a:blip r:embed="rId6"/>
            <a:stretch>
              <a:fillRect/>
            </a:stretch>
          </p:blipFill>
          <p:spPr>
            <a:xfrm>
              <a:off x="0" y="0"/>
              <a:ext cx="1682" cy="1556"/>
            </a:xfrm>
            <a:prstGeom prst="rect">
              <a:avLst/>
            </a:prstGeom>
            <a:noFill/>
            <a:ln w="9525">
              <a:noFill/>
            </a:ln>
          </p:spPr>
        </p:pic>
        <p:sp>
          <p:nvSpPr>
            <p:cNvPr id="53261" name="文本框 41997"/>
            <p:cNvSpPr txBox="1"/>
            <p:nvPr/>
          </p:nvSpPr>
          <p:spPr>
            <a:xfrm>
              <a:off x="597" y="65"/>
              <a:ext cx="937" cy="1432"/>
            </a:xfrm>
            <a:prstGeom prst="rect">
              <a:avLst/>
            </a:prstGeom>
            <a:noFill/>
            <a:ln w="9525">
              <a:noFill/>
            </a:ln>
          </p:spPr>
          <p:txBody>
            <a:bodyPr anchor="ctr" anchorCtr="0"/>
            <a:lstStyle/>
            <a:p>
              <a:pPr algn="ctr"/>
              <a:r>
                <a:rPr lang="zh-CN" altLang="en-US" sz="2800" b="1">
                  <a:solidFill>
                    <a:srgbClr val="FFFFFF"/>
                  </a:solidFill>
                  <a:latin typeface="楷体_GB2312" pitchFamily="1" charset="-122"/>
                  <a:ea typeface="宋体" panose="02010600030101010101" pitchFamily="2" charset="-122"/>
                </a:rPr>
                <a:t>电磁铁的应用</a:t>
              </a:r>
            </a:p>
          </p:txBody>
        </p:sp>
      </p:grpSp>
      <p:grpSp>
        <p:nvGrpSpPr>
          <p:cNvPr id="41999" name="组合 41998"/>
          <p:cNvGrpSpPr/>
          <p:nvPr/>
        </p:nvGrpSpPr>
        <p:grpSpPr>
          <a:xfrm>
            <a:off x="2014538" y="2921000"/>
            <a:ext cx="615950" cy="1322388"/>
            <a:chOff x="0" y="0"/>
            <a:chExt cx="388" cy="833"/>
          </a:xfrm>
        </p:grpSpPr>
        <p:pic>
          <p:nvPicPr>
            <p:cNvPr id="53263" name="燕尾形 5"/>
            <p:cNvPicPr/>
            <p:nvPr/>
          </p:nvPicPr>
          <p:blipFill>
            <a:blip r:embed="rId7"/>
            <a:stretch>
              <a:fillRect/>
            </a:stretch>
          </p:blipFill>
          <p:spPr>
            <a:xfrm>
              <a:off x="0" y="0"/>
              <a:ext cx="388" cy="833"/>
            </a:xfrm>
            <a:prstGeom prst="rect">
              <a:avLst/>
            </a:prstGeom>
            <a:noFill/>
            <a:ln w="9525">
              <a:noFill/>
            </a:ln>
          </p:spPr>
        </p:pic>
        <p:sp>
          <p:nvSpPr>
            <p:cNvPr id="53264" name="文本框 42000"/>
            <p:cNvSpPr txBox="1"/>
            <p:nvPr/>
          </p:nvSpPr>
          <p:spPr>
            <a:xfrm>
              <a:off x="39" y="23"/>
              <a:ext cx="315" cy="765"/>
            </a:xfrm>
            <a:prstGeom prst="rect">
              <a:avLst/>
            </a:prstGeom>
            <a:noFill/>
            <a:ln w="9525">
              <a:noFill/>
            </a:ln>
          </p:spPr>
          <p:txBody>
            <a:bodyPr anchor="ctr" anchorCtr="0"/>
            <a:lstStyle/>
            <a:p>
              <a:pPr algn="ctr"/>
              <a:endParaRPr lang="zh-CN" altLang="en-US" sz="1800">
                <a:latin typeface="华文新魏" panose="02010800040101010101" pitchFamily="2" charset="-122"/>
                <a:ea typeface="宋体" panose="02010600030101010101" pitchFamily="2" charset="-122"/>
              </a:endParaRPr>
            </a:p>
          </p:txBody>
        </p:sp>
      </p:grpSp>
      <p:grpSp>
        <p:nvGrpSpPr>
          <p:cNvPr id="42002" name="组合 42001"/>
          <p:cNvGrpSpPr/>
          <p:nvPr/>
        </p:nvGrpSpPr>
        <p:grpSpPr>
          <a:xfrm>
            <a:off x="4391025" y="2847975"/>
            <a:ext cx="614363" cy="1328738"/>
            <a:chOff x="0" y="0"/>
            <a:chExt cx="387" cy="837"/>
          </a:xfrm>
        </p:grpSpPr>
        <p:pic>
          <p:nvPicPr>
            <p:cNvPr id="53266" name="燕尾形 6"/>
            <p:cNvPicPr/>
            <p:nvPr/>
          </p:nvPicPr>
          <p:blipFill>
            <a:blip r:embed="rId8"/>
            <a:stretch>
              <a:fillRect/>
            </a:stretch>
          </p:blipFill>
          <p:spPr>
            <a:xfrm>
              <a:off x="0" y="0"/>
              <a:ext cx="387" cy="837"/>
            </a:xfrm>
            <a:prstGeom prst="rect">
              <a:avLst/>
            </a:prstGeom>
            <a:noFill/>
            <a:ln w="9525">
              <a:noFill/>
            </a:ln>
          </p:spPr>
        </p:pic>
        <p:sp>
          <p:nvSpPr>
            <p:cNvPr id="53267" name="文本框 42003"/>
            <p:cNvSpPr txBox="1"/>
            <p:nvPr/>
          </p:nvSpPr>
          <p:spPr>
            <a:xfrm>
              <a:off x="36" y="24"/>
              <a:ext cx="315" cy="765"/>
            </a:xfrm>
            <a:prstGeom prst="rect">
              <a:avLst/>
            </a:prstGeom>
            <a:noFill/>
            <a:ln w="9525">
              <a:noFill/>
            </a:ln>
          </p:spPr>
          <p:txBody>
            <a:bodyPr anchor="ctr" anchorCtr="0"/>
            <a:lstStyle/>
            <a:p>
              <a:pPr algn="ctr"/>
              <a:endParaRPr lang="zh-CN" altLang="en-US" sz="1800">
                <a:latin typeface="华文新魏" panose="02010800040101010101" pitchFamily="2" charset="-122"/>
                <a:ea typeface="宋体" panose="02010600030101010101" pitchFamily="2" charset="-122"/>
              </a:endParaRPr>
            </a:p>
          </p:txBody>
        </p:sp>
      </p:grpSp>
      <p:grpSp>
        <p:nvGrpSpPr>
          <p:cNvPr id="42005" name="组合 42004"/>
          <p:cNvGrpSpPr/>
          <p:nvPr/>
        </p:nvGrpSpPr>
        <p:grpSpPr>
          <a:xfrm>
            <a:off x="6623050" y="3028950"/>
            <a:ext cx="614363" cy="1328738"/>
            <a:chOff x="0" y="0"/>
            <a:chExt cx="387" cy="837"/>
          </a:xfrm>
        </p:grpSpPr>
        <p:pic>
          <p:nvPicPr>
            <p:cNvPr id="53269" name="燕尾形 6"/>
            <p:cNvPicPr/>
            <p:nvPr/>
          </p:nvPicPr>
          <p:blipFill>
            <a:blip r:embed="rId8"/>
            <a:stretch>
              <a:fillRect/>
            </a:stretch>
          </p:blipFill>
          <p:spPr>
            <a:xfrm>
              <a:off x="0" y="0"/>
              <a:ext cx="387" cy="837"/>
            </a:xfrm>
            <a:prstGeom prst="rect">
              <a:avLst/>
            </a:prstGeom>
            <a:noFill/>
            <a:ln w="9525">
              <a:noFill/>
            </a:ln>
          </p:spPr>
        </p:pic>
        <p:sp>
          <p:nvSpPr>
            <p:cNvPr id="53270" name="文本框 42006"/>
            <p:cNvSpPr txBox="1"/>
            <p:nvPr/>
          </p:nvSpPr>
          <p:spPr>
            <a:xfrm>
              <a:off x="36" y="24"/>
              <a:ext cx="315" cy="765"/>
            </a:xfrm>
            <a:prstGeom prst="rect">
              <a:avLst/>
            </a:prstGeom>
            <a:noFill/>
            <a:ln w="9525">
              <a:noFill/>
            </a:ln>
          </p:spPr>
          <p:txBody>
            <a:bodyPr anchor="ctr" anchorCtr="0"/>
            <a:lstStyle/>
            <a:p>
              <a:pPr algn="ctr"/>
              <a:endParaRPr lang="zh-CN" altLang="en-US" sz="1800">
                <a:latin typeface="华文新魏" panose="02010800040101010101" pitchFamily="2" charset="-122"/>
                <a:ea typeface="宋体" panose="02010600030101010101" pitchFamily="2" charset="-122"/>
              </a:endParaRPr>
            </a:p>
          </p:txBody>
        </p:sp>
      </p:grpSp>
      <p:grpSp>
        <p:nvGrpSpPr>
          <p:cNvPr id="42008" name="组合 42007"/>
          <p:cNvGrpSpPr/>
          <p:nvPr/>
        </p:nvGrpSpPr>
        <p:grpSpPr>
          <a:xfrm>
            <a:off x="7199313" y="2400300"/>
            <a:ext cx="1563687" cy="2468563"/>
            <a:chOff x="0" y="0"/>
            <a:chExt cx="1152" cy="1555"/>
          </a:xfrm>
        </p:grpSpPr>
        <p:pic>
          <p:nvPicPr>
            <p:cNvPr id="53272" name="单圆角矩形 3"/>
            <p:cNvPicPr/>
            <p:nvPr/>
          </p:nvPicPr>
          <p:blipFill>
            <a:blip r:embed="rId5"/>
            <a:stretch>
              <a:fillRect/>
            </a:stretch>
          </p:blipFill>
          <p:spPr>
            <a:xfrm>
              <a:off x="0" y="0"/>
              <a:ext cx="1152" cy="1555"/>
            </a:xfrm>
            <a:prstGeom prst="rect">
              <a:avLst/>
            </a:prstGeom>
            <a:noFill/>
            <a:ln w="9525">
              <a:noFill/>
            </a:ln>
          </p:spPr>
        </p:pic>
        <p:sp>
          <p:nvSpPr>
            <p:cNvPr id="53273" name="文本框 42009"/>
            <p:cNvSpPr txBox="1"/>
            <p:nvPr/>
          </p:nvSpPr>
          <p:spPr>
            <a:xfrm>
              <a:off x="92" y="77"/>
              <a:ext cx="937" cy="1432"/>
            </a:xfrm>
            <a:prstGeom prst="rect">
              <a:avLst/>
            </a:prstGeom>
            <a:noFill/>
            <a:ln w="9525">
              <a:noFill/>
            </a:ln>
          </p:spPr>
          <p:txBody>
            <a:bodyPr anchor="ctr" anchorCtr="0"/>
            <a:lstStyle/>
            <a:p>
              <a:pPr algn="ctr"/>
              <a:r>
                <a:rPr lang="zh-CN" altLang="en-US" sz="2800" b="1">
                  <a:solidFill>
                    <a:srgbClr val="FFFFFF"/>
                  </a:solidFill>
                  <a:latin typeface="楷体_GB2312" pitchFamily="1" charset="-122"/>
                  <a:ea typeface="宋体" panose="02010600030101010101" pitchFamily="2" charset="-122"/>
                </a:rPr>
                <a:t>电磁</a:t>
              </a:r>
            </a:p>
            <a:p>
              <a:pPr algn="ctr"/>
              <a:r>
                <a:rPr lang="zh-CN" altLang="en-US" sz="2800" b="1">
                  <a:solidFill>
                    <a:srgbClr val="FFFFFF"/>
                  </a:solidFill>
                  <a:latin typeface="楷体_GB2312" pitchFamily="1" charset="-122"/>
                  <a:ea typeface="宋体" panose="02010600030101010101" pitchFamily="2" charset="-122"/>
                </a:rPr>
                <a:t>继电器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20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0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Host Control 729"/>
          <p:cNvPicPr/>
          <p:nvPr/>
        </p:nvPicPr>
        <p:blipFill>
          <a:blip r:embed="rId2"/>
          <a:stretch>
            <a:fillRect/>
          </a:stretch>
        </p:blipFill>
        <p:spPr>
          <a:xfrm>
            <a:off x="755015" y="800100"/>
            <a:ext cx="7753985" cy="5538470"/>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文本框 45057"/>
          <p:cNvSpPr txBox="1"/>
          <p:nvPr/>
        </p:nvSpPr>
        <p:spPr>
          <a:xfrm>
            <a:off x="827088" y="620713"/>
            <a:ext cx="7777162" cy="366712"/>
          </a:xfrm>
          <a:prstGeom prst="rect">
            <a:avLst/>
          </a:prstGeom>
          <a:noFill/>
          <a:ln w="9525">
            <a:noFill/>
          </a:ln>
        </p:spPr>
        <p:txBody>
          <a:bodyPr anchor="t" anchorCtr="0">
            <a:spAutoFit/>
          </a:bodyPr>
          <a:lstStyle/>
          <a:p>
            <a:pPr eaLnBrk="0" hangingPunct="0">
              <a:spcBef>
                <a:spcPct val="50000"/>
              </a:spcBef>
            </a:pPr>
            <a:endParaRPr lang="zh-CN" altLang="en-US" sz="1800">
              <a:latin typeface="Arial" panose="020B0604020202020204" pitchFamily="34" charset="0"/>
              <a:ea typeface="宋体" panose="02010600030101010101" pitchFamily="2" charset="-122"/>
            </a:endParaRPr>
          </a:p>
        </p:txBody>
      </p:sp>
      <p:sp>
        <p:nvSpPr>
          <p:cNvPr id="55298" name="矩形 45058"/>
          <p:cNvSpPr/>
          <p:nvPr/>
        </p:nvSpPr>
        <p:spPr>
          <a:xfrm>
            <a:off x="0" y="0"/>
            <a:ext cx="9144000" cy="0"/>
          </a:xfrm>
          <a:prstGeom prst="rect">
            <a:avLst/>
          </a:prstGeom>
          <a:no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graphicFrame>
        <p:nvGraphicFramePr>
          <p:cNvPr id="55299" name="对象 45059"/>
          <p:cNvGraphicFramePr>
            <a:graphicFrameLocks noChangeAspect="1"/>
          </p:cNvGraphicFramePr>
          <p:nvPr/>
        </p:nvGraphicFramePr>
        <p:xfrm>
          <a:off x="1187768" y="2493010"/>
          <a:ext cx="7056437" cy="3951288"/>
        </p:xfrm>
        <a:graphic>
          <a:graphicData uri="http://schemas.openxmlformats.org/presentationml/2006/ole">
            <mc:AlternateContent xmlns:mc="http://schemas.openxmlformats.org/markup-compatibility/2006">
              <mc:Choice xmlns:v="urn:schemas-microsoft-com:vml" Requires="v">
                <p:oleObj spid="_x0000_s13314" r:id="rId4" imgW="2762250" imgH="1543050" progId="">
                  <p:embed/>
                </p:oleObj>
              </mc:Choice>
              <mc:Fallback>
                <p:oleObj r:id="rId4" imgW="2762250" imgH="1543050" progId="">
                  <p:embed/>
                  <p:pic>
                    <p:nvPicPr>
                      <p:cNvPr id="55299" name="对象 45059"/>
                      <p:cNvPicPr/>
                      <p:nvPr/>
                    </p:nvPicPr>
                    <p:blipFill>
                      <a:blip r:embed="rId5"/>
                      <a:stretch>
                        <a:fillRect/>
                      </a:stretch>
                    </p:blipFill>
                    <p:spPr>
                      <a:xfrm>
                        <a:off x="1187768" y="2493010"/>
                        <a:ext cx="7056437" cy="3951288"/>
                      </a:xfrm>
                      <a:prstGeom prst="rect">
                        <a:avLst/>
                      </a:prstGeom>
                      <a:noFill/>
                      <a:ln w="38100">
                        <a:noFill/>
                        <a:miter/>
                      </a:ln>
                    </p:spPr>
                  </p:pic>
                </p:oleObj>
              </mc:Fallback>
            </mc:AlternateContent>
          </a:graphicData>
        </a:graphic>
      </p:graphicFrame>
      <p:sp>
        <p:nvSpPr>
          <p:cNvPr id="55300" name="文本框 45060"/>
          <p:cNvSpPr txBox="1"/>
          <p:nvPr/>
        </p:nvSpPr>
        <p:spPr>
          <a:xfrm>
            <a:off x="395605" y="765175"/>
            <a:ext cx="8361045" cy="1568450"/>
          </a:xfrm>
          <a:prstGeom prst="rect">
            <a:avLst/>
          </a:prstGeom>
          <a:noFill/>
          <a:ln w="9525">
            <a:noFill/>
          </a:ln>
        </p:spPr>
        <p:txBody>
          <a:bodyPr wrap="square" anchor="t" anchorCtr="0">
            <a:spAutoFit/>
          </a:bodyPr>
          <a:lstStyle/>
          <a:p>
            <a:pPr algn="just" eaLnBrk="0" hangingPunct="0">
              <a:spcBef>
                <a:spcPct val="50000"/>
              </a:spcBef>
            </a:pPr>
            <a:r>
              <a:rPr lang="en-US" altLang="zh-CN" sz="3200" b="1">
                <a:solidFill>
                  <a:srgbClr val="000000"/>
                </a:solidFill>
                <a:latin typeface="Arial" panose="020B0604020202020204" pitchFamily="34" charset="0"/>
                <a:ea typeface="宋体" panose="02010600030101010101" pitchFamily="2" charset="-122"/>
              </a:rPr>
              <a:t>2</a:t>
            </a:r>
            <a:r>
              <a:rPr lang="zh-CN" altLang="en-US" sz="3200" b="1">
                <a:solidFill>
                  <a:srgbClr val="000000"/>
                </a:solidFill>
                <a:latin typeface="Arial" panose="020B0604020202020204" pitchFamily="34" charset="0"/>
                <a:ea typeface="宋体" panose="02010600030101010101" pitchFamily="2" charset="-122"/>
              </a:rPr>
              <a:t>、如下图是一种防汛报警器的原理图。 </a:t>
            </a:r>
            <a:r>
              <a:rPr lang="en-US" altLang="zh-CN" sz="3200" b="1">
                <a:solidFill>
                  <a:srgbClr val="000000"/>
                </a:solidFill>
                <a:latin typeface="Arial" panose="020B0604020202020204" pitchFamily="34" charset="0"/>
                <a:ea typeface="宋体" panose="02010600030101010101" pitchFamily="2" charset="-122"/>
              </a:rPr>
              <a:t>K</a:t>
            </a:r>
            <a:r>
              <a:rPr lang="zh-CN" altLang="en-US" sz="3200" b="1">
                <a:solidFill>
                  <a:srgbClr val="000000"/>
                </a:solidFill>
                <a:latin typeface="Arial" panose="020B0604020202020204" pitchFamily="34" charset="0"/>
                <a:ea typeface="宋体" panose="02010600030101010101" pitchFamily="2" charset="-122"/>
              </a:rPr>
              <a:t>是触点开关，</a:t>
            </a:r>
            <a:r>
              <a:rPr lang="en-US" altLang="zh-CN" sz="3200" b="1" i="1">
                <a:solidFill>
                  <a:srgbClr val="000000"/>
                </a:solidFill>
                <a:latin typeface="Arial" panose="020B0604020202020204" pitchFamily="34" charset="0"/>
                <a:ea typeface="宋体" panose="02010600030101010101" pitchFamily="2" charset="-122"/>
              </a:rPr>
              <a:t>B</a:t>
            </a:r>
            <a:r>
              <a:rPr lang="zh-CN" altLang="en-US" sz="3200" b="1">
                <a:solidFill>
                  <a:srgbClr val="000000"/>
                </a:solidFill>
                <a:latin typeface="Arial" panose="020B0604020202020204" pitchFamily="34" charset="0"/>
                <a:ea typeface="宋体" panose="02010600030101010101" pitchFamily="2" charset="-122"/>
              </a:rPr>
              <a:t>是一个漏斗形的竹片圆筒，里面有个浮子</a:t>
            </a:r>
            <a:r>
              <a:rPr lang="en-US" altLang="zh-CN" sz="3200" b="1" i="1">
                <a:solidFill>
                  <a:srgbClr val="000000"/>
                </a:solidFill>
                <a:latin typeface="Arial" panose="020B0604020202020204" pitchFamily="34" charset="0"/>
                <a:ea typeface="宋体" panose="02010600030101010101" pitchFamily="2" charset="-122"/>
              </a:rPr>
              <a:t>A</a:t>
            </a:r>
            <a:r>
              <a:rPr lang="zh-CN" altLang="en-US" sz="3200" b="1">
                <a:solidFill>
                  <a:srgbClr val="000000"/>
                </a:solidFill>
                <a:latin typeface="Arial" panose="020B0604020202020204" pitchFamily="34" charset="0"/>
                <a:ea typeface="宋体" panose="02010600030101010101" pitchFamily="2" charset="-122"/>
              </a:rPr>
              <a:t>，试说明这种报警器的工作原理。</a:t>
            </a:r>
          </a:p>
        </p:txBody>
      </p:sp>
    </p:spTree>
  </p:cSld>
  <p:clrMapOvr>
    <a:masterClrMapping/>
  </p:clrMapOvr>
  <p:transition>
    <p:sndAc>
      <p:stSnd>
        <p:snd r:embed="rId3" name="chimes.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文本框 47105"/>
          <p:cNvSpPr txBox="1"/>
          <p:nvPr/>
        </p:nvSpPr>
        <p:spPr>
          <a:xfrm>
            <a:off x="539750" y="621030"/>
            <a:ext cx="8131175" cy="3107690"/>
          </a:xfrm>
          <a:prstGeom prst="rect">
            <a:avLst/>
          </a:prstGeom>
          <a:noFill/>
          <a:ln w="9525">
            <a:noFill/>
          </a:ln>
        </p:spPr>
        <p:txBody>
          <a:bodyPr wrap="square" anchor="t" anchorCtr="0">
            <a:spAutoFit/>
          </a:bodyPr>
          <a:lstStyle/>
          <a:p>
            <a:r>
              <a:rPr lang="en-US" altLang="zh-CN" sz="2800" b="1">
                <a:latin typeface="宋体" panose="02010600030101010101" pitchFamily="2" charset="-122"/>
                <a:ea typeface="宋体" panose="02010600030101010101" pitchFamily="2" charset="-122"/>
                <a:sym typeface="宋体" panose="02010600030101010101" pitchFamily="2" charset="-122"/>
              </a:rPr>
              <a:t>7</a:t>
            </a:r>
            <a:r>
              <a:rPr lang="zh-CN" altLang="en-US" sz="2800" b="1">
                <a:latin typeface="宋体" panose="02010600030101010101" pitchFamily="2" charset="-122"/>
                <a:ea typeface="宋体" panose="02010600030101010101" pitchFamily="2" charset="-122"/>
                <a:sym typeface="宋体" panose="02010600030101010101" pitchFamily="2" charset="-122"/>
              </a:rPr>
              <a:t>．图</a:t>
            </a:r>
            <a:r>
              <a:rPr lang="en-US" altLang="zh-CN" sz="2800" b="1">
                <a:latin typeface="宋体" panose="02010600030101010101" pitchFamily="2" charset="-122"/>
                <a:ea typeface="宋体" panose="02010600030101010101" pitchFamily="2" charset="-122"/>
                <a:sym typeface="宋体" panose="02010600030101010101" pitchFamily="2" charset="-122"/>
              </a:rPr>
              <a:t>9</a:t>
            </a:r>
            <a:r>
              <a:rPr lang="zh-CN" altLang="en-US" sz="2800" b="1">
                <a:latin typeface="宋体" panose="02010600030101010101" pitchFamily="2" charset="-122"/>
                <a:ea typeface="宋体" panose="02010600030101010101" pitchFamily="2" charset="-122"/>
                <a:sym typeface="宋体" panose="02010600030101010101" pitchFamily="2" charset="-122"/>
              </a:rPr>
              <a:t>所示是某同学连接的电铃电路，开关闭合后，电路中始终有电流，但电铃只响一声就不再响了，原因是  </a:t>
            </a:r>
            <a:r>
              <a:rPr lang="en-US" altLang="zh-CN" sz="2800" b="1">
                <a:latin typeface="宋体" panose="02010600030101010101" pitchFamily="2" charset="-122"/>
                <a:ea typeface="宋体" panose="02010600030101010101" pitchFamily="2" charset="-122"/>
                <a:sym typeface="宋体" panose="02010600030101010101" pitchFamily="2" charset="-122"/>
              </a:rPr>
              <a:t>(    )</a:t>
            </a:r>
          </a:p>
          <a:p>
            <a:r>
              <a:rPr lang="en-US" altLang="zh-CN" sz="2800" b="1">
                <a:latin typeface="宋体" panose="02010600030101010101" pitchFamily="2" charset="-122"/>
                <a:ea typeface="宋体" panose="02010600030101010101" pitchFamily="2" charset="-122"/>
                <a:sym typeface="宋体" panose="02010600030101010101" pitchFamily="2" charset="-122"/>
              </a:rPr>
              <a:t>A</a:t>
            </a:r>
            <a:r>
              <a:rPr lang="zh-CN" altLang="en-US" sz="2800" b="1">
                <a:latin typeface="宋体" panose="02010600030101010101" pitchFamily="2" charset="-122"/>
                <a:ea typeface="宋体" panose="02010600030101010101" pitchFamily="2" charset="-122"/>
                <a:sym typeface="宋体" panose="02010600030101010101" pitchFamily="2" charset="-122"/>
              </a:rPr>
              <a:t>．电磁铁始终没有磁性</a:t>
            </a:r>
          </a:p>
          <a:p>
            <a:r>
              <a:rPr lang="en-US" altLang="zh-CN" sz="2800" b="1">
                <a:latin typeface="宋体" panose="02010600030101010101" pitchFamily="2" charset="-122"/>
                <a:ea typeface="宋体" panose="02010600030101010101" pitchFamily="2" charset="-122"/>
                <a:sym typeface="宋体" panose="02010600030101010101" pitchFamily="2" charset="-122"/>
              </a:rPr>
              <a:t>B</a:t>
            </a:r>
            <a:r>
              <a:rPr lang="zh-CN" altLang="en-US" sz="2800" b="1">
                <a:latin typeface="宋体" panose="02010600030101010101" pitchFamily="2" charset="-122"/>
                <a:ea typeface="宋体" panose="02010600030101010101" pitchFamily="2" charset="-122"/>
                <a:sym typeface="宋体" panose="02010600030101010101" pitchFamily="2" charset="-122"/>
              </a:rPr>
              <a:t>．衔铁没有向下运动</a:t>
            </a:r>
          </a:p>
          <a:p>
            <a:r>
              <a:rPr lang="en-US" altLang="zh-CN" sz="2800" b="1">
                <a:latin typeface="宋体" panose="02010600030101010101" pitchFamily="2" charset="-122"/>
                <a:ea typeface="宋体" panose="02010600030101010101" pitchFamily="2" charset="-122"/>
                <a:sym typeface="宋体" panose="02010600030101010101" pitchFamily="2" charset="-122"/>
              </a:rPr>
              <a:t>C</a:t>
            </a:r>
            <a:r>
              <a:rPr lang="zh-CN" altLang="en-US" sz="2800" b="1">
                <a:latin typeface="宋体" panose="02010600030101010101" pitchFamily="2" charset="-122"/>
                <a:ea typeface="宋体" panose="02010600030101010101" pitchFamily="2" charset="-122"/>
                <a:sym typeface="宋体" panose="02010600030101010101" pitchFamily="2" charset="-122"/>
              </a:rPr>
              <a:t>．衔铁一直被电磁铁吸着不能回弹</a:t>
            </a:r>
          </a:p>
          <a:p>
            <a:r>
              <a:rPr lang="en-US" altLang="zh-CN" sz="2800" b="1">
                <a:latin typeface="宋体" panose="02010600030101010101" pitchFamily="2" charset="-122"/>
                <a:ea typeface="宋体" panose="02010600030101010101" pitchFamily="2" charset="-122"/>
                <a:sym typeface="宋体" panose="02010600030101010101" pitchFamily="2" charset="-122"/>
              </a:rPr>
              <a:t>D</a:t>
            </a:r>
            <a:r>
              <a:rPr lang="zh-CN" altLang="en-US" sz="2800" b="1">
                <a:latin typeface="宋体" panose="02010600030101010101" pitchFamily="2" charset="-122"/>
                <a:ea typeface="宋体" panose="02010600030101010101" pitchFamily="2" charset="-122"/>
                <a:sym typeface="宋体" panose="02010600030101010101" pitchFamily="2" charset="-122"/>
              </a:rPr>
              <a:t>．电池正、负极接反了        </a:t>
            </a:r>
            <a:endParaRPr lang="zh-CN" altLang="en-US" sz="2800" b="1">
              <a:latin typeface="Arial" panose="020B0604020202020204" pitchFamily="34" charset="0"/>
              <a:ea typeface="宋体" panose="02010600030101010101" pitchFamily="2" charset="-122"/>
            </a:endParaRPr>
          </a:p>
        </p:txBody>
      </p:sp>
      <p:pic>
        <p:nvPicPr>
          <p:cNvPr id="56322" name="图片 47106"/>
          <p:cNvPicPr/>
          <p:nvPr/>
        </p:nvPicPr>
        <p:blipFill>
          <a:blip r:embed="rId2"/>
          <a:stretch>
            <a:fillRect/>
          </a:stretch>
        </p:blipFill>
        <p:spPr>
          <a:xfrm>
            <a:off x="4860925" y="3314065"/>
            <a:ext cx="3633470" cy="3247390"/>
          </a:xfrm>
          <a:prstGeom prst="rect">
            <a:avLst/>
          </a:prstGeom>
          <a:noFill/>
          <a:ln w="9525">
            <a:noFill/>
          </a:ln>
        </p:spPr>
      </p:pic>
      <p:sp>
        <p:nvSpPr>
          <p:cNvPr id="47109" name="文本框 47108"/>
          <p:cNvSpPr txBox="1"/>
          <p:nvPr/>
        </p:nvSpPr>
        <p:spPr>
          <a:xfrm>
            <a:off x="2483803" y="1484948"/>
            <a:ext cx="334962" cy="457200"/>
          </a:xfrm>
          <a:prstGeom prst="rect">
            <a:avLst/>
          </a:prstGeom>
          <a:noFill/>
          <a:ln w="9525">
            <a:noFill/>
          </a:ln>
        </p:spPr>
        <p:txBody>
          <a:bodyPr wrap="none" anchor="t" anchorCtr="0">
            <a:spAutoFit/>
          </a:bodyPr>
          <a:lstStyle/>
          <a:p>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4337"/>
          <p:cNvGrpSpPr/>
          <p:nvPr/>
        </p:nvGrpSpPr>
        <p:grpSpPr>
          <a:xfrm>
            <a:off x="1150938" y="2406650"/>
            <a:ext cx="2281237" cy="3000375"/>
            <a:chOff x="0" y="0"/>
            <a:chExt cx="2281783" cy="3000396"/>
          </a:xfrm>
        </p:grpSpPr>
        <p:pic>
          <p:nvPicPr>
            <p:cNvPr id="57346" name="图片 2" descr="1.jpg"/>
            <p:cNvPicPr>
              <a:picLocks noChangeAspect="1"/>
            </p:cNvPicPr>
            <p:nvPr/>
          </p:nvPicPr>
          <p:blipFill>
            <a:blip r:embed="rId2"/>
            <a:stretch>
              <a:fillRect/>
            </a:stretch>
          </p:blipFill>
          <p:spPr>
            <a:xfrm>
              <a:off x="0" y="0"/>
              <a:ext cx="2281783" cy="3000396"/>
            </a:xfrm>
            <a:prstGeom prst="rect">
              <a:avLst/>
            </a:prstGeom>
            <a:noFill/>
            <a:ln w="9525">
              <a:noFill/>
            </a:ln>
          </p:spPr>
        </p:pic>
        <p:sp>
          <p:nvSpPr>
            <p:cNvPr id="57347" name="TextBox 4"/>
            <p:cNvSpPr txBox="1"/>
            <p:nvPr/>
          </p:nvSpPr>
          <p:spPr>
            <a:xfrm>
              <a:off x="292170" y="2571768"/>
              <a:ext cx="1475140" cy="409578"/>
            </a:xfrm>
            <a:prstGeom prst="rect">
              <a:avLst/>
            </a:prstGeom>
            <a:solidFill>
              <a:schemeClr val="bg1"/>
            </a:solidFill>
            <a:ln w="12700" cap="flat" cmpd="sng">
              <a:solidFill>
                <a:srgbClr val="F79646"/>
              </a:solidFill>
              <a:prstDash val="solid"/>
              <a:miter/>
              <a:headEnd type="none" w="med" len="med"/>
              <a:tailEnd type="none" w="med" len="med"/>
            </a:ln>
          </p:spPr>
          <p:txBody>
            <a:bodyPr wrap="none" anchor="t" anchorCtr="0">
              <a:spAutoFit/>
            </a:bodyPr>
            <a:lstStyle/>
            <a:p>
              <a:pPr algn="ctr"/>
              <a:r>
                <a:rPr lang="zh-CN" altLang="en-US" b="1">
                  <a:solidFill>
                    <a:schemeClr val="tx2"/>
                  </a:solidFill>
                  <a:latin typeface="Calibri" panose="020F0502020204030204" pitchFamily="2" charset="0"/>
                  <a:ea typeface="宋体" panose="02010600030101010101" pitchFamily="2" charset="-122"/>
                </a:rPr>
                <a:t>电磁起重机</a:t>
              </a:r>
            </a:p>
          </p:txBody>
        </p:sp>
      </p:grpSp>
      <p:grpSp>
        <p:nvGrpSpPr>
          <p:cNvPr id="14341" name="组合 14340"/>
          <p:cNvGrpSpPr/>
          <p:nvPr/>
        </p:nvGrpSpPr>
        <p:grpSpPr>
          <a:xfrm>
            <a:off x="3708400" y="2406650"/>
            <a:ext cx="2359025" cy="2928938"/>
            <a:chOff x="0" y="0"/>
            <a:chExt cx="2358892" cy="2928958"/>
          </a:xfrm>
        </p:grpSpPr>
        <p:pic>
          <p:nvPicPr>
            <p:cNvPr id="57349" name="图片 3" descr="1102181625198068.jpg"/>
            <p:cNvPicPr>
              <a:picLocks noChangeAspect="1"/>
            </p:cNvPicPr>
            <p:nvPr/>
          </p:nvPicPr>
          <p:blipFill>
            <a:blip r:embed="rId3"/>
            <a:stretch>
              <a:fillRect/>
            </a:stretch>
          </p:blipFill>
          <p:spPr>
            <a:xfrm>
              <a:off x="0" y="0"/>
              <a:ext cx="2358892" cy="2928958"/>
            </a:xfrm>
            <a:prstGeom prst="rect">
              <a:avLst/>
            </a:prstGeom>
            <a:noFill/>
            <a:ln w="9525">
              <a:noFill/>
            </a:ln>
          </p:spPr>
        </p:pic>
        <p:sp>
          <p:nvSpPr>
            <p:cNvPr id="57350" name="TextBox 6"/>
            <p:cNvSpPr txBox="1"/>
            <p:nvPr/>
          </p:nvSpPr>
          <p:spPr>
            <a:xfrm>
              <a:off x="792118" y="2500330"/>
              <a:ext cx="707985" cy="409578"/>
            </a:xfrm>
            <a:prstGeom prst="rect">
              <a:avLst/>
            </a:prstGeom>
            <a:solidFill>
              <a:schemeClr val="bg1"/>
            </a:solidFill>
            <a:ln w="12700" cap="flat" cmpd="sng">
              <a:solidFill>
                <a:srgbClr val="F79646"/>
              </a:solidFill>
              <a:prstDash val="solid"/>
              <a:miter/>
              <a:headEnd type="none" w="med" len="med"/>
              <a:tailEnd type="none" w="med" len="med"/>
            </a:ln>
          </p:spPr>
          <p:txBody>
            <a:bodyPr wrap="none" anchor="t" anchorCtr="0">
              <a:spAutoFit/>
            </a:bodyPr>
            <a:lstStyle/>
            <a:p>
              <a:pPr algn="ctr"/>
              <a:r>
                <a:rPr lang="zh-CN" altLang="en-US" b="1">
                  <a:solidFill>
                    <a:schemeClr val="tx2"/>
                  </a:solidFill>
                  <a:latin typeface="Calibri" panose="020F0502020204030204" pitchFamily="2" charset="0"/>
                  <a:ea typeface="宋体" panose="02010600030101010101" pitchFamily="2" charset="-122"/>
                </a:rPr>
                <a:t>电铃</a:t>
              </a:r>
            </a:p>
          </p:txBody>
        </p:sp>
      </p:grpSp>
      <p:grpSp>
        <p:nvGrpSpPr>
          <p:cNvPr id="14344" name="组合 14343"/>
          <p:cNvGrpSpPr/>
          <p:nvPr/>
        </p:nvGrpSpPr>
        <p:grpSpPr>
          <a:xfrm>
            <a:off x="6372225" y="2262188"/>
            <a:ext cx="2444750" cy="2968625"/>
            <a:chOff x="0" y="0"/>
            <a:chExt cx="2445499" cy="2968014"/>
          </a:xfrm>
        </p:grpSpPr>
        <p:pic>
          <p:nvPicPr>
            <p:cNvPr id="57352" name="图片 8" descr="874201132714124.jpg"/>
            <p:cNvPicPr>
              <a:picLocks noChangeAspect="1"/>
            </p:cNvPicPr>
            <p:nvPr/>
          </p:nvPicPr>
          <p:blipFill>
            <a:blip r:embed="rId4"/>
            <a:stretch>
              <a:fillRect/>
            </a:stretch>
          </p:blipFill>
          <p:spPr>
            <a:xfrm>
              <a:off x="0" y="0"/>
              <a:ext cx="2445499" cy="2786082"/>
            </a:xfrm>
            <a:prstGeom prst="rect">
              <a:avLst/>
            </a:prstGeom>
            <a:noFill/>
            <a:ln w="9525">
              <a:noFill/>
            </a:ln>
          </p:spPr>
        </p:pic>
        <p:sp>
          <p:nvSpPr>
            <p:cNvPr id="57353" name="TextBox 12"/>
            <p:cNvSpPr txBox="1"/>
            <p:nvPr/>
          </p:nvSpPr>
          <p:spPr>
            <a:xfrm>
              <a:off x="357297" y="2571220"/>
              <a:ext cx="1206870" cy="396794"/>
            </a:xfrm>
            <a:prstGeom prst="rect">
              <a:avLst/>
            </a:prstGeom>
            <a:noFill/>
            <a:ln w="9525">
              <a:noFill/>
            </a:ln>
          </p:spPr>
          <p:txBody>
            <a:bodyPr wrap="none" anchor="t" anchorCtr="0">
              <a:spAutoFit/>
            </a:bodyPr>
            <a:lstStyle/>
            <a:p>
              <a:pPr algn="ctr"/>
              <a:r>
                <a:rPr lang="zh-CN" altLang="en-US" b="1">
                  <a:solidFill>
                    <a:schemeClr val="tx2"/>
                  </a:solidFill>
                  <a:latin typeface="Calibri" panose="020F0502020204030204" pitchFamily="2" charset="0"/>
                  <a:ea typeface="宋体" panose="02010600030101010101" pitchFamily="2" charset="-122"/>
                </a:rPr>
                <a:t>电磁阀门</a:t>
              </a:r>
            </a:p>
          </p:txBody>
        </p:sp>
      </p:grpSp>
      <p:sp>
        <p:nvSpPr>
          <p:cNvPr id="57354" name="矩形 4"/>
          <p:cNvSpPr/>
          <p:nvPr/>
        </p:nvSpPr>
        <p:spPr>
          <a:xfrm>
            <a:off x="539750" y="728980"/>
            <a:ext cx="3457575" cy="588963"/>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三、电磁铁的应用</a:t>
            </a:r>
          </a:p>
        </p:txBody>
      </p:sp>
      <p:pic>
        <p:nvPicPr>
          <p:cNvPr id="57355" name="Picture 9" descr="E:\李燃\教师教学用书\2012人教教师用书项目\ppt\物理\图标.png"/>
          <p:cNvPicPr>
            <a:picLocks noChangeAspect="1"/>
          </p:cNvPicPr>
          <p:nvPr/>
        </p:nvPicPr>
        <p:blipFill>
          <a:blip r:embed="rId5"/>
          <a:stretch>
            <a:fillRect/>
          </a:stretch>
        </p:blipFill>
        <p:spPr>
          <a:xfrm>
            <a:off x="8028305" y="549275"/>
            <a:ext cx="882650"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5361"/>
          <p:cNvGrpSpPr/>
          <p:nvPr/>
        </p:nvGrpSpPr>
        <p:grpSpPr>
          <a:xfrm>
            <a:off x="467995" y="1840865"/>
            <a:ext cx="3363913" cy="3203575"/>
            <a:chOff x="0" y="0"/>
            <a:chExt cx="2643206" cy="2266338"/>
          </a:xfrm>
        </p:grpSpPr>
        <p:pic>
          <p:nvPicPr>
            <p:cNvPr id="58370" name="图片 20" descr="电磁铁的应用——磁力锁.jpg"/>
            <p:cNvPicPr>
              <a:picLocks noChangeAspect="1"/>
            </p:cNvPicPr>
            <p:nvPr/>
          </p:nvPicPr>
          <p:blipFill>
            <a:blip r:embed="rId2"/>
            <a:stretch>
              <a:fillRect/>
            </a:stretch>
          </p:blipFill>
          <p:spPr>
            <a:xfrm>
              <a:off x="0" y="0"/>
              <a:ext cx="2643206" cy="2232040"/>
            </a:xfrm>
            <a:prstGeom prst="rect">
              <a:avLst/>
            </a:prstGeom>
            <a:noFill/>
            <a:ln w="9525">
              <a:noFill/>
            </a:ln>
          </p:spPr>
        </p:pic>
        <p:sp>
          <p:nvSpPr>
            <p:cNvPr id="58371" name="TextBox 10"/>
            <p:cNvSpPr txBox="1"/>
            <p:nvPr/>
          </p:nvSpPr>
          <p:spPr>
            <a:xfrm>
              <a:off x="792168" y="1856874"/>
              <a:ext cx="963619" cy="409464"/>
            </a:xfrm>
            <a:prstGeom prst="rect">
              <a:avLst/>
            </a:prstGeom>
            <a:solidFill>
              <a:schemeClr val="bg1"/>
            </a:solidFill>
            <a:ln w="12700" cap="flat" cmpd="sng">
              <a:solidFill>
                <a:srgbClr val="F79646"/>
              </a:solidFill>
              <a:prstDash val="solid"/>
              <a:miter/>
              <a:headEnd type="none" w="med" len="med"/>
              <a:tailEnd type="none" w="med" len="med"/>
            </a:ln>
          </p:spPr>
          <p:txBody>
            <a:bodyPr wrap="none" anchor="t" anchorCtr="0">
              <a:spAutoFit/>
            </a:bodyPr>
            <a:lstStyle/>
            <a:p>
              <a:pPr algn="ctr"/>
              <a:r>
                <a:rPr lang="zh-CN" altLang="en-US" b="1">
                  <a:solidFill>
                    <a:schemeClr val="tx2"/>
                  </a:solidFill>
                  <a:latin typeface="Calibri" panose="020F0502020204030204" pitchFamily="2" charset="0"/>
                  <a:ea typeface="宋体" panose="02010600030101010101" pitchFamily="2" charset="-122"/>
                </a:rPr>
                <a:t>电磁锁</a:t>
              </a:r>
            </a:p>
          </p:txBody>
        </p:sp>
      </p:grpSp>
      <p:sp>
        <p:nvSpPr>
          <p:cNvPr id="58372" name="TextBox 18"/>
          <p:cNvSpPr txBox="1"/>
          <p:nvPr/>
        </p:nvSpPr>
        <p:spPr>
          <a:xfrm>
            <a:off x="8234045" y="1805940"/>
            <a:ext cx="547688" cy="3290888"/>
          </a:xfrm>
          <a:prstGeom prst="rect">
            <a:avLst/>
          </a:prstGeom>
          <a:noFill/>
          <a:ln w="9525">
            <a:noFill/>
          </a:ln>
        </p:spPr>
        <p:txBody>
          <a:bodyPr vert="eaVert" wrap="square" anchor="t" anchorCtr="0">
            <a:spAutoFit/>
          </a:bodyPr>
          <a:lstStyle/>
          <a:p>
            <a:pPr algn="ctr"/>
            <a:r>
              <a:rPr lang="zh-CN" altLang="en-US" sz="2400" b="1">
                <a:solidFill>
                  <a:schemeClr val="tx2"/>
                </a:solidFill>
                <a:latin typeface="Calibri" panose="020F0502020204030204" pitchFamily="2" charset="0"/>
                <a:ea typeface="宋体" panose="02010600030101010101" pitchFamily="2" charset="-122"/>
              </a:rPr>
              <a:t>电磁选矿机示意图</a:t>
            </a:r>
          </a:p>
        </p:txBody>
      </p:sp>
      <p:pic>
        <p:nvPicPr>
          <p:cNvPr id="58373" name="图片 21" descr="微粉磁选原理.jpg"/>
          <p:cNvPicPr>
            <a:picLocks noChangeAspect="1"/>
          </p:cNvPicPr>
          <p:nvPr/>
        </p:nvPicPr>
        <p:blipFill>
          <a:blip r:embed="rId3"/>
          <a:stretch>
            <a:fillRect/>
          </a:stretch>
        </p:blipFill>
        <p:spPr>
          <a:xfrm>
            <a:off x="4427220" y="1697990"/>
            <a:ext cx="3744913" cy="3635375"/>
          </a:xfrm>
          <a:prstGeom prst="rect">
            <a:avLst/>
          </a:prstGeom>
          <a:noFill/>
          <a:ln w="9525">
            <a:noFill/>
          </a:ln>
        </p:spPr>
      </p:pic>
      <p:sp>
        <p:nvSpPr>
          <p:cNvPr id="58374" name="矩形 4"/>
          <p:cNvSpPr/>
          <p:nvPr/>
        </p:nvSpPr>
        <p:spPr>
          <a:xfrm>
            <a:off x="431800" y="693420"/>
            <a:ext cx="3457575" cy="588963"/>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三、电磁铁的应用</a:t>
            </a:r>
          </a:p>
        </p:txBody>
      </p:sp>
      <p:pic>
        <p:nvPicPr>
          <p:cNvPr id="58375" name="New picture"/>
          <p:cNvPicPr/>
          <p:nvPr/>
        </p:nvPicPr>
        <p:blipFill>
          <a:blip r:embed="rId4"/>
          <a:stretch>
            <a:fillRect/>
          </a:stretch>
        </p:blipFill>
        <p:spPr>
          <a:xfrm>
            <a:off x="10172700" y="12433300"/>
            <a:ext cx="330200" cy="254000"/>
          </a:xfrm>
          <a:prstGeom prst="cube">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8193"/>
          <p:cNvSpPr txBox="1"/>
          <p:nvPr/>
        </p:nvSpPr>
        <p:spPr>
          <a:xfrm>
            <a:off x="468313" y="795655"/>
            <a:ext cx="7493000"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实验2、探究电磁铁磁性强弱跟匝数多少的关系</a:t>
            </a:r>
          </a:p>
        </p:txBody>
      </p:sp>
      <p:sp>
        <p:nvSpPr>
          <p:cNvPr id="8195" name="文本框 8194"/>
          <p:cNvSpPr txBox="1"/>
          <p:nvPr/>
        </p:nvSpPr>
        <p:spPr>
          <a:xfrm>
            <a:off x="1223963" y="1587818"/>
            <a:ext cx="2168525"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1、设计实验</a:t>
            </a:r>
          </a:p>
        </p:txBody>
      </p:sp>
      <p:grpSp>
        <p:nvGrpSpPr>
          <p:cNvPr id="8196" name="组合 8195"/>
          <p:cNvGrpSpPr/>
          <p:nvPr/>
        </p:nvGrpSpPr>
        <p:grpSpPr>
          <a:xfrm>
            <a:off x="5040313" y="1551305"/>
            <a:ext cx="3098800" cy="2160588"/>
            <a:chOff x="0" y="0"/>
            <a:chExt cx="2042" cy="1361"/>
          </a:xfrm>
        </p:grpSpPr>
        <p:grpSp>
          <p:nvGrpSpPr>
            <p:cNvPr id="6148" name="组合 8196"/>
            <p:cNvGrpSpPr/>
            <p:nvPr/>
          </p:nvGrpSpPr>
          <p:grpSpPr>
            <a:xfrm>
              <a:off x="0" y="0"/>
              <a:ext cx="2042" cy="1361"/>
              <a:chOff x="0" y="0"/>
              <a:chExt cx="2042" cy="1361"/>
            </a:xfrm>
          </p:grpSpPr>
          <p:sp>
            <p:nvSpPr>
              <p:cNvPr id="6149" name="Rectangle 102"/>
              <p:cNvSpPr/>
              <p:nvPr/>
            </p:nvSpPr>
            <p:spPr>
              <a:xfrm>
                <a:off x="0" y="288"/>
                <a:ext cx="1224" cy="619"/>
              </a:xfrm>
              <a:prstGeom prst="rect">
                <a:avLst/>
              </a:prstGeom>
              <a:noFill/>
              <a:ln w="28575" cap="flat" cmpd="sng">
                <a:solidFill>
                  <a:srgbClr val="000099"/>
                </a:solidFill>
                <a:prstDash val="solid"/>
                <a:miter/>
                <a:headEnd type="none" w="med" len="med"/>
                <a:tailEnd type="none" w="med" len="med"/>
              </a:ln>
            </p:spPr>
            <p:txBody>
              <a:bodyPr wrap="none" anchor="ctr" anchorCtr="0"/>
              <a:lstStyle/>
              <a:p>
                <a:endParaRPr lang="zh-CN" altLang="en-US" sz="1800">
                  <a:latin typeface="Arial" panose="020B0604020202020204" pitchFamily="34" charset="0"/>
                  <a:ea typeface="宋体" panose="02010600030101010101" pitchFamily="2" charset="-122"/>
                </a:endParaRPr>
              </a:p>
            </p:txBody>
          </p:sp>
          <p:grpSp>
            <p:nvGrpSpPr>
              <p:cNvPr id="6150" name="组合 8198"/>
              <p:cNvGrpSpPr/>
              <p:nvPr/>
            </p:nvGrpSpPr>
            <p:grpSpPr>
              <a:xfrm>
                <a:off x="327" y="0"/>
                <a:ext cx="367" cy="397"/>
                <a:chOff x="0" y="0"/>
                <a:chExt cx="454" cy="482"/>
              </a:xfrm>
            </p:grpSpPr>
            <p:sp>
              <p:nvSpPr>
                <p:cNvPr id="6151" name="Rectangle 175"/>
                <p:cNvSpPr/>
                <p:nvPr/>
              </p:nvSpPr>
              <p:spPr>
                <a:xfrm>
                  <a:off x="110" y="57"/>
                  <a:ext cx="344" cy="425"/>
                </a:xfrm>
                <a:prstGeom prst="rect">
                  <a:avLst/>
                </a:prstGeom>
                <a:solidFill>
                  <a:schemeClr val="bg1"/>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6152" name="Line 176"/>
                <p:cNvSpPr/>
                <p:nvPr/>
              </p:nvSpPr>
              <p:spPr>
                <a:xfrm>
                  <a:off x="0" y="0"/>
                  <a:ext cx="451" cy="0"/>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6153" name="Line 177"/>
                <p:cNvSpPr/>
                <p:nvPr/>
              </p:nvSpPr>
              <p:spPr>
                <a:xfrm flipH="1">
                  <a:off x="0" y="0"/>
                  <a:ext cx="0" cy="292"/>
                </a:xfrm>
                <a:prstGeom prst="line">
                  <a:avLst/>
                </a:prstGeom>
                <a:ln w="28575" cap="flat" cmpd="sng">
                  <a:solidFill>
                    <a:srgbClr val="000099"/>
                  </a:solidFill>
                  <a:prstDash val="solid"/>
                  <a:round/>
                  <a:headEnd type="none" w="med" len="med"/>
                  <a:tailEnd type="triangle" w="med" len="lg"/>
                </a:ln>
              </p:spPr>
              <p:txBody>
                <a:bodyPr/>
                <a:lstStyle/>
                <a:p>
                  <a:endParaRPr/>
                </a:p>
              </p:txBody>
            </p:sp>
            <p:sp>
              <p:nvSpPr>
                <p:cNvPr id="6154" name="Line 66"/>
                <p:cNvSpPr/>
                <p:nvPr/>
              </p:nvSpPr>
              <p:spPr>
                <a:xfrm flipH="1">
                  <a:off x="454" y="0"/>
                  <a:ext cx="0" cy="363"/>
                </a:xfrm>
                <a:prstGeom prst="line">
                  <a:avLst/>
                </a:prstGeom>
                <a:ln w="28575" cap="flat" cmpd="sng">
                  <a:solidFill>
                    <a:srgbClr val="000099"/>
                  </a:solidFill>
                  <a:prstDash val="solid"/>
                  <a:round/>
                  <a:headEnd type="none" w="med" len="med"/>
                  <a:tailEnd type="none" w="med" len="med"/>
                </a:ln>
              </p:spPr>
              <p:txBody>
                <a:bodyPr/>
                <a:lstStyle/>
                <a:p>
                  <a:endParaRPr/>
                </a:p>
              </p:txBody>
            </p:sp>
          </p:grpSp>
          <p:sp>
            <p:nvSpPr>
              <p:cNvPr id="6155" name="Rectangle 178"/>
              <p:cNvSpPr/>
              <p:nvPr/>
            </p:nvSpPr>
            <p:spPr>
              <a:xfrm>
                <a:off x="184" y="247"/>
                <a:ext cx="347" cy="104"/>
              </a:xfrm>
              <a:prstGeom prst="rect">
                <a:avLst/>
              </a:prstGeom>
              <a:solidFill>
                <a:schemeClr val="bg1"/>
              </a:solidFill>
              <a:ln w="28575" cap="flat" cmpd="sng">
                <a:solidFill>
                  <a:srgbClr val="000099"/>
                </a:solidFill>
                <a:prstDash val="solid"/>
                <a:miter/>
                <a:headEnd type="none" w="med" len="med"/>
                <a:tailEnd type="none" w="med" len="med"/>
              </a:ln>
            </p:spPr>
            <p:txBody>
              <a:bodyPr wrap="none" anchor="ctr" anchorCtr="0"/>
              <a:lstStyle/>
              <a:p>
                <a:endParaRPr lang="zh-CN" altLang="en-US" sz="1800">
                  <a:latin typeface="Arial" panose="020B0604020202020204" pitchFamily="34" charset="0"/>
                  <a:ea typeface="宋体" panose="02010600030101010101" pitchFamily="2" charset="-122"/>
                </a:endParaRPr>
              </a:p>
            </p:txBody>
          </p:sp>
          <p:grpSp>
            <p:nvGrpSpPr>
              <p:cNvPr id="6156" name="组合 8204"/>
              <p:cNvGrpSpPr/>
              <p:nvPr/>
            </p:nvGrpSpPr>
            <p:grpSpPr>
              <a:xfrm>
                <a:off x="678" y="763"/>
                <a:ext cx="57" cy="289"/>
                <a:chOff x="0" y="0"/>
                <a:chExt cx="85" cy="340"/>
              </a:xfrm>
            </p:grpSpPr>
            <p:sp>
              <p:nvSpPr>
                <p:cNvPr id="6157" name="Rectangle 19"/>
                <p:cNvSpPr/>
                <p:nvPr/>
              </p:nvSpPr>
              <p:spPr>
                <a:xfrm>
                  <a:off x="0" y="113"/>
                  <a:ext cx="85" cy="85"/>
                </a:xfrm>
                <a:prstGeom prst="rect">
                  <a:avLst/>
                </a:prstGeom>
                <a:solidFill>
                  <a:srgbClr val="FFFFCC"/>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6158" name="Line 20"/>
                <p:cNvSpPr/>
                <p:nvPr/>
              </p:nvSpPr>
              <p:spPr>
                <a:xfrm flipH="1">
                  <a:off x="0" y="0"/>
                  <a:ext cx="0" cy="340"/>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6159" name="Line 21"/>
                <p:cNvSpPr/>
                <p:nvPr/>
              </p:nvSpPr>
              <p:spPr>
                <a:xfrm flipH="1">
                  <a:off x="85" y="85"/>
                  <a:ext cx="0" cy="170"/>
                </a:xfrm>
                <a:prstGeom prst="line">
                  <a:avLst/>
                </a:prstGeom>
                <a:ln w="38100" cap="flat" cmpd="sng">
                  <a:solidFill>
                    <a:srgbClr val="000099"/>
                  </a:solidFill>
                  <a:prstDash val="solid"/>
                  <a:round/>
                  <a:headEnd type="none" w="med" len="med"/>
                  <a:tailEnd type="none" w="med" len="med"/>
                </a:ln>
              </p:spPr>
              <p:txBody>
                <a:bodyPr/>
                <a:lstStyle/>
                <a:p>
                  <a:endParaRPr/>
                </a:p>
              </p:txBody>
            </p:sp>
          </p:grpSp>
          <p:sp>
            <p:nvSpPr>
              <p:cNvPr id="6160" name="Line 72"/>
              <p:cNvSpPr/>
              <p:nvPr/>
            </p:nvSpPr>
            <p:spPr>
              <a:xfrm flipH="1">
                <a:off x="2042" y="288"/>
                <a:ext cx="0" cy="1073"/>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6161" name="Line 73"/>
              <p:cNvSpPr/>
              <p:nvPr/>
            </p:nvSpPr>
            <p:spPr>
              <a:xfrm>
                <a:off x="1021" y="1361"/>
                <a:ext cx="1021" cy="0"/>
              </a:xfrm>
              <a:prstGeom prst="line">
                <a:avLst/>
              </a:prstGeom>
              <a:ln w="28575" cap="flat" cmpd="sng">
                <a:solidFill>
                  <a:srgbClr val="000099"/>
                </a:solidFill>
                <a:prstDash val="solid"/>
                <a:round/>
                <a:headEnd type="none" w="med" len="med"/>
                <a:tailEnd type="none" w="med" len="med"/>
              </a:ln>
            </p:spPr>
            <p:txBody>
              <a:bodyPr/>
              <a:lstStyle/>
              <a:p>
                <a:endParaRPr/>
              </a:p>
            </p:txBody>
          </p:sp>
          <p:grpSp>
            <p:nvGrpSpPr>
              <p:cNvPr id="6162" name="组合 8210"/>
              <p:cNvGrpSpPr/>
              <p:nvPr/>
            </p:nvGrpSpPr>
            <p:grpSpPr>
              <a:xfrm>
                <a:off x="193" y="808"/>
                <a:ext cx="302" cy="149"/>
                <a:chOff x="0" y="0"/>
                <a:chExt cx="318" cy="159"/>
              </a:xfrm>
            </p:grpSpPr>
            <p:sp>
              <p:nvSpPr>
                <p:cNvPr id="6163" name="Rectangle 96"/>
                <p:cNvSpPr/>
                <p:nvPr/>
              </p:nvSpPr>
              <p:spPr>
                <a:xfrm>
                  <a:off x="32" y="0"/>
                  <a:ext cx="195" cy="159"/>
                </a:xfrm>
                <a:prstGeom prst="rect">
                  <a:avLst/>
                </a:prstGeom>
                <a:solidFill>
                  <a:schemeClr val="bg1"/>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6164" name="Line 97"/>
                <p:cNvSpPr/>
                <p:nvPr/>
              </p:nvSpPr>
              <p:spPr>
                <a:xfrm flipV="1">
                  <a:off x="55" y="68"/>
                  <a:ext cx="263" cy="36"/>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6165" name="Oval 98"/>
                <p:cNvSpPr/>
                <p:nvPr/>
              </p:nvSpPr>
              <p:spPr>
                <a:xfrm>
                  <a:off x="0" y="69"/>
                  <a:ext cx="63" cy="67"/>
                </a:xfrm>
                <a:prstGeom prst="ellipse">
                  <a:avLst/>
                </a:prstGeom>
                <a:solidFill>
                  <a:schemeClr val="bg1"/>
                </a:solidFill>
                <a:ln w="28575" cap="flat" cmpd="sng">
                  <a:solidFill>
                    <a:srgbClr val="000099"/>
                  </a:solidFill>
                  <a:prstDash val="solid"/>
                  <a:round/>
                  <a:headEnd type="none" w="med" len="med"/>
                  <a:tailEnd type="none" w="med" len="med"/>
                </a:ln>
              </p:spPr>
              <p:txBody>
                <a:bodyPr wrap="none" anchor="ctr" anchorCtr="0"/>
                <a:lstStyle/>
                <a:p>
                  <a:endParaRPr lang="zh-CN" altLang="en-US" sz="1800">
                    <a:latin typeface="Arial" panose="020B0604020202020204" pitchFamily="34" charset="0"/>
                    <a:ea typeface="宋体" panose="02010600030101010101" pitchFamily="2" charset="-122"/>
                  </a:endParaRPr>
                </a:p>
              </p:txBody>
            </p:sp>
          </p:grpSp>
          <p:sp>
            <p:nvSpPr>
              <p:cNvPr id="6166" name="Rectangle 78"/>
              <p:cNvSpPr/>
              <p:nvPr/>
            </p:nvSpPr>
            <p:spPr>
              <a:xfrm>
                <a:off x="300" y="617"/>
                <a:ext cx="216" cy="306"/>
              </a:xfrm>
              <a:prstGeom prst="rect">
                <a:avLst/>
              </a:prstGeom>
              <a:noFill/>
              <a:ln w="9525">
                <a:noFill/>
              </a:ln>
            </p:spPr>
            <p:txBody>
              <a:bodyPr wrap="square" anchor="t" anchorCtr="0">
                <a:spAutoFit/>
              </a:bodyPr>
              <a:lstStyle/>
              <a:p>
                <a:r>
                  <a:rPr lang="en-US" altLang="zh-CN" sz="2800" b="1">
                    <a:solidFill>
                      <a:srgbClr val="000099"/>
                    </a:solidFill>
                    <a:latin typeface="Times New Roman" panose="02020603050405020304" pitchFamily="2" charset="0"/>
                    <a:ea typeface="楷体" panose="02010609060101010101" pitchFamily="1" charset="-122"/>
                  </a:rPr>
                  <a:t>S</a:t>
                </a:r>
              </a:p>
            </p:txBody>
          </p:sp>
          <p:grpSp>
            <p:nvGrpSpPr>
              <p:cNvPr id="6167" name="组合 8215"/>
              <p:cNvGrpSpPr/>
              <p:nvPr/>
            </p:nvGrpSpPr>
            <p:grpSpPr>
              <a:xfrm>
                <a:off x="907" y="204"/>
                <a:ext cx="430" cy="1157"/>
                <a:chOff x="0" y="0"/>
                <a:chExt cx="430" cy="1157"/>
              </a:xfrm>
            </p:grpSpPr>
            <p:sp>
              <p:nvSpPr>
                <p:cNvPr id="6168" name="Rectangle 80"/>
                <p:cNvSpPr/>
                <p:nvPr/>
              </p:nvSpPr>
              <p:spPr>
                <a:xfrm>
                  <a:off x="114" y="2"/>
                  <a:ext cx="265" cy="784"/>
                </a:xfrm>
                <a:prstGeom prst="rect">
                  <a:avLst/>
                </a:prstGeom>
                <a:solidFill>
                  <a:schemeClr val="bg1"/>
                </a:solidFill>
                <a:ln w="9525">
                  <a:noFill/>
                </a:ln>
              </p:spPr>
              <p:txBody>
                <a:bodyPr wrap="none" anchor="ctr" anchorCtr="0"/>
                <a:lstStyle/>
                <a:p>
                  <a:endParaRPr lang="zh-CN" altLang="en-US" sz="1800">
                    <a:latin typeface="Arial" panose="020B0604020202020204" pitchFamily="34" charset="0"/>
                    <a:ea typeface="宋体" panose="02010600030101010101" pitchFamily="2" charset="-122"/>
                  </a:endParaRPr>
                </a:p>
              </p:txBody>
            </p:sp>
            <p:sp>
              <p:nvSpPr>
                <p:cNvPr id="6169" name="Line 81"/>
                <p:cNvSpPr/>
                <p:nvPr/>
              </p:nvSpPr>
              <p:spPr>
                <a:xfrm flipH="1">
                  <a:off x="114" y="703"/>
                  <a:ext cx="0" cy="454"/>
                </a:xfrm>
                <a:prstGeom prst="line">
                  <a:avLst/>
                </a:prstGeom>
                <a:ln w="28575" cap="flat" cmpd="sng">
                  <a:solidFill>
                    <a:srgbClr val="000099"/>
                  </a:solidFill>
                  <a:prstDash val="solid"/>
                  <a:round/>
                  <a:headEnd type="none" w="med" len="med"/>
                  <a:tailEnd type="none" w="med" len="med"/>
                </a:ln>
              </p:spPr>
              <p:txBody>
                <a:bodyPr/>
                <a:lstStyle/>
                <a:p>
                  <a:endParaRPr/>
                </a:p>
              </p:txBody>
            </p:sp>
            <p:sp>
              <p:nvSpPr>
                <p:cNvPr id="6170" name="Rectangle 82"/>
                <p:cNvSpPr/>
                <p:nvPr/>
              </p:nvSpPr>
              <p:spPr>
                <a:xfrm>
                  <a:off x="0" y="115"/>
                  <a:ext cx="216" cy="307"/>
                </a:xfrm>
                <a:prstGeom prst="rect">
                  <a:avLst/>
                </a:prstGeom>
                <a:noFill/>
                <a:ln w="9525">
                  <a:noFill/>
                </a:ln>
              </p:spPr>
              <p:txBody>
                <a:bodyPr wrap="square" anchor="t" anchorCtr="0">
                  <a:spAutoFit/>
                </a:bodyPr>
                <a:lstStyle/>
                <a:p>
                  <a:r>
                    <a:rPr lang="en-US" altLang="zh-CN" sz="2800" b="1" i="1">
                      <a:solidFill>
                        <a:srgbClr val="000099"/>
                      </a:solidFill>
                      <a:latin typeface="Times New Roman" panose="02020603050405020304" pitchFamily="2" charset="0"/>
                      <a:ea typeface="楷体" panose="02010609060101010101" pitchFamily="1" charset="-122"/>
                    </a:rPr>
                    <a:t>a</a:t>
                  </a:r>
                </a:p>
              </p:txBody>
            </p:sp>
            <p:grpSp>
              <p:nvGrpSpPr>
                <p:cNvPr id="6171" name="组合 8219"/>
                <p:cNvGrpSpPr/>
                <p:nvPr/>
              </p:nvGrpSpPr>
              <p:grpSpPr>
                <a:xfrm>
                  <a:off x="227" y="0"/>
                  <a:ext cx="203" cy="885"/>
                  <a:chOff x="0" y="0"/>
                  <a:chExt cx="162" cy="1800"/>
                </a:xfrm>
              </p:grpSpPr>
              <p:sp>
                <p:nvSpPr>
                  <p:cNvPr id="6172" name="Freeform 84"/>
                  <p:cNvSpPr/>
                  <p:nvPr/>
                </p:nvSpPr>
                <p:spPr>
                  <a:xfrm>
                    <a:off x="41" y="45"/>
                    <a:ext cx="79" cy="1755"/>
                  </a:xfrm>
                  <a:custGeom>
                    <a:avLst/>
                    <a:gdLst/>
                    <a:ahLst/>
                    <a:cxnLst>
                      <a:cxn ang="0">
                        <a:pos x="78" y="5"/>
                      </a:cxn>
                      <a:cxn ang="0">
                        <a:pos x="0" y="0"/>
                      </a:cxn>
                      <a:cxn ang="0">
                        <a:pos x="0" y="1533"/>
                      </a:cxn>
                      <a:cxn ang="0">
                        <a:pos x="33" y="1755"/>
                      </a:cxn>
                      <a:cxn ang="0">
                        <a:pos x="79" y="1537"/>
                      </a:cxn>
                      <a:cxn ang="0">
                        <a:pos x="78" y="5"/>
                      </a:cxn>
                    </a:cxnLst>
                    <a:rect l="l" t="t" r="r" b="b"/>
                    <a:pathLst>
                      <a:path w="79" h="1754">
                        <a:moveTo>
                          <a:pt x="78" y="5"/>
                        </a:moveTo>
                        <a:lnTo>
                          <a:pt x="0" y="0"/>
                        </a:lnTo>
                        <a:lnTo>
                          <a:pt x="0" y="1533"/>
                        </a:lnTo>
                        <a:lnTo>
                          <a:pt x="33" y="1755"/>
                        </a:lnTo>
                        <a:lnTo>
                          <a:pt x="79" y="1537"/>
                        </a:lnTo>
                        <a:lnTo>
                          <a:pt x="78" y="5"/>
                        </a:lnTo>
                        <a:close/>
                      </a:path>
                    </a:pathLst>
                  </a:custGeom>
                  <a:gradFill rotWithShape="1">
                    <a:gsLst>
                      <a:gs pos="0">
                        <a:srgbClr val="C0C0C0"/>
                      </a:gs>
                      <a:gs pos="50000">
                        <a:srgbClr val="000000"/>
                      </a:gs>
                      <a:gs pos="100000">
                        <a:srgbClr val="C0C0C0"/>
                      </a:gs>
                    </a:gsLst>
                    <a:lin ang="0" scaled="1"/>
                  </a:gradFill>
                  <a:ln w="9525">
                    <a:noFill/>
                  </a:ln>
                </p:spPr>
                <p:txBody>
                  <a:bodyPr/>
                  <a:lstStyle/>
                  <a:p>
                    <a:endParaRPr lang="zh-CN" altLang="en-US"/>
                  </a:p>
                </p:txBody>
              </p:sp>
              <p:sp>
                <p:nvSpPr>
                  <p:cNvPr id="6173" name="Freeform 85"/>
                  <p:cNvSpPr/>
                  <p:nvPr/>
                </p:nvSpPr>
                <p:spPr>
                  <a:xfrm>
                    <a:off x="0" y="0"/>
                    <a:ext cx="162" cy="52"/>
                  </a:xfrm>
                  <a:custGeom>
                    <a:avLst/>
                    <a:gdLst/>
                    <a:ahLst/>
                    <a:cxnLst>
                      <a:cxn ang="0">
                        <a:pos x="96" y="0"/>
                      </a:cxn>
                      <a:cxn ang="0">
                        <a:pos x="0" y="0"/>
                      </a:cxn>
                      <a:cxn ang="0">
                        <a:pos x="24" y="40"/>
                      </a:cxn>
                      <a:cxn ang="0">
                        <a:pos x="71" y="42"/>
                      </a:cxn>
                      <a:cxn ang="0">
                        <a:pos x="96" y="0"/>
                      </a:cxn>
                    </a:cxnLst>
                    <a:rect l="l" t="t" r="r" b="b"/>
                    <a:pathLst>
                      <a:path w="273" h="65">
                        <a:moveTo>
                          <a:pt x="273" y="0"/>
                        </a:moveTo>
                        <a:lnTo>
                          <a:pt x="0" y="0"/>
                        </a:lnTo>
                        <a:lnTo>
                          <a:pt x="69" y="63"/>
                        </a:lnTo>
                        <a:lnTo>
                          <a:pt x="201" y="65"/>
                        </a:lnTo>
                        <a:lnTo>
                          <a:pt x="273" y="0"/>
                        </a:lnTo>
                        <a:close/>
                      </a:path>
                    </a:pathLst>
                  </a:custGeom>
                  <a:gradFill rotWithShape="1">
                    <a:gsLst>
                      <a:gs pos="0">
                        <a:srgbClr val="C0C0C0"/>
                      </a:gs>
                      <a:gs pos="50000">
                        <a:srgbClr val="000000"/>
                      </a:gs>
                      <a:gs pos="100000">
                        <a:srgbClr val="C0C0C0"/>
                      </a:gs>
                    </a:gsLst>
                    <a:lin ang="0" scaled="1"/>
                  </a:gradFill>
                  <a:ln w="9525">
                    <a:noFill/>
                  </a:ln>
                </p:spPr>
                <p:txBody>
                  <a:bodyPr/>
                  <a:lstStyle/>
                  <a:p>
                    <a:endParaRPr lang="zh-CN" altLang="en-US"/>
                  </a:p>
                </p:txBody>
              </p:sp>
            </p:grpSp>
            <p:sp>
              <p:nvSpPr>
                <p:cNvPr id="6174" name="Freeform 86"/>
                <p:cNvSpPr/>
                <p:nvPr/>
              </p:nvSpPr>
              <p:spPr>
                <a:xfrm>
                  <a:off x="268" y="126"/>
                  <a:ext cx="122" cy="82"/>
                </a:xfrm>
                <a:custGeom>
                  <a:avLst/>
                  <a:gdLst/>
                  <a:ahLst/>
                  <a:cxnLst>
                    <a:cxn ang="0">
                      <a:pos x="2" y="0"/>
                    </a:cxn>
                    <a:cxn ang="0">
                      <a:pos x="0" y="1"/>
                    </a:cxn>
                    <a:cxn ang="0">
                      <a:pos x="0" y="5"/>
                    </a:cxn>
                    <a:cxn ang="0">
                      <a:pos x="1" y="6"/>
                    </a:cxn>
                    <a:cxn ang="0">
                      <a:pos x="4" y="7"/>
                    </a:cxn>
                    <a:cxn ang="0">
                      <a:pos x="8" y="9"/>
                    </a:cxn>
                    <a:cxn ang="0">
                      <a:pos x="13" y="10"/>
                    </a:cxn>
                    <a:cxn ang="0">
                      <a:pos x="18" y="12"/>
                    </a:cxn>
                    <a:cxn ang="0">
                      <a:pos x="19" y="13"/>
                    </a:cxn>
                    <a:cxn ang="0">
                      <a:pos x="19" y="16"/>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75" name="Freeform 87"/>
                <p:cNvSpPr/>
                <p:nvPr/>
              </p:nvSpPr>
              <p:spPr>
                <a:xfrm>
                  <a:off x="268" y="208"/>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76" name="Freeform 88"/>
                <p:cNvSpPr/>
                <p:nvPr/>
              </p:nvSpPr>
              <p:spPr>
                <a:xfrm>
                  <a:off x="268" y="312"/>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77" name="Freeform 89"/>
                <p:cNvSpPr/>
                <p:nvPr/>
              </p:nvSpPr>
              <p:spPr>
                <a:xfrm>
                  <a:off x="268" y="415"/>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78" name="Freeform 90"/>
                <p:cNvSpPr/>
                <p:nvPr/>
              </p:nvSpPr>
              <p:spPr>
                <a:xfrm>
                  <a:off x="268" y="518"/>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79" name="Freeform 91"/>
                <p:cNvSpPr/>
                <p:nvPr/>
              </p:nvSpPr>
              <p:spPr>
                <a:xfrm>
                  <a:off x="80" y="81"/>
                  <a:ext cx="305" cy="45"/>
                </a:xfrm>
                <a:custGeom>
                  <a:avLst/>
                  <a:gdLst/>
                  <a:ahLst/>
                  <a:cxnLst>
                    <a:cxn ang="0">
                      <a:pos x="0" y="0"/>
                    </a:cxn>
                    <a:cxn ang="0">
                      <a:pos x="114" y="5"/>
                    </a:cxn>
                    <a:cxn ang="0">
                      <a:pos x="247" y="10"/>
                    </a:cxn>
                    <a:cxn ang="0">
                      <a:pos x="273" y="30"/>
                    </a:cxn>
                    <a:cxn ang="0">
                      <a:pos x="261" y="41"/>
                    </a:cxn>
                  </a:cxnLst>
                  <a:rect l="l" t="t" r="r" b="b"/>
                  <a:pathLst>
                    <a:path w="339" h="50">
                      <a:moveTo>
                        <a:pt x="0" y="0"/>
                      </a:moveTo>
                      <a:cubicBezTo>
                        <a:pt x="24" y="1"/>
                        <a:pt x="90" y="4"/>
                        <a:pt x="141" y="6"/>
                      </a:cubicBezTo>
                      <a:cubicBezTo>
                        <a:pt x="192" y="8"/>
                        <a:pt x="273" y="7"/>
                        <a:pt x="306" y="12"/>
                      </a:cubicBezTo>
                      <a:cubicBezTo>
                        <a:pt x="339" y="17"/>
                        <a:pt x="334" y="31"/>
                        <a:pt x="337" y="37"/>
                      </a:cubicBezTo>
                      <a:cubicBezTo>
                        <a:pt x="339" y="44"/>
                        <a:pt x="326" y="48"/>
                        <a:pt x="322" y="50"/>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grpSp>
          <p:grpSp>
            <p:nvGrpSpPr>
              <p:cNvPr id="6180" name="组合 8228"/>
              <p:cNvGrpSpPr/>
              <p:nvPr/>
            </p:nvGrpSpPr>
            <p:grpSpPr>
              <a:xfrm>
                <a:off x="1175" y="204"/>
                <a:ext cx="867" cy="885"/>
                <a:chOff x="0" y="0"/>
                <a:chExt cx="867" cy="885"/>
              </a:xfrm>
            </p:grpSpPr>
            <p:grpSp>
              <p:nvGrpSpPr>
                <p:cNvPr id="6181" name="组合 8229"/>
                <p:cNvGrpSpPr/>
                <p:nvPr/>
              </p:nvGrpSpPr>
              <p:grpSpPr>
                <a:xfrm>
                  <a:off x="526" y="0"/>
                  <a:ext cx="204" cy="885"/>
                  <a:chOff x="0" y="0"/>
                  <a:chExt cx="162" cy="1800"/>
                </a:xfrm>
              </p:grpSpPr>
              <p:sp>
                <p:nvSpPr>
                  <p:cNvPr id="6182" name="Freeform 94"/>
                  <p:cNvSpPr/>
                  <p:nvPr/>
                </p:nvSpPr>
                <p:spPr>
                  <a:xfrm>
                    <a:off x="41" y="45"/>
                    <a:ext cx="79" cy="1755"/>
                  </a:xfrm>
                  <a:custGeom>
                    <a:avLst/>
                    <a:gdLst/>
                    <a:ahLst/>
                    <a:cxnLst>
                      <a:cxn ang="0">
                        <a:pos x="78" y="5"/>
                      </a:cxn>
                      <a:cxn ang="0">
                        <a:pos x="0" y="0"/>
                      </a:cxn>
                      <a:cxn ang="0">
                        <a:pos x="0" y="1533"/>
                      </a:cxn>
                      <a:cxn ang="0">
                        <a:pos x="33" y="1755"/>
                      </a:cxn>
                      <a:cxn ang="0">
                        <a:pos x="79" y="1537"/>
                      </a:cxn>
                      <a:cxn ang="0">
                        <a:pos x="78" y="5"/>
                      </a:cxn>
                    </a:cxnLst>
                    <a:rect l="l" t="t" r="r" b="b"/>
                    <a:pathLst>
                      <a:path w="79" h="1754">
                        <a:moveTo>
                          <a:pt x="78" y="5"/>
                        </a:moveTo>
                        <a:lnTo>
                          <a:pt x="0" y="0"/>
                        </a:lnTo>
                        <a:lnTo>
                          <a:pt x="0" y="1533"/>
                        </a:lnTo>
                        <a:lnTo>
                          <a:pt x="33" y="1755"/>
                        </a:lnTo>
                        <a:lnTo>
                          <a:pt x="79" y="1537"/>
                        </a:lnTo>
                        <a:lnTo>
                          <a:pt x="78" y="5"/>
                        </a:lnTo>
                        <a:close/>
                      </a:path>
                    </a:pathLst>
                  </a:custGeom>
                  <a:gradFill rotWithShape="1">
                    <a:gsLst>
                      <a:gs pos="0">
                        <a:srgbClr val="C0C0C0"/>
                      </a:gs>
                      <a:gs pos="50000">
                        <a:srgbClr val="000000"/>
                      </a:gs>
                      <a:gs pos="100000">
                        <a:srgbClr val="C0C0C0"/>
                      </a:gs>
                    </a:gsLst>
                    <a:lin ang="0" scaled="1"/>
                  </a:gradFill>
                  <a:ln w="9525">
                    <a:noFill/>
                  </a:ln>
                </p:spPr>
                <p:txBody>
                  <a:bodyPr/>
                  <a:lstStyle/>
                  <a:p>
                    <a:endParaRPr lang="zh-CN" altLang="en-US"/>
                  </a:p>
                </p:txBody>
              </p:sp>
              <p:sp>
                <p:nvSpPr>
                  <p:cNvPr id="6183" name="Freeform 95"/>
                  <p:cNvSpPr/>
                  <p:nvPr/>
                </p:nvSpPr>
                <p:spPr>
                  <a:xfrm>
                    <a:off x="0" y="0"/>
                    <a:ext cx="162" cy="52"/>
                  </a:xfrm>
                  <a:custGeom>
                    <a:avLst/>
                    <a:gdLst/>
                    <a:ahLst/>
                    <a:cxnLst>
                      <a:cxn ang="0">
                        <a:pos x="96" y="0"/>
                      </a:cxn>
                      <a:cxn ang="0">
                        <a:pos x="0" y="0"/>
                      </a:cxn>
                      <a:cxn ang="0">
                        <a:pos x="24" y="40"/>
                      </a:cxn>
                      <a:cxn ang="0">
                        <a:pos x="71" y="42"/>
                      </a:cxn>
                      <a:cxn ang="0">
                        <a:pos x="96" y="0"/>
                      </a:cxn>
                    </a:cxnLst>
                    <a:rect l="l" t="t" r="r" b="b"/>
                    <a:pathLst>
                      <a:path w="273" h="65">
                        <a:moveTo>
                          <a:pt x="273" y="0"/>
                        </a:moveTo>
                        <a:lnTo>
                          <a:pt x="0" y="0"/>
                        </a:lnTo>
                        <a:lnTo>
                          <a:pt x="69" y="63"/>
                        </a:lnTo>
                        <a:lnTo>
                          <a:pt x="201" y="65"/>
                        </a:lnTo>
                        <a:lnTo>
                          <a:pt x="273" y="0"/>
                        </a:lnTo>
                        <a:close/>
                      </a:path>
                    </a:pathLst>
                  </a:custGeom>
                  <a:gradFill rotWithShape="1">
                    <a:gsLst>
                      <a:gs pos="0">
                        <a:srgbClr val="C0C0C0"/>
                      </a:gs>
                      <a:gs pos="50000">
                        <a:srgbClr val="000000"/>
                      </a:gs>
                      <a:gs pos="100000">
                        <a:srgbClr val="C0C0C0"/>
                      </a:gs>
                    </a:gsLst>
                    <a:lin ang="0" scaled="1"/>
                  </a:gradFill>
                  <a:ln w="9525">
                    <a:noFill/>
                  </a:ln>
                </p:spPr>
                <p:txBody>
                  <a:bodyPr/>
                  <a:lstStyle/>
                  <a:p>
                    <a:endParaRPr lang="zh-CN" altLang="en-US"/>
                  </a:p>
                </p:txBody>
              </p:sp>
            </p:grpSp>
            <p:grpSp>
              <p:nvGrpSpPr>
                <p:cNvPr id="6184" name="组合 8232"/>
                <p:cNvGrpSpPr/>
                <p:nvPr/>
              </p:nvGrpSpPr>
              <p:grpSpPr>
                <a:xfrm>
                  <a:off x="560" y="126"/>
                  <a:ext cx="123" cy="516"/>
                  <a:chOff x="0" y="0"/>
                  <a:chExt cx="123" cy="516"/>
                </a:xfrm>
              </p:grpSpPr>
              <p:sp>
                <p:nvSpPr>
                  <p:cNvPr id="6185" name="Freeform 97"/>
                  <p:cNvSpPr/>
                  <p:nvPr/>
                </p:nvSpPr>
                <p:spPr>
                  <a:xfrm flipV="1">
                    <a:off x="1" y="62"/>
                    <a:ext cx="122" cy="82"/>
                  </a:xfrm>
                  <a:custGeom>
                    <a:avLst/>
                    <a:gdLst/>
                    <a:ahLst/>
                    <a:cxnLst>
                      <a:cxn ang="0">
                        <a:pos x="2" y="0"/>
                      </a:cxn>
                      <a:cxn ang="0">
                        <a:pos x="0" y="1"/>
                      </a:cxn>
                      <a:cxn ang="0">
                        <a:pos x="0" y="5"/>
                      </a:cxn>
                      <a:cxn ang="0">
                        <a:pos x="1" y="6"/>
                      </a:cxn>
                      <a:cxn ang="0">
                        <a:pos x="4" y="7"/>
                      </a:cxn>
                      <a:cxn ang="0">
                        <a:pos x="8" y="9"/>
                      </a:cxn>
                      <a:cxn ang="0">
                        <a:pos x="13" y="10"/>
                      </a:cxn>
                      <a:cxn ang="0">
                        <a:pos x="18" y="12"/>
                      </a:cxn>
                      <a:cxn ang="0">
                        <a:pos x="19" y="13"/>
                      </a:cxn>
                      <a:cxn ang="0">
                        <a:pos x="19" y="16"/>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86" name="Freeform 98"/>
                  <p:cNvSpPr/>
                  <p:nvPr/>
                </p:nvSpPr>
                <p:spPr>
                  <a:xfrm flipV="1">
                    <a:off x="1" y="123"/>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87" name="Freeform 99"/>
                  <p:cNvSpPr/>
                  <p:nvPr/>
                </p:nvSpPr>
                <p:spPr>
                  <a:xfrm flipV="1">
                    <a:off x="1" y="309"/>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88" name="Freeform 100"/>
                  <p:cNvSpPr/>
                  <p:nvPr/>
                </p:nvSpPr>
                <p:spPr>
                  <a:xfrm flipV="1">
                    <a:off x="1" y="371"/>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89" name="Freeform 101"/>
                  <p:cNvSpPr/>
                  <p:nvPr/>
                </p:nvSpPr>
                <p:spPr>
                  <a:xfrm flipV="1">
                    <a:off x="1" y="433"/>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90" name="Freeform 102"/>
                  <p:cNvSpPr/>
                  <p:nvPr/>
                </p:nvSpPr>
                <p:spPr>
                  <a:xfrm flipV="1">
                    <a:off x="0" y="247"/>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91" name="Freeform 103"/>
                  <p:cNvSpPr/>
                  <p:nvPr/>
                </p:nvSpPr>
                <p:spPr>
                  <a:xfrm flipV="1">
                    <a:off x="0" y="185"/>
                    <a:ext cx="122" cy="83"/>
                  </a:xfrm>
                  <a:custGeom>
                    <a:avLst/>
                    <a:gdLst/>
                    <a:ahLst/>
                    <a:cxnLst>
                      <a:cxn ang="0">
                        <a:pos x="2" y="0"/>
                      </a:cxn>
                      <a:cxn ang="0">
                        <a:pos x="0" y="1"/>
                      </a:cxn>
                      <a:cxn ang="0">
                        <a:pos x="0" y="5"/>
                      </a:cxn>
                      <a:cxn ang="0">
                        <a:pos x="1" y="6"/>
                      </a:cxn>
                      <a:cxn ang="0">
                        <a:pos x="4" y="7"/>
                      </a:cxn>
                      <a:cxn ang="0">
                        <a:pos x="8" y="9"/>
                      </a:cxn>
                      <a:cxn ang="0">
                        <a:pos x="13" y="10"/>
                      </a:cxn>
                      <a:cxn ang="0">
                        <a:pos x="18" y="12"/>
                      </a:cxn>
                      <a:cxn ang="0">
                        <a:pos x="19" y="14"/>
                      </a:cxn>
                      <a:cxn ang="0">
                        <a:pos x="19" y="17"/>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92" name="Freeform 104"/>
                  <p:cNvSpPr/>
                  <p:nvPr/>
                </p:nvSpPr>
                <p:spPr>
                  <a:xfrm flipV="1">
                    <a:off x="0" y="0"/>
                    <a:ext cx="122" cy="82"/>
                  </a:xfrm>
                  <a:custGeom>
                    <a:avLst/>
                    <a:gdLst/>
                    <a:ahLst/>
                    <a:cxnLst>
                      <a:cxn ang="0">
                        <a:pos x="2" y="0"/>
                      </a:cxn>
                      <a:cxn ang="0">
                        <a:pos x="0" y="1"/>
                      </a:cxn>
                      <a:cxn ang="0">
                        <a:pos x="0" y="5"/>
                      </a:cxn>
                      <a:cxn ang="0">
                        <a:pos x="1" y="6"/>
                      </a:cxn>
                      <a:cxn ang="0">
                        <a:pos x="4" y="7"/>
                      </a:cxn>
                      <a:cxn ang="0">
                        <a:pos x="8" y="9"/>
                      </a:cxn>
                      <a:cxn ang="0">
                        <a:pos x="13" y="10"/>
                      </a:cxn>
                      <a:cxn ang="0">
                        <a:pos x="18" y="12"/>
                      </a:cxn>
                      <a:cxn ang="0">
                        <a:pos x="19" y="13"/>
                      </a:cxn>
                      <a:cxn ang="0">
                        <a:pos x="19" y="16"/>
                      </a:cxn>
                      <a:cxn ang="0">
                        <a:pos x="18" y="19"/>
                      </a:cxn>
                    </a:cxnLst>
                    <a:rect l="l" t="t" r="r" b="b"/>
                    <a:pathLst>
                      <a:path w="763" h="363">
                        <a:moveTo>
                          <a:pt x="64" y="0"/>
                        </a:moveTo>
                        <a:cubicBezTo>
                          <a:pt x="56" y="4"/>
                          <a:pt x="22" y="13"/>
                          <a:pt x="13" y="27"/>
                        </a:cubicBezTo>
                        <a:cubicBezTo>
                          <a:pt x="4" y="41"/>
                          <a:pt x="0" y="71"/>
                          <a:pt x="7" y="87"/>
                        </a:cubicBezTo>
                        <a:cubicBezTo>
                          <a:pt x="14" y="103"/>
                          <a:pt x="36" y="114"/>
                          <a:pt x="58" y="123"/>
                        </a:cubicBezTo>
                        <a:cubicBezTo>
                          <a:pt x="80" y="132"/>
                          <a:pt x="100" y="133"/>
                          <a:pt x="140" y="141"/>
                        </a:cubicBezTo>
                        <a:cubicBezTo>
                          <a:pt x="180" y="148"/>
                          <a:pt x="241" y="160"/>
                          <a:pt x="303" y="168"/>
                        </a:cubicBezTo>
                        <a:cubicBezTo>
                          <a:pt x="365" y="175"/>
                          <a:pt x="442" y="179"/>
                          <a:pt x="511" y="189"/>
                        </a:cubicBezTo>
                        <a:cubicBezTo>
                          <a:pt x="580" y="199"/>
                          <a:pt x="674" y="213"/>
                          <a:pt x="715" y="225"/>
                        </a:cubicBezTo>
                        <a:cubicBezTo>
                          <a:pt x="756" y="237"/>
                          <a:pt x="751" y="245"/>
                          <a:pt x="757" y="261"/>
                        </a:cubicBezTo>
                        <a:cubicBezTo>
                          <a:pt x="763" y="277"/>
                          <a:pt x="760" y="304"/>
                          <a:pt x="751" y="321"/>
                        </a:cubicBezTo>
                        <a:cubicBezTo>
                          <a:pt x="742" y="338"/>
                          <a:pt x="713" y="354"/>
                          <a:pt x="703" y="363"/>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grpSp>
            <p:sp>
              <p:nvSpPr>
                <p:cNvPr id="6193" name="Freeform 105"/>
                <p:cNvSpPr/>
                <p:nvPr/>
              </p:nvSpPr>
              <p:spPr>
                <a:xfrm>
                  <a:off x="476" y="621"/>
                  <a:ext cx="211" cy="43"/>
                </a:xfrm>
                <a:custGeom>
                  <a:avLst/>
                  <a:gdLst/>
                  <a:ahLst/>
                  <a:cxnLst>
                    <a:cxn ang="0">
                      <a:pos x="0" y="39"/>
                    </a:cxn>
                    <a:cxn ang="0">
                      <a:pos x="161" y="31"/>
                    </a:cxn>
                    <a:cxn ang="0">
                      <a:pos x="178" y="11"/>
                    </a:cxn>
                    <a:cxn ang="0">
                      <a:pos x="170" y="0"/>
                    </a:cxn>
                  </a:cxnLst>
                  <a:rect l="l" t="t" r="r" b="b"/>
                  <a:pathLst>
                    <a:path w="234" h="48">
                      <a:moveTo>
                        <a:pt x="0" y="48"/>
                      </a:moveTo>
                      <a:cubicBezTo>
                        <a:pt x="33" y="48"/>
                        <a:pt x="160" y="45"/>
                        <a:pt x="197" y="39"/>
                      </a:cubicBezTo>
                      <a:cubicBezTo>
                        <a:pt x="234" y="33"/>
                        <a:pt x="218" y="20"/>
                        <a:pt x="219" y="13"/>
                      </a:cubicBezTo>
                      <a:cubicBezTo>
                        <a:pt x="221" y="7"/>
                        <a:pt x="211" y="2"/>
                        <a:pt x="208" y="0"/>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94" name="Freeform 106"/>
                <p:cNvSpPr/>
                <p:nvPr/>
              </p:nvSpPr>
              <p:spPr>
                <a:xfrm flipH="1">
                  <a:off x="562" y="84"/>
                  <a:ext cx="305" cy="45"/>
                </a:xfrm>
                <a:custGeom>
                  <a:avLst/>
                  <a:gdLst/>
                  <a:ahLst/>
                  <a:cxnLst>
                    <a:cxn ang="0">
                      <a:pos x="0" y="0"/>
                    </a:cxn>
                    <a:cxn ang="0">
                      <a:pos x="114" y="5"/>
                    </a:cxn>
                    <a:cxn ang="0">
                      <a:pos x="247" y="10"/>
                    </a:cxn>
                    <a:cxn ang="0">
                      <a:pos x="273" y="30"/>
                    </a:cxn>
                    <a:cxn ang="0">
                      <a:pos x="261" y="41"/>
                    </a:cxn>
                  </a:cxnLst>
                  <a:rect l="l" t="t" r="r" b="b"/>
                  <a:pathLst>
                    <a:path w="339" h="50">
                      <a:moveTo>
                        <a:pt x="0" y="0"/>
                      </a:moveTo>
                      <a:cubicBezTo>
                        <a:pt x="24" y="1"/>
                        <a:pt x="90" y="4"/>
                        <a:pt x="141" y="6"/>
                      </a:cubicBezTo>
                      <a:cubicBezTo>
                        <a:pt x="192" y="8"/>
                        <a:pt x="273" y="7"/>
                        <a:pt x="306" y="12"/>
                      </a:cubicBezTo>
                      <a:cubicBezTo>
                        <a:pt x="339" y="17"/>
                        <a:pt x="334" y="31"/>
                        <a:pt x="337" y="37"/>
                      </a:cubicBezTo>
                      <a:cubicBezTo>
                        <a:pt x="339" y="44"/>
                        <a:pt x="326" y="48"/>
                        <a:pt x="322" y="50"/>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sp>
              <p:nvSpPr>
                <p:cNvPr id="6195" name="Rectangle 107"/>
                <p:cNvSpPr/>
                <p:nvPr/>
              </p:nvSpPr>
              <p:spPr>
                <a:xfrm>
                  <a:off x="351" y="94"/>
                  <a:ext cx="216" cy="306"/>
                </a:xfrm>
                <a:prstGeom prst="rect">
                  <a:avLst/>
                </a:prstGeom>
                <a:noFill/>
                <a:ln w="9525">
                  <a:noFill/>
                </a:ln>
              </p:spPr>
              <p:txBody>
                <a:bodyPr wrap="none" anchor="t" anchorCtr="0">
                  <a:spAutoFit/>
                </a:bodyPr>
                <a:lstStyle/>
                <a:p>
                  <a:r>
                    <a:rPr lang="en-US" altLang="zh-CN" sz="2800" b="1" i="1">
                      <a:solidFill>
                        <a:srgbClr val="000099"/>
                      </a:solidFill>
                      <a:latin typeface="Times New Roman" panose="02020603050405020304" pitchFamily="2" charset="0"/>
                      <a:ea typeface="楷体" panose="02010609060101010101" pitchFamily="1" charset="-122"/>
                    </a:rPr>
                    <a:t>b</a:t>
                  </a:r>
                </a:p>
              </p:txBody>
            </p:sp>
            <p:sp>
              <p:nvSpPr>
                <p:cNvPr id="6196" name="Freeform 108"/>
                <p:cNvSpPr/>
                <p:nvPr/>
              </p:nvSpPr>
              <p:spPr>
                <a:xfrm>
                  <a:off x="0" y="616"/>
                  <a:ext cx="514" cy="43"/>
                </a:xfrm>
                <a:custGeom>
                  <a:avLst/>
                  <a:gdLst/>
                  <a:ahLst/>
                  <a:cxnLst>
                    <a:cxn ang="0">
                      <a:pos x="463" y="38"/>
                    </a:cxn>
                    <a:cxn ang="0">
                      <a:pos x="195" y="38"/>
                    </a:cxn>
                    <a:cxn ang="0">
                      <a:pos x="38" y="33"/>
                    </a:cxn>
                    <a:cxn ang="0">
                      <a:pos x="3" y="12"/>
                    </a:cxn>
                    <a:cxn ang="0">
                      <a:pos x="21" y="0"/>
                    </a:cxn>
                  </a:cxnLst>
                  <a:rect l="l" t="t" r="r" b="b"/>
                  <a:pathLst>
                    <a:path w="571" h="48">
                      <a:moveTo>
                        <a:pt x="571" y="47"/>
                      </a:moveTo>
                      <a:cubicBezTo>
                        <a:pt x="516" y="48"/>
                        <a:pt x="328" y="48"/>
                        <a:pt x="241" y="47"/>
                      </a:cubicBezTo>
                      <a:cubicBezTo>
                        <a:pt x="154" y="46"/>
                        <a:pt x="87" y="47"/>
                        <a:pt x="47" y="41"/>
                      </a:cubicBezTo>
                      <a:cubicBezTo>
                        <a:pt x="7" y="35"/>
                        <a:pt x="7" y="21"/>
                        <a:pt x="3" y="14"/>
                      </a:cubicBezTo>
                      <a:cubicBezTo>
                        <a:pt x="0" y="7"/>
                        <a:pt x="20" y="2"/>
                        <a:pt x="25" y="0"/>
                      </a:cubicBezTo>
                    </a:path>
                  </a:pathLst>
                </a:custGeom>
                <a:noFill/>
                <a:ln w="28575" cap="flat" cmpd="sng">
                  <a:solidFill>
                    <a:srgbClr val="000099"/>
                  </a:solidFill>
                  <a:prstDash val="solid"/>
                  <a:round/>
                  <a:headEnd type="none" w="med" len="med"/>
                  <a:tailEnd type="none" w="med" len="med"/>
                </a:ln>
              </p:spPr>
              <p:txBody>
                <a:bodyPr/>
                <a:lstStyle/>
                <a:p>
                  <a:endParaRPr lang="zh-CN" altLang="en-US"/>
                </a:p>
              </p:txBody>
            </p:sp>
          </p:grpSp>
        </p:grpSp>
        <p:grpSp>
          <p:nvGrpSpPr>
            <p:cNvPr id="6197" name="组合 8245"/>
            <p:cNvGrpSpPr/>
            <p:nvPr/>
          </p:nvGrpSpPr>
          <p:grpSpPr>
            <a:xfrm>
              <a:off x="1089" y="1021"/>
              <a:ext cx="839" cy="263"/>
              <a:chOff x="0" y="0"/>
              <a:chExt cx="1548" cy="480"/>
            </a:xfrm>
          </p:grpSpPr>
          <p:grpSp>
            <p:nvGrpSpPr>
              <p:cNvPr id="6198" name="组合 8246"/>
              <p:cNvGrpSpPr/>
              <p:nvPr/>
            </p:nvGrpSpPr>
            <p:grpSpPr>
              <a:xfrm>
                <a:off x="1056" y="0"/>
                <a:ext cx="492" cy="336"/>
                <a:chOff x="0" y="0"/>
                <a:chExt cx="492" cy="336"/>
              </a:xfrm>
            </p:grpSpPr>
            <p:grpSp>
              <p:nvGrpSpPr>
                <p:cNvPr id="6199" name="组合 8247"/>
                <p:cNvGrpSpPr/>
                <p:nvPr/>
              </p:nvGrpSpPr>
              <p:grpSpPr>
                <a:xfrm rot="913762" flipV="1">
                  <a:off x="120" y="12"/>
                  <a:ext cx="144" cy="288"/>
                  <a:chOff x="0" y="0"/>
                  <a:chExt cx="144" cy="288"/>
                </a:xfrm>
              </p:grpSpPr>
              <p:sp>
                <p:nvSpPr>
                  <p:cNvPr id="6200" name="AutoShape 153"/>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01" name="AutoShape 154"/>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02" name="组合 8250"/>
                <p:cNvGrpSpPr/>
                <p:nvPr/>
              </p:nvGrpSpPr>
              <p:grpSpPr>
                <a:xfrm rot="-3752838" flipV="1">
                  <a:off x="276" y="-72"/>
                  <a:ext cx="144" cy="288"/>
                  <a:chOff x="0" y="0"/>
                  <a:chExt cx="144" cy="288"/>
                </a:xfrm>
              </p:grpSpPr>
              <p:sp>
                <p:nvSpPr>
                  <p:cNvPr id="6203" name="AutoShape 156"/>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vert="eaVert" wrap="none" anchor="ctr" anchorCtr="0"/>
                  <a:lstStyle/>
                  <a:p>
                    <a:endParaRPr lang="zh-CN" altLang="en-US" sz="1800">
                      <a:latin typeface="Calibri" panose="020F0502020204030204" pitchFamily="2" charset="0"/>
                      <a:ea typeface="宋体" panose="02010600030101010101" pitchFamily="2" charset="-122"/>
                    </a:endParaRPr>
                  </a:p>
                </p:txBody>
              </p:sp>
              <p:sp>
                <p:nvSpPr>
                  <p:cNvPr id="6204" name="AutoShape 157"/>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vert="eaVert"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05" name="组合 8253"/>
                <p:cNvGrpSpPr/>
                <p:nvPr/>
              </p:nvGrpSpPr>
              <p:grpSpPr>
                <a:xfrm rot="-444047" flipV="1">
                  <a:off x="192" y="48"/>
                  <a:ext cx="144" cy="288"/>
                  <a:chOff x="0" y="0"/>
                  <a:chExt cx="144" cy="288"/>
                </a:xfrm>
              </p:grpSpPr>
              <p:sp>
                <p:nvSpPr>
                  <p:cNvPr id="6206" name="AutoShape 159"/>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07" name="AutoShape 160"/>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08" name="组合 8256"/>
                <p:cNvGrpSpPr/>
                <p:nvPr/>
              </p:nvGrpSpPr>
              <p:grpSpPr>
                <a:xfrm rot="3470054" flipV="1">
                  <a:off x="72" y="-72"/>
                  <a:ext cx="144" cy="288"/>
                  <a:chOff x="0" y="0"/>
                  <a:chExt cx="144" cy="288"/>
                </a:xfrm>
              </p:grpSpPr>
              <p:sp>
                <p:nvSpPr>
                  <p:cNvPr id="6209" name="AutoShape 162"/>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vert="eaVert" wrap="none" anchor="ctr" anchorCtr="0"/>
                  <a:lstStyle/>
                  <a:p>
                    <a:endParaRPr lang="zh-CN" altLang="en-US" sz="1800">
                      <a:latin typeface="Calibri" panose="020F0502020204030204" pitchFamily="2" charset="0"/>
                      <a:ea typeface="宋体" panose="02010600030101010101" pitchFamily="2" charset="-122"/>
                    </a:endParaRPr>
                  </a:p>
                </p:txBody>
              </p:sp>
              <p:sp>
                <p:nvSpPr>
                  <p:cNvPr id="6210" name="AutoShape 163"/>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vert="eaVert"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11" name="组合 8259"/>
                <p:cNvGrpSpPr/>
                <p:nvPr/>
              </p:nvGrpSpPr>
              <p:grpSpPr>
                <a:xfrm rot="-1981432" flipV="1">
                  <a:off x="264" y="24"/>
                  <a:ext cx="144" cy="288"/>
                  <a:chOff x="0" y="0"/>
                  <a:chExt cx="144" cy="288"/>
                </a:xfrm>
              </p:grpSpPr>
              <p:sp>
                <p:nvSpPr>
                  <p:cNvPr id="6212" name="AutoShape 165"/>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13" name="AutoShape 166"/>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grpSp>
            <p:nvGrpSpPr>
              <p:cNvPr id="6214" name="组合 8262"/>
              <p:cNvGrpSpPr/>
              <p:nvPr/>
            </p:nvGrpSpPr>
            <p:grpSpPr>
              <a:xfrm>
                <a:off x="0" y="0"/>
                <a:ext cx="492" cy="480"/>
                <a:chOff x="0" y="0"/>
                <a:chExt cx="492" cy="480"/>
              </a:xfrm>
            </p:grpSpPr>
            <p:grpSp>
              <p:nvGrpSpPr>
                <p:cNvPr id="6215" name="组合 8263"/>
                <p:cNvGrpSpPr/>
                <p:nvPr/>
              </p:nvGrpSpPr>
              <p:grpSpPr>
                <a:xfrm flipV="1">
                  <a:off x="0" y="48"/>
                  <a:ext cx="144" cy="288"/>
                  <a:chOff x="0" y="0"/>
                  <a:chExt cx="144" cy="288"/>
                </a:xfrm>
              </p:grpSpPr>
              <p:sp>
                <p:nvSpPr>
                  <p:cNvPr id="6216" name="AutoShape 169"/>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17" name="AutoShape 170"/>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18" name="组合 8266"/>
                <p:cNvGrpSpPr/>
                <p:nvPr/>
              </p:nvGrpSpPr>
              <p:grpSpPr>
                <a:xfrm flipV="1">
                  <a:off x="96" y="192"/>
                  <a:ext cx="144" cy="288"/>
                  <a:chOff x="0" y="0"/>
                  <a:chExt cx="144" cy="288"/>
                </a:xfrm>
              </p:grpSpPr>
              <p:sp>
                <p:nvSpPr>
                  <p:cNvPr id="6219" name="AutoShape 172"/>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20" name="AutoShape 173"/>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21" name="组合 8269"/>
                <p:cNvGrpSpPr/>
                <p:nvPr/>
              </p:nvGrpSpPr>
              <p:grpSpPr>
                <a:xfrm rot="-1042657" flipV="1">
                  <a:off x="240" y="144"/>
                  <a:ext cx="144" cy="288"/>
                  <a:chOff x="0" y="0"/>
                  <a:chExt cx="144" cy="288"/>
                </a:xfrm>
              </p:grpSpPr>
              <p:sp>
                <p:nvSpPr>
                  <p:cNvPr id="6222" name="AutoShape 175"/>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23" name="AutoShape 176"/>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24" name="组合 8272"/>
                <p:cNvGrpSpPr/>
                <p:nvPr/>
              </p:nvGrpSpPr>
              <p:grpSpPr>
                <a:xfrm rot="913762" flipV="1">
                  <a:off x="120" y="12"/>
                  <a:ext cx="144" cy="288"/>
                  <a:chOff x="0" y="0"/>
                  <a:chExt cx="144" cy="288"/>
                </a:xfrm>
              </p:grpSpPr>
              <p:sp>
                <p:nvSpPr>
                  <p:cNvPr id="6225" name="AutoShape 178"/>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26" name="AutoShape 179"/>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27" name="组合 8275"/>
                <p:cNvGrpSpPr/>
                <p:nvPr/>
              </p:nvGrpSpPr>
              <p:grpSpPr>
                <a:xfrm rot="-3752838" flipV="1">
                  <a:off x="276" y="-72"/>
                  <a:ext cx="144" cy="288"/>
                  <a:chOff x="0" y="0"/>
                  <a:chExt cx="144" cy="288"/>
                </a:xfrm>
              </p:grpSpPr>
              <p:sp>
                <p:nvSpPr>
                  <p:cNvPr id="6228" name="AutoShape 181"/>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vert="eaVert" wrap="none" anchor="ctr" anchorCtr="0"/>
                  <a:lstStyle/>
                  <a:p>
                    <a:endParaRPr lang="zh-CN" altLang="en-US" sz="1800">
                      <a:latin typeface="Calibri" panose="020F0502020204030204" pitchFamily="2" charset="0"/>
                      <a:ea typeface="宋体" panose="02010600030101010101" pitchFamily="2" charset="-122"/>
                    </a:endParaRPr>
                  </a:p>
                </p:txBody>
              </p:sp>
              <p:sp>
                <p:nvSpPr>
                  <p:cNvPr id="6229" name="AutoShape 182"/>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vert="eaVert"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30" name="组合 8278"/>
                <p:cNvGrpSpPr/>
                <p:nvPr/>
              </p:nvGrpSpPr>
              <p:grpSpPr>
                <a:xfrm rot="-444047" flipV="1">
                  <a:off x="192" y="48"/>
                  <a:ext cx="144" cy="288"/>
                  <a:chOff x="0" y="0"/>
                  <a:chExt cx="144" cy="288"/>
                </a:xfrm>
              </p:grpSpPr>
              <p:sp>
                <p:nvSpPr>
                  <p:cNvPr id="6231" name="AutoShape 184"/>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32" name="AutoShape 185"/>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33" name="组合 8281"/>
                <p:cNvGrpSpPr/>
                <p:nvPr/>
              </p:nvGrpSpPr>
              <p:grpSpPr>
                <a:xfrm rot="3470054" flipV="1">
                  <a:off x="72" y="-72"/>
                  <a:ext cx="144" cy="288"/>
                  <a:chOff x="0" y="0"/>
                  <a:chExt cx="144" cy="288"/>
                </a:xfrm>
              </p:grpSpPr>
              <p:sp>
                <p:nvSpPr>
                  <p:cNvPr id="6234" name="AutoShape 187"/>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vert="eaVert" wrap="none" anchor="ctr" anchorCtr="0"/>
                  <a:lstStyle/>
                  <a:p>
                    <a:endParaRPr lang="zh-CN" altLang="en-US" sz="1800">
                      <a:latin typeface="Calibri" panose="020F0502020204030204" pitchFamily="2" charset="0"/>
                      <a:ea typeface="宋体" panose="02010600030101010101" pitchFamily="2" charset="-122"/>
                    </a:endParaRPr>
                  </a:p>
                </p:txBody>
              </p:sp>
              <p:sp>
                <p:nvSpPr>
                  <p:cNvPr id="6235" name="AutoShape 188"/>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vert="eaVert" wrap="none" anchor="ctr" anchorCtr="0"/>
                  <a:lstStyle/>
                  <a:p>
                    <a:endParaRPr lang="zh-CN" altLang="en-US" sz="1800">
                      <a:latin typeface="Calibri" panose="020F0502020204030204" pitchFamily="2" charset="0"/>
                      <a:ea typeface="宋体" panose="02010600030101010101" pitchFamily="2" charset="-122"/>
                    </a:endParaRPr>
                  </a:p>
                </p:txBody>
              </p:sp>
            </p:grpSp>
            <p:grpSp>
              <p:nvGrpSpPr>
                <p:cNvPr id="6236" name="组合 8284"/>
                <p:cNvGrpSpPr/>
                <p:nvPr/>
              </p:nvGrpSpPr>
              <p:grpSpPr>
                <a:xfrm rot="-1981432" flipV="1">
                  <a:off x="264" y="24"/>
                  <a:ext cx="144" cy="288"/>
                  <a:chOff x="0" y="0"/>
                  <a:chExt cx="144" cy="288"/>
                </a:xfrm>
              </p:grpSpPr>
              <p:sp>
                <p:nvSpPr>
                  <p:cNvPr id="6237" name="AutoShape 190"/>
                  <p:cNvSpPr/>
                  <p:nvPr/>
                </p:nvSpPr>
                <p:spPr>
                  <a:xfrm>
                    <a:off x="0" y="0"/>
                    <a:ext cx="144" cy="48"/>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sp>
                <p:nvSpPr>
                  <p:cNvPr id="6238" name="AutoShape 191"/>
                  <p:cNvSpPr/>
                  <p:nvPr/>
                </p:nvSpPr>
                <p:spPr>
                  <a:xfrm>
                    <a:off x="48" y="48"/>
                    <a:ext cx="48" cy="240"/>
                  </a:xfrm>
                  <a:prstGeom prst="flowChartMerge">
                    <a:avLst/>
                  </a:prstGeom>
                  <a:gradFill rotWithShape="0">
                    <a:gsLst>
                      <a:gs pos="0">
                        <a:schemeClr val="accent1"/>
                      </a:gs>
                      <a:gs pos="100000">
                        <a:srgbClr val="FFFFFF"/>
                      </a:gs>
                    </a:gsLst>
                    <a:lin ang="0" scaled="1"/>
                  </a:gradFill>
                  <a:ln w="12700" cap="sq" cmpd="sng">
                    <a:solidFill>
                      <a:schemeClr val="tx1"/>
                    </a:solidFill>
                    <a:prstDash val="solid"/>
                    <a:miter/>
                    <a:headEnd type="none" w="med" len="med"/>
                    <a:tailEnd type="none" w="med" len="med"/>
                  </a:ln>
                </p:spPr>
                <p:txBody>
                  <a:bodyPr rot="10800000" wrap="none" anchor="ctr" anchorCtr="0"/>
                  <a:lstStyle/>
                  <a:p>
                    <a:endParaRPr lang="zh-CN" altLang="en-US" sz="1800">
                      <a:latin typeface="Calibri" panose="020F0502020204030204" pitchFamily="2" charset="0"/>
                      <a:ea typeface="宋体" panose="02010600030101010101" pitchFamily="2" charset="-122"/>
                    </a:endParaRPr>
                  </a:p>
                </p:txBody>
              </p:sp>
            </p:grpSp>
          </p:grpSp>
        </p:grpSp>
      </p:grpSp>
      <p:sp>
        <p:nvSpPr>
          <p:cNvPr id="8288" name="文本框 8287"/>
          <p:cNvSpPr txBox="1"/>
          <p:nvPr/>
        </p:nvSpPr>
        <p:spPr>
          <a:xfrm>
            <a:off x="1223963" y="2164080"/>
            <a:ext cx="2168525"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2、进行实验</a:t>
            </a:r>
          </a:p>
        </p:txBody>
      </p:sp>
      <p:sp>
        <p:nvSpPr>
          <p:cNvPr id="8289" name="文本框 8288"/>
          <p:cNvSpPr txBox="1"/>
          <p:nvPr/>
        </p:nvSpPr>
        <p:spPr>
          <a:xfrm>
            <a:off x="431800" y="3964305"/>
            <a:ext cx="8189913" cy="1397000"/>
          </a:xfrm>
          <a:prstGeom prst="rect">
            <a:avLst/>
          </a:prstGeom>
          <a:solidFill>
            <a:srgbClr val="FFCC99"/>
          </a:solidFill>
          <a:ln w="25400" cap="flat" cmpd="sng">
            <a:solidFill>
              <a:schemeClr val="accent1"/>
            </a:solidFill>
            <a:prstDash val="solid"/>
            <a:miter/>
            <a:headEnd type="none" w="med" len="med"/>
            <a:tailEnd type="none" w="med" len="med"/>
          </a:ln>
          <a:effectLst>
            <a:outerShdw dist="107763" dir="2699999" algn="ctr" rotWithShape="0">
              <a:srgbClr val="808080">
                <a:alpha val="50000"/>
              </a:srgbClr>
            </a:outerShdw>
          </a:effectLst>
        </p:spPr>
        <p:txBody>
          <a:bodyPr wrap="square" anchor="t" anchorCtr="0">
            <a:spAutoFit/>
          </a:bodyPr>
          <a:lstStyle/>
          <a:p>
            <a:r>
              <a:rPr lang="zh-CN" altLang="en-US" sz="2800" b="1">
                <a:solidFill>
                  <a:srgbClr val="CC0000"/>
                </a:solidFill>
                <a:latin typeface="Arial" panose="020B0604020202020204" pitchFamily="34" charset="0"/>
                <a:ea typeface="宋体" panose="02010600030101010101" pitchFamily="2" charset="-122"/>
              </a:rPr>
              <a:t>结论</a:t>
            </a:r>
            <a:r>
              <a:rPr lang="zh-CN" altLang="en-US" sz="2800" b="1">
                <a:solidFill>
                  <a:srgbClr val="0066CC"/>
                </a:solidFill>
                <a:latin typeface="Arial" panose="020B0604020202020204" pitchFamily="34" charset="0"/>
                <a:ea typeface="宋体" panose="02010600030101010101" pitchFamily="2" charset="-122"/>
              </a:rPr>
              <a:t>：</a:t>
            </a:r>
          </a:p>
          <a:p>
            <a:r>
              <a:rPr lang="zh-CN" altLang="en-US" sz="2800" b="1">
                <a:solidFill>
                  <a:srgbClr val="0066CC"/>
                </a:solidFill>
                <a:latin typeface="Arial" panose="020B0604020202020204" pitchFamily="34" charset="0"/>
                <a:ea typeface="宋体" panose="02010600030101010101" pitchFamily="2" charset="-122"/>
              </a:rPr>
              <a:t>　　电流一定时，外形相同的螺线管，匝数越多，电磁铁的磁性越强。</a:t>
            </a:r>
          </a:p>
        </p:txBody>
      </p:sp>
      <p:sp>
        <p:nvSpPr>
          <p:cNvPr id="8290" name="文本框 8289"/>
          <p:cNvSpPr txBox="1"/>
          <p:nvPr/>
        </p:nvSpPr>
        <p:spPr>
          <a:xfrm>
            <a:off x="1311275" y="2802255"/>
            <a:ext cx="2168525"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3、实验结论</a:t>
            </a:r>
          </a:p>
        </p:txBody>
      </p:sp>
      <p:sp>
        <p:nvSpPr>
          <p:cNvPr id="8291" name="文本框 8290"/>
          <p:cNvSpPr txBox="1"/>
          <p:nvPr/>
        </p:nvSpPr>
        <p:spPr>
          <a:xfrm>
            <a:off x="1692275" y="5831205"/>
            <a:ext cx="1435100" cy="517525"/>
          </a:xfrm>
          <a:prstGeom prst="rect">
            <a:avLst/>
          </a:prstGeom>
          <a:noFill/>
          <a:ln w="9525">
            <a:noFill/>
          </a:ln>
        </p:spPr>
        <p:txBody>
          <a:bodyPr wrap="none" anchor="t" anchorCtr="0">
            <a:spAutoFit/>
          </a:bodyPr>
          <a:lstStyle/>
          <a:p>
            <a:r>
              <a:rPr lang="zh-CN" altLang="en-US" sz="2800" b="1">
                <a:solidFill>
                  <a:srgbClr val="FF0000"/>
                </a:solidFill>
                <a:latin typeface="宋体" panose="02010600030101010101" pitchFamily="2" charset="-122"/>
                <a:ea typeface="宋体" panose="02010600030101010101" pitchFamily="2" charset="-122"/>
              </a:rPr>
              <a:t>*</a:t>
            </a:r>
            <a:r>
              <a:rPr lang="zh-CN" altLang="en-US" sz="2800" b="1">
                <a:latin typeface="Arial" panose="020B0604020202020204" pitchFamily="34" charset="0"/>
                <a:ea typeface="宋体" panose="02010600030101010101" pitchFamily="2" charset="-122"/>
              </a:rPr>
              <a:t>方法：</a:t>
            </a:r>
          </a:p>
        </p:txBody>
      </p:sp>
      <p:sp>
        <p:nvSpPr>
          <p:cNvPr id="8292" name="文本框 8291"/>
          <p:cNvSpPr txBox="1"/>
          <p:nvPr/>
        </p:nvSpPr>
        <p:spPr>
          <a:xfrm>
            <a:off x="2733675" y="5840730"/>
            <a:ext cx="1970088"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控制变量法</a:t>
            </a:r>
          </a:p>
        </p:txBody>
      </p:sp>
      <p:sp>
        <p:nvSpPr>
          <p:cNvPr id="8293" name="文本框 8292"/>
          <p:cNvSpPr txBox="1"/>
          <p:nvPr/>
        </p:nvSpPr>
        <p:spPr>
          <a:xfrm>
            <a:off x="4645025" y="5831205"/>
            <a:ext cx="1255713" cy="517525"/>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转换法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288" grpId="0"/>
      <p:bldP spid="8289" grpId="0" animBg="1"/>
      <p:bldP spid="8290" grpId="0"/>
      <p:bldP spid="8291" grpId="0"/>
      <p:bldP spid="8292" grpId="0"/>
      <p:bldP spid="8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0" name="文本框 7219"/>
          <p:cNvSpPr txBox="1"/>
          <p:nvPr/>
        </p:nvSpPr>
        <p:spPr>
          <a:xfrm>
            <a:off x="467043" y="1067118"/>
            <a:ext cx="8189912" cy="1371600"/>
          </a:xfrm>
          <a:prstGeom prst="rect">
            <a:avLst/>
          </a:prstGeom>
          <a:solidFill>
            <a:srgbClr val="FFCC99"/>
          </a:solidFill>
          <a:ln w="25400" cap="flat" cmpd="sng">
            <a:solidFill>
              <a:schemeClr val="accent1"/>
            </a:solidFill>
            <a:prstDash val="solid"/>
            <a:miter/>
            <a:headEnd type="none" w="med" len="med"/>
            <a:tailEnd type="none" w="med" len="med"/>
          </a:ln>
          <a:effectLst>
            <a:outerShdw dist="107763" dir="2699999" algn="ctr" rotWithShape="0">
              <a:srgbClr val="808080">
                <a:alpha val="50000"/>
              </a:srgbClr>
            </a:outerShdw>
          </a:effectLst>
        </p:spPr>
        <p:txBody>
          <a:bodyPr wrap="square" anchor="t" anchorCtr="0">
            <a:spAutoFit/>
          </a:bodyPr>
          <a:lstStyle/>
          <a:p>
            <a:r>
              <a:rPr lang="zh-CN" altLang="en-US" sz="2800" b="1">
                <a:solidFill>
                  <a:srgbClr val="CC0000"/>
                </a:solidFill>
                <a:latin typeface="Arial" panose="020B0604020202020204" pitchFamily="34" charset="0"/>
                <a:ea typeface="宋体" panose="02010600030101010101" pitchFamily="2" charset="-122"/>
              </a:rPr>
              <a:t>结论</a:t>
            </a:r>
            <a:r>
              <a:rPr lang="en-US" altLang="zh-CN" sz="2800" b="1">
                <a:solidFill>
                  <a:srgbClr val="CC0000"/>
                </a:solidFill>
                <a:latin typeface="Arial" panose="020B0604020202020204" pitchFamily="34" charset="0"/>
                <a:ea typeface="宋体" panose="02010600030101010101" pitchFamily="2" charset="-122"/>
              </a:rPr>
              <a:t>1</a:t>
            </a:r>
            <a:r>
              <a:rPr lang="zh-CN" altLang="en-US" sz="2800" b="1">
                <a:solidFill>
                  <a:srgbClr val="0066CC"/>
                </a:solidFill>
                <a:latin typeface="Arial" panose="020B0604020202020204" pitchFamily="34" charset="0"/>
                <a:ea typeface="宋体" panose="02010600030101010101" pitchFamily="2" charset="-122"/>
              </a:rPr>
              <a:t>：</a:t>
            </a:r>
          </a:p>
          <a:p>
            <a:r>
              <a:rPr lang="zh-CN" altLang="en-US" sz="2800" b="1">
                <a:solidFill>
                  <a:srgbClr val="0066CC"/>
                </a:solidFill>
                <a:latin typeface="Arial" panose="020B0604020202020204" pitchFamily="34" charset="0"/>
                <a:ea typeface="宋体" panose="02010600030101010101" pitchFamily="2" charset="-122"/>
              </a:rPr>
              <a:t>　　匝数一定时，通入的电流越大，电磁铁的磁性越强。</a:t>
            </a:r>
          </a:p>
        </p:txBody>
      </p:sp>
      <p:sp>
        <p:nvSpPr>
          <p:cNvPr id="8289" name="文本框 8288"/>
          <p:cNvSpPr txBox="1"/>
          <p:nvPr/>
        </p:nvSpPr>
        <p:spPr>
          <a:xfrm>
            <a:off x="467043" y="2535555"/>
            <a:ext cx="8189912" cy="1371600"/>
          </a:xfrm>
          <a:prstGeom prst="rect">
            <a:avLst/>
          </a:prstGeom>
          <a:solidFill>
            <a:srgbClr val="FFCC99"/>
          </a:solidFill>
          <a:ln w="25400" cap="flat" cmpd="sng">
            <a:solidFill>
              <a:schemeClr val="accent1"/>
            </a:solidFill>
            <a:prstDash val="solid"/>
            <a:miter/>
            <a:headEnd type="none" w="med" len="med"/>
            <a:tailEnd type="none" w="med" len="med"/>
          </a:ln>
          <a:effectLst>
            <a:outerShdw dist="107763" dir="2699999" algn="ctr" rotWithShape="0">
              <a:srgbClr val="808080">
                <a:alpha val="50000"/>
              </a:srgbClr>
            </a:outerShdw>
          </a:effectLst>
        </p:spPr>
        <p:txBody>
          <a:bodyPr wrap="square" anchor="t" anchorCtr="0">
            <a:spAutoFit/>
          </a:bodyPr>
          <a:lstStyle/>
          <a:p>
            <a:r>
              <a:rPr lang="zh-CN" altLang="en-US" sz="2800" b="1">
                <a:solidFill>
                  <a:srgbClr val="CC0000"/>
                </a:solidFill>
                <a:latin typeface="Arial" panose="020B0604020202020204" pitchFamily="34" charset="0"/>
                <a:ea typeface="宋体" panose="02010600030101010101" pitchFamily="2" charset="-122"/>
              </a:rPr>
              <a:t>结论</a:t>
            </a:r>
            <a:r>
              <a:rPr lang="en-US" altLang="zh-CN" sz="2800" b="1">
                <a:solidFill>
                  <a:srgbClr val="CC0000"/>
                </a:solidFill>
                <a:latin typeface="Arial" panose="020B0604020202020204" pitchFamily="34" charset="0"/>
                <a:ea typeface="宋体" panose="02010600030101010101" pitchFamily="2" charset="-122"/>
              </a:rPr>
              <a:t>2</a:t>
            </a:r>
            <a:r>
              <a:rPr lang="zh-CN" altLang="en-US" sz="2800" b="1">
                <a:solidFill>
                  <a:srgbClr val="0066CC"/>
                </a:solidFill>
                <a:latin typeface="Arial" panose="020B0604020202020204" pitchFamily="34" charset="0"/>
                <a:ea typeface="宋体" panose="02010600030101010101" pitchFamily="2" charset="-122"/>
              </a:rPr>
              <a:t>：</a:t>
            </a:r>
          </a:p>
          <a:p>
            <a:r>
              <a:rPr lang="zh-CN" altLang="en-US" sz="2800" b="1">
                <a:solidFill>
                  <a:srgbClr val="0066CC"/>
                </a:solidFill>
                <a:latin typeface="Arial" panose="020B0604020202020204" pitchFamily="34" charset="0"/>
                <a:ea typeface="宋体" panose="02010600030101010101" pitchFamily="2" charset="-122"/>
              </a:rPr>
              <a:t>　　电流一定时，外形相同的螺线管，匝数越多，电磁铁的磁性越强。</a:t>
            </a:r>
          </a:p>
        </p:txBody>
      </p:sp>
      <p:sp>
        <p:nvSpPr>
          <p:cNvPr id="8294" name="文本框 8293"/>
          <p:cNvSpPr txBox="1"/>
          <p:nvPr/>
        </p:nvSpPr>
        <p:spPr>
          <a:xfrm>
            <a:off x="457200" y="4791393"/>
            <a:ext cx="8228013" cy="517525"/>
          </a:xfrm>
          <a:prstGeom prst="rect">
            <a:avLst/>
          </a:prstGeom>
          <a:noFill/>
          <a:ln w="9525">
            <a:noFill/>
          </a:ln>
        </p:spPr>
        <p:txBody>
          <a:bodyPr wrap="none" anchor="t" anchorCtr="0">
            <a:spAutoFit/>
          </a:bodyPr>
          <a:lstStyle/>
          <a:p>
            <a:r>
              <a:rPr lang="zh-CN" altLang="en-US"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电磁铁磁性强弱跟电流强弱、线圈匝数的多少有关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0" grpId="0" animBg="1"/>
      <p:bldP spid="8289" grpId="0" animBg="1"/>
      <p:bldP spid="8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9217"/>
          <p:cNvSpPr txBox="1"/>
          <p:nvPr/>
        </p:nvSpPr>
        <p:spPr>
          <a:xfrm>
            <a:off x="720725" y="1455738"/>
            <a:ext cx="6307138" cy="579437"/>
          </a:xfrm>
          <a:prstGeom prst="rect">
            <a:avLst/>
          </a:prstGeom>
          <a:noFill/>
          <a:ln w="9525">
            <a:noFill/>
          </a:ln>
        </p:spPr>
        <p:txBody>
          <a:bodyPr wrap="none" anchor="t" anchorCtr="0">
            <a:spAutoFit/>
          </a:bodyPr>
          <a:lstStyle/>
          <a:p>
            <a:r>
              <a:rPr lang="zh-CN" altLang="en-US" sz="3200" b="1">
                <a:solidFill>
                  <a:srgbClr val="FF0000"/>
                </a:solidFill>
                <a:latin typeface="Arial" panose="020B0604020202020204" pitchFamily="34" charset="0"/>
                <a:ea typeface="宋体" panose="02010600030101010101" pitchFamily="2" charset="-122"/>
              </a:rPr>
              <a:t>电磁铁与永磁体比较有哪些优点？</a:t>
            </a:r>
          </a:p>
        </p:txBody>
      </p:sp>
      <p:sp>
        <p:nvSpPr>
          <p:cNvPr id="9219" name="文本框 9218"/>
          <p:cNvSpPr txBox="1"/>
          <p:nvPr/>
        </p:nvSpPr>
        <p:spPr>
          <a:xfrm>
            <a:off x="720725" y="2241550"/>
            <a:ext cx="7172325" cy="2308225"/>
          </a:xfrm>
          <a:prstGeom prst="rect">
            <a:avLst/>
          </a:prstGeom>
          <a:noFill/>
          <a:ln w="9525">
            <a:noFill/>
          </a:ln>
        </p:spPr>
        <p:txBody>
          <a:bodyPr wrap="none" anchor="t" anchorCtr="0">
            <a:spAutoFit/>
          </a:bodyPr>
          <a:lstStyle/>
          <a:p>
            <a:pPr>
              <a:lnSpc>
                <a:spcPct val="130000"/>
              </a:lnSpc>
            </a:pPr>
            <a:r>
              <a:rPr lang="zh-CN" altLang="en-US" sz="2800" b="1">
                <a:latin typeface="Arial" panose="020B0604020202020204" pitchFamily="34" charset="0"/>
                <a:ea typeface="宋体" panose="02010600030101010101" pitchFamily="2" charset="-122"/>
              </a:rPr>
              <a:t>1、电磁铁有无磁性可以由通断电流来控制；</a:t>
            </a:r>
          </a:p>
          <a:p>
            <a:pPr>
              <a:lnSpc>
                <a:spcPct val="130000"/>
              </a:lnSpc>
            </a:pPr>
            <a:r>
              <a:rPr lang="zh-CN" altLang="en-US" sz="2800" b="1">
                <a:latin typeface="Arial" panose="020B0604020202020204" pitchFamily="34" charset="0"/>
                <a:ea typeface="宋体" panose="02010600030101010101" pitchFamily="2" charset="-122"/>
              </a:rPr>
              <a:t>2、电磁铁的南北极可以由电流方向来控制；</a:t>
            </a:r>
          </a:p>
          <a:p>
            <a:pPr>
              <a:lnSpc>
                <a:spcPct val="130000"/>
              </a:lnSpc>
            </a:pPr>
            <a:r>
              <a:rPr lang="zh-CN" altLang="en-US" sz="2800" b="1">
                <a:latin typeface="Arial" panose="020B0604020202020204" pitchFamily="34" charset="0"/>
                <a:ea typeface="宋体" panose="02010600030101010101" pitchFamily="2" charset="-122"/>
              </a:rPr>
              <a:t>3、电磁铁的磁性强弱可以由电流的强弱或</a:t>
            </a:r>
          </a:p>
          <a:p>
            <a:pPr>
              <a:lnSpc>
                <a:spcPct val="130000"/>
              </a:lnSpc>
            </a:pPr>
            <a:r>
              <a:rPr lang="zh-CN" altLang="en-US" sz="2800" b="1">
                <a:latin typeface="Arial" panose="020B0604020202020204" pitchFamily="34" charset="0"/>
                <a:ea typeface="宋体" panose="02010600030101010101" pitchFamily="2" charset="-122"/>
              </a:rPr>
              <a:t>      线圈匝数多少来控制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0241"/>
          <p:cNvGrpSpPr/>
          <p:nvPr/>
        </p:nvGrpSpPr>
        <p:grpSpPr>
          <a:xfrm>
            <a:off x="504190" y="1448435"/>
            <a:ext cx="4052570" cy="4609465"/>
            <a:chOff x="0" y="0"/>
            <a:chExt cx="2281783" cy="3000396"/>
          </a:xfrm>
        </p:grpSpPr>
        <p:pic>
          <p:nvPicPr>
            <p:cNvPr id="9218" name="图片 2" descr="1.jpg"/>
            <p:cNvPicPr>
              <a:picLocks noChangeAspect="1"/>
            </p:cNvPicPr>
            <p:nvPr/>
          </p:nvPicPr>
          <p:blipFill>
            <a:blip r:embed="rId2"/>
            <a:stretch>
              <a:fillRect/>
            </a:stretch>
          </p:blipFill>
          <p:spPr>
            <a:xfrm>
              <a:off x="0" y="0"/>
              <a:ext cx="2281783" cy="3000396"/>
            </a:xfrm>
            <a:prstGeom prst="rect">
              <a:avLst/>
            </a:prstGeom>
            <a:noFill/>
            <a:ln w="9525">
              <a:noFill/>
            </a:ln>
          </p:spPr>
        </p:pic>
        <p:sp>
          <p:nvSpPr>
            <p:cNvPr id="9219" name="TextBox 4"/>
            <p:cNvSpPr txBox="1"/>
            <p:nvPr/>
          </p:nvSpPr>
          <p:spPr>
            <a:xfrm>
              <a:off x="292170" y="2571768"/>
              <a:ext cx="1475140" cy="339761"/>
            </a:xfrm>
            <a:prstGeom prst="rect">
              <a:avLst/>
            </a:prstGeom>
            <a:solidFill>
              <a:schemeClr val="bg1"/>
            </a:solidFill>
            <a:ln w="12700" cap="flat" cmpd="sng">
              <a:solidFill>
                <a:srgbClr val="F79646"/>
              </a:solidFill>
              <a:prstDash val="solid"/>
              <a:miter/>
              <a:headEnd type="none" w="med" len="med"/>
              <a:tailEnd type="none" w="med" len="med"/>
            </a:ln>
          </p:spPr>
          <p:txBody>
            <a:bodyPr wrap="square" anchor="t" anchorCtr="0">
              <a:spAutoFit/>
            </a:bodyPr>
            <a:lstStyle/>
            <a:p>
              <a:pPr algn="ctr"/>
              <a:r>
                <a:rPr lang="zh-CN" altLang="en-US" sz="2800" b="1">
                  <a:solidFill>
                    <a:schemeClr val="tx2"/>
                  </a:solidFill>
                  <a:latin typeface="Calibri" panose="020F0502020204030204" pitchFamily="2" charset="0"/>
                  <a:ea typeface="宋体" panose="02010600030101010101" pitchFamily="2" charset="-122"/>
                </a:rPr>
                <a:t>电磁起重机</a:t>
              </a:r>
            </a:p>
          </p:txBody>
        </p:sp>
      </p:grpSp>
      <p:sp>
        <p:nvSpPr>
          <p:cNvPr id="9220" name="矩形 4"/>
          <p:cNvSpPr/>
          <p:nvPr/>
        </p:nvSpPr>
        <p:spPr>
          <a:xfrm>
            <a:off x="431800" y="656590"/>
            <a:ext cx="3457575" cy="588963"/>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nchor="t" anchorCtr="0">
            <a:spAutoFit/>
          </a:bodyPr>
          <a:lstStyle/>
          <a:p>
            <a:r>
              <a:rPr lang="zh-CN" altLang="en-US" sz="3200" b="1">
                <a:solidFill>
                  <a:srgbClr val="FFFFFF"/>
                </a:solidFill>
                <a:latin typeface="Arial" panose="020B0604020202020204" pitchFamily="34" charset="0"/>
                <a:ea typeface="宋体" panose="02010600030101010101" pitchFamily="2" charset="-122"/>
              </a:rPr>
              <a:t>三、电磁铁的应用</a:t>
            </a:r>
          </a:p>
        </p:txBody>
      </p:sp>
      <p:pic>
        <p:nvPicPr>
          <p:cNvPr id="9221" name="Picture 9" descr="E:\李燃\教师教学用书\2012人教教师用书项目\ppt\物理\图标.png"/>
          <p:cNvPicPr>
            <a:picLocks noChangeAspect="1"/>
          </p:cNvPicPr>
          <p:nvPr/>
        </p:nvPicPr>
        <p:blipFill>
          <a:blip r:embed="rId3"/>
          <a:stretch>
            <a:fillRect/>
          </a:stretch>
        </p:blipFill>
        <p:spPr>
          <a:xfrm>
            <a:off x="8028305" y="476885"/>
            <a:ext cx="882650" cy="731838"/>
          </a:xfrm>
          <a:prstGeom prst="rect">
            <a:avLst/>
          </a:prstGeom>
          <a:noFill/>
          <a:ln w="9525">
            <a:noFill/>
          </a:ln>
        </p:spPr>
      </p:pic>
      <p:sp>
        <p:nvSpPr>
          <p:cNvPr id="2" name="文本框 1"/>
          <p:cNvSpPr txBox="1"/>
          <p:nvPr/>
        </p:nvSpPr>
        <p:spPr>
          <a:xfrm>
            <a:off x="4683125" y="3280093"/>
            <a:ext cx="4116388" cy="946150"/>
          </a:xfrm>
          <a:prstGeom prst="rect">
            <a:avLst/>
          </a:prstGeom>
          <a:noFill/>
          <a:ln w="9525">
            <a:noFill/>
          </a:ln>
        </p:spPr>
        <p:txBody>
          <a:bodyPr wrap="none" anchor="t" anchorCtr="0">
            <a:spAutoFit/>
          </a:bodyPr>
          <a:lstStyle/>
          <a:p>
            <a:r>
              <a:rPr lang="zh-CN" altLang="en-US" sz="2800" b="1">
                <a:latin typeface="Arial" panose="020B0604020202020204" pitchFamily="34" charset="0"/>
                <a:ea typeface="宋体" panose="02010600030101010101" pitchFamily="2" charset="-122"/>
              </a:rPr>
              <a:t>电磁铁最直接的应用之一</a:t>
            </a:r>
          </a:p>
          <a:p>
            <a:r>
              <a:rPr lang="zh-CN" altLang="en-US" sz="2800" b="1">
                <a:latin typeface="Arial" panose="020B0604020202020204" pitchFamily="34" charset="0"/>
                <a:ea typeface="宋体" panose="02010600030101010101" pitchFamily="2" charset="-122"/>
              </a:rPr>
              <a:t>是电磁起重机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2660</Words>
  <Application>Microsoft Office PowerPoint</Application>
  <PresentationFormat>全屏显示(4:3)</PresentationFormat>
  <Paragraphs>233</Paragraphs>
  <Slides>57</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0</vt:i4>
      </vt:variant>
      <vt:variant>
        <vt:lpstr>幻灯片标题</vt:lpstr>
      </vt:variant>
      <vt:variant>
        <vt:i4>57</vt:i4>
      </vt:variant>
    </vt:vector>
  </HeadingPairs>
  <TitlesOfParts>
    <vt:vector size="67" baseType="lpstr">
      <vt:lpstr>等线</vt:lpstr>
      <vt:lpstr>黑体</vt:lpstr>
      <vt:lpstr>华文新魏</vt:lpstr>
      <vt:lpstr>楷体_GB2312</vt:lpstr>
      <vt:lpstr>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lenovo07</dc:creator>
  <cp:lastModifiedBy>lenovo07</cp:lastModifiedBy>
  <cp:revision>7</cp:revision>
  <dcterms:created xsi:type="dcterms:W3CDTF">2021-10-09T05:43:02Z</dcterms:created>
  <dcterms:modified xsi:type="dcterms:W3CDTF">2021-10-15T07:47:20Z</dcterms:modified>
</cp:coreProperties>
</file>