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920" r:id="rId6"/>
    <p:sldId id="2921" r:id="rId7"/>
    <p:sldId id="2922" r:id="rId8"/>
    <p:sldId id="2923" r:id="rId9"/>
    <p:sldId id="2924" r:id="rId10"/>
    <p:sldId id="2925" r:id="rId11"/>
    <p:sldId id="2926" r:id="rId12"/>
    <p:sldId id="2927" r:id="rId13"/>
    <p:sldId id="2928" r:id="rId14"/>
    <p:sldId id="2929" r:id="rId15"/>
    <p:sldId id="2930" r:id="rId16"/>
    <p:sldId id="2931" r:id="rId17"/>
    <p:sldId id="2932" r:id="rId18"/>
    <p:sldId id="2934" r:id="rId19"/>
    <p:sldId id="2935" r:id="rId20"/>
    <p:sldId id="2936" r:id="rId21"/>
    <p:sldId id="2937" r:id="rId22"/>
    <p:sldId id="2938" r:id="rId23"/>
    <p:sldId id="2939" r:id="rId24"/>
    <p:sldId id="2940" r:id="rId25"/>
    <p:sldId id="2941" r:id="rId26"/>
    <p:sldId id="2942" r:id="rId27"/>
    <p:sldId id="2943" r:id="rId28"/>
    <p:sldId id="2944" r:id="rId29"/>
    <p:sldId id="2945" r:id="rId30"/>
    <p:sldId id="2946" r:id="rId31"/>
    <p:sldId id="2947" r:id="rId32"/>
    <p:sldId id="2948" r:id="rId33"/>
    <p:sldId id="2933" r:id="rId34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tags" Target="tags/tag433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0.xml" /><Relationship Id="rId4" Type="http://schemas.openxmlformats.org/officeDocument/2006/relationships/tags" Target="../tags/tag321.xml" /><Relationship Id="rId5" Type="http://schemas.openxmlformats.org/officeDocument/2006/relationships/tags" Target="../tags/tag322.xml" /><Relationship Id="rId6" Type="http://schemas.openxmlformats.org/officeDocument/2006/relationships/tags" Target="../tags/tag323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1.xml" /><Relationship Id="rId4" Type="http://schemas.openxmlformats.org/officeDocument/2006/relationships/tags" Target="../tags/tag332.xml" /><Relationship Id="rId5" Type="http://schemas.openxmlformats.org/officeDocument/2006/relationships/tags" Target="../tags/tag333.xml" /><Relationship Id="rId6" Type="http://schemas.openxmlformats.org/officeDocument/2006/relationships/tags" Target="../tags/tag334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0.xml" /><Relationship Id="rId4" Type="http://schemas.openxmlformats.org/officeDocument/2006/relationships/tags" Target="../tags/tag341.xml" /><Relationship Id="rId5" Type="http://schemas.openxmlformats.org/officeDocument/2006/relationships/tags" Target="../tags/tag342.xml" /><Relationship Id="rId6" Type="http://schemas.openxmlformats.org/officeDocument/2006/relationships/tags" Target="../tags/tag343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2.xml" /><Relationship Id="rId4" Type="http://schemas.openxmlformats.org/officeDocument/2006/relationships/tags" Target="../tags/tag363.xml" /><Relationship Id="rId5" Type="http://schemas.openxmlformats.org/officeDocument/2006/relationships/tags" Target="../tags/tag364.xml" /><Relationship Id="rId6" Type="http://schemas.openxmlformats.org/officeDocument/2006/relationships/tags" Target="../tags/tag365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4.xml" /><Relationship Id="rId4" Type="http://schemas.openxmlformats.org/officeDocument/2006/relationships/tags" Target="../tags/tag375.xml" /><Relationship Id="rId5" Type="http://schemas.openxmlformats.org/officeDocument/2006/relationships/tags" Target="../tags/tag376.xml" /><Relationship Id="rId6" Type="http://schemas.openxmlformats.org/officeDocument/2006/relationships/tags" Target="../tags/tag377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6.xml" /><Relationship Id="rId4" Type="http://schemas.openxmlformats.org/officeDocument/2006/relationships/tags" Target="../tags/tag387.xml" /><Relationship Id="rId5" Type="http://schemas.openxmlformats.org/officeDocument/2006/relationships/tags" Target="../tags/tag388.xml" /><Relationship Id="rId6" Type="http://schemas.openxmlformats.org/officeDocument/2006/relationships/tags" Target="../tags/tag389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5.xml" /><Relationship Id="rId4" Type="http://schemas.openxmlformats.org/officeDocument/2006/relationships/tags" Target="../tags/tag236.xml" /><Relationship Id="rId5" Type="http://schemas.openxmlformats.org/officeDocument/2006/relationships/tags" Target="../tags/tag237.xml" /><Relationship Id="rId6" Type="http://schemas.openxmlformats.org/officeDocument/2006/relationships/tags" Target="../tags/tag238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ags" Target="../tags/tag248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tags" Target="../tags/tag259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6.xml" /><Relationship Id="rId4" Type="http://schemas.openxmlformats.org/officeDocument/2006/relationships/tags" Target="../tags/tag267.xml" /><Relationship Id="rId5" Type="http://schemas.openxmlformats.org/officeDocument/2006/relationships/tags" Target="../tags/tag268.xml" /><Relationship Id="rId6" Type="http://schemas.openxmlformats.org/officeDocument/2006/relationships/tags" Target="../tags/tag269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5.xml" /><Relationship Id="rId4" Type="http://schemas.openxmlformats.org/officeDocument/2006/relationships/tags" Target="../tags/tag276.xml" /><Relationship Id="rId5" Type="http://schemas.openxmlformats.org/officeDocument/2006/relationships/tags" Target="../tags/tag277.xml" /><Relationship Id="rId6" Type="http://schemas.openxmlformats.org/officeDocument/2006/relationships/tags" Target="../tags/tag278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9.xml" /><Relationship Id="rId4" Type="http://schemas.openxmlformats.org/officeDocument/2006/relationships/tags" Target="../tags/tag290.xml" /><Relationship Id="rId5" Type="http://schemas.openxmlformats.org/officeDocument/2006/relationships/tags" Target="../tags/tag291.xml" /><Relationship Id="rId6" Type="http://schemas.openxmlformats.org/officeDocument/2006/relationships/tags" Target="../tags/tag292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9.xml" /><Relationship Id="rId4" Type="http://schemas.openxmlformats.org/officeDocument/2006/relationships/tags" Target="../tags/tag300.xml" /><Relationship Id="rId5" Type="http://schemas.openxmlformats.org/officeDocument/2006/relationships/tags" Target="../tags/tag301.xml" /><Relationship Id="rId6" Type="http://schemas.openxmlformats.org/officeDocument/2006/relationships/tags" Target="../tags/tag302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9.xml" /><Relationship Id="rId4" Type="http://schemas.openxmlformats.org/officeDocument/2006/relationships/tags" Target="../tags/tag310.xml" /><Relationship Id="rId5" Type="http://schemas.openxmlformats.org/officeDocument/2006/relationships/tags" Target="../tags/tag311.xml" /><Relationship Id="rId6" Type="http://schemas.openxmlformats.org/officeDocument/2006/relationships/tags" Target="../tags/tag31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2026年1月31日星期六5时59分53秒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2026年1月31日星期六5时59分52秒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4.xml" /><Relationship Id="rId2" Type="http://schemas.openxmlformats.org/officeDocument/2006/relationships/tags" Target="../tags/tag206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Relationship Id="rId7" Type="http://schemas.openxmlformats.org/officeDocument/2006/relationships/tags" Target="../tags/tag211.xml" /><Relationship Id="rId8" Type="http://schemas.openxmlformats.org/officeDocument/2006/relationships/tags" Target="../tags/tag212.xml" /><Relationship Id="rId9" Type="http://schemas.openxmlformats.org/officeDocument/2006/relationships/tags" Target="../tags/tag21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2.xml" /><Relationship Id="rId11" Type="http://schemas.openxmlformats.org/officeDocument/2006/relationships/tags" Target="../tags/tag223.xml" /><Relationship Id="rId12" Type="http://schemas.openxmlformats.org/officeDocument/2006/relationships/tags" Target="../tags/tag224.xml" /><Relationship Id="rId13" Type="http://schemas.openxmlformats.org/officeDocument/2006/relationships/tags" Target="../tags/tag225.xml" /><Relationship Id="rId14" Type="http://schemas.openxmlformats.org/officeDocument/2006/relationships/tags" Target="../tags/tag226.xml" /><Relationship Id="rId2" Type="http://schemas.openxmlformats.org/officeDocument/2006/relationships/tags" Target="../tags/tag215.xml" /><Relationship Id="rId3" Type="http://schemas.openxmlformats.org/officeDocument/2006/relationships/image" Target="../media/image23.png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tags" Target="../tags/tag219.xml" /><Relationship Id="rId8" Type="http://schemas.openxmlformats.org/officeDocument/2006/relationships/tags" Target="../tags/tag220.xml" /><Relationship Id="rId9" Type="http://schemas.openxmlformats.org/officeDocument/2006/relationships/tags" Target="../tags/tag22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7.xml" /><Relationship Id="rId3" Type="http://schemas.openxmlformats.org/officeDocument/2006/relationships/image" Target="../media/image24.png" /><Relationship Id="rId4" Type="http://schemas.openxmlformats.org/officeDocument/2006/relationships/tags" Target="../tags/tag228.xml" /><Relationship Id="rId5" Type="http://schemas.openxmlformats.org/officeDocument/2006/relationships/tags" Target="../tags/tag229.xml" /><Relationship Id="rId6" Type="http://schemas.openxmlformats.org/officeDocument/2006/relationships/tags" Target="../tags/tag23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1.xml" /><Relationship Id="rId3" Type="http://schemas.openxmlformats.org/officeDocument/2006/relationships/image" Target="../media/image25.jpeg" /><Relationship Id="rId4" Type="http://schemas.openxmlformats.org/officeDocument/2006/relationships/tags" Target="../tags/tag232.xml" /><Relationship Id="rId5" Type="http://schemas.openxmlformats.org/officeDocument/2006/relationships/image" Target="../media/image26.jpeg" /><Relationship Id="rId6" Type="http://schemas.openxmlformats.org/officeDocument/2006/relationships/tags" Target="../tags/tag233.xml" /><Relationship Id="rId7" Type="http://schemas.openxmlformats.org/officeDocument/2006/relationships/tags" Target="../tags/tag23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39.xml" /><Relationship Id="rId4" Type="http://schemas.openxmlformats.org/officeDocument/2006/relationships/tags" Target="../tags/tag240.xml" /><Relationship Id="rId5" Type="http://schemas.openxmlformats.org/officeDocument/2006/relationships/tags" Target="../tags/tag241.xml" /><Relationship Id="rId6" Type="http://schemas.openxmlformats.org/officeDocument/2006/relationships/tags" Target="../tags/tag242.xml" /><Relationship Id="rId7" Type="http://schemas.openxmlformats.org/officeDocument/2006/relationships/tags" Target="../tags/tag243.xml" /><Relationship Id="rId8" Type="http://schemas.openxmlformats.org/officeDocument/2006/relationships/tags" Target="../tags/tag244.xml" /><Relationship Id="rId9" Type="http://schemas.openxmlformats.org/officeDocument/2006/relationships/slide" Target="slide2.xml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55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49.xml" /><Relationship Id="rId4" Type="http://schemas.openxmlformats.org/officeDocument/2006/relationships/tags" Target="../tags/tag250.xml" /><Relationship Id="rId5" Type="http://schemas.openxmlformats.org/officeDocument/2006/relationships/image" Target="../media/image27.jpeg" /><Relationship Id="rId6" Type="http://schemas.openxmlformats.org/officeDocument/2006/relationships/tags" Target="../tags/tag251.xml" /><Relationship Id="rId7" Type="http://schemas.openxmlformats.org/officeDocument/2006/relationships/tags" Target="../tags/tag252.xml" /><Relationship Id="rId8" Type="http://schemas.openxmlformats.org/officeDocument/2006/relationships/tags" Target="../tags/tag253.xml" /><Relationship Id="rId9" Type="http://schemas.openxmlformats.org/officeDocument/2006/relationships/tags" Target="../tags/tag25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60.xml" /><Relationship Id="rId4" Type="http://schemas.openxmlformats.org/officeDocument/2006/relationships/tags" Target="../tags/tag261.xml" /><Relationship Id="rId5" Type="http://schemas.openxmlformats.org/officeDocument/2006/relationships/tags" Target="../tags/tag262.xml" /><Relationship Id="rId6" Type="http://schemas.openxmlformats.org/officeDocument/2006/relationships/tags" Target="../tags/tag263.xml" /><Relationship Id="rId7" Type="http://schemas.openxmlformats.org/officeDocument/2006/relationships/image" Target="../media/image28.jpeg" /><Relationship Id="rId8" Type="http://schemas.openxmlformats.org/officeDocument/2006/relationships/tags" Target="../tags/tag264.xml" /><Relationship Id="rId9" Type="http://schemas.openxmlformats.org/officeDocument/2006/relationships/tags" Target="../tags/tag265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70.xml" /><Relationship Id="rId4" Type="http://schemas.openxmlformats.org/officeDocument/2006/relationships/image" Target="../media/image29.jpeg" /><Relationship Id="rId5" Type="http://schemas.openxmlformats.org/officeDocument/2006/relationships/tags" Target="../tags/tag271.xml" /><Relationship Id="rId6" Type="http://schemas.openxmlformats.org/officeDocument/2006/relationships/tags" Target="../tags/tag272.xml" /><Relationship Id="rId7" Type="http://schemas.openxmlformats.org/officeDocument/2006/relationships/image" Target="../media/image30.jpeg" /><Relationship Id="rId8" Type="http://schemas.openxmlformats.org/officeDocument/2006/relationships/tags" Target="../tags/tag273.xml" /><Relationship Id="rId9" Type="http://schemas.openxmlformats.org/officeDocument/2006/relationships/tags" Target="../tags/tag27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83.xml" /><Relationship Id="rId11" Type="http://schemas.openxmlformats.org/officeDocument/2006/relationships/image" Target="../media/image34.png" /><Relationship Id="rId12" Type="http://schemas.openxmlformats.org/officeDocument/2006/relationships/tags" Target="../tags/tag284.xml" /><Relationship Id="rId13" Type="http://schemas.openxmlformats.org/officeDocument/2006/relationships/tags" Target="../tags/tag285.xml" /><Relationship Id="rId14" Type="http://schemas.openxmlformats.org/officeDocument/2006/relationships/tags" Target="../tags/tag286.xml" /><Relationship Id="rId15" Type="http://schemas.openxmlformats.org/officeDocument/2006/relationships/tags" Target="../tags/tag287.xml" /><Relationship Id="rId16" Type="http://schemas.openxmlformats.org/officeDocument/2006/relationships/image" Target="../media/image35.png" /><Relationship Id="rId17" Type="http://schemas.openxmlformats.org/officeDocument/2006/relationships/tags" Target="../tags/tag288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image" Target="../media/image31.jpeg" /><Relationship Id="rId6" Type="http://schemas.openxmlformats.org/officeDocument/2006/relationships/tags" Target="../tags/tag281.xml" /><Relationship Id="rId7" Type="http://schemas.openxmlformats.org/officeDocument/2006/relationships/image" Target="../media/image32.png" /><Relationship Id="rId8" Type="http://schemas.openxmlformats.org/officeDocument/2006/relationships/tags" Target="../tags/tag282.xml" /><Relationship Id="rId9" Type="http://schemas.openxmlformats.org/officeDocument/2006/relationships/image" Target="../media/image33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13" Type="http://schemas.openxmlformats.org/officeDocument/2006/relationships/tags" Target="../tags/tag82.xml" /><Relationship Id="rId14" Type="http://schemas.openxmlformats.org/officeDocument/2006/relationships/tags" Target="../tags/tag83.xml" /><Relationship Id="rId15" Type="http://schemas.openxmlformats.org/officeDocument/2006/relationships/tags" Target="../tags/tag84.xml" /><Relationship Id="rId16" Type="http://schemas.openxmlformats.org/officeDocument/2006/relationships/tags" Target="../tags/tag85.xml" /><Relationship Id="rId17" Type="http://schemas.openxmlformats.org/officeDocument/2006/relationships/tags" Target="../tags/tag86.xml" /><Relationship Id="rId18" Type="http://schemas.openxmlformats.org/officeDocument/2006/relationships/tags" Target="../tags/tag87.xml" /><Relationship Id="rId19" Type="http://schemas.openxmlformats.org/officeDocument/2006/relationships/tags" Target="../tags/tag88.xml" /><Relationship Id="rId2" Type="http://schemas.openxmlformats.org/officeDocument/2006/relationships/tags" Target="../tags/tag71.xml" /><Relationship Id="rId20" Type="http://schemas.openxmlformats.org/officeDocument/2006/relationships/tags" Target="../tags/tag89.xml" /><Relationship Id="rId21" Type="http://schemas.openxmlformats.org/officeDocument/2006/relationships/tags" Target="../tags/tag90.xml" /><Relationship Id="rId22" Type="http://schemas.openxmlformats.org/officeDocument/2006/relationships/tags" Target="../tags/tag91.xml" /><Relationship Id="rId23" Type="http://schemas.openxmlformats.org/officeDocument/2006/relationships/tags" Target="../tags/tag92.xml" /><Relationship Id="rId24" Type="http://schemas.openxmlformats.org/officeDocument/2006/relationships/tags" Target="../tags/tag93.xml" /><Relationship Id="rId25" Type="http://schemas.openxmlformats.org/officeDocument/2006/relationships/tags" Target="../tags/tag94.xml" /><Relationship Id="rId26" Type="http://schemas.openxmlformats.org/officeDocument/2006/relationships/tags" Target="../tags/tag95.xml" /><Relationship Id="rId27" Type="http://schemas.openxmlformats.org/officeDocument/2006/relationships/tags" Target="../tags/tag96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tags" Target="../tags/tag296.xml" /><Relationship Id="rId7" Type="http://schemas.openxmlformats.org/officeDocument/2006/relationships/tags" Target="../tags/tag297.xml" /><Relationship Id="rId8" Type="http://schemas.openxmlformats.org/officeDocument/2006/relationships/tags" Target="../tags/tag298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303.xml" /><Relationship Id="rId4" Type="http://schemas.openxmlformats.org/officeDocument/2006/relationships/tags" Target="../tags/tag304.xml" /><Relationship Id="rId5" Type="http://schemas.openxmlformats.org/officeDocument/2006/relationships/tags" Target="../tags/tag305.xml" /><Relationship Id="rId6" Type="http://schemas.openxmlformats.org/officeDocument/2006/relationships/tags" Target="../tags/tag306.xml" /><Relationship Id="rId7" Type="http://schemas.openxmlformats.org/officeDocument/2006/relationships/tags" Target="../tags/tag307.xml" /><Relationship Id="rId8" Type="http://schemas.openxmlformats.org/officeDocument/2006/relationships/tags" Target="../tags/tag308.xml" /><Relationship Id="rId9" Type="http://schemas.openxmlformats.org/officeDocument/2006/relationships/slide" Target="slide2.xml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19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313.xml" /><Relationship Id="rId4" Type="http://schemas.openxmlformats.org/officeDocument/2006/relationships/tags" Target="../tags/tag314.xml" /><Relationship Id="rId5" Type="http://schemas.openxmlformats.org/officeDocument/2006/relationships/image" Target="../media/image36.jpeg" /><Relationship Id="rId6" Type="http://schemas.openxmlformats.org/officeDocument/2006/relationships/tags" Target="../tags/tag315.xml" /><Relationship Id="rId7" Type="http://schemas.openxmlformats.org/officeDocument/2006/relationships/tags" Target="../tags/tag316.xml" /><Relationship Id="rId8" Type="http://schemas.openxmlformats.org/officeDocument/2006/relationships/tags" Target="../tags/tag317.xml" /><Relationship Id="rId9" Type="http://schemas.openxmlformats.org/officeDocument/2006/relationships/tags" Target="../tags/tag31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30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324.xml" /><Relationship Id="rId4" Type="http://schemas.openxmlformats.org/officeDocument/2006/relationships/tags" Target="../tags/tag325.xml" /><Relationship Id="rId5" Type="http://schemas.openxmlformats.org/officeDocument/2006/relationships/tags" Target="../tags/tag326.xml" /><Relationship Id="rId6" Type="http://schemas.openxmlformats.org/officeDocument/2006/relationships/image" Target="../media/image31.jpeg" /><Relationship Id="rId7" Type="http://schemas.openxmlformats.org/officeDocument/2006/relationships/tags" Target="../tags/tag327.xml" /><Relationship Id="rId8" Type="http://schemas.openxmlformats.org/officeDocument/2006/relationships/tags" Target="../tags/tag328.xml" /><Relationship Id="rId9" Type="http://schemas.openxmlformats.org/officeDocument/2006/relationships/tags" Target="../tags/tag32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39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image" Target="../media/image37.jpeg" /><Relationship Id="rId6" Type="http://schemas.openxmlformats.org/officeDocument/2006/relationships/tags" Target="../tags/tag337.xml" /><Relationship Id="rId7" Type="http://schemas.openxmlformats.org/officeDocument/2006/relationships/image" Target="../media/image38.jpeg" /><Relationship Id="rId8" Type="http://schemas.openxmlformats.org/officeDocument/2006/relationships/tags" Target="../tags/tag338.xml" /><Relationship Id="rId9" Type="http://schemas.openxmlformats.org/officeDocument/2006/relationships/image" Target="../media/image39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tags" Target="../tags/tag347.xml" /><Relationship Id="rId7" Type="http://schemas.openxmlformats.org/officeDocument/2006/relationships/slide" Target="slide2.xml" TargetMode="In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57.xml" /><Relationship Id="rId11" Type="http://schemas.openxmlformats.org/officeDocument/2006/relationships/image" Target="../media/image42.jpeg" /><Relationship Id="rId12" Type="http://schemas.openxmlformats.org/officeDocument/2006/relationships/tags" Target="../tags/tag358.xml" /><Relationship Id="rId13" Type="http://schemas.openxmlformats.org/officeDocument/2006/relationships/image" Target="../media/image43.jpeg" /><Relationship Id="rId14" Type="http://schemas.openxmlformats.org/officeDocument/2006/relationships/tags" Target="../tags/tag359.xml" /><Relationship Id="rId15" Type="http://schemas.openxmlformats.org/officeDocument/2006/relationships/image" Target="../media/image44.jpeg" /><Relationship Id="rId16" Type="http://schemas.openxmlformats.org/officeDocument/2006/relationships/tags" Target="../tags/tag360.xml" /><Relationship Id="rId17" Type="http://schemas.openxmlformats.org/officeDocument/2006/relationships/tags" Target="../tags/tag361.xml" /><Relationship Id="rId18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352.xml" /><Relationship Id="rId4" Type="http://schemas.openxmlformats.org/officeDocument/2006/relationships/tags" Target="../tags/tag353.xml" /><Relationship Id="rId5" Type="http://schemas.openxmlformats.org/officeDocument/2006/relationships/image" Target="../media/image40.jpeg" /><Relationship Id="rId6" Type="http://schemas.openxmlformats.org/officeDocument/2006/relationships/tags" Target="../tags/tag354.xml" /><Relationship Id="rId7" Type="http://schemas.openxmlformats.org/officeDocument/2006/relationships/tags" Target="../tags/tag355.xml" /><Relationship Id="rId8" Type="http://schemas.openxmlformats.org/officeDocument/2006/relationships/tags" Target="../tags/tag356.xml" /><Relationship Id="rId9" Type="http://schemas.openxmlformats.org/officeDocument/2006/relationships/image" Target="../media/image41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71.xml" /><Relationship Id="rId11" Type="http://schemas.openxmlformats.org/officeDocument/2006/relationships/tags" Target="../tags/tag372.xml" /><Relationship Id="rId12" Type="http://schemas.openxmlformats.org/officeDocument/2006/relationships/tags" Target="../tags/tag373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366.xml" /><Relationship Id="rId4" Type="http://schemas.openxmlformats.org/officeDocument/2006/relationships/image" Target="../media/image45.jpeg" /><Relationship Id="rId5" Type="http://schemas.openxmlformats.org/officeDocument/2006/relationships/tags" Target="../tags/tag367.xml" /><Relationship Id="rId6" Type="http://schemas.openxmlformats.org/officeDocument/2006/relationships/tags" Target="../tags/tag368.xml" /><Relationship Id="rId7" Type="http://schemas.openxmlformats.org/officeDocument/2006/relationships/image" Target="../media/image46.jpeg" /><Relationship Id="rId8" Type="http://schemas.openxmlformats.org/officeDocument/2006/relationships/tags" Target="../tags/tag369.xml" /><Relationship Id="rId9" Type="http://schemas.openxmlformats.org/officeDocument/2006/relationships/tags" Target="../tags/tag370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83.xml" /><Relationship Id="rId11" Type="http://schemas.openxmlformats.org/officeDocument/2006/relationships/tags" Target="../tags/tag384.xml" /><Relationship Id="rId12" Type="http://schemas.openxmlformats.org/officeDocument/2006/relationships/tags" Target="../tags/tag385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378.xml" /><Relationship Id="rId4" Type="http://schemas.openxmlformats.org/officeDocument/2006/relationships/image" Target="../media/image47.jpeg" /><Relationship Id="rId5" Type="http://schemas.openxmlformats.org/officeDocument/2006/relationships/tags" Target="../tags/tag379.xml" /><Relationship Id="rId6" Type="http://schemas.openxmlformats.org/officeDocument/2006/relationships/tags" Target="../tags/tag380.xml" /><Relationship Id="rId7" Type="http://schemas.openxmlformats.org/officeDocument/2006/relationships/image" Target="../media/image31.jpeg" /><Relationship Id="rId8" Type="http://schemas.openxmlformats.org/officeDocument/2006/relationships/tags" Target="../tags/tag381.xml" /><Relationship Id="rId9" Type="http://schemas.openxmlformats.org/officeDocument/2006/relationships/tags" Target="../tags/tag382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5.xml" /><Relationship Id="rId11" Type="http://schemas.openxmlformats.org/officeDocument/2006/relationships/tags" Target="../tags/tag396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390.xml" /><Relationship Id="rId4" Type="http://schemas.openxmlformats.org/officeDocument/2006/relationships/tags" Target="../tags/tag391.xml" /><Relationship Id="rId5" Type="http://schemas.openxmlformats.org/officeDocument/2006/relationships/tags" Target="../tags/tag392.xml" /><Relationship Id="rId6" Type="http://schemas.openxmlformats.org/officeDocument/2006/relationships/image" Target="../media/image48.png" /><Relationship Id="rId7" Type="http://schemas.openxmlformats.org/officeDocument/2006/relationships/tags" Target="../tags/tag393.xml" /><Relationship Id="rId8" Type="http://schemas.openxmlformats.org/officeDocument/2006/relationships/tags" Target="../tags/tag394.xml" /><Relationship Id="rId9" Type="http://schemas.openxmlformats.org/officeDocument/2006/relationships/image" Target="../media/image49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4.xml" /><Relationship Id="rId11" Type="http://schemas.openxmlformats.org/officeDocument/2006/relationships/image" Target="../media/image17.gif" /><Relationship Id="rId12" Type="http://schemas.openxmlformats.org/officeDocument/2006/relationships/tags" Target="../tags/tag105.xml" /><Relationship Id="rId2" Type="http://schemas.openxmlformats.org/officeDocument/2006/relationships/tags" Target="../tags/tag97.xml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tags" Target="../tags/tag102.xml" /><Relationship Id="rId8" Type="http://schemas.openxmlformats.org/officeDocument/2006/relationships/tags" Target="../tags/tag103.xml" /><Relationship Id="rId9" Type="http://schemas.openxmlformats.org/officeDocument/2006/relationships/image" Target="../media/image16.gif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5.xml" /><Relationship Id="rId11" Type="http://schemas.openxmlformats.org/officeDocument/2006/relationships/tags" Target="../tags/tag406.xml" /><Relationship Id="rId12" Type="http://schemas.openxmlformats.org/officeDocument/2006/relationships/tags" Target="../tags/tag407.xml" /><Relationship Id="rId13" Type="http://schemas.openxmlformats.org/officeDocument/2006/relationships/tags" Target="../tags/tag408.xml" /><Relationship Id="rId14" Type="http://schemas.openxmlformats.org/officeDocument/2006/relationships/tags" Target="../tags/tag409.xml" /><Relationship Id="rId15" Type="http://schemas.openxmlformats.org/officeDocument/2006/relationships/tags" Target="../tags/tag410.xml" /><Relationship Id="rId16" Type="http://schemas.openxmlformats.org/officeDocument/2006/relationships/tags" Target="../tags/tag411.xml" /><Relationship Id="rId17" Type="http://schemas.openxmlformats.org/officeDocument/2006/relationships/tags" Target="../tags/tag412.xml" /><Relationship Id="rId18" Type="http://schemas.openxmlformats.org/officeDocument/2006/relationships/tags" Target="../tags/tag413.xml" /><Relationship Id="rId19" Type="http://schemas.openxmlformats.org/officeDocument/2006/relationships/tags" Target="../tags/tag414.xml" /><Relationship Id="rId2" Type="http://schemas.openxmlformats.org/officeDocument/2006/relationships/tags" Target="../tags/tag397.xml" /><Relationship Id="rId20" Type="http://schemas.openxmlformats.org/officeDocument/2006/relationships/tags" Target="../tags/tag415.xml" /><Relationship Id="rId21" Type="http://schemas.openxmlformats.org/officeDocument/2006/relationships/tags" Target="../tags/tag416.xml" /><Relationship Id="rId22" Type="http://schemas.openxmlformats.org/officeDocument/2006/relationships/tags" Target="../tags/tag417.xml" /><Relationship Id="rId23" Type="http://schemas.openxmlformats.org/officeDocument/2006/relationships/tags" Target="../tags/tag418.xml" /><Relationship Id="rId24" Type="http://schemas.openxmlformats.org/officeDocument/2006/relationships/tags" Target="../tags/tag419.xml" /><Relationship Id="rId25" Type="http://schemas.openxmlformats.org/officeDocument/2006/relationships/tags" Target="../tags/tag420.xml" /><Relationship Id="rId26" Type="http://schemas.openxmlformats.org/officeDocument/2006/relationships/tags" Target="../tags/tag421.xml" /><Relationship Id="rId27" Type="http://schemas.openxmlformats.org/officeDocument/2006/relationships/tags" Target="../tags/tag422.xml" /><Relationship Id="rId28" Type="http://schemas.openxmlformats.org/officeDocument/2006/relationships/tags" Target="../tags/tag423.xml" /><Relationship Id="rId29" Type="http://schemas.openxmlformats.org/officeDocument/2006/relationships/tags" Target="../tags/tag424.xml" /><Relationship Id="rId3" Type="http://schemas.openxmlformats.org/officeDocument/2006/relationships/tags" Target="../tags/tag398.xml" /><Relationship Id="rId30" Type="http://schemas.openxmlformats.org/officeDocument/2006/relationships/tags" Target="../tags/tag425.xml" /><Relationship Id="rId31" Type="http://schemas.openxmlformats.org/officeDocument/2006/relationships/tags" Target="../tags/tag426.xml" /><Relationship Id="rId32" Type="http://schemas.openxmlformats.org/officeDocument/2006/relationships/tags" Target="../tags/tag427.xml" /><Relationship Id="rId33" Type="http://schemas.openxmlformats.org/officeDocument/2006/relationships/tags" Target="../tags/tag428.xml" /><Relationship Id="rId34" Type="http://schemas.openxmlformats.org/officeDocument/2006/relationships/tags" Target="../tags/tag429.xml" /><Relationship Id="rId35" Type="http://schemas.openxmlformats.org/officeDocument/2006/relationships/tags" Target="../tags/tag430.xml" /><Relationship Id="rId36" Type="http://schemas.openxmlformats.org/officeDocument/2006/relationships/tags" Target="../tags/tag431.xml" /><Relationship Id="rId37" Type="http://schemas.openxmlformats.org/officeDocument/2006/relationships/tags" Target="../tags/tag432.xml" /><Relationship Id="rId4" Type="http://schemas.openxmlformats.org/officeDocument/2006/relationships/tags" Target="../tags/tag399.xml" /><Relationship Id="rId5" Type="http://schemas.openxmlformats.org/officeDocument/2006/relationships/tags" Target="../tags/tag400.xml" /><Relationship Id="rId6" Type="http://schemas.openxmlformats.org/officeDocument/2006/relationships/tags" Target="../tags/tag401.xml" /><Relationship Id="rId7" Type="http://schemas.openxmlformats.org/officeDocument/2006/relationships/tags" Target="../tags/tag402.xml" /><Relationship Id="rId8" Type="http://schemas.openxmlformats.org/officeDocument/2006/relationships/tags" Target="../tags/tag403.xml" /><Relationship Id="rId9" Type="http://schemas.openxmlformats.org/officeDocument/2006/relationships/tags" Target="../tags/tag40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3.xml" /><Relationship Id="rId2" Type="http://schemas.openxmlformats.org/officeDocument/2006/relationships/tags" Target="../tags/tag106.xml" /><Relationship Id="rId3" Type="http://schemas.openxmlformats.org/officeDocument/2006/relationships/tags" Target="../tags/tag107.xml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Relationship Id="rId7" Type="http://schemas.openxmlformats.org/officeDocument/2006/relationships/tags" Target="../tags/tag111.xml" /><Relationship Id="rId8" Type="http://schemas.openxmlformats.org/officeDocument/2006/relationships/tags" Target="../tags/tag112.xml" /><Relationship Id="rId9" Type="http://schemas.openxmlformats.org/officeDocument/2006/relationships/image" Target="../media/image1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9.png" /><Relationship Id="rId11" Type="http://schemas.openxmlformats.org/officeDocument/2006/relationships/tags" Target="../tags/tag122.xml" /><Relationship Id="rId12" Type="http://schemas.openxmlformats.org/officeDocument/2006/relationships/image" Target="../media/image20.png" /><Relationship Id="rId13" Type="http://schemas.openxmlformats.org/officeDocument/2006/relationships/tags" Target="../tags/tag123.xml" /><Relationship Id="rId14" Type="http://schemas.openxmlformats.org/officeDocument/2006/relationships/tags" Target="../tags/tag124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tags" Target="../tags/tag120.xml" /><Relationship Id="rId9" Type="http://schemas.openxmlformats.org/officeDocument/2006/relationships/tags" Target="../tags/tag12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5.xml" /><Relationship Id="rId3" Type="http://schemas.openxmlformats.org/officeDocument/2006/relationships/tags" Target="../tags/tag126.xml" /><Relationship Id="rId4" Type="http://schemas.openxmlformats.org/officeDocument/2006/relationships/tags" Target="../tags/tag12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5.xml" /><Relationship Id="rId11" Type="http://schemas.openxmlformats.org/officeDocument/2006/relationships/tags" Target="../tags/tag136.xml" /><Relationship Id="rId12" Type="http://schemas.openxmlformats.org/officeDocument/2006/relationships/tags" Target="../tags/tag137.xml" /><Relationship Id="rId13" Type="http://schemas.openxmlformats.org/officeDocument/2006/relationships/tags" Target="../tags/tag138.xml" /><Relationship Id="rId14" Type="http://schemas.openxmlformats.org/officeDocument/2006/relationships/tags" Target="../tags/tag139.xml" /><Relationship Id="rId15" Type="http://schemas.openxmlformats.org/officeDocument/2006/relationships/tags" Target="../tags/tag140.xml" /><Relationship Id="rId16" Type="http://schemas.openxmlformats.org/officeDocument/2006/relationships/tags" Target="../tags/tag141.xml" /><Relationship Id="rId17" Type="http://schemas.openxmlformats.org/officeDocument/2006/relationships/tags" Target="../tags/tag142.xml" /><Relationship Id="rId18" Type="http://schemas.openxmlformats.org/officeDocument/2006/relationships/tags" Target="../tags/tag143.xml" /><Relationship Id="rId19" Type="http://schemas.openxmlformats.org/officeDocument/2006/relationships/tags" Target="../tags/tag144.xml" /><Relationship Id="rId2" Type="http://schemas.openxmlformats.org/officeDocument/2006/relationships/tags" Target="../tags/tag128.xml" /><Relationship Id="rId20" Type="http://schemas.openxmlformats.org/officeDocument/2006/relationships/tags" Target="../tags/tag145.xml" /><Relationship Id="rId21" Type="http://schemas.openxmlformats.org/officeDocument/2006/relationships/tags" Target="../tags/tag146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tags" Target="../tags/tag132.xml" /><Relationship Id="rId7" Type="http://schemas.openxmlformats.org/officeDocument/2006/relationships/tags" Target="../tags/tag133.xml" /><Relationship Id="rId8" Type="http://schemas.openxmlformats.org/officeDocument/2006/relationships/image" Target="../media/image21.png" /><Relationship Id="rId9" Type="http://schemas.openxmlformats.org/officeDocument/2006/relationships/tags" Target="../tags/tag13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3.xml" /><Relationship Id="rId11" Type="http://schemas.openxmlformats.org/officeDocument/2006/relationships/tags" Target="../tags/tag154.xml" /><Relationship Id="rId12" Type="http://schemas.openxmlformats.org/officeDocument/2006/relationships/tags" Target="../tags/tag155.xml" /><Relationship Id="rId13" Type="http://schemas.openxmlformats.org/officeDocument/2006/relationships/tags" Target="../tags/tag156.xml" /><Relationship Id="rId14" Type="http://schemas.openxmlformats.org/officeDocument/2006/relationships/tags" Target="../tags/tag157.xml" /><Relationship Id="rId15" Type="http://schemas.openxmlformats.org/officeDocument/2006/relationships/tags" Target="../tags/tag158.xml" /><Relationship Id="rId16" Type="http://schemas.openxmlformats.org/officeDocument/2006/relationships/tags" Target="../tags/tag159.xml" /><Relationship Id="rId17" Type="http://schemas.openxmlformats.org/officeDocument/2006/relationships/tags" Target="../tags/tag160.xml" /><Relationship Id="rId18" Type="http://schemas.openxmlformats.org/officeDocument/2006/relationships/tags" Target="../tags/tag161.xml" /><Relationship Id="rId19" Type="http://schemas.openxmlformats.org/officeDocument/2006/relationships/tags" Target="../tags/tag162.xml" /><Relationship Id="rId2" Type="http://schemas.openxmlformats.org/officeDocument/2006/relationships/tags" Target="../tags/tag147.xml" /><Relationship Id="rId20" Type="http://schemas.openxmlformats.org/officeDocument/2006/relationships/tags" Target="../tags/tag163.xml" /><Relationship Id="rId3" Type="http://schemas.openxmlformats.org/officeDocument/2006/relationships/image" Target="../media/image22.png" /><Relationship Id="rId4" Type="http://schemas.openxmlformats.org/officeDocument/2006/relationships/tags" Target="../tags/tag148.xml" /><Relationship Id="rId5" Type="http://schemas.openxmlformats.org/officeDocument/2006/relationships/image" Target="../media/image21.png" /><Relationship Id="rId6" Type="http://schemas.openxmlformats.org/officeDocument/2006/relationships/tags" Target="../tags/tag149.xml" /><Relationship Id="rId7" Type="http://schemas.openxmlformats.org/officeDocument/2006/relationships/tags" Target="../tags/tag150.xml" /><Relationship Id="rId8" Type="http://schemas.openxmlformats.org/officeDocument/2006/relationships/tags" Target="../tags/tag151.xml" /><Relationship Id="rId9" Type="http://schemas.openxmlformats.org/officeDocument/2006/relationships/tags" Target="../tags/tag15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2.xml" /><Relationship Id="rId11" Type="http://schemas.openxmlformats.org/officeDocument/2006/relationships/tags" Target="../tags/tag173.xml" /><Relationship Id="rId12" Type="http://schemas.openxmlformats.org/officeDocument/2006/relationships/tags" Target="../tags/tag174.xml" /><Relationship Id="rId13" Type="http://schemas.openxmlformats.org/officeDocument/2006/relationships/tags" Target="../tags/tag175.xml" /><Relationship Id="rId14" Type="http://schemas.openxmlformats.org/officeDocument/2006/relationships/tags" Target="../tags/tag176.xml" /><Relationship Id="rId15" Type="http://schemas.openxmlformats.org/officeDocument/2006/relationships/tags" Target="../tags/tag177.xml" /><Relationship Id="rId16" Type="http://schemas.openxmlformats.org/officeDocument/2006/relationships/tags" Target="../tags/tag178.xml" /><Relationship Id="rId17" Type="http://schemas.openxmlformats.org/officeDocument/2006/relationships/tags" Target="../tags/tag179.xml" /><Relationship Id="rId18" Type="http://schemas.openxmlformats.org/officeDocument/2006/relationships/tags" Target="../tags/tag180.xml" /><Relationship Id="rId19" Type="http://schemas.openxmlformats.org/officeDocument/2006/relationships/tags" Target="../tags/tag181.xml" /><Relationship Id="rId2" Type="http://schemas.openxmlformats.org/officeDocument/2006/relationships/tags" Target="../tags/tag164.xml" /><Relationship Id="rId20" Type="http://schemas.openxmlformats.org/officeDocument/2006/relationships/tags" Target="../tags/tag182.xml" /><Relationship Id="rId21" Type="http://schemas.openxmlformats.org/officeDocument/2006/relationships/tags" Target="../tags/tag183.xml" /><Relationship Id="rId22" Type="http://schemas.openxmlformats.org/officeDocument/2006/relationships/tags" Target="../tags/tag184.xml" /><Relationship Id="rId23" Type="http://schemas.openxmlformats.org/officeDocument/2006/relationships/tags" Target="../tags/tag185.xml" /><Relationship Id="rId24" Type="http://schemas.openxmlformats.org/officeDocument/2006/relationships/tags" Target="../tags/tag186.xml" /><Relationship Id="rId25" Type="http://schemas.openxmlformats.org/officeDocument/2006/relationships/tags" Target="../tags/tag187.xml" /><Relationship Id="rId26" Type="http://schemas.openxmlformats.org/officeDocument/2006/relationships/tags" Target="../tags/tag188.xml" /><Relationship Id="rId27" Type="http://schemas.openxmlformats.org/officeDocument/2006/relationships/tags" Target="../tags/tag189.xml" /><Relationship Id="rId28" Type="http://schemas.openxmlformats.org/officeDocument/2006/relationships/tags" Target="../tags/tag190.xml" /><Relationship Id="rId29" Type="http://schemas.openxmlformats.org/officeDocument/2006/relationships/tags" Target="../tags/tag191.xml" /><Relationship Id="rId3" Type="http://schemas.openxmlformats.org/officeDocument/2006/relationships/tags" Target="../tags/tag165.xml" /><Relationship Id="rId30" Type="http://schemas.openxmlformats.org/officeDocument/2006/relationships/tags" Target="../tags/tag192.xml" /><Relationship Id="rId31" Type="http://schemas.openxmlformats.org/officeDocument/2006/relationships/tags" Target="../tags/tag193.xml" /><Relationship Id="rId32" Type="http://schemas.openxmlformats.org/officeDocument/2006/relationships/tags" Target="../tags/tag194.xml" /><Relationship Id="rId33" Type="http://schemas.openxmlformats.org/officeDocument/2006/relationships/tags" Target="../tags/tag195.xml" /><Relationship Id="rId34" Type="http://schemas.openxmlformats.org/officeDocument/2006/relationships/tags" Target="../tags/tag196.xml" /><Relationship Id="rId35" Type="http://schemas.openxmlformats.org/officeDocument/2006/relationships/tags" Target="../tags/tag197.xml" /><Relationship Id="rId36" Type="http://schemas.openxmlformats.org/officeDocument/2006/relationships/tags" Target="../tags/tag198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11.3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电荷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第十一章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电路、电流和电压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247723"/>
            <a:ext cx="3221831" cy="414020"/>
            <a:chOff x="0" y="623478"/>
            <a:chExt cx="3786638" cy="484440"/>
          </a:xfrm>
        </p:grpSpPr>
        <p:grpSp>
          <p:nvGrpSpPr>
            <p:cNvPr id="15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摩擦起电的原理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685800" y="910590"/>
            <a:ext cx="7853839" cy="36360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zh-CN" altLang="en-US" sz="1800" b="1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对摩擦起电的微观解释</a:t>
            </a:r>
            <a:endParaRPr lang="zh-CN" altLang="en-US" sz="1800" b="1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(1)我们已经知道物质由分子、原子组成，原子又由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带正电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的原子核和若干绕核运动的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带负电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的电子组成。原子核所带的正电荷量和原子中所有电子带的负电荷量相等，所以原子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对外界不表现出电性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(2)摩擦起电的</a:t>
            </a:r>
            <a:r>
              <a:rPr lang="zh-CN" altLang="en-US" sz="1800" spc="2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实质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是电子的得失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,得到电子的物体带负电,失去电子的物体带正电。摩擦起电不是创造了电荷，而是</a:t>
            </a:r>
            <a:r>
              <a:rPr lang="zh-CN" altLang="en-US" sz="1800" spc="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由一个物体转移到另一个物体。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685961" y="884876"/>
            <a:ext cx="8072714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用塑料梳子在干燥的头发上梳几下，梳子上会带电，经检验梳子带的是正电，下列说法中正确的是（　　）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梳子得到了一些电子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梳子得到了一些正电荷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梳子失去了一些电子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摩擦创造了电荷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 title=""/>
          <p:cNvSpPr txBox="1"/>
          <p:nvPr>
            <p:custDataLst>
              <p:tags r:id="rId4"/>
            </p:custDataLst>
          </p:nvPr>
        </p:nvSpPr>
        <p:spPr>
          <a:xfrm>
            <a:off x="820125" y="3099030"/>
            <a:ext cx="664246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摩擦起电不是创造了电荷，而是电荷发生了转移，梳子带正电</a:t>
            </a:r>
            <a:r>
              <a:rPr lang="zh-CN" altLang="en-US" sz="18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是因为失去了电荷</a:t>
            </a:r>
            <a:endParaRPr lang="zh-CN" altLang="en-US" sz="18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5" name="组合 4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9" name="TextBox 2" title=""/>
          <p:cNvSpPr txBox="1"/>
          <p:nvPr>
            <p:custDataLst>
              <p:tags r:id="rId10"/>
            </p:custDataLst>
          </p:nvPr>
        </p:nvSpPr>
        <p:spPr>
          <a:xfrm>
            <a:off x="4834688" y="1486061"/>
            <a:ext cx="4181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8189" y="2927985"/>
            <a:ext cx="2193131" cy="1231106"/>
          </a:xfrm>
          <a:prstGeom prst="rect">
            <a:avLst/>
          </a:prstGeom>
        </p:spPr>
      </p:pic>
      <p:grpSp>
        <p:nvGrpSpPr>
          <p:cNvPr id="15" name="组合 14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18" name="组合 17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静电现象的防护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652939" y="4214813"/>
            <a:ext cx="2711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8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油罐车下面常拖一条铁链</a:t>
            </a:r>
            <a:endParaRPr lang="zh-CN" altLang="en-US" sz="1800" b="1">
              <a:solidFill>
                <a:srgbClr val="00808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3141821" y="1699260"/>
            <a:ext cx="5949791" cy="219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在行驶中的油罐车上，</a:t>
            </a:r>
            <a:r>
              <a:rPr lang="zh-CN" altLang="en-US" sz="21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油罐里的油与罐体摩擦时会产生静电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，当电荷积累到一定程度时会发生火花放电,从而引发安全事故。为此需要在油罐车下面拖一条铁链，</a:t>
            </a:r>
            <a:r>
              <a:rPr lang="zh-CN" altLang="en-US" sz="21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将摩擦产生的静电由铁链导入大地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，以保证安全。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12"/>
            </p:custDataLst>
          </p:nvPr>
        </p:nvGrpSpPr>
        <p:grpSpPr>
          <a:xfrm>
            <a:off x="748189" y="1118711"/>
            <a:ext cx="1846898" cy="2667000"/>
            <a:chOff x="1219" y="2409"/>
            <a:chExt cx="3878" cy="560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"/>
            <a:srcRect l="42047" t="-1175" r="1815" b="1175"/>
            <a:stretch>
              <a:fillRect/>
            </a:stretch>
          </p:blipFill>
          <p:spPr>
            <a:xfrm>
              <a:off x="1219" y="2409"/>
              <a:ext cx="3781" cy="3781"/>
            </a:xfrm>
            <a:prstGeom prst="ellipse">
              <a:avLst/>
            </a:prstGeom>
            <a:ln w="25400"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任意多边形 6"/>
            <p:cNvSpPr/>
            <p:nvPr>
              <p:custDataLst>
                <p:tags r:id="rId14"/>
              </p:custDataLst>
            </p:nvPr>
          </p:nvSpPr>
          <p:spPr>
            <a:xfrm>
              <a:off x="3853" y="5757"/>
              <a:ext cx="1244" cy="2253"/>
            </a:xfrm>
            <a:custGeom>
              <a:gdLst>
                <a:gd name="connsiteX0" fmla="*/ 1244 w 1244"/>
                <a:gd name="connsiteY0" fmla="*/ 2253 h 2253"/>
                <a:gd name="connsiteX1" fmla="*/ 480 w 1244"/>
                <a:gd name="connsiteY1" fmla="*/ 0 h 2253"/>
                <a:gd name="connsiteX2" fmla="*/ 0 w 1244"/>
                <a:gd name="connsiteY2" fmla="*/ 296 h 2253"/>
                <a:gd name="connsiteX3" fmla="*/ 1244 w 1244"/>
                <a:gd name="connsiteY3" fmla="*/ 2253 h 225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" h="2253">
                  <a:moveTo>
                    <a:pt x="1244" y="2253"/>
                  </a:moveTo>
                  <a:lnTo>
                    <a:pt x="480" y="0"/>
                  </a:lnTo>
                  <a:cubicBezTo>
                    <a:pt x="300" y="195"/>
                    <a:pt x="157" y="251"/>
                    <a:pt x="0" y="296"/>
                  </a:cubicBezTo>
                  <a:lnTo>
                    <a:pt x="1244" y="225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01189" y="1527334"/>
            <a:ext cx="2988945" cy="1715453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5731193" y="3352800"/>
            <a:ext cx="29289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大型绒毛加工车间要对车间内的空气加湿</a:t>
            </a:r>
            <a:endParaRPr lang="zh-CN" altLang="en-US" sz="1500" b="1">
              <a:solidFill>
                <a:srgbClr val="00808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690563" y="1816418"/>
            <a:ext cx="4722019" cy="1674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干燥环境下很容易发生摩擦起电，所以增大空气湿度可有效防止绒毛带静电。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26820" y="1085374"/>
            <a:ext cx="3271838" cy="2198370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72626" y="1085374"/>
            <a:ext cx="2179796" cy="2175510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703898" y="3438525"/>
            <a:ext cx="803719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高层建筑物上会安装避雷针，当带电云层靠近建筑物时，避雷针和建筑物顶部都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被感应上大量电荷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,这些电荷会聚集到避雷针的尖端，引导云层向避雷针放电，而避雷针是接地的,云层上的电荷就被避雷针导入了大地,这样可以避免高层建筑物受损。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10502734f?vcp=1&amp;pid=25978bf6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摩擦起电</a:t>
            </a:r>
            <a:endParaRPr lang="en-US" altLang="zh-CN" sz="2600"/>
          </a:p>
        </p:txBody>
      </p:sp>
      <p:sp>
        <p:nvSpPr>
          <p:cNvPr id="3" name="QC_5_BD.1_1#8a6f5b826?vcp=1&amp;vis=1&amp;pid=10502734f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下列现象中，与摩擦起电现象无关的是(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8a6f5b826.bracket?vcp=1&amp;vis=1&amp;pid=10502734f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6347365" y="105238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5_BD.1_2#8a6f5b826.choices?vcp=1&amp;vis=1&amp;pid=10502734f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1584125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干手搓开的新塑料袋吸在手上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在干燥天气脱毛衣时会听到轻微的噼啪声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擦黑板时，粉笔灰纷纷扬扬，四处飘散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刚梳过头发的塑料梳子能够吸引碎纸屑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5_BD.3_1#81af8da62?vcp=1&amp;vis=1&amp;pid=10502734f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149327"/>
            <a:ext cx="8064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我国西晋学者张华在《博物志》中写道：“今人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梳头、脱着衣时，有随梳、解结有光者，亦有咤声。”脱衣时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有光有声，这是一种由于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而使物体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的现象。小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涵穿着的化纤材料衣服与皮肤不断摩擦后容易吸附灰尘，这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是因为带电体具有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的性质。</a:t>
            </a:r>
            <a:endParaRPr lang="en-US" altLang="zh-CN" sz="2400"/>
          </a:p>
        </p:txBody>
      </p:sp>
      <p:pic>
        <p:nvPicPr>
          <p:cNvPr id="3" name="QB_5_BD.3_1#81af8da62?vcp=1&amp;vis=1&amp;pid=10502734f&amp;color=0,0,0&amp;tib=255,255,255&amp;iip=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559" y="1190475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5_AN.4_1#81af8da62.blank?vcp=1&amp;vis=1&amp;pid=10502734f&amp;color=0,0,0&amp;vpa=2&amp;vtp=1&amp;bbb=1" title=""/>
          <p:cNvSpPr/>
          <p:nvPr>
            <p:custDataLst>
              <p:tags r:id="rId7"/>
            </p:custDataLst>
          </p:nvPr>
        </p:nvSpPr>
        <p:spPr>
          <a:xfrm>
            <a:off x="3908965" y="223898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摩擦</a:t>
            </a:r>
            <a:endParaRPr lang="en-US" altLang="zh-CN" sz="2400"/>
          </a:p>
        </p:txBody>
      </p:sp>
      <p:sp>
        <p:nvSpPr>
          <p:cNvPr id="5" name="QB_5_AN.5_1#81af8da62.blank?vcp=1&amp;vis=1&amp;pid=10502734f&amp;color=0,0,0&amp;vpa=3&amp;vtp=1&amp;bbb=1" title=""/>
          <p:cNvSpPr/>
          <p:nvPr>
            <p:custDataLst>
              <p:tags r:id="rId8"/>
            </p:custDataLst>
          </p:nvPr>
        </p:nvSpPr>
        <p:spPr>
          <a:xfrm>
            <a:off x="6042565" y="223898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带电</a:t>
            </a:r>
            <a:endParaRPr lang="en-US" altLang="zh-CN" sz="2400"/>
          </a:p>
        </p:txBody>
      </p:sp>
      <p:sp>
        <p:nvSpPr>
          <p:cNvPr id="6" name="QB_5_AN.6_1#81af8da62.blank?vcp=1&amp;vis=1&amp;pid=10502734f&amp;color=0,0,0&amp;vpa=4&amp;vtp=1&amp;bbb=1" title=""/>
          <p:cNvSpPr/>
          <p:nvPr>
            <p:custDataLst>
              <p:tags r:id="rId9"/>
            </p:custDataLst>
          </p:nvPr>
        </p:nvSpPr>
        <p:spPr>
          <a:xfrm>
            <a:off x="2994564" y="3356587"/>
            <a:ext cx="2049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吸引轻小物体</a:t>
            </a:r>
            <a:endParaRPr lang="en-US" altLang="zh-CN" sz="24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4ae127071?vcp=1&amp;pid=25978bf6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两种电荷</a:t>
            </a:r>
            <a:endParaRPr lang="en-US" altLang="zh-CN" sz="2600"/>
          </a:p>
        </p:txBody>
      </p:sp>
      <p:sp>
        <p:nvSpPr>
          <p:cNvPr id="3" name="QC_5_BD.7_1#9216eef36?sp=1&amp;vcp=1&amp;vis=1&amp;pid=4ae127071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［2024·西藏］如图所示，用毛皮摩擦过的橡胶棒靠近静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止在空中的轻质小球时，小球远离橡胶棒。则(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8_1#9216eef36.bracket?vcp=1&amp;vis=1&amp;pid=4ae127071&amp;color=0,0,0&amp;vpa=5&amp;vtp=1" title=""/>
          <p:cNvSpPr/>
          <p:nvPr>
            <p:custDataLst>
              <p:tags r:id="rId6"/>
            </p:custDataLst>
          </p:nvPr>
        </p:nvSpPr>
        <p:spPr>
          <a:xfrm>
            <a:off x="6880764" y="162134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pic>
        <p:nvPicPr>
          <p:cNvPr id="5" name="QC_5_BD.7_2#9216eef36?htil=1&amp;vcp=1&amp;vis=1&amp;pid=4ae127071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9019" y="2285492"/>
            <a:ext cx="2103120" cy="15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5_BD.7_3#9216eef36.choices?htil=1&amp;vcp=1&amp;vis=1&amp;pid=4ae127071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539496" y="2204266"/>
            <a:ext cx="5833872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橡胶棒和小球都带正电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橡胶棒和小球都带负电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橡胶棒带负电，小球带正电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橡胶棒带正电，小球带负电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EX.9_1#9216eef36?vcp=1&amp;vis=1&amp;pid=4ae127071&amp;color=0,0,0&amp;mp=1&amp;tib=255,255,255&amp;iip=2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74" y="1178283"/>
            <a:ext cx="120700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EX.9_1#9216eef36?vcp=1&amp;vis=1&amp;pid=4ae127071&amp;color=0,0,0&amp;mp=1&amp;vtp=1&amp;bt=1&amp;bbb=1" title=""/>
          <p:cNvSpPr/>
          <p:nvPr>
            <p:custDataLst>
              <p:tags r:id="rId6"/>
            </p:custDataLst>
          </p:nvPr>
        </p:nvSpPr>
        <p:spPr>
          <a:xfrm>
            <a:off x="539496" y="1050267"/>
            <a:ext cx="8064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判断两个轻质物体是否带电的方法：</a:t>
            </a:r>
            <a:endParaRPr lang="en-US" altLang="zh-CN" sz="100"/>
          </a:p>
        </p:txBody>
      </p:sp>
      <p:pic>
        <p:nvPicPr>
          <p:cNvPr id="4" name="QC_5_EX.9_2#9216eef36?vcp=1&amp;vis=1&amp;pid=4ae127071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7088" y="1663169"/>
            <a:ext cx="5458968" cy="22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10_1#bb66eb472?vcp=1&amp;vis=1&amp;pid=4ae127071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095987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下图是小明探究“两种电荷的相互作用”的实验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示意图：</a:t>
            </a:r>
            <a:endParaRPr lang="en-US" altLang="zh-CN" sz="2400"/>
          </a:p>
        </p:txBody>
      </p:sp>
      <p:pic>
        <p:nvPicPr>
          <p:cNvPr id="3" name="QO_5_BD.10_1#bb66eb472?vcp=1&amp;vis=1&amp;pid=4ae127071&amp;color=0,0,0&amp;tib=255,255,255&amp;iip=3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155423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O_5_BD.10_3#bb66eb472?iti=1&amp;htil=1&amp;vcp=1&amp;vis=1&amp;pid=4ae127071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8448" y="2328395"/>
            <a:ext cx="1170432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O_5_BD.10_4#bb66eb472?iti=2&amp;htil=1&amp;vcp=1&amp;vis=1&amp;pid=4ae127071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4216" y="2337539"/>
            <a:ext cx="111556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5_BD.10_5#bb66eb472?iti=3&amp;htil=1&amp;vcp=1&amp;vis=1&amp;pid=4ae127071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120" y="2383259"/>
            <a:ext cx="1170432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O_5_BD.10_6#bb66eb472?iti=1&amp;htil=1&amp;vcp=1&amp;vis=1&amp;pid=4ae127071&amp;color=0,0,0&amp;vtp=1" title=""/>
          <p:cNvSpPr/>
          <p:nvPr>
            <p:custDataLst>
              <p:tags r:id="rId13"/>
            </p:custDataLst>
          </p:nvPr>
        </p:nvSpPr>
        <p:spPr>
          <a:xfrm>
            <a:off x="1697133" y="3388083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O_5_BD.10_7#bb66eb472?iti=2&amp;htil=1&amp;vcp=1&amp;vis=1&amp;pid=4ae127071&amp;color=0,0,0&amp;vtp=1" title=""/>
          <p:cNvSpPr/>
          <p:nvPr>
            <p:custDataLst>
              <p:tags r:id="rId14"/>
            </p:custDataLst>
          </p:nvPr>
        </p:nvSpPr>
        <p:spPr>
          <a:xfrm>
            <a:off x="4385469" y="3397227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9" name="QO_5_BD.10_8#bb66eb472?iti=3&amp;htil=1&amp;vcp=1&amp;vis=1&amp;pid=4ae127071&amp;color=0,0,0&amp;vtp=1" title=""/>
          <p:cNvSpPr/>
          <p:nvPr>
            <p:custDataLst>
              <p:tags r:id="rId15"/>
            </p:custDataLst>
          </p:nvPr>
        </p:nvSpPr>
        <p:spPr>
          <a:xfrm>
            <a:off x="7073805" y="3397227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0223500" y="10325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229995" y="1709343"/>
            <a:ext cx="6584315" cy="523653"/>
            <a:chOff x="2111375" y="3561101"/>
            <a:chExt cx="8377238" cy="698162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61101"/>
              <a:ext cx="7561263" cy="675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知道自然界中存在两种电荷与电荷间的相互作用规律。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815991" cy="679450"/>
              <a:chOff x="7003603" y="4439327"/>
              <a:chExt cx="857542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6339" y="4520670"/>
                <a:ext cx="844806" cy="615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239520" y="878840"/>
            <a:ext cx="6872605" cy="524943"/>
            <a:chOff x="2105025" y="2441575"/>
            <a:chExt cx="8743950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444989"/>
              <a:ext cx="7921625" cy="675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知道摩擦起电现象，了解带电物体的性质。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810329" cy="700088"/>
              <a:chOff x="6971705" y="1503806"/>
              <a:chExt cx="832237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91619" y="1585378"/>
                <a:ext cx="812323" cy="597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组合 35" title=""/>
          <p:cNvGrpSpPr/>
          <p:nvPr>
            <p:custDataLst>
              <p:tags r:id="rId13"/>
            </p:custDataLst>
          </p:nvPr>
        </p:nvGrpSpPr>
        <p:grpSpPr>
          <a:xfrm>
            <a:off x="1187450" y="2566035"/>
            <a:ext cx="7310755" cy="518759"/>
            <a:chOff x="2076297" y="4706938"/>
            <a:chExt cx="9300998" cy="691982"/>
          </a:xfrm>
        </p:grpSpPr>
        <p:grpSp>
          <p:nvGrpSpPr>
            <p:cNvPr id="37" name="组合 36"/>
            <p:cNvGrpSpPr/>
            <p:nvPr>
              <p:custDataLst>
                <p:tags r:id="rId14"/>
              </p:custDataLst>
            </p:nvPr>
          </p:nvGrpSpPr>
          <p:grpSpPr>
            <a:xfrm>
              <a:off x="2076297" y="4706938"/>
              <a:ext cx="961364" cy="679450"/>
              <a:chOff x="6946719" y="4439327"/>
              <a:chExt cx="1010318" cy="717385"/>
            </a:xfrm>
          </p:grpSpPr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946719" y="4488515"/>
                <a:ext cx="1010318" cy="616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722983"/>
              <a:ext cx="8468995" cy="67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知道验电器的构造、原理，会使用验电器检验物体是否带电。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18"/>
            </p:custDataLst>
          </p:nvPr>
        </p:nvGrpSpPr>
        <p:grpSpPr>
          <a:xfrm>
            <a:off x="1229995" y="3343275"/>
            <a:ext cx="6872605" cy="524943"/>
            <a:chOff x="2105025" y="2441575"/>
            <a:chExt cx="8743950" cy="700088"/>
          </a:xfrm>
        </p:grpSpPr>
        <p:sp>
          <p:nvSpPr>
            <p:cNvPr id="23" name="矩形 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27350" y="2444989"/>
              <a:ext cx="7921625" cy="675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知道摩擦起电的原因。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4" name="组合 23"/>
            <p:cNvGrpSpPr/>
            <p:nvPr>
              <p:custDataLst>
                <p:tags r:id="rId20"/>
              </p:custDataLst>
            </p:nvPr>
          </p:nvGrpSpPr>
          <p:grpSpPr>
            <a:xfrm>
              <a:off x="2105025" y="2441575"/>
              <a:ext cx="863650" cy="700088"/>
              <a:chOff x="6971705" y="1503806"/>
              <a:chExt cx="887000" cy="717385"/>
            </a:xfrm>
          </p:grpSpPr>
          <p:sp>
            <p:nvSpPr>
              <p:cNvPr id="25" name="椭圆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文本框 7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991619" y="1585378"/>
                <a:ext cx="867086" cy="597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2D05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04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组合 1" title=""/>
          <p:cNvGrpSpPr/>
          <p:nvPr>
            <p:custDataLst>
              <p:tags r:id="rId23"/>
            </p:custDataLst>
          </p:nvPr>
        </p:nvGrpSpPr>
        <p:grpSpPr>
          <a:xfrm>
            <a:off x="1254125" y="4173140"/>
            <a:ext cx="6872605" cy="525041"/>
            <a:chOff x="2105025" y="2441575"/>
            <a:chExt cx="8743950" cy="700088"/>
          </a:xfrm>
        </p:grpSpPr>
        <p:sp>
          <p:nvSpPr>
            <p:cNvPr id="3" name="矩形 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27350" y="2445053"/>
              <a:ext cx="7921625" cy="67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了解现实生活中人们对静电的利用和防护的实例及其原理。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25"/>
              </p:custDataLst>
            </p:nvPr>
          </p:nvGrpSpPr>
          <p:grpSpPr>
            <a:xfrm>
              <a:off x="2105025" y="2441575"/>
              <a:ext cx="782859" cy="700088"/>
              <a:chOff x="6971705" y="1503806"/>
              <a:chExt cx="804025" cy="717385"/>
            </a:xfrm>
          </p:grpSpPr>
          <p:sp>
            <p:nvSpPr>
              <p:cNvPr id="5" name="椭圆 4"/>
              <p:cNvSpPr/>
              <p:nvPr>
                <p:custDataLst>
                  <p:tags r:id="rId26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文本框 7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6991619" y="1585363"/>
                <a:ext cx="784111" cy="597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05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11_1#8f31176ed?vcp=1&amp;vis=1&amp;pid=bb66eb472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75007"/>
            <a:ext cx="8065008" cy="3352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（1）小明先用丝绸摩擦两根玻璃棒，此时两根玻璃棒带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（选填“同种”或“异种”）电荷，将两根玻璃棒相互靠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近，如图甲所示，观察到的现象是两棒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；再将用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毛皮摩擦过的两根橡胶棒相互靠近，如图乙所示，观察到的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现象是两棒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。由此可以得出的结论是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endParaRPr lang="en-US" altLang="zh-CN" sz="240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6_AN.12_1#8f31176ed.blank?vcp=1&amp;vis=1&amp;pid=bb66eb472&amp;color=0,0,0&amp;vpa=6&amp;vtp=1&amp;bbb=1" title=""/>
          <p:cNvSpPr/>
          <p:nvPr>
            <p:custDataLst>
              <p:tags r:id="rId5"/>
            </p:custDataLst>
          </p:nvPr>
        </p:nvSpPr>
        <p:spPr>
          <a:xfrm>
            <a:off x="556165" y="140586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同种</a:t>
            </a:r>
            <a:endParaRPr lang="en-US" altLang="zh-CN" sz="2400"/>
          </a:p>
        </p:txBody>
      </p:sp>
      <p:sp>
        <p:nvSpPr>
          <p:cNvPr id="4" name="QB_6_AN.13_1#8f31176ed.blank?vcp=1&amp;vis=1&amp;pid=bb66eb472&amp;color=0,0,0&amp;vpa=7&amp;vtp=1&amp;bbb=1" title=""/>
          <p:cNvSpPr/>
          <p:nvPr>
            <p:custDataLst>
              <p:tags r:id="rId6"/>
            </p:custDataLst>
          </p:nvPr>
        </p:nvSpPr>
        <p:spPr>
          <a:xfrm>
            <a:off x="5737765" y="1964667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相互排斥</a:t>
            </a:r>
            <a:endParaRPr lang="en-US" altLang="zh-CN" sz="2400"/>
          </a:p>
        </p:txBody>
      </p:sp>
      <p:sp>
        <p:nvSpPr>
          <p:cNvPr id="5" name="QB_6_AN.14_1#8f31176ed.blank?vcp=1&amp;vis=1&amp;pid=bb66eb472&amp;color=0,0,0&amp;vpa=8&amp;vtp=1&amp;bbb=1" title=""/>
          <p:cNvSpPr/>
          <p:nvPr>
            <p:custDataLst>
              <p:tags r:id="rId7"/>
            </p:custDataLst>
          </p:nvPr>
        </p:nvSpPr>
        <p:spPr>
          <a:xfrm>
            <a:off x="2080164" y="3082267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相互排斥</a:t>
            </a:r>
            <a:endParaRPr lang="en-US" altLang="zh-CN" sz="2400"/>
          </a:p>
        </p:txBody>
      </p:sp>
      <p:sp>
        <p:nvSpPr>
          <p:cNvPr id="6" name="QB_6_AN.15_1#8f31176ed.blank?vcp=1&amp;vis=1&amp;pid=bb66eb472&amp;color=0,0,0&amp;vpa=9&amp;vtp=1&amp;bbb=1&amp;hb=1" title=""/>
          <p:cNvSpPr/>
          <p:nvPr>
            <p:custDataLst>
              <p:tags r:id="rId8"/>
            </p:custDataLst>
          </p:nvPr>
        </p:nvSpPr>
        <p:spPr>
          <a:xfrm>
            <a:off x="539496" y="3082267"/>
            <a:ext cx="8064504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         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同种电荷相互排斥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16_1#4f7ba82b0?vcp=1&amp;vis=1&amp;pid=bb66eb472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423647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（2）如图丙所示，将用毛皮摩擦过的橡胶棒靠近用丝绸摩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擦过的玻璃棒时，观察到的现象是两棒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，因为两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棒带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（选填“同种”或“异种”）电荷，由此可以得出的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结论是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6_AN.17_1#4f7ba82b0.blank?vcp=1&amp;vis=1&amp;pid=bb66eb472&amp;color=0,0,0&amp;vpa=10&amp;vtp=1&amp;bbb=1" title=""/>
          <p:cNvSpPr/>
          <p:nvPr>
            <p:custDataLst>
              <p:tags r:id="rId5"/>
            </p:custDataLst>
          </p:nvPr>
        </p:nvSpPr>
        <p:spPr>
          <a:xfrm>
            <a:off x="5737765" y="1954507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相互吸引</a:t>
            </a:r>
            <a:endParaRPr lang="en-US" altLang="zh-CN" sz="2400"/>
          </a:p>
        </p:txBody>
      </p:sp>
      <p:sp>
        <p:nvSpPr>
          <p:cNvPr id="4" name="QB_6_AN.18_1#4f7ba82b0.blank?vcp=1&amp;vis=1&amp;pid=bb66eb472&amp;color=0,0,0&amp;vpa=11&amp;vtp=1&amp;bbb=1" title=""/>
          <p:cNvSpPr/>
          <p:nvPr>
            <p:custDataLst>
              <p:tags r:id="rId6"/>
            </p:custDataLst>
          </p:nvPr>
        </p:nvSpPr>
        <p:spPr>
          <a:xfrm>
            <a:off x="1165765" y="251330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异种</a:t>
            </a:r>
            <a:endParaRPr lang="en-US" altLang="zh-CN" sz="2400"/>
          </a:p>
        </p:txBody>
      </p:sp>
      <p:sp>
        <p:nvSpPr>
          <p:cNvPr id="5" name="QB_6_AN.19_1#4f7ba82b0.blank?vcp=1&amp;vis=1&amp;pid=bb66eb472&amp;color=0,0,0&amp;vpa=12&amp;vtp=1&amp;bbb=1" title=""/>
          <p:cNvSpPr/>
          <p:nvPr>
            <p:custDataLst>
              <p:tags r:id="rId7"/>
            </p:custDataLst>
          </p:nvPr>
        </p:nvSpPr>
        <p:spPr>
          <a:xfrm>
            <a:off x="1470565" y="3072107"/>
            <a:ext cx="2659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异种电荷相互吸引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6e7cc7fe3?vcp=1&amp;pid=25978bf6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验电器</a:t>
            </a:r>
            <a:endParaRPr lang="en-US" altLang="zh-CN" sz="2600"/>
          </a:p>
        </p:txBody>
      </p:sp>
      <p:pic>
        <p:nvPicPr>
          <p:cNvPr id="3" name="QC_5_BD.20_1#f263b6f58?htil=3&amp;vcp=1&amp;vis=1&amp;pid=6e7cc7fe3&amp;color=0,0,0&amp;tib=255,255,255&amp;vtp=1&amp;hs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4936" y="1098096"/>
            <a:ext cx="1563624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5_BD.20_2#f263b6f58?htil=3&amp;sp=1&amp;vcp=1&amp;vis=1&amp;pid=6e7cc7fe3&amp;color=0,0,0&amp;vtp=1&amp;bbb=1&amp;hb=1&amp;hs=1" title=""/>
          <p:cNvSpPr/>
          <p:nvPr>
            <p:custDataLst>
              <p:tags r:id="rId7"/>
            </p:custDataLst>
          </p:nvPr>
        </p:nvSpPr>
        <p:spPr>
          <a:xfrm>
            <a:off x="539496" y="1052376"/>
            <a:ext cx="6364224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［2025·十堰期中］如图所示，用被丝绸摩擦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过的玻璃棒接触验电器的金属球，发现验电器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的两片金属箔张开。下列说法正确的是(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5" name="QC_5_AN.21_1#f263b6f58.bracket?vcp=1&amp;vis=1&amp;pid=6e7cc7fe3&amp;color=0,0,0&amp;vpa=13&amp;vtp=1" title=""/>
          <p:cNvSpPr/>
          <p:nvPr>
            <p:custDataLst>
              <p:tags r:id="rId8"/>
            </p:custDataLst>
          </p:nvPr>
        </p:nvSpPr>
        <p:spPr>
          <a:xfrm>
            <a:off x="5966365" y="2078917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6" name="QC_5_BD.20_3#f263b6f58.choices?vcp=1&amp;vis=1&amp;pid=6e7cc7fe3&amp;color=0,0,0&amp;vtp=1&amp;bbb=1&amp;hs=1" title=""/>
          <p:cNvSpPr/>
          <p:nvPr>
            <p:custDataLst>
              <p:tags r:id="rId9"/>
            </p:custDataLst>
          </p:nvPr>
        </p:nvSpPr>
        <p:spPr>
          <a:xfrm>
            <a:off x="539496" y="2590527"/>
            <a:ext cx="8065008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金属球带正电，金属箔带负电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两片金属箔都带负电，因互相排斥而张开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两片金属箔都带正电，因互相排斥而张开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pc="-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 spc="-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任何情况下，验电器都不能够检验出带电体所带电荷的电性</a:t>
            </a:r>
            <a:endParaRPr lang="en-US" altLang="zh-CN" sz="2400" spc="-1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52572" y="4518514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eb898c7f7?vcp=1&amp;pid=25978bf6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知识点4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静电现象的应用和防护</a:t>
            </a:r>
            <a:endParaRPr lang="en-US" altLang="zh-CN" sz="2600"/>
          </a:p>
        </p:txBody>
      </p:sp>
      <p:sp>
        <p:nvSpPr>
          <p:cNvPr id="3" name="QB_5_BD.22_1#e2fdeb15f?vcp=1&amp;vis=1&amp;pid=eb898c7f7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4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运输燃油的油罐车尾部都挂着一条拖在地上的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铁链，这是因为在运输过程中，油与罐体之间的摩擦会产生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大量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，它们积累到一定程度，容易产生火花，引起火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灾，甚至爆炸，而铁链可以将其及时转移到大地，避免发生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事故，这是静电的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（选填“应用”或“防护”）。</a:t>
            </a:r>
            <a:endParaRPr lang="en-US" altLang="zh-CN" sz="2400"/>
          </a:p>
        </p:txBody>
      </p:sp>
      <p:pic>
        <p:nvPicPr>
          <p:cNvPr id="4" name="QB_5_BD.22_1#e2fdeb15f?vcp=1&amp;vis=1&amp;pid=eb898c7f7&amp;color=0,0,0&amp;tib=255,255,255&amp;iip=4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111817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5_AN.23_1#e2fdeb15f.blank?vcp=1&amp;vis=1&amp;pid=eb898c7f7&amp;color=0,0,0&amp;vpa=14&amp;vtp=1&amp;bbb=1" title=""/>
          <p:cNvSpPr/>
          <p:nvPr>
            <p:custDataLst>
              <p:tags r:id="rId8"/>
            </p:custDataLst>
          </p:nvPr>
        </p:nvSpPr>
        <p:spPr>
          <a:xfrm>
            <a:off x="1165765" y="214204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电荷</a:t>
            </a:r>
            <a:endParaRPr lang="en-US" altLang="zh-CN" sz="2400"/>
          </a:p>
        </p:txBody>
      </p:sp>
      <p:sp>
        <p:nvSpPr>
          <p:cNvPr id="6" name="QB_5_AN.24_1#e2fdeb15f.blank?vcp=1&amp;vis=1&amp;pid=eb898c7f7&amp;color=0,0,0&amp;vpa=15&amp;vtp=1&amp;bbb=1" title=""/>
          <p:cNvSpPr/>
          <p:nvPr>
            <p:custDataLst>
              <p:tags r:id="rId9"/>
            </p:custDataLst>
          </p:nvPr>
        </p:nvSpPr>
        <p:spPr>
          <a:xfrm>
            <a:off x="2994564" y="325964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防护</a:t>
            </a:r>
            <a:endParaRPr lang="en-US" altLang="zh-CN" sz="24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25_1#603aec441?vcp=1&amp;vis=1&amp;pid=3e68b634c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4504" cy="2540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“金陵金箔”是国家级非物质文化遗产，手工打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造的金箔轻薄柔软，不能用手直接拿取。正确拿取的方法是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手持羽毛轻轻扫过纸垫，如图甲所示；再将羽毛靠近工作台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上方的金箔，羽毛即可将金箔吸住，如图乙所示。羽毛扫过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纸垫的结果和吸住金箔的原因分别是(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3" name="QC_4_BD.25_1#603aec441?vcp=1&amp;vis=1&amp;pid=3e68b634c&amp;color=0,0,0&amp;tib=255,255,255&amp;iip=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" y="419703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C_4_BD.25_3#603aec441?htil=1&amp;vcp=1&amp;vis=1&amp;pid=3e68b634c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872" y="3045968"/>
            <a:ext cx="2587752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4_BD.25_4#603aec441?htil=1&amp;vcp=1&amp;vis=1&amp;pid=3e68b634c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8656" y="3366008"/>
            <a:ext cx="2670048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27_1#603aec441.choices?vcp=1&amp;vis=1&amp;pid=3e68b634c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1404597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摩擦使得羽毛和纸垫带异种电荷；异种电荷相互吸引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摩擦使得羽毛和纸垫带异种电荷；带电物体吸引轻小物体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摩擦使得羽毛和纸垫带同种电荷；异种电荷相互吸引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pc="-5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摩擦使得羽毛和纸垫带同种电荷；带电物体吸引轻小物体</a:t>
            </a:r>
            <a:endParaRPr lang="en-US" altLang="zh-CN" sz="2400" spc="-50"/>
          </a:p>
        </p:txBody>
      </p:sp>
      <p:sp>
        <p:nvSpPr>
          <p:cNvPr id="3" name="QC_4_AN.26_1#603aec441.bracket?vcp=1&amp;vis=1&amp;pid=3e68b634c&amp;color=0,0,0&amp;vpa=16&amp;vtp=1&amp;answeroption=B" title=""/>
          <p:cNvSpPr txBox="1"/>
          <p:nvPr>
            <p:custDataLst>
              <p:tags r:id="rId5"/>
            </p:custDataLst>
          </p:nvPr>
        </p:nvSpPr>
        <p:spPr>
          <a:xfrm>
            <a:off x="412496" y="2034517"/>
            <a:ext cx="474489" cy="5693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zh-CN" altLang="en-US" sz="3700" b="1">
                <a:solidFill>
                  <a:srgbClr val="C00000"/>
                </a:solidFill>
                <a:latin typeface="华文细黑" panose="02010600040101010101" pitchFamily="2" charset="-122"/>
              </a:rPr>
              <a:t>√</a:t>
            </a:r>
            <a:endParaRPr lang="zh-CN" altLang="en-US" sz="3700" b="1">
              <a:solidFill>
                <a:srgbClr val="C00000"/>
              </a:solidFill>
              <a:latin typeface="华文细黑" panose="02010600040101010101" pitchFamily="2" charset="-122"/>
            </a:endParaRPr>
          </a:p>
        </p:txBody>
      </p:sp>
      <p:sp>
        <p:nvSpPr>
          <p:cNvPr id="4" name="object 54" title="">
            <a:hlinkClick r:id="rId7" action="ppaction://hlinksldjump"/>
          </p:cNvPr>
          <p:cNvSpPr/>
          <p:nvPr>
            <p:custDataLst>
              <p:tags r:id="rId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28_1#39eb0c7e4?vcp=1&amp;vis=1&amp;pid=3e68b634c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604116"/>
            <a:ext cx="8064504" cy="2362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8.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［2025·深圳期中］厨房烟雾中含有水汽、空气</a:t>
            </a:r>
            <a:endParaRPr lang="en-US" altLang="zh-CN" sz="215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和油脂液滴等，直接排放会污染空气。抽油烟机可有效减少油烟污</a:t>
            </a:r>
            <a:endParaRPr lang="en-US" altLang="zh-CN" sz="215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染，其中“静电分离”技术可让甲、乙金属板和油脂液滴分别带上电</a:t>
            </a:r>
            <a:endParaRPr lang="en-US" altLang="zh-CN" sz="215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荷。当烟雾由下往上从两金属板间通过时，空气和水汽不带电可顺</a:t>
            </a:r>
            <a:endParaRPr lang="en-US" altLang="zh-CN" sz="215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利通过，而带电的油脂液滴会被一侧的金属板吸附，并流入下方的</a:t>
            </a:r>
            <a:endParaRPr lang="en-US" altLang="zh-CN" sz="215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油杯。下列关于金属板所带电荷及油杯位置符合要求的是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150"/>
          </a:p>
        </p:txBody>
      </p:sp>
      <p:pic>
        <p:nvPicPr>
          <p:cNvPr id="3" name="QC_4_BD.28_1#39eb0c7e4?vcp=1&amp;vis=1&amp;pid=3e68b634c&amp;color=0,0,0&amp;tib=255,255,255&amp;iip=6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937" y="553316"/>
            <a:ext cx="1836908" cy="4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4_AN.29_1#39eb0c7e4.bracket?vcp=1&amp;vis=1&amp;pid=3e68b634c&amp;color=0,0,0&amp;vpa=17&amp;vtp=1" title=""/>
          <p:cNvSpPr/>
          <p:nvPr>
            <p:custDataLst>
              <p:tags r:id="rId7"/>
            </p:custDataLst>
          </p:nvPr>
        </p:nvSpPr>
        <p:spPr>
          <a:xfrm>
            <a:off x="7707850" y="2573124"/>
            <a:ext cx="395288" cy="368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2900"/>
              </a:lnSpc>
            </a:pPr>
            <a:r>
              <a:rPr lang="en-US" altLang="zh-CN" sz="215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150"/>
          </a:p>
        </p:txBody>
      </p:sp>
      <p:sp>
        <p:nvSpPr>
          <p:cNvPr id="5" name="QC_4_BD.28_2#39eb0c7e4.choices?vcp=1&amp;vis=1&amp;pid=3e68b634c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2968347"/>
            <a:ext cx="8064504" cy="1511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119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094865"/>
                <a:tab pos="4114165"/>
                <a:tab pos="6184265"/>
              </a:tabLst>
              <a:defRPr/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585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665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6" name="QC_4_BD.28_2#39eb0c7e4.choice_image?vcp=1&amp;vis=1&amp;pid=3e68b634c&amp;color=0,0,0&amp;tib=255,255,255&amp;iip=7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455" y="3089505"/>
            <a:ext cx="1261872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C_4_BD.28_2#39eb0c7e4.choice_image?vcp=1&amp;vis=1&amp;pid=3e68b634c&amp;color=0,0,0&amp;tib=255,255,255&amp;iip=8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664" y="3089505"/>
            <a:ext cx="1252728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C_4_BD.28_2#39eb0c7e4.choice_image?vcp=1&amp;vis=1&amp;pid=3e68b634c&amp;color=0,0,0&amp;tib=255,255,255&amp;iip=9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9679" y="3089505"/>
            <a:ext cx="1298448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QC_4_BD.28_2#39eb0c7e4.choice_image?vcp=1&amp;vis=1&amp;pid=3e68b634c&amp;color=0,0,0&amp;tib=255,255,255&amp;iip=10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3432" y="3098649"/>
            <a:ext cx="1298448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10" name="object 54" title="">
            <a:hlinkClick r:id="rId18" action="ppaction://hlinksldjump"/>
          </p:cNvPr>
          <p:cNvSpPr/>
          <p:nvPr>
            <p:custDataLst>
              <p:tags r:id="rId1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30_1#ff057ac78?htil=5&amp;vcp=1&amp;vis=1&amp;pid=3e68b634c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3288" y="858724"/>
            <a:ext cx="2843784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4_BD.30_2#ff057ac78?htil=5&amp;vcp=1&amp;vis=1&amp;pid=3e68b634c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846024"/>
            <a:ext cx="5084064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9.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兴趣小组用塑料瓶、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锡箔纸、金属线等物品制作了简易验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电器。如图所示，用跟头发摩擦后带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负电的塑料笔杆接触验电器的金属线，</a:t>
            </a:r>
            <a:endParaRPr lang="en-US" altLang="zh-CN" sz="2400"/>
          </a:p>
        </p:txBody>
      </p:sp>
      <p:pic>
        <p:nvPicPr>
          <p:cNvPr id="4" name="QB_4_BD.30_2#ff057ac78?htil=5&amp;vcp=1&amp;vis=1&amp;pid=3e68b634c&amp;color=0,0,0&amp;tib=255,255,255&amp;iip=1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986" y="887172"/>
            <a:ext cx="192938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4_AN.31_1#ff057ac78.blank?vcp=1&amp;vis=1&amp;pid=3e68b634c&amp;color=0,0,0&amp;vpa=18&amp;vtp=1&amp;bbb=1" title=""/>
          <p:cNvSpPr/>
          <p:nvPr>
            <p:custDataLst>
              <p:tags r:id="rId9"/>
            </p:custDataLst>
          </p:nvPr>
        </p:nvSpPr>
        <p:spPr>
          <a:xfrm>
            <a:off x="5737765" y="307061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得到</a:t>
            </a:r>
            <a:endParaRPr lang="en-US" altLang="zh-CN" sz="2400"/>
          </a:p>
        </p:txBody>
      </p:sp>
      <p:sp>
        <p:nvSpPr>
          <p:cNvPr id="6" name="QB_4_AN.32_1#ff057ac78.blank?vcp=1&amp;vis=1&amp;pid=3e68b634c&amp;color=0,0,0&amp;vpa=19&amp;vtp=1&amp;bbb=1" title=""/>
          <p:cNvSpPr/>
          <p:nvPr>
            <p:custDataLst>
              <p:tags r:id="rId10"/>
            </p:custDataLst>
          </p:nvPr>
        </p:nvSpPr>
        <p:spPr>
          <a:xfrm>
            <a:off x="2080164" y="3629410"/>
            <a:ext cx="2659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同种电荷相互排斥</a:t>
            </a:r>
            <a:endParaRPr lang="en-US" altLang="zh-CN" sz="2400"/>
          </a:p>
        </p:txBody>
      </p:sp>
      <p:sp>
        <p:nvSpPr>
          <p:cNvPr id="7" name="QB_4_BD.30_2#ff057ac78?htil=5&amp;vcp=1&amp;vis=1&amp;pid=3e68b634c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309855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发现锡箔纸张开。笔杆带上负电是由于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电子，锡箔纸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张开是由于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33_1#147a3451e?htil=6&amp;vcp=1&amp;vis=1&amp;pid=3e68b634c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3499" y="415036"/>
            <a:ext cx="2034299" cy="11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4_BD.33_2#147a3451e?htil=6&amp;vcp=1&amp;vis=1&amp;pid=3e68b634c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402336"/>
            <a:ext cx="5193792" cy="1371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10.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我们生活中常用的静电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复印机是静电现象的应用之一，它利用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（选填“带电</a:t>
            </a:r>
            <a:endParaRPr lang="en-US" altLang="zh-CN" sz="2400"/>
          </a:p>
        </p:txBody>
      </p:sp>
      <p:pic>
        <p:nvPicPr>
          <p:cNvPr id="4" name="QB_4_BD.33_2#147a3451e?htil=6&amp;vcp=1&amp;vis=1&amp;pid=3e68b634c&amp;color=0,0,0&amp;tib=255,255,255&amp;iip=1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388" y="412401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4_AN.34_1#147a3451e.blank?vcp=1&amp;vis=1&amp;pid=3e68b634c&amp;color=0,0,0&amp;vpa=20&amp;vtp=1&amp;bbb=1" title=""/>
          <p:cNvSpPr/>
          <p:nvPr>
            <p:custDataLst>
              <p:tags r:id="rId9"/>
            </p:custDataLst>
          </p:nvPr>
        </p:nvSpPr>
        <p:spPr>
          <a:xfrm>
            <a:off x="556165" y="1285938"/>
            <a:ext cx="32686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电荷间相互作用的规律</a:t>
            </a:r>
            <a:endParaRPr lang="en-US" altLang="zh-CN" sz="2400"/>
          </a:p>
        </p:txBody>
      </p:sp>
      <p:sp>
        <p:nvSpPr>
          <p:cNvPr id="6" name="QB_4_AN.35_1#147a3451e.blank?vcp=1&amp;vis=1&amp;pid=3e68b634c&amp;color=0,0,0&amp;vpa=21&amp;vtp=1&amp;bbb=1" title=""/>
          <p:cNvSpPr/>
          <p:nvPr>
            <p:custDataLst>
              <p:tags r:id="rId10"/>
            </p:custDataLst>
          </p:nvPr>
        </p:nvSpPr>
        <p:spPr>
          <a:xfrm>
            <a:off x="2384964" y="3601964"/>
            <a:ext cx="8302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吸引</a:t>
            </a:r>
            <a:endParaRPr lang="en-US" altLang="zh-CN" sz="2400"/>
          </a:p>
        </p:txBody>
      </p:sp>
      <p:sp>
        <p:nvSpPr>
          <p:cNvPr id="7" name="QB_4_BD.33_2#147a3451e?htil=6&amp;vcp=1&amp;vis=1&amp;pid=3e68b634c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1803962"/>
            <a:ext cx="8064000" cy="2743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体具有吸引轻小物体的性质”或“电荷间相互作用的规律”）来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工作，如图所示是其基本原理：先按照要复印或打印的文件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（图形或字迹）使硒鼓上相应的区域带电；文件在强光反射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下经凸透镜成像，硒鼓表面的部分电荷受到强光照射消失，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剩余的电荷会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墨粉，硒鼓再碾轧复印纸，将墨粉固定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在纸张上。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4_BD.36_1#dfbb6c426?sp=1&amp;vcp=1&amp;vis=1&amp;pid=3e68b634c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97639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11.［2025·天津期中］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三个轻质小球相互作用的情况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带正电，则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（选填“带负电”“不带电”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或“带正电”）；用丝绸摩擦过的玻璃棒靠近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，二者将相互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（选填“吸引”或“排斥”）。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4_BD.36_1#dfbb6c426?sp=1&amp;vcp=1&amp;vis=1&amp;pid=3e68b634c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97639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5" r="3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4_AN.37_1#dfbb6c426.blank?vcp=1&amp;vis=1&amp;pid=3e68b634c&amp;color=0,0,0&amp;vpa=22&amp;vtp=1&amp;bbb=1" title=""/>
          <p:cNvSpPr/>
          <p:nvPr>
            <p:custDataLst>
              <p:tags r:id="rId7"/>
            </p:custDataLst>
          </p:nvPr>
        </p:nvSpPr>
        <p:spPr>
          <a:xfrm>
            <a:off x="3930809" y="1128499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带负电</a:t>
            </a:r>
            <a:endParaRPr lang="en-US" altLang="zh-CN" sz="2400"/>
          </a:p>
        </p:txBody>
      </p:sp>
      <p:sp>
        <p:nvSpPr>
          <p:cNvPr id="4" name="QB_4_AN.39_1#dfbb6c426.blank?vcp=1&amp;vis=1&amp;pid=3e68b634c&amp;color=0,0,0&amp;vpa=23&amp;vtp=1&amp;bbb=1" title=""/>
          <p:cNvSpPr/>
          <p:nvPr>
            <p:custDataLst>
              <p:tags r:id="rId8"/>
            </p:custDataLst>
          </p:nvPr>
        </p:nvSpPr>
        <p:spPr>
          <a:xfrm>
            <a:off x="556165" y="2246099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吸引</a:t>
            </a:r>
            <a:endParaRPr lang="en-US" altLang="zh-CN" sz="2400"/>
          </a:p>
        </p:txBody>
      </p:sp>
      <p:pic>
        <p:nvPicPr>
          <p:cNvPr id="5" name="QB_4_BD.38_1#dfbb6c426?vcp=1&amp;vis=1&amp;pid=3e68b634c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6040" y="2926311"/>
            <a:ext cx="3941064" cy="1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121" name="矩形 409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659" y="851025"/>
            <a:ext cx="8046559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3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将</a:t>
            </a:r>
            <a:r>
              <a:rPr lang="en-US" altLang="zh-CN" sz="2100" spc="3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PVC</a:t>
            </a:r>
            <a:r>
              <a:rPr lang="zh-CN" altLang="en-US" sz="2100" spc="3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管与一块干燥的绒布摩擦，再放到空的铝制易拉罐旁，你会观察到什么？这是为什么呢？</a:t>
            </a:r>
            <a:endParaRPr lang="zh-CN" altLang="en-US" sz="2100" spc="3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0105" y="2312990"/>
            <a:ext cx="3114796" cy="1746510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05377" y="2312990"/>
            <a:ext cx="3114794" cy="17465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1726" y="2146051"/>
            <a:ext cx="432048" cy="807355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电荷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4"/>
            </p:custDataLst>
          </p:nvPr>
        </p:nvGrpSpPr>
        <p:grpSpPr>
          <a:xfrm>
            <a:off x="1026319" y="909638"/>
            <a:ext cx="521494" cy="3900964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15182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45444" y="751523"/>
            <a:ext cx="1288256" cy="813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摩擦起电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146108" y="3155156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工作原理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484245" y="260033"/>
            <a:ext cx="399573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由于摩擦而使物体带电的现象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8" title=""/>
          <p:cNvGrpSpPr/>
          <p:nvPr>
            <p:custDataLst>
              <p:tags r:id="rId12"/>
            </p:custDataLst>
          </p:nvPr>
        </p:nvGrpSpPr>
        <p:grpSpPr>
          <a:xfrm>
            <a:off x="2792730" y="3391853"/>
            <a:ext cx="291941" cy="743426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13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14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5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6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5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146108" y="3980498"/>
            <a:ext cx="81438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作用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491865" y="1815941"/>
            <a:ext cx="2027873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正电荷和负电荷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8" title=""/>
          <p:cNvGrpSpPr/>
          <p:nvPr>
            <p:custDataLst>
              <p:tags r:id="rId19"/>
            </p:custDataLst>
          </p:nvPr>
        </p:nvGrpSpPr>
        <p:grpSpPr>
          <a:xfrm>
            <a:off x="3089910" y="1976914"/>
            <a:ext cx="425291" cy="774859"/>
            <a:chOff x="1775520" y="2156166"/>
            <a:chExt cx="695494" cy="2364582"/>
          </a:xfrm>
        </p:grpSpPr>
        <p:cxnSp>
          <p:nvCxnSpPr>
            <p:cNvPr id="6" name="直接连接符 5"/>
            <p:cNvCxnSpPr/>
            <p:nvPr>
              <p:custDataLst>
                <p:tags r:id="rId20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21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2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23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5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476625" y="2552224"/>
            <a:ext cx="2828925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电荷间的相互作用规律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2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661160" y="3587115"/>
            <a:ext cx="1060133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验电器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492818" y="1325404"/>
            <a:ext cx="377761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带电体性质：能吸引轻小物体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文本框 13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620398" y="3155182"/>
            <a:ext cx="2316480" cy="4140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同种电荷相互排斥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3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20398" y="3935755"/>
            <a:ext cx="2316480" cy="4140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检验物体是否带电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645444" y="4569143"/>
            <a:ext cx="2880360" cy="8133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静电现象的应用和防护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5" title="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680109" y="4611529"/>
            <a:ext cx="410146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静电除尘、静电喷涂、避雷针等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48" title=""/>
          <p:cNvGrpSpPr/>
          <p:nvPr>
            <p:custDataLst>
              <p:tags r:id="rId31"/>
            </p:custDataLst>
          </p:nvPr>
        </p:nvGrpSpPr>
        <p:grpSpPr>
          <a:xfrm>
            <a:off x="3084671" y="453390"/>
            <a:ext cx="291941" cy="1127284"/>
            <a:chOff x="1775520" y="2156166"/>
            <a:chExt cx="695494" cy="2364582"/>
          </a:xfrm>
        </p:grpSpPr>
        <p:cxnSp>
          <p:nvCxnSpPr>
            <p:cNvPr id="18" name="直接连接符 17"/>
            <p:cNvCxnSpPr/>
            <p:nvPr>
              <p:custDataLst>
                <p:tags r:id="rId3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3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3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3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5" title="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494246" y="764858"/>
            <a:ext cx="2434114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原理：电子的得失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2" title="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1655921" y="2169319"/>
            <a:ext cx="1352074" cy="4585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两种电荷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44855" y="1076801"/>
          <a:ext cx="8082915" cy="361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815"/>
                <a:gridCol w="5245100"/>
              </a:tblGrid>
              <a:tr h="1205865">
                <a:tc rowSpan="3"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宋体" panose="02010600030101010101" pitchFamily="2" charset="-122"/>
                        </a:rPr>
                        <a:t>1．摩擦过的</a:t>
                      </a: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物体能够吸引轻小物体，我们就说物体带了电（荷）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1205865">
                <a:tc vMerge="1">
                  <a:txBody>
                    <a:bodyPr vert="horz" wrap="square"/>
                    <a:lstStyle/>
                    <a:p/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1800" b="0" spc="300">
                          <a:solidFill>
                            <a:schemeClr val="tx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宋体" panose="02010600030101010101" pitchFamily="2" charset="-122"/>
                        </a:rPr>
                        <a:t>2</a:t>
                      </a: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宋体" panose="02010600030101010101" pitchFamily="2" charset="-122"/>
                        </a:rPr>
                        <a:t>．</a:t>
                      </a: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带电体的性质： 能够吸引轻小物体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1205865">
                <a:tc vMerge="1">
                  <a:txBody>
                    <a:bodyPr vert="horz" wrap="square"/>
                    <a:lstStyle/>
                    <a:p/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1800" b="0" spc="3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宋体" panose="02010600030101010101" pitchFamily="2" charset="-122"/>
                        </a:rPr>
                        <a:t>3</a:t>
                      </a:r>
                      <a:r>
                        <a:rPr lang="zh-CN" altLang="en-US" sz="1800" b="0" spc="3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宋体" panose="02010600030101010101" pitchFamily="2" charset="-122"/>
                        </a:rPr>
                        <a:t>．</a:t>
                      </a:r>
                      <a:r>
                        <a:rPr lang="zh-CN" altLang="en-US" sz="1800" b="0" spc="300"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由于摩擦而使物体带电的现象叫</a:t>
                      </a:r>
                      <a:r>
                        <a:rPr lang="zh-CN" altLang="en-US" sz="1800" b="0" spc="3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摩擦起电</a:t>
                      </a:r>
                      <a:endParaRPr lang="zh-CN" altLang="en-US" sz="1800" b="0" spc="300"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 b="0" spc="300"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grpSp>
        <p:nvGrpSpPr>
          <p:cNvPr id="21" name="组合 20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22" name="组合 21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摩擦起电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7271" y="1937385"/>
            <a:ext cx="2271236" cy="127539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1" name="组合 20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22" name="组合 21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两种电荷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196" name="文本框 7172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23023" y="3854291"/>
            <a:ext cx="221551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b="1" spc="50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丝绸摩擦玻璃棒</a:t>
            </a:r>
            <a:endParaRPr lang="zh-CN" altLang="en-US" sz="1800" b="1" spc="50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199" name="文本框 7176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28223" y="3803333"/>
            <a:ext cx="2157413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b="1" spc="500"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毛皮摩擦橡胶棒</a:t>
            </a:r>
            <a:endParaRPr lang="zh-CN" altLang="en-US" sz="1800" b="1" spc="500"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28223" y="1651635"/>
            <a:ext cx="2050256" cy="20112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lood" dir="t"/>
          </a:scene3d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23023" y="1566386"/>
            <a:ext cx="2047399" cy="209645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"/>
          </a:scene3d>
        </p:spPr>
      </p:pic>
      <p:sp>
        <p:nvSpPr>
          <p:cNvPr id="7179" name="文本框 3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29778" y="1022509"/>
            <a:ext cx="546925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带电物体间存在怎样的相互关系？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4818" name="TextBox 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0045" y="897731"/>
            <a:ext cx="8670131" cy="126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100" b="1" spc="2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b="1" spc="2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 spc="2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自然界中只存在两种电荷</a:t>
            </a:r>
            <a:endParaRPr lang="zh-CN" altLang="en-US" sz="2100" b="1" spc="2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914400" lvl="1" indent="-45720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把用丝绸摩擦过的玻璃棒带的电荷规定为</a:t>
            </a:r>
            <a:r>
              <a:rPr lang="zh-CN" altLang="en-US" sz="1800" spc="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正电荷</a:t>
            </a: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，用</a:t>
            </a:r>
            <a:r>
              <a:rPr lang="en-US" altLang="zh-CN" sz="1800" spc="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“+”</a:t>
            </a: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表示</a:t>
            </a:r>
            <a:endParaRPr lang="zh-CN" altLang="en-US" sz="1800" spc="400">
              <a:latin typeface="微软雅黑" panose="020b0503020204020204" charset="-122"/>
              <a:ea typeface="微软雅黑" panose="020b0503020204020204" charset="-122"/>
            </a:endParaRPr>
          </a:p>
          <a:p>
            <a:pPr marL="914400" lvl="1" indent="-45720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把用毛皮摩擦过的硬橡胶棒带的电荷规定为</a:t>
            </a:r>
            <a:r>
              <a:rPr lang="zh-CN" altLang="en-US" sz="1800" spc="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负电荷</a:t>
            </a: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，用</a:t>
            </a:r>
            <a:r>
              <a:rPr lang="en-US" altLang="zh-CN" sz="1800" spc="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“-”</a:t>
            </a: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表示</a:t>
            </a:r>
            <a:endParaRPr lang="zh-CN" altLang="en-US" sz="1800" spc="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819" name="TextBox 8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3861" y="2571690"/>
            <a:ext cx="6318438" cy="1230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100" b="1" spc="2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b="1" spc="2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 spc="2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电荷间相互作用的规律</a:t>
            </a:r>
            <a:endParaRPr lang="zh-CN" altLang="en-US" sz="2100" b="1" spc="2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914400" lvl="1" indent="-457200" eaLnBrk="1" hangingPunct="1">
              <a:lnSpc>
                <a:spcPct val="13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CN" altLang="en-US" sz="1800" spc="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同种</a:t>
            </a: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电荷相互</a:t>
            </a:r>
            <a:r>
              <a:rPr lang="zh-CN" altLang="en-US" sz="1800" spc="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排斥</a:t>
            </a:r>
            <a:endParaRPr lang="zh-CN" altLang="en-US" sz="1800" spc="400">
              <a:latin typeface="微软雅黑" panose="020b0503020204020204" charset="-122"/>
              <a:ea typeface="微软雅黑" panose="020b0503020204020204" charset="-122"/>
            </a:endParaRPr>
          </a:p>
          <a:p>
            <a:pPr marL="914400" lvl="1" indent="-457200" eaLnBrk="1" hangingPunct="1">
              <a:lnSpc>
                <a:spcPct val="13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CN" altLang="en-US" sz="1800" spc="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异种</a:t>
            </a:r>
            <a:r>
              <a:rPr lang="zh-CN" altLang="en-US" sz="1800" spc="400">
                <a:latin typeface="微软雅黑" panose="020b0503020204020204" charset="-122"/>
                <a:ea typeface="微软雅黑" panose="020b0503020204020204" charset="-122"/>
              </a:rPr>
              <a:t>电荷相互</a:t>
            </a:r>
            <a:r>
              <a:rPr lang="zh-CN" altLang="en-US" sz="1800" spc="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吸引</a:t>
            </a:r>
            <a:endParaRPr lang="zh-CN" altLang="en-US" sz="1800" spc="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5" name="组合 14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18" name="组合 17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认识验电器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68968" y="844391"/>
            <a:ext cx="3186113" cy="3887629"/>
          </a:xfrm>
          <a:prstGeom prst="rect">
            <a:avLst/>
          </a:prstGeom>
        </p:spPr>
      </p:pic>
      <p:grpSp>
        <p:nvGrpSpPr>
          <p:cNvPr id="10" name="组合 9" title=""/>
          <p:cNvGrpSpPr/>
          <p:nvPr>
            <p:custDataLst>
              <p:tags r:id="rId10"/>
            </p:custDataLst>
          </p:nvPr>
        </p:nvGrpSpPr>
        <p:grpSpPr>
          <a:xfrm>
            <a:off x="654368" y="1400175"/>
            <a:ext cx="3699034" cy="506730"/>
            <a:chOff x="975" y="2940"/>
            <a:chExt cx="7767" cy="1064"/>
          </a:xfrm>
        </p:grpSpPr>
        <p:sp>
          <p:nvSpPr>
            <p:cNvPr id="3" name="任意多边形 2"/>
            <p:cNvSpPr/>
            <p:nvPr>
              <p:custDataLst>
                <p:tags r:id="rId11"/>
              </p:custDataLst>
            </p:nvPr>
          </p:nvSpPr>
          <p:spPr>
            <a:xfrm>
              <a:off x="3702" y="2940"/>
              <a:ext cx="5040" cy="500"/>
            </a:xfrm>
            <a:custGeom>
              <a:gdLst>
                <a:gd name="connisteX0" fmla="*/ 3200400 w 3200400"/>
                <a:gd name="connsiteY0" fmla="*/ 0 h 317500"/>
                <a:gd name="connisteX1" fmla="*/ 2743200 w 3200400"/>
                <a:gd name="connsiteY1" fmla="*/ 317500 h 317500"/>
                <a:gd name="connisteX2" fmla="*/ 0 w 3200400"/>
                <a:gd name="connsiteY2" fmla="*/ 317500 h 31750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200400" h="317500">
                  <a:moveTo>
                    <a:pt x="3200400" y="0"/>
                  </a:moveTo>
                  <a:lnTo>
                    <a:pt x="2743200" y="317500"/>
                  </a:lnTo>
                  <a:lnTo>
                    <a:pt x="0" y="317500"/>
                  </a:lnTo>
                </a:path>
              </a:pathLst>
            </a:custGeom>
            <a:noFill/>
            <a:ln w="19050">
              <a:solidFill>
                <a:srgbClr val="7135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975" y="2940"/>
              <a:ext cx="2556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>
                  <a:solidFill>
                    <a:srgbClr val="71354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金属球</a:t>
              </a:r>
              <a:endParaRPr lang="zh-CN" altLang="en-US" sz="2700" b="1">
                <a:solidFill>
                  <a:srgbClr val="713546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 title=""/>
          <p:cNvGrpSpPr/>
          <p:nvPr>
            <p:custDataLst>
              <p:tags r:id="rId13"/>
            </p:custDataLst>
          </p:nvPr>
        </p:nvGrpSpPr>
        <p:grpSpPr>
          <a:xfrm>
            <a:off x="4430554" y="1038701"/>
            <a:ext cx="4293870" cy="803910"/>
            <a:chOff x="8904" y="2181"/>
            <a:chExt cx="9016" cy="1688"/>
          </a:xfrm>
        </p:grpSpPr>
        <p:sp>
          <p:nvSpPr>
            <p:cNvPr id="5" name="任意多边形 4"/>
            <p:cNvSpPr/>
            <p:nvPr>
              <p:custDataLst>
                <p:tags r:id="rId14"/>
              </p:custDataLst>
            </p:nvPr>
          </p:nvSpPr>
          <p:spPr>
            <a:xfrm>
              <a:off x="8904" y="2689"/>
              <a:ext cx="6460" cy="1180"/>
            </a:xfrm>
            <a:custGeom>
              <a:gdLst>
                <a:gd name="connisteX0" fmla="*/ 0 w 4102100"/>
                <a:gd name="connsiteY0" fmla="*/ 749300 h 749300"/>
                <a:gd name="connisteX1" fmla="*/ 952500 w 4102100"/>
                <a:gd name="connsiteY1" fmla="*/ 0 h 749300"/>
                <a:gd name="connisteX2" fmla="*/ 4102100 w 4102100"/>
                <a:gd name="connsiteY2" fmla="*/ 0 h 74930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4102100" h="749300">
                  <a:moveTo>
                    <a:pt x="0" y="749300"/>
                  </a:moveTo>
                  <a:lnTo>
                    <a:pt x="952500" y="0"/>
                  </a:lnTo>
                  <a:lnTo>
                    <a:pt x="4102100" y="0"/>
                  </a:lnTo>
                </a:path>
              </a:pathLst>
            </a:custGeom>
            <a:noFill/>
            <a:ln w="19050">
              <a:solidFill>
                <a:srgbClr val="7135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" name="文本框 5"/>
            <p:cNvSpPr txBox="1"/>
            <p:nvPr>
              <p:custDataLst>
                <p:tags r:id="rId15"/>
              </p:custDataLst>
            </p:nvPr>
          </p:nvSpPr>
          <p:spPr>
            <a:xfrm>
              <a:off x="15364" y="2181"/>
              <a:ext cx="2556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>
                  <a:solidFill>
                    <a:srgbClr val="71354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绝缘垫</a:t>
              </a:r>
              <a:endParaRPr lang="zh-CN" altLang="en-US" sz="2700" b="1">
                <a:solidFill>
                  <a:srgbClr val="713546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16"/>
            </p:custDataLst>
          </p:nvPr>
        </p:nvGrpSpPr>
        <p:grpSpPr>
          <a:xfrm>
            <a:off x="654368" y="2309336"/>
            <a:ext cx="3728561" cy="1007269"/>
            <a:chOff x="975" y="4849"/>
            <a:chExt cx="7829" cy="2115"/>
          </a:xfrm>
        </p:grpSpPr>
        <p:sp>
          <p:nvSpPr>
            <p:cNvPr id="7" name="任意多边形 6"/>
            <p:cNvSpPr/>
            <p:nvPr>
              <p:custDataLst>
                <p:tags r:id="rId17"/>
              </p:custDataLst>
            </p:nvPr>
          </p:nvSpPr>
          <p:spPr>
            <a:xfrm>
              <a:off x="3702" y="4849"/>
              <a:ext cx="5102" cy="1586"/>
            </a:xfrm>
            <a:custGeom>
              <a:gdLst>
                <a:gd name="connsiteX0" fmla="*/ 5102 w 5102"/>
                <a:gd name="connsiteY0" fmla="*/ 0 h 1586"/>
                <a:gd name="connsiteX1" fmla="*/ 3165 w 5102"/>
                <a:gd name="connsiteY1" fmla="*/ 1586 h 1586"/>
                <a:gd name="connsiteX2" fmla="*/ 0 w 5102"/>
                <a:gd name="connsiteY2" fmla="*/ 1585 h 158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02" h="1586">
                  <a:moveTo>
                    <a:pt x="5102" y="0"/>
                  </a:moveTo>
                  <a:lnTo>
                    <a:pt x="3165" y="1586"/>
                  </a:lnTo>
                  <a:lnTo>
                    <a:pt x="0" y="1585"/>
                  </a:lnTo>
                </a:path>
              </a:pathLst>
            </a:custGeom>
            <a:noFill/>
            <a:ln w="19050">
              <a:solidFill>
                <a:srgbClr val="7135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" name="文本框 7"/>
            <p:cNvSpPr txBox="1"/>
            <p:nvPr>
              <p:custDataLst>
                <p:tags r:id="rId18"/>
              </p:custDataLst>
            </p:nvPr>
          </p:nvSpPr>
          <p:spPr>
            <a:xfrm>
              <a:off x="975" y="5900"/>
              <a:ext cx="2556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>
                  <a:solidFill>
                    <a:srgbClr val="71354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金属杆</a:t>
              </a:r>
              <a:endParaRPr lang="zh-CN" altLang="en-US" sz="2700" b="1">
                <a:solidFill>
                  <a:srgbClr val="713546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7" name="组合 16" title=""/>
          <p:cNvGrpSpPr/>
          <p:nvPr>
            <p:custDataLst>
              <p:tags r:id="rId19"/>
            </p:custDataLst>
          </p:nvPr>
        </p:nvGrpSpPr>
        <p:grpSpPr>
          <a:xfrm>
            <a:off x="4302919" y="3064669"/>
            <a:ext cx="4064318" cy="506730"/>
            <a:chOff x="8636" y="6435"/>
            <a:chExt cx="8534" cy="1064"/>
          </a:xfrm>
        </p:grpSpPr>
        <p:sp>
          <p:nvSpPr>
            <p:cNvPr id="9" name="任意多边形 8"/>
            <p:cNvSpPr/>
            <p:nvPr>
              <p:custDataLst>
                <p:tags r:id="rId20"/>
              </p:custDataLst>
            </p:nvPr>
          </p:nvSpPr>
          <p:spPr>
            <a:xfrm flipH="1">
              <a:off x="8636" y="6435"/>
              <a:ext cx="5751" cy="500"/>
            </a:xfrm>
            <a:custGeom>
              <a:gdLst>
                <a:gd name="connisteX0" fmla="*/ 3200400 w 3200400"/>
                <a:gd name="connsiteY0" fmla="*/ 0 h 317500"/>
                <a:gd name="connisteX1" fmla="*/ 2743200 w 3200400"/>
                <a:gd name="connsiteY1" fmla="*/ 317500 h 317500"/>
                <a:gd name="connisteX2" fmla="*/ 0 w 3200400"/>
                <a:gd name="connsiteY2" fmla="*/ 317500 h 31750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200400" h="317500">
                  <a:moveTo>
                    <a:pt x="3200400" y="0"/>
                  </a:moveTo>
                  <a:lnTo>
                    <a:pt x="2743200" y="317500"/>
                  </a:lnTo>
                  <a:lnTo>
                    <a:pt x="0" y="317500"/>
                  </a:lnTo>
                </a:path>
              </a:pathLst>
            </a:custGeom>
            <a:noFill/>
            <a:ln w="19050">
              <a:solidFill>
                <a:srgbClr val="7135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1" name="文本框 10"/>
            <p:cNvSpPr txBox="1"/>
            <p:nvPr>
              <p:custDataLst>
                <p:tags r:id="rId21"/>
              </p:custDataLst>
            </p:nvPr>
          </p:nvSpPr>
          <p:spPr>
            <a:xfrm>
              <a:off x="14614" y="6435"/>
              <a:ext cx="2556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>
                  <a:solidFill>
                    <a:srgbClr val="71354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金属箔</a:t>
              </a:r>
              <a:endParaRPr lang="zh-CN" altLang="en-US" sz="2700" b="1">
                <a:solidFill>
                  <a:srgbClr val="713546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6898" t="8062" r="15958" b="4866"/>
          <a:stretch>
            <a:fillRect/>
          </a:stretch>
        </p:blipFill>
        <p:spPr>
          <a:xfrm>
            <a:off x="5389721" y="1353979"/>
            <a:ext cx="2514124" cy="3477101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76814" y="1091089"/>
            <a:ext cx="3186113" cy="3887629"/>
          </a:xfrm>
          <a:prstGeom prst="rect">
            <a:avLst/>
          </a:prstGeom>
        </p:spPr>
      </p:pic>
      <p:grpSp>
        <p:nvGrpSpPr>
          <p:cNvPr id="3" name="组合 2" title=""/>
          <p:cNvGrpSpPr/>
          <p:nvPr>
            <p:custDataLst>
              <p:tags r:id="rId7"/>
            </p:custDataLst>
          </p:nvPr>
        </p:nvGrpSpPr>
        <p:grpSpPr>
          <a:xfrm>
            <a:off x="2036445" y="1194435"/>
            <a:ext cx="1257776" cy="795338"/>
            <a:chOff x="3876" y="2156"/>
            <a:chExt cx="2641" cy="1670"/>
          </a:xfrm>
        </p:grpSpPr>
        <p:sp>
          <p:nvSpPr>
            <p:cNvPr id="2" name="文本框 1"/>
            <p:cNvSpPr txBox="1"/>
            <p:nvPr>
              <p:custDataLst>
                <p:tags r:id="rId8"/>
              </p:custDataLst>
            </p:nvPr>
          </p:nvSpPr>
          <p:spPr>
            <a:xfrm rot="878167">
              <a:off x="4224" y="2156"/>
              <a:ext cx="1814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+ + +</a:t>
              </a:r>
              <a:endParaRPr lang="zh-CN" altLang="en-US" sz="1800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 rot="660000">
              <a:off x="4703" y="3053"/>
              <a:ext cx="1814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+ + </a:t>
              </a:r>
              <a:endParaRPr lang="zh-CN" altLang="en-US" sz="1800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3876" y="2637"/>
              <a:ext cx="1021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+</a:t>
              </a:r>
              <a:endParaRPr lang="zh-CN" altLang="en-US" sz="1800"/>
            </a:p>
          </p:txBody>
        </p:sp>
      </p:grpSp>
      <p:grpSp>
        <p:nvGrpSpPr>
          <p:cNvPr id="7" name="组合 6" title=""/>
          <p:cNvGrpSpPr/>
          <p:nvPr>
            <p:custDataLst>
              <p:tags r:id="rId11"/>
            </p:custDataLst>
          </p:nvPr>
        </p:nvGrpSpPr>
        <p:grpSpPr>
          <a:xfrm>
            <a:off x="1967389" y="2939415"/>
            <a:ext cx="820103" cy="641985"/>
            <a:chOff x="3731" y="5820"/>
            <a:chExt cx="1722" cy="1348"/>
          </a:xfrm>
        </p:grpSpPr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 rot="6862435">
              <a:off x="3625" y="5925"/>
              <a:ext cx="984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+ + </a:t>
              </a:r>
              <a:endParaRPr lang="zh-CN" altLang="en-US" sz="1800"/>
            </a:p>
          </p:txBody>
        </p:sp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 rot="16574782">
              <a:off x="4553" y="6268"/>
              <a:ext cx="1026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+ + </a:t>
              </a:r>
              <a:endParaRPr lang="zh-CN" altLang="en-US" sz="1800"/>
            </a:p>
          </p:txBody>
        </p:sp>
      </p:grpSp>
      <p:grpSp>
        <p:nvGrpSpPr>
          <p:cNvPr id="8" name="组合 7" title=""/>
          <p:cNvGrpSpPr/>
          <p:nvPr>
            <p:custDataLst>
              <p:tags r:id="rId14"/>
            </p:custDataLst>
          </p:nvPr>
        </p:nvGrpSpPr>
        <p:grpSpPr>
          <a:xfrm>
            <a:off x="6373654" y="1212533"/>
            <a:ext cx="989648" cy="669131"/>
            <a:chOff x="12983" y="2194"/>
            <a:chExt cx="2078" cy="1405"/>
          </a:xfrm>
        </p:grpSpPr>
        <p:sp>
          <p:nvSpPr>
            <p:cNvPr id="22" name="文本框 21"/>
            <p:cNvSpPr txBox="1"/>
            <p:nvPr>
              <p:custDataLst>
                <p:tags r:id="rId15"/>
              </p:custDataLst>
            </p:nvPr>
          </p:nvSpPr>
          <p:spPr>
            <a:xfrm rot="818167">
              <a:off x="12983" y="2194"/>
              <a:ext cx="1814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- - - -</a:t>
              </a:r>
              <a:endParaRPr lang="zh-CN" altLang="en-US" sz="1800"/>
            </a:p>
          </p:txBody>
        </p:sp>
        <p:sp>
          <p:nvSpPr>
            <p:cNvPr id="23" name="文本框 22"/>
            <p:cNvSpPr txBox="1"/>
            <p:nvPr>
              <p:custDataLst>
                <p:tags r:id="rId16"/>
              </p:custDataLst>
            </p:nvPr>
          </p:nvSpPr>
          <p:spPr>
            <a:xfrm rot="840000">
              <a:off x="13247" y="2826"/>
              <a:ext cx="1814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- - - </a:t>
              </a:r>
              <a:endParaRPr lang="zh-CN" altLang="en-US" sz="1800"/>
            </a:p>
          </p:txBody>
        </p:sp>
      </p:grpSp>
      <p:grpSp>
        <p:nvGrpSpPr>
          <p:cNvPr id="9" name="组合 8" title=""/>
          <p:cNvGrpSpPr/>
          <p:nvPr>
            <p:custDataLst>
              <p:tags r:id="rId17"/>
            </p:custDataLst>
          </p:nvPr>
        </p:nvGrpSpPr>
        <p:grpSpPr>
          <a:xfrm>
            <a:off x="6079331" y="2847023"/>
            <a:ext cx="644366" cy="960120"/>
            <a:chOff x="12365" y="5626"/>
            <a:chExt cx="1353" cy="2016"/>
          </a:xfrm>
        </p:grpSpPr>
        <p:sp>
          <p:nvSpPr>
            <p:cNvPr id="25" name="文本框 24"/>
            <p:cNvSpPr txBox="1"/>
            <p:nvPr>
              <p:custDataLst>
                <p:tags r:id="rId18"/>
              </p:custDataLst>
            </p:nvPr>
          </p:nvSpPr>
          <p:spPr>
            <a:xfrm rot="5400000">
              <a:off x="12668" y="6592"/>
              <a:ext cx="1326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- - - </a:t>
              </a:r>
              <a:endParaRPr lang="zh-CN" altLang="en-US" sz="1800"/>
            </a:p>
          </p:txBody>
        </p:sp>
        <p:sp>
          <p:nvSpPr>
            <p:cNvPr id="26" name="文本框 25"/>
            <p:cNvSpPr txBox="1"/>
            <p:nvPr>
              <p:custDataLst>
                <p:tags r:id="rId19"/>
              </p:custDataLst>
            </p:nvPr>
          </p:nvSpPr>
          <p:spPr>
            <a:xfrm rot="17225474">
              <a:off x="12067" y="5924"/>
              <a:ext cx="1369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- - - </a:t>
              </a:r>
              <a:endParaRPr lang="zh-CN" altLang="en-US" sz="1800"/>
            </a:p>
          </p:txBody>
        </p:sp>
      </p:grpSp>
      <p:sp>
        <p:nvSpPr>
          <p:cNvPr id="12293" name="TextBox 5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-139851" y="772068"/>
            <a:ext cx="5768123" cy="4348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7627" tIns="35242" rIns="67627" bIns="35242">
            <a:spAutoFit/>
          </a:bodyPr>
          <a:lstStyle/>
          <a:p>
            <a:pPr algn="ctr"/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验电器的原理：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同种电荷相互排斥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5" name="组合 4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9" name="TextBox 8" title=""/>
          <p:cNvSpPr txBox="1"/>
          <p:nvPr>
            <p:custDataLst>
              <p:tags r:id="rId8"/>
            </p:custDataLst>
          </p:nvPr>
        </p:nvSpPr>
        <p:spPr>
          <a:xfrm>
            <a:off x="690109" y="854771"/>
            <a:ext cx="7974236" cy="209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如图所示，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是两个轻质泡沫小球，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是用毛皮摩擦过的橡胶棒，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三者之间相互作用时的场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景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如图所示，由此可以判断橡胶棒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带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电，小球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带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电，小球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不带电或带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电。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9"/>
            </p:custDataLst>
          </p:nvPr>
        </p:nvGrpSpPr>
        <p:grpSpPr>
          <a:xfrm>
            <a:off x="737003" y="2679750"/>
            <a:ext cx="8340259" cy="1411408"/>
            <a:chOff x="559263" y="4634639"/>
            <a:chExt cx="11609778" cy="1964703"/>
          </a:xfrm>
        </p:grpSpPr>
        <p:grpSp>
          <p:nvGrpSpPr>
            <p:cNvPr id="32" name="组合 31"/>
            <p:cNvGrpSpPr/>
            <p:nvPr>
              <p:custDataLst>
                <p:tags r:id="rId10"/>
              </p:custDataLst>
            </p:nvPr>
          </p:nvGrpSpPr>
          <p:grpSpPr>
            <a:xfrm>
              <a:off x="559263" y="4725090"/>
              <a:ext cx="4384656" cy="1874252"/>
              <a:chOff x="1343670" y="4653085"/>
              <a:chExt cx="4384656" cy="1874252"/>
            </a:xfrm>
          </p:grpSpPr>
          <p:sp>
            <p:nvSpPr>
              <p:cNvPr id="17" name="矩形 16"/>
              <p:cNvSpPr/>
              <p:nvPr>
                <p:custDataLst>
                  <p:tags r:id="rId11"/>
                </p:custDataLst>
              </p:nvPr>
            </p:nvSpPr>
            <p:spPr>
              <a:xfrm rot="787669">
                <a:off x="3352161" y="6445156"/>
                <a:ext cx="2376165" cy="7200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grpSp>
            <p:nvGrpSpPr>
              <p:cNvPr id="19" name="组合 18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1343670" y="4653085"/>
                <a:ext cx="1736510" cy="1728403"/>
                <a:chOff x="1343670" y="4653085"/>
                <a:chExt cx="1736510" cy="1728403"/>
              </a:xfrm>
            </p:grpSpPr>
            <p:cxnSp>
              <p:nvCxnSpPr>
                <p:cNvPr id="13" name="直接连接符 12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1343670" y="4653085"/>
                  <a:ext cx="1296090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>
                  <p:custDataLst>
                    <p:tags r:id="rId14"/>
                  </p:custDataLst>
                </p:nvPr>
              </p:nvCxnSpPr>
              <p:spPr>
                <a:xfrm>
                  <a:off x="1991715" y="4653085"/>
                  <a:ext cx="855670" cy="1359705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711765" y="5949175"/>
                  <a:ext cx="368415" cy="3684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"/>
                </a:p>
              </p:txBody>
            </p:sp>
            <p:sp>
              <p:nvSpPr>
                <p:cNvPr id="18" name="文本框 17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703695" y="5805165"/>
                  <a:ext cx="576040" cy="576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100"/>
                    <a:t>A</a:t>
                  </a:r>
                  <a:endParaRPr lang="zh-CN" altLang="en-US" sz="2100"/>
                </a:p>
              </p:txBody>
            </p:sp>
          </p:grpSp>
          <p:sp>
            <p:nvSpPr>
              <p:cNvPr id="20" name="文本框 1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305668" y="5951014"/>
                <a:ext cx="576040" cy="576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/>
                  <a:t>C</a:t>
                </a:r>
                <a:endParaRPr lang="zh-CN" altLang="en-US" sz="2100"/>
              </a:p>
            </p:txBody>
          </p:sp>
        </p:grpSp>
        <p:grpSp>
          <p:nvGrpSpPr>
            <p:cNvPr id="43" name="组合 42"/>
            <p:cNvGrpSpPr/>
            <p:nvPr>
              <p:custDataLst>
                <p:tags r:id="rId18"/>
              </p:custDataLst>
            </p:nvPr>
          </p:nvGrpSpPr>
          <p:grpSpPr>
            <a:xfrm>
              <a:off x="4921047" y="4656686"/>
              <a:ext cx="2982726" cy="1732275"/>
              <a:chOff x="4921047" y="4656686"/>
              <a:chExt cx="2982726" cy="1732275"/>
            </a:xfrm>
          </p:grpSpPr>
          <p:cxnSp>
            <p:nvCxnSpPr>
              <p:cNvPr id="23" name="直接连接符 22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4921047" y="4656686"/>
                <a:ext cx="2982726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5295185" y="4656686"/>
                <a:ext cx="855670" cy="1359705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椭圆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6015235" y="5952776"/>
                <a:ext cx="368415" cy="36841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5007165" y="5808766"/>
                <a:ext cx="576040" cy="576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/>
                  <a:t>A</a:t>
                </a:r>
                <a:endParaRPr lang="zh-CN" altLang="en-US" sz="2100"/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6840479" y="4656686"/>
                <a:ext cx="762261" cy="1366311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>
                <p:custDataLst>
                  <p:tags r:id="rId24"/>
                </p:custDataLst>
              </p:nvPr>
            </p:nvSpPr>
            <p:spPr>
              <a:xfrm>
                <a:off x="6607683" y="5949175"/>
                <a:ext cx="368415" cy="36841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221609" y="5794370"/>
                <a:ext cx="576040" cy="594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/>
                  <a:t>B</a:t>
                </a:r>
                <a:endParaRPr lang="zh-CN" altLang="en-US" sz="2100"/>
              </a:p>
            </p:txBody>
          </p:sp>
        </p:grpSp>
        <p:grpSp>
          <p:nvGrpSpPr>
            <p:cNvPr id="35" name="组合 34"/>
            <p:cNvGrpSpPr/>
            <p:nvPr>
              <p:custDataLst>
                <p:tags r:id="rId26"/>
              </p:custDataLst>
            </p:nvPr>
          </p:nvGrpSpPr>
          <p:grpSpPr>
            <a:xfrm>
              <a:off x="8606883" y="4634639"/>
              <a:ext cx="3562158" cy="1872926"/>
              <a:chOff x="2166168" y="4653085"/>
              <a:chExt cx="3562158" cy="1872926"/>
            </a:xfrm>
          </p:grpSpPr>
          <p:sp>
            <p:nvSpPr>
              <p:cNvPr id="36" name="矩形 35"/>
              <p:cNvSpPr/>
              <p:nvPr>
                <p:custDataLst>
                  <p:tags r:id="rId27"/>
                </p:custDataLst>
              </p:nvPr>
            </p:nvSpPr>
            <p:spPr>
              <a:xfrm rot="787669">
                <a:off x="3352161" y="6445156"/>
                <a:ext cx="2376165" cy="7200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grpSp>
            <p:nvGrpSpPr>
              <p:cNvPr id="37" name="组合 36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2166168" y="4653085"/>
                <a:ext cx="1841687" cy="1728403"/>
                <a:chOff x="2166168" y="4653085"/>
                <a:chExt cx="1841687" cy="1728403"/>
              </a:xfrm>
            </p:grpSpPr>
            <p:cxnSp>
              <p:nvCxnSpPr>
                <p:cNvPr id="39" name="直接连接符 38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2711765" y="4653085"/>
                  <a:ext cx="1296090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>
                  <p:custDataLst>
                    <p:tags r:id="rId30"/>
                  </p:custDataLst>
                </p:nvPr>
              </p:nvCxnSpPr>
              <p:spPr>
                <a:xfrm flipH="1">
                  <a:off x="2984562" y="4653085"/>
                  <a:ext cx="527648" cy="1359705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椭圆 40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711765" y="5949175"/>
                  <a:ext cx="368415" cy="3684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"/>
                </a:p>
              </p:txBody>
            </p:sp>
            <p:sp>
              <p:nvSpPr>
                <p:cNvPr id="42" name="文本框 41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2166168" y="5805165"/>
                  <a:ext cx="576040" cy="576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100"/>
                    <a:t>B</a:t>
                  </a:r>
                  <a:endParaRPr lang="zh-CN" altLang="en-US" sz="2100"/>
                </a:p>
              </p:txBody>
            </p:sp>
          </p:grpSp>
          <p:sp>
            <p:nvSpPr>
              <p:cNvPr id="38" name="文本框 37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4444887" y="5949688"/>
                <a:ext cx="576040" cy="576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/>
                  <a:t>C</a:t>
                </a:r>
                <a:endParaRPr lang="zh-CN" altLang="en-US" sz="2100"/>
              </a:p>
            </p:txBody>
          </p:sp>
        </p:grpSp>
      </p:grpSp>
      <p:sp>
        <p:nvSpPr>
          <p:cNvPr id="46" name="TextBox 9" title=""/>
          <p:cNvSpPr txBox="1"/>
          <p:nvPr>
            <p:custDataLst>
              <p:tags r:id="rId34"/>
            </p:custDataLst>
          </p:nvPr>
        </p:nvSpPr>
        <p:spPr>
          <a:xfrm>
            <a:off x="1602559" y="1923675"/>
            <a:ext cx="51319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负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TextBox 9" title=""/>
          <p:cNvSpPr txBox="1"/>
          <p:nvPr>
            <p:custDataLst>
              <p:tags r:id="rId35"/>
            </p:custDataLst>
          </p:nvPr>
        </p:nvSpPr>
        <p:spPr>
          <a:xfrm>
            <a:off x="3870172" y="1923569"/>
            <a:ext cx="624617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负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Box 9" title=""/>
          <p:cNvSpPr txBox="1"/>
          <p:nvPr>
            <p:custDataLst>
              <p:tags r:id="rId36"/>
            </p:custDataLst>
          </p:nvPr>
        </p:nvSpPr>
        <p:spPr>
          <a:xfrm>
            <a:off x="7163517" y="1923837"/>
            <a:ext cx="6314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正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  <p:tag name="KSO_WM_UNIT_TABLE_BEAUTIFY" val="smartTable{a73d23d4-b772-428d-ba15-b9cf2d80c588}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  <p:tag name="KSO_WM_DIAGRAM_VIRTUALLY_FRAME" val="{&quot;height&quot;:276.45,&quot;left&quot;:138.9,&quot;top&quot;:164.45,&quot;width&quot;:594.5}"/>
</p:tagLst>
</file>

<file path=ppt/tags/tag121.xml><?xml version="1.0" encoding="utf-8"?>
<p:tagLst xmlns:p="http://schemas.openxmlformats.org/presentationml/2006/main">
  <p:tag name="AS_UNIQUEID" val="616"/>
  <p:tag name="KSO_WM_DIAGRAM_VIRTUALLY_FRAME" val="{&quot;height&quot;:276.45,&quot;left&quot;:138.9,&quot;top&quot;:164.45,&quot;width&quot;:594.5}"/>
</p:tagLst>
</file>

<file path=ppt/tags/tag122.xml><?xml version="1.0" encoding="utf-8"?>
<p:tagLst xmlns:p="http://schemas.openxmlformats.org/presentationml/2006/main">
  <p:tag name="AS_UNIQUEID" val="617"/>
  <p:tag name="KSO_WM_DIAGRAM_VIRTUALLY_FRAME" val="{&quot;height&quot;:276.45,&quot;left&quot;:138.9,&quot;top&quot;:164.45,&quot;width&quot;:594.5}"/>
</p:tagLst>
</file>

<file path=ppt/tags/tag123.xml><?xml version="1.0" encoding="utf-8"?>
<p:tagLst xmlns:p="http://schemas.openxmlformats.org/presentationml/2006/main">
  <p:tag name="AS_UNIQUEID" val="618"/>
  <p:tag name="KSO_WM_DIAGRAM_VIRTUALLY_FRAME" val="{&quot;height&quot;:276.45,&quot;left&quot;:138.9,&quot;top&quot;:164.45,&quot;width&quot;:594.5}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927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UNIQUEID" val="820"/>
</p:tagLst>
</file>

<file path=ppt/tags/tag327.xml><?xml version="1.0" encoding="utf-8"?>
<p:tagLst xmlns:p="http://schemas.openxmlformats.org/presentationml/2006/main">
  <p:tag name="AS_UNIQUEID" val="821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AS_UNIQUEID" val="565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AS_UNIQUEID" val="566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407.40023622047244,&quot;left&quot;:128.5,&quot;top&quot;:94.19881889763778,&quot;width&quot;:763.1}"/>
</p:tagLst>
</file>

<file path=ppt/tags/tag73.xml><?xml version="1.0" encoding="utf-8"?>
<p:tagLst xmlns:p="http://schemas.openxmlformats.org/presentationml/2006/main">
  <p:tag name="AS_UNIQUEID" val="568"/>
  <p:tag name="KSO_WM_DIAGRAM_VIRTUALLY_FRAME" val="{&quot;height&quot;:407.40023622047244,&quot;left&quot;:128.5,&quot;top&quot;:94.19881889763778,&quot;width&quot;:763.1}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407.40023622047244,&quot;left&quot;:128.5,&quot;top&quot;:94.19881889763778,&quot;width&quot;:763.1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407.40023622047244,&quot;left&quot;:128.5,&quot;top&quot;:94.19881889763778,&quot;width&quot;:763.1}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407.40023622047244,&quot;left&quot;:128.5,&quot;top&quot;:94.19881889763778,&quot;width&quot;:763.1}"/>
</p:tagLst>
</file>

<file path=ppt/tags/tag78.xml><?xml version="1.0" encoding="utf-8"?>
<p:tagLst xmlns:p="http://schemas.openxmlformats.org/presentationml/2006/main">
  <p:tag name="AS_UNIQUEID" val="573"/>
  <p:tag name="KSO_WM_DIAGRAM_VIRTUALLY_FRAME" val="{&quot;height&quot;:407.40023622047244,&quot;left&quot;:128.5,&quot;top&quot;:94.19881889763778,&quot;width&quot;:763.1}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407.40023622047244,&quot;left&quot;:128.5,&quot;top&quot;:94.19881889763778,&quot;width&quot;:763.1}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407.40023622047244,&quot;left&quot;:128.5,&quot;top&quot;:94.19881889763778,&quot;width&quot;:763.1}"/>
</p:tagLst>
</file>

<file path=ppt/tags/tag82.xml><?xml version="1.0" encoding="utf-8"?>
<p:tagLst xmlns:p="http://schemas.openxmlformats.org/presentationml/2006/main">
  <p:tag name="AS_UNIQUEID" val="577"/>
  <p:tag name="KSO_WM_DIAGRAM_VIRTUALLY_FRAME" val="{&quot;height&quot;:407.40023622047244,&quot;left&quot;:128.5,&quot;top&quot;:94.19881889763778,&quot;width&quot;:763.1}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407.40023622047244,&quot;left&quot;:128.5,&quot;top&quot;:94.19881889763778,&quot;width&quot;:763.1}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407.40023622047244,&quot;left&quot;:128.5,&quot;top&quot;:94.19881889763778,&quot;width&quot;:763.1}"/>
</p:tagLst>
</file>

<file path=ppt/tags/tag86.xml><?xml version="1.0" encoding="utf-8"?>
<p:tagLst xmlns:p="http://schemas.openxmlformats.org/presentationml/2006/main">
  <p:tag name="AS_UNIQUEID" val="581"/>
  <p:tag name="KSO_WM_DIAGRAM_VIRTUALLY_FRAME" val="{&quot;height&quot;:407.40023622047244,&quot;left&quot;:128.5,&quot;top&quot;:94.19881889763778,&quot;width&quot;:763.1}"/>
</p:tagLst>
</file>

<file path=ppt/tags/tag87.xml><?xml version="1.0" encoding="utf-8"?>
<p:tagLst xmlns:p="http://schemas.openxmlformats.org/presentationml/2006/main">
  <p:tag name="AS_UNIQUEID" val="582"/>
  <p:tag name="KSO_WM_DIAGRAM_VIRTUALLY_FRAME" val="{&quot;height&quot;:407.40023622047244,&quot;left&quot;:128.5,&quot;top&quot;:94.19881889763778,&quot;width&quot;:763.1}"/>
</p:tagLst>
</file>

<file path=ppt/tags/tag88.xml><?xml version="1.0" encoding="utf-8"?>
<p:tagLst xmlns:p="http://schemas.openxmlformats.org/presentationml/2006/main">
  <p:tag name="AS_UNIQUEID" val="583"/>
  <p:tag name="KSO_WM_DIAGRAM_VIRTUALLY_FRAME" val="{&quot;height&quot;:407.40023622047244,&quot;left&quot;:128.5,&quot;top&quot;:94.19881889763778,&quot;width&quot;:763.1}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  <p:tag name="KSO_WM_DIAGRAM_VIRTUALLY_FRAME" val="{&quot;height&quot;:407.40023622047244,&quot;left&quot;:128.5,&quot;top&quot;:94.19881889763778,&quot;width&quot;:763.1}"/>
</p:tagLst>
</file>

<file path=ppt/tags/tag91.xml><?xml version="1.0" encoding="utf-8"?>
<p:tagLst xmlns:p="http://schemas.openxmlformats.org/presentationml/2006/main">
  <p:tag name="AS_UNIQUEID" val="586"/>
  <p:tag name="KSO_WM_DIAGRAM_VIRTUALLY_FRAME" val="{&quot;height&quot;:407.40023622047244,&quot;left&quot;:128.5,&quot;top&quot;:94.19881889763778,&quot;width&quot;:763.1}"/>
</p:tagLst>
</file>

<file path=ppt/tags/tag92.xml><?xml version="1.0" encoding="utf-8"?>
<p:tagLst xmlns:p="http://schemas.openxmlformats.org/presentationml/2006/main">
  <p:tag name="AS_UNIQUEID" val="587"/>
  <p:tag name="KSO_WM_DIAGRAM_VIRTUALLY_FRAME" val="{&quot;height&quot;:407.40023622047244,&quot;left&quot;:128.5,&quot;top&quot;:94.19881889763778,&quot;width&quot;:763.1}"/>
</p:tagLst>
</file>

<file path=ppt/tags/tag93.xml><?xml version="1.0" encoding="utf-8"?>
<p:tagLst xmlns:p="http://schemas.openxmlformats.org/presentationml/2006/main">
  <p:tag name="AS_UNIQUEID" val="588"/>
  <p:tag name="KSO_WM_DIAGRAM_VIRTUALLY_FRAME" val="{&quot;height&quot;:407.40023622047244,&quot;left&quot;:128.5,&quot;top&quot;:94.19881889763778,&quot;width&quot;:763.1}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  <p:tag name="KSO_WM_DIAGRAM_VIRTUALLY_FRAME" val="{&quot;height&quot;:407.40023622047244,&quot;left&quot;:128.5,&quot;top&quot;:94.19881889763778,&quot;width&quot;:763.1}"/>
</p:tagLst>
</file>

<file path=ppt/tags/tag96.xml><?xml version="1.0" encoding="utf-8"?>
<p:tagLst xmlns:p="http://schemas.openxmlformats.org/presentationml/2006/main">
  <p:tag name="AS_UNIQUEID" val="591"/>
  <p:tag name="KSO_WM_DIAGRAM_VIRTUALLY_FRAME" val="{&quot;height&quot;:407.40023622047244,&quot;left&quot;:128.5,&quot;top&quot;:94.19881889763778,&quot;width&quot;:763.1}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204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华文细黑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2026-01-31T17:59:51Z</cp:lastPrinted>
  <dcterms:created xsi:type="dcterms:W3CDTF">2026-01-31T17:59:51Z</dcterms:created>
  <dcterms:modified xsi:type="dcterms:W3CDTF">2026-01-31T09:59:51Z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