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4" r:id="rId19"/>
    <p:sldId id="275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8BF61C-5658-F411-4B1E-99D64F1F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E6A572-BFF0-F87D-26BB-CF9ABF4C7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9D04C4-C6FE-BAC4-35FB-99EFBECB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AFA0-0232-459C-ACD4-7B21D578941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FB76B5-CBA1-ACBD-1C61-4250987D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56FDC0-9E34-0301-C8A9-F195DCFB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714B-A521-49DF-AF57-542D02936F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8278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1D2152-2BF6-39E6-FE08-E4167C5C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FA9020-18FD-DEFC-1721-7F5DEBEAC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8EB77C-A5E6-AE0A-91AA-F0CA6CD6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AFA0-0232-459C-ACD4-7B21D578941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594340-D7E4-B54F-B81B-D511F6C2D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F570BB-945F-46D3-BABE-BCD50B2E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714B-A521-49DF-AF57-542D02936F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0149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048B081-7D8B-C46D-59E8-EB8DA78EC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0CACC07-2830-943A-2E66-48AB4DF3D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CE4642-491D-F391-B397-9DB3CE1F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AFA0-0232-459C-ACD4-7B21D578941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302201-A2F8-2C2F-3D6F-93989C20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27CDE7-2E68-13BC-503B-C1F5624E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714B-A521-49DF-AF57-542D02936F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7897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A60235-DEC6-C554-E9A5-0C5C7E47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D9CFFC-A052-DE9F-F2A9-743898269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2D4CE8-5017-E606-45B2-D36BFA11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AFA0-0232-459C-ACD4-7B21D578941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ADBFA0-F643-8F4D-0167-B4CD2B41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92FA45-3C6D-0B8E-3DD5-ED50566E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714B-A521-49DF-AF57-542D02936F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4505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2FADA1-C2B9-7121-FE1F-B1398B5D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01F88A-6DC3-EAEC-B07E-5DE3F925C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F8987F-BC06-8A7A-3746-C3F722F7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AFA0-0232-459C-ACD4-7B21D578941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01D4E4-5368-135E-56EB-51612BDB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595C8C-C730-B490-C9BE-393974BC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714B-A521-49DF-AF57-542D02936F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7505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911725-0595-E554-225F-51B41717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3D2CC0-5583-1E08-5146-7FD1B5DF1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75CA1F-0E44-5E88-BF2E-C5EE578A7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E6059B-828F-0D0A-29E4-5E8507BA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AFA0-0232-459C-ACD4-7B21D578941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AD2974-5CEE-6AD0-5A8D-3BC2ACDA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F5EA3D-D76F-16FD-B824-F4095275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714B-A521-49DF-AF57-542D02936F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2648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CE102B-A44D-352D-2889-E7C4CCD5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55C40B-24AE-1251-C17D-21E0118EC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5DAE65-75F6-CBDF-03F3-D777402A4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54185AE-EFCF-BEF0-BAFA-4FD6EFC7B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A9273BA-B263-AC8C-04C4-1ADAC7AFA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1D69528-B060-9F83-1C86-5F58004E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AFA0-0232-459C-ACD4-7B21D578941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ED67DC-2FD5-A089-5C2F-87700AF7C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A425376-F879-E043-5747-9997F54B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714B-A521-49DF-AF57-542D02936F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7861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906BC-B60B-CA3A-5C7E-BD7A9A43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F975CB-8FD6-F217-3BE5-62739DC8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AFA0-0232-459C-ACD4-7B21D578941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BF23D7-BC8C-D258-ABDC-931971AE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94A033-6887-FC41-A661-42D87C2C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714B-A521-49DF-AF57-542D02936F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7918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AC95EA1-0789-5643-3D34-7AA6B6174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AFA0-0232-459C-ACD4-7B21D578941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0D0800F-17A3-06BD-A5FB-AE9DBD01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444D6B-2811-5C2B-5190-A126B5E3D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714B-A521-49DF-AF57-542D02936F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3739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A23F52-8D81-5018-0D19-0FA31E4A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589D8-AB62-FC3C-CC6E-0516BAB33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B148D1-0F55-F5BF-79E1-6D3A4DA69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58F464-CDC3-AD0D-F1D9-C5162ED3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AFA0-0232-459C-ACD4-7B21D578941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72377C-38AF-E2DA-E460-64368172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771A4B-4212-CF2C-0D6D-864E575E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714B-A521-49DF-AF57-542D02936F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969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E69AC-E38A-4FBB-B280-E6FE1544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86282CE-4EC1-D365-4237-0AA3C4C2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74F1A4-398F-C17C-A5AE-1D237F773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C302F9-FD80-6E81-F1C2-80557746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AFA0-0232-459C-ACD4-7B21D578941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D3AD04-FE89-95EB-A292-25D14399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C6229C-DF16-25D7-90D3-FDF086D4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714B-A521-49DF-AF57-542D02936F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6590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7EF1AD6-4B02-492A-3D0B-35A53837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5A83C8-41CA-A41F-2DAD-1D18B511A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6E486-5356-1B09-D626-4433F0134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AFA0-0232-459C-ACD4-7B21D578941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902DA7-7C67-7702-724F-762A1A00C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C36BF2-8A9C-2575-AD05-ACAA83F29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8714B-A521-49DF-AF57-542D02936F6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04061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0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3" Type="http://schemas.openxmlformats.org/officeDocument/2006/relationships/tags" Target="../tags/tag48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image" Target="../media/image26.jpeg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9" Type="http://schemas.openxmlformats.org/officeDocument/2006/relationships/tags" Target="../tags/tag105.xml"/><Relationship Id="rId21" Type="http://schemas.openxmlformats.org/officeDocument/2006/relationships/tags" Target="../tags/tag87.xml"/><Relationship Id="rId34" Type="http://schemas.openxmlformats.org/officeDocument/2006/relationships/tags" Target="../tags/tag100.xml"/><Relationship Id="rId42" Type="http://schemas.openxmlformats.org/officeDocument/2006/relationships/slideLayout" Target="../slideLayouts/slideLayout7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tags" Target="../tags/tag95.xml"/><Relationship Id="rId41" Type="http://schemas.openxmlformats.org/officeDocument/2006/relationships/tags" Target="../tags/tag107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tags" Target="../tags/tag98.xml"/><Relationship Id="rId37" Type="http://schemas.openxmlformats.org/officeDocument/2006/relationships/tags" Target="../tags/tag103.xml"/><Relationship Id="rId40" Type="http://schemas.openxmlformats.org/officeDocument/2006/relationships/tags" Target="../tags/tag106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tags" Target="../tags/tag102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tags" Target="../tags/tag97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tags" Target="../tags/tag101.xml"/><Relationship Id="rId43" Type="http://schemas.openxmlformats.org/officeDocument/2006/relationships/image" Target="../media/image30.jpeg"/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38" Type="http://schemas.openxmlformats.org/officeDocument/2006/relationships/tags" Target="../tags/tag10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image" Target="../media/image33.jpeg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image" Target="../media/image32.jpe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31.png"/><Relationship Id="rId5" Type="http://schemas.openxmlformats.org/officeDocument/2006/relationships/tags" Target="../tags/tag11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39.jpeg"/><Relationship Id="rId5" Type="http://schemas.openxmlformats.org/officeDocument/2006/relationships/tags" Target="../tags/tag123.xml"/><Relationship Id="rId10" Type="http://schemas.openxmlformats.org/officeDocument/2006/relationships/image" Target="../media/image38.png"/><Relationship Id="rId4" Type="http://schemas.openxmlformats.org/officeDocument/2006/relationships/tags" Target="../tags/tag122.xml"/><Relationship Id="rId9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6.xml"/><Relationship Id="rId21" Type="http://schemas.openxmlformats.org/officeDocument/2006/relationships/hyperlink" Target="&#30913;&#22330;&#30340;&#26041;&#21521;.swf" TargetMode="Externa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image" Target="../media/image12.jpe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10" Type="http://schemas.openxmlformats.org/officeDocument/2006/relationships/tags" Target="../tags/tag23.xml"/><Relationship Id="rId19" Type="http://schemas.openxmlformats.org/officeDocument/2006/relationships/image" Target="../media/image11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18.jpe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7C6290-17DD-3490-BF4D-01587F2AB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925" y="3123909"/>
            <a:ext cx="9144000" cy="1459098"/>
          </a:xfrm>
        </p:spPr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17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讲 电与磁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DB47A93-B371-8FA3-F363-0E923F6A111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611378" y="1285358"/>
            <a:ext cx="9939908" cy="1022587"/>
            <a:chOff x="150287" y="385641"/>
            <a:chExt cx="2501481" cy="608682"/>
          </a:xfrm>
        </p:grpSpPr>
        <p:sp>
          <p:nvSpPr>
            <p:cNvPr id="4" name="Shape 108">
              <a:extLst>
                <a:ext uri="{FF2B5EF4-FFF2-40B4-BE49-F238E27FC236}">
                  <a16:creationId xmlns:a16="http://schemas.microsoft.com/office/drawing/2014/main" id="{5227DE8D-170C-80CF-CFD0-3D0FD9B6EF3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50287" y="409549"/>
              <a:ext cx="2310500" cy="584774"/>
            </a:xfrm>
            <a:prstGeom prst="rect">
              <a:avLst/>
            </a:prstGeom>
            <a:solidFill>
              <a:srgbClr val="007E27">
                <a:alpha val="80000"/>
              </a:srgbClr>
            </a:solidFill>
            <a:ln w="12700">
              <a:noFill/>
              <a:miter lim="4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BAF85D85-9E23-6935-CDE3-7F527D33461C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246611" y="385641"/>
              <a:ext cx="2405157" cy="421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2025</a:t>
              </a:r>
              <a:r>
                <a: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年中考物理基础知识复习课件</a:t>
              </a:r>
            </a:p>
          </p:txBody>
        </p:sp>
      </p:grpSp>
      <p:pic>
        <p:nvPicPr>
          <p:cNvPr id="7" name="图片 1073743875" descr="学科网 zxxk.com">
            <a:extLst>
              <a:ext uri="{FF2B5EF4-FFF2-40B4-BE49-F238E27FC236}">
                <a16:creationId xmlns:a16="http://schemas.microsoft.com/office/drawing/2014/main" id="{49D0BEF2-FF85-4403-7092-2C570E322A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4CE90B0-E8AE-A9D1-2F23-755AAFC981C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82" b="90000" l="1250" r="90000">
                        <a14:foregroundMark x1="9667" y1="2182" x2="11000" y2="13727"/>
                        <a14:foregroundMark x1="4917" y1="4091" x2="5083" y2="19455"/>
                        <a14:foregroundMark x1="1250" y1="4364" x2="1250" y2="4364"/>
                        <a14:foregroundMark x1="6583" y1="62727" x2="6583" y2="62727"/>
                        <a14:foregroundMark x1="10417" y1="61818" x2="10417" y2="61818"/>
                        <a14:foregroundMark x1="10583" y1="64636" x2="10583" y2="64636"/>
                        <a14:foregroundMark x1="12417" y1="63000" x2="12417" y2="63000"/>
                        <a14:foregroundMark x1="10000" y1="62818" x2="10000" y2="62818"/>
                        <a14:foregroundMark x1="21417" y1="37364" x2="33583" y2="60364"/>
                        <a14:foregroundMark x1="23250" y1="17273" x2="30833" y2="41000"/>
                        <a14:foregroundMark x1="23083" y1="4909" x2="12583" y2="31091"/>
                        <a14:foregroundMark x1="32833" y1="39000" x2="30667" y2="40000"/>
                        <a14:foregroundMark x1="30333" y1="40000" x2="26750" y2="48182"/>
                        <a14:backgroundMark x1="29167" y1="5636" x2="31167" y2="21182"/>
                        <a14:backgroundMark x1="26250" y1="12273" x2="26250" y2="1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42" b="30168"/>
          <a:stretch>
            <a:fillRect/>
          </a:stretch>
        </p:blipFill>
        <p:spPr>
          <a:xfrm>
            <a:off x="-50798" y="0"/>
            <a:ext cx="1662176" cy="32574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AFFFE7-F212-D448-87FF-395F9B4A1B2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64" b="90364" l="10000" r="99750">
                        <a14:foregroundMark x1="38250" y1="6091" x2="96583" y2="8727"/>
                        <a14:foregroundMark x1="91750" y1="17273" x2="80250" y2="86545"/>
                        <a14:foregroundMark x1="98500" y1="2091" x2="99750" y2="72000"/>
                        <a14:foregroundMark x1="78333" y1="58364" x2="74333" y2="68000"/>
                        <a14:foregroundMark x1="74750" y1="78000" x2="84917" y2="90364"/>
                        <a14:foregroundMark x1="38917" y1="4182" x2="36000" y2="1364"/>
                        <a14:foregroundMark x1="27167" y1="11000" x2="61000" y2="31636"/>
                        <a14:foregroundMark x1="52000" y1="24818" x2="44833" y2="29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2679" y="2588682"/>
            <a:ext cx="4454941" cy="4083697"/>
          </a:xfrm>
          <a:prstGeom prst="rect">
            <a:avLst/>
          </a:prstGeom>
        </p:spPr>
      </p:pic>
      <p:pic>
        <p:nvPicPr>
          <p:cNvPr id="10" name="图片 1073743875" descr="学科网 zxxk.com">
            <a:extLst>
              <a:ext uri="{FF2B5EF4-FFF2-40B4-BE49-F238E27FC236}">
                <a16:creationId xmlns:a16="http://schemas.microsoft.com/office/drawing/2014/main" id="{41935C82-1207-DA05-2627-0CF3C2516DA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5069151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52B5A0BC-D3DC-73E8-7B41-1CD9656FD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7" y="402721"/>
            <a:ext cx="271363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、电磁铁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AB3D12E-5B5A-274E-8CCA-6D3C6FAFD374}"/>
              </a:ext>
            </a:extLst>
          </p:cNvPr>
          <p:cNvSpPr txBox="1"/>
          <p:nvPr/>
        </p:nvSpPr>
        <p:spPr>
          <a:xfrm>
            <a:off x="364502" y="1425299"/>
            <a:ext cx="203111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构造：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AutoShape 25">
            <a:extLst>
              <a:ext uri="{FF2B5EF4-FFF2-40B4-BE49-F238E27FC236}">
                <a16:creationId xmlns:a16="http://schemas.microsoft.com/office/drawing/2014/main" id="{780E820F-45F4-3DD8-3F00-B5A1309AC8E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134185" y="2016129"/>
            <a:ext cx="909847" cy="468000"/>
          </a:xfrm>
          <a:prstGeom prst="wedgeRectCallout">
            <a:avLst>
              <a:gd name="adj1" fmla="val 73394"/>
              <a:gd name="adj2" fmla="val -49652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0" hangingPunct="0">
              <a:buClrTx/>
              <a:buSzTx/>
              <a:buFontTx/>
            </a:pPr>
            <a:r>
              <a:rPr lang="zh-CN" altLang="en-US" sz="2800" b="1">
                <a:solidFill>
                  <a:schemeClr val="dk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铁芯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2371A6B-FA1B-B54C-D6F8-51537E35C0B2}"/>
              </a:ext>
            </a:extLst>
          </p:cNvPr>
          <p:cNvGrpSpPr/>
          <p:nvPr/>
        </p:nvGrpSpPr>
        <p:grpSpPr>
          <a:xfrm>
            <a:off x="4021343" y="1739022"/>
            <a:ext cx="1770125" cy="539598"/>
            <a:chOff x="0" y="-5"/>
            <a:chExt cx="1445" cy="388"/>
          </a:xfrm>
        </p:grpSpPr>
        <p:sp>
          <p:nvSpPr>
            <p:cNvPr id="7" name="直接连接符 6">
              <a:extLst>
                <a:ext uri="{FF2B5EF4-FFF2-40B4-BE49-F238E27FC236}">
                  <a16:creationId xmlns:a16="http://schemas.microsoft.com/office/drawing/2014/main" id="{94EECA90-0776-5446-A765-72EE6012639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0" y="-5"/>
              <a:ext cx="15" cy="388"/>
            </a:xfrm>
            <a:prstGeom prst="line">
              <a:avLst/>
            </a:prstGeom>
            <a:noFill/>
            <a:ln w="53975">
              <a:solidFill>
                <a:srgbClr val="2929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/>
            </a:p>
          </p:txBody>
        </p:sp>
        <p:sp>
          <p:nvSpPr>
            <p:cNvPr id="8" name="直接连接符 7">
              <a:extLst>
                <a:ext uri="{FF2B5EF4-FFF2-40B4-BE49-F238E27FC236}">
                  <a16:creationId xmlns:a16="http://schemas.microsoft.com/office/drawing/2014/main" id="{F52C199D-1C0C-BE9D-B087-99408E118B6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 flipH="1">
              <a:off x="384" y="-5"/>
              <a:ext cx="0" cy="384"/>
            </a:xfrm>
            <a:prstGeom prst="line">
              <a:avLst/>
            </a:prstGeom>
            <a:noFill/>
            <a:ln w="53975">
              <a:solidFill>
                <a:srgbClr val="2929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/>
            </a:p>
          </p:txBody>
        </p:sp>
        <p:sp>
          <p:nvSpPr>
            <p:cNvPr id="9" name="直接连接符 8">
              <a:extLst>
                <a:ext uri="{FF2B5EF4-FFF2-40B4-BE49-F238E27FC236}">
                  <a16:creationId xmlns:a16="http://schemas.microsoft.com/office/drawing/2014/main" id="{63379D3D-1BEC-A7E7-0F6B-D3FD661D6EA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576" y="-5"/>
              <a:ext cx="15" cy="384"/>
            </a:xfrm>
            <a:prstGeom prst="line">
              <a:avLst/>
            </a:prstGeom>
            <a:noFill/>
            <a:ln w="53975">
              <a:solidFill>
                <a:srgbClr val="2929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/>
            </a:p>
          </p:txBody>
        </p:sp>
        <p:sp>
          <p:nvSpPr>
            <p:cNvPr id="10" name="直接连接符 9">
              <a:extLst>
                <a:ext uri="{FF2B5EF4-FFF2-40B4-BE49-F238E27FC236}">
                  <a16:creationId xmlns:a16="http://schemas.microsoft.com/office/drawing/2014/main" id="{898C509F-2114-0B43-491C-290945B0BCC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780" y="-5"/>
              <a:ext cx="6" cy="384"/>
            </a:xfrm>
            <a:prstGeom prst="line">
              <a:avLst/>
            </a:prstGeom>
            <a:noFill/>
            <a:ln w="53975">
              <a:solidFill>
                <a:srgbClr val="2929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/>
            </a:p>
          </p:txBody>
        </p:sp>
        <p:sp>
          <p:nvSpPr>
            <p:cNvPr id="11" name="直接连接符 10">
              <a:extLst>
                <a:ext uri="{FF2B5EF4-FFF2-40B4-BE49-F238E27FC236}">
                  <a16:creationId xmlns:a16="http://schemas.microsoft.com/office/drawing/2014/main" id="{723885ED-B21F-F075-65A2-5F439F7AFD1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972" y="-5"/>
              <a:ext cx="15" cy="384"/>
            </a:xfrm>
            <a:prstGeom prst="line">
              <a:avLst/>
            </a:prstGeom>
            <a:noFill/>
            <a:ln w="53975">
              <a:solidFill>
                <a:srgbClr val="2929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/>
            </a:p>
          </p:txBody>
        </p:sp>
        <p:sp>
          <p:nvSpPr>
            <p:cNvPr id="12" name="直接连接符 11">
              <a:extLst>
                <a:ext uri="{FF2B5EF4-FFF2-40B4-BE49-F238E27FC236}">
                  <a16:creationId xmlns:a16="http://schemas.microsoft.com/office/drawing/2014/main" id="{CD63C3BF-E5CD-9E5A-DBA6-BBFB80EED86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1386" y="-5"/>
              <a:ext cx="59" cy="384"/>
            </a:xfrm>
            <a:prstGeom prst="line">
              <a:avLst/>
            </a:prstGeom>
            <a:noFill/>
            <a:ln w="53975">
              <a:solidFill>
                <a:srgbClr val="2929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/>
            </a:p>
          </p:txBody>
        </p:sp>
        <p:sp>
          <p:nvSpPr>
            <p:cNvPr id="13" name="直接连接符 12">
              <a:extLst>
                <a:ext uri="{FF2B5EF4-FFF2-40B4-BE49-F238E27FC236}">
                  <a16:creationId xmlns:a16="http://schemas.microsoft.com/office/drawing/2014/main" id="{FA67ED82-A071-2E45-6B8A-CCFB2490984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1182" y="-5"/>
              <a:ext cx="15" cy="384"/>
            </a:xfrm>
            <a:prstGeom prst="line">
              <a:avLst/>
            </a:prstGeom>
            <a:noFill/>
            <a:ln w="53975">
              <a:solidFill>
                <a:srgbClr val="2929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/>
            </a:p>
          </p:txBody>
        </p:sp>
        <p:sp>
          <p:nvSpPr>
            <p:cNvPr id="14" name="直接连接符 13">
              <a:extLst>
                <a:ext uri="{FF2B5EF4-FFF2-40B4-BE49-F238E27FC236}">
                  <a16:creationId xmlns:a16="http://schemas.microsoft.com/office/drawing/2014/main" id="{D52AE4F8-0208-F3CD-08A8-8A65B322757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 flipH="1">
              <a:off x="191" y="-5"/>
              <a:ext cx="15" cy="388"/>
            </a:xfrm>
            <a:prstGeom prst="line">
              <a:avLst/>
            </a:prstGeom>
            <a:noFill/>
            <a:ln w="53975">
              <a:solidFill>
                <a:srgbClr val="2929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5F091FC3-BEF7-412D-A77F-0CA62E156585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3771153" y="1742616"/>
            <a:ext cx="2114550" cy="514350"/>
          </a:xfrm>
          <a:prstGeom prst="rect">
            <a:avLst/>
          </a:prstGeom>
          <a:gradFill rotWithShape="0">
            <a:gsLst>
              <a:gs pos="0">
                <a:srgbClr val="4E4E4E"/>
              </a:gs>
              <a:gs pos="50000">
                <a:srgbClr val="EAEAEA"/>
              </a:gs>
              <a:gs pos="100000">
                <a:srgbClr val="4E4E4E"/>
              </a:gs>
            </a:gsLst>
            <a:lin ang="5400000" scaled="1"/>
          </a:gradFill>
          <a:ln w="9525">
            <a:solidFill>
              <a:srgbClr val="4D4D4D"/>
            </a:solidFill>
            <a:miter lim="800000"/>
          </a:ln>
        </p:spPr>
        <p:txBody>
          <a:bodyPr wrap="none" anchor="ctr">
            <a:noAutofit/>
          </a:bodyPr>
          <a:lstStyle/>
          <a:p>
            <a:pPr lvl="0" algn="l">
              <a:buClrTx/>
              <a:buSzTx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1B7743B-10BE-95FC-7D1C-74C8940745CA}"/>
              </a:ext>
            </a:extLst>
          </p:cNvPr>
          <p:cNvGrpSpPr/>
          <p:nvPr/>
        </p:nvGrpSpPr>
        <p:grpSpPr>
          <a:xfrm>
            <a:off x="3764711" y="1480519"/>
            <a:ext cx="2070100" cy="1360805"/>
            <a:chOff x="0" y="0"/>
            <a:chExt cx="1680" cy="1248"/>
          </a:xfrm>
        </p:grpSpPr>
        <p:sp>
          <p:nvSpPr>
            <p:cNvPr id="17" name="任意多边形 9232">
              <a:extLst>
                <a:ext uri="{FF2B5EF4-FFF2-40B4-BE49-F238E27FC236}">
                  <a16:creationId xmlns:a16="http://schemas.microsoft.com/office/drawing/2014/main" id="{88D89054-74A4-A202-63FD-4EEB8C50F8F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204" y="0"/>
              <a:ext cx="192" cy="920"/>
            </a:xfrm>
            <a:custGeom>
              <a:avLst/>
              <a:gdLst/>
              <a:ahLst/>
              <a:cxnLst/>
              <a:rect l="0" t="0" r="0" b="0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53975">
              <a:solidFill>
                <a:srgbClr val="2929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pPr lvl="0" algn="l">
                <a:buClrTx/>
                <a:buSzTx/>
              </a:pPr>
              <a:endParaRPr lang="zh-CN" altLang="en-US" sz="2800"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8" name="任意多边形 9233">
              <a:extLst>
                <a:ext uri="{FF2B5EF4-FFF2-40B4-BE49-F238E27FC236}">
                  <a16:creationId xmlns:a16="http://schemas.microsoft.com/office/drawing/2014/main" id="{209D931C-24E4-D865-4737-6C0EC86541F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384" y="0"/>
              <a:ext cx="192" cy="920"/>
            </a:xfrm>
            <a:custGeom>
              <a:avLst/>
              <a:gdLst/>
              <a:ahLst/>
              <a:cxnLst/>
              <a:rect l="0" t="0" r="0" b="0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53975">
              <a:solidFill>
                <a:srgbClr val="2929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pPr lvl="0" algn="l">
                <a:buClrTx/>
                <a:buSzTx/>
              </a:pPr>
              <a:endParaRPr lang="zh-CN" altLang="en-US" sz="2800"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9" name="任意多边形 9234">
              <a:extLst>
                <a:ext uri="{FF2B5EF4-FFF2-40B4-BE49-F238E27FC236}">
                  <a16:creationId xmlns:a16="http://schemas.microsoft.com/office/drawing/2014/main" id="{F9C86BA9-1BE1-E604-64D2-32B78B13525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576" y="0"/>
              <a:ext cx="192" cy="920"/>
            </a:xfrm>
            <a:custGeom>
              <a:avLst/>
              <a:gdLst/>
              <a:ahLst/>
              <a:cxnLst/>
              <a:rect l="0" t="0" r="0" b="0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53975">
              <a:solidFill>
                <a:srgbClr val="2929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pPr lvl="0" algn="l">
                <a:buClrTx/>
                <a:buSzTx/>
              </a:pPr>
              <a:endParaRPr lang="zh-CN" altLang="en-US" sz="2800"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0" name="任意多边形 9235">
              <a:extLst>
                <a:ext uri="{FF2B5EF4-FFF2-40B4-BE49-F238E27FC236}">
                  <a16:creationId xmlns:a16="http://schemas.microsoft.com/office/drawing/2014/main" id="{D8A22425-0D98-9038-132D-8945F301635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780" y="0"/>
              <a:ext cx="192" cy="920"/>
            </a:xfrm>
            <a:custGeom>
              <a:avLst/>
              <a:gdLst/>
              <a:ahLst/>
              <a:cxnLst/>
              <a:rect l="0" t="0" r="0" b="0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53975">
              <a:solidFill>
                <a:srgbClr val="2929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pPr lvl="0" algn="l">
                <a:buClrTx/>
                <a:buSzTx/>
              </a:pPr>
              <a:endParaRPr lang="zh-CN" altLang="en-US" sz="2800"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1" name="任意多边形 9236">
              <a:extLst>
                <a:ext uri="{FF2B5EF4-FFF2-40B4-BE49-F238E27FC236}">
                  <a16:creationId xmlns:a16="http://schemas.microsoft.com/office/drawing/2014/main" id="{0E0EFFFA-DDC8-A088-C90A-8B2CFAD32C4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972" y="0"/>
              <a:ext cx="192" cy="920"/>
            </a:xfrm>
            <a:custGeom>
              <a:avLst/>
              <a:gdLst/>
              <a:ahLst/>
              <a:cxnLst/>
              <a:rect l="0" t="0" r="0" b="0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53975">
              <a:solidFill>
                <a:srgbClr val="2929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pPr lvl="0" algn="l">
                <a:buClrTx/>
                <a:buSzTx/>
              </a:pPr>
              <a:endParaRPr lang="zh-CN" altLang="en-US" sz="2800"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2" name="任意多边形 9237">
              <a:extLst>
                <a:ext uri="{FF2B5EF4-FFF2-40B4-BE49-F238E27FC236}">
                  <a16:creationId xmlns:a16="http://schemas.microsoft.com/office/drawing/2014/main" id="{8CAC5690-3783-75E9-EA63-A3063DBE5E7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1176" y="0"/>
              <a:ext cx="192" cy="920"/>
            </a:xfrm>
            <a:custGeom>
              <a:avLst/>
              <a:gdLst/>
              <a:ahLst/>
              <a:cxnLst/>
              <a:rect l="0" t="0" r="0" b="0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53975">
              <a:solidFill>
                <a:srgbClr val="2929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pPr lvl="0" algn="l">
                <a:buClrTx/>
                <a:buSzTx/>
              </a:pPr>
              <a:endParaRPr lang="zh-CN" altLang="en-US" sz="2800"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3" name="任意多边形 9238">
              <a:extLst>
                <a:ext uri="{FF2B5EF4-FFF2-40B4-BE49-F238E27FC236}">
                  <a16:creationId xmlns:a16="http://schemas.microsoft.com/office/drawing/2014/main" id="{5F8FEFF4-833D-E343-7C85-66DE4727C94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1380" y="0"/>
              <a:ext cx="192" cy="920"/>
            </a:xfrm>
            <a:custGeom>
              <a:avLst/>
              <a:gdLst/>
              <a:ahLst/>
              <a:cxnLst/>
              <a:rect l="0" t="0" r="0" b="0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53975">
              <a:solidFill>
                <a:srgbClr val="2929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pPr lvl="0" algn="l">
                <a:buClrTx/>
                <a:buSzTx/>
              </a:pPr>
              <a:endParaRPr lang="zh-CN" altLang="en-US" sz="2800"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4" name="任意多边形 9239">
              <a:extLst>
                <a:ext uri="{FF2B5EF4-FFF2-40B4-BE49-F238E27FC236}">
                  <a16:creationId xmlns:a16="http://schemas.microsoft.com/office/drawing/2014/main" id="{AC6E61C3-205B-21DB-805F-F3FC0A682E1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1632" y="720"/>
              <a:ext cx="48" cy="528"/>
            </a:xfrm>
            <a:custGeom>
              <a:avLst/>
              <a:gdLst/>
              <a:ahLst/>
              <a:cxnLst/>
              <a:rect l="0" t="0" r="0" b="0"/>
              <a:pathLst>
                <a:path w="48" h="528">
                  <a:moveTo>
                    <a:pt x="0" y="0"/>
                  </a:moveTo>
                  <a:cubicBezTo>
                    <a:pt x="20" y="216"/>
                    <a:pt x="40" y="432"/>
                    <a:pt x="48" y="528"/>
                  </a:cubicBezTo>
                </a:path>
              </a:pathLst>
            </a:custGeom>
            <a:noFill/>
            <a:ln w="53975">
              <a:solidFill>
                <a:srgbClr val="2929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pPr lvl="0" algn="l">
                <a:buClrTx/>
                <a:buSzTx/>
              </a:pPr>
              <a:endParaRPr lang="zh-CN" altLang="en-US" sz="2800">
                <a:latin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5" name="任意多边形 9240">
              <a:extLst>
                <a:ext uri="{FF2B5EF4-FFF2-40B4-BE49-F238E27FC236}">
                  <a16:creationId xmlns:a16="http://schemas.microsoft.com/office/drawing/2014/main" id="{95FA0409-13C2-6608-44E9-19C21EEBBE4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192" cy="1216"/>
            </a:xfrm>
            <a:custGeom>
              <a:avLst/>
              <a:gdLst/>
              <a:ahLst/>
              <a:cxnLst/>
              <a:rect l="0" t="0" r="0" b="0"/>
              <a:pathLst>
                <a:path w="192" h="1216">
                  <a:moveTo>
                    <a:pt x="0" y="1216"/>
                  </a:moveTo>
                  <a:cubicBezTo>
                    <a:pt x="56" y="768"/>
                    <a:pt x="112" y="320"/>
                    <a:pt x="144" y="160"/>
                  </a:cubicBezTo>
                  <a:cubicBezTo>
                    <a:pt x="176" y="0"/>
                    <a:pt x="184" y="128"/>
                    <a:pt x="192" y="256"/>
                  </a:cubicBezTo>
                </a:path>
              </a:pathLst>
            </a:custGeom>
            <a:noFill/>
            <a:ln w="53975">
              <a:solidFill>
                <a:srgbClr val="2929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pPr lvl="0" algn="l">
                <a:buClrTx/>
                <a:buSzTx/>
              </a:pPr>
              <a:endParaRPr lang="zh-CN" altLang="en-US" sz="2800">
                <a:latin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6" name="AutoShape 25">
            <a:extLst>
              <a:ext uri="{FF2B5EF4-FFF2-40B4-BE49-F238E27FC236}">
                <a16:creationId xmlns:a16="http://schemas.microsoft.com/office/drawing/2014/main" id="{0EA12471-0816-E90F-43C5-F132513DF98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2711475" y="1480519"/>
            <a:ext cx="1028869" cy="468000"/>
          </a:xfrm>
          <a:prstGeom prst="wedgeRectCallout">
            <a:avLst>
              <a:gd name="adj1" fmla="val -70102"/>
              <a:gd name="adj2" fmla="val 39692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0" hangingPunct="0">
              <a:buClrTx/>
              <a:buSzTx/>
              <a:buFontTx/>
            </a:pPr>
            <a:r>
              <a:rPr lang="zh-CN" altLang="en-US" sz="2800" b="1">
                <a:solidFill>
                  <a:schemeClr val="dk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线圈</a:t>
            </a:r>
          </a:p>
        </p:txBody>
      </p:sp>
      <p:sp>
        <p:nvSpPr>
          <p:cNvPr id="27" name="剪去单角的矩形 7">
            <a:extLst>
              <a:ext uri="{FF2B5EF4-FFF2-40B4-BE49-F238E27FC236}">
                <a16:creationId xmlns:a16="http://schemas.microsoft.com/office/drawing/2014/main" id="{58FE2BDD-7470-43B6-50EE-5C601918FDD8}"/>
              </a:ext>
            </a:extLst>
          </p:cNvPr>
          <p:cNvSpPr/>
          <p:nvPr/>
        </p:nvSpPr>
        <p:spPr bwMode="auto">
          <a:xfrm>
            <a:off x="198358" y="2988763"/>
            <a:ext cx="3064309" cy="568762"/>
          </a:xfrm>
          <a:prstGeom prst="snip1Rect">
            <a:avLst/>
          </a:prstGeom>
          <a:noFill/>
          <a:ln w="15875">
            <a:noFill/>
          </a:ln>
        </p:spPr>
        <p:txBody>
          <a:bodyPr wrap="square" rtlCol="0" anchor="t">
            <a:spAutoFit/>
          </a:bodyPr>
          <a:lstStyle/>
          <a:p>
            <a:pPr lvl="0" algn="l" defTabSz="457200">
              <a:lnSpc>
                <a:spcPct val="100000"/>
              </a:lnSpc>
              <a:buClrTx/>
              <a:buSzTx/>
              <a:buFontTx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）工作原理：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4C73D905-216D-6FC3-ECDA-4DDA1A2DF551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rcRect l="9289" t="8036" r="6169"/>
          <a:stretch>
            <a:fillRect/>
          </a:stretch>
        </p:blipFill>
        <p:spPr>
          <a:xfrm>
            <a:off x="9059180" y="1110954"/>
            <a:ext cx="2052955" cy="16751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9D459C5-8B55-9881-9F5D-73F3F265785D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25" t="23274" r="50903"/>
          <a:stretch>
            <a:fillRect/>
          </a:stretch>
        </p:blipFill>
        <p:spPr>
          <a:xfrm>
            <a:off x="6781970" y="175264"/>
            <a:ext cx="2566035" cy="1840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剪去单角的矩形 7">
            <a:extLst>
              <a:ext uri="{FF2B5EF4-FFF2-40B4-BE49-F238E27FC236}">
                <a16:creationId xmlns:a16="http://schemas.microsoft.com/office/drawing/2014/main" id="{2319945B-96F6-29D9-B947-D33FFD3AE3C7}"/>
              </a:ext>
            </a:extLst>
          </p:cNvPr>
          <p:cNvSpPr/>
          <p:nvPr/>
        </p:nvSpPr>
        <p:spPr bwMode="auto">
          <a:xfrm>
            <a:off x="2790738" y="3006924"/>
            <a:ext cx="8753512" cy="568762"/>
          </a:xfrm>
          <a:prstGeom prst="snip1Rect">
            <a:avLst/>
          </a:prstGeom>
          <a:noFill/>
          <a:ln w="15875">
            <a:noFill/>
          </a:ln>
        </p:spPr>
        <p:txBody>
          <a:bodyPr wrap="square" rtlCol="0" anchor="t">
            <a:spAutoFit/>
          </a:bodyPr>
          <a:lstStyle/>
          <a:p>
            <a:pPr defTabSz="457200"/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电流的磁效应，</a:t>
            </a:r>
            <a:r>
              <a:rPr lang="zh-CN" altLang="zh-CN" sz="2800">
                <a:solidFill>
                  <a:srgbClr val="000000"/>
                </a:solidFill>
                <a:latin typeface="+mj-ea"/>
                <a:cs typeface="宋体" panose="02010600030101010101" pitchFamily="2" charset="-122"/>
                <a:sym typeface=",isEnd"/>
              </a:rPr>
              <a:t>通电产生磁性，断电磁性消失。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4E3A647-A90C-CBC1-580F-16B97F952BAA}"/>
              </a:ext>
            </a:extLst>
          </p:cNvPr>
          <p:cNvSpPr txBox="1"/>
          <p:nvPr/>
        </p:nvSpPr>
        <p:spPr>
          <a:xfrm>
            <a:off x="305669" y="4131155"/>
            <a:ext cx="10490150" cy="5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latinLnBrk="0" hangingPunct="0">
              <a:lnSpc>
                <a:spcPct val="13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  <a:sym typeface=",isEnd"/>
              </a:rPr>
              <a:t>）应用：电磁起重机、电铃、电磁继电器、磁悬浮列车等。</a:t>
            </a:r>
          </a:p>
        </p:txBody>
      </p:sp>
    </p:spTree>
    <p:extLst>
      <p:ext uri="{BB962C8B-B14F-4D97-AF65-F5344CB8AC3E}">
        <p14:creationId xmlns:p14="http://schemas.microsoft.com/office/powerpoint/2010/main" val="1842590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/>
      <p:bldP spid="32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>
            <a:extLst>
              <a:ext uri="{FF2B5EF4-FFF2-40B4-BE49-F238E27FC236}">
                <a16:creationId xmlns:a16="http://schemas.microsoft.com/office/drawing/2014/main" id="{B85F0014-6161-674B-D30E-8EC26D1B63F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851" y="405702"/>
            <a:ext cx="3479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808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b="1">
                <a:solidFill>
                  <a:srgbClr val="00808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b="1">
                <a:solidFill>
                  <a:srgbClr val="00808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）电磁铁的磁性</a:t>
            </a:r>
          </a:p>
        </p:txBody>
      </p:sp>
      <p:sp>
        <p:nvSpPr>
          <p:cNvPr id="3" name="圆角矩形标注 10">
            <a:extLst>
              <a:ext uri="{FF2B5EF4-FFF2-40B4-BE49-F238E27FC236}">
                <a16:creationId xmlns:a16="http://schemas.microsoft.com/office/drawing/2014/main" id="{6BBD07D7-5C81-A239-C498-6ED56494CFA7}"/>
              </a:ext>
            </a:extLst>
          </p:cNvPr>
          <p:cNvSpPr/>
          <p:nvPr/>
        </p:nvSpPr>
        <p:spPr>
          <a:xfrm>
            <a:off x="1481654" y="1119977"/>
            <a:ext cx="2874645" cy="908685"/>
          </a:xfrm>
          <a:prstGeom prst="wedgeRoundRectCallout">
            <a:avLst>
              <a:gd name="adj1" fmla="val 71239"/>
              <a:gd name="adj2" fmla="val -34433"/>
              <a:gd name="adj3" fmla="val 16667"/>
            </a:avLst>
          </a:prstGeom>
          <a:gradFill rotWithShape="1">
            <a:gsLst>
              <a:gs pos="0">
                <a:srgbClr val="FFBE86">
                  <a:alpha val="100000"/>
                </a:srgbClr>
              </a:gs>
              <a:gs pos="35001">
                <a:srgbClr val="FFD0AA">
                  <a:alpha val="100000"/>
                </a:srgbClr>
              </a:gs>
              <a:gs pos="100000">
                <a:srgbClr val="FFEBDB">
                  <a:alpha val="100000"/>
                </a:srgbClr>
              </a:gs>
            </a:gsLst>
            <a:lin ang="5400000" scaled="1"/>
          </a:gradFill>
          <a:ln w="9525" cap="flat" cmpd="sng">
            <a:solidFill>
              <a:srgbClr val="F6924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lIns="13500" rIns="13500" anchor="ctr"/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应用电流磁效应，应该与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电流大小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有关。</a:t>
            </a:r>
          </a:p>
        </p:txBody>
      </p:sp>
      <p:sp>
        <p:nvSpPr>
          <p:cNvPr id="4" name="圆角矩形标注 11">
            <a:extLst>
              <a:ext uri="{FF2B5EF4-FFF2-40B4-BE49-F238E27FC236}">
                <a16:creationId xmlns:a16="http://schemas.microsoft.com/office/drawing/2014/main" id="{7D0AF4D1-EE4B-F2FB-D75E-7975A6F011F9}"/>
              </a:ext>
            </a:extLst>
          </p:cNvPr>
          <p:cNvSpPr/>
          <p:nvPr/>
        </p:nvSpPr>
        <p:spPr>
          <a:xfrm>
            <a:off x="6505139" y="1203321"/>
            <a:ext cx="3536156" cy="1052513"/>
          </a:xfrm>
          <a:prstGeom prst="wedgeRoundRectCallout">
            <a:avLst>
              <a:gd name="adj1" fmla="val -72060"/>
              <a:gd name="adj2" fmla="val 5339"/>
              <a:gd name="adj3" fmla="val 16667"/>
            </a:avLst>
          </a:prstGeom>
          <a:gradFill rotWithShape="1">
            <a:gsLst>
              <a:gs pos="0">
                <a:srgbClr val="BCBCBC">
                  <a:alpha val="100000"/>
                </a:srgbClr>
              </a:gs>
              <a:gs pos="35001">
                <a:srgbClr val="D0D0D0">
                  <a:alpha val="100000"/>
                </a:srgbClr>
              </a:gs>
              <a:gs pos="100000">
                <a:srgbClr val="EDEDED">
                  <a:alpha val="100000"/>
                </a:srgbClr>
              </a:gs>
            </a:gsLst>
            <a:lin ang="5400000" scaled="1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4000"/>
              </a:srgbClr>
            </a:outerShdw>
          </a:effectLst>
        </p:spPr>
        <p:txBody>
          <a:bodyPr lIns="13500" tIns="8100" rIns="13500" bIns="8100" anchor="ctr"/>
          <a:lstStyle/>
          <a:p>
            <a:pPr>
              <a:lnSpc>
                <a:spcPct val="11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线圈是主要部件，应该与线圈的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形状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匝数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有关。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106D515-96B3-4EFD-7336-D499D0912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61" y="535142"/>
            <a:ext cx="1808560" cy="20788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9" name="矩形 178">
            <a:extLst>
              <a:ext uri="{FF2B5EF4-FFF2-40B4-BE49-F238E27FC236}">
                <a16:creationId xmlns:a16="http://schemas.microsoft.com/office/drawing/2014/main" id="{89A2B0F1-67EE-1B40-FB77-18AA8C39D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520" y="6209416"/>
            <a:ext cx="8637338" cy="4931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电磁铁的磁性强弱与</a:t>
            </a:r>
            <a:r>
              <a:rPr lang="zh-CN" altLang="en-US" sz="24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电流的大小、线圈的匝数、有无铁芯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有关。</a:t>
            </a:r>
          </a:p>
        </p:txBody>
      </p:sp>
      <p:sp>
        <p:nvSpPr>
          <p:cNvPr id="180" name="Rectangle 8">
            <a:extLst>
              <a:ext uri="{FF2B5EF4-FFF2-40B4-BE49-F238E27FC236}">
                <a16:creationId xmlns:a16="http://schemas.microsoft.com/office/drawing/2014/main" id="{FEDA6375-4BCC-090E-164C-91688D05B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796" y="4848793"/>
            <a:ext cx="4357860" cy="11872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-685800" eaLnBrk="1" hangingPunct="1">
              <a:lnSpc>
                <a:spcPct val="150000"/>
              </a:lnSpc>
            </a:pPr>
            <a:r>
              <a:rPr lang="zh-CN" altLang="en-US" sz="2400" b="1" kern="0">
                <a:latin typeface="Times New Roman" panose="02020603050405020304" pitchFamily="18" charset="0"/>
                <a:ea typeface="楷体" panose="02010609060101010101" pitchFamily="49" charset="-122"/>
                <a:sym typeface="Calibri" pitchFamily="34" charset="0"/>
              </a:rPr>
              <a:t>匝数一定时，通入电磁铁的 电流越大，电磁铁的磁性越强。</a:t>
            </a:r>
            <a:endParaRPr lang="en-US" altLang="zh-CN" sz="2400" b="1" kern="0">
              <a:latin typeface="Times New Roman" panose="02020603050405020304" pitchFamily="18" charset="0"/>
              <a:ea typeface="楷体" panose="02010609060101010101" pitchFamily="49" charset="-122"/>
              <a:sym typeface="Calibri" pitchFamily="34" charset="0"/>
            </a:endParaRPr>
          </a:p>
          <a:p>
            <a:pPr indent="-685800" eaLnBrk="1" hangingPunct="1">
              <a:lnSpc>
                <a:spcPct val="150000"/>
              </a:lnSpc>
            </a:pPr>
            <a:endParaRPr lang="zh-CN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8AB71F9C-AE40-087C-0F4B-1B85ED135D3E}"/>
              </a:ext>
            </a:extLst>
          </p:cNvPr>
          <p:cNvGrpSpPr/>
          <p:nvPr/>
        </p:nvGrpSpPr>
        <p:grpSpPr>
          <a:xfrm>
            <a:off x="7079566" y="2875899"/>
            <a:ext cx="2740933" cy="1771089"/>
            <a:chOff x="6816080" y="2209960"/>
            <a:chExt cx="4285615" cy="2556828"/>
          </a:xfrm>
        </p:grpSpPr>
        <p:sp>
          <p:nvSpPr>
            <p:cNvPr id="182" name="Line 97">
              <a:extLst>
                <a:ext uri="{FF2B5EF4-FFF2-40B4-BE49-F238E27FC236}">
                  <a16:creationId xmlns:a16="http://schemas.microsoft.com/office/drawing/2014/main" id="{2241316C-7FCC-4B1F-7B21-BB17B9B519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99555" y="3865909"/>
              <a:ext cx="426018" cy="39522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grpSp>
          <p:nvGrpSpPr>
            <p:cNvPr id="183" name="组合 182">
              <a:extLst>
                <a:ext uri="{FF2B5EF4-FFF2-40B4-BE49-F238E27FC236}">
                  <a16:creationId xmlns:a16="http://schemas.microsoft.com/office/drawing/2014/main" id="{EE638499-9181-03BE-54CD-931A9ECAFEFC}"/>
                </a:ext>
              </a:extLst>
            </p:cNvPr>
            <p:cNvGrpSpPr/>
            <p:nvPr/>
          </p:nvGrpSpPr>
          <p:grpSpPr>
            <a:xfrm>
              <a:off x="6816080" y="2209960"/>
              <a:ext cx="4285615" cy="2556828"/>
              <a:chOff x="6816080" y="2209960"/>
              <a:chExt cx="4285615" cy="2556828"/>
            </a:xfrm>
          </p:grpSpPr>
          <p:sp>
            <p:nvSpPr>
              <p:cNvPr id="184" name="Oval 98">
                <a:extLst>
                  <a:ext uri="{FF2B5EF4-FFF2-40B4-BE49-F238E27FC236}">
                    <a16:creationId xmlns:a16="http://schemas.microsoft.com/office/drawing/2014/main" id="{BE9B4F1C-F37B-467B-CFEF-381C1BAA5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8821" y="3849610"/>
                <a:ext cx="126840" cy="116878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85" name="组合 184">
                <a:extLst>
                  <a:ext uri="{FF2B5EF4-FFF2-40B4-BE49-F238E27FC236}">
                    <a16:creationId xmlns:a16="http://schemas.microsoft.com/office/drawing/2014/main" id="{E5EE0C2D-8758-C527-232D-30533620C99E}"/>
                  </a:ext>
                </a:extLst>
              </p:cNvPr>
              <p:cNvGrpSpPr/>
              <p:nvPr/>
            </p:nvGrpSpPr>
            <p:grpSpPr>
              <a:xfrm>
                <a:off x="6816080" y="2209960"/>
                <a:ext cx="4285615" cy="2556828"/>
                <a:chOff x="6816080" y="2209960"/>
                <a:chExt cx="4285615" cy="2556828"/>
              </a:xfrm>
            </p:grpSpPr>
            <p:grpSp>
              <p:nvGrpSpPr>
                <p:cNvPr id="186" name="组合 22637">
                  <a:extLst>
                    <a:ext uri="{FF2B5EF4-FFF2-40B4-BE49-F238E27FC236}">
                      <a16:creationId xmlns:a16="http://schemas.microsoft.com/office/drawing/2014/main" id="{CAA82A7D-E0AB-8106-7476-C55ED029AA2A}"/>
                    </a:ext>
                  </a:extLst>
                </p:cNvPr>
                <p:cNvGrpSpPr/>
                <p:nvPr/>
              </p:nvGrpSpPr>
              <p:grpSpPr>
                <a:xfrm>
                  <a:off x="7472393" y="2209960"/>
                  <a:ext cx="776649" cy="559834"/>
                  <a:chOff x="0" y="0"/>
                  <a:chExt cx="454" cy="363"/>
                </a:xfrm>
              </p:grpSpPr>
              <p:sp>
                <p:nvSpPr>
                  <p:cNvPr id="253" name="Line 176">
                    <a:extLst>
                      <a:ext uri="{FF2B5EF4-FFF2-40B4-BE49-F238E27FC236}">
                        <a16:creationId xmlns:a16="http://schemas.microsoft.com/office/drawing/2014/main" id="{23FBAA41-7ED3-D9EE-D249-FFFDDB0731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45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54" name="Line 177">
                    <a:extLst>
                      <a:ext uri="{FF2B5EF4-FFF2-40B4-BE49-F238E27FC236}">
                        <a16:creationId xmlns:a16="http://schemas.microsoft.com/office/drawing/2014/main" id="{58F6F81F-9785-5BCA-8710-07989C611E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292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>
                        <a:lumMod val="50000"/>
                      </a:schemeClr>
                    </a:solidFill>
                    <a:rou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55" name="Line 66">
                    <a:extLst>
                      <a:ext uri="{FF2B5EF4-FFF2-40B4-BE49-F238E27FC236}">
                        <a16:creationId xmlns:a16="http://schemas.microsoft.com/office/drawing/2014/main" id="{CEFA984B-5CB8-0A2A-6289-B08C902FB0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4" y="0"/>
                    <a:ext cx="0" cy="363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87" name="Rectangle 178">
                  <a:extLst>
                    <a:ext uri="{FF2B5EF4-FFF2-40B4-BE49-F238E27FC236}">
                      <a16:creationId xmlns:a16="http://schemas.microsoft.com/office/drawing/2014/main" id="{5D0D59DC-05D0-A3D1-1E94-0A9A879041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9775" y="2673984"/>
                  <a:ext cx="734325" cy="195378"/>
                </a:xfrm>
                <a:prstGeom prst="rect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 sz="2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88" name="组合 22643">
                  <a:extLst>
                    <a:ext uri="{FF2B5EF4-FFF2-40B4-BE49-F238E27FC236}">
                      <a16:creationId xmlns:a16="http://schemas.microsoft.com/office/drawing/2014/main" id="{BA17C68D-38C5-8CAB-BA7B-E145942CFB5E}"/>
                    </a:ext>
                  </a:extLst>
                </p:cNvPr>
                <p:cNvGrpSpPr/>
                <p:nvPr/>
              </p:nvGrpSpPr>
              <p:grpSpPr>
                <a:xfrm>
                  <a:off x="8215183" y="3643362"/>
                  <a:ext cx="120624" cy="542927"/>
                  <a:chOff x="0" y="0"/>
                  <a:chExt cx="85" cy="340"/>
                </a:xfrm>
              </p:grpSpPr>
              <p:sp>
                <p:nvSpPr>
                  <p:cNvPr id="250" name="Rectangle 19">
                    <a:extLst>
                      <a:ext uri="{FF2B5EF4-FFF2-40B4-BE49-F238E27FC236}">
                        <a16:creationId xmlns:a16="http://schemas.microsoft.com/office/drawing/2014/main" id="{72BE81CD-DD65-78F4-DFC3-AEF39BD51B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13"/>
                    <a:ext cx="85" cy="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 sz="26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51" name="Line 20">
                    <a:extLst>
                      <a:ext uri="{FF2B5EF4-FFF2-40B4-BE49-F238E27FC236}">
                        <a16:creationId xmlns:a16="http://schemas.microsoft.com/office/drawing/2014/main" id="{DE9ABE70-1915-AFD8-6B05-777B293C86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34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52" name="Line 21">
                    <a:extLst>
                      <a:ext uri="{FF2B5EF4-FFF2-40B4-BE49-F238E27FC236}">
                        <a16:creationId xmlns:a16="http://schemas.microsoft.com/office/drawing/2014/main" id="{1DE90FD5-0DEF-A046-6FF6-28F6FDAE87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5" y="85"/>
                    <a:ext cx="0" cy="17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89" name="Line 72">
                  <a:extLst>
                    <a:ext uri="{FF2B5EF4-FFF2-40B4-BE49-F238E27FC236}">
                      <a16:creationId xmlns:a16="http://schemas.microsoft.com/office/drawing/2014/main" id="{B6C1D55D-694D-59C6-7278-2B22E7928A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01695" y="2751008"/>
                  <a:ext cx="0" cy="2015780"/>
                </a:xfrm>
                <a:prstGeom prst="line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0" name="Line 73">
                  <a:extLst>
                    <a:ext uri="{FF2B5EF4-FFF2-40B4-BE49-F238E27FC236}">
                      <a16:creationId xmlns:a16="http://schemas.microsoft.com/office/drawing/2014/main" id="{B9367F19-CA61-DD5F-B96A-E593A4CACF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41044" y="4766788"/>
                  <a:ext cx="2160651" cy="0"/>
                </a:xfrm>
                <a:prstGeom prst="line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1" name="Rectangle 78">
                  <a:extLst>
                    <a:ext uri="{FF2B5EF4-FFF2-40B4-BE49-F238E27FC236}">
                      <a16:creationId xmlns:a16="http://schemas.microsoft.com/office/drawing/2014/main" id="{54355CF8-2713-8612-7421-C3574ACDFF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5255" y="3369080"/>
                  <a:ext cx="457102" cy="7109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sz="2600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S</a:t>
                  </a:r>
                </a:p>
              </p:txBody>
            </p:sp>
            <p:grpSp>
              <p:nvGrpSpPr>
                <p:cNvPr id="192" name="组合 22654">
                  <a:extLst>
                    <a:ext uri="{FF2B5EF4-FFF2-40B4-BE49-F238E27FC236}">
                      <a16:creationId xmlns:a16="http://schemas.microsoft.com/office/drawing/2014/main" id="{1EE92CB0-AC19-96F9-6A93-41D2AC1E1FF9}"/>
                    </a:ext>
                  </a:extLst>
                </p:cNvPr>
                <p:cNvGrpSpPr/>
                <p:nvPr/>
              </p:nvGrpSpPr>
              <p:grpSpPr>
                <a:xfrm>
                  <a:off x="8809839" y="2491755"/>
                  <a:ext cx="715280" cy="2275033"/>
                  <a:chOff x="52" y="-54"/>
                  <a:chExt cx="338" cy="1211"/>
                </a:xfrm>
              </p:grpSpPr>
              <p:sp>
                <p:nvSpPr>
                  <p:cNvPr id="241" name="Line 81">
                    <a:extLst>
                      <a:ext uri="{FF2B5EF4-FFF2-40B4-BE49-F238E27FC236}">
                        <a16:creationId xmlns:a16="http://schemas.microsoft.com/office/drawing/2014/main" id="{E119CE1C-B3C7-7C01-02D2-E6818C79E4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4" y="703"/>
                    <a:ext cx="0" cy="45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42" name="Rectangle 82">
                    <a:extLst>
                      <a:ext uri="{FF2B5EF4-FFF2-40B4-BE49-F238E27FC236}">
                        <a16:creationId xmlns:a16="http://schemas.microsoft.com/office/drawing/2014/main" id="{80DF7910-3C6A-1789-5791-276AD9D7ED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" y="122"/>
                    <a:ext cx="216" cy="3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en-US" sz="2600" i="1">
                        <a:latin typeface="Times New Roman" panose="02020603050405020304" pitchFamily="18" charset="0"/>
                        <a:ea typeface="楷体" panose="02010609060101010101" pitchFamily="49" charset="-122"/>
                      </a:rPr>
                      <a:t>a</a:t>
                    </a:r>
                  </a:p>
                </p:txBody>
              </p:sp>
              <p:sp>
                <p:nvSpPr>
                  <p:cNvPr id="243" name="Freeform 84">
                    <a:extLst>
                      <a:ext uri="{FF2B5EF4-FFF2-40B4-BE49-F238E27FC236}">
                        <a16:creationId xmlns:a16="http://schemas.microsoft.com/office/drawing/2014/main" id="{DCE882AB-1D50-E91F-8DAC-D2F411D880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" y="-54"/>
                    <a:ext cx="99" cy="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0000"/>
                      </a:gs>
                      <a:gs pos="50000">
                        <a:srgbClr val="C0C0C0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44" name="Freeform 86">
                    <a:extLst>
                      <a:ext uri="{FF2B5EF4-FFF2-40B4-BE49-F238E27FC236}">
                        <a16:creationId xmlns:a16="http://schemas.microsoft.com/office/drawing/2014/main" id="{A519A81A-AC3F-5638-563D-CADAD85125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8" y="126"/>
                    <a:ext cx="122" cy="82"/>
                  </a:xfrm>
                  <a:custGeom>
                    <a:avLst/>
                    <a:gdLst>
                      <a:gd name="T0" fmla="*/ 64 w 763"/>
                      <a:gd name="T1" fmla="*/ 0 h 363"/>
                      <a:gd name="T2" fmla="*/ 13 w 763"/>
                      <a:gd name="T3" fmla="*/ 27 h 363"/>
                      <a:gd name="T4" fmla="*/ 7 w 763"/>
                      <a:gd name="T5" fmla="*/ 87 h 363"/>
                      <a:gd name="T6" fmla="*/ 58 w 763"/>
                      <a:gd name="T7" fmla="*/ 123 h 363"/>
                      <a:gd name="T8" fmla="*/ 140 w 763"/>
                      <a:gd name="T9" fmla="*/ 141 h 363"/>
                      <a:gd name="T10" fmla="*/ 303 w 763"/>
                      <a:gd name="T11" fmla="*/ 168 h 363"/>
                      <a:gd name="T12" fmla="*/ 511 w 763"/>
                      <a:gd name="T13" fmla="*/ 189 h 363"/>
                      <a:gd name="T14" fmla="*/ 715 w 763"/>
                      <a:gd name="T15" fmla="*/ 225 h 363"/>
                      <a:gd name="T16" fmla="*/ 757 w 763"/>
                      <a:gd name="T17" fmla="*/ 261 h 363"/>
                      <a:gd name="T18" fmla="*/ 751 w 763"/>
                      <a:gd name="T19" fmla="*/ 321 h 363"/>
                      <a:gd name="T20" fmla="*/ 703 w 763"/>
                      <a:gd name="T21" fmla="*/ 363 h 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63" h="363">
                        <a:moveTo>
                          <a:pt x="64" y="0"/>
                        </a:moveTo>
                        <a:cubicBezTo>
                          <a:pt x="56" y="4"/>
                          <a:pt x="22" y="13"/>
                          <a:pt x="13" y="27"/>
                        </a:cubicBezTo>
                        <a:cubicBezTo>
                          <a:pt x="4" y="41"/>
                          <a:pt x="0" y="71"/>
                          <a:pt x="7" y="87"/>
                        </a:cubicBezTo>
                        <a:cubicBezTo>
                          <a:pt x="14" y="103"/>
                          <a:pt x="36" y="114"/>
                          <a:pt x="58" y="123"/>
                        </a:cubicBezTo>
                        <a:cubicBezTo>
                          <a:pt x="80" y="132"/>
                          <a:pt x="100" y="133"/>
                          <a:pt x="140" y="141"/>
                        </a:cubicBezTo>
                        <a:cubicBezTo>
                          <a:pt x="180" y="148"/>
                          <a:pt x="241" y="160"/>
                          <a:pt x="303" y="168"/>
                        </a:cubicBezTo>
                        <a:cubicBezTo>
                          <a:pt x="365" y="175"/>
                          <a:pt x="442" y="179"/>
                          <a:pt x="511" y="189"/>
                        </a:cubicBezTo>
                        <a:cubicBezTo>
                          <a:pt x="580" y="199"/>
                          <a:pt x="674" y="213"/>
                          <a:pt x="715" y="225"/>
                        </a:cubicBezTo>
                        <a:cubicBezTo>
                          <a:pt x="756" y="237"/>
                          <a:pt x="751" y="245"/>
                          <a:pt x="757" y="261"/>
                        </a:cubicBezTo>
                        <a:cubicBezTo>
                          <a:pt x="763" y="277"/>
                          <a:pt x="760" y="304"/>
                          <a:pt x="751" y="321"/>
                        </a:cubicBezTo>
                        <a:cubicBezTo>
                          <a:pt x="742" y="338"/>
                          <a:pt x="713" y="354"/>
                          <a:pt x="703" y="36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45" name="Freeform 87">
                    <a:extLst>
                      <a:ext uri="{FF2B5EF4-FFF2-40B4-BE49-F238E27FC236}">
                        <a16:creationId xmlns:a16="http://schemas.microsoft.com/office/drawing/2014/main" id="{A80C6AF3-1D5C-8EC2-EEEC-80A4435770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8" y="208"/>
                    <a:ext cx="122" cy="83"/>
                  </a:xfrm>
                  <a:custGeom>
                    <a:avLst/>
                    <a:gdLst>
                      <a:gd name="T0" fmla="*/ 64 w 763"/>
                      <a:gd name="T1" fmla="*/ 0 h 363"/>
                      <a:gd name="T2" fmla="*/ 13 w 763"/>
                      <a:gd name="T3" fmla="*/ 27 h 363"/>
                      <a:gd name="T4" fmla="*/ 7 w 763"/>
                      <a:gd name="T5" fmla="*/ 87 h 363"/>
                      <a:gd name="T6" fmla="*/ 58 w 763"/>
                      <a:gd name="T7" fmla="*/ 123 h 363"/>
                      <a:gd name="T8" fmla="*/ 140 w 763"/>
                      <a:gd name="T9" fmla="*/ 141 h 363"/>
                      <a:gd name="T10" fmla="*/ 303 w 763"/>
                      <a:gd name="T11" fmla="*/ 168 h 363"/>
                      <a:gd name="T12" fmla="*/ 511 w 763"/>
                      <a:gd name="T13" fmla="*/ 189 h 363"/>
                      <a:gd name="T14" fmla="*/ 715 w 763"/>
                      <a:gd name="T15" fmla="*/ 225 h 363"/>
                      <a:gd name="T16" fmla="*/ 757 w 763"/>
                      <a:gd name="T17" fmla="*/ 261 h 363"/>
                      <a:gd name="T18" fmla="*/ 751 w 763"/>
                      <a:gd name="T19" fmla="*/ 321 h 363"/>
                      <a:gd name="T20" fmla="*/ 703 w 763"/>
                      <a:gd name="T21" fmla="*/ 363 h 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63" h="363">
                        <a:moveTo>
                          <a:pt x="64" y="0"/>
                        </a:moveTo>
                        <a:cubicBezTo>
                          <a:pt x="56" y="4"/>
                          <a:pt x="22" y="13"/>
                          <a:pt x="13" y="27"/>
                        </a:cubicBezTo>
                        <a:cubicBezTo>
                          <a:pt x="4" y="41"/>
                          <a:pt x="0" y="71"/>
                          <a:pt x="7" y="87"/>
                        </a:cubicBezTo>
                        <a:cubicBezTo>
                          <a:pt x="14" y="103"/>
                          <a:pt x="36" y="114"/>
                          <a:pt x="58" y="123"/>
                        </a:cubicBezTo>
                        <a:cubicBezTo>
                          <a:pt x="80" y="132"/>
                          <a:pt x="100" y="133"/>
                          <a:pt x="140" y="141"/>
                        </a:cubicBezTo>
                        <a:cubicBezTo>
                          <a:pt x="180" y="148"/>
                          <a:pt x="241" y="160"/>
                          <a:pt x="303" y="168"/>
                        </a:cubicBezTo>
                        <a:cubicBezTo>
                          <a:pt x="365" y="175"/>
                          <a:pt x="442" y="179"/>
                          <a:pt x="511" y="189"/>
                        </a:cubicBezTo>
                        <a:cubicBezTo>
                          <a:pt x="580" y="199"/>
                          <a:pt x="674" y="213"/>
                          <a:pt x="715" y="225"/>
                        </a:cubicBezTo>
                        <a:cubicBezTo>
                          <a:pt x="756" y="237"/>
                          <a:pt x="751" y="245"/>
                          <a:pt x="757" y="261"/>
                        </a:cubicBezTo>
                        <a:cubicBezTo>
                          <a:pt x="763" y="277"/>
                          <a:pt x="760" y="304"/>
                          <a:pt x="751" y="321"/>
                        </a:cubicBezTo>
                        <a:cubicBezTo>
                          <a:pt x="742" y="338"/>
                          <a:pt x="713" y="354"/>
                          <a:pt x="703" y="36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46" name="Freeform 88">
                    <a:extLst>
                      <a:ext uri="{FF2B5EF4-FFF2-40B4-BE49-F238E27FC236}">
                        <a16:creationId xmlns:a16="http://schemas.microsoft.com/office/drawing/2014/main" id="{4799E3FC-7243-BF0C-3EAF-AC85F50A58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8" y="312"/>
                    <a:ext cx="122" cy="83"/>
                  </a:xfrm>
                  <a:custGeom>
                    <a:avLst/>
                    <a:gdLst>
                      <a:gd name="T0" fmla="*/ 64 w 763"/>
                      <a:gd name="T1" fmla="*/ 0 h 363"/>
                      <a:gd name="T2" fmla="*/ 13 w 763"/>
                      <a:gd name="T3" fmla="*/ 27 h 363"/>
                      <a:gd name="T4" fmla="*/ 7 w 763"/>
                      <a:gd name="T5" fmla="*/ 87 h 363"/>
                      <a:gd name="T6" fmla="*/ 58 w 763"/>
                      <a:gd name="T7" fmla="*/ 123 h 363"/>
                      <a:gd name="T8" fmla="*/ 140 w 763"/>
                      <a:gd name="T9" fmla="*/ 141 h 363"/>
                      <a:gd name="T10" fmla="*/ 303 w 763"/>
                      <a:gd name="T11" fmla="*/ 168 h 363"/>
                      <a:gd name="T12" fmla="*/ 511 w 763"/>
                      <a:gd name="T13" fmla="*/ 189 h 363"/>
                      <a:gd name="T14" fmla="*/ 715 w 763"/>
                      <a:gd name="T15" fmla="*/ 225 h 363"/>
                      <a:gd name="T16" fmla="*/ 757 w 763"/>
                      <a:gd name="T17" fmla="*/ 261 h 363"/>
                      <a:gd name="T18" fmla="*/ 751 w 763"/>
                      <a:gd name="T19" fmla="*/ 321 h 363"/>
                      <a:gd name="T20" fmla="*/ 703 w 763"/>
                      <a:gd name="T21" fmla="*/ 363 h 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63" h="363">
                        <a:moveTo>
                          <a:pt x="64" y="0"/>
                        </a:moveTo>
                        <a:cubicBezTo>
                          <a:pt x="56" y="4"/>
                          <a:pt x="22" y="13"/>
                          <a:pt x="13" y="27"/>
                        </a:cubicBezTo>
                        <a:cubicBezTo>
                          <a:pt x="4" y="41"/>
                          <a:pt x="0" y="71"/>
                          <a:pt x="7" y="87"/>
                        </a:cubicBezTo>
                        <a:cubicBezTo>
                          <a:pt x="14" y="103"/>
                          <a:pt x="36" y="114"/>
                          <a:pt x="58" y="123"/>
                        </a:cubicBezTo>
                        <a:cubicBezTo>
                          <a:pt x="80" y="132"/>
                          <a:pt x="100" y="133"/>
                          <a:pt x="140" y="141"/>
                        </a:cubicBezTo>
                        <a:cubicBezTo>
                          <a:pt x="180" y="148"/>
                          <a:pt x="241" y="160"/>
                          <a:pt x="303" y="168"/>
                        </a:cubicBezTo>
                        <a:cubicBezTo>
                          <a:pt x="365" y="175"/>
                          <a:pt x="442" y="179"/>
                          <a:pt x="511" y="189"/>
                        </a:cubicBezTo>
                        <a:cubicBezTo>
                          <a:pt x="580" y="199"/>
                          <a:pt x="674" y="213"/>
                          <a:pt x="715" y="225"/>
                        </a:cubicBezTo>
                        <a:cubicBezTo>
                          <a:pt x="756" y="237"/>
                          <a:pt x="751" y="245"/>
                          <a:pt x="757" y="261"/>
                        </a:cubicBezTo>
                        <a:cubicBezTo>
                          <a:pt x="763" y="277"/>
                          <a:pt x="760" y="304"/>
                          <a:pt x="751" y="321"/>
                        </a:cubicBezTo>
                        <a:cubicBezTo>
                          <a:pt x="742" y="338"/>
                          <a:pt x="713" y="354"/>
                          <a:pt x="703" y="36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47" name="Freeform 89">
                    <a:extLst>
                      <a:ext uri="{FF2B5EF4-FFF2-40B4-BE49-F238E27FC236}">
                        <a16:creationId xmlns:a16="http://schemas.microsoft.com/office/drawing/2014/main" id="{0D8BB584-859D-826F-C398-2A332AF36D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8" y="415"/>
                    <a:ext cx="122" cy="83"/>
                  </a:xfrm>
                  <a:custGeom>
                    <a:avLst/>
                    <a:gdLst>
                      <a:gd name="T0" fmla="*/ 64 w 763"/>
                      <a:gd name="T1" fmla="*/ 0 h 363"/>
                      <a:gd name="T2" fmla="*/ 13 w 763"/>
                      <a:gd name="T3" fmla="*/ 27 h 363"/>
                      <a:gd name="T4" fmla="*/ 7 w 763"/>
                      <a:gd name="T5" fmla="*/ 87 h 363"/>
                      <a:gd name="T6" fmla="*/ 58 w 763"/>
                      <a:gd name="T7" fmla="*/ 123 h 363"/>
                      <a:gd name="T8" fmla="*/ 140 w 763"/>
                      <a:gd name="T9" fmla="*/ 141 h 363"/>
                      <a:gd name="T10" fmla="*/ 303 w 763"/>
                      <a:gd name="T11" fmla="*/ 168 h 363"/>
                      <a:gd name="T12" fmla="*/ 511 w 763"/>
                      <a:gd name="T13" fmla="*/ 189 h 363"/>
                      <a:gd name="T14" fmla="*/ 715 w 763"/>
                      <a:gd name="T15" fmla="*/ 225 h 363"/>
                      <a:gd name="T16" fmla="*/ 757 w 763"/>
                      <a:gd name="T17" fmla="*/ 261 h 363"/>
                      <a:gd name="T18" fmla="*/ 751 w 763"/>
                      <a:gd name="T19" fmla="*/ 321 h 363"/>
                      <a:gd name="T20" fmla="*/ 703 w 763"/>
                      <a:gd name="T21" fmla="*/ 363 h 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63" h="363">
                        <a:moveTo>
                          <a:pt x="64" y="0"/>
                        </a:moveTo>
                        <a:cubicBezTo>
                          <a:pt x="56" y="4"/>
                          <a:pt x="22" y="13"/>
                          <a:pt x="13" y="27"/>
                        </a:cubicBezTo>
                        <a:cubicBezTo>
                          <a:pt x="4" y="41"/>
                          <a:pt x="0" y="71"/>
                          <a:pt x="7" y="87"/>
                        </a:cubicBezTo>
                        <a:cubicBezTo>
                          <a:pt x="14" y="103"/>
                          <a:pt x="36" y="114"/>
                          <a:pt x="58" y="123"/>
                        </a:cubicBezTo>
                        <a:cubicBezTo>
                          <a:pt x="80" y="132"/>
                          <a:pt x="100" y="133"/>
                          <a:pt x="140" y="141"/>
                        </a:cubicBezTo>
                        <a:cubicBezTo>
                          <a:pt x="180" y="148"/>
                          <a:pt x="241" y="160"/>
                          <a:pt x="303" y="168"/>
                        </a:cubicBezTo>
                        <a:cubicBezTo>
                          <a:pt x="365" y="175"/>
                          <a:pt x="442" y="179"/>
                          <a:pt x="511" y="189"/>
                        </a:cubicBezTo>
                        <a:cubicBezTo>
                          <a:pt x="580" y="199"/>
                          <a:pt x="674" y="213"/>
                          <a:pt x="715" y="225"/>
                        </a:cubicBezTo>
                        <a:cubicBezTo>
                          <a:pt x="756" y="237"/>
                          <a:pt x="751" y="245"/>
                          <a:pt x="757" y="261"/>
                        </a:cubicBezTo>
                        <a:cubicBezTo>
                          <a:pt x="763" y="277"/>
                          <a:pt x="760" y="304"/>
                          <a:pt x="751" y="321"/>
                        </a:cubicBezTo>
                        <a:cubicBezTo>
                          <a:pt x="742" y="338"/>
                          <a:pt x="713" y="354"/>
                          <a:pt x="703" y="36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48" name="Freeform 90">
                    <a:extLst>
                      <a:ext uri="{FF2B5EF4-FFF2-40B4-BE49-F238E27FC236}">
                        <a16:creationId xmlns:a16="http://schemas.microsoft.com/office/drawing/2014/main" id="{1F65789D-6DB5-B251-2C27-B29DB57DFE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8" y="518"/>
                    <a:ext cx="122" cy="83"/>
                  </a:xfrm>
                  <a:custGeom>
                    <a:avLst/>
                    <a:gdLst>
                      <a:gd name="T0" fmla="*/ 64 w 763"/>
                      <a:gd name="T1" fmla="*/ 0 h 363"/>
                      <a:gd name="T2" fmla="*/ 13 w 763"/>
                      <a:gd name="T3" fmla="*/ 27 h 363"/>
                      <a:gd name="T4" fmla="*/ 7 w 763"/>
                      <a:gd name="T5" fmla="*/ 87 h 363"/>
                      <a:gd name="T6" fmla="*/ 58 w 763"/>
                      <a:gd name="T7" fmla="*/ 123 h 363"/>
                      <a:gd name="T8" fmla="*/ 140 w 763"/>
                      <a:gd name="T9" fmla="*/ 141 h 363"/>
                      <a:gd name="T10" fmla="*/ 303 w 763"/>
                      <a:gd name="T11" fmla="*/ 168 h 363"/>
                      <a:gd name="T12" fmla="*/ 511 w 763"/>
                      <a:gd name="T13" fmla="*/ 189 h 363"/>
                      <a:gd name="T14" fmla="*/ 715 w 763"/>
                      <a:gd name="T15" fmla="*/ 225 h 363"/>
                      <a:gd name="T16" fmla="*/ 757 w 763"/>
                      <a:gd name="T17" fmla="*/ 261 h 363"/>
                      <a:gd name="T18" fmla="*/ 751 w 763"/>
                      <a:gd name="T19" fmla="*/ 321 h 363"/>
                      <a:gd name="T20" fmla="*/ 703 w 763"/>
                      <a:gd name="T21" fmla="*/ 363 h 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63" h="363">
                        <a:moveTo>
                          <a:pt x="64" y="0"/>
                        </a:moveTo>
                        <a:cubicBezTo>
                          <a:pt x="56" y="4"/>
                          <a:pt x="22" y="13"/>
                          <a:pt x="13" y="27"/>
                        </a:cubicBezTo>
                        <a:cubicBezTo>
                          <a:pt x="4" y="41"/>
                          <a:pt x="0" y="71"/>
                          <a:pt x="7" y="87"/>
                        </a:cubicBezTo>
                        <a:cubicBezTo>
                          <a:pt x="14" y="103"/>
                          <a:pt x="36" y="114"/>
                          <a:pt x="58" y="123"/>
                        </a:cubicBezTo>
                        <a:cubicBezTo>
                          <a:pt x="80" y="132"/>
                          <a:pt x="100" y="133"/>
                          <a:pt x="140" y="141"/>
                        </a:cubicBezTo>
                        <a:cubicBezTo>
                          <a:pt x="180" y="148"/>
                          <a:pt x="241" y="160"/>
                          <a:pt x="303" y="168"/>
                        </a:cubicBezTo>
                        <a:cubicBezTo>
                          <a:pt x="365" y="175"/>
                          <a:pt x="442" y="179"/>
                          <a:pt x="511" y="189"/>
                        </a:cubicBezTo>
                        <a:cubicBezTo>
                          <a:pt x="580" y="199"/>
                          <a:pt x="674" y="213"/>
                          <a:pt x="715" y="225"/>
                        </a:cubicBezTo>
                        <a:cubicBezTo>
                          <a:pt x="756" y="237"/>
                          <a:pt x="751" y="245"/>
                          <a:pt x="757" y="261"/>
                        </a:cubicBezTo>
                        <a:cubicBezTo>
                          <a:pt x="763" y="277"/>
                          <a:pt x="760" y="304"/>
                          <a:pt x="751" y="321"/>
                        </a:cubicBezTo>
                        <a:cubicBezTo>
                          <a:pt x="742" y="338"/>
                          <a:pt x="713" y="354"/>
                          <a:pt x="703" y="36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49" name="Freeform 91">
                    <a:extLst>
                      <a:ext uri="{FF2B5EF4-FFF2-40B4-BE49-F238E27FC236}">
                        <a16:creationId xmlns:a16="http://schemas.microsoft.com/office/drawing/2014/main" id="{4FF96744-28D3-300E-C682-55D5654039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" y="81"/>
                    <a:ext cx="305" cy="45"/>
                  </a:xfrm>
                  <a:custGeom>
                    <a:avLst/>
                    <a:gdLst>
                      <a:gd name="T0" fmla="*/ 0 w 339"/>
                      <a:gd name="T1" fmla="*/ 0 h 50"/>
                      <a:gd name="T2" fmla="*/ 141 w 339"/>
                      <a:gd name="T3" fmla="*/ 6 h 50"/>
                      <a:gd name="T4" fmla="*/ 306 w 339"/>
                      <a:gd name="T5" fmla="*/ 12 h 50"/>
                      <a:gd name="T6" fmla="*/ 337 w 339"/>
                      <a:gd name="T7" fmla="*/ 37 h 50"/>
                      <a:gd name="T8" fmla="*/ 322 w 339"/>
                      <a:gd name="T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50">
                        <a:moveTo>
                          <a:pt x="0" y="0"/>
                        </a:moveTo>
                        <a:cubicBezTo>
                          <a:pt x="24" y="1"/>
                          <a:pt x="90" y="4"/>
                          <a:pt x="141" y="6"/>
                        </a:cubicBezTo>
                        <a:cubicBezTo>
                          <a:pt x="192" y="8"/>
                          <a:pt x="273" y="7"/>
                          <a:pt x="306" y="12"/>
                        </a:cubicBezTo>
                        <a:cubicBezTo>
                          <a:pt x="339" y="17"/>
                          <a:pt x="334" y="31"/>
                          <a:pt x="337" y="37"/>
                        </a:cubicBezTo>
                        <a:cubicBezTo>
                          <a:pt x="339" y="44"/>
                          <a:pt x="326" y="48"/>
                          <a:pt x="322" y="5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93" name="组合 22667">
                  <a:extLst>
                    <a:ext uri="{FF2B5EF4-FFF2-40B4-BE49-F238E27FC236}">
                      <a16:creationId xmlns:a16="http://schemas.microsoft.com/office/drawing/2014/main" id="{5079BFF3-4BE4-595A-4F78-02FFF1CF0800}"/>
                    </a:ext>
                  </a:extLst>
                </p:cNvPr>
                <p:cNvGrpSpPr/>
                <p:nvPr/>
              </p:nvGrpSpPr>
              <p:grpSpPr>
                <a:xfrm>
                  <a:off x="9266940" y="2484241"/>
                  <a:ext cx="1834755" cy="1621266"/>
                  <a:chOff x="0" y="-58"/>
                  <a:chExt cx="867" cy="863"/>
                </a:xfrm>
              </p:grpSpPr>
              <p:sp>
                <p:nvSpPr>
                  <p:cNvPr id="227" name="Freeform 94">
                    <a:extLst>
                      <a:ext uri="{FF2B5EF4-FFF2-40B4-BE49-F238E27FC236}">
                        <a16:creationId xmlns:a16="http://schemas.microsoft.com/office/drawing/2014/main" id="{85448DD8-F536-7E6A-8416-C887BCF953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8" y="-58"/>
                    <a:ext cx="99" cy="86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0000"/>
                      </a:gs>
                      <a:gs pos="50000">
                        <a:srgbClr val="C0C0C0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228" name="组合 22671">
                    <a:extLst>
                      <a:ext uri="{FF2B5EF4-FFF2-40B4-BE49-F238E27FC236}">
                        <a16:creationId xmlns:a16="http://schemas.microsoft.com/office/drawing/2014/main" id="{69DFA990-0126-211B-95B5-9CDF7C8F4769}"/>
                      </a:ext>
                    </a:extLst>
                  </p:cNvPr>
                  <p:cNvGrpSpPr/>
                  <p:nvPr/>
                </p:nvGrpSpPr>
                <p:grpSpPr>
                  <a:xfrm>
                    <a:off x="560" y="126"/>
                    <a:ext cx="123" cy="516"/>
                    <a:chOff x="0" y="0"/>
                    <a:chExt cx="123" cy="516"/>
                  </a:xfrm>
                </p:grpSpPr>
                <p:sp>
                  <p:nvSpPr>
                    <p:cNvPr id="233" name="Freeform 97">
                      <a:extLst>
                        <a:ext uri="{FF2B5EF4-FFF2-40B4-BE49-F238E27FC236}">
                          <a16:creationId xmlns:a16="http://schemas.microsoft.com/office/drawing/2014/main" id="{F191B27A-32FF-2151-0CA2-E8F81321362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" y="62"/>
                      <a:ext cx="122" cy="82"/>
                    </a:xfrm>
                    <a:custGeom>
                      <a:avLst/>
                      <a:gdLst>
                        <a:gd name="T0" fmla="*/ 64 w 763"/>
                        <a:gd name="T1" fmla="*/ 0 h 363"/>
                        <a:gd name="T2" fmla="*/ 13 w 763"/>
                        <a:gd name="T3" fmla="*/ 27 h 363"/>
                        <a:gd name="T4" fmla="*/ 7 w 763"/>
                        <a:gd name="T5" fmla="*/ 87 h 363"/>
                        <a:gd name="T6" fmla="*/ 58 w 763"/>
                        <a:gd name="T7" fmla="*/ 123 h 363"/>
                        <a:gd name="T8" fmla="*/ 140 w 763"/>
                        <a:gd name="T9" fmla="*/ 141 h 363"/>
                        <a:gd name="T10" fmla="*/ 303 w 763"/>
                        <a:gd name="T11" fmla="*/ 168 h 363"/>
                        <a:gd name="T12" fmla="*/ 511 w 763"/>
                        <a:gd name="T13" fmla="*/ 189 h 363"/>
                        <a:gd name="T14" fmla="*/ 715 w 763"/>
                        <a:gd name="T15" fmla="*/ 225 h 363"/>
                        <a:gd name="T16" fmla="*/ 757 w 763"/>
                        <a:gd name="T17" fmla="*/ 261 h 363"/>
                        <a:gd name="T18" fmla="*/ 751 w 763"/>
                        <a:gd name="T19" fmla="*/ 321 h 363"/>
                        <a:gd name="T20" fmla="*/ 703 w 763"/>
                        <a:gd name="T21" fmla="*/ 363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763" h="363">
                          <a:moveTo>
                            <a:pt x="64" y="0"/>
                          </a:moveTo>
                          <a:cubicBezTo>
                            <a:pt x="56" y="4"/>
                            <a:pt x="22" y="13"/>
                            <a:pt x="13" y="27"/>
                          </a:cubicBezTo>
                          <a:cubicBezTo>
                            <a:pt x="4" y="41"/>
                            <a:pt x="0" y="71"/>
                            <a:pt x="7" y="87"/>
                          </a:cubicBezTo>
                          <a:cubicBezTo>
                            <a:pt x="14" y="103"/>
                            <a:pt x="36" y="114"/>
                            <a:pt x="58" y="123"/>
                          </a:cubicBezTo>
                          <a:cubicBezTo>
                            <a:pt x="80" y="132"/>
                            <a:pt x="100" y="133"/>
                            <a:pt x="140" y="141"/>
                          </a:cubicBezTo>
                          <a:cubicBezTo>
                            <a:pt x="180" y="148"/>
                            <a:pt x="241" y="160"/>
                            <a:pt x="303" y="168"/>
                          </a:cubicBezTo>
                          <a:cubicBezTo>
                            <a:pt x="365" y="175"/>
                            <a:pt x="442" y="179"/>
                            <a:pt x="511" y="189"/>
                          </a:cubicBezTo>
                          <a:cubicBezTo>
                            <a:pt x="580" y="199"/>
                            <a:pt x="674" y="213"/>
                            <a:pt x="715" y="225"/>
                          </a:cubicBezTo>
                          <a:cubicBezTo>
                            <a:pt x="756" y="237"/>
                            <a:pt x="751" y="245"/>
                            <a:pt x="757" y="261"/>
                          </a:cubicBezTo>
                          <a:cubicBezTo>
                            <a:pt x="763" y="277"/>
                            <a:pt x="760" y="304"/>
                            <a:pt x="751" y="321"/>
                          </a:cubicBezTo>
                          <a:cubicBezTo>
                            <a:pt x="742" y="338"/>
                            <a:pt x="713" y="354"/>
                            <a:pt x="703" y="363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accent1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34" name="Freeform 98">
                      <a:extLst>
                        <a:ext uri="{FF2B5EF4-FFF2-40B4-BE49-F238E27FC236}">
                          <a16:creationId xmlns:a16="http://schemas.microsoft.com/office/drawing/2014/main" id="{BA52221F-ED61-EE8C-2242-43AFB19D84A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" y="123"/>
                      <a:ext cx="122" cy="83"/>
                    </a:xfrm>
                    <a:custGeom>
                      <a:avLst/>
                      <a:gdLst>
                        <a:gd name="T0" fmla="*/ 64 w 763"/>
                        <a:gd name="T1" fmla="*/ 0 h 363"/>
                        <a:gd name="T2" fmla="*/ 13 w 763"/>
                        <a:gd name="T3" fmla="*/ 27 h 363"/>
                        <a:gd name="T4" fmla="*/ 7 w 763"/>
                        <a:gd name="T5" fmla="*/ 87 h 363"/>
                        <a:gd name="T6" fmla="*/ 58 w 763"/>
                        <a:gd name="T7" fmla="*/ 123 h 363"/>
                        <a:gd name="T8" fmla="*/ 140 w 763"/>
                        <a:gd name="T9" fmla="*/ 141 h 363"/>
                        <a:gd name="T10" fmla="*/ 303 w 763"/>
                        <a:gd name="T11" fmla="*/ 168 h 363"/>
                        <a:gd name="T12" fmla="*/ 511 w 763"/>
                        <a:gd name="T13" fmla="*/ 189 h 363"/>
                        <a:gd name="T14" fmla="*/ 715 w 763"/>
                        <a:gd name="T15" fmla="*/ 225 h 363"/>
                        <a:gd name="T16" fmla="*/ 757 w 763"/>
                        <a:gd name="T17" fmla="*/ 261 h 363"/>
                        <a:gd name="T18" fmla="*/ 751 w 763"/>
                        <a:gd name="T19" fmla="*/ 321 h 363"/>
                        <a:gd name="T20" fmla="*/ 703 w 763"/>
                        <a:gd name="T21" fmla="*/ 363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763" h="363">
                          <a:moveTo>
                            <a:pt x="64" y="0"/>
                          </a:moveTo>
                          <a:cubicBezTo>
                            <a:pt x="56" y="4"/>
                            <a:pt x="22" y="13"/>
                            <a:pt x="13" y="27"/>
                          </a:cubicBezTo>
                          <a:cubicBezTo>
                            <a:pt x="4" y="41"/>
                            <a:pt x="0" y="71"/>
                            <a:pt x="7" y="87"/>
                          </a:cubicBezTo>
                          <a:cubicBezTo>
                            <a:pt x="14" y="103"/>
                            <a:pt x="36" y="114"/>
                            <a:pt x="58" y="123"/>
                          </a:cubicBezTo>
                          <a:cubicBezTo>
                            <a:pt x="80" y="132"/>
                            <a:pt x="100" y="133"/>
                            <a:pt x="140" y="141"/>
                          </a:cubicBezTo>
                          <a:cubicBezTo>
                            <a:pt x="180" y="148"/>
                            <a:pt x="241" y="160"/>
                            <a:pt x="303" y="168"/>
                          </a:cubicBezTo>
                          <a:cubicBezTo>
                            <a:pt x="365" y="175"/>
                            <a:pt x="442" y="179"/>
                            <a:pt x="511" y="189"/>
                          </a:cubicBezTo>
                          <a:cubicBezTo>
                            <a:pt x="580" y="199"/>
                            <a:pt x="674" y="213"/>
                            <a:pt x="715" y="225"/>
                          </a:cubicBezTo>
                          <a:cubicBezTo>
                            <a:pt x="756" y="237"/>
                            <a:pt x="751" y="245"/>
                            <a:pt x="757" y="261"/>
                          </a:cubicBezTo>
                          <a:cubicBezTo>
                            <a:pt x="763" y="277"/>
                            <a:pt x="760" y="304"/>
                            <a:pt x="751" y="321"/>
                          </a:cubicBezTo>
                          <a:cubicBezTo>
                            <a:pt x="742" y="338"/>
                            <a:pt x="713" y="354"/>
                            <a:pt x="703" y="363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accent1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35" name="Freeform 99">
                      <a:extLst>
                        <a:ext uri="{FF2B5EF4-FFF2-40B4-BE49-F238E27FC236}">
                          <a16:creationId xmlns:a16="http://schemas.microsoft.com/office/drawing/2014/main" id="{05DA5658-B33C-C47B-09B5-D9C24ED2CE5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" y="309"/>
                      <a:ext cx="122" cy="83"/>
                    </a:xfrm>
                    <a:custGeom>
                      <a:avLst/>
                      <a:gdLst>
                        <a:gd name="T0" fmla="*/ 64 w 763"/>
                        <a:gd name="T1" fmla="*/ 0 h 363"/>
                        <a:gd name="T2" fmla="*/ 13 w 763"/>
                        <a:gd name="T3" fmla="*/ 27 h 363"/>
                        <a:gd name="T4" fmla="*/ 7 w 763"/>
                        <a:gd name="T5" fmla="*/ 87 h 363"/>
                        <a:gd name="T6" fmla="*/ 58 w 763"/>
                        <a:gd name="T7" fmla="*/ 123 h 363"/>
                        <a:gd name="T8" fmla="*/ 140 w 763"/>
                        <a:gd name="T9" fmla="*/ 141 h 363"/>
                        <a:gd name="T10" fmla="*/ 303 w 763"/>
                        <a:gd name="T11" fmla="*/ 168 h 363"/>
                        <a:gd name="T12" fmla="*/ 511 w 763"/>
                        <a:gd name="T13" fmla="*/ 189 h 363"/>
                        <a:gd name="T14" fmla="*/ 715 w 763"/>
                        <a:gd name="T15" fmla="*/ 225 h 363"/>
                        <a:gd name="T16" fmla="*/ 757 w 763"/>
                        <a:gd name="T17" fmla="*/ 261 h 363"/>
                        <a:gd name="T18" fmla="*/ 751 w 763"/>
                        <a:gd name="T19" fmla="*/ 321 h 363"/>
                        <a:gd name="T20" fmla="*/ 703 w 763"/>
                        <a:gd name="T21" fmla="*/ 363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763" h="363">
                          <a:moveTo>
                            <a:pt x="64" y="0"/>
                          </a:moveTo>
                          <a:cubicBezTo>
                            <a:pt x="56" y="4"/>
                            <a:pt x="22" y="13"/>
                            <a:pt x="13" y="27"/>
                          </a:cubicBezTo>
                          <a:cubicBezTo>
                            <a:pt x="4" y="41"/>
                            <a:pt x="0" y="71"/>
                            <a:pt x="7" y="87"/>
                          </a:cubicBezTo>
                          <a:cubicBezTo>
                            <a:pt x="14" y="103"/>
                            <a:pt x="36" y="114"/>
                            <a:pt x="58" y="123"/>
                          </a:cubicBezTo>
                          <a:cubicBezTo>
                            <a:pt x="80" y="132"/>
                            <a:pt x="100" y="133"/>
                            <a:pt x="140" y="141"/>
                          </a:cubicBezTo>
                          <a:cubicBezTo>
                            <a:pt x="180" y="148"/>
                            <a:pt x="241" y="160"/>
                            <a:pt x="303" y="168"/>
                          </a:cubicBezTo>
                          <a:cubicBezTo>
                            <a:pt x="365" y="175"/>
                            <a:pt x="442" y="179"/>
                            <a:pt x="511" y="189"/>
                          </a:cubicBezTo>
                          <a:cubicBezTo>
                            <a:pt x="580" y="199"/>
                            <a:pt x="674" y="213"/>
                            <a:pt x="715" y="225"/>
                          </a:cubicBezTo>
                          <a:cubicBezTo>
                            <a:pt x="756" y="237"/>
                            <a:pt x="751" y="245"/>
                            <a:pt x="757" y="261"/>
                          </a:cubicBezTo>
                          <a:cubicBezTo>
                            <a:pt x="763" y="277"/>
                            <a:pt x="760" y="304"/>
                            <a:pt x="751" y="321"/>
                          </a:cubicBezTo>
                          <a:cubicBezTo>
                            <a:pt x="742" y="338"/>
                            <a:pt x="713" y="354"/>
                            <a:pt x="703" y="363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accent1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36" name="Freeform 100">
                      <a:extLst>
                        <a:ext uri="{FF2B5EF4-FFF2-40B4-BE49-F238E27FC236}">
                          <a16:creationId xmlns:a16="http://schemas.microsoft.com/office/drawing/2014/main" id="{783AAB63-06D6-2376-822C-DC430F3B3C4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" y="371"/>
                      <a:ext cx="122" cy="83"/>
                    </a:xfrm>
                    <a:custGeom>
                      <a:avLst/>
                      <a:gdLst>
                        <a:gd name="T0" fmla="*/ 64 w 763"/>
                        <a:gd name="T1" fmla="*/ 0 h 363"/>
                        <a:gd name="T2" fmla="*/ 13 w 763"/>
                        <a:gd name="T3" fmla="*/ 27 h 363"/>
                        <a:gd name="T4" fmla="*/ 7 w 763"/>
                        <a:gd name="T5" fmla="*/ 87 h 363"/>
                        <a:gd name="T6" fmla="*/ 58 w 763"/>
                        <a:gd name="T7" fmla="*/ 123 h 363"/>
                        <a:gd name="T8" fmla="*/ 140 w 763"/>
                        <a:gd name="T9" fmla="*/ 141 h 363"/>
                        <a:gd name="T10" fmla="*/ 303 w 763"/>
                        <a:gd name="T11" fmla="*/ 168 h 363"/>
                        <a:gd name="T12" fmla="*/ 511 w 763"/>
                        <a:gd name="T13" fmla="*/ 189 h 363"/>
                        <a:gd name="T14" fmla="*/ 715 w 763"/>
                        <a:gd name="T15" fmla="*/ 225 h 363"/>
                        <a:gd name="T16" fmla="*/ 757 w 763"/>
                        <a:gd name="T17" fmla="*/ 261 h 363"/>
                        <a:gd name="T18" fmla="*/ 751 w 763"/>
                        <a:gd name="T19" fmla="*/ 321 h 363"/>
                        <a:gd name="T20" fmla="*/ 703 w 763"/>
                        <a:gd name="T21" fmla="*/ 363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763" h="363">
                          <a:moveTo>
                            <a:pt x="64" y="0"/>
                          </a:moveTo>
                          <a:cubicBezTo>
                            <a:pt x="56" y="4"/>
                            <a:pt x="22" y="13"/>
                            <a:pt x="13" y="27"/>
                          </a:cubicBezTo>
                          <a:cubicBezTo>
                            <a:pt x="4" y="41"/>
                            <a:pt x="0" y="71"/>
                            <a:pt x="7" y="87"/>
                          </a:cubicBezTo>
                          <a:cubicBezTo>
                            <a:pt x="14" y="103"/>
                            <a:pt x="36" y="114"/>
                            <a:pt x="58" y="123"/>
                          </a:cubicBezTo>
                          <a:cubicBezTo>
                            <a:pt x="80" y="132"/>
                            <a:pt x="100" y="133"/>
                            <a:pt x="140" y="141"/>
                          </a:cubicBezTo>
                          <a:cubicBezTo>
                            <a:pt x="180" y="148"/>
                            <a:pt x="241" y="160"/>
                            <a:pt x="303" y="168"/>
                          </a:cubicBezTo>
                          <a:cubicBezTo>
                            <a:pt x="365" y="175"/>
                            <a:pt x="442" y="179"/>
                            <a:pt x="511" y="189"/>
                          </a:cubicBezTo>
                          <a:cubicBezTo>
                            <a:pt x="580" y="199"/>
                            <a:pt x="674" y="213"/>
                            <a:pt x="715" y="225"/>
                          </a:cubicBezTo>
                          <a:cubicBezTo>
                            <a:pt x="756" y="237"/>
                            <a:pt x="751" y="245"/>
                            <a:pt x="757" y="261"/>
                          </a:cubicBezTo>
                          <a:cubicBezTo>
                            <a:pt x="763" y="277"/>
                            <a:pt x="760" y="304"/>
                            <a:pt x="751" y="321"/>
                          </a:cubicBezTo>
                          <a:cubicBezTo>
                            <a:pt x="742" y="338"/>
                            <a:pt x="713" y="354"/>
                            <a:pt x="703" y="363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accent1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37" name="Freeform 101">
                      <a:extLst>
                        <a:ext uri="{FF2B5EF4-FFF2-40B4-BE49-F238E27FC236}">
                          <a16:creationId xmlns:a16="http://schemas.microsoft.com/office/drawing/2014/main" id="{AF14B338-6B27-9193-A7EA-F1EA745102D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" y="433"/>
                      <a:ext cx="122" cy="83"/>
                    </a:xfrm>
                    <a:custGeom>
                      <a:avLst/>
                      <a:gdLst>
                        <a:gd name="T0" fmla="*/ 64 w 763"/>
                        <a:gd name="T1" fmla="*/ 0 h 363"/>
                        <a:gd name="T2" fmla="*/ 13 w 763"/>
                        <a:gd name="T3" fmla="*/ 27 h 363"/>
                        <a:gd name="T4" fmla="*/ 7 w 763"/>
                        <a:gd name="T5" fmla="*/ 87 h 363"/>
                        <a:gd name="T6" fmla="*/ 58 w 763"/>
                        <a:gd name="T7" fmla="*/ 123 h 363"/>
                        <a:gd name="T8" fmla="*/ 140 w 763"/>
                        <a:gd name="T9" fmla="*/ 141 h 363"/>
                        <a:gd name="T10" fmla="*/ 303 w 763"/>
                        <a:gd name="T11" fmla="*/ 168 h 363"/>
                        <a:gd name="T12" fmla="*/ 511 w 763"/>
                        <a:gd name="T13" fmla="*/ 189 h 363"/>
                        <a:gd name="T14" fmla="*/ 715 w 763"/>
                        <a:gd name="T15" fmla="*/ 225 h 363"/>
                        <a:gd name="T16" fmla="*/ 757 w 763"/>
                        <a:gd name="T17" fmla="*/ 261 h 363"/>
                        <a:gd name="T18" fmla="*/ 751 w 763"/>
                        <a:gd name="T19" fmla="*/ 321 h 363"/>
                        <a:gd name="T20" fmla="*/ 703 w 763"/>
                        <a:gd name="T21" fmla="*/ 363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763" h="363">
                          <a:moveTo>
                            <a:pt x="64" y="0"/>
                          </a:moveTo>
                          <a:cubicBezTo>
                            <a:pt x="56" y="4"/>
                            <a:pt x="22" y="13"/>
                            <a:pt x="13" y="27"/>
                          </a:cubicBezTo>
                          <a:cubicBezTo>
                            <a:pt x="4" y="41"/>
                            <a:pt x="0" y="71"/>
                            <a:pt x="7" y="87"/>
                          </a:cubicBezTo>
                          <a:cubicBezTo>
                            <a:pt x="14" y="103"/>
                            <a:pt x="36" y="114"/>
                            <a:pt x="58" y="123"/>
                          </a:cubicBezTo>
                          <a:cubicBezTo>
                            <a:pt x="80" y="132"/>
                            <a:pt x="100" y="133"/>
                            <a:pt x="140" y="141"/>
                          </a:cubicBezTo>
                          <a:cubicBezTo>
                            <a:pt x="180" y="148"/>
                            <a:pt x="241" y="160"/>
                            <a:pt x="303" y="168"/>
                          </a:cubicBezTo>
                          <a:cubicBezTo>
                            <a:pt x="365" y="175"/>
                            <a:pt x="442" y="179"/>
                            <a:pt x="511" y="189"/>
                          </a:cubicBezTo>
                          <a:cubicBezTo>
                            <a:pt x="580" y="199"/>
                            <a:pt x="674" y="213"/>
                            <a:pt x="715" y="225"/>
                          </a:cubicBezTo>
                          <a:cubicBezTo>
                            <a:pt x="756" y="237"/>
                            <a:pt x="751" y="245"/>
                            <a:pt x="757" y="261"/>
                          </a:cubicBezTo>
                          <a:cubicBezTo>
                            <a:pt x="763" y="277"/>
                            <a:pt x="760" y="304"/>
                            <a:pt x="751" y="321"/>
                          </a:cubicBezTo>
                          <a:cubicBezTo>
                            <a:pt x="742" y="338"/>
                            <a:pt x="713" y="354"/>
                            <a:pt x="703" y="363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accent1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38" name="Freeform 102">
                      <a:extLst>
                        <a:ext uri="{FF2B5EF4-FFF2-40B4-BE49-F238E27FC236}">
                          <a16:creationId xmlns:a16="http://schemas.microsoft.com/office/drawing/2014/main" id="{C1AE57EF-CD47-94ED-870C-5AD1EDD3C59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0" y="247"/>
                      <a:ext cx="122" cy="83"/>
                    </a:xfrm>
                    <a:custGeom>
                      <a:avLst/>
                      <a:gdLst>
                        <a:gd name="T0" fmla="*/ 64 w 763"/>
                        <a:gd name="T1" fmla="*/ 0 h 363"/>
                        <a:gd name="T2" fmla="*/ 13 w 763"/>
                        <a:gd name="T3" fmla="*/ 27 h 363"/>
                        <a:gd name="T4" fmla="*/ 7 w 763"/>
                        <a:gd name="T5" fmla="*/ 87 h 363"/>
                        <a:gd name="T6" fmla="*/ 58 w 763"/>
                        <a:gd name="T7" fmla="*/ 123 h 363"/>
                        <a:gd name="T8" fmla="*/ 140 w 763"/>
                        <a:gd name="T9" fmla="*/ 141 h 363"/>
                        <a:gd name="T10" fmla="*/ 303 w 763"/>
                        <a:gd name="T11" fmla="*/ 168 h 363"/>
                        <a:gd name="T12" fmla="*/ 511 w 763"/>
                        <a:gd name="T13" fmla="*/ 189 h 363"/>
                        <a:gd name="T14" fmla="*/ 715 w 763"/>
                        <a:gd name="T15" fmla="*/ 225 h 363"/>
                        <a:gd name="T16" fmla="*/ 757 w 763"/>
                        <a:gd name="T17" fmla="*/ 261 h 363"/>
                        <a:gd name="T18" fmla="*/ 751 w 763"/>
                        <a:gd name="T19" fmla="*/ 321 h 363"/>
                        <a:gd name="T20" fmla="*/ 703 w 763"/>
                        <a:gd name="T21" fmla="*/ 363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763" h="363">
                          <a:moveTo>
                            <a:pt x="64" y="0"/>
                          </a:moveTo>
                          <a:cubicBezTo>
                            <a:pt x="56" y="4"/>
                            <a:pt x="22" y="13"/>
                            <a:pt x="13" y="27"/>
                          </a:cubicBezTo>
                          <a:cubicBezTo>
                            <a:pt x="4" y="41"/>
                            <a:pt x="0" y="71"/>
                            <a:pt x="7" y="87"/>
                          </a:cubicBezTo>
                          <a:cubicBezTo>
                            <a:pt x="14" y="103"/>
                            <a:pt x="36" y="114"/>
                            <a:pt x="58" y="123"/>
                          </a:cubicBezTo>
                          <a:cubicBezTo>
                            <a:pt x="80" y="132"/>
                            <a:pt x="100" y="133"/>
                            <a:pt x="140" y="141"/>
                          </a:cubicBezTo>
                          <a:cubicBezTo>
                            <a:pt x="180" y="148"/>
                            <a:pt x="241" y="160"/>
                            <a:pt x="303" y="168"/>
                          </a:cubicBezTo>
                          <a:cubicBezTo>
                            <a:pt x="365" y="175"/>
                            <a:pt x="442" y="179"/>
                            <a:pt x="511" y="189"/>
                          </a:cubicBezTo>
                          <a:cubicBezTo>
                            <a:pt x="580" y="199"/>
                            <a:pt x="674" y="213"/>
                            <a:pt x="715" y="225"/>
                          </a:cubicBezTo>
                          <a:cubicBezTo>
                            <a:pt x="756" y="237"/>
                            <a:pt x="751" y="245"/>
                            <a:pt x="757" y="261"/>
                          </a:cubicBezTo>
                          <a:cubicBezTo>
                            <a:pt x="763" y="277"/>
                            <a:pt x="760" y="304"/>
                            <a:pt x="751" y="321"/>
                          </a:cubicBezTo>
                          <a:cubicBezTo>
                            <a:pt x="742" y="338"/>
                            <a:pt x="713" y="354"/>
                            <a:pt x="703" y="363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accent1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39" name="Freeform 103">
                      <a:extLst>
                        <a:ext uri="{FF2B5EF4-FFF2-40B4-BE49-F238E27FC236}">
                          <a16:creationId xmlns:a16="http://schemas.microsoft.com/office/drawing/2014/main" id="{4176AD06-0AA6-6696-354D-240023C7A2E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0" y="185"/>
                      <a:ext cx="122" cy="83"/>
                    </a:xfrm>
                    <a:custGeom>
                      <a:avLst/>
                      <a:gdLst>
                        <a:gd name="T0" fmla="*/ 64 w 763"/>
                        <a:gd name="T1" fmla="*/ 0 h 363"/>
                        <a:gd name="T2" fmla="*/ 13 w 763"/>
                        <a:gd name="T3" fmla="*/ 27 h 363"/>
                        <a:gd name="T4" fmla="*/ 7 w 763"/>
                        <a:gd name="T5" fmla="*/ 87 h 363"/>
                        <a:gd name="T6" fmla="*/ 58 w 763"/>
                        <a:gd name="T7" fmla="*/ 123 h 363"/>
                        <a:gd name="T8" fmla="*/ 140 w 763"/>
                        <a:gd name="T9" fmla="*/ 141 h 363"/>
                        <a:gd name="T10" fmla="*/ 303 w 763"/>
                        <a:gd name="T11" fmla="*/ 168 h 363"/>
                        <a:gd name="T12" fmla="*/ 511 w 763"/>
                        <a:gd name="T13" fmla="*/ 189 h 363"/>
                        <a:gd name="T14" fmla="*/ 715 w 763"/>
                        <a:gd name="T15" fmla="*/ 225 h 363"/>
                        <a:gd name="T16" fmla="*/ 757 w 763"/>
                        <a:gd name="T17" fmla="*/ 261 h 363"/>
                        <a:gd name="T18" fmla="*/ 751 w 763"/>
                        <a:gd name="T19" fmla="*/ 321 h 363"/>
                        <a:gd name="T20" fmla="*/ 703 w 763"/>
                        <a:gd name="T21" fmla="*/ 363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763" h="363">
                          <a:moveTo>
                            <a:pt x="64" y="0"/>
                          </a:moveTo>
                          <a:cubicBezTo>
                            <a:pt x="56" y="4"/>
                            <a:pt x="22" y="13"/>
                            <a:pt x="13" y="27"/>
                          </a:cubicBezTo>
                          <a:cubicBezTo>
                            <a:pt x="4" y="41"/>
                            <a:pt x="0" y="71"/>
                            <a:pt x="7" y="87"/>
                          </a:cubicBezTo>
                          <a:cubicBezTo>
                            <a:pt x="14" y="103"/>
                            <a:pt x="36" y="114"/>
                            <a:pt x="58" y="123"/>
                          </a:cubicBezTo>
                          <a:cubicBezTo>
                            <a:pt x="80" y="132"/>
                            <a:pt x="100" y="133"/>
                            <a:pt x="140" y="141"/>
                          </a:cubicBezTo>
                          <a:cubicBezTo>
                            <a:pt x="180" y="148"/>
                            <a:pt x="241" y="160"/>
                            <a:pt x="303" y="168"/>
                          </a:cubicBezTo>
                          <a:cubicBezTo>
                            <a:pt x="365" y="175"/>
                            <a:pt x="442" y="179"/>
                            <a:pt x="511" y="189"/>
                          </a:cubicBezTo>
                          <a:cubicBezTo>
                            <a:pt x="580" y="199"/>
                            <a:pt x="674" y="213"/>
                            <a:pt x="715" y="225"/>
                          </a:cubicBezTo>
                          <a:cubicBezTo>
                            <a:pt x="756" y="237"/>
                            <a:pt x="751" y="245"/>
                            <a:pt x="757" y="261"/>
                          </a:cubicBezTo>
                          <a:cubicBezTo>
                            <a:pt x="763" y="277"/>
                            <a:pt x="760" y="304"/>
                            <a:pt x="751" y="321"/>
                          </a:cubicBezTo>
                          <a:cubicBezTo>
                            <a:pt x="742" y="338"/>
                            <a:pt x="713" y="354"/>
                            <a:pt x="703" y="363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accent1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40" name="Freeform 104">
                      <a:extLst>
                        <a:ext uri="{FF2B5EF4-FFF2-40B4-BE49-F238E27FC236}">
                          <a16:creationId xmlns:a16="http://schemas.microsoft.com/office/drawing/2014/main" id="{AAA810D1-02FE-BB51-A9B0-DD699A78B8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0" y="0"/>
                      <a:ext cx="122" cy="82"/>
                    </a:xfrm>
                    <a:custGeom>
                      <a:avLst/>
                      <a:gdLst>
                        <a:gd name="T0" fmla="*/ 64 w 763"/>
                        <a:gd name="T1" fmla="*/ 0 h 363"/>
                        <a:gd name="T2" fmla="*/ 13 w 763"/>
                        <a:gd name="T3" fmla="*/ 27 h 363"/>
                        <a:gd name="T4" fmla="*/ 7 w 763"/>
                        <a:gd name="T5" fmla="*/ 87 h 363"/>
                        <a:gd name="T6" fmla="*/ 58 w 763"/>
                        <a:gd name="T7" fmla="*/ 123 h 363"/>
                        <a:gd name="T8" fmla="*/ 140 w 763"/>
                        <a:gd name="T9" fmla="*/ 141 h 363"/>
                        <a:gd name="T10" fmla="*/ 303 w 763"/>
                        <a:gd name="T11" fmla="*/ 168 h 363"/>
                        <a:gd name="T12" fmla="*/ 511 w 763"/>
                        <a:gd name="T13" fmla="*/ 189 h 363"/>
                        <a:gd name="T14" fmla="*/ 715 w 763"/>
                        <a:gd name="T15" fmla="*/ 225 h 363"/>
                        <a:gd name="T16" fmla="*/ 757 w 763"/>
                        <a:gd name="T17" fmla="*/ 261 h 363"/>
                        <a:gd name="T18" fmla="*/ 751 w 763"/>
                        <a:gd name="T19" fmla="*/ 321 h 363"/>
                        <a:gd name="T20" fmla="*/ 703 w 763"/>
                        <a:gd name="T21" fmla="*/ 363 h 3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763" h="363">
                          <a:moveTo>
                            <a:pt x="64" y="0"/>
                          </a:moveTo>
                          <a:cubicBezTo>
                            <a:pt x="56" y="4"/>
                            <a:pt x="22" y="13"/>
                            <a:pt x="13" y="27"/>
                          </a:cubicBezTo>
                          <a:cubicBezTo>
                            <a:pt x="4" y="41"/>
                            <a:pt x="0" y="71"/>
                            <a:pt x="7" y="87"/>
                          </a:cubicBezTo>
                          <a:cubicBezTo>
                            <a:pt x="14" y="103"/>
                            <a:pt x="36" y="114"/>
                            <a:pt x="58" y="123"/>
                          </a:cubicBezTo>
                          <a:cubicBezTo>
                            <a:pt x="80" y="132"/>
                            <a:pt x="100" y="133"/>
                            <a:pt x="140" y="141"/>
                          </a:cubicBezTo>
                          <a:cubicBezTo>
                            <a:pt x="180" y="148"/>
                            <a:pt x="241" y="160"/>
                            <a:pt x="303" y="168"/>
                          </a:cubicBezTo>
                          <a:cubicBezTo>
                            <a:pt x="365" y="175"/>
                            <a:pt x="442" y="179"/>
                            <a:pt x="511" y="189"/>
                          </a:cubicBezTo>
                          <a:cubicBezTo>
                            <a:pt x="580" y="199"/>
                            <a:pt x="674" y="213"/>
                            <a:pt x="715" y="225"/>
                          </a:cubicBezTo>
                          <a:cubicBezTo>
                            <a:pt x="756" y="237"/>
                            <a:pt x="751" y="245"/>
                            <a:pt x="757" y="261"/>
                          </a:cubicBezTo>
                          <a:cubicBezTo>
                            <a:pt x="763" y="277"/>
                            <a:pt x="760" y="304"/>
                            <a:pt x="751" y="321"/>
                          </a:cubicBezTo>
                          <a:cubicBezTo>
                            <a:pt x="742" y="338"/>
                            <a:pt x="713" y="354"/>
                            <a:pt x="703" y="363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accent1">
                          <a:lumMod val="50000"/>
                        </a:schemeClr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229" name="Freeform 105">
                    <a:extLst>
                      <a:ext uri="{FF2B5EF4-FFF2-40B4-BE49-F238E27FC236}">
                        <a16:creationId xmlns:a16="http://schemas.microsoft.com/office/drawing/2014/main" id="{3234953F-ED0C-EEB0-8C49-1C389ACED2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6" y="621"/>
                    <a:ext cx="211" cy="43"/>
                  </a:xfrm>
                  <a:custGeom>
                    <a:avLst/>
                    <a:gdLst>
                      <a:gd name="T0" fmla="*/ 0 w 234"/>
                      <a:gd name="T1" fmla="*/ 48 h 48"/>
                      <a:gd name="T2" fmla="*/ 197 w 234"/>
                      <a:gd name="T3" fmla="*/ 39 h 48"/>
                      <a:gd name="T4" fmla="*/ 219 w 234"/>
                      <a:gd name="T5" fmla="*/ 13 h 48"/>
                      <a:gd name="T6" fmla="*/ 208 w 234"/>
                      <a:gd name="T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4" h="48">
                        <a:moveTo>
                          <a:pt x="0" y="48"/>
                        </a:moveTo>
                        <a:cubicBezTo>
                          <a:pt x="33" y="48"/>
                          <a:pt x="160" y="45"/>
                          <a:pt x="197" y="39"/>
                        </a:cubicBezTo>
                        <a:cubicBezTo>
                          <a:pt x="234" y="33"/>
                          <a:pt x="218" y="20"/>
                          <a:pt x="219" y="13"/>
                        </a:cubicBezTo>
                        <a:cubicBezTo>
                          <a:pt x="221" y="7"/>
                          <a:pt x="211" y="2"/>
                          <a:pt x="208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30" name="Freeform 106">
                    <a:extLst>
                      <a:ext uri="{FF2B5EF4-FFF2-40B4-BE49-F238E27FC236}">
                        <a16:creationId xmlns:a16="http://schemas.microsoft.com/office/drawing/2014/main" id="{075B7BFD-7768-F2E7-9E86-FD01ACBB4C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62" y="84"/>
                    <a:ext cx="305" cy="45"/>
                  </a:xfrm>
                  <a:custGeom>
                    <a:avLst/>
                    <a:gdLst>
                      <a:gd name="T0" fmla="*/ 0 w 339"/>
                      <a:gd name="T1" fmla="*/ 0 h 50"/>
                      <a:gd name="T2" fmla="*/ 141 w 339"/>
                      <a:gd name="T3" fmla="*/ 6 h 50"/>
                      <a:gd name="T4" fmla="*/ 306 w 339"/>
                      <a:gd name="T5" fmla="*/ 12 h 50"/>
                      <a:gd name="T6" fmla="*/ 337 w 339"/>
                      <a:gd name="T7" fmla="*/ 37 h 50"/>
                      <a:gd name="T8" fmla="*/ 322 w 339"/>
                      <a:gd name="T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50">
                        <a:moveTo>
                          <a:pt x="0" y="0"/>
                        </a:moveTo>
                        <a:cubicBezTo>
                          <a:pt x="24" y="1"/>
                          <a:pt x="90" y="4"/>
                          <a:pt x="141" y="6"/>
                        </a:cubicBezTo>
                        <a:cubicBezTo>
                          <a:pt x="192" y="8"/>
                          <a:pt x="273" y="7"/>
                          <a:pt x="306" y="12"/>
                        </a:cubicBezTo>
                        <a:cubicBezTo>
                          <a:pt x="339" y="17"/>
                          <a:pt x="334" y="31"/>
                          <a:pt x="337" y="37"/>
                        </a:cubicBezTo>
                        <a:cubicBezTo>
                          <a:pt x="339" y="44"/>
                          <a:pt x="326" y="48"/>
                          <a:pt x="322" y="5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31" name="Rectangle 107">
                    <a:extLst>
                      <a:ext uri="{FF2B5EF4-FFF2-40B4-BE49-F238E27FC236}">
                        <a16:creationId xmlns:a16="http://schemas.microsoft.com/office/drawing/2014/main" id="{9F479432-5592-D89D-FB67-E8436D8332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1" y="94"/>
                    <a:ext cx="188" cy="3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en-US" sz="2600" i="1">
                        <a:latin typeface="Times New Roman" panose="02020603050405020304" pitchFamily="18" charset="0"/>
                        <a:ea typeface="楷体" panose="02010609060101010101" pitchFamily="49" charset="-122"/>
                      </a:rPr>
                      <a:t>b</a:t>
                    </a:r>
                  </a:p>
                </p:txBody>
              </p:sp>
              <p:sp>
                <p:nvSpPr>
                  <p:cNvPr id="232" name="Freeform 108">
                    <a:extLst>
                      <a:ext uri="{FF2B5EF4-FFF2-40B4-BE49-F238E27FC236}">
                        <a16:creationId xmlns:a16="http://schemas.microsoft.com/office/drawing/2014/main" id="{F40D748D-2E02-E0D5-E61B-E74B28FB96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616"/>
                    <a:ext cx="514" cy="43"/>
                  </a:xfrm>
                  <a:custGeom>
                    <a:avLst/>
                    <a:gdLst>
                      <a:gd name="T0" fmla="*/ 571 w 571"/>
                      <a:gd name="T1" fmla="*/ 47 h 48"/>
                      <a:gd name="T2" fmla="*/ 241 w 571"/>
                      <a:gd name="T3" fmla="*/ 47 h 48"/>
                      <a:gd name="T4" fmla="*/ 47 w 571"/>
                      <a:gd name="T5" fmla="*/ 41 h 48"/>
                      <a:gd name="T6" fmla="*/ 3 w 571"/>
                      <a:gd name="T7" fmla="*/ 14 h 48"/>
                      <a:gd name="T8" fmla="*/ 25 w 571"/>
                      <a:gd name="T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1" h="48">
                        <a:moveTo>
                          <a:pt x="571" y="47"/>
                        </a:moveTo>
                        <a:cubicBezTo>
                          <a:pt x="516" y="48"/>
                          <a:pt x="328" y="48"/>
                          <a:pt x="241" y="47"/>
                        </a:cubicBezTo>
                        <a:cubicBezTo>
                          <a:pt x="154" y="46"/>
                          <a:pt x="87" y="47"/>
                          <a:pt x="47" y="41"/>
                        </a:cubicBezTo>
                        <a:cubicBezTo>
                          <a:pt x="7" y="35"/>
                          <a:pt x="7" y="21"/>
                          <a:pt x="3" y="14"/>
                        </a:cubicBezTo>
                        <a:cubicBezTo>
                          <a:pt x="0" y="7"/>
                          <a:pt x="20" y="2"/>
                          <a:pt x="2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94" name="组合 22684">
                  <a:extLst>
                    <a:ext uri="{FF2B5EF4-FFF2-40B4-BE49-F238E27FC236}">
                      <a16:creationId xmlns:a16="http://schemas.microsoft.com/office/drawing/2014/main" id="{98790FB3-AAE8-1616-6373-2DFF54D162BE}"/>
                    </a:ext>
                  </a:extLst>
                </p:cNvPr>
                <p:cNvGrpSpPr/>
                <p:nvPr/>
              </p:nvGrpSpPr>
              <p:grpSpPr>
                <a:xfrm>
                  <a:off x="9305032" y="4128051"/>
                  <a:ext cx="1553299" cy="345670"/>
                  <a:chOff x="192" y="0"/>
                  <a:chExt cx="1356" cy="336"/>
                </a:xfrm>
              </p:grpSpPr>
              <p:grpSp>
                <p:nvGrpSpPr>
                  <p:cNvPr id="201" name="组合 22685">
                    <a:extLst>
                      <a:ext uri="{FF2B5EF4-FFF2-40B4-BE49-F238E27FC236}">
                        <a16:creationId xmlns:a16="http://schemas.microsoft.com/office/drawing/2014/main" id="{4D028F10-FDF8-90C9-E6F0-21E022107D86}"/>
                      </a:ext>
                    </a:extLst>
                  </p:cNvPr>
                  <p:cNvGrpSpPr/>
                  <p:nvPr/>
                </p:nvGrpSpPr>
                <p:grpSpPr>
                  <a:xfrm>
                    <a:off x="1056" y="0"/>
                    <a:ext cx="492" cy="336"/>
                    <a:chOff x="0" y="0"/>
                    <a:chExt cx="492" cy="336"/>
                  </a:xfrm>
                </p:grpSpPr>
                <p:grpSp>
                  <p:nvGrpSpPr>
                    <p:cNvPr id="212" name="组合 22686">
                      <a:extLst>
                        <a:ext uri="{FF2B5EF4-FFF2-40B4-BE49-F238E27FC236}">
                          <a16:creationId xmlns:a16="http://schemas.microsoft.com/office/drawing/2014/main" id="{328D8F04-0345-2C1C-84B4-224BC510DF4D}"/>
                        </a:ext>
                      </a:extLst>
                    </p:cNvPr>
                    <p:cNvGrpSpPr/>
                    <p:nvPr/>
                  </p:nvGrpSpPr>
                  <p:grpSpPr>
                    <a:xfrm rot="913762" flipV="1">
                      <a:off x="120" y="12"/>
                      <a:ext cx="144" cy="288"/>
                      <a:chOff x="0" y="0"/>
                      <a:chExt cx="144" cy="288"/>
                    </a:xfrm>
                  </p:grpSpPr>
                  <p:sp>
                    <p:nvSpPr>
                      <p:cNvPr id="225" name="AutoShape 153">
                        <a:extLst>
                          <a:ext uri="{FF2B5EF4-FFF2-40B4-BE49-F238E27FC236}">
                            <a16:creationId xmlns:a16="http://schemas.microsoft.com/office/drawing/2014/main" id="{28E0224C-EFE5-F4A1-6A74-95F0995C1B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144" cy="48"/>
                      </a:xfrm>
                      <a:prstGeom prst="flowChartMerge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rgbClr val="FFFFFF"/>
                          </a:gs>
                        </a:gsLst>
                        <a:lin ang="0" scaled="1"/>
                      </a:gradFill>
                      <a:ln w="12700" cap="sq">
                        <a:solidFill>
                          <a:schemeClr val="accent1">
                            <a:lumMod val="50000"/>
                          </a:schemeClr>
                        </a:solidFill>
                        <a:miter lim="800000"/>
                      </a:ln>
                    </p:spPr>
                    <p:txBody>
                      <a:bodyPr rot="10800000"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 sz="26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226" name="AutoShape 154">
                        <a:extLst>
                          <a:ext uri="{FF2B5EF4-FFF2-40B4-BE49-F238E27FC236}">
                            <a16:creationId xmlns:a16="http://schemas.microsoft.com/office/drawing/2014/main" id="{25B31C92-76AD-B030-FF46-3A0A143658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" y="48"/>
                        <a:ext cx="48" cy="240"/>
                      </a:xfrm>
                      <a:prstGeom prst="flowChartMerge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rgbClr val="FFFFFF"/>
                          </a:gs>
                        </a:gsLst>
                        <a:lin ang="0" scaled="1"/>
                      </a:gradFill>
                      <a:ln w="12700" cap="sq">
                        <a:solidFill>
                          <a:schemeClr val="accent1">
                            <a:lumMod val="50000"/>
                          </a:schemeClr>
                        </a:solidFill>
                        <a:miter lim="800000"/>
                      </a:ln>
                    </p:spPr>
                    <p:txBody>
                      <a:bodyPr rot="10800000"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 sz="26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213" name="组合 22689">
                      <a:extLst>
                        <a:ext uri="{FF2B5EF4-FFF2-40B4-BE49-F238E27FC236}">
                          <a16:creationId xmlns:a16="http://schemas.microsoft.com/office/drawing/2014/main" id="{28E844B7-8F1F-1085-28BB-D64360EE7444}"/>
                        </a:ext>
                      </a:extLst>
                    </p:cNvPr>
                    <p:cNvGrpSpPr/>
                    <p:nvPr/>
                  </p:nvGrpSpPr>
                  <p:grpSpPr>
                    <a:xfrm rot="17847162" flipV="1">
                      <a:off x="276" y="-72"/>
                      <a:ext cx="144" cy="288"/>
                      <a:chOff x="0" y="0"/>
                      <a:chExt cx="144" cy="288"/>
                    </a:xfrm>
                  </p:grpSpPr>
                  <p:sp>
                    <p:nvSpPr>
                      <p:cNvPr id="223" name="AutoShape 156">
                        <a:extLst>
                          <a:ext uri="{FF2B5EF4-FFF2-40B4-BE49-F238E27FC236}">
                            <a16:creationId xmlns:a16="http://schemas.microsoft.com/office/drawing/2014/main" id="{5A2DB7EE-05D1-8A69-94D5-E68BD44088A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144" cy="48"/>
                      </a:xfrm>
                      <a:prstGeom prst="flowChartMerge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rgbClr val="FFFFFF"/>
                          </a:gs>
                        </a:gsLst>
                        <a:lin ang="0" scaled="1"/>
                      </a:gradFill>
                      <a:ln w="12700" cap="sq">
                        <a:solidFill>
                          <a:schemeClr val="accent1">
                            <a:lumMod val="50000"/>
                          </a:schemeClr>
                        </a:solidFill>
                        <a:miter lim="800000"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 sz="26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224" name="AutoShape 157">
                        <a:extLst>
                          <a:ext uri="{FF2B5EF4-FFF2-40B4-BE49-F238E27FC236}">
                            <a16:creationId xmlns:a16="http://schemas.microsoft.com/office/drawing/2014/main" id="{80FD8C37-9933-4AFB-A825-A56648BC5B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" y="48"/>
                        <a:ext cx="48" cy="240"/>
                      </a:xfrm>
                      <a:prstGeom prst="flowChartMerge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rgbClr val="FFFFFF"/>
                          </a:gs>
                        </a:gsLst>
                        <a:lin ang="0" scaled="1"/>
                      </a:gradFill>
                      <a:ln w="12700" cap="sq">
                        <a:solidFill>
                          <a:schemeClr val="accent1">
                            <a:lumMod val="50000"/>
                          </a:schemeClr>
                        </a:solidFill>
                        <a:miter lim="800000"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 sz="26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214" name="组合 22692">
                      <a:extLst>
                        <a:ext uri="{FF2B5EF4-FFF2-40B4-BE49-F238E27FC236}">
                          <a16:creationId xmlns:a16="http://schemas.microsoft.com/office/drawing/2014/main" id="{8119E67B-69AD-5671-CF30-A70FD119347E}"/>
                        </a:ext>
                      </a:extLst>
                    </p:cNvPr>
                    <p:cNvGrpSpPr/>
                    <p:nvPr/>
                  </p:nvGrpSpPr>
                  <p:grpSpPr>
                    <a:xfrm rot="21155952" flipV="1">
                      <a:off x="192" y="48"/>
                      <a:ext cx="144" cy="288"/>
                      <a:chOff x="0" y="0"/>
                      <a:chExt cx="144" cy="288"/>
                    </a:xfrm>
                  </p:grpSpPr>
                  <p:sp>
                    <p:nvSpPr>
                      <p:cNvPr id="221" name="AutoShape 159">
                        <a:extLst>
                          <a:ext uri="{FF2B5EF4-FFF2-40B4-BE49-F238E27FC236}">
                            <a16:creationId xmlns:a16="http://schemas.microsoft.com/office/drawing/2014/main" id="{A75ACA18-FF2E-E623-570B-7145286CD0D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144" cy="48"/>
                      </a:xfrm>
                      <a:prstGeom prst="flowChartMerge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rgbClr val="FFFFFF"/>
                          </a:gs>
                        </a:gsLst>
                        <a:lin ang="0" scaled="1"/>
                      </a:gradFill>
                      <a:ln w="12700" cap="sq">
                        <a:solidFill>
                          <a:schemeClr val="accent1">
                            <a:lumMod val="50000"/>
                          </a:schemeClr>
                        </a:solidFill>
                        <a:miter lim="800000"/>
                      </a:ln>
                    </p:spPr>
                    <p:txBody>
                      <a:bodyPr rot="10800000"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 sz="26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222" name="AutoShape 160">
                        <a:extLst>
                          <a:ext uri="{FF2B5EF4-FFF2-40B4-BE49-F238E27FC236}">
                            <a16:creationId xmlns:a16="http://schemas.microsoft.com/office/drawing/2014/main" id="{C80962DE-5ECE-0135-76FF-3B0FEA2E0EA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" y="48"/>
                        <a:ext cx="48" cy="240"/>
                      </a:xfrm>
                      <a:prstGeom prst="flowChartMerge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rgbClr val="FFFFFF"/>
                          </a:gs>
                        </a:gsLst>
                        <a:lin ang="0" scaled="1"/>
                      </a:gradFill>
                      <a:ln w="12700" cap="sq">
                        <a:solidFill>
                          <a:schemeClr val="accent1">
                            <a:lumMod val="50000"/>
                          </a:schemeClr>
                        </a:solidFill>
                        <a:miter lim="800000"/>
                      </a:ln>
                    </p:spPr>
                    <p:txBody>
                      <a:bodyPr rot="10800000"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 sz="26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215" name="组合 22695">
                      <a:extLst>
                        <a:ext uri="{FF2B5EF4-FFF2-40B4-BE49-F238E27FC236}">
                          <a16:creationId xmlns:a16="http://schemas.microsoft.com/office/drawing/2014/main" id="{BD6A1CCA-DBC5-9C98-856D-E439B6437742}"/>
                        </a:ext>
                      </a:extLst>
                    </p:cNvPr>
                    <p:cNvGrpSpPr/>
                    <p:nvPr/>
                  </p:nvGrpSpPr>
                  <p:grpSpPr>
                    <a:xfrm rot="3470054" flipV="1">
                      <a:off x="72" y="-72"/>
                      <a:ext cx="144" cy="288"/>
                      <a:chOff x="0" y="0"/>
                      <a:chExt cx="144" cy="288"/>
                    </a:xfrm>
                  </p:grpSpPr>
                  <p:sp>
                    <p:nvSpPr>
                      <p:cNvPr id="219" name="AutoShape 162">
                        <a:extLst>
                          <a:ext uri="{FF2B5EF4-FFF2-40B4-BE49-F238E27FC236}">
                            <a16:creationId xmlns:a16="http://schemas.microsoft.com/office/drawing/2014/main" id="{E1683DEF-11D9-036D-F324-D780C13937A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144" cy="48"/>
                      </a:xfrm>
                      <a:prstGeom prst="flowChartMerge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rgbClr val="FFFFFF"/>
                          </a:gs>
                        </a:gsLst>
                        <a:lin ang="0" scaled="1"/>
                      </a:gradFill>
                      <a:ln w="12700" cap="sq">
                        <a:solidFill>
                          <a:schemeClr val="accent1">
                            <a:lumMod val="50000"/>
                          </a:schemeClr>
                        </a:solidFill>
                        <a:miter lim="800000"/>
                      </a:ln>
                    </p:spPr>
                    <p:txBody>
                      <a:bodyPr rot="10800000"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 sz="26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220" name="AutoShape 163">
                        <a:extLst>
                          <a:ext uri="{FF2B5EF4-FFF2-40B4-BE49-F238E27FC236}">
                            <a16:creationId xmlns:a16="http://schemas.microsoft.com/office/drawing/2014/main" id="{0914F9B4-B88B-7017-DDEF-BDD0916F3F8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" y="48"/>
                        <a:ext cx="48" cy="240"/>
                      </a:xfrm>
                      <a:prstGeom prst="flowChartMerge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rgbClr val="FFFFFF"/>
                          </a:gs>
                        </a:gsLst>
                        <a:lin ang="0" scaled="1"/>
                      </a:gradFill>
                      <a:ln w="12700" cap="sq">
                        <a:solidFill>
                          <a:schemeClr val="accent1">
                            <a:lumMod val="50000"/>
                          </a:schemeClr>
                        </a:solidFill>
                        <a:miter lim="800000"/>
                      </a:ln>
                    </p:spPr>
                    <p:txBody>
                      <a:bodyPr rot="10800000"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 sz="26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216" name="组合 22698">
                      <a:extLst>
                        <a:ext uri="{FF2B5EF4-FFF2-40B4-BE49-F238E27FC236}">
                          <a16:creationId xmlns:a16="http://schemas.microsoft.com/office/drawing/2014/main" id="{D79234D9-5AF1-1440-EE84-B99F4FBC9261}"/>
                        </a:ext>
                      </a:extLst>
                    </p:cNvPr>
                    <p:cNvGrpSpPr/>
                    <p:nvPr/>
                  </p:nvGrpSpPr>
                  <p:grpSpPr>
                    <a:xfrm rot="19618568" flipV="1">
                      <a:off x="264" y="24"/>
                      <a:ext cx="144" cy="288"/>
                      <a:chOff x="0" y="0"/>
                      <a:chExt cx="144" cy="288"/>
                    </a:xfrm>
                  </p:grpSpPr>
                  <p:sp>
                    <p:nvSpPr>
                      <p:cNvPr id="217" name="AutoShape 165">
                        <a:extLst>
                          <a:ext uri="{FF2B5EF4-FFF2-40B4-BE49-F238E27FC236}">
                            <a16:creationId xmlns:a16="http://schemas.microsoft.com/office/drawing/2014/main" id="{AB34AC33-32BE-6CCD-FFCF-FFAE400D607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144" cy="48"/>
                      </a:xfrm>
                      <a:prstGeom prst="flowChartMerge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rgbClr val="FFFFFF"/>
                          </a:gs>
                        </a:gsLst>
                        <a:lin ang="0" scaled="1"/>
                      </a:gradFill>
                      <a:ln w="12700" cap="sq">
                        <a:solidFill>
                          <a:schemeClr val="accent1">
                            <a:lumMod val="50000"/>
                          </a:schemeClr>
                        </a:solidFill>
                        <a:miter lim="800000"/>
                      </a:ln>
                    </p:spPr>
                    <p:txBody>
                      <a:bodyPr rot="10800000"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 sz="26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218" name="AutoShape 166">
                        <a:extLst>
                          <a:ext uri="{FF2B5EF4-FFF2-40B4-BE49-F238E27FC236}">
                            <a16:creationId xmlns:a16="http://schemas.microsoft.com/office/drawing/2014/main" id="{924F6828-B998-F975-12C1-1DF937E522B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" y="48"/>
                        <a:ext cx="48" cy="240"/>
                      </a:xfrm>
                      <a:prstGeom prst="flowChartMerge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rgbClr val="FFFFFF"/>
                          </a:gs>
                        </a:gsLst>
                        <a:lin ang="0" scaled="1"/>
                      </a:gradFill>
                      <a:ln w="12700" cap="sq">
                        <a:solidFill>
                          <a:schemeClr val="accent1">
                            <a:lumMod val="50000"/>
                          </a:schemeClr>
                        </a:solidFill>
                        <a:miter lim="800000"/>
                      </a:ln>
                    </p:spPr>
                    <p:txBody>
                      <a:bodyPr rot="10800000"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 sz="26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02" name="组合 22701">
                    <a:extLst>
                      <a:ext uri="{FF2B5EF4-FFF2-40B4-BE49-F238E27FC236}">
                        <a16:creationId xmlns:a16="http://schemas.microsoft.com/office/drawing/2014/main" id="{928896F3-AC1E-0CE7-0304-BDC69DFA7F4B}"/>
                      </a:ext>
                    </a:extLst>
                  </p:cNvPr>
                  <p:cNvGrpSpPr/>
                  <p:nvPr/>
                </p:nvGrpSpPr>
                <p:grpSpPr>
                  <a:xfrm>
                    <a:off x="192" y="0"/>
                    <a:ext cx="300" cy="336"/>
                    <a:chOff x="192" y="0"/>
                    <a:chExt cx="300" cy="336"/>
                  </a:xfrm>
                </p:grpSpPr>
                <p:grpSp>
                  <p:nvGrpSpPr>
                    <p:cNvPr id="203" name="组合 22714">
                      <a:extLst>
                        <a:ext uri="{FF2B5EF4-FFF2-40B4-BE49-F238E27FC236}">
                          <a16:creationId xmlns:a16="http://schemas.microsoft.com/office/drawing/2014/main" id="{0DBAB127-EA04-1772-9267-A41BE2D28EBE}"/>
                        </a:ext>
                      </a:extLst>
                    </p:cNvPr>
                    <p:cNvGrpSpPr/>
                    <p:nvPr/>
                  </p:nvGrpSpPr>
                  <p:grpSpPr>
                    <a:xfrm rot="17847162" flipV="1">
                      <a:off x="276" y="-72"/>
                      <a:ext cx="144" cy="288"/>
                      <a:chOff x="0" y="0"/>
                      <a:chExt cx="144" cy="288"/>
                    </a:xfrm>
                  </p:grpSpPr>
                  <p:sp>
                    <p:nvSpPr>
                      <p:cNvPr id="210" name="AutoShape 181">
                        <a:extLst>
                          <a:ext uri="{FF2B5EF4-FFF2-40B4-BE49-F238E27FC236}">
                            <a16:creationId xmlns:a16="http://schemas.microsoft.com/office/drawing/2014/main" id="{DA522F26-0AD4-A3B1-0606-26DE7768412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144" cy="48"/>
                      </a:xfrm>
                      <a:prstGeom prst="flowChartMerge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rgbClr val="FFFFFF"/>
                          </a:gs>
                        </a:gsLst>
                        <a:lin ang="0" scaled="1"/>
                      </a:gradFill>
                      <a:ln w="12700" cap="sq">
                        <a:solidFill>
                          <a:schemeClr val="accent1">
                            <a:lumMod val="50000"/>
                          </a:schemeClr>
                        </a:solidFill>
                        <a:miter lim="800000"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 sz="26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211" name="AutoShape 182">
                        <a:extLst>
                          <a:ext uri="{FF2B5EF4-FFF2-40B4-BE49-F238E27FC236}">
                            <a16:creationId xmlns:a16="http://schemas.microsoft.com/office/drawing/2014/main" id="{F0307671-9DE5-2B76-7B91-916F1E89E8E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" y="48"/>
                        <a:ext cx="48" cy="240"/>
                      </a:xfrm>
                      <a:prstGeom prst="flowChartMerge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rgbClr val="FFFFFF"/>
                          </a:gs>
                        </a:gsLst>
                        <a:lin ang="0" scaled="1"/>
                      </a:gradFill>
                      <a:ln w="12700" cap="sq">
                        <a:solidFill>
                          <a:schemeClr val="accent1">
                            <a:lumMod val="50000"/>
                          </a:schemeClr>
                        </a:solidFill>
                        <a:miter lim="800000"/>
                      </a:ln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 sz="26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204" name="组合 22717">
                      <a:extLst>
                        <a:ext uri="{FF2B5EF4-FFF2-40B4-BE49-F238E27FC236}">
                          <a16:creationId xmlns:a16="http://schemas.microsoft.com/office/drawing/2014/main" id="{D137D995-DA7D-E0C7-B5C4-16D7A2072B5D}"/>
                        </a:ext>
                      </a:extLst>
                    </p:cNvPr>
                    <p:cNvGrpSpPr/>
                    <p:nvPr/>
                  </p:nvGrpSpPr>
                  <p:grpSpPr>
                    <a:xfrm rot="21155952" flipV="1">
                      <a:off x="192" y="48"/>
                      <a:ext cx="144" cy="288"/>
                      <a:chOff x="0" y="0"/>
                      <a:chExt cx="144" cy="288"/>
                    </a:xfrm>
                  </p:grpSpPr>
                  <p:sp>
                    <p:nvSpPr>
                      <p:cNvPr id="208" name="AutoShape 184">
                        <a:extLst>
                          <a:ext uri="{FF2B5EF4-FFF2-40B4-BE49-F238E27FC236}">
                            <a16:creationId xmlns:a16="http://schemas.microsoft.com/office/drawing/2014/main" id="{6B71C3CC-9947-E774-84C2-C1F21C2DD63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144" cy="48"/>
                      </a:xfrm>
                      <a:prstGeom prst="flowChartMerge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rgbClr val="FFFFFF"/>
                          </a:gs>
                        </a:gsLst>
                        <a:lin ang="0" scaled="1"/>
                      </a:gradFill>
                      <a:ln w="12700" cap="sq">
                        <a:solidFill>
                          <a:schemeClr val="accent1">
                            <a:lumMod val="50000"/>
                          </a:schemeClr>
                        </a:solidFill>
                        <a:miter lim="800000"/>
                      </a:ln>
                    </p:spPr>
                    <p:txBody>
                      <a:bodyPr rot="10800000"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 sz="26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209" name="AutoShape 185">
                        <a:extLst>
                          <a:ext uri="{FF2B5EF4-FFF2-40B4-BE49-F238E27FC236}">
                            <a16:creationId xmlns:a16="http://schemas.microsoft.com/office/drawing/2014/main" id="{C7460C9C-E6DB-D78D-F6E0-5AA57C49728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" y="48"/>
                        <a:ext cx="48" cy="240"/>
                      </a:xfrm>
                      <a:prstGeom prst="flowChartMerge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rgbClr val="FFFFFF"/>
                          </a:gs>
                        </a:gsLst>
                        <a:lin ang="0" scaled="1"/>
                      </a:gradFill>
                      <a:ln w="12700" cap="sq">
                        <a:solidFill>
                          <a:schemeClr val="accent1">
                            <a:lumMod val="50000"/>
                          </a:schemeClr>
                        </a:solidFill>
                        <a:miter lim="800000"/>
                      </a:ln>
                    </p:spPr>
                    <p:txBody>
                      <a:bodyPr rot="10800000"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 sz="26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205" name="组合 22723">
                      <a:extLst>
                        <a:ext uri="{FF2B5EF4-FFF2-40B4-BE49-F238E27FC236}">
                          <a16:creationId xmlns:a16="http://schemas.microsoft.com/office/drawing/2014/main" id="{A9E480D6-DEFF-0110-B2A0-241368A3D1B5}"/>
                        </a:ext>
                      </a:extLst>
                    </p:cNvPr>
                    <p:cNvGrpSpPr/>
                    <p:nvPr/>
                  </p:nvGrpSpPr>
                  <p:grpSpPr>
                    <a:xfrm rot="19618568" flipV="1">
                      <a:off x="264" y="24"/>
                      <a:ext cx="144" cy="288"/>
                      <a:chOff x="0" y="0"/>
                      <a:chExt cx="144" cy="288"/>
                    </a:xfrm>
                  </p:grpSpPr>
                  <p:sp>
                    <p:nvSpPr>
                      <p:cNvPr id="206" name="AutoShape 190">
                        <a:extLst>
                          <a:ext uri="{FF2B5EF4-FFF2-40B4-BE49-F238E27FC236}">
                            <a16:creationId xmlns:a16="http://schemas.microsoft.com/office/drawing/2014/main" id="{458315E0-FD1A-5C86-F3B9-04E296D6EB7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144" cy="48"/>
                      </a:xfrm>
                      <a:prstGeom prst="flowChartMerge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rgbClr val="FFFFFF"/>
                          </a:gs>
                        </a:gsLst>
                        <a:lin ang="0" scaled="1"/>
                      </a:gradFill>
                      <a:ln w="12700" cap="sq">
                        <a:solidFill>
                          <a:schemeClr val="accent1">
                            <a:lumMod val="50000"/>
                          </a:schemeClr>
                        </a:solidFill>
                        <a:miter lim="800000"/>
                      </a:ln>
                    </p:spPr>
                    <p:txBody>
                      <a:bodyPr rot="10800000"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 sz="26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207" name="AutoShape 191">
                        <a:extLst>
                          <a:ext uri="{FF2B5EF4-FFF2-40B4-BE49-F238E27FC236}">
                            <a16:creationId xmlns:a16="http://schemas.microsoft.com/office/drawing/2014/main" id="{BED4D78A-388D-1E3B-7DFA-AA14189EE2D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" y="48"/>
                        <a:ext cx="48" cy="240"/>
                      </a:xfrm>
                      <a:prstGeom prst="flowChartMerge">
                        <a:avLst/>
                      </a:prstGeom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rgbClr val="FFFFFF"/>
                          </a:gs>
                        </a:gsLst>
                        <a:lin ang="0" scaled="1"/>
                      </a:gradFill>
                      <a:ln w="12700" cap="sq">
                        <a:solidFill>
                          <a:schemeClr val="accent1">
                            <a:lumMod val="50000"/>
                          </a:schemeClr>
                        </a:solidFill>
                        <a:miter lim="800000"/>
                      </a:ln>
                    </p:spPr>
                    <p:txBody>
                      <a:bodyPr rot="10800000"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 sz="26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195" name="直接连接符 194">
                  <a:extLst>
                    <a:ext uri="{FF2B5EF4-FFF2-40B4-BE49-F238E27FC236}">
                      <a16:creationId xmlns:a16="http://schemas.microsoft.com/office/drawing/2014/main" id="{567BF316-AF2B-B26C-4B6D-EC11A73A0F08}"/>
                    </a:ext>
                  </a:extLst>
                </p:cNvPr>
                <p:cNvCxnSpPr>
                  <a:stCxn id="249" idx="3"/>
                </p:cNvCxnSpPr>
                <p:nvPr/>
              </p:nvCxnSpPr>
              <p:spPr bwMode="auto">
                <a:xfrm flipH="1">
                  <a:off x="8256260" y="2745199"/>
                  <a:ext cx="614045" cy="5079"/>
                </a:xfrm>
                <a:prstGeom prst="line">
                  <a:avLst/>
                </a:prstGeom>
                <a:ln w="285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接连接符 195">
                  <a:extLst>
                    <a:ext uri="{FF2B5EF4-FFF2-40B4-BE49-F238E27FC236}">
                      <a16:creationId xmlns:a16="http://schemas.microsoft.com/office/drawing/2014/main" id="{ACE0D007-7AE1-F4E5-8181-5B347DB92D63}"/>
                    </a:ext>
                  </a:extLst>
                </p:cNvPr>
                <p:cNvCxnSpPr>
                  <a:stCxn id="249" idx="3"/>
                </p:cNvCxnSpPr>
                <p:nvPr/>
              </p:nvCxnSpPr>
              <p:spPr bwMode="auto">
                <a:xfrm flipH="1">
                  <a:off x="6816080" y="2749643"/>
                  <a:ext cx="352425" cy="0"/>
                </a:xfrm>
                <a:prstGeom prst="line">
                  <a:avLst/>
                </a:prstGeom>
                <a:ln w="285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直接连接符 196">
                  <a:extLst>
                    <a:ext uri="{FF2B5EF4-FFF2-40B4-BE49-F238E27FC236}">
                      <a16:creationId xmlns:a16="http://schemas.microsoft.com/office/drawing/2014/main" id="{E159DE5E-98DC-5B75-05DD-0126CB99A9BA}"/>
                    </a:ext>
                  </a:extLst>
                </p:cNvPr>
                <p:cNvCxnSpPr>
                  <a:stCxn id="241" idx="0"/>
                </p:cNvCxnSpPr>
                <p:nvPr/>
              </p:nvCxnSpPr>
              <p:spPr bwMode="auto">
                <a:xfrm flipH="1" flipV="1">
                  <a:off x="8331190" y="3910279"/>
                  <a:ext cx="610235" cy="3175"/>
                </a:xfrm>
                <a:prstGeom prst="line">
                  <a:avLst/>
                </a:prstGeom>
                <a:ln w="285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接连接符 197">
                  <a:extLst>
                    <a:ext uri="{FF2B5EF4-FFF2-40B4-BE49-F238E27FC236}">
                      <a16:creationId xmlns:a16="http://schemas.microsoft.com/office/drawing/2014/main" id="{06EF0992-4369-8FBC-FCA0-7F1B0C9471AF}"/>
                    </a:ext>
                  </a:extLst>
                </p:cNvPr>
                <p:cNvCxnSpPr/>
                <p:nvPr/>
              </p:nvCxnSpPr>
              <p:spPr bwMode="auto">
                <a:xfrm flipH="1">
                  <a:off x="7680315" y="3902025"/>
                  <a:ext cx="504825" cy="0"/>
                </a:xfrm>
                <a:prstGeom prst="line">
                  <a:avLst/>
                </a:prstGeom>
                <a:ln w="285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直接连接符 198">
                  <a:extLst>
                    <a:ext uri="{FF2B5EF4-FFF2-40B4-BE49-F238E27FC236}">
                      <a16:creationId xmlns:a16="http://schemas.microsoft.com/office/drawing/2014/main" id="{4D0F722B-CD19-7437-90E6-2FF6EA8BAE07}"/>
                    </a:ext>
                  </a:extLst>
                </p:cNvPr>
                <p:cNvCxnSpPr>
                  <a:stCxn id="249" idx="3"/>
                </p:cNvCxnSpPr>
                <p:nvPr/>
              </p:nvCxnSpPr>
              <p:spPr bwMode="auto">
                <a:xfrm flipH="1">
                  <a:off x="6816080" y="3902025"/>
                  <a:ext cx="358775" cy="0"/>
                </a:xfrm>
                <a:prstGeom prst="line">
                  <a:avLst/>
                </a:prstGeom>
                <a:ln w="285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>
                  <a:extLst>
                    <a:ext uri="{FF2B5EF4-FFF2-40B4-BE49-F238E27FC236}">
                      <a16:creationId xmlns:a16="http://schemas.microsoft.com/office/drawing/2014/main" id="{DE32ECE8-FBD1-D009-5F42-3C518D96EA62}"/>
                    </a:ext>
                  </a:extLst>
                </p:cNvPr>
                <p:cNvCxnSpPr>
                  <a:stCxn id="249" idx="3"/>
                </p:cNvCxnSpPr>
                <p:nvPr/>
              </p:nvCxnSpPr>
              <p:spPr bwMode="auto">
                <a:xfrm flipH="1" flipV="1">
                  <a:off x="6816080" y="2749643"/>
                  <a:ext cx="0" cy="1152382"/>
                </a:xfrm>
                <a:prstGeom prst="line">
                  <a:avLst/>
                </a:prstGeom>
                <a:ln w="285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6" name="组合 21622">
            <a:extLst>
              <a:ext uri="{FF2B5EF4-FFF2-40B4-BE49-F238E27FC236}">
                <a16:creationId xmlns:a16="http://schemas.microsoft.com/office/drawing/2014/main" id="{A38034AC-D183-0221-82EC-CE7773F30CDD}"/>
              </a:ext>
            </a:extLst>
          </p:cNvPr>
          <p:cNvGrpSpPr/>
          <p:nvPr/>
        </p:nvGrpSpPr>
        <p:grpSpPr>
          <a:xfrm>
            <a:off x="1550775" y="2849853"/>
            <a:ext cx="1912279" cy="1771089"/>
            <a:chOff x="0" y="0"/>
            <a:chExt cx="1405" cy="1224"/>
          </a:xfrm>
        </p:grpSpPr>
        <p:grpSp>
          <p:nvGrpSpPr>
            <p:cNvPr id="257" name="组合 21623">
              <a:extLst>
                <a:ext uri="{FF2B5EF4-FFF2-40B4-BE49-F238E27FC236}">
                  <a16:creationId xmlns:a16="http://schemas.microsoft.com/office/drawing/2014/main" id="{4E9E655E-1A9F-C483-CE40-12A2B1825034}"/>
                </a:ext>
              </a:extLst>
            </p:cNvPr>
            <p:cNvGrpSpPr/>
            <p:nvPr/>
          </p:nvGrpSpPr>
          <p:grpSpPr>
            <a:xfrm>
              <a:off x="1187" y="1043"/>
              <a:ext cx="218" cy="181"/>
              <a:chOff x="0" y="0"/>
              <a:chExt cx="300" cy="200"/>
            </a:xfrm>
          </p:grpSpPr>
          <p:grpSp>
            <p:nvGrpSpPr>
              <p:cNvPr id="287" name="组合 21624">
                <a:extLst>
                  <a:ext uri="{FF2B5EF4-FFF2-40B4-BE49-F238E27FC236}">
                    <a16:creationId xmlns:a16="http://schemas.microsoft.com/office/drawing/2014/main" id="{A8163450-7562-248E-5A5E-076948B7C057}"/>
                  </a:ext>
                </a:extLst>
              </p:cNvPr>
              <p:cNvGrpSpPr/>
              <p:nvPr/>
            </p:nvGrpSpPr>
            <p:grpSpPr>
              <a:xfrm rot="913762" flipV="1">
                <a:off x="73" y="7"/>
                <a:ext cx="88" cy="171"/>
                <a:chOff x="0" y="0"/>
                <a:chExt cx="144" cy="288"/>
              </a:xfrm>
            </p:grpSpPr>
            <p:sp>
              <p:nvSpPr>
                <p:cNvPr id="297" name="AutoShape 65">
                  <a:extLst>
                    <a:ext uri="{FF2B5EF4-FFF2-40B4-BE49-F238E27FC236}">
                      <a16:creationId xmlns:a16="http://schemas.microsoft.com/office/drawing/2014/main" id="{367C2AB1-8993-A36E-88EC-61167EEAE8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" cy="48"/>
                </a:xfrm>
                <a:prstGeom prst="flowChartMerg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 cap="sq">
                  <a:solidFill>
                    <a:schemeClr val="accent1">
                      <a:lumMod val="50000"/>
                    </a:schemeClr>
                  </a:solidFill>
                  <a:miter lim="800000"/>
                </a:ln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 sz="2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8" name="AutoShape 66">
                  <a:extLst>
                    <a:ext uri="{FF2B5EF4-FFF2-40B4-BE49-F238E27FC236}">
                      <a16:creationId xmlns:a16="http://schemas.microsoft.com/office/drawing/2014/main" id="{CC7AB506-861C-13E1-05FC-02DF0F37B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" y="48"/>
                  <a:ext cx="48" cy="240"/>
                </a:xfrm>
                <a:prstGeom prst="flowChartMerg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 cap="sq">
                  <a:solidFill>
                    <a:schemeClr val="accent1">
                      <a:lumMod val="50000"/>
                    </a:schemeClr>
                  </a:solidFill>
                  <a:miter lim="800000"/>
                </a:ln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 sz="2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88" name="组合 21627">
                <a:extLst>
                  <a:ext uri="{FF2B5EF4-FFF2-40B4-BE49-F238E27FC236}">
                    <a16:creationId xmlns:a16="http://schemas.microsoft.com/office/drawing/2014/main" id="{6826BF4E-F2C7-52CF-AA77-1BFCEB1DF5BC}"/>
                  </a:ext>
                </a:extLst>
              </p:cNvPr>
              <p:cNvGrpSpPr/>
              <p:nvPr/>
            </p:nvGrpSpPr>
            <p:grpSpPr>
              <a:xfrm rot="17847162" flipV="1">
                <a:off x="169" y="-45"/>
                <a:ext cx="86" cy="176"/>
                <a:chOff x="0" y="0"/>
                <a:chExt cx="144" cy="288"/>
              </a:xfrm>
            </p:grpSpPr>
            <p:sp>
              <p:nvSpPr>
                <p:cNvPr id="295" name="AutoShape 68">
                  <a:extLst>
                    <a:ext uri="{FF2B5EF4-FFF2-40B4-BE49-F238E27FC236}">
                      <a16:creationId xmlns:a16="http://schemas.microsoft.com/office/drawing/2014/main" id="{D97EDEFB-4D10-644F-69CB-060FD828DE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" cy="48"/>
                </a:xfrm>
                <a:prstGeom prst="flowChartMerg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 cap="sq">
                  <a:solidFill>
                    <a:schemeClr val="accent1">
                      <a:lumMod val="50000"/>
                    </a:schemeClr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 sz="2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6" name="AutoShape 69">
                  <a:extLst>
                    <a:ext uri="{FF2B5EF4-FFF2-40B4-BE49-F238E27FC236}">
                      <a16:creationId xmlns:a16="http://schemas.microsoft.com/office/drawing/2014/main" id="{44C78021-AD1B-935B-B851-27053ED1E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" y="48"/>
                  <a:ext cx="48" cy="240"/>
                </a:xfrm>
                <a:prstGeom prst="flowChartMerg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 cap="sq">
                  <a:solidFill>
                    <a:schemeClr val="accent1">
                      <a:lumMod val="50000"/>
                    </a:schemeClr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 sz="2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89" name="组合 21630">
                <a:extLst>
                  <a:ext uri="{FF2B5EF4-FFF2-40B4-BE49-F238E27FC236}">
                    <a16:creationId xmlns:a16="http://schemas.microsoft.com/office/drawing/2014/main" id="{6C0346EB-5924-AA8E-C17A-4BAE916916FE}"/>
                  </a:ext>
                </a:extLst>
              </p:cNvPr>
              <p:cNvGrpSpPr/>
              <p:nvPr/>
            </p:nvGrpSpPr>
            <p:grpSpPr>
              <a:xfrm rot="21155952" flipV="1">
                <a:off x="117" y="29"/>
                <a:ext cx="88" cy="171"/>
                <a:chOff x="0" y="0"/>
                <a:chExt cx="144" cy="288"/>
              </a:xfrm>
            </p:grpSpPr>
            <p:sp>
              <p:nvSpPr>
                <p:cNvPr id="293" name="AutoShape 71">
                  <a:extLst>
                    <a:ext uri="{FF2B5EF4-FFF2-40B4-BE49-F238E27FC236}">
                      <a16:creationId xmlns:a16="http://schemas.microsoft.com/office/drawing/2014/main" id="{71A367FD-0592-86EB-0CBF-3F38D4C43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" cy="48"/>
                </a:xfrm>
                <a:prstGeom prst="flowChartMerg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 cap="sq">
                  <a:solidFill>
                    <a:schemeClr val="accent1">
                      <a:lumMod val="50000"/>
                    </a:schemeClr>
                  </a:solidFill>
                  <a:miter lim="800000"/>
                </a:ln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 sz="2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4" name="AutoShape 72">
                  <a:extLst>
                    <a:ext uri="{FF2B5EF4-FFF2-40B4-BE49-F238E27FC236}">
                      <a16:creationId xmlns:a16="http://schemas.microsoft.com/office/drawing/2014/main" id="{27582B92-3665-4CE8-6289-452B782464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" y="48"/>
                  <a:ext cx="48" cy="240"/>
                </a:xfrm>
                <a:prstGeom prst="flowChartMerg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 cap="sq">
                  <a:solidFill>
                    <a:schemeClr val="accent1">
                      <a:lumMod val="50000"/>
                    </a:schemeClr>
                  </a:solidFill>
                  <a:miter lim="800000"/>
                </a:ln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 sz="2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90" name="组合 21633">
                <a:extLst>
                  <a:ext uri="{FF2B5EF4-FFF2-40B4-BE49-F238E27FC236}">
                    <a16:creationId xmlns:a16="http://schemas.microsoft.com/office/drawing/2014/main" id="{B7147421-DDA7-9FD2-889F-1794A56FEB48}"/>
                  </a:ext>
                </a:extLst>
              </p:cNvPr>
              <p:cNvGrpSpPr/>
              <p:nvPr/>
            </p:nvGrpSpPr>
            <p:grpSpPr>
              <a:xfrm rot="3470054" flipV="1">
                <a:off x="45" y="-45"/>
                <a:ext cx="86" cy="175"/>
                <a:chOff x="0" y="0"/>
                <a:chExt cx="144" cy="288"/>
              </a:xfrm>
            </p:grpSpPr>
            <p:sp>
              <p:nvSpPr>
                <p:cNvPr id="291" name="AutoShape 74">
                  <a:extLst>
                    <a:ext uri="{FF2B5EF4-FFF2-40B4-BE49-F238E27FC236}">
                      <a16:creationId xmlns:a16="http://schemas.microsoft.com/office/drawing/2014/main" id="{3B1D4D34-E57A-4FD6-7D03-39BD8AD6C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4" cy="48"/>
                </a:xfrm>
                <a:prstGeom prst="flowChartMerg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 cap="sq">
                  <a:solidFill>
                    <a:schemeClr val="accent1">
                      <a:lumMod val="50000"/>
                    </a:schemeClr>
                  </a:solidFill>
                  <a:miter lim="800000"/>
                </a:ln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 sz="2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2" name="AutoShape 75">
                  <a:extLst>
                    <a:ext uri="{FF2B5EF4-FFF2-40B4-BE49-F238E27FC236}">
                      <a16:creationId xmlns:a16="http://schemas.microsoft.com/office/drawing/2014/main" id="{2869C3B6-82BB-9BBA-5537-648E1D3A95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" y="48"/>
                  <a:ext cx="48" cy="240"/>
                </a:xfrm>
                <a:prstGeom prst="flowChartMerg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 cap="sq">
                  <a:solidFill>
                    <a:schemeClr val="accent1">
                      <a:lumMod val="50000"/>
                    </a:schemeClr>
                  </a:solidFill>
                  <a:miter lim="800000"/>
                </a:ln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 sz="26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58" name="组合 21636">
              <a:extLst>
                <a:ext uri="{FF2B5EF4-FFF2-40B4-BE49-F238E27FC236}">
                  <a16:creationId xmlns:a16="http://schemas.microsoft.com/office/drawing/2014/main" id="{610D0889-B62A-F14B-F14C-1FB694AA8547}"/>
                </a:ext>
              </a:extLst>
            </p:cNvPr>
            <p:cNvGrpSpPr/>
            <p:nvPr/>
          </p:nvGrpSpPr>
          <p:grpSpPr>
            <a:xfrm>
              <a:off x="0" y="0"/>
              <a:ext cx="1371" cy="1075"/>
              <a:chOff x="0" y="0"/>
              <a:chExt cx="1371" cy="1075"/>
            </a:xfrm>
          </p:grpSpPr>
          <p:sp>
            <p:nvSpPr>
              <p:cNvPr id="259" name="Rectangle 102">
                <a:extLst>
                  <a:ext uri="{FF2B5EF4-FFF2-40B4-BE49-F238E27FC236}">
                    <a16:creationId xmlns:a16="http://schemas.microsoft.com/office/drawing/2014/main" id="{30187C0F-74D7-3F0A-4FCA-B21820F85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95"/>
                <a:ext cx="1224" cy="635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60" name="组合 21638">
                <a:extLst>
                  <a:ext uri="{FF2B5EF4-FFF2-40B4-BE49-F238E27FC236}">
                    <a16:creationId xmlns:a16="http://schemas.microsoft.com/office/drawing/2014/main" id="{4CCE1B2D-FCCA-7298-22A9-51217CB8EF7E}"/>
                  </a:ext>
                </a:extLst>
              </p:cNvPr>
              <p:cNvGrpSpPr/>
              <p:nvPr/>
            </p:nvGrpSpPr>
            <p:grpSpPr>
              <a:xfrm>
                <a:off x="430" y="0"/>
                <a:ext cx="254" cy="397"/>
                <a:chOff x="0" y="0"/>
                <a:chExt cx="454" cy="482"/>
              </a:xfrm>
            </p:grpSpPr>
            <p:sp>
              <p:nvSpPr>
                <p:cNvPr id="283" name="Rectangle 175">
                  <a:extLst>
                    <a:ext uri="{FF2B5EF4-FFF2-40B4-BE49-F238E27FC236}">
                      <a16:creationId xmlns:a16="http://schemas.microsoft.com/office/drawing/2014/main" id="{C7379771-B914-E59C-2CED-06510DA4F4C5}"/>
                    </a:ext>
                  </a:extLst>
                </p:cNvPr>
                <p:cNvSpPr/>
                <p:nvPr/>
              </p:nvSpPr>
              <p:spPr>
                <a:xfrm>
                  <a:off x="110" y="57"/>
                  <a:ext cx="344" cy="42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endParaRPr lang="zh-CN" altLang="en-US" sz="2600" noProof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4" name="Line 176">
                  <a:extLst>
                    <a:ext uri="{FF2B5EF4-FFF2-40B4-BE49-F238E27FC236}">
                      <a16:creationId xmlns:a16="http://schemas.microsoft.com/office/drawing/2014/main" id="{F15D34F7-25FC-7F89-5678-D8BCCD2340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451" cy="0"/>
                </a:xfrm>
                <a:prstGeom prst="line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5" name="Line 177">
                  <a:extLst>
                    <a:ext uri="{FF2B5EF4-FFF2-40B4-BE49-F238E27FC236}">
                      <a16:creationId xmlns:a16="http://schemas.microsoft.com/office/drawing/2014/main" id="{0545F11B-4DE3-349B-BF64-C310AC259A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0" cy="292"/>
                </a:xfrm>
                <a:prstGeom prst="line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  <a:rou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6" name="Line 66">
                  <a:extLst>
                    <a:ext uri="{FF2B5EF4-FFF2-40B4-BE49-F238E27FC236}">
                      <a16:creationId xmlns:a16="http://schemas.microsoft.com/office/drawing/2014/main" id="{1F06F361-EB9B-15F3-25D7-E6457B73E5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4" y="0"/>
                  <a:ext cx="0" cy="363"/>
                </a:xfrm>
                <a:prstGeom prst="line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61" name="Rectangle 178">
                <a:extLst>
                  <a:ext uri="{FF2B5EF4-FFF2-40B4-BE49-F238E27FC236}">
                    <a16:creationId xmlns:a16="http://schemas.microsoft.com/office/drawing/2014/main" id="{45E3BE7B-1E87-E49C-923C-B266C79C9724}"/>
                  </a:ext>
                </a:extLst>
              </p:cNvPr>
              <p:cNvSpPr/>
              <p:nvPr/>
            </p:nvSpPr>
            <p:spPr>
              <a:xfrm>
                <a:off x="181" y="250"/>
                <a:ext cx="347" cy="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>
                <a:solidFill>
                  <a:schemeClr val="accent1">
                    <a:lumMod val="5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60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62" name="组合 21644">
                <a:extLst>
                  <a:ext uri="{FF2B5EF4-FFF2-40B4-BE49-F238E27FC236}">
                    <a16:creationId xmlns:a16="http://schemas.microsoft.com/office/drawing/2014/main" id="{B3968076-9F4A-6C31-FD48-0DAC6D1069F6}"/>
                  </a:ext>
                </a:extLst>
              </p:cNvPr>
              <p:cNvGrpSpPr/>
              <p:nvPr/>
            </p:nvGrpSpPr>
            <p:grpSpPr>
              <a:xfrm>
                <a:off x="678" y="786"/>
                <a:ext cx="57" cy="289"/>
                <a:chOff x="0" y="0"/>
                <a:chExt cx="85" cy="340"/>
              </a:xfrm>
            </p:grpSpPr>
            <p:sp>
              <p:nvSpPr>
                <p:cNvPr id="280" name="Rectangle 19">
                  <a:extLst>
                    <a:ext uri="{FF2B5EF4-FFF2-40B4-BE49-F238E27FC236}">
                      <a16:creationId xmlns:a16="http://schemas.microsoft.com/office/drawing/2014/main" id="{1BCECCD4-B53A-4344-9A6E-163F6EE417BE}"/>
                    </a:ext>
                  </a:extLst>
                </p:cNvPr>
                <p:cNvSpPr/>
                <p:nvPr/>
              </p:nvSpPr>
              <p:spPr>
                <a:xfrm>
                  <a:off x="0" y="114"/>
                  <a:ext cx="85" cy="8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endParaRPr lang="zh-CN" altLang="en-US" sz="2600" noProof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1" name="Line 20">
                  <a:extLst>
                    <a:ext uri="{FF2B5EF4-FFF2-40B4-BE49-F238E27FC236}">
                      <a16:creationId xmlns:a16="http://schemas.microsoft.com/office/drawing/2014/main" id="{82FE3466-FF38-72E3-9C2D-8E0BF44E42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2" name="Line 21">
                  <a:extLst>
                    <a:ext uri="{FF2B5EF4-FFF2-40B4-BE49-F238E27FC236}">
                      <a16:creationId xmlns:a16="http://schemas.microsoft.com/office/drawing/2014/main" id="{E2434AE2-2313-A11C-D4CC-FD33C09077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lumMod val="50000"/>
                    </a:scheme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63" name="组合 21648">
                <a:extLst>
                  <a:ext uri="{FF2B5EF4-FFF2-40B4-BE49-F238E27FC236}">
                    <a16:creationId xmlns:a16="http://schemas.microsoft.com/office/drawing/2014/main" id="{F1EA6DA7-DD55-5995-A841-DA6D007F6E6D}"/>
                  </a:ext>
                </a:extLst>
              </p:cNvPr>
              <p:cNvGrpSpPr/>
              <p:nvPr/>
            </p:nvGrpSpPr>
            <p:grpSpPr>
              <a:xfrm>
                <a:off x="193" y="831"/>
                <a:ext cx="302" cy="149"/>
                <a:chOff x="0" y="0"/>
                <a:chExt cx="318" cy="159"/>
              </a:xfrm>
            </p:grpSpPr>
            <p:sp>
              <p:nvSpPr>
                <p:cNvPr id="277" name="Rectangle 96">
                  <a:extLst>
                    <a:ext uri="{FF2B5EF4-FFF2-40B4-BE49-F238E27FC236}">
                      <a16:creationId xmlns:a16="http://schemas.microsoft.com/office/drawing/2014/main" id="{39B1348F-38A4-1132-6381-978320D40182}"/>
                    </a:ext>
                  </a:extLst>
                </p:cNvPr>
                <p:cNvSpPr/>
                <p:nvPr/>
              </p:nvSpPr>
              <p:spPr>
                <a:xfrm>
                  <a:off x="32" y="0"/>
                  <a:ext cx="195" cy="15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endParaRPr lang="zh-CN" altLang="en-US" sz="2600" noProof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8" name="Line 97">
                  <a:extLst>
                    <a:ext uri="{FF2B5EF4-FFF2-40B4-BE49-F238E27FC236}">
                      <a16:creationId xmlns:a16="http://schemas.microsoft.com/office/drawing/2014/main" id="{564F1E86-CAA4-50F7-9843-5D97BF12BE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" y="68"/>
                  <a:ext cx="263" cy="36"/>
                </a:xfrm>
                <a:prstGeom prst="line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9" name="Oval 98">
                  <a:extLst>
                    <a:ext uri="{FF2B5EF4-FFF2-40B4-BE49-F238E27FC236}">
                      <a16:creationId xmlns:a16="http://schemas.microsoft.com/office/drawing/2014/main" id="{E425F9EA-5C1D-D99F-28AA-531FCE68160E}"/>
                    </a:ext>
                  </a:extLst>
                </p:cNvPr>
                <p:cNvSpPr/>
                <p:nvPr/>
              </p:nvSpPr>
              <p:spPr>
                <a:xfrm>
                  <a:off x="0" y="70"/>
                  <a:ext cx="63" cy="6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600" noProof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64" name="Rectangle 78">
                <a:extLst>
                  <a:ext uri="{FF2B5EF4-FFF2-40B4-BE49-F238E27FC236}">
                    <a16:creationId xmlns:a16="http://schemas.microsoft.com/office/drawing/2014/main" id="{F909F2AB-4CED-1D1B-4C16-742DA5091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" y="640"/>
                <a:ext cx="216" cy="34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sz="2600">
                    <a:latin typeface="Times New Roman" panose="02020603050405020304" pitchFamily="18" charset="0"/>
                    <a:ea typeface="楷体" panose="02010609060101010101" pitchFamily="49" charset="-122"/>
                  </a:rPr>
                  <a:t>S</a:t>
                </a:r>
              </a:p>
            </p:txBody>
          </p:sp>
          <p:grpSp>
            <p:nvGrpSpPr>
              <p:cNvPr id="265" name="组合 21653">
                <a:extLst>
                  <a:ext uri="{FF2B5EF4-FFF2-40B4-BE49-F238E27FC236}">
                    <a16:creationId xmlns:a16="http://schemas.microsoft.com/office/drawing/2014/main" id="{1B1A3BE7-8DA5-9247-4C94-094102AA8C16}"/>
                  </a:ext>
                </a:extLst>
              </p:cNvPr>
              <p:cNvGrpSpPr/>
              <p:nvPr/>
            </p:nvGrpSpPr>
            <p:grpSpPr>
              <a:xfrm>
                <a:off x="975" y="204"/>
                <a:ext cx="396" cy="821"/>
                <a:chOff x="0" y="0"/>
                <a:chExt cx="396" cy="821"/>
              </a:xfrm>
            </p:grpSpPr>
            <p:sp>
              <p:nvSpPr>
                <p:cNvPr id="266" name="Rectangle 80">
                  <a:extLst>
                    <a:ext uri="{FF2B5EF4-FFF2-40B4-BE49-F238E27FC236}">
                      <a16:creationId xmlns:a16="http://schemas.microsoft.com/office/drawing/2014/main" id="{42E20A6E-B2CE-D1B3-8C1C-657CF3FA988F}"/>
                    </a:ext>
                  </a:extLst>
                </p:cNvPr>
                <p:cNvSpPr/>
                <p:nvPr/>
              </p:nvSpPr>
              <p:spPr>
                <a:xfrm>
                  <a:off x="113" y="0"/>
                  <a:ext cx="266" cy="80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endParaRPr lang="zh-CN" altLang="en-US" sz="2600" noProof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7" name="Rectangle 82">
                  <a:extLst>
                    <a:ext uri="{FF2B5EF4-FFF2-40B4-BE49-F238E27FC236}">
                      <a16:creationId xmlns:a16="http://schemas.microsoft.com/office/drawing/2014/main" id="{57351466-8A67-6672-D492-F3090BC5B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8"/>
                  <a:ext cx="216" cy="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sz="2600" i="1">
                      <a:latin typeface="Times New Roman" panose="02020603050405020304" pitchFamily="18" charset="0"/>
                      <a:ea typeface="楷体" panose="02010609060101010101" pitchFamily="49" charset="-122"/>
                    </a:rPr>
                    <a:t>a</a:t>
                  </a:r>
                </a:p>
              </p:txBody>
            </p:sp>
            <p:sp>
              <p:nvSpPr>
                <p:cNvPr id="268" name="Freeform 84">
                  <a:extLst>
                    <a:ext uri="{FF2B5EF4-FFF2-40B4-BE49-F238E27FC236}">
                      <a16:creationId xmlns:a16="http://schemas.microsoft.com/office/drawing/2014/main" id="{B562FA12-7966-9DE3-EE1A-699185AAF1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" y="5"/>
                  <a:ext cx="99" cy="81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50000">
                      <a:srgbClr val="C0C0C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9" name="Freeform 86">
                  <a:extLst>
                    <a:ext uri="{FF2B5EF4-FFF2-40B4-BE49-F238E27FC236}">
                      <a16:creationId xmlns:a16="http://schemas.microsoft.com/office/drawing/2014/main" id="{ED2B626A-40F0-AC38-E53A-9742503F1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" y="129"/>
                  <a:ext cx="122" cy="84"/>
                </a:xfrm>
                <a:custGeom>
                  <a:avLst/>
                  <a:gdLst>
                    <a:gd name="T0" fmla="*/ 64 w 763"/>
                    <a:gd name="T1" fmla="*/ 0 h 363"/>
                    <a:gd name="T2" fmla="*/ 13 w 763"/>
                    <a:gd name="T3" fmla="*/ 27 h 363"/>
                    <a:gd name="T4" fmla="*/ 7 w 763"/>
                    <a:gd name="T5" fmla="*/ 87 h 363"/>
                    <a:gd name="T6" fmla="*/ 58 w 763"/>
                    <a:gd name="T7" fmla="*/ 123 h 363"/>
                    <a:gd name="T8" fmla="*/ 140 w 763"/>
                    <a:gd name="T9" fmla="*/ 141 h 363"/>
                    <a:gd name="T10" fmla="*/ 303 w 763"/>
                    <a:gd name="T11" fmla="*/ 168 h 363"/>
                    <a:gd name="T12" fmla="*/ 511 w 763"/>
                    <a:gd name="T13" fmla="*/ 189 h 363"/>
                    <a:gd name="T14" fmla="*/ 715 w 763"/>
                    <a:gd name="T15" fmla="*/ 225 h 363"/>
                    <a:gd name="T16" fmla="*/ 757 w 763"/>
                    <a:gd name="T17" fmla="*/ 261 h 363"/>
                    <a:gd name="T18" fmla="*/ 751 w 763"/>
                    <a:gd name="T19" fmla="*/ 321 h 363"/>
                    <a:gd name="T20" fmla="*/ 703 w 763"/>
                    <a:gd name="T21" fmla="*/ 363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3" h="363">
                      <a:moveTo>
                        <a:pt x="64" y="0"/>
                      </a:moveTo>
                      <a:cubicBezTo>
                        <a:pt x="56" y="4"/>
                        <a:pt x="22" y="13"/>
                        <a:pt x="13" y="27"/>
                      </a:cubicBezTo>
                      <a:cubicBezTo>
                        <a:pt x="4" y="41"/>
                        <a:pt x="0" y="71"/>
                        <a:pt x="7" y="87"/>
                      </a:cubicBezTo>
                      <a:cubicBezTo>
                        <a:pt x="14" y="103"/>
                        <a:pt x="36" y="114"/>
                        <a:pt x="58" y="123"/>
                      </a:cubicBezTo>
                      <a:cubicBezTo>
                        <a:pt x="80" y="132"/>
                        <a:pt x="100" y="133"/>
                        <a:pt x="140" y="141"/>
                      </a:cubicBezTo>
                      <a:cubicBezTo>
                        <a:pt x="180" y="148"/>
                        <a:pt x="241" y="160"/>
                        <a:pt x="303" y="168"/>
                      </a:cubicBezTo>
                      <a:cubicBezTo>
                        <a:pt x="365" y="175"/>
                        <a:pt x="442" y="179"/>
                        <a:pt x="511" y="189"/>
                      </a:cubicBezTo>
                      <a:cubicBezTo>
                        <a:pt x="580" y="199"/>
                        <a:pt x="674" y="213"/>
                        <a:pt x="715" y="225"/>
                      </a:cubicBezTo>
                      <a:cubicBezTo>
                        <a:pt x="756" y="237"/>
                        <a:pt x="751" y="245"/>
                        <a:pt x="757" y="261"/>
                      </a:cubicBezTo>
                      <a:cubicBezTo>
                        <a:pt x="763" y="277"/>
                        <a:pt x="760" y="304"/>
                        <a:pt x="751" y="321"/>
                      </a:cubicBezTo>
                      <a:cubicBezTo>
                        <a:pt x="742" y="338"/>
                        <a:pt x="713" y="354"/>
                        <a:pt x="703" y="363"/>
                      </a:cubicBezTo>
                    </a:path>
                  </a:pathLst>
                </a:custGeom>
                <a:noFill/>
                <a:ln w="28575">
                  <a:solidFill>
                    <a:schemeClr val="accent1">
                      <a:lumMod val="50000"/>
                    </a:scheme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0" name="Freeform 87">
                  <a:extLst>
                    <a:ext uri="{FF2B5EF4-FFF2-40B4-BE49-F238E27FC236}">
                      <a16:creationId xmlns:a16="http://schemas.microsoft.com/office/drawing/2014/main" id="{2034724D-A9AD-331E-870C-97D663EF7C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" y="213"/>
                  <a:ext cx="122" cy="86"/>
                </a:xfrm>
                <a:custGeom>
                  <a:avLst/>
                  <a:gdLst>
                    <a:gd name="T0" fmla="*/ 64 w 763"/>
                    <a:gd name="T1" fmla="*/ 0 h 363"/>
                    <a:gd name="T2" fmla="*/ 13 w 763"/>
                    <a:gd name="T3" fmla="*/ 27 h 363"/>
                    <a:gd name="T4" fmla="*/ 7 w 763"/>
                    <a:gd name="T5" fmla="*/ 87 h 363"/>
                    <a:gd name="T6" fmla="*/ 58 w 763"/>
                    <a:gd name="T7" fmla="*/ 123 h 363"/>
                    <a:gd name="T8" fmla="*/ 140 w 763"/>
                    <a:gd name="T9" fmla="*/ 141 h 363"/>
                    <a:gd name="T10" fmla="*/ 303 w 763"/>
                    <a:gd name="T11" fmla="*/ 168 h 363"/>
                    <a:gd name="T12" fmla="*/ 511 w 763"/>
                    <a:gd name="T13" fmla="*/ 189 h 363"/>
                    <a:gd name="T14" fmla="*/ 715 w 763"/>
                    <a:gd name="T15" fmla="*/ 225 h 363"/>
                    <a:gd name="T16" fmla="*/ 757 w 763"/>
                    <a:gd name="T17" fmla="*/ 261 h 363"/>
                    <a:gd name="T18" fmla="*/ 751 w 763"/>
                    <a:gd name="T19" fmla="*/ 321 h 363"/>
                    <a:gd name="T20" fmla="*/ 703 w 763"/>
                    <a:gd name="T21" fmla="*/ 363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3" h="363">
                      <a:moveTo>
                        <a:pt x="64" y="0"/>
                      </a:moveTo>
                      <a:cubicBezTo>
                        <a:pt x="56" y="4"/>
                        <a:pt x="22" y="13"/>
                        <a:pt x="13" y="27"/>
                      </a:cubicBezTo>
                      <a:cubicBezTo>
                        <a:pt x="4" y="41"/>
                        <a:pt x="0" y="71"/>
                        <a:pt x="7" y="87"/>
                      </a:cubicBezTo>
                      <a:cubicBezTo>
                        <a:pt x="14" y="103"/>
                        <a:pt x="36" y="114"/>
                        <a:pt x="58" y="123"/>
                      </a:cubicBezTo>
                      <a:cubicBezTo>
                        <a:pt x="80" y="132"/>
                        <a:pt x="100" y="133"/>
                        <a:pt x="140" y="141"/>
                      </a:cubicBezTo>
                      <a:cubicBezTo>
                        <a:pt x="180" y="148"/>
                        <a:pt x="241" y="160"/>
                        <a:pt x="303" y="168"/>
                      </a:cubicBezTo>
                      <a:cubicBezTo>
                        <a:pt x="365" y="175"/>
                        <a:pt x="442" y="179"/>
                        <a:pt x="511" y="189"/>
                      </a:cubicBezTo>
                      <a:cubicBezTo>
                        <a:pt x="580" y="199"/>
                        <a:pt x="674" y="213"/>
                        <a:pt x="715" y="225"/>
                      </a:cubicBezTo>
                      <a:cubicBezTo>
                        <a:pt x="756" y="237"/>
                        <a:pt x="751" y="245"/>
                        <a:pt x="757" y="261"/>
                      </a:cubicBezTo>
                      <a:cubicBezTo>
                        <a:pt x="763" y="277"/>
                        <a:pt x="760" y="304"/>
                        <a:pt x="751" y="321"/>
                      </a:cubicBezTo>
                      <a:cubicBezTo>
                        <a:pt x="742" y="338"/>
                        <a:pt x="713" y="354"/>
                        <a:pt x="703" y="363"/>
                      </a:cubicBezTo>
                    </a:path>
                  </a:pathLst>
                </a:custGeom>
                <a:noFill/>
                <a:ln w="28575">
                  <a:solidFill>
                    <a:schemeClr val="accent1">
                      <a:lumMod val="50000"/>
                    </a:scheme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1" name="Freeform 88">
                  <a:extLst>
                    <a:ext uri="{FF2B5EF4-FFF2-40B4-BE49-F238E27FC236}">
                      <a16:creationId xmlns:a16="http://schemas.microsoft.com/office/drawing/2014/main" id="{4604017A-7ABC-0F8B-E29A-CF259D8D4D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" y="320"/>
                  <a:ext cx="122" cy="85"/>
                </a:xfrm>
                <a:custGeom>
                  <a:avLst/>
                  <a:gdLst>
                    <a:gd name="T0" fmla="*/ 64 w 763"/>
                    <a:gd name="T1" fmla="*/ 0 h 363"/>
                    <a:gd name="T2" fmla="*/ 13 w 763"/>
                    <a:gd name="T3" fmla="*/ 27 h 363"/>
                    <a:gd name="T4" fmla="*/ 7 w 763"/>
                    <a:gd name="T5" fmla="*/ 87 h 363"/>
                    <a:gd name="T6" fmla="*/ 58 w 763"/>
                    <a:gd name="T7" fmla="*/ 123 h 363"/>
                    <a:gd name="T8" fmla="*/ 140 w 763"/>
                    <a:gd name="T9" fmla="*/ 141 h 363"/>
                    <a:gd name="T10" fmla="*/ 303 w 763"/>
                    <a:gd name="T11" fmla="*/ 168 h 363"/>
                    <a:gd name="T12" fmla="*/ 511 w 763"/>
                    <a:gd name="T13" fmla="*/ 189 h 363"/>
                    <a:gd name="T14" fmla="*/ 715 w 763"/>
                    <a:gd name="T15" fmla="*/ 225 h 363"/>
                    <a:gd name="T16" fmla="*/ 757 w 763"/>
                    <a:gd name="T17" fmla="*/ 261 h 363"/>
                    <a:gd name="T18" fmla="*/ 751 w 763"/>
                    <a:gd name="T19" fmla="*/ 321 h 363"/>
                    <a:gd name="T20" fmla="*/ 703 w 763"/>
                    <a:gd name="T21" fmla="*/ 363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3" h="363">
                      <a:moveTo>
                        <a:pt x="64" y="0"/>
                      </a:moveTo>
                      <a:cubicBezTo>
                        <a:pt x="56" y="4"/>
                        <a:pt x="22" y="13"/>
                        <a:pt x="13" y="27"/>
                      </a:cubicBezTo>
                      <a:cubicBezTo>
                        <a:pt x="4" y="41"/>
                        <a:pt x="0" y="71"/>
                        <a:pt x="7" y="87"/>
                      </a:cubicBezTo>
                      <a:cubicBezTo>
                        <a:pt x="14" y="103"/>
                        <a:pt x="36" y="114"/>
                        <a:pt x="58" y="123"/>
                      </a:cubicBezTo>
                      <a:cubicBezTo>
                        <a:pt x="80" y="132"/>
                        <a:pt x="100" y="133"/>
                        <a:pt x="140" y="141"/>
                      </a:cubicBezTo>
                      <a:cubicBezTo>
                        <a:pt x="180" y="148"/>
                        <a:pt x="241" y="160"/>
                        <a:pt x="303" y="168"/>
                      </a:cubicBezTo>
                      <a:cubicBezTo>
                        <a:pt x="365" y="175"/>
                        <a:pt x="442" y="179"/>
                        <a:pt x="511" y="189"/>
                      </a:cubicBezTo>
                      <a:cubicBezTo>
                        <a:pt x="580" y="199"/>
                        <a:pt x="674" y="213"/>
                        <a:pt x="715" y="225"/>
                      </a:cubicBezTo>
                      <a:cubicBezTo>
                        <a:pt x="756" y="237"/>
                        <a:pt x="751" y="245"/>
                        <a:pt x="757" y="261"/>
                      </a:cubicBezTo>
                      <a:cubicBezTo>
                        <a:pt x="763" y="277"/>
                        <a:pt x="760" y="304"/>
                        <a:pt x="751" y="321"/>
                      </a:cubicBezTo>
                      <a:cubicBezTo>
                        <a:pt x="742" y="338"/>
                        <a:pt x="713" y="354"/>
                        <a:pt x="703" y="363"/>
                      </a:cubicBezTo>
                    </a:path>
                  </a:pathLst>
                </a:custGeom>
                <a:noFill/>
                <a:ln w="28575">
                  <a:solidFill>
                    <a:schemeClr val="accent1">
                      <a:lumMod val="50000"/>
                    </a:scheme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2" name="Freeform 89">
                  <a:extLst>
                    <a:ext uri="{FF2B5EF4-FFF2-40B4-BE49-F238E27FC236}">
                      <a16:creationId xmlns:a16="http://schemas.microsoft.com/office/drawing/2014/main" id="{FFBED29E-4163-4CDF-8ACC-5FC86703D4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" y="426"/>
                  <a:ext cx="122" cy="85"/>
                </a:xfrm>
                <a:custGeom>
                  <a:avLst/>
                  <a:gdLst>
                    <a:gd name="T0" fmla="*/ 64 w 763"/>
                    <a:gd name="T1" fmla="*/ 0 h 363"/>
                    <a:gd name="T2" fmla="*/ 13 w 763"/>
                    <a:gd name="T3" fmla="*/ 27 h 363"/>
                    <a:gd name="T4" fmla="*/ 7 w 763"/>
                    <a:gd name="T5" fmla="*/ 87 h 363"/>
                    <a:gd name="T6" fmla="*/ 58 w 763"/>
                    <a:gd name="T7" fmla="*/ 123 h 363"/>
                    <a:gd name="T8" fmla="*/ 140 w 763"/>
                    <a:gd name="T9" fmla="*/ 141 h 363"/>
                    <a:gd name="T10" fmla="*/ 303 w 763"/>
                    <a:gd name="T11" fmla="*/ 168 h 363"/>
                    <a:gd name="T12" fmla="*/ 511 w 763"/>
                    <a:gd name="T13" fmla="*/ 189 h 363"/>
                    <a:gd name="T14" fmla="*/ 715 w 763"/>
                    <a:gd name="T15" fmla="*/ 225 h 363"/>
                    <a:gd name="T16" fmla="*/ 757 w 763"/>
                    <a:gd name="T17" fmla="*/ 261 h 363"/>
                    <a:gd name="T18" fmla="*/ 751 w 763"/>
                    <a:gd name="T19" fmla="*/ 321 h 363"/>
                    <a:gd name="T20" fmla="*/ 703 w 763"/>
                    <a:gd name="T21" fmla="*/ 363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3" h="363">
                      <a:moveTo>
                        <a:pt x="64" y="0"/>
                      </a:moveTo>
                      <a:cubicBezTo>
                        <a:pt x="56" y="4"/>
                        <a:pt x="22" y="13"/>
                        <a:pt x="13" y="27"/>
                      </a:cubicBezTo>
                      <a:cubicBezTo>
                        <a:pt x="4" y="41"/>
                        <a:pt x="0" y="71"/>
                        <a:pt x="7" y="87"/>
                      </a:cubicBezTo>
                      <a:cubicBezTo>
                        <a:pt x="14" y="103"/>
                        <a:pt x="36" y="114"/>
                        <a:pt x="58" y="123"/>
                      </a:cubicBezTo>
                      <a:cubicBezTo>
                        <a:pt x="80" y="132"/>
                        <a:pt x="100" y="133"/>
                        <a:pt x="140" y="141"/>
                      </a:cubicBezTo>
                      <a:cubicBezTo>
                        <a:pt x="180" y="148"/>
                        <a:pt x="241" y="160"/>
                        <a:pt x="303" y="168"/>
                      </a:cubicBezTo>
                      <a:cubicBezTo>
                        <a:pt x="365" y="175"/>
                        <a:pt x="442" y="179"/>
                        <a:pt x="511" y="189"/>
                      </a:cubicBezTo>
                      <a:cubicBezTo>
                        <a:pt x="580" y="199"/>
                        <a:pt x="674" y="213"/>
                        <a:pt x="715" y="225"/>
                      </a:cubicBezTo>
                      <a:cubicBezTo>
                        <a:pt x="756" y="237"/>
                        <a:pt x="751" y="245"/>
                        <a:pt x="757" y="261"/>
                      </a:cubicBezTo>
                      <a:cubicBezTo>
                        <a:pt x="763" y="277"/>
                        <a:pt x="760" y="304"/>
                        <a:pt x="751" y="321"/>
                      </a:cubicBezTo>
                      <a:cubicBezTo>
                        <a:pt x="742" y="338"/>
                        <a:pt x="713" y="354"/>
                        <a:pt x="703" y="363"/>
                      </a:cubicBezTo>
                    </a:path>
                  </a:pathLst>
                </a:custGeom>
                <a:noFill/>
                <a:ln w="28575">
                  <a:solidFill>
                    <a:schemeClr val="accent1">
                      <a:lumMod val="50000"/>
                    </a:scheme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3" name="Freeform 90">
                  <a:extLst>
                    <a:ext uri="{FF2B5EF4-FFF2-40B4-BE49-F238E27FC236}">
                      <a16:creationId xmlns:a16="http://schemas.microsoft.com/office/drawing/2014/main" id="{B63C159B-F8ED-7D2B-683E-A65F316A8E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" y="531"/>
                  <a:ext cx="122" cy="86"/>
                </a:xfrm>
                <a:custGeom>
                  <a:avLst/>
                  <a:gdLst>
                    <a:gd name="T0" fmla="*/ 64 w 763"/>
                    <a:gd name="T1" fmla="*/ 0 h 363"/>
                    <a:gd name="T2" fmla="*/ 13 w 763"/>
                    <a:gd name="T3" fmla="*/ 27 h 363"/>
                    <a:gd name="T4" fmla="*/ 7 w 763"/>
                    <a:gd name="T5" fmla="*/ 87 h 363"/>
                    <a:gd name="T6" fmla="*/ 58 w 763"/>
                    <a:gd name="T7" fmla="*/ 123 h 363"/>
                    <a:gd name="T8" fmla="*/ 140 w 763"/>
                    <a:gd name="T9" fmla="*/ 141 h 363"/>
                    <a:gd name="T10" fmla="*/ 303 w 763"/>
                    <a:gd name="T11" fmla="*/ 168 h 363"/>
                    <a:gd name="T12" fmla="*/ 511 w 763"/>
                    <a:gd name="T13" fmla="*/ 189 h 363"/>
                    <a:gd name="T14" fmla="*/ 715 w 763"/>
                    <a:gd name="T15" fmla="*/ 225 h 363"/>
                    <a:gd name="T16" fmla="*/ 757 w 763"/>
                    <a:gd name="T17" fmla="*/ 261 h 363"/>
                    <a:gd name="T18" fmla="*/ 751 w 763"/>
                    <a:gd name="T19" fmla="*/ 321 h 363"/>
                    <a:gd name="T20" fmla="*/ 703 w 763"/>
                    <a:gd name="T21" fmla="*/ 363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3" h="363">
                      <a:moveTo>
                        <a:pt x="64" y="0"/>
                      </a:moveTo>
                      <a:cubicBezTo>
                        <a:pt x="56" y="4"/>
                        <a:pt x="22" y="13"/>
                        <a:pt x="13" y="27"/>
                      </a:cubicBezTo>
                      <a:cubicBezTo>
                        <a:pt x="4" y="41"/>
                        <a:pt x="0" y="71"/>
                        <a:pt x="7" y="87"/>
                      </a:cubicBezTo>
                      <a:cubicBezTo>
                        <a:pt x="14" y="103"/>
                        <a:pt x="36" y="114"/>
                        <a:pt x="58" y="123"/>
                      </a:cubicBezTo>
                      <a:cubicBezTo>
                        <a:pt x="80" y="132"/>
                        <a:pt x="100" y="133"/>
                        <a:pt x="140" y="141"/>
                      </a:cubicBezTo>
                      <a:cubicBezTo>
                        <a:pt x="180" y="148"/>
                        <a:pt x="241" y="160"/>
                        <a:pt x="303" y="168"/>
                      </a:cubicBezTo>
                      <a:cubicBezTo>
                        <a:pt x="365" y="175"/>
                        <a:pt x="442" y="179"/>
                        <a:pt x="511" y="189"/>
                      </a:cubicBezTo>
                      <a:cubicBezTo>
                        <a:pt x="580" y="199"/>
                        <a:pt x="674" y="213"/>
                        <a:pt x="715" y="225"/>
                      </a:cubicBezTo>
                      <a:cubicBezTo>
                        <a:pt x="756" y="237"/>
                        <a:pt x="751" y="245"/>
                        <a:pt x="757" y="261"/>
                      </a:cubicBezTo>
                      <a:cubicBezTo>
                        <a:pt x="763" y="277"/>
                        <a:pt x="760" y="304"/>
                        <a:pt x="751" y="321"/>
                      </a:cubicBezTo>
                      <a:cubicBezTo>
                        <a:pt x="742" y="338"/>
                        <a:pt x="713" y="354"/>
                        <a:pt x="703" y="363"/>
                      </a:cubicBezTo>
                    </a:path>
                  </a:pathLst>
                </a:custGeom>
                <a:noFill/>
                <a:ln w="28575">
                  <a:solidFill>
                    <a:schemeClr val="accent1">
                      <a:lumMod val="50000"/>
                    </a:scheme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4" name="Freeform 91">
                  <a:extLst>
                    <a:ext uri="{FF2B5EF4-FFF2-40B4-BE49-F238E27FC236}">
                      <a16:creationId xmlns:a16="http://schemas.microsoft.com/office/drawing/2014/main" id="{36EEB1A9-D6E4-A5C6-F3D9-76A8B33D7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" y="91"/>
                  <a:ext cx="305" cy="46"/>
                </a:xfrm>
                <a:custGeom>
                  <a:avLst/>
                  <a:gdLst>
                    <a:gd name="T0" fmla="*/ 0 w 339"/>
                    <a:gd name="T1" fmla="*/ 0 h 50"/>
                    <a:gd name="T2" fmla="*/ 141 w 339"/>
                    <a:gd name="T3" fmla="*/ 6 h 50"/>
                    <a:gd name="T4" fmla="*/ 306 w 339"/>
                    <a:gd name="T5" fmla="*/ 12 h 50"/>
                    <a:gd name="T6" fmla="*/ 337 w 339"/>
                    <a:gd name="T7" fmla="*/ 37 h 50"/>
                    <a:gd name="T8" fmla="*/ 322 w 339"/>
                    <a:gd name="T9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9" h="50">
                      <a:moveTo>
                        <a:pt x="0" y="0"/>
                      </a:moveTo>
                      <a:cubicBezTo>
                        <a:pt x="24" y="1"/>
                        <a:pt x="90" y="4"/>
                        <a:pt x="141" y="6"/>
                      </a:cubicBezTo>
                      <a:cubicBezTo>
                        <a:pt x="192" y="8"/>
                        <a:pt x="273" y="7"/>
                        <a:pt x="306" y="12"/>
                      </a:cubicBezTo>
                      <a:cubicBezTo>
                        <a:pt x="339" y="17"/>
                        <a:pt x="334" y="31"/>
                        <a:pt x="337" y="37"/>
                      </a:cubicBezTo>
                      <a:cubicBezTo>
                        <a:pt x="339" y="44"/>
                        <a:pt x="326" y="48"/>
                        <a:pt x="322" y="50"/>
                      </a:cubicBezTo>
                    </a:path>
                  </a:pathLst>
                </a:custGeom>
                <a:noFill/>
                <a:ln w="28575">
                  <a:solidFill>
                    <a:schemeClr val="accent1">
                      <a:lumMod val="50000"/>
                    </a:scheme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5" name="Line 73">
                  <a:extLst>
                    <a:ext uri="{FF2B5EF4-FFF2-40B4-BE49-F238E27FC236}">
                      <a16:creationId xmlns:a16="http://schemas.microsoft.com/office/drawing/2014/main" id="{9FB48CB0-9ECF-B995-D571-AFC2D5225F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726"/>
                  <a:ext cx="295" cy="0"/>
                </a:xfrm>
                <a:prstGeom prst="line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6" name="Freeform 90">
                  <a:extLst>
                    <a:ext uri="{FF2B5EF4-FFF2-40B4-BE49-F238E27FC236}">
                      <a16:creationId xmlns:a16="http://schemas.microsoft.com/office/drawing/2014/main" id="{A6770F31-1F9C-73D2-60D6-C651777657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" y="613"/>
                  <a:ext cx="122" cy="86"/>
                </a:xfrm>
                <a:custGeom>
                  <a:avLst/>
                  <a:gdLst>
                    <a:gd name="T0" fmla="*/ 64 w 763"/>
                    <a:gd name="T1" fmla="*/ 0 h 363"/>
                    <a:gd name="T2" fmla="*/ 13 w 763"/>
                    <a:gd name="T3" fmla="*/ 27 h 363"/>
                    <a:gd name="T4" fmla="*/ 7 w 763"/>
                    <a:gd name="T5" fmla="*/ 87 h 363"/>
                    <a:gd name="T6" fmla="*/ 58 w 763"/>
                    <a:gd name="T7" fmla="*/ 123 h 363"/>
                    <a:gd name="T8" fmla="*/ 140 w 763"/>
                    <a:gd name="T9" fmla="*/ 141 h 363"/>
                    <a:gd name="T10" fmla="*/ 303 w 763"/>
                    <a:gd name="T11" fmla="*/ 168 h 363"/>
                    <a:gd name="T12" fmla="*/ 511 w 763"/>
                    <a:gd name="T13" fmla="*/ 189 h 363"/>
                    <a:gd name="T14" fmla="*/ 715 w 763"/>
                    <a:gd name="T15" fmla="*/ 225 h 363"/>
                    <a:gd name="T16" fmla="*/ 757 w 763"/>
                    <a:gd name="T17" fmla="*/ 261 h 363"/>
                    <a:gd name="T18" fmla="*/ 751 w 763"/>
                    <a:gd name="T19" fmla="*/ 321 h 363"/>
                    <a:gd name="T20" fmla="*/ 703 w 763"/>
                    <a:gd name="T21" fmla="*/ 363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3" h="363">
                      <a:moveTo>
                        <a:pt x="64" y="0"/>
                      </a:moveTo>
                      <a:cubicBezTo>
                        <a:pt x="56" y="4"/>
                        <a:pt x="22" y="13"/>
                        <a:pt x="13" y="27"/>
                      </a:cubicBezTo>
                      <a:cubicBezTo>
                        <a:pt x="4" y="41"/>
                        <a:pt x="0" y="71"/>
                        <a:pt x="7" y="87"/>
                      </a:cubicBezTo>
                      <a:cubicBezTo>
                        <a:pt x="14" y="103"/>
                        <a:pt x="36" y="114"/>
                        <a:pt x="58" y="123"/>
                      </a:cubicBezTo>
                      <a:cubicBezTo>
                        <a:pt x="80" y="132"/>
                        <a:pt x="100" y="133"/>
                        <a:pt x="140" y="141"/>
                      </a:cubicBezTo>
                      <a:cubicBezTo>
                        <a:pt x="180" y="148"/>
                        <a:pt x="241" y="160"/>
                        <a:pt x="303" y="168"/>
                      </a:cubicBezTo>
                      <a:cubicBezTo>
                        <a:pt x="365" y="175"/>
                        <a:pt x="442" y="179"/>
                        <a:pt x="511" y="189"/>
                      </a:cubicBezTo>
                      <a:cubicBezTo>
                        <a:pt x="580" y="199"/>
                        <a:pt x="674" y="213"/>
                        <a:pt x="715" y="225"/>
                      </a:cubicBezTo>
                      <a:cubicBezTo>
                        <a:pt x="756" y="237"/>
                        <a:pt x="751" y="245"/>
                        <a:pt x="757" y="261"/>
                      </a:cubicBezTo>
                      <a:cubicBezTo>
                        <a:pt x="763" y="277"/>
                        <a:pt x="760" y="304"/>
                        <a:pt x="751" y="321"/>
                      </a:cubicBezTo>
                      <a:cubicBezTo>
                        <a:pt x="742" y="338"/>
                        <a:pt x="713" y="354"/>
                        <a:pt x="703" y="363"/>
                      </a:cubicBezTo>
                    </a:path>
                  </a:pathLst>
                </a:custGeom>
                <a:noFill/>
                <a:ln w="28575">
                  <a:solidFill>
                    <a:schemeClr val="accent1">
                      <a:lumMod val="50000"/>
                    </a:schemeClr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299" name="组合 298">
            <a:extLst>
              <a:ext uri="{FF2B5EF4-FFF2-40B4-BE49-F238E27FC236}">
                <a16:creationId xmlns:a16="http://schemas.microsoft.com/office/drawing/2014/main" id="{6E470A74-AC66-D789-0040-81D2DED34137}"/>
              </a:ext>
            </a:extLst>
          </p:cNvPr>
          <p:cNvGrpSpPr/>
          <p:nvPr/>
        </p:nvGrpSpPr>
        <p:grpSpPr>
          <a:xfrm>
            <a:off x="3777851" y="2952079"/>
            <a:ext cx="1912279" cy="1771089"/>
            <a:chOff x="8688015" y="2698523"/>
            <a:chExt cx="2484438" cy="2251075"/>
          </a:xfrm>
        </p:grpSpPr>
        <p:sp>
          <p:nvSpPr>
            <p:cNvPr id="300" name="Rectangle 102">
              <a:extLst>
                <a:ext uri="{FF2B5EF4-FFF2-40B4-BE49-F238E27FC236}">
                  <a16:creationId xmlns:a16="http://schemas.microsoft.com/office/drawing/2014/main" id="{949B076D-5E82-82F4-AD98-D769D11F7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8015" y="3198573"/>
              <a:ext cx="2088566" cy="107638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1" name="组合 21670">
              <a:extLst>
                <a:ext uri="{FF2B5EF4-FFF2-40B4-BE49-F238E27FC236}">
                  <a16:creationId xmlns:a16="http://schemas.microsoft.com/office/drawing/2014/main" id="{08DE4C11-5955-137D-32D3-53BB9432D598}"/>
                </a:ext>
              </a:extLst>
            </p:cNvPr>
            <p:cNvGrpSpPr/>
            <p:nvPr/>
          </p:nvGrpSpPr>
          <p:grpSpPr>
            <a:xfrm>
              <a:off x="9230633" y="2698523"/>
              <a:ext cx="626228" cy="672949"/>
              <a:chOff x="0" y="0"/>
              <a:chExt cx="454" cy="482"/>
            </a:xfrm>
          </p:grpSpPr>
          <p:sp>
            <p:nvSpPr>
              <p:cNvPr id="347" name="Rectangle 175">
                <a:extLst>
                  <a:ext uri="{FF2B5EF4-FFF2-40B4-BE49-F238E27FC236}">
                    <a16:creationId xmlns:a16="http://schemas.microsoft.com/office/drawing/2014/main" id="{EFEC853F-2672-B802-4290-D8F935954E2A}"/>
                  </a:ext>
                </a:extLst>
              </p:cNvPr>
              <p:cNvSpPr/>
              <p:nvPr/>
            </p:nvSpPr>
            <p:spPr>
              <a:xfrm>
                <a:off x="110" y="57"/>
                <a:ext cx="344" cy="4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60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Line 176">
                <a:extLst>
                  <a:ext uri="{FF2B5EF4-FFF2-40B4-BE49-F238E27FC236}">
                    <a16:creationId xmlns:a16="http://schemas.microsoft.com/office/drawing/2014/main" id="{56A9A1ED-63F1-4C02-2001-FFD667644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451" cy="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Line 177">
                <a:extLst>
                  <a:ext uri="{FF2B5EF4-FFF2-40B4-BE49-F238E27FC236}">
                    <a16:creationId xmlns:a16="http://schemas.microsoft.com/office/drawing/2014/main" id="{A04111FB-D8A0-2D09-0956-FA3DA16C5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292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Line 66">
                <a:extLst>
                  <a:ext uri="{FF2B5EF4-FFF2-40B4-BE49-F238E27FC236}">
                    <a16:creationId xmlns:a16="http://schemas.microsoft.com/office/drawing/2014/main" id="{D73CA023-285D-796B-8BBF-12F5B29B1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4" y="0"/>
                <a:ext cx="0" cy="363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2" name="组合 21676">
              <a:extLst>
                <a:ext uri="{FF2B5EF4-FFF2-40B4-BE49-F238E27FC236}">
                  <a16:creationId xmlns:a16="http://schemas.microsoft.com/office/drawing/2014/main" id="{A505C5A5-A44E-9F17-B031-DC1CF182BAB8}"/>
                </a:ext>
              </a:extLst>
            </p:cNvPr>
            <p:cNvGrpSpPr/>
            <p:nvPr/>
          </p:nvGrpSpPr>
          <p:grpSpPr>
            <a:xfrm>
              <a:off x="9844917" y="4030861"/>
              <a:ext cx="97262" cy="489880"/>
              <a:chOff x="0" y="0"/>
              <a:chExt cx="85" cy="340"/>
            </a:xfrm>
          </p:grpSpPr>
          <p:sp>
            <p:nvSpPr>
              <p:cNvPr id="344" name="Rectangle 19">
                <a:extLst>
                  <a:ext uri="{FF2B5EF4-FFF2-40B4-BE49-F238E27FC236}">
                    <a16:creationId xmlns:a16="http://schemas.microsoft.com/office/drawing/2014/main" id="{44536121-3C13-7ACA-30A4-E567B906A331}"/>
                  </a:ext>
                </a:extLst>
              </p:cNvPr>
              <p:cNvSpPr/>
              <p:nvPr/>
            </p:nvSpPr>
            <p:spPr>
              <a:xfrm>
                <a:off x="0" y="113"/>
                <a:ext cx="85" cy="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60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Line 20">
                <a:extLst>
                  <a:ext uri="{FF2B5EF4-FFF2-40B4-BE49-F238E27FC236}">
                    <a16:creationId xmlns:a16="http://schemas.microsoft.com/office/drawing/2014/main" id="{808E0D08-0B75-FC5D-DC45-145833699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Line 21">
                <a:extLst>
                  <a:ext uri="{FF2B5EF4-FFF2-40B4-BE49-F238E27FC236}">
                    <a16:creationId xmlns:a16="http://schemas.microsoft.com/office/drawing/2014/main" id="{6B174076-D1C7-B683-E8DC-1827D9D21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3" name="组合 21685">
              <a:extLst>
                <a:ext uri="{FF2B5EF4-FFF2-40B4-BE49-F238E27FC236}">
                  <a16:creationId xmlns:a16="http://schemas.microsoft.com/office/drawing/2014/main" id="{A158BAEF-E15B-C1D3-6529-7CF1A7CD9BFB}"/>
                </a:ext>
              </a:extLst>
            </p:cNvPr>
            <p:cNvGrpSpPr/>
            <p:nvPr/>
          </p:nvGrpSpPr>
          <p:grpSpPr>
            <a:xfrm>
              <a:off x="10351701" y="2920580"/>
              <a:ext cx="675712" cy="1500151"/>
              <a:chOff x="0" y="-73"/>
              <a:chExt cx="396" cy="885"/>
            </a:xfrm>
          </p:grpSpPr>
          <p:sp>
            <p:nvSpPr>
              <p:cNvPr id="333" name="Rectangle 80">
                <a:extLst>
                  <a:ext uri="{FF2B5EF4-FFF2-40B4-BE49-F238E27FC236}">
                    <a16:creationId xmlns:a16="http://schemas.microsoft.com/office/drawing/2014/main" id="{2983D20C-BAB3-669A-12D5-11AC09164170}"/>
                  </a:ext>
                </a:extLst>
              </p:cNvPr>
              <p:cNvSpPr/>
              <p:nvPr/>
            </p:nvSpPr>
            <p:spPr>
              <a:xfrm>
                <a:off x="114" y="0"/>
                <a:ext cx="265" cy="8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60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Rectangle 82">
                <a:extLst>
                  <a:ext uri="{FF2B5EF4-FFF2-40B4-BE49-F238E27FC236}">
                    <a16:creationId xmlns:a16="http://schemas.microsoft.com/office/drawing/2014/main" id="{0C69C9B4-57A0-3979-B94E-2173881F4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8"/>
                <a:ext cx="216" cy="3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sz="2600" i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</a:p>
            </p:txBody>
          </p:sp>
          <p:sp>
            <p:nvSpPr>
              <p:cNvPr id="335" name="Freeform 84">
                <a:extLst>
                  <a:ext uri="{FF2B5EF4-FFF2-40B4-BE49-F238E27FC236}">
                    <a16:creationId xmlns:a16="http://schemas.microsoft.com/office/drawing/2014/main" id="{E1910655-66BF-B3FD-E124-B82477E1D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-73"/>
                <a:ext cx="99" cy="885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C0C0C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Freeform 86">
                <a:extLst>
                  <a:ext uri="{FF2B5EF4-FFF2-40B4-BE49-F238E27FC236}">
                    <a16:creationId xmlns:a16="http://schemas.microsoft.com/office/drawing/2014/main" id="{617B0C38-95CE-1E1D-517A-533FB1AFC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" y="129"/>
                <a:ext cx="122" cy="84"/>
              </a:xfrm>
              <a:custGeom>
                <a:avLst/>
                <a:gdLst>
                  <a:gd name="T0" fmla="*/ 64 w 763"/>
                  <a:gd name="T1" fmla="*/ 0 h 363"/>
                  <a:gd name="T2" fmla="*/ 13 w 763"/>
                  <a:gd name="T3" fmla="*/ 27 h 363"/>
                  <a:gd name="T4" fmla="*/ 7 w 763"/>
                  <a:gd name="T5" fmla="*/ 87 h 363"/>
                  <a:gd name="T6" fmla="*/ 58 w 763"/>
                  <a:gd name="T7" fmla="*/ 123 h 363"/>
                  <a:gd name="T8" fmla="*/ 140 w 763"/>
                  <a:gd name="T9" fmla="*/ 141 h 363"/>
                  <a:gd name="T10" fmla="*/ 303 w 763"/>
                  <a:gd name="T11" fmla="*/ 168 h 363"/>
                  <a:gd name="T12" fmla="*/ 511 w 763"/>
                  <a:gd name="T13" fmla="*/ 189 h 363"/>
                  <a:gd name="T14" fmla="*/ 715 w 763"/>
                  <a:gd name="T15" fmla="*/ 225 h 363"/>
                  <a:gd name="T16" fmla="*/ 757 w 763"/>
                  <a:gd name="T17" fmla="*/ 261 h 363"/>
                  <a:gd name="T18" fmla="*/ 751 w 763"/>
                  <a:gd name="T19" fmla="*/ 321 h 363"/>
                  <a:gd name="T20" fmla="*/ 703 w 763"/>
                  <a:gd name="T21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3" h="363">
                    <a:moveTo>
                      <a:pt x="64" y="0"/>
                    </a:moveTo>
                    <a:cubicBezTo>
                      <a:pt x="56" y="4"/>
                      <a:pt x="22" y="13"/>
                      <a:pt x="13" y="27"/>
                    </a:cubicBezTo>
                    <a:cubicBezTo>
                      <a:pt x="4" y="41"/>
                      <a:pt x="0" y="71"/>
                      <a:pt x="7" y="87"/>
                    </a:cubicBezTo>
                    <a:cubicBezTo>
                      <a:pt x="14" y="103"/>
                      <a:pt x="36" y="114"/>
                      <a:pt x="58" y="123"/>
                    </a:cubicBezTo>
                    <a:cubicBezTo>
                      <a:pt x="80" y="132"/>
                      <a:pt x="100" y="133"/>
                      <a:pt x="140" y="141"/>
                    </a:cubicBezTo>
                    <a:cubicBezTo>
                      <a:pt x="180" y="148"/>
                      <a:pt x="241" y="160"/>
                      <a:pt x="303" y="168"/>
                    </a:cubicBezTo>
                    <a:cubicBezTo>
                      <a:pt x="365" y="175"/>
                      <a:pt x="442" y="179"/>
                      <a:pt x="511" y="189"/>
                    </a:cubicBezTo>
                    <a:cubicBezTo>
                      <a:pt x="580" y="199"/>
                      <a:pt x="674" y="213"/>
                      <a:pt x="715" y="225"/>
                    </a:cubicBezTo>
                    <a:cubicBezTo>
                      <a:pt x="756" y="237"/>
                      <a:pt x="751" y="245"/>
                      <a:pt x="757" y="261"/>
                    </a:cubicBezTo>
                    <a:cubicBezTo>
                      <a:pt x="763" y="277"/>
                      <a:pt x="760" y="304"/>
                      <a:pt x="751" y="321"/>
                    </a:cubicBezTo>
                    <a:cubicBezTo>
                      <a:pt x="742" y="338"/>
                      <a:pt x="713" y="354"/>
                      <a:pt x="703" y="363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Freeform 87">
                <a:extLst>
                  <a:ext uri="{FF2B5EF4-FFF2-40B4-BE49-F238E27FC236}">
                    <a16:creationId xmlns:a16="http://schemas.microsoft.com/office/drawing/2014/main" id="{90443255-EF58-9E42-163B-D861C40B2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" y="213"/>
                <a:ext cx="122" cy="86"/>
              </a:xfrm>
              <a:custGeom>
                <a:avLst/>
                <a:gdLst>
                  <a:gd name="T0" fmla="*/ 64 w 763"/>
                  <a:gd name="T1" fmla="*/ 0 h 363"/>
                  <a:gd name="T2" fmla="*/ 13 w 763"/>
                  <a:gd name="T3" fmla="*/ 27 h 363"/>
                  <a:gd name="T4" fmla="*/ 7 w 763"/>
                  <a:gd name="T5" fmla="*/ 87 h 363"/>
                  <a:gd name="T6" fmla="*/ 58 w 763"/>
                  <a:gd name="T7" fmla="*/ 123 h 363"/>
                  <a:gd name="T8" fmla="*/ 140 w 763"/>
                  <a:gd name="T9" fmla="*/ 141 h 363"/>
                  <a:gd name="T10" fmla="*/ 303 w 763"/>
                  <a:gd name="T11" fmla="*/ 168 h 363"/>
                  <a:gd name="T12" fmla="*/ 511 w 763"/>
                  <a:gd name="T13" fmla="*/ 189 h 363"/>
                  <a:gd name="T14" fmla="*/ 715 w 763"/>
                  <a:gd name="T15" fmla="*/ 225 h 363"/>
                  <a:gd name="T16" fmla="*/ 757 w 763"/>
                  <a:gd name="T17" fmla="*/ 261 h 363"/>
                  <a:gd name="T18" fmla="*/ 751 w 763"/>
                  <a:gd name="T19" fmla="*/ 321 h 363"/>
                  <a:gd name="T20" fmla="*/ 703 w 763"/>
                  <a:gd name="T21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3" h="363">
                    <a:moveTo>
                      <a:pt x="64" y="0"/>
                    </a:moveTo>
                    <a:cubicBezTo>
                      <a:pt x="56" y="4"/>
                      <a:pt x="22" y="13"/>
                      <a:pt x="13" y="27"/>
                    </a:cubicBezTo>
                    <a:cubicBezTo>
                      <a:pt x="4" y="41"/>
                      <a:pt x="0" y="71"/>
                      <a:pt x="7" y="87"/>
                    </a:cubicBezTo>
                    <a:cubicBezTo>
                      <a:pt x="14" y="103"/>
                      <a:pt x="36" y="114"/>
                      <a:pt x="58" y="123"/>
                    </a:cubicBezTo>
                    <a:cubicBezTo>
                      <a:pt x="80" y="132"/>
                      <a:pt x="100" y="133"/>
                      <a:pt x="140" y="141"/>
                    </a:cubicBezTo>
                    <a:cubicBezTo>
                      <a:pt x="180" y="148"/>
                      <a:pt x="241" y="160"/>
                      <a:pt x="303" y="168"/>
                    </a:cubicBezTo>
                    <a:cubicBezTo>
                      <a:pt x="365" y="175"/>
                      <a:pt x="442" y="179"/>
                      <a:pt x="511" y="189"/>
                    </a:cubicBezTo>
                    <a:cubicBezTo>
                      <a:pt x="580" y="199"/>
                      <a:pt x="674" y="213"/>
                      <a:pt x="715" y="225"/>
                    </a:cubicBezTo>
                    <a:cubicBezTo>
                      <a:pt x="756" y="237"/>
                      <a:pt x="751" y="245"/>
                      <a:pt x="757" y="261"/>
                    </a:cubicBezTo>
                    <a:cubicBezTo>
                      <a:pt x="763" y="277"/>
                      <a:pt x="760" y="304"/>
                      <a:pt x="751" y="321"/>
                    </a:cubicBezTo>
                    <a:cubicBezTo>
                      <a:pt x="742" y="338"/>
                      <a:pt x="713" y="354"/>
                      <a:pt x="703" y="363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Freeform 88">
                <a:extLst>
                  <a:ext uri="{FF2B5EF4-FFF2-40B4-BE49-F238E27FC236}">
                    <a16:creationId xmlns:a16="http://schemas.microsoft.com/office/drawing/2014/main" id="{51A378EC-A409-AA81-A865-E99D27726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" y="320"/>
                <a:ext cx="122" cy="85"/>
              </a:xfrm>
              <a:custGeom>
                <a:avLst/>
                <a:gdLst>
                  <a:gd name="T0" fmla="*/ 64 w 763"/>
                  <a:gd name="T1" fmla="*/ 0 h 363"/>
                  <a:gd name="T2" fmla="*/ 13 w 763"/>
                  <a:gd name="T3" fmla="*/ 27 h 363"/>
                  <a:gd name="T4" fmla="*/ 7 w 763"/>
                  <a:gd name="T5" fmla="*/ 87 h 363"/>
                  <a:gd name="T6" fmla="*/ 58 w 763"/>
                  <a:gd name="T7" fmla="*/ 123 h 363"/>
                  <a:gd name="T8" fmla="*/ 140 w 763"/>
                  <a:gd name="T9" fmla="*/ 141 h 363"/>
                  <a:gd name="T10" fmla="*/ 303 w 763"/>
                  <a:gd name="T11" fmla="*/ 168 h 363"/>
                  <a:gd name="T12" fmla="*/ 511 w 763"/>
                  <a:gd name="T13" fmla="*/ 189 h 363"/>
                  <a:gd name="T14" fmla="*/ 715 w 763"/>
                  <a:gd name="T15" fmla="*/ 225 h 363"/>
                  <a:gd name="T16" fmla="*/ 757 w 763"/>
                  <a:gd name="T17" fmla="*/ 261 h 363"/>
                  <a:gd name="T18" fmla="*/ 751 w 763"/>
                  <a:gd name="T19" fmla="*/ 321 h 363"/>
                  <a:gd name="T20" fmla="*/ 703 w 763"/>
                  <a:gd name="T21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3" h="363">
                    <a:moveTo>
                      <a:pt x="64" y="0"/>
                    </a:moveTo>
                    <a:cubicBezTo>
                      <a:pt x="56" y="4"/>
                      <a:pt x="22" y="13"/>
                      <a:pt x="13" y="27"/>
                    </a:cubicBezTo>
                    <a:cubicBezTo>
                      <a:pt x="4" y="41"/>
                      <a:pt x="0" y="71"/>
                      <a:pt x="7" y="87"/>
                    </a:cubicBezTo>
                    <a:cubicBezTo>
                      <a:pt x="14" y="103"/>
                      <a:pt x="36" y="114"/>
                      <a:pt x="58" y="123"/>
                    </a:cubicBezTo>
                    <a:cubicBezTo>
                      <a:pt x="80" y="132"/>
                      <a:pt x="100" y="133"/>
                      <a:pt x="140" y="141"/>
                    </a:cubicBezTo>
                    <a:cubicBezTo>
                      <a:pt x="180" y="148"/>
                      <a:pt x="241" y="160"/>
                      <a:pt x="303" y="168"/>
                    </a:cubicBezTo>
                    <a:cubicBezTo>
                      <a:pt x="365" y="175"/>
                      <a:pt x="442" y="179"/>
                      <a:pt x="511" y="189"/>
                    </a:cubicBezTo>
                    <a:cubicBezTo>
                      <a:pt x="580" y="199"/>
                      <a:pt x="674" y="213"/>
                      <a:pt x="715" y="225"/>
                    </a:cubicBezTo>
                    <a:cubicBezTo>
                      <a:pt x="756" y="237"/>
                      <a:pt x="751" y="245"/>
                      <a:pt x="757" y="261"/>
                    </a:cubicBezTo>
                    <a:cubicBezTo>
                      <a:pt x="763" y="277"/>
                      <a:pt x="760" y="304"/>
                      <a:pt x="751" y="321"/>
                    </a:cubicBezTo>
                    <a:cubicBezTo>
                      <a:pt x="742" y="338"/>
                      <a:pt x="713" y="354"/>
                      <a:pt x="703" y="363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Freeform 89">
                <a:extLst>
                  <a:ext uri="{FF2B5EF4-FFF2-40B4-BE49-F238E27FC236}">
                    <a16:creationId xmlns:a16="http://schemas.microsoft.com/office/drawing/2014/main" id="{1A004993-ED6B-7621-CAC7-D4C17AA10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" y="426"/>
                <a:ext cx="122" cy="85"/>
              </a:xfrm>
              <a:custGeom>
                <a:avLst/>
                <a:gdLst>
                  <a:gd name="T0" fmla="*/ 64 w 763"/>
                  <a:gd name="T1" fmla="*/ 0 h 363"/>
                  <a:gd name="T2" fmla="*/ 13 w 763"/>
                  <a:gd name="T3" fmla="*/ 27 h 363"/>
                  <a:gd name="T4" fmla="*/ 7 w 763"/>
                  <a:gd name="T5" fmla="*/ 87 h 363"/>
                  <a:gd name="T6" fmla="*/ 58 w 763"/>
                  <a:gd name="T7" fmla="*/ 123 h 363"/>
                  <a:gd name="T8" fmla="*/ 140 w 763"/>
                  <a:gd name="T9" fmla="*/ 141 h 363"/>
                  <a:gd name="T10" fmla="*/ 303 w 763"/>
                  <a:gd name="T11" fmla="*/ 168 h 363"/>
                  <a:gd name="T12" fmla="*/ 511 w 763"/>
                  <a:gd name="T13" fmla="*/ 189 h 363"/>
                  <a:gd name="T14" fmla="*/ 715 w 763"/>
                  <a:gd name="T15" fmla="*/ 225 h 363"/>
                  <a:gd name="T16" fmla="*/ 757 w 763"/>
                  <a:gd name="T17" fmla="*/ 261 h 363"/>
                  <a:gd name="T18" fmla="*/ 751 w 763"/>
                  <a:gd name="T19" fmla="*/ 321 h 363"/>
                  <a:gd name="T20" fmla="*/ 703 w 763"/>
                  <a:gd name="T21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3" h="363">
                    <a:moveTo>
                      <a:pt x="64" y="0"/>
                    </a:moveTo>
                    <a:cubicBezTo>
                      <a:pt x="56" y="4"/>
                      <a:pt x="22" y="13"/>
                      <a:pt x="13" y="27"/>
                    </a:cubicBezTo>
                    <a:cubicBezTo>
                      <a:pt x="4" y="41"/>
                      <a:pt x="0" y="71"/>
                      <a:pt x="7" y="87"/>
                    </a:cubicBezTo>
                    <a:cubicBezTo>
                      <a:pt x="14" y="103"/>
                      <a:pt x="36" y="114"/>
                      <a:pt x="58" y="123"/>
                    </a:cubicBezTo>
                    <a:cubicBezTo>
                      <a:pt x="80" y="132"/>
                      <a:pt x="100" y="133"/>
                      <a:pt x="140" y="141"/>
                    </a:cubicBezTo>
                    <a:cubicBezTo>
                      <a:pt x="180" y="148"/>
                      <a:pt x="241" y="160"/>
                      <a:pt x="303" y="168"/>
                    </a:cubicBezTo>
                    <a:cubicBezTo>
                      <a:pt x="365" y="175"/>
                      <a:pt x="442" y="179"/>
                      <a:pt x="511" y="189"/>
                    </a:cubicBezTo>
                    <a:cubicBezTo>
                      <a:pt x="580" y="199"/>
                      <a:pt x="674" y="213"/>
                      <a:pt x="715" y="225"/>
                    </a:cubicBezTo>
                    <a:cubicBezTo>
                      <a:pt x="756" y="237"/>
                      <a:pt x="751" y="245"/>
                      <a:pt x="757" y="261"/>
                    </a:cubicBezTo>
                    <a:cubicBezTo>
                      <a:pt x="763" y="277"/>
                      <a:pt x="760" y="304"/>
                      <a:pt x="751" y="321"/>
                    </a:cubicBezTo>
                    <a:cubicBezTo>
                      <a:pt x="742" y="338"/>
                      <a:pt x="713" y="354"/>
                      <a:pt x="703" y="363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Freeform 90">
                <a:extLst>
                  <a:ext uri="{FF2B5EF4-FFF2-40B4-BE49-F238E27FC236}">
                    <a16:creationId xmlns:a16="http://schemas.microsoft.com/office/drawing/2014/main" id="{589C733E-F514-0B98-6DFC-97164BAAF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" y="531"/>
                <a:ext cx="122" cy="86"/>
              </a:xfrm>
              <a:custGeom>
                <a:avLst/>
                <a:gdLst>
                  <a:gd name="T0" fmla="*/ 64 w 763"/>
                  <a:gd name="T1" fmla="*/ 0 h 363"/>
                  <a:gd name="T2" fmla="*/ 13 w 763"/>
                  <a:gd name="T3" fmla="*/ 27 h 363"/>
                  <a:gd name="T4" fmla="*/ 7 w 763"/>
                  <a:gd name="T5" fmla="*/ 87 h 363"/>
                  <a:gd name="T6" fmla="*/ 58 w 763"/>
                  <a:gd name="T7" fmla="*/ 123 h 363"/>
                  <a:gd name="T8" fmla="*/ 140 w 763"/>
                  <a:gd name="T9" fmla="*/ 141 h 363"/>
                  <a:gd name="T10" fmla="*/ 303 w 763"/>
                  <a:gd name="T11" fmla="*/ 168 h 363"/>
                  <a:gd name="T12" fmla="*/ 511 w 763"/>
                  <a:gd name="T13" fmla="*/ 189 h 363"/>
                  <a:gd name="T14" fmla="*/ 715 w 763"/>
                  <a:gd name="T15" fmla="*/ 225 h 363"/>
                  <a:gd name="T16" fmla="*/ 757 w 763"/>
                  <a:gd name="T17" fmla="*/ 261 h 363"/>
                  <a:gd name="T18" fmla="*/ 751 w 763"/>
                  <a:gd name="T19" fmla="*/ 321 h 363"/>
                  <a:gd name="T20" fmla="*/ 703 w 763"/>
                  <a:gd name="T21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3" h="363">
                    <a:moveTo>
                      <a:pt x="64" y="0"/>
                    </a:moveTo>
                    <a:cubicBezTo>
                      <a:pt x="56" y="4"/>
                      <a:pt x="22" y="13"/>
                      <a:pt x="13" y="27"/>
                    </a:cubicBezTo>
                    <a:cubicBezTo>
                      <a:pt x="4" y="41"/>
                      <a:pt x="0" y="71"/>
                      <a:pt x="7" y="87"/>
                    </a:cubicBezTo>
                    <a:cubicBezTo>
                      <a:pt x="14" y="103"/>
                      <a:pt x="36" y="114"/>
                      <a:pt x="58" y="123"/>
                    </a:cubicBezTo>
                    <a:cubicBezTo>
                      <a:pt x="80" y="132"/>
                      <a:pt x="100" y="133"/>
                      <a:pt x="140" y="141"/>
                    </a:cubicBezTo>
                    <a:cubicBezTo>
                      <a:pt x="180" y="148"/>
                      <a:pt x="241" y="160"/>
                      <a:pt x="303" y="168"/>
                    </a:cubicBezTo>
                    <a:cubicBezTo>
                      <a:pt x="365" y="175"/>
                      <a:pt x="442" y="179"/>
                      <a:pt x="511" y="189"/>
                    </a:cubicBezTo>
                    <a:cubicBezTo>
                      <a:pt x="580" y="199"/>
                      <a:pt x="674" y="213"/>
                      <a:pt x="715" y="225"/>
                    </a:cubicBezTo>
                    <a:cubicBezTo>
                      <a:pt x="756" y="237"/>
                      <a:pt x="751" y="245"/>
                      <a:pt x="757" y="261"/>
                    </a:cubicBezTo>
                    <a:cubicBezTo>
                      <a:pt x="763" y="277"/>
                      <a:pt x="760" y="304"/>
                      <a:pt x="751" y="321"/>
                    </a:cubicBezTo>
                    <a:cubicBezTo>
                      <a:pt x="742" y="338"/>
                      <a:pt x="713" y="354"/>
                      <a:pt x="703" y="363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Freeform 91">
                <a:extLst>
                  <a:ext uri="{FF2B5EF4-FFF2-40B4-BE49-F238E27FC236}">
                    <a16:creationId xmlns:a16="http://schemas.microsoft.com/office/drawing/2014/main" id="{18245331-8D70-4D7C-3649-DB7C57372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" y="91"/>
                <a:ext cx="305" cy="46"/>
              </a:xfrm>
              <a:custGeom>
                <a:avLst/>
                <a:gdLst>
                  <a:gd name="T0" fmla="*/ 0 w 339"/>
                  <a:gd name="T1" fmla="*/ 0 h 50"/>
                  <a:gd name="T2" fmla="*/ 141 w 339"/>
                  <a:gd name="T3" fmla="*/ 6 h 50"/>
                  <a:gd name="T4" fmla="*/ 306 w 339"/>
                  <a:gd name="T5" fmla="*/ 12 h 50"/>
                  <a:gd name="T6" fmla="*/ 337 w 339"/>
                  <a:gd name="T7" fmla="*/ 37 h 50"/>
                  <a:gd name="T8" fmla="*/ 322 w 339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50">
                    <a:moveTo>
                      <a:pt x="0" y="0"/>
                    </a:moveTo>
                    <a:cubicBezTo>
                      <a:pt x="24" y="1"/>
                      <a:pt x="90" y="4"/>
                      <a:pt x="141" y="6"/>
                    </a:cubicBezTo>
                    <a:cubicBezTo>
                      <a:pt x="192" y="8"/>
                      <a:pt x="273" y="7"/>
                      <a:pt x="306" y="12"/>
                    </a:cubicBezTo>
                    <a:cubicBezTo>
                      <a:pt x="339" y="17"/>
                      <a:pt x="334" y="31"/>
                      <a:pt x="337" y="37"/>
                    </a:cubicBezTo>
                    <a:cubicBezTo>
                      <a:pt x="339" y="44"/>
                      <a:pt x="326" y="48"/>
                      <a:pt x="322" y="50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Line 73">
                <a:extLst>
                  <a:ext uri="{FF2B5EF4-FFF2-40B4-BE49-F238E27FC236}">
                    <a16:creationId xmlns:a16="http://schemas.microsoft.com/office/drawing/2014/main" id="{1A5339AE-DFA8-F15C-626C-0EF8752F5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726"/>
                <a:ext cx="295" cy="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Freeform 90">
                <a:extLst>
                  <a:ext uri="{FF2B5EF4-FFF2-40B4-BE49-F238E27FC236}">
                    <a16:creationId xmlns:a16="http://schemas.microsoft.com/office/drawing/2014/main" id="{02325398-C815-5AFB-8BB8-268940D8B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" y="613"/>
                <a:ext cx="122" cy="86"/>
              </a:xfrm>
              <a:custGeom>
                <a:avLst/>
                <a:gdLst>
                  <a:gd name="T0" fmla="*/ 64 w 763"/>
                  <a:gd name="T1" fmla="*/ 0 h 363"/>
                  <a:gd name="T2" fmla="*/ 13 w 763"/>
                  <a:gd name="T3" fmla="*/ 27 h 363"/>
                  <a:gd name="T4" fmla="*/ 7 w 763"/>
                  <a:gd name="T5" fmla="*/ 87 h 363"/>
                  <a:gd name="T6" fmla="*/ 58 w 763"/>
                  <a:gd name="T7" fmla="*/ 123 h 363"/>
                  <a:gd name="T8" fmla="*/ 140 w 763"/>
                  <a:gd name="T9" fmla="*/ 141 h 363"/>
                  <a:gd name="T10" fmla="*/ 303 w 763"/>
                  <a:gd name="T11" fmla="*/ 168 h 363"/>
                  <a:gd name="T12" fmla="*/ 511 w 763"/>
                  <a:gd name="T13" fmla="*/ 189 h 363"/>
                  <a:gd name="T14" fmla="*/ 715 w 763"/>
                  <a:gd name="T15" fmla="*/ 225 h 363"/>
                  <a:gd name="T16" fmla="*/ 757 w 763"/>
                  <a:gd name="T17" fmla="*/ 261 h 363"/>
                  <a:gd name="T18" fmla="*/ 751 w 763"/>
                  <a:gd name="T19" fmla="*/ 321 h 363"/>
                  <a:gd name="T20" fmla="*/ 703 w 763"/>
                  <a:gd name="T21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3" h="363">
                    <a:moveTo>
                      <a:pt x="64" y="0"/>
                    </a:moveTo>
                    <a:cubicBezTo>
                      <a:pt x="56" y="4"/>
                      <a:pt x="22" y="13"/>
                      <a:pt x="13" y="27"/>
                    </a:cubicBezTo>
                    <a:cubicBezTo>
                      <a:pt x="4" y="41"/>
                      <a:pt x="0" y="71"/>
                      <a:pt x="7" y="87"/>
                    </a:cubicBezTo>
                    <a:cubicBezTo>
                      <a:pt x="14" y="103"/>
                      <a:pt x="36" y="114"/>
                      <a:pt x="58" y="123"/>
                    </a:cubicBezTo>
                    <a:cubicBezTo>
                      <a:pt x="80" y="132"/>
                      <a:pt x="100" y="133"/>
                      <a:pt x="140" y="141"/>
                    </a:cubicBezTo>
                    <a:cubicBezTo>
                      <a:pt x="180" y="148"/>
                      <a:pt x="241" y="160"/>
                      <a:pt x="303" y="168"/>
                    </a:cubicBezTo>
                    <a:cubicBezTo>
                      <a:pt x="365" y="175"/>
                      <a:pt x="442" y="179"/>
                      <a:pt x="511" y="189"/>
                    </a:cubicBezTo>
                    <a:cubicBezTo>
                      <a:pt x="580" y="199"/>
                      <a:pt x="674" y="213"/>
                      <a:pt x="715" y="225"/>
                    </a:cubicBezTo>
                    <a:cubicBezTo>
                      <a:pt x="756" y="237"/>
                      <a:pt x="751" y="245"/>
                      <a:pt x="757" y="261"/>
                    </a:cubicBezTo>
                    <a:cubicBezTo>
                      <a:pt x="763" y="277"/>
                      <a:pt x="760" y="304"/>
                      <a:pt x="751" y="321"/>
                    </a:cubicBezTo>
                    <a:cubicBezTo>
                      <a:pt x="742" y="338"/>
                      <a:pt x="713" y="354"/>
                      <a:pt x="703" y="363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4" name="组合 21700">
              <a:extLst>
                <a:ext uri="{FF2B5EF4-FFF2-40B4-BE49-F238E27FC236}">
                  <a16:creationId xmlns:a16="http://schemas.microsoft.com/office/drawing/2014/main" id="{A2ED0D72-C6C8-9DF1-7632-F4E949E51531}"/>
                </a:ext>
              </a:extLst>
            </p:cNvPr>
            <p:cNvGrpSpPr/>
            <p:nvPr/>
          </p:nvGrpSpPr>
          <p:grpSpPr>
            <a:xfrm flipV="1">
              <a:off x="10660550" y="4515656"/>
              <a:ext cx="150158" cy="289860"/>
              <a:chOff x="0" y="0"/>
              <a:chExt cx="144" cy="288"/>
            </a:xfrm>
          </p:grpSpPr>
          <p:sp>
            <p:nvSpPr>
              <p:cNvPr id="331" name="AutoShape 77">
                <a:extLst>
                  <a:ext uri="{FF2B5EF4-FFF2-40B4-BE49-F238E27FC236}">
                    <a16:creationId xmlns:a16="http://schemas.microsoft.com/office/drawing/2014/main" id="{A6C86F5F-FAAA-76CE-F52D-6ABA82C4E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" cy="48"/>
              </a:xfrm>
              <a:prstGeom prst="flowChartMerg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</a:gradFill>
              <a:ln w="12700" cap="sq">
                <a:solidFill>
                  <a:schemeClr val="accent1">
                    <a:lumMod val="50000"/>
                  </a:schemeClr>
                </a:solidFill>
                <a:miter lim="800000"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AutoShape 78">
                <a:extLst>
                  <a:ext uri="{FF2B5EF4-FFF2-40B4-BE49-F238E27FC236}">
                    <a16:creationId xmlns:a16="http://schemas.microsoft.com/office/drawing/2014/main" id="{6FF8F13A-4DF5-9BFA-AA69-C5011E082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8"/>
                <a:ext cx="48" cy="240"/>
              </a:xfrm>
              <a:prstGeom prst="flowChartMerg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</a:gradFill>
              <a:ln w="12700" cap="sq">
                <a:solidFill>
                  <a:schemeClr val="accent1">
                    <a:lumMod val="50000"/>
                  </a:schemeClr>
                </a:solidFill>
                <a:miter lim="800000"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5" name="组合 21703">
              <a:extLst>
                <a:ext uri="{FF2B5EF4-FFF2-40B4-BE49-F238E27FC236}">
                  <a16:creationId xmlns:a16="http://schemas.microsoft.com/office/drawing/2014/main" id="{DBAA4793-8D2A-8F08-8753-C9D686FB58FC}"/>
                </a:ext>
              </a:extLst>
            </p:cNvPr>
            <p:cNvGrpSpPr/>
            <p:nvPr/>
          </p:nvGrpSpPr>
          <p:grpSpPr>
            <a:xfrm flipV="1">
              <a:off x="10759518" y="4659738"/>
              <a:ext cx="150158" cy="289860"/>
              <a:chOff x="0" y="0"/>
              <a:chExt cx="144" cy="288"/>
            </a:xfrm>
          </p:grpSpPr>
          <p:sp>
            <p:nvSpPr>
              <p:cNvPr id="329" name="AutoShape 80">
                <a:extLst>
                  <a:ext uri="{FF2B5EF4-FFF2-40B4-BE49-F238E27FC236}">
                    <a16:creationId xmlns:a16="http://schemas.microsoft.com/office/drawing/2014/main" id="{3DC03868-57D2-CE9C-E84B-A027A02C9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" cy="48"/>
              </a:xfrm>
              <a:prstGeom prst="flowChartMerg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</a:gradFill>
              <a:ln w="12700" cap="sq">
                <a:solidFill>
                  <a:schemeClr val="accent1">
                    <a:lumMod val="50000"/>
                  </a:schemeClr>
                </a:solidFill>
                <a:miter lim="800000"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0" name="AutoShape 81">
                <a:extLst>
                  <a:ext uri="{FF2B5EF4-FFF2-40B4-BE49-F238E27FC236}">
                    <a16:creationId xmlns:a16="http://schemas.microsoft.com/office/drawing/2014/main" id="{0025266A-A6C9-BC83-AEC3-8A7E430DA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8"/>
                <a:ext cx="48" cy="240"/>
              </a:xfrm>
              <a:prstGeom prst="flowChartMerg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</a:gradFill>
              <a:ln w="12700" cap="sq">
                <a:solidFill>
                  <a:schemeClr val="accent1">
                    <a:lumMod val="50000"/>
                  </a:schemeClr>
                </a:solidFill>
                <a:miter lim="800000"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6" name="组合 21706">
              <a:extLst>
                <a:ext uri="{FF2B5EF4-FFF2-40B4-BE49-F238E27FC236}">
                  <a16:creationId xmlns:a16="http://schemas.microsoft.com/office/drawing/2014/main" id="{0AFB58C5-75F2-0FC1-8EF2-071C4671C881}"/>
                </a:ext>
              </a:extLst>
            </p:cNvPr>
            <p:cNvGrpSpPr/>
            <p:nvPr/>
          </p:nvGrpSpPr>
          <p:grpSpPr>
            <a:xfrm rot="913762" flipV="1">
              <a:off x="10785113" y="4478364"/>
              <a:ext cx="150158" cy="289860"/>
              <a:chOff x="0" y="0"/>
              <a:chExt cx="144" cy="288"/>
            </a:xfrm>
          </p:grpSpPr>
          <p:sp>
            <p:nvSpPr>
              <p:cNvPr id="327" name="AutoShape 86">
                <a:extLst>
                  <a:ext uri="{FF2B5EF4-FFF2-40B4-BE49-F238E27FC236}">
                    <a16:creationId xmlns:a16="http://schemas.microsoft.com/office/drawing/2014/main" id="{7333BEE7-8E1D-741B-4170-E03FCBF13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" cy="48"/>
              </a:xfrm>
              <a:prstGeom prst="flowChartMerg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</a:gradFill>
              <a:ln w="12700" cap="sq">
                <a:solidFill>
                  <a:schemeClr val="accent1">
                    <a:lumMod val="50000"/>
                  </a:schemeClr>
                </a:solidFill>
                <a:miter lim="800000"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AutoShape 87">
                <a:extLst>
                  <a:ext uri="{FF2B5EF4-FFF2-40B4-BE49-F238E27FC236}">
                    <a16:creationId xmlns:a16="http://schemas.microsoft.com/office/drawing/2014/main" id="{F665B2F9-524D-8249-F0F1-2E47860A3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8"/>
                <a:ext cx="48" cy="240"/>
              </a:xfrm>
              <a:prstGeom prst="flowChartMerg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</a:gradFill>
              <a:ln w="12700" cap="sq">
                <a:solidFill>
                  <a:schemeClr val="accent1">
                    <a:lumMod val="50000"/>
                  </a:schemeClr>
                </a:solidFill>
                <a:miter lim="800000"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7" name="组合 21709">
              <a:extLst>
                <a:ext uri="{FF2B5EF4-FFF2-40B4-BE49-F238E27FC236}">
                  <a16:creationId xmlns:a16="http://schemas.microsoft.com/office/drawing/2014/main" id="{8006CF1B-FCEA-4585-CD8E-CC4DB01AC92C}"/>
                </a:ext>
              </a:extLst>
            </p:cNvPr>
            <p:cNvGrpSpPr/>
            <p:nvPr/>
          </p:nvGrpSpPr>
          <p:grpSpPr>
            <a:xfrm rot="17847162" flipV="1">
              <a:off x="10949406" y="4389229"/>
              <a:ext cx="145778" cy="300316"/>
              <a:chOff x="0" y="0"/>
              <a:chExt cx="144" cy="288"/>
            </a:xfrm>
          </p:grpSpPr>
          <p:sp>
            <p:nvSpPr>
              <p:cNvPr id="325" name="AutoShape 89">
                <a:extLst>
                  <a:ext uri="{FF2B5EF4-FFF2-40B4-BE49-F238E27FC236}">
                    <a16:creationId xmlns:a16="http://schemas.microsoft.com/office/drawing/2014/main" id="{E4F666C1-8C3C-0B58-D594-0AD97CA41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" cy="48"/>
              </a:xfrm>
              <a:prstGeom prst="flowChartMerg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</a:gradFill>
              <a:ln w="12700" cap="sq">
                <a:solidFill>
                  <a:schemeClr val="accent1">
                    <a:lumMod val="50000"/>
                  </a:schemeClr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AutoShape 90">
                <a:extLst>
                  <a:ext uri="{FF2B5EF4-FFF2-40B4-BE49-F238E27FC236}">
                    <a16:creationId xmlns:a16="http://schemas.microsoft.com/office/drawing/2014/main" id="{941CEB7E-E9F8-7C74-4CA8-95AD4562B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8"/>
                <a:ext cx="48" cy="240"/>
              </a:xfrm>
              <a:prstGeom prst="flowChartMerg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</a:gradFill>
              <a:ln w="12700" cap="sq">
                <a:solidFill>
                  <a:schemeClr val="accent1">
                    <a:lumMod val="50000"/>
                  </a:schemeClr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8" name="组合 21712">
              <a:extLst>
                <a:ext uri="{FF2B5EF4-FFF2-40B4-BE49-F238E27FC236}">
                  <a16:creationId xmlns:a16="http://schemas.microsoft.com/office/drawing/2014/main" id="{C51928DB-39C6-E97A-BC25-CA2B2B33B8A3}"/>
                </a:ext>
              </a:extLst>
            </p:cNvPr>
            <p:cNvGrpSpPr/>
            <p:nvPr/>
          </p:nvGrpSpPr>
          <p:grpSpPr>
            <a:xfrm rot="21155952" flipV="1">
              <a:off x="10860192" y="4515656"/>
              <a:ext cx="150158" cy="289860"/>
              <a:chOff x="0" y="0"/>
              <a:chExt cx="144" cy="288"/>
            </a:xfrm>
          </p:grpSpPr>
          <p:sp>
            <p:nvSpPr>
              <p:cNvPr id="323" name="AutoShape 92">
                <a:extLst>
                  <a:ext uri="{FF2B5EF4-FFF2-40B4-BE49-F238E27FC236}">
                    <a16:creationId xmlns:a16="http://schemas.microsoft.com/office/drawing/2014/main" id="{3531AEAD-456C-9794-B6F9-93E2ACA07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" cy="48"/>
              </a:xfrm>
              <a:prstGeom prst="flowChartMerg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</a:gradFill>
              <a:ln w="12700" cap="sq">
                <a:solidFill>
                  <a:schemeClr val="accent1">
                    <a:lumMod val="50000"/>
                  </a:schemeClr>
                </a:solidFill>
                <a:miter lim="800000"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4" name="AutoShape 93">
                <a:extLst>
                  <a:ext uri="{FF2B5EF4-FFF2-40B4-BE49-F238E27FC236}">
                    <a16:creationId xmlns:a16="http://schemas.microsoft.com/office/drawing/2014/main" id="{BAFEEF76-AA18-2CF6-8033-873654BBF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8"/>
                <a:ext cx="48" cy="240"/>
              </a:xfrm>
              <a:prstGeom prst="flowChartMerg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</a:gradFill>
              <a:ln w="12700" cap="sq">
                <a:solidFill>
                  <a:schemeClr val="accent1">
                    <a:lumMod val="50000"/>
                  </a:schemeClr>
                </a:solidFill>
                <a:miter lim="800000"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9" name="组合 21715">
              <a:extLst>
                <a:ext uri="{FF2B5EF4-FFF2-40B4-BE49-F238E27FC236}">
                  <a16:creationId xmlns:a16="http://schemas.microsoft.com/office/drawing/2014/main" id="{4DDACD62-2291-C9A7-C05D-004FE7CF2B48}"/>
                </a:ext>
              </a:extLst>
            </p:cNvPr>
            <p:cNvGrpSpPr/>
            <p:nvPr/>
          </p:nvGrpSpPr>
          <p:grpSpPr>
            <a:xfrm rot="3470054" flipV="1">
              <a:off x="10737819" y="4389229"/>
              <a:ext cx="145778" cy="300316"/>
              <a:chOff x="0" y="0"/>
              <a:chExt cx="144" cy="288"/>
            </a:xfrm>
          </p:grpSpPr>
          <p:sp>
            <p:nvSpPr>
              <p:cNvPr id="321" name="AutoShape 95">
                <a:extLst>
                  <a:ext uri="{FF2B5EF4-FFF2-40B4-BE49-F238E27FC236}">
                    <a16:creationId xmlns:a16="http://schemas.microsoft.com/office/drawing/2014/main" id="{739D349A-33FD-C6C5-D0B7-B8C4CDB84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" cy="48"/>
              </a:xfrm>
              <a:prstGeom prst="flowChartMerg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</a:gradFill>
              <a:ln w="12700" cap="sq">
                <a:solidFill>
                  <a:schemeClr val="accent1">
                    <a:lumMod val="50000"/>
                  </a:schemeClr>
                </a:solidFill>
                <a:miter lim="800000"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AutoShape 96">
                <a:extLst>
                  <a:ext uri="{FF2B5EF4-FFF2-40B4-BE49-F238E27FC236}">
                    <a16:creationId xmlns:a16="http://schemas.microsoft.com/office/drawing/2014/main" id="{95D544F6-0A6E-048D-2B67-E814EC8EB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8"/>
                <a:ext cx="48" cy="240"/>
              </a:xfrm>
              <a:prstGeom prst="flowChartMerg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</a:gradFill>
              <a:ln w="12700" cap="sq">
                <a:solidFill>
                  <a:schemeClr val="accent1">
                    <a:lumMod val="50000"/>
                  </a:schemeClr>
                </a:solidFill>
                <a:miter lim="800000"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0" name="组合 21718">
              <a:extLst>
                <a:ext uri="{FF2B5EF4-FFF2-40B4-BE49-F238E27FC236}">
                  <a16:creationId xmlns:a16="http://schemas.microsoft.com/office/drawing/2014/main" id="{549E0051-6AD4-A4E8-1754-A6FA2634A53C}"/>
                </a:ext>
              </a:extLst>
            </p:cNvPr>
            <p:cNvGrpSpPr/>
            <p:nvPr/>
          </p:nvGrpSpPr>
          <p:grpSpPr>
            <a:xfrm rot="19618568" flipV="1">
              <a:off x="10950628" y="4505485"/>
              <a:ext cx="150158" cy="289860"/>
              <a:chOff x="0" y="0"/>
              <a:chExt cx="144" cy="288"/>
            </a:xfrm>
          </p:grpSpPr>
          <p:sp>
            <p:nvSpPr>
              <p:cNvPr id="319" name="AutoShape 98">
                <a:extLst>
                  <a:ext uri="{FF2B5EF4-FFF2-40B4-BE49-F238E27FC236}">
                    <a16:creationId xmlns:a16="http://schemas.microsoft.com/office/drawing/2014/main" id="{83820C33-C129-BF19-C846-72F4DFC5F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" cy="48"/>
              </a:xfrm>
              <a:prstGeom prst="flowChartMerg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</a:gradFill>
              <a:ln w="12700" cap="sq">
                <a:solidFill>
                  <a:schemeClr val="accent1">
                    <a:lumMod val="50000"/>
                  </a:schemeClr>
                </a:solidFill>
                <a:miter lim="800000"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AutoShape 99">
                <a:extLst>
                  <a:ext uri="{FF2B5EF4-FFF2-40B4-BE49-F238E27FC236}">
                    <a16:creationId xmlns:a16="http://schemas.microsoft.com/office/drawing/2014/main" id="{BEF6EDC1-5B0F-3AEE-F4C1-0F931BC76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8"/>
                <a:ext cx="48" cy="240"/>
              </a:xfrm>
              <a:prstGeom prst="flowChartMerg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0" scaled="1"/>
              </a:gradFill>
              <a:ln w="12700" cap="sq">
                <a:solidFill>
                  <a:schemeClr val="accent1">
                    <a:lumMod val="50000"/>
                  </a:schemeClr>
                </a:solidFill>
                <a:miter lim="800000"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1" name="Rectangle 175">
              <a:extLst>
                <a:ext uri="{FF2B5EF4-FFF2-40B4-BE49-F238E27FC236}">
                  <a16:creationId xmlns:a16="http://schemas.microsoft.com/office/drawing/2014/main" id="{196570BA-F034-7DB2-29FB-FFDB2AD71929}"/>
                </a:ext>
              </a:extLst>
            </p:cNvPr>
            <p:cNvSpPr/>
            <p:nvPr/>
          </p:nvSpPr>
          <p:spPr bwMode="auto">
            <a:xfrm>
              <a:off x="9480376" y="2885518"/>
              <a:ext cx="359891" cy="6084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26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2" name="Rectangle 175">
              <a:extLst>
                <a:ext uri="{FF2B5EF4-FFF2-40B4-BE49-F238E27FC236}">
                  <a16:creationId xmlns:a16="http://schemas.microsoft.com/office/drawing/2014/main" id="{78BF9E03-8ECB-C537-F1F9-44393D33A4C4}"/>
                </a:ext>
              </a:extLst>
            </p:cNvPr>
            <p:cNvSpPr/>
            <p:nvPr/>
          </p:nvSpPr>
          <p:spPr bwMode="auto">
            <a:xfrm>
              <a:off x="9142098" y="3916654"/>
              <a:ext cx="359891" cy="6084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26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3" name="Rectangle 178">
              <a:extLst>
                <a:ext uri="{FF2B5EF4-FFF2-40B4-BE49-F238E27FC236}">
                  <a16:creationId xmlns:a16="http://schemas.microsoft.com/office/drawing/2014/main" id="{7F9219C1-14E1-D957-7E73-C107267DF17B}"/>
                </a:ext>
              </a:extLst>
            </p:cNvPr>
            <p:cNvSpPr/>
            <p:nvPr/>
          </p:nvSpPr>
          <p:spPr bwMode="auto">
            <a:xfrm>
              <a:off x="9017339" y="3107039"/>
              <a:ext cx="590395" cy="1762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>
              <a:solidFill>
                <a:schemeClr val="accent1">
                  <a:lumMod val="5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6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4" name="组合 21680">
              <a:extLst>
                <a:ext uri="{FF2B5EF4-FFF2-40B4-BE49-F238E27FC236}">
                  <a16:creationId xmlns:a16="http://schemas.microsoft.com/office/drawing/2014/main" id="{0E2DB0FB-2484-0362-EF06-609B73D47D37}"/>
                </a:ext>
              </a:extLst>
            </p:cNvPr>
            <p:cNvGrpSpPr/>
            <p:nvPr/>
          </p:nvGrpSpPr>
          <p:grpSpPr>
            <a:xfrm>
              <a:off x="9017339" y="4107140"/>
              <a:ext cx="515316" cy="252568"/>
              <a:chOff x="0" y="0"/>
              <a:chExt cx="318" cy="159"/>
            </a:xfrm>
          </p:grpSpPr>
          <p:sp>
            <p:nvSpPr>
              <p:cNvPr id="316" name="Rectangle 96">
                <a:extLst>
                  <a:ext uri="{FF2B5EF4-FFF2-40B4-BE49-F238E27FC236}">
                    <a16:creationId xmlns:a16="http://schemas.microsoft.com/office/drawing/2014/main" id="{F6B82D9D-D304-9B13-B22D-5E3D45073DDE}"/>
                  </a:ext>
                </a:extLst>
              </p:cNvPr>
              <p:cNvSpPr/>
              <p:nvPr/>
            </p:nvSpPr>
            <p:spPr>
              <a:xfrm>
                <a:off x="32" y="0"/>
                <a:ext cx="195" cy="1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260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Line 97">
                <a:extLst>
                  <a:ext uri="{FF2B5EF4-FFF2-40B4-BE49-F238E27FC236}">
                    <a16:creationId xmlns:a16="http://schemas.microsoft.com/office/drawing/2014/main" id="{95DF9EB9-14C0-17C3-319E-C82DF98D6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" y="68"/>
                <a:ext cx="263" cy="36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Oval 98">
                <a:extLst>
                  <a:ext uri="{FF2B5EF4-FFF2-40B4-BE49-F238E27FC236}">
                    <a16:creationId xmlns:a16="http://schemas.microsoft.com/office/drawing/2014/main" id="{06D19123-E483-FB1F-05B6-8369FD1722F3}"/>
                  </a:ext>
                </a:extLst>
              </p:cNvPr>
              <p:cNvSpPr/>
              <p:nvPr/>
            </p:nvSpPr>
            <p:spPr>
              <a:xfrm>
                <a:off x="0" y="69"/>
                <a:ext cx="63" cy="6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60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5" name="Rectangle 78">
              <a:extLst>
                <a:ext uri="{FF2B5EF4-FFF2-40B4-BE49-F238E27FC236}">
                  <a16:creationId xmlns:a16="http://schemas.microsoft.com/office/drawing/2014/main" id="{73B052C9-05D8-0EEB-C61F-248CAB45D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9918" y="3783379"/>
              <a:ext cx="368570" cy="62590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sz="2600">
                  <a:latin typeface="Times New Roman" panose="02020603050405020304" pitchFamily="18" charset="0"/>
                  <a:ea typeface="楷体" panose="02010609060101010101" pitchFamily="49" charset="-122"/>
                </a:rPr>
                <a:t>S</a:t>
              </a:r>
            </a:p>
          </p:txBody>
        </p:sp>
      </p:grpSp>
      <p:sp>
        <p:nvSpPr>
          <p:cNvPr id="351" name="文本框 350">
            <a:extLst>
              <a:ext uri="{FF2B5EF4-FFF2-40B4-BE49-F238E27FC236}">
                <a16:creationId xmlns:a16="http://schemas.microsoft.com/office/drawing/2014/main" id="{7F5EA560-E4EC-6639-8000-02723D88C045}"/>
              </a:ext>
            </a:extLst>
          </p:cNvPr>
          <p:cNvSpPr txBox="1"/>
          <p:nvPr/>
        </p:nvSpPr>
        <p:spPr>
          <a:xfrm>
            <a:off x="6708889" y="4866935"/>
            <a:ext cx="3695249" cy="11302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685800" eaLnBrk="1" hangingPunct="1">
              <a:lnSpc>
                <a:spcPct val="150000"/>
              </a:lnSpc>
            </a:pPr>
            <a:r>
              <a:rPr lang="zh-CN" altLang="en-US" sz="2400" b="1" kern="0">
                <a:latin typeface="Times New Roman" panose="02020603050405020304" pitchFamily="18" charset="0"/>
                <a:ea typeface="楷体" panose="02010609060101010101" pitchFamily="49" charset="-122"/>
              </a:rPr>
              <a:t>电流一定时，螺线管匝数越多，电磁铁的磁性越强。</a:t>
            </a:r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47644160-729C-41B9-7989-F47D2D0BD8F8}"/>
              </a:ext>
            </a:extLst>
          </p:cNvPr>
          <p:cNvSpPr/>
          <p:nvPr/>
        </p:nvSpPr>
        <p:spPr>
          <a:xfrm>
            <a:off x="5978012" y="416962"/>
            <a:ext cx="1808559" cy="574124"/>
          </a:xfrm>
          <a:prstGeom prst="wedgeRoundRectCallout">
            <a:avLst>
              <a:gd name="adj1" fmla="val -81457"/>
              <a:gd name="adj2" fmla="val 6421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有无铁芯</a:t>
            </a:r>
          </a:p>
        </p:txBody>
      </p:sp>
    </p:spTree>
    <p:extLst>
      <p:ext uri="{BB962C8B-B14F-4D97-AF65-F5344CB8AC3E}">
        <p14:creationId xmlns:p14="http://schemas.microsoft.com/office/powerpoint/2010/main" val="569941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9" grpId="0" animBg="1"/>
      <p:bldP spid="180" grpId="0" animBg="1"/>
      <p:bldP spid="351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3AE2EB45-D788-83B0-55FB-23E4A102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41011" y="569718"/>
            <a:ext cx="3335233" cy="238964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P_6_BD#c6e27931c?parentnodeid=19b3b902b&amp;vbahtmlprocessed=1">
            <a:extLst>
              <a:ext uri="{FF2B5EF4-FFF2-40B4-BE49-F238E27FC236}">
                <a16:creationId xmlns:a16="http://schemas.microsoft.com/office/drawing/2014/main" id="{B79E9E6D-FBF5-9D9A-FD5B-2EC0465664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9347" y="244492"/>
            <a:ext cx="5081641" cy="28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" name="矩形 14">
            <a:extLst>
              <a:ext uri="{FF2B5EF4-FFF2-40B4-BE49-F238E27FC236}">
                <a16:creationId xmlns:a16="http://schemas.microsoft.com/office/drawing/2014/main" id="{AAC0A484-DE25-3CD7-A086-8ADADF78D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95" y="100935"/>
            <a:ext cx="67675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b="1">
                <a:solidFill>
                  <a:srgbClr val="0070C0"/>
                </a:solidFill>
                <a:latin typeface="+mj-ea"/>
                <a:ea typeface="+mj-ea"/>
                <a:sym typeface="微软雅黑" panose="020B0503020204020204" pitchFamily="34" charset="-122"/>
              </a:rPr>
              <a:t>4</a:t>
            </a:r>
            <a:r>
              <a:rPr lang="zh-CN" altLang="en-US" sz="2800" b="1">
                <a:solidFill>
                  <a:srgbClr val="0070C0"/>
                </a:solidFill>
                <a:latin typeface="+mj-ea"/>
                <a:ea typeface="+mj-ea"/>
                <a:sym typeface="微软雅黑" panose="020B0503020204020204" pitchFamily="34" charset="-122"/>
              </a:rPr>
              <a:t>、电磁继电器</a:t>
            </a:r>
            <a:endParaRPr lang="zh-CN" altLang="en-US" sz="2800">
              <a:solidFill>
                <a:srgbClr val="000000"/>
              </a:solidFill>
              <a:latin typeface="+mj-ea"/>
              <a:ea typeface="+mj-ea"/>
              <a:sym typeface="Calibri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44F6BFD-B64A-BFA8-034D-00B8362D3E8B}"/>
              </a:ext>
            </a:extLst>
          </p:cNvPr>
          <p:cNvSpPr txBox="1"/>
          <p:nvPr/>
        </p:nvSpPr>
        <p:spPr>
          <a:xfrm>
            <a:off x="218694" y="3047865"/>
            <a:ext cx="2161169" cy="5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1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）实质： </a:t>
            </a:r>
            <a:endParaRPr lang="zh-CN" altLang="en-US" sz="2800" b="0" i="0" u="none">
              <a:solidFill>
                <a:srgbClr val="000000"/>
              </a:solidFill>
              <a:effectLst/>
              <a:latin typeface="+mj-ea"/>
              <a:ea typeface="+mj-ea"/>
              <a:cs typeface="宋体" panose="02010600030101010101" pitchFamily="2" charset="-122"/>
              <a:sym typeface=",isEnd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0F3772B-C30E-0705-8673-EFAE8FD97974}"/>
              </a:ext>
            </a:extLst>
          </p:cNvPr>
          <p:cNvSpPr txBox="1"/>
          <p:nvPr/>
        </p:nvSpPr>
        <p:spPr>
          <a:xfrm>
            <a:off x="2059381" y="3027073"/>
            <a:ext cx="5833725" cy="60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 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用电磁铁控制电路的一种开关。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  <a:sym typeface=",isEnd"/>
              </a:rPr>
              <a:t> 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2487A2C-8083-955C-E59E-892AB6776780}"/>
              </a:ext>
            </a:extLst>
          </p:cNvPr>
          <p:cNvSpPr txBox="1"/>
          <p:nvPr/>
        </p:nvSpPr>
        <p:spPr>
          <a:xfrm>
            <a:off x="179695" y="3552569"/>
            <a:ext cx="2340864" cy="5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2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）特点：</a:t>
            </a:r>
            <a:endParaRPr lang="zh-CN" altLang="en-US" sz="2800" b="0" i="0" u="none">
              <a:solidFill>
                <a:srgbClr val="000000"/>
              </a:solidFill>
              <a:effectLst/>
              <a:latin typeface="+mj-ea"/>
              <a:ea typeface="+mj-ea"/>
              <a:cs typeface="宋体" panose="02010600030101010101" pitchFamily="2" charset="-122"/>
              <a:sym typeface=",isEnd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510E17F-A262-A256-D7EC-917A96030F8F}"/>
              </a:ext>
            </a:extLst>
          </p:cNvPr>
          <p:cNvSpPr txBox="1"/>
          <p:nvPr/>
        </p:nvSpPr>
        <p:spPr>
          <a:xfrm>
            <a:off x="2261875" y="3552428"/>
            <a:ext cx="9750430" cy="52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利用</a:t>
            </a:r>
            <a:r>
              <a:rPr lang="zh-CN" altLang="en-US" sz="240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低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电压低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  <a:sym typeface=",isEnd"/>
              </a:rPr>
              <a:t>电流电路的通断来间接控制高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电压、强电流电路的通断。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  <a:sym typeface=",isEnd"/>
              </a:rPr>
              <a:t> </a:t>
            </a:r>
          </a:p>
        </p:txBody>
      </p:sp>
      <p:sp>
        <p:nvSpPr>
          <p:cNvPr id="18" name="yt_shape_14334">
            <a:extLst>
              <a:ext uri="{FF2B5EF4-FFF2-40B4-BE49-F238E27FC236}">
                <a16:creationId xmlns:a16="http://schemas.microsoft.com/office/drawing/2014/main" id="{89C96550-C891-EB1F-782F-3C9AF0F833FB}"/>
              </a:ext>
            </a:extLst>
          </p:cNvPr>
          <p:cNvSpPr txBox="1"/>
          <p:nvPr/>
        </p:nvSpPr>
        <p:spPr>
          <a:xfrm>
            <a:off x="257605" y="4050878"/>
            <a:ext cx="2967990" cy="5794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 eaLnBrk="1" latinLnBrk="0" hangingPunct="0">
              <a:lnSpc>
                <a:spcPct val="13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）工作原理：</a:t>
            </a:r>
            <a:endParaRPr lang="en-US" altLang="zh-CN" sz="2800" b="0" i="0" u="none">
              <a:solidFill>
                <a:srgbClr val="000000"/>
              </a:solidFill>
              <a:effectLst/>
              <a:latin typeface="+mj-ea"/>
              <a:ea typeface="+mj-ea"/>
              <a:cs typeface="宋体" panose="02010600030101010101" pitchFamily="2" charset="-122"/>
              <a:sym typeface=",isEnd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FD6D443-C0E3-F7B1-FF6B-3BA6AC0D0B2F}"/>
              </a:ext>
            </a:extLst>
          </p:cNvPr>
          <p:cNvSpPr txBox="1"/>
          <p:nvPr/>
        </p:nvSpPr>
        <p:spPr>
          <a:xfrm>
            <a:off x="7709196" y="4350545"/>
            <a:ext cx="1246887" cy="648348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+mj-ea"/>
                <a:ea typeface="+mj-ea"/>
                <a:cs typeface="宋体" panose="02010600030101010101" pitchFamily="2" charset="-122"/>
              </a:rPr>
              <a:t>接触　</a:t>
            </a:r>
            <a:endParaRPr lang="zh-CN" altLang="en-US" sz="280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4621463-A793-3A99-3DB1-C2BDC92D658A}"/>
              </a:ext>
            </a:extLst>
          </p:cNvPr>
          <p:cNvSpPr txBox="1"/>
          <p:nvPr/>
        </p:nvSpPr>
        <p:spPr>
          <a:xfrm>
            <a:off x="8100885" y="5210766"/>
            <a:ext cx="1384999" cy="648348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800" b="1" i="1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+mj-ea"/>
                <a:ea typeface="+mj-ea"/>
                <a:cs typeface="Times New Roman" panose="02020603050405020304" pitchFamily="28"/>
              </a:rPr>
              <a:t>D</a:t>
            </a: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+mj-ea"/>
                <a:ea typeface="+mj-ea"/>
                <a:cs typeface="宋体" panose="02010600030101010101" pitchFamily="2" charset="-122"/>
              </a:rPr>
              <a:t>、</a:t>
            </a:r>
            <a:r>
              <a:rPr kumimoji="0" lang="en-US" altLang="zh-CN" sz="2800" b="1" i="1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+mj-ea"/>
                <a:ea typeface="+mj-ea"/>
                <a:cs typeface="Times New Roman" panose="02020603050405020304" pitchFamily="28"/>
              </a:rPr>
              <a:t>E</a:t>
            </a: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+mj-ea"/>
                <a:ea typeface="+mj-ea"/>
                <a:cs typeface="宋体" panose="02010600030101010101" pitchFamily="2" charset="-122"/>
              </a:rPr>
              <a:t>　</a:t>
            </a:r>
            <a:endParaRPr lang="zh-CN" altLang="en-US" sz="280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0B25A74-1600-65EE-FC5C-616EB89C070E}"/>
              </a:ext>
            </a:extLst>
          </p:cNvPr>
          <p:cNvSpPr txBox="1"/>
          <p:nvPr/>
        </p:nvSpPr>
        <p:spPr>
          <a:xfrm>
            <a:off x="744460" y="4086532"/>
            <a:ext cx="113606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           闭合控制电路中的开关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28"/>
              </a:rPr>
              <a:t>S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，电流通过电磁铁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28"/>
              </a:rPr>
              <a:t>A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  <a:sym typeface=",isEnd"/>
              </a:rPr>
              <a:t>的线圈产生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磁性，把衔铁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28"/>
              </a:rPr>
              <a:t>B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吸下来，使动触点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28"/>
              </a:rPr>
              <a:t>D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与静触点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28"/>
              </a:rPr>
              <a:t>E</a:t>
            </a:r>
            <a:r>
              <a:rPr lang="zh-CN" altLang="en-US"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        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  <a:sym typeface=",isEnd"/>
              </a:rPr>
              <a:t>，工作电路闭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合，电动机工作。断开开关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28"/>
              </a:rPr>
              <a:t>S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  <a:sym typeface=",isEnd"/>
              </a:rPr>
              <a:t>，线圈中的电流消失，电磁铁的磁性消失，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衔铁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28"/>
              </a:rPr>
              <a:t>B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在弹簧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28"/>
              </a:rPr>
              <a:t>C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的作用下与电磁铁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28"/>
              </a:rPr>
              <a:t>A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分离，使触点</a:t>
            </a:r>
            <a:r>
              <a:rPr lang="zh-CN" altLang="en-US" sz="2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        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  <a:sym typeface=",isEnd"/>
              </a:rPr>
              <a:t>分开，工作电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路断开，电动机停止工作。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  <a:sym typeface=",isEnd"/>
              </a:rPr>
              <a:t> </a:t>
            </a:r>
            <a:endParaRPr lang="zh-CN" altLang="en-US" sz="28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21689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build="allAtOnce"/>
      <p:bldP spid="20" grpId="0" build="allAtOnce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974C84C-BE06-3358-E4E8-62C5F1E9CA40}"/>
              </a:ext>
            </a:extLst>
          </p:cNvPr>
          <p:cNvSpPr txBox="1"/>
          <p:nvPr/>
        </p:nvSpPr>
        <p:spPr>
          <a:xfrm>
            <a:off x="2284001" y="5375303"/>
            <a:ext cx="7848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</a:rPr>
              <a:t>法国物理学家安培发现，磁场对通电导线有力的作用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22853D1-9DB3-D8B8-FFEF-31A2EFD6AFE6}"/>
              </a:ext>
            </a:extLst>
          </p:cNvPr>
          <p:cNvSpPr txBox="1"/>
          <p:nvPr/>
        </p:nvSpPr>
        <p:spPr>
          <a:xfrm>
            <a:off x="2336093" y="5891851"/>
            <a:ext cx="78100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sym typeface="+mn-ea"/>
              </a:rPr>
              <a:t>磁场对电流作用力的方向跟电流方向和磁场方向有关。</a:t>
            </a:r>
            <a:endParaRPr lang="zh-CN" altLang="en-US" sz="2400" b="1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B168838-79C4-0561-F940-584BF5A1B978}"/>
              </a:ext>
            </a:extLst>
          </p:cNvPr>
          <p:cNvPicPr>
            <a:picLocks noChangeAspect="1"/>
          </p:cNvPicPr>
          <p:nvPr/>
        </p:nvPicPr>
        <p:blipFill>
          <a:blip r:embed="rId4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781" y="1206491"/>
            <a:ext cx="3492088" cy="3114151"/>
          </a:xfrm>
          <a:prstGeom prst="rect">
            <a:avLst/>
          </a:prstGeom>
        </p:spPr>
      </p:pic>
      <p:sp>
        <p:nvSpPr>
          <p:cNvPr id="8" name="空心弧 7">
            <a:extLst>
              <a:ext uri="{FF2B5EF4-FFF2-40B4-BE49-F238E27FC236}">
                <a16:creationId xmlns:a16="http://schemas.microsoft.com/office/drawing/2014/main" id="{BAE62BF8-008D-C4A2-7543-1967C9D7F1E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 rot="5400000" flipV="1">
            <a:off x="3767597" y="1244153"/>
            <a:ext cx="1166495" cy="1323975"/>
          </a:xfrm>
          <a:prstGeom prst="blockArc">
            <a:avLst>
              <a:gd name="adj1" fmla="val 16209007"/>
              <a:gd name="adj2" fmla="val 0"/>
              <a:gd name="adj3" fmla="val 25000"/>
            </a:avLst>
          </a:prstGeom>
          <a:solidFill>
            <a:srgbClr val="3366FF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rtlCol="0" anchor="t">
            <a:noAutofit/>
            <a:flatTx/>
          </a:bodyPr>
          <a:lstStyle/>
          <a:p>
            <a:pPr lvl="0" algn="l" defTabSz="9144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lang="zh-CN" altLang="en-US" sz="1600" b="0" kern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9" name="空心弧 8">
            <a:extLst>
              <a:ext uri="{FF2B5EF4-FFF2-40B4-BE49-F238E27FC236}">
                <a16:creationId xmlns:a16="http://schemas.microsoft.com/office/drawing/2014/main" id="{508A9C07-042E-99CD-19C5-A517691D9174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 rot="16200000">
            <a:off x="3767597" y="1265743"/>
            <a:ext cx="1166495" cy="1323975"/>
          </a:xfrm>
          <a:prstGeom prst="blockArc">
            <a:avLst>
              <a:gd name="adj1" fmla="val 16209007"/>
              <a:gd name="adj2" fmla="val 0"/>
              <a:gd name="adj3" fmla="val 25000"/>
            </a:avLst>
          </a:prstGeom>
          <a:solidFill>
            <a:srgbClr val="FF6600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rtlCol="0" anchor="t">
            <a:noAutofit/>
            <a:flatTx/>
          </a:bodyPr>
          <a:lstStyle/>
          <a:p>
            <a:pPr lvl="0" algn="l" defTabSz="9144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lang="zh-CN" altLang="en-US" sz="1600" b="0" kern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A05B53D-AE93-0F4E-D5DD-008A7A7D396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345447" y="2197923"/>
            <a:ext cx="1036320" cy="291465"/>
          </a:xfrm>
          <a:prstGeom prst="rect">
            <a:avLst/>
          </a:prstGeom>
          <a:solidFill>
            <a:srgbClr val="3366FF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rtlCol="0" anchor="t">
            <a:noAutofit/>
            <a:flatTx/>
          </a:bodyPr>
          <a:lstStyle/>
          <a:p>
            <a:pPr lvl="0" algn="l" defTabSz="9144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lang="zh-CN" altLang="en-US" sz="1600" b="0" kern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27F24663-EBFD-59DE-D770-6E9C43BCC31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3236103">
            <a:off x="5070617" y="1136203"/>
            <a:ext cx="107950" cy="1692275"/>
          </a:xfrm>
          <a:prstGeom prst="can">
            <a:avLst>
              <a:gd name="adj" fmla="val 91269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round/>
          </a:ln>
        </p:spPr>
        <p:txBody>
          <a:bodyPr rot="10800000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EC678E8-012F-1666-FC1B-B78411F4A1F2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4345447" y="1345118"/>
            <a:ext cx="1036320" cy="291465"/>
          </a:xfrm>
          <a:prstGeom prst="rect">
            <a:avLst/>
          </a:prstGeom>
          <a:solidFill>
            <a:srgbClr val="FF6600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rtlCol="0" anchor="t">
            <a:noAutofit/>
            <a:flatTx/>
          </a:bodyPr>
          <a:lstStyle/>
          <a:p>
            <a:pPr lvl="0" algn="l" defTabSz="9144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lang="zh-CN" altLang="en-US" sz="1600" b="0" kern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+mn-ea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6E36908-D6C2-9B3D-BC7C-10B8C8F06F86}"/>
              </a:ext>
            </a:extLst>
          </p:cNvPr>
          <p:cNvGrpSpPr/>
          <p:nvPr/>
        </p:nvGrpSpPr>
        <p:grpSpPr>
          <a:xfrm>
            <a:off x="4969017" y="1264473"/>
            <a:ext cx="449580" cy="1312545"/>
            <a:chOff x="9783" y="3158"/>
            <a:chExt cx="708" cy="2067"/>
          </a:xfrm>
        </p:grpSpPr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65F96128-DD6C-0357-36A2-9E335AC80E54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9783" y="3158"/>
              <a:ext cx="66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E46DA9C4-1AA7-7DEA-8E81-FA6C4A010AE6}"/>
                </a:ext>
              </a:extLst>
            </p:cNvPr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9831" y="4501"/>
              <a:ext cx="66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5B3610D-E7C7-6360-DE6B-183D2E3C5C0D}"/>
              </a:ext>
            </a:extLst>
          </p:cNvPr>
          <p:cNvGrpSpPr/>
          <p:nvPr/>
        </p:nvGrpSpPr>
        <p:grpSpPr>
          <a:xfrm>
            <a:off x="4813442" y="1652458"/>
            <a:ext cx="575310" cy="621665"/>
            <a:chOff x="12261" y="5132"/>
            <a:chExt cx="906" cy="979"/>
          </a:xfrm>
        </p:grpSpPr>
        <p:sp>
          <p:nvSpPr>
            <p:cNvPr id="17" name="Line 21">
              <a:extLst>
                <a:ext uri="{FF2B5EF4-FFF2-40B4-BE49-F238E27FC236}">
                  <a16:creationId xmlns:a16="http://schemas.microsoft.com/office/drawing/2014/main" id="{FB5526ED-E96C-EF5B-AAF5-9DC544D773CD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12355" y="5173"/>
              <a:ext cx="812" cy="93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Box 22">
              <a:extLst>
                <a:ext uri="{FF2B5EF4-FFF2-40B4-BE49-F238E27FC236}">
                  <a16:creationId xmlns:a16="http://schemas.microsoft.com/office/drawing/2014/main" id="{4D69D5DA-E128-04FF-3CFD-E494F6ACD73F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2261" y="5132"/>
              <a:ext cx="328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</p:txBody>
        </p:sp>
      </p:grpSp>
      <p:sp>
        <p:nvSpPr>
          <p:cNvPr id="19" name="空心弧 18">
            <a:extLst>
              <a:ext uri="{FF2B5EF4-FFF2-40B4-BE49-F238E27FC236}">
                <a16:creationId xmlns:a16="http://schemas.microsoft.com/office/drawing/2014/main" id="{DE40FBA2-87FF-9BB2-7C56-FCD244641989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 rot="5400000" flipV="1">
            <a:off x="6590172" y="1244153"/>
            <a:ext cx="1166495" cy="1323975"/>
          </a:xfrm>
          <a:prstGeom prst="blockArc">
            <a:avLst>
              <a:gd name="adj1" fmla="val 16209007"/>
              <a:gd name="adj2" fmla="val 0"/>
              <a:gd name="adj3" fmla="val 25000"/>
            </a:avLst>
          </a:prstGeom>
          <a:solidFill>
            <a:srgbClr val="3366FF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rtlCol="0" anchor="t">
            <a:noAutofit/>
            <a:flatTx/>
          </a:bodyPr>
          <a:lstStyle/>
          <a:p>
            <a:pPr lvl="0" algn="l" defTabSz="9144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lang="zh-CN" altLang="en-US" sz="1600" b="0" kern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04B4477-52BA-680B-1BE1-C3809A8414EB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168022" y="2197923"/>
            <a:ext cx="1036320" cy="291465"/>
          </a:xfrm>
          <a:prstGeom prst="rect">
            <a:avLst/>
          </a:prstGeom>
          <a:solidFill>
            <a:srgbClr val="3366FF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rtlCol="0" anchor="t">
            <a:noAutofit/>
            <a:flatTx/>
          </a:bodyPr>
          <a:lstStyle/>
          <a:p>
            <a:pPr lvl="0" algn="l" defTabSz="9144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lang="zh-CN" altLang="en-US" sz="1600" b="0" kern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21" name="空心弧 20">
            <a:extLst>
              <a:ext uri="{FF2B5EF4-FFF2-40B4-BE49-F238E27FC236}">
                <a16:creationId xmlns:a16="http://schemas.microsoft.com/office/drawing/2014/main" id="{7CDB347B-E847-2176-5415-101789A1553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 rot="16200000">
            <a:off x="6590172" y="1265743"/>
            <a:ext cx="1166495" cy="1323975"/>
          </a:xfrm>
          <a:prstGeom prst="blockArc">
            <a:avLst>
              <a:gd name="adj1" fmla="val 16209007"/>
              <a:gd name="adj2" fmla="val 0"/>
              <a:gd name="adj3" fmla="val 25000"/>
            </a:avLst>
          </a:prstGeom>
          <a:solidFill>
            <a:srgbClr val="FF6600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rtlCol="0" anchor="t">
            <a:noAutofit/>
            <a:flatTx/>
          </a:bodyPr>
          <a:lstStyle/>
          <a:p>
            <a:pPr lvl="0" algn="l" defTabSz="9144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lang="zh-CN" altLang="en-US" sz="1600" b="0" kern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22" name="AutoShape 11">
            <a:extLst>
              <a:ext uri="{FF2B5EF4-FFF2-40B4-BE49-F238E27FC236}">
                <a16:creationId xmlns:a16="http://schemas.microsoft.com/office/drawing/2014/main" id="{AC757754-4373-EAD0-F6E7-8DB3813F7C2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3236104">
            <a:off x="7893344" y="1136836"/>
            <a:ext cx="108000" cy="1692000"/>
          </a:xfrm>
          <a:prstGeom prst="can">
            <a:avLst>
              <a:gd name="adj" fmla="val 91269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round/>
          </a:ln>
        </p:spPr>
        <p:txBody>
          <a:bodyPr rot="10800000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5971CDE-84F1-0223-DE0F-61D900A00610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7168022" y="1345118"/>
            <a:ext cx="1036320" cy="291465"/>
          </a:xfrm>
          <a:prstGeom prst="rect">
            <a:avLst/>
          </a:prstGeom>
          <a:solidFill>
            <a:srgbClr val="FF6600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rtlCol="0" anchor="t">
            <a:noAutofit/>
            <a:flatTx/>
          </a:bodyPr>
          <a:lstStyle/>
          <a:p>
            <a:pPr lvl="0" algn="l" defTabSz="9144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lang="zh-CN" altLang="en-US" sz="1600" b="0" kern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+mn-ea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331D06F-7E9E-5D66-8FD4-654E94655350}"/>
              </a:ext>
            </a:extLst>
          </p:cNvPr>
          <p:cNvGrpSpPr/>
          <p:nvPr/>
        </p:nvGrpSpPr>
        <p:grpSpPr>
          <a:xfrm>
            <a:off x="7791592" y="1264473"/>
            <a:ext cx="449580" cy="1312545"/>
            <a:chOff x="9783" y="3158"/>
            <a:chExt cx="708" cy="2067"/>
          </a:xfrm>
        </p:grpSpPr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1030CDC6-4F17-34FE-E01F-8301AE464E42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9783" y="3158"/>
              <a:ext cx="66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</a:p>
          </p:txBody>
        </p:sp>
        <p:sp>
          <p:nvSpPr>
            <p:cNvPr id="26" name="Text Box 7">
              <a:extLst>
                <a:ext uri="{FF2B5EF4-FFF2-40B4-BE49-F238E27FC236}">
                  <a16:creationId xmlns:a16="http://schemas.microsoft.com/office/drawing/2014/main" id="{028D4022-AC94-828E-9EB7-3AD8CD4ACB3C}"/>
                </a:ext>
              </a:extLst>
            </p:cNvPr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9831" y="4501"/>
              <a:ext cx="66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6E0C11F-8E8A-79B0-13C4-58AEB0095AC8}"/>
              </a:ext>
            </a:extLst>
          </p:cNvPr>
          <p:cNvGrpSpPr/>
          <p:nvPr/>
        </p:nvGrpSpPr>
        <p:grpSpPr>
          <a:xfrm>
            <a:off x="7688722" y="1665158"/>
            <a:ext cx="626110" cy="609600"/>
            <a:chOff x="12344" y="5151"/>
            <a:chExt cx="986" cy="960"/>
          </a:xfrm>
        </p:grpSpPr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4B6972BA-DC69-B351-5043-574C7BC1052D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12344" y="5173"/>
              <a:ext cx="812" cy="93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342E19CA-555A-6081-67C5-CF5C451D8DAC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002" y="5151"/>
              <a:ext cx="328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</p:txBody>
        </p:sp>
      </p:grpSp>
      <p:sp>
        <p:nvSpPr>
          <p:cNvPr id="30" name="空心弧 29">
            <a:extLst>
              <a:ext uri="{FF2B5EF4-FFF2-40B4-BE49-F238E27FC236}">
                <a16:creationId xmlns:a16="http://schemas.microsoft.com/office/drawing/2014/main" id="{67E23726-944D-3ECD-E2ED-F808897EE77C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 rot="5400000" flipV="1">
            <a:off x="9370837" y="1244153"/>
            <a:ext cx="1166495" cy="1323975"/>
          </a:xfrm>
          <a:prstGeom prst="blockArc">
            <a:avLst>
              <a:gd name="adj1" fmla="val 16209007"/>
              <a:gd name="adj2" fmla="val 0"/>
              <a:gd name="adj3" fmla="val 25000"/>
            </a:avLst>
          </a:prstGeom>
          <a:solidFill>
            <a:srgbClr val="FF6600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rtlCol="0" anchor="t">
            <a:noAutofit/>
            <a:flatTx/>
          </a:bodyPr>
          <a:lstStyle/>
          <a:p>
            <a:pPr lvl="0" algn="l" defTabSz="9144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lang="zh-CN" altLang="en-US" sz="1600" b="0" kern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31" name="空心弧 30">
            <a:extLst>
              <a:ext uri="{FF2B5EF4-FFF2-40B4-BE49-F238E27FC236}">
                <a16:creationId xmlns:a16="http://schemas.microsoft.com/office/drawing/2014/main" id="{D05EBC9B-36EF-5A47-4916-C1F09B86052D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 rot="16200000">
            <a:off x="9370837" y="1265743"/>
            <a:ext cx="1166495" cy="1323975"/>
          </a:xfrm>
          <a:prstGeom prst="blockArc">
            <a:avLst>
              <a:gd name="adj1" fmla="val 16209007"/>
              <a:gd name="adj2" fmla="val 0"/>
              <a:gd name="adj3" fmla="val 25000"/>
            </a:avLst>
          </a:prstGeom>
          <a:solidFill>
            <a:srgbClr val="3366FF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rtlCol="0" anchor="t">
            <a:noAutofit/>
            <a:flatTx/>
          </a:bodyPr>
          <a:lstStyle/>
          <a:p>
            <a:pPr lvl="0" algn="l" defTabSz="9144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lang="zh-CN" altLang="en-US" sz="1600" b="0" kern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1A2069A-6AF8-5029-3479-5295FC1BF454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9948687" y="2197923"/>
            <a:ext cx="1036320" cy="291465"/>
          </a:xfrm>
          <a:prstGeom prst="rect">
            <a:avLst/>
          </a:prstGeom>
          <a:solidFill>
            <a:srgbClr val="FF6600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rtlCol="0" anchor="t">
            <a:noAutofit/>
            <a:flatTx/>
          </a:bodyPr>
          <a:lstStyle/>
          <a:p>
            <a:pPr lvl="0" algn="l" defTabSz="9144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lang="zh-CN" altLang="en-US" sz="1600" b="0" kern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33" name="AutoShape 11">
            <a:extLst>
              <a:ext uri="{FF2B5EF4-FFF2-40B4-BE49-F238E27FC236}">
                <a16:creationId xmlns:a16="http://schemas.microsoft.com/office/drawing/2014/main" id="{41A09A57-45DE-F694-0659-FCBA7FFAEFB6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3236104">
            <a:off x="10674009" y="1133661"/>
            <a:ext cx="108000" cy="1692000"/>
          </a:xfrm>
          <a:prstGeom prst="can">
            <a:avLst>
              <a:gd name="adj" fmla="val 91269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round/>
          </a:ln>
        </p:spPr>
        <p:txBody>
          <a:bodyPr rot="10800000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D42256A-3D0E-904D-0149-FE216D11369C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9948687" y="1345118"/>
            <a:ext cx="1036320" cy="291465"/>
          </a:xfrm>
          <a:prstGeom prst="rect">
            <a:avLst/>
          </a:prstGeom>
          <a:solidFill>
            <a:srgbClr val="3366FF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rtlCol="0" anchor="t">
            <a:noAutofit/>
            <a:flatTx/>
          </a:bodyPr>
          <a:lstStyle/>
          <a:p>
            <a:pPr lvl="0" algn="l" defTabSz="914400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lang="zh-CN" altLang="en-US" sz="1600" b="0" kern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sym typeface="+mn-ea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6C178D7-30FC-441C-6965-7E3DE6B8442E}"/>
              </a:ext>
            </a:extLst>
          </p:cNvPr>
          <p:cNvGrpSpPr/>
          <p:nvPr/>
        </p:nvGrpSpPr>
        <p:grpSpPr>
          <a:xfrm>
            <a:off x="10590672" y="1242248"/>
            <a:ext cx="454025" cy="1334770"/>
            <a:chOff x="9776" y="4501"/>
            <a:chExt cx="715" cy="2102"/>
          </a:xfrm>
        </p:grpSpPr>
        <p:sp>
          <p:nvSpPr>
            <p:cNvPr id="36" name="Text Box 7">
              <a:extLst>
                <a:ext uri="{FF2B5EF4-FFF2-40B4-BE49-F238E27FC236}">
                  <a16:creationId xmlns:a16="http://schemas.microsoft.com/office/drawing/2014/main" id="{2F209225-B0B6-39A3-F76B-92C82A142935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776" y="5878"/>
              <a:ext cx="66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</a:p>
          </p:txBody>
        </p:sp>
        <p:sp>
          <p:nvSpPr>
            <p:cNvPr id="37" name="Text Box 7">
              <a:extLst>
                <a:ext uri="{FF2B5EF4-FFF2-40B4-BE49-F238E27FC236}">
                  <a16:creationId xmlns:a16="http://schemas.microsoft.com/office/drawing/2014/main" id="{22E80723-3384-474B-58A2-3731CB11AEC8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831" y="4501"/>
              <a:ext cx="66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23F63B5-0240-9CF9-E0CC-8339A298E464}"/>
              </a:ext>
            </a:extLst>
          </p:cNvPr>
          <p:cNvGrpSpPr/>
          <p:nvPr/>
        </p:nvGrpSpPr>
        <p:grpSpPr>
          <a:xfrm>
            <a:off x="10427477" y="1620073"/>
            <a:ext cx="564515" cy="651510"/>
            <a:chOff x="12278" y="5085"/>
            <a:chExt cx="889" cy="1026"/>
          </a:xfrm>
        </p:grpSpPr>
        <p:sp>
          <p:nvSpPr>
            <p:cNvPr id="39" name="Line 21">
              <a:extLst>
                <a:ext uri="{FF2B5EF4-FFF2-40B4-BE49-F238E27FC236}">
                  <a16:creationId xmlns:a16="http://schemas.microsoft.com/office/drawing/2014/main" id="{50CA4738-D8DC-CC3B-96F5-2C4584E7B6B0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12355" y="5173"/>
              <a:ext cx="812" cy="93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47EC65DC-6A90-7EAA-8623-D07BF290BA6A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2278" y="5085"/>
              <a:ext cx="328" cy="72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BCDDBE7-1D1D-A90E-5500-94B965F8F445}"/>
              </a:ext>
            </a:extLst>
          </p:cNvPr>
          <p:cNvGrpSpPr/>
          <p:nvPr/>
        </p:nvGrpSpPr>
        <p:grpSpPr>
          <a:xfrm>
            <a:off x="5217937" y="1938208"/>
            <a:ext cx="864235" cy="427355"/>
            <a:chOff x="4897" y="1669"/>
            <a:chExt cx="1361" cy="673"/>
          </a:xfrm>
        </p:grpSpPr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3B990EFF-62AA-450B-AE67-CA9F0F86280B}"/>
                </a:ext>
              </a:extLst>
            </p:cNvPr>
            <p:cNvCxnSpPr/>
            <p:nvPr/>
          </p:nvCxnSpPr>
          <p:spPr bwMode="auto">
            <a:xfrm flipH="1">
              <a:off x="4897" y="1669"/>
              <a:ext cx="1361" cy="0"/>
            </a:xfrm>
            <a:prstGeom prst="straightConnector1">
              <a:avLst/>
            </a:prstGeom>
            <a:noFill/>
            <a:ln w="38100">
              <a:solidFill>
                <a:srgbClr val="00206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 Box 61">
              <a:extLst>
                <a:ext uri="{FF2B5EF4-FFF2-40B4-BE49-F238E27FC236}">
                  <a16:creationId xmlns:a16="http://schemas.microsoft.com/office/drawing/2014/main" id="{E610E171-0195-4A15-EB60-4B8CBCBEE3B0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385" y="1669"/>
              <a:ext cx="642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FF44D0FC-69DE-EF55-8007-BFE1E2225940}"/>
              </a:ext>
            </a:extLst>
          </p:cNvPr>
          <p:cNvGrpSpPr/>
          <p:nvPr/>
        </p:nvGrpSpPr>
        <p:grpSpPr>
          <a:xfrm>
            <a:off x="10846577" y="1938208"/>
            <a:ext cx="863797" cy="427355"/>
            <a:chOff x="4897" y="1669"/>
            <a:chExt cx="1360" cy="673"/>
          </a:xfrm>
        </p:grpSpPr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28BEB55D-A9A5-98DD-BE7A-46D479517BD4}"/>
                </a:ext>
              </a:extLst>
            </p:cNvPr>
            <p:cNvCxnSpPr/>
            <p:nvPr>
              <p:custDataLst>
                <p:tags r:id="rId27"/>
              </p:custDataLst>
            </p:nvPr>
          </p:nvCxnSpPr>
          <p:spPr bwMode="auto">
            <a:xfrm flipH="1">
              <a:off x="4897" y="1669"/>
              <a:ext cx="1360" cy="0"/>
            </a:xfrm>
            <a:prstGeom prst="straightConnector1">
              <a:avLst/>
            </a:prstGeom>
            <a:noFill/>
            <a:ln w="38100">
              <a:solidFill>
                <a:srgbClr val="00206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id="{7E9E710A-C7A0-5BFC-4E14-D78A4F5A5CBA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385" y="1669"/>
              <a:ext cx="642" cy="67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E028046C-65F8-6CD0-714C-9081C7DAA0D5}"/>
              </a:ext>
            </a:extLst>
          </p:cNvPr>
          <p:cNvGrpSpPr/>
          <p:nvPr/>
        </p:nvGrpSpPr>
        <p:grpSpPr>
          <a:xfrm>
            <a:off x="7127382" y="1533713"/>
            <a:ext cx="863600" cy="426720"/>
            <a:chOff x="6663" y="2156"/>
            <a:chExt cx="1360" cy="672"/>
          </a:xfrm>
        </p:grpSpPr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D6FE6198-FF1D-FEED-57FB-EDB232CAE41B}"/>
                </a:ext>
              </a:extLst>
            </p:cNvPr>
            <p:cNvCxnSpPr/>
            <p:nvPr>
              <p:custDataLst>
                <p:tags r:id="rId25"/>
              </p:custDataLst>
            </p:nvPr>
          </p:nvCxnSpPr>
          <p:spPr bwMode="auto">
            <a:xfrm>
              <a:off x="6663" y="2793"/>
              <a:ext cx="1361" cy="0"/>
            </a:xfrm>
            <a:prstGeom prst="straightConnector1">
              <a:avLst/>
            </a:prstGeom>
            <a:noFill/>
            <a:ln w="38100">
              <a:solidFill>
                <a:srgbClr val="00206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61">
              <a:extLst>
                <a:ext uri="{FF2B5EF4-FFF2-40B4-BE49-F238E27FC236}">
                  <a16:creationId xmlns:a16="http://schemas.microsoft.com/office/drawing/2014/main" id="{F65FD4CE-362B-9236-2407-39EC0889ABD7}"/>
                </a:ext>
              </a:extLst>
            </p:cNvPr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200" y="2156"/>
              <a:ext cx="642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03C583F9-4BF7-EC7B-0E86-35F445D7602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244482" y="2454463"/>
            <a:ext cx="288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 latinLnBrk="0">
              <a:lnSpc>
                <a:spcPct val="100000"/>
              </a:lnSpc>
            </a:pPr>
            <a:r>
              <a:rPr lang="zh-CN" altLang="en-US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875352F-9415-5A3D-9DDA-948C8761B2B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080392" y="2454463"/>
            <a:ext cx="288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 latinLnBrk="0">
              <a:lnSpc>
                <a:spcPct val="100000"/>
              </a:lnSpc>
            </a:pPr>
            <a:r>
              <a:rPr lang="zh-CN" altLang="en-US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77ED4FA-8459-28B7-B5ED-37A82A0D746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844547" y="2454463"/>
            <a:ext cx="288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 latinLnBrk="0">
              <a:lnSpc>
                <a:spcPct val="100000"/>
              </a:lnSpc>
            </a:pPr>
            <a:r>
              <a:rPr lang="zh-CN" altLang="en-US" sz="2400" b="1" i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graphicFrame>
        <p:nvGraphicFramePr>
          <p:cNvPr id="53" name="表格 52">
            <a:extLst>
              <a:ext uri="{FF2B5EF4-FFF2-40B4-BE49-F238E27FC236}">
                <a16:creationId xmlns:a16="http://schemas.microsoft.com/office/drawing/2014/main" id="{25FF029F-2A54-81A2-55D7-EF625CBF0EC2}"/>
              </a:ext>
            </a:extLst>
          </p:cNvPr>
          <p:cNvGraphicFramePr>
            <a:graphicFrameLocks noGrp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380766220"/>
              </p:ext>
            </p:extLst>
          </p:nvPr>
        </p:nvGraphicFramePr>
        <p:xfrm>
          <a:off x="4459112" y="2968178"/>
          <a:ext cx="6019260" cy="1382610"/>
        </p:xfrm>
        <a:graphic>
          <a:graphicData uri="http://schemas.openxmlformats.org/drawingml/2006/table">
            <a:tbl>
              <a:tblPr firstRow="1" bandRow="1"/>
              <a:tblGrid>
                <a:gridCol w="169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aseline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电流方向</a:t>
                      </a:r>
                    </a:p>
                  </a:txBody>
                  <a:tcPr anchor="ctr">
                    <a:lnR>
                      <a:noFill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E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b</a:t>
                      </a:r>
                      <a:r>
                        <a:rPr lang="en-US" altLang="zh-CN" sz="2200" i="1" baseline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altLang="zh-CN" sz="2200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a</a:t>
                      </a:r>
                      <a:endParaRPr lang="en-US" altLang="zh-CN" sz="2200" i="1" baseline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a→b</a:t>
                      </a:r>
                      <a:endParaRPr lang="en-US" altLang="zh-CN" sz="2200" i="1" baseline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200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a→b</a:t>
                      </a:r>
                      <a:endParaRPr lang="en-US" altLang="zh-CN" sz="2200" i="1" baseline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aseline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磁场方向</a:t>
                      </a:r>
                    </a:p>
                  </a:txBody>
                  <a:tcPr anchor="ctr"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E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0000"/>
                        </a:lnSpc>
                        <a:buClrTx/>
                        <a:buSzTx/>
                        <a:buFontTx/>
                      </a:pPr>
                      <a:r>
                        <a:rPr lang="zh-CN" altLang="en-US" sz="22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向下</a:t>
                      </a:r>
                      <a:endParaRPr lang="zh-CN" altLang="en-US" sz="2200" baseline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2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向下</a:t>
                      </a:r>
                      <a:endParaRPr lang="zh-CN" altLang="en-US" sz="2200" baseline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2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向上</a:t>
                      </a:r>
                      <a:endParaRPr lang="zh-CN" altLang="en-US" sz="2200" baseline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aseline="0"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运动方向</a:t>
                      </a:r>
                    </a:p>
                  </a:txBody>
                  <a:tcPr anchor="ctr"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E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2200" baseline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2200" baseline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2200" baseline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文本框 53">
            <a:extLst>
              <a:ext uri="{FF2B5EF4-FFF2-40B4-BE49-F238E27FC236}">
                <a16:creationId xmlns:a16="http://schemas.microsoft.com/office/drawing/2014/main" id="{D86B7413-DA43-CB74-DD92-03BB4063B7DC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404117" y="3877498"/>
            <a:ext cx="92837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200" b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向右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DE4C1791-BB7F-A19B-BC7E-364A89BD6BE3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7877317" y="3877498"/>
            <a:ext cx="92837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200" b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向右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E867DA58-FFCA-4C57-E602-FDAD492D46DB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325752" y="3877498"/>
            <a:ext cx="92837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200" b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向右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B2059F9-D078-98C1-4DB0-D85CDC336C2A}"/>
              </a:ext>
            </a:extLst>
          </p:cNvPr>
          <p:cNvSpPr txBox="1"/>
          <p:nvPr>
            <p:custDataLst>
              <p:tags r:id="rId23"/>
            </p:custDataLst>
          </p:nvPr>
        </p:nvSpPr>
        <p:spPr bwMode="auto">
          <a:xfrm>
            <a:off x="2171727" y="4513706"/>
            <a:ext cx="9531739" cy="919401"/>
          </a:xfrm>
          <a:prstGeom prst="roundRect">
            <a:avLst/>
          </a:prstGeom>
          <a:solidFill>
            <a:schemeClr val="bg1"/>
          </a:solidFill>
          <a:ln w="25400">
            <a:noFill/>
            <a:miter lim="800000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 defTabSz="914400" eaLnBrk="1" fontAlgn="auto" hangingPunct="1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2400" b="0" err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pitchFamily="49" charset="-122"/>
                <a:sym typeface="+mn-ea"/>
              </a:rPr>
              <a:t>通电导体在磁场中受到</a:t>
            </a:r>
            <a:r>
              <a:rPr lang="en-US" altLang="zh-CN" sz="2400" b="0" err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pitchFamily="49" charset="-122"/>
                <a:sym typeface="+mn-ea"/>
              </a:rPr>
              <a:t>力的作用</a:t>
            </a:r>
            <a:r>
              <a:rPr lang="en-US" altLang="zh-CN" sz="2400" b="0" err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pitchFamily="49" charset="-122"/>
                <a:sym typeface="+mn-ea"/>
              </a:rPr>
              <a:t>，力的方向跟</a:t>
            </a:r>
            <a:r>
              <a:rPr lang="en-US" altLang="zh-CN" sz="2400" b="0" err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pitchFamily="49" charset="-122"/>
                <a:sym typeface="+mn-ea"/>
              </a:rPr>
              <a:t>电流的方向</a:t>
            </a:r>
            <a:r>
              <a:rPr lang="en-US" altLang="zh-CN" sz="2400" b="0" err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en-US" altLang="zh-CN" sz="2400" b="0" err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pitchFamily="49" charset="-122"/>
                <a:sym typeface="+mn-ea"/>
              </a:rPr>
              <a:t>磁感线的方向</a:t>
            </a:r>
            <a:r>
              <a:rPr lang="en-US" altLang="zh-CN" sz="2400" b="0" err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pitchFamily="49" charset="-122"/>
                <a:sym typeface="+mn-ea"/>
              </a:rPr>
              <a:t>都有关系。</a:t>
            </a:r>
          </a:p>
        </p:txBody>
      </p:sp>
      <p:sp>
        <p:nvSpPr>
          <p:cNvPr id="58" name="AutoShape 11">
            <a:extLst>
              <a:ext uri="{FF2B5EF4-FFF2-40B4-BE49-F238E27FC236}">
                <a16:creationId xmlns:a16="http://schemas.microsoft.com/office/drawing/2014/main" id="{A5FD7AFB-944F-D997-8C24-D4659499275F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0146172" y="2807523"/>
            <a:ext cx="1651000" cy="444500"/>
          </a:xfrm>
          <a:prstGeom prst="wedgeRoundRectCallout">
            <a:avLst>
              <a:gd name="adj1" fmla="val -40548"/>
              <a:gd name="adj2" fmla="val 84142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50000"/>
              </a:schemeClr>
            </a:solidFill>
            <a:miter lim="800000"/>
          </a:ln>
        </p:spPr>
        <p:txBody>
          <a:bodyPr/>
          <a:lstStyle/>
          <a:p>
            <a:pPr>
              <a:lnSpc>
                <a:spcPct val="105000"/>
              </a:lnSpc>
            </a:pPr>
            <a:r>
              <a:rPr lang="zh-CN" altLang="en-US" sz="2200" b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控制变量法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F216C35A-E1B1-35EE-CCF8-F807CE5C0230}"/>
              </a:ext>
            </a:extLst>
          </p:cNvPr>
          <p:cNvSpPr txBox="1"/>
          <p:nvPr/>
        </p:nvSpPr>
        <p:spPr>
          <a:xfrm>
            <a:off x="518098" y="166614"/>
            <a:ext cx="413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考点</a:t>
            </a:r>
            <a:r>
              <a:rPr lang="en-US" altLang="zh-CN" sz="2800"/>
              <a:t>3</a:t>
            </a:r>
            <a:r>
              <a:rPr lang="zh-CN" altLang="en-US" sz="2800"/>
              <a:t>、电磁相互作用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A6904A07-B35F-6E82-428F-F39E2CC79DF1}"/>
              </a:ext>
            </a:extLst>
          </p:cNvPr>
          <p:cNvSpPr txBox="1"/>
          <p:nvPr/>
        </p:nvSpPr>
        <p:spPr>
          <a:xfrm>
            <a:off x="619984" y="681606"/>
            <a:ext cx="406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</a:t>
            </a:r>
            <a:r>
              <a:rPr lang="zh-CN" altLang="en-US" sz="2400"/>
              <a:t>、磁场对通电导体的作用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7C9F0A08-E504-7FF5-5E67-0FEC8AD5D587}"/>
              </a:ext>
            </a:extLst>
          </p:cNvPr>
          <p:cNvSpPr txBox="1"/>
          <p:nvPr/>
        </p:nvSpPr>
        <p:spPr>
          <a:xfrm>
            <a:off x="272785" y="4503611"/>
            <a:ext cx="205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）内容：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63941DE8-52A0-3AF3-0725-95BF448DBF76}"/>
              </a:ext>
            </a:extLst>
          </p:cNvPr>
          <p:cNvSpPr txBox="1"/>
          <p:nvPr/>
        </p:nvSpPr>
        <p:spPr>
          <a:xfrm>
            <a:off x="272785" y="5302640"/>
            <a:ext cx="205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（</a:t>
            </a:r>
            <a:r>
              <a:rPr lang="en-US" altLang="zh-CN" sz="2800"/>
              <a:t>2</a:t>
            </a:r>
            <a:r>
              <a:rPr lang="zh-CN" altLang="en-US" sz="2800"/>
              <a:t>）发现：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2B76D76-BF7F-D50C-97AE-156326BE581F}"/>
              </a:ext>
            </a:extLst>
          </p:cNvPr>
          <p:cNvSpPr txBox="1"/>
          <p:nvPr/>
        </p:nvSpPr>
        <p:spPr>
          <a:xfrm>
            <a:off x="272785" y="5848814"/>
            <a:ext cx="205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（</a:t>
            </a:r>
            <a:r>
              <a:rPr lang="en-US" altLang="zh-CN" sz="2800"/>
              <a:t>3</a:t>
            </a:r>
            <a:r>
              <a:rPr lang="zh-CN" altLang="en-US" sz="2800"/>
              <a:t>）方向：</a:t>
            </a:r>
          </a:p>
        </p:txBody>
      </p:sp>
    </p:spTree>
    <p:extLst>
      <p:ext uri="{BB962C8B-B14F-4D97-AF65-F5344CB8AC3E}">
        <p14:creationId xmlns:p14="http://schemas.microsoft.com/office/powerpoint/2010/main" val="271255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4" grpId="0"/>
      <p:bldP spid="55" grpId="0"/>
      <p:bldP spid="56" grpId="0"/>
      <p:bldP spid="5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6BAAD33-9D18-CA0F-9AB9-E3E6AFF8F4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1" t="12151" r="5421" b="8523"/>
          <a:stretch>
            <a:fillRect/>
          </a:stretch>
        </p:blipFill>
        <p:spPr>
          <a:xfrm>
            <a:off x="6526459" y="1255927"/>
            <a:ext cx="4032250" cy="2346325"/>
          </a:xfrm>
          <a:prstGeom prst="rect">
            <a:avLst/>
          </a:prstGeom>
        </p:spPr>
      </p:pic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48D9A1C3-5C0E-FFF4-6D65-514217C6A9D5}"/>
              </a:ext>
            </a:extLst>
          </p:cNvPr>
          <p:cNvCxnSpPr>
            <a:endCxn id="6" idx="2"/>
          </p:cNvCxnSpPr>
          <p:nvPr>
            <p:custDataLst>
              <p:tags r:id="rId2"/>
            </p:custDataLst>
          </p:nvPr>
        </p:nvCxnSpPr>
        <p:spPr bwMode="auto">
          <a:xfrm flipV="1">
            <a:off x="10144689" y="1312211"/>
            <a:ext cx="414020" cy="243840"/>
          </a:xfrm>
          <a:prstGeom prst="straightConnector1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043AFF69-43EA-355C-EF7F-3FE93385B8BD}"/>
              </a:ext>
            </a:extLst>
          </p:cNvPr>
          <p:cNvCxnSpPr>
            <a:endCxn id="6" idx="2"/>
          </p:cNvCxnSpPr>
          <p:nvPr>
            <p:custDataLst>
              <p:tags r:id="rId3"/>
            </p:custDataLst>
          </p:nvPr>
        </p:nvCxnSpPr>
        <p:spPr bwMode="auto">
          <a:xfrm flipV="1">
            <a:off x="8128564" y="1312079"/>
            <a:ext cx="2430145" cy="158750"/>
          </a:xfrm>
          <a:prstGeom prst="straightConnector1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文本框 9">
            <a:extLst>
              <a:ext uri="{FF2B5EF4-FFF2-40B4-BE49-F238E27FC236}">
                <a16:creationId xmlns:a16="http://schemas.microsoft.com/office/drawing/2014/main" id="{4B826B76-60E3-0B6D-894C-A93F8060D42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0145112" y="835852"/>
            <a:ext cx="828000" cy="4764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>
              <a:buClrTx/>
              <a:buSzTx/>
              <a:buFontTx/>
            </a:pPr>
            <a:r>
              <a:rPr lang="zh-CN" altLang="en-US" sz="2400">
                <a:solidFill>
                  <a:schemeClr val="dk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  <a:sym typeface="+mn-ea"/>
              </a:rPr>
              <a:t>定子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24CAE91-A7CB-E08B-F4B6-95D051C27EAE}"/>
              </a:ext>
            </a:extLst>
          </p:cNvPr>
          <p:cNvCxnSpPr>
            <a:endCxn id="8" idx="2"/>
          </p:cNvCxnSpPr>
          <p:nvPr>
            <p:custDataLst>
              <p:tags r:id="rId5"/>
            </p:custDataLst>
          </p:nvPr>
        </p:nvCxnSpPr>
        <p:spPr bwMode="auto">
          <a:xfrm flipH="1" flipV="1">
            <a:off x="6958276" y="1650575"/>
            <a:ext cx="1097915" cy="626110"/>
          </a:xfrm>
          <a:prstGeom prst="straightConnector1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文本框 15">
            <a:extLst>
              <a:ext uri="{FF2B5EF4-FFF2-40B4-BE49-F238E27FC236}">
                <a16:creationId xmlns:a16="http://schemas.microsoft.com/office/drawing/2014/main" id="{32203DA8-FC2A-D26B-E66E-A256DAF3076D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6544537" y="1174201"/>
            <a:ext cx="828000" cy="476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>
              <a:buClrTx/>
              <a:buSzTx/>
              <a:buFontTx/>
            </a:pPr>
            <a:r>
              <a:rPr lang="zh-CN" altLang="en-US" sz="2400">
                <a:solidFill>
                  <a:schemeClr val="dk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  <a:sym typeface="+mn-ea"/>
              </a:rPr>
              <a:t>转子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32599E6E-08EF-C84A-8B2A-C0C0FF911603}"/>
              </a:ext>
            </a:extLst>
          </p:cNvPr>
          <p:cNvCxnSpPr>
            <a:stCxn id="11" idx="1"/>
          </p:cNvCxnSpPr>
          <p:nvPr>
            <p:custDataLst>
              <p:tags r:id="rId7"/>
            </p:custDataLst>
          </p:nvPr>
        </p:nvCxnSpPr>
        <p:spPr bwMode="auto">
          <a:xfrm flipH="1">
            <a:off x="7984497" y="2763605"/>
            <a:ext cx="1403985" cy="16510"/>
          </a:xfrm>
          <a:prstGeom prst="straightConnector1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BE07ADA-D649-F40D-729C-40A145663584}"/>
              </a:ext>
            </a:extLst>
          </p:cNvPr>
          <p:cNvCxnSpPr>
            <a:stCxn id="11" idx="1"/>
          </p:cNvCxnSpPr>
          <p:nvPr>
            <p:custDataLst>
              <p:tags r:id="rId8"/>
            </p:custDataLst>
          </p:nvPr>
        </p:nvCxnSpPr>
        <p:spPr bwMode="auto">
          <a:xfrm flipH="1" flipV="1">
            <a:off x="7624452" y="2564215"/>
            <a:ext cx="1764030" cy="199390"/>
          </a:xfrm>
          <a:prstGeom prst="straightConnector1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文本框 21">
            <a:extLst>
              <a:ext uri="{FF2B5EF4-FFF2-40B4-BE49-F238E27FC236}">
                <a16:creationId xmlns:a16="http://schemas.microsoft.com/office/drawing/2014/main" id="{5E5AAD82-B186-5370-6F3F-D54BF061CF23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9388702" y="2529291"/>
            <a:ext cx="1116000" cy="46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>
              <a:buClrTx/>
              <a:buSzTx/>
              <a:buFontTx/>
            </a:pPr>
            <a:r>
              <a:rPr lang="zh-CN" altLang="en-US" sz="2400">
                <a:solidFill>
                  <a:schemeClr val="dk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  <a:sym typeface="+mn-ea"/>
              </a:rPr>
              <a:t>换向器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9110ED0B-08BB-6D84-8CFB-B9B097BD9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0535" y="764416"/>
            <a:ext cx="1870806" cy="129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E7D0A174-01D1-B090-4152-874F71E65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155" y="2079135"/>
            <a:ext cx="1522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charset="-122"/>
              </a:defRPr>
            </a:lvl9pPr>
          </a:lstStyle>
          <a:p>
            <a:pPr eaLnBrk="1" hangingPunct="1"/>
            <a:r>
              <a:rPr lang="zh-CN" altLang="en-US" sz="3200">
                <a:latin typeface="Calibri" pitchFamily="34" charset="0"/>
                <a:ea typeface="华文行楷" pitchFamily="2" charset="-122"/>
              </a:rPr>
              <a:t>电动机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36703DEC-07B5-B91B-D027-E651EF46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44" y="1846363"/>
            <a:ext cx="1612904" cy="148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>
            <a:extLst>
              <a:ext uri="{FF2B5EF4-FFF2-40B4-BE49-F238E27FC236}">
                <a16:creationId xmlns:a16="http://schemas.microsoft.com/office/drawing/2014/main" id="{1F55D492-A460-3354-518A-CFF8530FC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96" y="2837545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charset="-122"/>
              </a:defRPr>
            </a:lvl9pPr>
          </a:lstStyle>
          <a:p>
            <a:pPr eaLnBrk="1" hangingPunct="1"/>
            <a:r>
              <a:rPr lang="zh-CN" altLang="en-US" sz="3200">
                <a:latin typeface="Calibri" pitchFamily="34" charset="0"/>
                <a:ea typeface="华文行楷" pitchFamily="2" charset="-122"/>
              </a:rPr>
              <a:t>转子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35A312F2-1704-2247-B695-B90D2B7E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111" y="1722438"/>
            <a:ext cx="1821595" cy="161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8">
            <a:extLst>
              <a:ext uri="{FF2B5EF4-FFF2-40B4-BE49-F238E27FC236}">
                <a16:creationId xmlns:a16="http://schemas.microsoft.com/office/drawing/2014/main" id="{ED179669-04A0-0A50-E52F-6DCAF3868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639" y="2849562"/>
            <a:ext cx="1195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charset="-122"/>
              </a:defRPr>
            </a:lvl9pPr>
          </a:lstStyle>
          <a:p>
            <a:pPr eaLnBrk="1" hangingPunct="1"/>
            <a:r>
              <a:rPr lang="zh-CN" altLang="en-US" sz="3200">
                <a:latin typeface="Calibri" pitchFamily="34" charset="0"/>
                <a:ea typeface="华文行楷" pitchFamily="2" charset="-122"/>
              </a:rPr>
              <a:t>定子</a:t>
            </a: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14B6C7D9-6B09-4F5D-40F9-C22DCE16A47E}"/>
              </a:ext>
            </a:extLst>
          </p:cNvPr>
          <p:cNvSpPr/>
          <p:nvPr/>
        </p:nvSpPr>
        <p:spPr bwMode="gray">
          <a:xfrm>
            <a:off x="1135606" y="1346510"/>
            <a:ext cx="864060" cy="949871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77A7871F-6073-94BB-DA62-51121D8B23F6}"/>
              </a:ext>
            </a:extLst>
          </p:cNvPr>
          <p:cNvSpPr/>
          <p:nvPr/>
        </p:nvSpPr>
        <p:spPr bwMode="gray">
          <a:xfrm flipH="1">
            <a:off x="3149341" y="1552256"/>
            <a:ext cx="808732" cy="949871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22CCE2A4-EC79-E5A9-D14B-A4EDE1534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28" y="3863213"/>
            <a:ext cx="959647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2800" b="1" kern="0">
                <a:latin typeface="+mj-ea"/>
                <a:ea typeface="+mj-ea"/>
              </a:rPr>
              <a:t>换向器和电刷可以使线圈中电流每半周改变一次。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01D6946-2D5A-DC43-0246-B4C5936FB684}"/>
              </a:ext>
            </a:extLst>
          </p:cNvPr>
          <p:cNvSpPr/>
          <p:nvPr/>
        </p:nvSpPr>
        <p:spPr>
          <a:xfrm>
            <a:off x="813853" y="4538794"/>
            <a:ext cx="3948907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kern="0">
                <a:latin typeface="+mj-ea"/>
              </a:rPr>
              <a:t>直流电动机的工作原理：</a:t>
            </a:r>
            <a:endParaRPr lang="en-US" altLang="zh-CN" sz="2800" b="1" kern="0">
              <a:latin typeface="+mj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kern="0">
                <a:latin typeface="+mj-ea"/>
              </a:rPr>
              <a:t>直流电动机的能量转化：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3828BE8-6262-ED4F-6AB5-82451AD0FDF9}"/>
              </a:ext>
            </a:extLst>
          </p:cNvPr>
          <p:cNvSpPr txBox="1"/>
          <p:nvPr/>
        </p:nvSpPr>
        <p:spPr>
          <a:xfrm>
            <a:off x="604839" y="294821"/>
            <a:ext cx="203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2</a:t>
            </a:r>
            <a:r>
              <a:rPr lang="zh-CN" altLang="en-US" sz="2800"/>
              <a:t>、电动机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9E36F8C-5C51-A8CD-DBAB-1855FC7FA1E5}"/>
              </a:ext>
            </a:extLst>
          </p:cNvPr>
          <p:cNvSpPr/>
          <p:nvPr/>
        </p:nvSpPr>
        <p:spPr>
          <a:xfrm>
            <a:off x="4981639" y="4524282"/>
            <a:ext cx="4853241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0">
                <a:solidFill>
                  <a:srgbClr val="FF0000"/>
                </a:solidFill>
                <a:latin typeface="+mj-ea"/>
              </a:rPr>
              <a:t>通电导线在磁场中受到的作用</a:t>
            </a:r>
            <a:r>
              <a:rPr lang="zh-CN" altLang="en-US" sz="2800" b="1" kern="0">
                <a:latin typeface="+mj-ea"/>
              </a:rPr>
              <a:t>。</a:t>
            </a:r>
            <a:endParaRPr lang="en-US" altLang="zh-CN" sz="2800" b="1" kern="0">
              <a:latin typeface="+mj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4A4B595-8301-1915-120F-81189EDA8533}"/>
              </a:ext>
            </a:extLst>
          </p:cNvPr>
          <p:cNvSpPr txBox="1"/>
          <p:nvPr/>
        </p:nvSpPr>
        <p:spPr>
          <a:xfrm>
            <a:off x="4966101" y="5199415"/>
            <a:ext cx="5592608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kern="0">
                <a:solidFill>
                  <a:srgbClr val="FF0000"/>
                </a:solidFill>
                <a:latin typeface="+mj-ea"/>
              </a:rPr>
              <a:t>直流电动机将电能转化成机械能</a:t>
            </a:r>
            <a:r>
              <a:rPr lang="zh-CN" altLang="en-US" sz="2800" b="1" kern="0">
                <a:latin typeface="+mj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81585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4" grpId="0"/>
      <p:bldP spid="16" grpId="0"/>
      <p:bldP spid="18" grpId="0"/>
      <p:bldP spid="21" grpId="0"/>
      <p:bldP spid="22" grpId="0"/>
      <p:bldP spid="2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6344125-FBBA-2F44-C358-B265F21684B2}"/>
              </a:ext>
            </a:extLst>
          </p:cNvPr>
          <p:cNvGrpSpPr/>
          <p:nvPr/>
        </p:nvGrpSpPr>
        <p:grpSpPr>
          <a:xfrm rot="5400000">
            <a:off x="6481745" y="1331392"/>
            <a:ext cx="2947670" cy="2834640"/>
            <a:chOff x="4920" y="8274"/>
            <a:chExt cx="2814" cy="245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89B0DB6-6423-6AAC-9A81-F8F8BE62B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0" y="8274"/>
              <a:ext cx="2814" cy="19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8613F68-14E1-2236-6CF2-A7FFDE99B701}"/>
                </a:ext>
              </a:extLst>
            </p:cNvPr>
            <p:cNvSpPr txBox="1"/>
            <p:nvPr/>
          </p:nvSpPr>
          <p:spPr>
            <a:xfrm>
              <a:off x="5922" y="10278"/>
              <a:ext cx="1212" cy="4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/>
            <a:lstStyle/>
            <a:p>
              <a:endParaRPr lang="zh-CN" altLang="en-US"/>
            </a:p>
            <a:p>
              <a:endParaRPr lang="zh-CN" altLang="en-US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94B12C3E-1F10-8DEC-8F9C-68222FD43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772" y="1418892"/>
            <a:ext cx="4195946" cy="28036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0E53FBE-12CE-1EED-917F-EC776C9DBA4D}"/>
              </a:ext>
            </a:extLst>
          </p:cNvPr>
          <p:cNvSpPr txBox="1"/>
          <p:nvPr/>
        </p:nvSpPr>
        <p:spPr>
          <a:xfrm>
            <a:off x="629264" y="415102"/>
            <a:ext cx="273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扬声器</a:t>
            </a:r>
          </a:p>
        </p:txBody>
      </p:sp>
    </p:spTree>
    <p:extLst>
      <p:ext uri="{BB962C8B-B14F-4D97-AF65-F5344CB8AC3E}">
        <p14:creationId xmlns:p14="http://schemas.microsoft.com/office/powerpoint/2010/main" val="259635354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D8B2925-1C2D-C46E-8804-79E4D13C74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2832" r="2975" b="4224"/>
          <a:stretch>
            <a:fillRect/>
          </a:stretch>
        </p:blipFill>
        <p:spPr>
          <a:xfrm>
            <a:off x="1524419" y="477264"/>
            <a:ext cx="3770337" cy="2513761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DFB050E-EEA1-42E3-4D4E-D8CD9FD5BFAC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8705639"/>
              </p:ext>
            </p:extLst>
          </p:nvPr>
        </p:nvGraphicFramePr>
        <p:xfrm>
          <a:off x="5682493" y="601853"/>
          <a:ext cx="4968000" cy="2513760"/>
        </p:xfrm>
        <a:graphic>
          <a:graphicData uri="http://schemas.openxmlformats.org/drawingml/2006/table">
            <a:tbl>
              <a:tblPr firstRow="1" bandRow="1"/>
              <a:tblGrid>
                <a:gridCol w="1660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600">
                <a:tc>
                  <a:txBody>
                    <a:bodyPr/>
                    <a:lstStyle/>
                    <a:p>
                      <a:pPr marL="0" marR="0" lvl="0" indent="0" algn="ctr" fontAlgn="base">
                        <a:lnSpc>
                          <a:spcPct val="100000"/>
                        </a:lnSpc>
                      </a:pPr>
                      <a:r>
                        <a:rPr lang="zh-CN" altLang="en-US" sz="2200" b="1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磁极方向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fontAlgn="base">
                        <a:lnSpc>
                          <a:spcPct val="100000"/>
                        </a:lnSpc>
                      </a:pPr>
                      <a:r>
                        <a:rPr lang="zh-CN" altLang="en-US" sz="2200" b="1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移动方向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200" b="1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电流表指针摆动方向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0" marR="0" lvl="0" indent="0" algn="ctr" fontAlgn="base">
                        <a:lnSpc>
                          <a:spcPct val="100000"/>
                        </a:lnSpc>
                      </a:pPr>
                      <a:r>
                        <a:rPr lang="en-US" altLang="zh-CN" sz="2200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N→S</a:t>
                      </a:r>
                      <a:endParaRPr lang="zh-CN" sz="22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200" b="0" i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向左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2200" b="0" i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0" marR="0" lvl="0" indent="0" algn="ctr" fontAlgn="base">
                        <a:lnSpc>
                          <a:spcPct val="100000"/>
                        </a:lnSpc>
                      </a:pPr>
                      <a:r>
                        <a:rPr lang="en-US" altLang="zh-CN" sz="2200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N→S</a:t>
                      </a:r>
                      <a:endParaRPr lang="zh-CN" sz="22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200" b="0" i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向右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2200" b="0" i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0" marR="0" lvl="0" indent="0"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200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S→N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200" b="0" i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向左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2200" b="0" i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00">
                <a:tc>
                  <a:txBody>
                    <a:bodyPr/>
                    <a:lstStyle/>
                    <a:p>
                      <a:pPr marL="0" marR="0" lvl="0" indent="0"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200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S→N</a:t>
                      </a:r>
                      <a:endParaRPr lang="zh-CN" altLang="en-US" sz="220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200" b="0" i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向右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2200" b="0" i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8116B218-D67A-8688-77D8-1801BAC1455D}"/>
              </a:ext>
            </a:extLst>
          </p:cNvPr>
          <p:cNvSpPr txBox="1"/>
          <p:nvPr/>
        </p:nvSpPr>
        <p:spPr>
          <a:xfrm>
            <a:off x="259894" y="3578491"/>
            <a:ext cx="118098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latinLnBrk="0" hangingPunct="0">
              <a:lnSpc>
                <a:spcPct val="100000"/>
              </a:lnSpc>
            </a:pP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1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）定义：闭合电路的一部分导体在磁场中做</a:t>
            </a:r>
            <a:r>
              <a:rPr lang="zh-CN" altLang="en-US"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                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  <a:sym typeface=",isEnd"/>
              </a:rPr>
              <a:t>运动而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产生电流，这种现象叫电磁感应现象，产生的电流叫</a:t>
            </a:r>
            <a:r>
              <a:rPr lang="zh-CN" altLang="en-US"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             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。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  <a:sym typeface=",isEnd"/>
              </a:rPr>
              <a:t> </a:t>
            </a:r>
          </a:p>
          <a:p>
            <a:pPr algn="l" eaLnBrk="1" latinLnBrk="0" hangingPunct="0">
              <a:lnSpc>
                <a:spcPct val="100000"/>
              </a:lnSpc>
            </a:pP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2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）发现：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1831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年，英国物理学家</a:t>
            </a:r>
            <a:r>
              <a:rPr lang="zh-CN" altLang="en-US"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            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发现了电磁感应现象。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  <a:sym typeface=",isEnd"/>
              </a:rPr>
              <a:t> </a:t>
            </a:r>
          </a:p>
          <a:p>
            <a:pPr algn="l" eaLnBrk="1" latinLnBrk="0" hangingPunct="0">
              <a:lnSpc>
                <a:spcPct val="100000"/>
              </a:lnSpc>
            </a:pP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3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  <a:sym typeface=",isEnd"/>
              </a:rPr>
              <a:t>）产生条件</a:t>
            </a:r>
          </a:p>
          <a:p>
            <a:pPr algn="l" eaLnBrk="1" latinLnBrk="0" hangingPunct="0">
              <a:lnSpc>
                <a:spcPct val="10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28"/>
              </a:rPr>
              <a:t>   a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.</a:t>
            </a:r>
            <a:r>
              <a:rPr lang="zh-CN" altLang="en-US"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       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电路；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Times New Roman" panose="02020603050405020304" pitchFamily="28"/>
              </a:rPr>
              <a:t>b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.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一部分导体在磁场中做</a:t>
            </a:r>
            <a:r>
              <a:rPr lang="zh-CN" altLang="en-US"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                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运动。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  <a:sym typeface=",isEnd"/>
              </a:rPr>
              <a:t> </a:t>
            </a:r>
          </a:p>
          <a:p>
            <a:pPr algn="l" eaLnBrk="1" latinLnBrk="0" hangingPunct="0">
              <a:lnSpc>
                <a:spcPct val="100000"/>
              </a:lnSpc>
            </a:pP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4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）影响感应电流方向的因素：</a:t>
            </a:r>
            <a:r>
              <a:rPr lang="zh-CN" altLang="en-US"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       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方向和</a:t>
            </a:r>
            <a:r>
              <a:rPr lang="zh-CN" altLang="en-US"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           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  <a:sym typeface=",isEnd"/>
              </a:rPr>
              <a:t>方向。若其中一个因素发生改变，则电流方向会发生改变；若两个因素同时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发生改变，则电流方向不变。</a:t>
            </a:r>
            <a:r>
              <a:rPr lang="zh-CN" altLang="en-US" sz="2400" b="0" i="0" u="none">
                <a:solidFill>
                  <a:srgbClr val="000000"/>
                </a:solidFill>
                <a:effectLst/>
                <a:latin typeface="+mj-ea"/>
                <a:ea typeface="+mj-ea"/>
                <a:cs typeface="宋体" panose="02010600030101010101" pitchFamily="2" charset="-122"/>
                <a:sym typeface=",isEnd"/>
              </a:rPr>
              <a:t>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5D5DFA-B1B8-7BF9-A276-E57B576CDB50}"/>
              </a:ext>
            </a:extLst>
          </p:cNvPr>
          <p:cNvSpPr txBox="1"/>
          <p:nvPr/>
        </p:nvSpPr>
        <p:spPr>
          <a:xfrm>
            <a:off x="6736870" y="3439270"/>
            <a:ext cx="23136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切割磁感线　</a:t>
            </a:r>
            <a:endParaRPr lang="zh-CN" altLang="en-US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8E3A745-0956-110B-048B-D2720726A824}"/>
              </a:ext>
            </a:extLst>
          </p:cNvPr>
          <p:cNvSpPr txBox="1"/>
          <p:nvPr/>
        </p:nvSpPr>
        <p:spPr>
          <a:xfrm>
            <a:off x="5581170" y="3774067"/>
            <a:ext cx="19580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感应电流　</a:t>
            </a:r>
            <a:endParaRPr lang="zh-CN" altLang="en-US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F07F03-8B51-9730-E082-D547627C90C0}"/>
              </a:ext>
            </a:extLst>
          </p:cNvPr>
          <p:cNvSpPr txBox="1"/>
          <p:nvPr/>
        </p:nvSpPr>
        <p:spPr>
          <a:xfrm>
            <a:off x="5294756" y="4130839"/>
            <a:ext cx="1602487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法拉第　</a:t>
            </a:r>
            <a:endParaRPr lang="zh-CN" altLang="en-US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6971D7-67BF-3AD3-7A4A-EE58BF8EA76B}"/>
              </a:ext>
            </a:extLst>
          </p:cNvPr>
          <p:cNvSpPr txBox="1"/>
          <p:nvPr/>
        </p:nvSpPr>
        <p:spPr>
          <a:xfrm>
            <a:off x="1189043" y="4917319"/>
            <a:ext cx="12468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闭合　</a:t>
            </a:r>
            <a:endParaRPr lang="zh-CN" altLang="en-US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0F73B9C-CB9E-1956-DC74-ACA7AE266C0B}"/>
              </a:ext>
            </a:extLst>
          </p:cNvPr>
          <p:cNvSpPr txBox="1"/>
          <p:nvPr/>
        </p:nvSpPr>
        <p:spPr>
          <a:xfrm>
            <a:off x="6581651" y="4822408"/>
            <a:ext cx="23136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切割磁感线　</a:t>
            </a:r>
            <a:endParaRPr lang="zh-CN" altLang="en-US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4560551-5C47-AC1F-F820-8874FDC4ED61}"/>
              </a:ext>
            </a:extLst>
          </p:cNvPr>
          <p:cNvSpPr txBox="1"/>
          <p:nvPr/>
        </p:nvSpPr>
        <p:spPr>
          <a:xfrm>
            <a:off x="4780289" y="5242065"/>
            <a:ext cx="1246887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磁场　</a:t>
            </a:r>
            <a:endParaRPr lang="zh-CN" altLang="en-US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71FC00A-9600-2809-F9A6-A473AA13A9FE}"/>
              </a:ext>
            </a:extLst>
          </p:cNvPr>
          <p:cNvSpPr txBox="1"/>
          <p:nvPr/>
        </p:nvSpPr>
        <p:spPr>
          <a:xfrm>
            <a:off x="6736870" y="5288711"/>
            <a:ext cx="19580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导体运动　</a:t>
            </a:r>
            <a:endParaRPr lang="zh-CN" altLang="en-US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3A7002A-C1E9-E86E-3184-EAC894AD814D}"/>
              </a:ext>
            </a:extLst>
          </p:cNvPr>
          <p:cNvSpPr txBox="1"/>
          <p:nvPr/>
        </p:nvSpPr>
        <p:spPr>
          <a:xfrm>
            <a:off x="373626" y="222688"/>
            <a:ext cx="253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考点</a:t>
            </a:r>
            <a:r>
              <a:rPr lang="en-US" altLang="zh-CN" sz="2800"/>
              <a:t>4  </a:t>
            </a:r>
            <a:r>
              <a:rPr lang="zh-CN" altLang="en-US" sz="2800"/>
              <a:t>磁生电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EB2C5D7-2632-0966-7B5F-E5CBC7422EA6}"/>
              </a:ext>
            </a:extLst>
          </p:cNvPr>
          <p:cNvSpPr txBox="1"/>
          <p:nvPr/>
        </p:nvSpPr>
        <p:spPr>
          <a:xfrm>
            <a:off x="429752" y="3074655"/>
            <a:ext cx="294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</a:t>
            </a:r>
            <a:r>
              <a:rPr lang="zh-CN" altLang="en-US" sz="2800"/>
              <a:t>、电磁感应</a:t>
            </a:r>
          </a:p>
        </p:txBody>
      </p:sp>
    </p:spTree>
    <p:extLst>
      <p:ext uri="{BB962C8B-B14F-4D97-AF65-F5344CB8AC3E}">
        <p14:creationId xmlns:p14="http://schemas.microsoft.com/office/powerpoint/2010/main" val="2476793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FC10B6D-39C7-9D6D-A54F-E4F6FEF27C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02" y="1202344"/>
            <a:ext cx="3434407" cy="2185229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0ADB1F1-50EB-C696-DF3D-10CECD823894}"/>
              </a:ext>
            </a:extLst>
          </p:cNvPr>
          <p:cNvCxnSpPr>
            <a:endCxn id="10" idx="0"/>
          </p:cNvCxnSpPr>
          <p:nvPr>
            <p:custDataLst>
              <p:tags r:id="rId2"/>
            </p:custDataLst>
          </p:nvPr>
        </p:nvCxnSpPr>
        <p:spPr bwMode="auto">
          <a:xfrm>
            <a:off x="7538690" y="2544834"/>
            <a:ext cx="414020" cy="842645"/>
          </a:xfrm>
          <a:prstGeom prst="straightConnector1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本框 15">
            <a:extLst>
              <a:ext uri="{FF2B5EF4-FFF2-40B4-BE49-F238E27FC236}">
                <a16:creationId xmlns:a16="http://schemas.microsoft.com/office/drawing/2014/main" id="{1E59B9F8-158F-AE13-A06F-7F0FBFF4637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538971" y="3387355"/>
            <a:ext cx="828000" cy="476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>
              <a:buClrTx/>
              <a:buSzTx/>
              <a:buFontTx/>
            </a:pPr>
            <a:r>
              <a:rPr lang="zh-CN" altLang="en-US" sz="2400">
                <a:solidFill>
                  <a:schemeClr val="dk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  <a:sym typeface="+mn-ea"/>
              </a:rPr>
              <a:t>转子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A3D36FB-F99B-6761-9F19-FEA8985B1188}"/>
              </a:ext>
            </a:extLst>
          </p:cNvPr>
          <p:cNvCxnSpPr>
            <a:endCxn id="13" idx="2"/>
          </p:cNvCxnSpPr>
          <p:nvPr>
            <p:custDataLst>
              <p:tags r:id="rId4"/>
            </p:custDataLst>
          </p:nvPr>
        </p:nvCxnSpPr>
        <p:spPr bwMode="auto">
          <a:xfrm flipH="1" flipV="1">
            <a:off x="8744538" y="1005050"/>
            <a:ext cx="90170" cy="459740"/>
          </a:xfrm>
          <a:prstGeom prst="straightConnector1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B6AA6EB9-8132-D4DA-4D05-139D1DAE720B}"/>
              </a:ext>
            </a:extLst>
          </p:cNvPr>
          <p:cNvCxnSpPr>
            <a:endCxn id="13" idx="2"/>
          </p:cNvCxnSpPr>
          <p:nvPr>
            <p:custDataLst>
              <p:tags r:id="rId5"/>
            </p:custDataLst>
          </p:nvPr>
        </p:nvCxnSpPr>
        <p:spPr bwMode="auto">
          <a:xfrm flipV="1">
            <a:off x="7034483" y="1004918"/>
            <a:ext cx="1710055" cy="459740"/>
          </a:xfrm>
          <a:prstGeom prst="straightConnector1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文本框 9">
            <a:extLst>
              <a:ext uri="{FF2B5EF4-FFF2-40B4-BE49-F238E27FC236}">
                <a16:creationId xmlns:a16="http://schemas.microsoft.com/office/drawing/2014/main" id="{06E5BBF2-591D-8BD9-CF6E-23CAF0021E06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8330941" y="528691"/>
            <a:ext cx="828000" cy="4764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>
              <a:buClrTx/>
              <a:buSzTx/>
              <a:buFontTx/>
            </a:pPr>
            <a:r>
              <a:rPr lang="zh-CN" altLang="en-US" sz="2400">
                <a:solidFill>
                  <a:schemeClr val="dk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  <a:sym typeface="+mn-ea"/>
              </a:rPr>
              <a:t>定子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EBA6F04-75E2-A1DD-85D5-F25B629549CD}"/>
              </a:ext>
            </a:extLst>
          </p:cNvPr>
          <p:cNvGrpSpPr/>
          <p:nvPr/>
        </p:nvGrpSpPr>
        <p:grpSpPr>
          <a:xfrm>
            <a:off x="1621466" y="974849"/>
            <a:ext cx="3239770" cy="2160270"/>
            <a:chOff x="2664" y="4241"/>
            <a:chExt cx="5102" cy="3402"/>
          </a:xfrm>
        </p:grpSpPr>
        <p:pic>
          <p:nvPicPr>
            <p:cNvPr id="15" name="图片 2" descr="发电机穿转子.bmp">
              <a:extLst>
                <a:ext uri="{FF2B5EF4-FFF2-40B4-BE49-F238E27FC236}">
                  <a16:creationId xmlns:a16="http://schemas.microsoft.com/office/drawing/2014/main" id="{7A41D859-EE72-C1D2-A510-59E22EFBDCF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>
              <a:clrChange>
                <a:clrFrom>
                  <a:srgbClr val="FFFFCB"/>
                </a:clrFrom>
                <a:clrTo>
                  <a:srgbClr val="FFFFCB">
                    <a:alpha val="0"/>
                  </a:srgbClr>
                </a:clrTo>
              </a:clrChange>
            </a:blip>
            <a:srcRect b="9341"/>
            <a:stretch>
              <a:fillRect/>
            </a:stretch>
          </p:blipFill>
          <p:spPr bwMode="auto">
            <a:xfrm>
              <a:off x="2664" y="4241"/>
              <a:ext cx="5067" cy="3402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078E63C-4E00-B02E-D248-62ADC618BC7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664" y="7076"/>
              <a:ext cx="5102" cy="56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b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正在安装发电机转子</a:t>
              </a:r>
              <a:endParaRPr lang="zh-CN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" name="文本框 3">
            <a:extLst>
              <a:ext uri="{FF2B5EF4-FFF2-40B4-BE49-F238E27FC236}">
                <a16:creationId xmlns:a16="http://schemas.microsoft.com/office/drawing/2014/main" id="{3F510243-8C40-F842-E7AE-8EA59872B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725" y="4623663"/>
            <a:ext cx="1346442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2400"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>
                <a:latin typeface="黑体" panose="02010609060101010101" pitchFamily="49" charset="-122"/>
              </a:rPr>
              <a:t>交流电：</a:t>
            </a:r>
          </a:p>
        </p:txBody>
      </p:sp>
      <p:sp>
        <p:nvSpPr>
          <p:cNvPr id="18" name="文本框 3">
            <a:extLst>
              <a:ext uri="{FF2B5EF4-FFF2-40B4-BE49-F238E27FC236}">
                <a16:creationId xmlns:a16="http://schemas.microsoft.com/office/drawing/2014/main" id="{9AD26BDE-9DFC-D4FC-FBC7-8AB8B0C81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262" y="5520067"/>
            <a:ext cx="1510905" cy="5101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2400"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>
                <a:latin typeface="黑体" panose="02010609060101010101" pitchFamily="49" charset="-122"/>
                <a:cs typeface="黑体" panose="02010609060101010101" pitchFamily="49" charset="-122"/>
              </a:rPr>
              <a:t>能量转化：</a:t>
            </a:r>
          </a:p>
        </p:txBody>
      </p:sp>
      <p:sp>
        <p:nvSpPr>
          <p:cNvPr id="19" name="文本框 3">
            <a:extLst>
              <a:ext uri="{FF2B5EF4-FFF2-40B4-BE49-F238E27FC236}">
                <a16:creationId xmlns:a16="http://schemas.microsoft.com/office/drawing/2014/main" id="{35B32A38-6D6B-4B8F-5D28-046176E3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262" y="3876333"/>
            <a:ext cx="1510905" cy="504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defPPr>
              <a:defRPr lang="zh-CN"/>
            </a:defPPr>
            <a:lvl1pPr eaLnBrk="1" hangingPunct="1">
              <a:buFont typeface="Arial" panose="020B0604020202020204" pitchFamily="34" charset="0"/>
              <a:buNone/>
              <a:defRPr sz="2400"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>
                <a:latin typeface="黑体" panose="02010609060101010101" pitchFamily="49" charset="-122"/>
              </a:rPr>
              <a:t>工作原理：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E94709-4C16-163A-5563-54D21828687C}"/>
              </a:ext>
            </a:extLst>
          </p:cNvPr>
          <p:cNvSpPr txBox="1"/>
          <p:nvPr/>
        </p:nvSpPr>
        <p:spPr>
          <a:xfrm>
            <a:off x="3048000" y="4611221"/>
            <a:ext cx="56379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</a:rPr>
              <a:t>电流大小、方向随时间周期性变化</a:t>
            </a:r>
            <a:endParaRPr lang="zh-CN" altLang="en-US" sz="280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1FA2149-CA7B-C991-F2CE-518D7EBF4ED5}"/>
              </a:ext>
            </a:extLst>
          </p:cNvPr>
          <p:cNvSpPr txBox="1"/>
          <p:nvPr/>
        </p:nvSpPr>
        <p:spPr>
          <a:xfrm>
            <a:off x="3048000" y="5546733"/>
            <a:ext cx="305783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cs typeface="黑体" panose="02010609060101010101" pitchFamily="49" charset="-122"/>
              </a:rPr>
              <a:t>机械能→电能</a:t>
            </a:r>
            <a:endParaRPr lang="zh-CN" altLang="en-US" sz="280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8E77BA0-4D1C-77D5-7331-A9A18BF37305}"/>
              </a:ext>
            </a:extLst>
          </p:cNvPr>
          <p:cNvSpPr txBox="1"/>
          <p:nvPr/>
        </p:nvSpPr>
        <p:spPr>
          <a:xfrm>
            <a:off x="3048000" y="3857303"/>
            <a:ext cx="176980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cs typeface="黑体" panose="02010609060101010101" pitchFamily="49" charset="-122"/>
              </a:rPr>
              <a:t>电磁感应</a:t>
            </a:r>
            <a:endParaRPr lang="zh-CN" altLang="en-US" sz="280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0F8FD9B-B87A-28CF-9CB8-B836FF6D13FA}"/>
              </a:ext>
            </a:extLst>
          </p:cNvPr>
          <p:cNvSpPr txBox="1"/>
          <p:nvPr/>
        </p:nvSpPr>
        <p:spPr>
          <a:xfrm>
            <a:off x="393290" y="104490"/>
            <a:ext cx="302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2</a:t>
            </a:r>
            <a:r>
              <a:rPr lang="zh-CN" altLang="en-US" sz="2800"/>
              <a:t>、电动机</a:t>
            </a:r>
          </a:p>
        </p:txBody>
      </p:sp>
    </p:spTree>
    <p:extLst>
      <p:ext uri="{BB962C8B-B14F-4D97-AF65-F5344CB8AC3E}">
        <p14:creationId xmlns:p14="http://schemas.microsoft.com/office/powerpoint/2010/main" val="2081552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>
            <a:extLst>
              <a:ext uri="{FF2B5EF4-FFF2-40B4-BE49-F238E27FC236}">
                <a16:creationId xmlns:a16="http://schemas.microsoft.com/office/drawing/2014/main" id="{D523B0B4-DDED-BCB5-2A3F-194EBAFFF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72" y="768228"/>
            <a:ext cx="259642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b="1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动圈式话筒</a:t>
            </a:r>
            <a:endParaRPr lang="zh-CN" altLang="en-US" sz="24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Calibri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FB5A93-6E31-3D1D-9711-D91E162DC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20" y="2071370"/>
            <a:ext cx="4683837" cy="225363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0882366-0295-DDFA-D358-7F880B9D1456}"/>
              </a:ext>
            </a:extLst>
          </p:cNvPr>
          <p:cNvSpPr/>
          <p:nvPr/>
        </p:nvSpPr>
        <p:spPr>
          <a:xfrm>
            <a:off x="5673809" y="15985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工作原理：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DDC76BF-0593-108A-C566-35663F4AA594}"/>
              </a:ext>
            </a:extLst>
          </p:cNvPr>
          <p:cNvSpPr txBox="1"/>
          <p:nvPr/>
        </p:nvSpPr>
        <p:spPr>
          <a:xfrm>
            <a:off x="5604386" y="2392560"/>
            <a:ext cx="5899355" cy="2272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当话筒接收声波时，声波产生的力量作用在膜片上，引起膜片振动，带动线圈作相应振动，线圈在永磁体中运动，将声音信号转变成电信号。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049000" y="12369800"/>
            <a:ext cx="0" cy="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475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48e5df811?segpoint=1&amp;parentnodeid=91e05dfd8&amp;vbahtmlprocessed=1">
            <a:extLst>
              <a:ext uri="{FF2B5EF4-FFF2-40B4-BE49-F238E27FC236}">
                <a16:creationId xmlns:a16="http://schemas.microsoft.com/office/drawing/2014/main" id="{345089CE-C96A-F927-6F47-35F18FB1041B}"/>
              </a:ext>
            </a:extLst>
          </p:cNvPr>
          <p:cNvSpPr/>
          <p:nvPr/>
        </p:nvSpPr>
        <p:spPr>
          <a:xfrm>
            <a:off x="-203231" y="405606"/>
            <a:ext cx="8332470" cy="4252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+mn-ea"/>
                <a:cs typeface="宋体" panose="02010600030101010101" pitchFamily="34" charset="-120"/>
              </a:rPr>
              <a:t>    3</a:t>
            </a:r>
            <a:r>
              <a:rPr lang="zh-CN" altLang="en-US" sz="2800">
                <a:solidFill>
                  <a:srgbClr val="000000"/>
                </a:solidFill>
                <a:latin typeface="+mn-ea"/>
                <a:cs typeface="宋体" panose="02010600030101010101" pitchFamily="34" charset="-120"/>
              </a:rPr>
              <a:t>、</a:t>
            </a:r>
            <a:r>
              <a:rPr lang="en-US" altLang="zh-CN" sz="2800" b="1" err="1">
                <a:solidFill>
                  <a:srgbClr val="000000"/>
                </a:solidFill>
                <a:latin typeface="+mn-ea"/>
                <a:cs typeface="Times New Roman" panose="02020603050405020304" pitchFamily="34" charset="-120"/>
              </a:rPr>
              <a:t>电动机与发电机</a:t>
            </a:r>
            <a:r>
              <a:rPr lang="zh-CN" altLang="en-US" sz="2800" b="1">
                <a:solidFill>
                  <a:srgbClr val="000000"/>
                </a:solidFill>
                <a:latin typeface="+mn-ea"/>
                <a:cs typeface="Times New Roman" panose="02020603050405020304" pitchFamily="34" charset="-120"/>
              </a:rPr>
              <a:t>区别</a:t>
            </a:r>
            <a:endParaRPr lang="en-US" altLang="zh-CN" sz="2800">
              <a:latin typeface="+mn-ea"/>
            </a:endParaRPr>
          </a:p>
        </p:txBody>
      </p:sp>
      <p:graphicFrame>
        <p:nvGraphicFramePr>
          <p:cNvPr id="3" name="P_6_BD#48e5df811?colgroup=4,15,10&amp;parentnodeid=91e05dfd8&amp;vbahtmlprocessed=1">
            <a:extLst>
              <a:ext uri="{FF2B5EF4-FFF2-40B4-BE49-F238E27FC236}">
                <a16:creationId xmlns:a16="http://schemas.microsoft.com/office/drawing/2014/main" id="{8185C0AE-66F5-D95F-609D-B02921D9F3F2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5132939"/>
              </p:ext>
            </p:extLst>
          </p:nvPr>
        </p:nvGraphicFramePr>
        <p:xfrm>
          <a:off x="605645" y="1576710"/>
          <a:ext cx="10619408" cy="4356186"/>
        </p:xfrm>
        <a:graphic>
          <a:graphicData uri="http://schemas.openxmlformats.org/drawingml/2006/table">
            <a:tbl>
              <a:tblPr/>
              <a:tblGrid>
                <a:gridCol w="153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5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53">
                <a:tc>
                  <a:txBody>
                    <a:bodyPr/>
                    <a:lstStyle/>
                    <a:p>
                      <a:endParaRPr lang="en-US" altLang="zh-CN" sz="28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4000" marR="54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zh-CN" sz="2800" b="1" i="0" err="1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34" charset="-120"/>
                        </a:rPr>
                        <a:t>电动机</a:t>
                      </a:r>
                      <a:endParaRPr lang="en-US" altLang="zh-CN" sz="28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4000" marR="54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34" charset="-120"/>
                        </a:rPr>
                        <a:t>发电机</a:t>
                      </a:r>
                      <a:endParaRPr lang="en-US" altLang="zh-CN" sz="28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4000" marR="54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5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34" charset="-120"/>
                        </a:rPr>
                        <a:t>原理</a:t>
                      </a:r>
                      <a:endParaRPr lang="en-US" altLang="zh-CN" sz="28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4000" marR="54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endParaRPr lang="en-US" altLang="zh-CN" sz="28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4000" marR="54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endParaRPr lang="en-US" altLang="zh-CN" sz="28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4000" marR="54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7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34" charset="-120"/>
                        </a:rPr>
                        <a:t>原理图</a:t>
                      </a:r>
                      <a:endParaRPr lang="en-US" altLang="zh-CN" sz="28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4000" marR="54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zh-CN" sz="2800" b="0" i="0" kern="0" spc="-99900">
                          <a:solidFill>
                            <a:srgbClr val="FFFFFF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34" charset="-120"/>
                        </a:rPr>
                        <a:t>. </a:t>
                      </a:r>
                      <a:r>
                        <a:rPr lang="en-US" altLang="zh-CN" sz="2800" b="0" i="0" kern="0" spc="0">
                          <a:solidFill>
                            <a:srgbClr val="FFFFFF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34" charset="-120"/>
                        </a:rPr>
                        <a:t>              </a:t>
                      </a:r>
                      <a:r>
                        <a:rPr lang="en-US" altLang="zh-CN" sz="2800" b="0" i="0" kern="0" spc="-99900">
                          <a:solidFill>
                            <a:srgbClr val="FFFFFF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r>
                        <a:rPr lang="en-US" altLang="zh-CN" sz="2800" b="0" i="0" kern="0" spc="0">
                          <a:solidFill>
                            <a:srgbClr val="FFFFFF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34" charset="-120"/>
                        </a:rPr>
                        <a:t> .</a:t>
                      </a:r>
                      <a:endParaRPr lang="en-US" altLang="zh-CN" sz="2800" spc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4000" marR="54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zh-CN" sz="2800" b="0" i="0" kern="0" spc="-99900">
                          <a:solidFill>
                            <a:srgbClr val="FFFFFF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34" charset="-120"/>
                        </a:rPr>
                        <a:t>. </a:t>
                      </a:r>
                      <a:r>
                        <a:rPr lang="en-US" altLang="zh-CN" sz="2800" b="0" i="0" kern="0" spc="0">
                          <a:solidFill>
                            <a:srgbClr val="FFFFFF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34" charset="-120"/>
                        </a:rPr>
                        <a:t>           </a:t>
                      </a:r>
                      <a:r>
                        <a:rPr lang="en-US" altLang="zh-CN" sz="2800" b="0" i="0" kern="0" spc="-99900">
                          <a:solidFill>
                            <a:srgbClr val="FFFFFF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r>
                        <a:rPr lang="en-US" altLang="zh-CN" sz="2800" b="0" i="0" kern="0" spc="0">
                          <a:solidFill>
                            <a:srgbClr val="FFFFFF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34" charset="-120"/>
                        </a:rPr>
                        <a:t> .</a:t>
                      </a:r>
                      <a:endParaRPr lang="en-US" altLang="zh-CN" sz="2800" spc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4000" marR="54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5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34" charset="-120"/>
                        </a:rPr>
                        <a:t>判断依据</a:t>
                      </a:r>
                      <a:endParaRPr lang="en-US" altLang="zh-CN" sz="28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4000" marR="54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endParaRPr lang="en-US" altLang="zh-CN" sz="28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4000" marR="54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endParaRPr lang="en-US" altLang="zh-CN" sz="28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4000" marR="54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5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34" charset="-120"/>
                        </a:rPr>
                        <a:t>能量转化</a:t>
                      </a:r>
                      <a:endParaRPr lang="en-US" altLang="zh-CN" sz="28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4000" marR="54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endParaRPr lang="en-US" altLang="zh-CN" sz="28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4000" marR="54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endParaRPr lang="en-US" altLang="zh-CN" sz="280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54000" marR="54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_6_BD#48e5df811.table_image?tableimageindex=1&amp;parentnodeid=91e05dfd8&amp;vbahtmlprocessed=1">
            <a:extLst>
              <a:ext uri="{FF2B5EF4-FFF2-40B4-BE49-F238E27FC236}">
                <a16:creationId xmlns:a16="http://schemas.microsoft.com/office/drawing/2014/main" id="{8ADAD64C-50A8-9F0B-CEC4-F58F0049A1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5652" y="2564315"/>
            <a:ext cx="3478705" cy="21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P_6_BD#48e5df811.table_image?tableimageindex=2&amp;parentnodeid=91e05dfd8&amp;vbahtmlprocessed=1">
            <a:extLst>
              <a:ext uri="{FF2B5EF4-FFF2-40B4-BE49-F238E27FC236}">
                <a16:creationId xmlns:a16="http://schemas.microsoft.com/office/drawing/2014/main" id="{A7622851-214A-D6AD-009D-320FEFD52E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8639" y="2986283"/>
            <a:ext cx="2194322" cy="168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" name="P_6_AN.15_1#48e5df811.blank?parentnodeid=91e05dfd8&amp;vbapositionanswer=15&amp;vbahtmlprocessed=1">
            <a:extLst>
              <a:ext uri="{FF2B5EF4-FFF2-40B4-BE49-F238E27FC236}">
                <a16:creationId xmlns:a16="http://schemas.microsoft.com/office/drawing/2014/main" id="{249A4995-AA01-0232-8311-D8B58B66053B}"/>
              </a:ext>
            </a:extLst>
          </p:cNvPr>
          <p:cNvSpPr/>
          <p:nvPr/>
        </p:nvSpPr>
        <p:spPr>
          <a:xfrm>
            <a:off x="3012633" y="2103071"/>
            <a:ext cx="3527822" cy="3809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+mn-ea"/>
                <a:cs typeface="Times New Roman" panose="02020603050405020304" pitchFamily="34" charset="-120"/>
              </a:rPr>
              <a:t>通电导体在磁场中受力的作用</a:t>
            </a:r>
            <a:endParaRPr lang="en-US" altLang="zh-CN" sz="2800">
              <a:latin typeface="+mn-ea"/>
            </a:endParaRPr>
          </a:p>
        </p:txBody>
      </p:sp>
      <p:sp>
        <p:nvSpPr>
          <p:cNvPr id="7" name="P_6_AN.16_1#48e5df811.blank?parentnodeid=91e05dfd8&amp;vbapositionanswer=16&amp;vbahtmlprocessed=1">
            <a:extLst>
              <a:ext uri="{FF2B5EF4-FFF2-40B4-BE49-F238E27FC236}">
                <a16:creationId xmlns:a16="http://schemas.microsoft.com/office/drawing/2014/main" id="{DB513AB3-8290-CFD8-565F-B2C47C3A75A5}"/>
              </a:ext>
            </a:extLst>
          </p:cNvPr>
          <p:cNvSpPr/>
          <p:nvPr/>
        </p:nvSpPr>
        <p:spPr>
          <a:xfrm>
            <a:off x="8348906" y="2091020"/>
            <a:ext cx="1660922" cy="3809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+mn-ea"/>
                <a:cs typeface="Times New Roman" panose="02020603050405020304" pitchFamily="34" charset="-120"/>
              </a:rPr>
              <a:t>电磁感应现象</a:t>
            </a:r>
            <a:endParaRPr lang="en-US" altLang="zh-CN" sz="2800">
              <a:latin typeface="+mn-ea"/>
            </a:endParaRPr>
          </a:p>
        </p:txBody>
      </p:sp>
      <p:sp>
        <p:nvSpPr>
          <p:cNvPr id="8" name="P_6_AN.17_1#48e5df811.blank?parentnodeid=91e05dfd8&amp;vbapositionanswer=17&amp;vbahtmlprocessed=1">
            <a:extLst>
              <a:ext uri="{FF2B5EF4-FFF2-40B4-BE49-F238E27FC236}">
                <a16:creationId xmlns:a16="http://schemas.microsoft.com/office/drawing/2014/main" id="{09D57CC7-9BFD-2C5C-FB72-DC96A408A36B}"/>
              </a:ext>
            </a:extLst>
          </p:cNvPr>
          <p:cNvSpPr/>
          <p:nvPr/>
        </p:nvSpPr>
        <p:spPr>
          <a:xfrm>
            <a:off x="3122916" y="5328634"/>
            <a:ext cx="2194322" cy="3809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+mn-ea"/>
                <a:cs typeface="Times New Roman" panose="02020603050405020304" pitchFamily="34" charset="-120"/>
              </a:rPr>
              <a:t>电能转化为机械能</a:t>
            </a:r>
            <a:endParaRPr lang="en-US" altLang="zh-CN" sz="2800">
              <a:latin typeface="+mn-ea"/>
            </a:endParaRPr>
          </a:p>
        </p:txBody>
      </p:sp>
      <p:sp>
        <p:nvSpPr>
          <p:cNvPr id="9" name="P_6_AN.18_1#48e5df811.blank?parentnodeid=91e05dfd8&amp;vbapositionanswer=18&amp;vbahtmlprocessed=1">
            <a:extLst>
              <a:ext uri="{FF2B5EF4-FFF2-40B4-BE49-F238E27FC236}">
                <a16:creationId xmlns:a16="http://schemas.microsoft.com/office/drawing/2014/main" id="{9B519B28-2018-D8B2-CABA-0A7D916DFC80}"/>
              </a:ext>
            </a:extLst>
          </p:cNvPr>
          <p:cNvSpPr/>
          <p:nvPr/>
        </p:nvSpPr>
        <p:spPr>
          <a:xfrm>
            <a:off x="8129239" y="5366588"/>
            <a:ext cx="2194322" cy="3809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+mn-ea"/>
                <a:cs typeface="Times New Roman" panose="02020603050405020304" pitchFamily="34" charset="-120"/>
              </a:rPr>
              <a:t>机械能转化为电能</a:t>
            </a:r>
            <a:endParaRPr lang="en-US" altLang="zh-CN" sz="2800"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AC920C-FB5A-8DEB-83CF-83AFA4F04B7E}"/>
              </a:ext>
            </a:extLst>
          </p:cNvPr>
          <p:cNvSpPr txBox="1"/>
          <p:nvPr/>
        </p:nvSpPr>
        <p:spPr>
          <a:xfrm>
            <a:off x="2938078" y="4852928"/>
            <a:ext cx="2858729" cy="61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lnSpc>
                <a:spcPct val="130000"/>
              </a:lnSpc>
            </a:pPr>
            <a:r>
              <a:rPr lang="en-US" altLang="zh-CN" sz="2800" b="0" i="0" err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</a:rPr>
              <a:t>电路中有电源</a:t>
            </a:r>
            <a:endParaRPr lang="en-US" altLang="zh-CN" sz="280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61C8BC6-21BB-3964-D5AA-46117E591EFC}"/>
              </a:ext>
            </a:extLst>
          </p:cNvPr>
          <p:cNvSpPr txBox="1"/>
          <p:nvPr/>
        </p:nvSpPr>
        <p:spPr>
          <a:xfrm>
            <a:off x="7937628" y="4754113"/>
            <a:ext cx="2632587" cy="61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</a:rPr>
              <a:t>电路中无电源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043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  <p:bldP spid="9" grpId="0" build="p" animBg="1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8A2283-E41F-DC26-744B-85A65B2EC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87" y="1556300"/>
            <a:ext cx="3091130" cy="2026395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5444D1AF-941A-E6ED-97F7-2B6CB79DDA1F}"/>
              </a:ext>
            </a:extLst>
          </p:cNvPr>
          <p:cNvSpPr txBox="1"/>
          <p:nvPr/>
        </p:nvSpPr>
        <p:spPr>
          <a:xfrm>
            <a:off x="448312" y="4033797"/>
            <a:ext cx="36576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）、磁性：</a:t>
            </a:r>
            <a:endParaRPr lang="zh-CN" altLang="en-US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D412EC9D-98A4-3E86-7040-1D43AFF0D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432" y="221308"/>
            <a:ext cx="34913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考点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、磁现象  磁场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1D884B-5F91-3BF6-4D40-4C7BAB66225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819" t="24267" b="28633"/>
          <a:stretch>
            <a:fillRect/>
          </a:stretch>
        </p:blipFill>
        <p:spPr>
          <a:xfrm>
            <a:off x="4581736" y="1784388"/>
            <a:ext cx="3091130" cy="15702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剪去单角的矩形 5">
            <a:extLst>
              <a:ext uri="{FF2B5EF4-FFF2-40B4-BE49-F238E27FC236}">
                <a16:creationId xmlns:a16="http://schemas.microsoft.com/office/drawing/2014/main" id="{FD5B2CBF-8BBF-AD2A-71D2-77A1C9BDA9C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4039766" y="4045777"/>
            <a:ext cx="1946651" cy="501848"/>
          </a:xfrm>
          <a:prstGeom prst="snip1Rect">
            <a:avLst/>
          </a:prstGeom>
          <a:noFill/>
          <a:ln w="15875">
            <a:noFill/>
          </a:ln>
        </p:spPr>
        <p:txBody>
          <a:bodyPr wrap="square" rtlCol="0" anchor="t">
            <a:spAutoFit/>
          </a:bodyPr>
          <a:lstStyle/>
          <a:p>
            <a:pPr lvl="0" algn="l" defTabSz="457200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）、磁极：</a:t>
            </a:r>
            <a:endParaRPr lang="zh-CN" sz="2400" b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剪去单角的矩形 5">
            <a:extLst>
              <a:ext uri="{FF2B5EF4-FFF2-40B4-BE49-F238E27FC236}">
                <a16:creationId xmlns:a16="http://schemas.microsoft.com/office/drawing/2014/main" id="{1597E1CA-23C6-2A2A-C986-ACC60D15F8DD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7866924" y="3946329"/>
            <a:ext cx="4019382" cy="903327"/>
          </a:xfrm>
          <a:prstGeom prst="snip1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lvl="0" algn="l" defTabSz="457200">
              <a:buClrTx/>
              <a:buSzTx/>
              <a:buFontTx/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南极(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极)：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自由转动的磁体，静止时指南的磁极。</a:t>
            </a:r>
          </a:p>
        </p:txBody>
      </p:sp>
      <p:sp>
        <p:nvSpPr>
          <p:cNvPr id="8" name="剪去单角的矩形 4">
            <a:extLst>
              <a:ext uri="{FF2B5EF4-FFF2-40B4-BE49-F238E27FC236}">
                <a16:creationId xmlns:a16="http://schemas.microsoft.com/office/drawing/2014/main" id="{B62B8644-BE89-323A-0FAE-6D4DD6AD3CE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866924" y="5139873"/>
            <a:ext cx="4019382" cy="903327"/>
          </a:xfrm>
          <a:prstGeom prst="snip1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lvl="0" algn="l" defTabSz="457200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北极(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极)：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自由转动的磁体，静止时指北的磁极。</a:t>
            </a:r>
            <a:endParaRPr lang="zh-CN" sz="2400" b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A869E6B-A10A-3D77-A385-17BFFA160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7442" y="1556300"/>
            <a:ext cx="1965887" cy="125778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BFF10B2-929A-8CD8-4414-7D705E81B861}"/>
              </a:ext>
            </a:extLst>
          </p:cNvPr>
          <p:cNvSpPr txBox="1"/>
          <p:nvPr/>
        </p:nvSpPr>
        <p:spPr>
          <a:xfrm>
            <a:off x="678426" y="4748784"/>
            <a:ext cx="34274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磁体能够吸引铁、钴、镍等物质的性质。</a:t>
            </a:r>
            <a:endParaRPr lang="zh-CN" altLang="en-US" sz="24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5BB1CF-1A64-9B4F-3186-4DC771B4BFEF}"/>
              </a:ext>
            </a:extLst>
          </p:cNvPr>
          <p:cNvSpPr txBox="1"/>
          <p:nvPr/>
        </p:nvSpPr>
        <p:spPr>
          <a:xfrm>
            <a:off x="4223532" y="4674286"/>
            <a:ext cx="31801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b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磁体上吸引能力最强的两个部位。</a:t>
            </a:r>
            <a:endParaRPr lang="zh-CN" altLang="en-US" sz="2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6DB3012-43DE-4F96-283B-5380101D31E0}"/>
              </a:ext>
            </a:extLst>
          </p:cNvPr>
          <p:cNvSpPr txBox="1"/>
          <p:nvPr/>
        </p:nvSpPr>
        <p:spPr>
          <a:xfrm>
            <a:off x="678426" y="855406"/>
            <a:ext cx="2064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、磁现象</a:t>
            </a:r>
          </a:p>
        </p:txBody>
      </p:sp>
    </p:spTree>
    <p:extLst>
      <p:ext uri="{BB962C8B-B14F-4D97-AF65-F5344CB8AC3E}">
        <p14:creationId xmlns:p14="http://schemas.microsoft.com/office/powerpoint/2010/main" val="952278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B884BD-1C9A-0B7E-BC03-31538D25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969549" y="3429000"/>
            <a:ext cx="2708283" cy="2708283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剪去单角的矩形 5">
            <a:extLst>
              <a:ext uri="{FF2B5EF4-FFF2-40B4-BE49-F238E27FC236}">
                <a16:creationId xmlns:a16="http://schemas.microsoft.com/office/drawing/2014/main" id="{ED65C7FC-0C11-05E6-198D-4E29F5377AC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461481" y="3848900"/>
            <a:ext cx="1760610" cy="501848"/>
          </a:xfrm>
          <a:prstGeom prst="snip1Rect">
            <a:avLst/>
          </a:prstGeom>
          <a:noFill/>
          <a:ln w="15875">
            <a:noFill/>
          </a:ln>
        </p:spPr>
        <p:txBody>
          <a:bodyPr wrap="square" rtlCol="0" anchor="t">
            <a:spAutoFit/>
          </a:bodyPr>
          <a:lstStyle/>
          <a:p>
            <a:pPr lvl="0" algn="l" defTabSz="457200">
              <a:buClrTx/>
              <a:buSzTx/>
              <a:buFontTx/>
            </a:pP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(5)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、</a:t>
            </a:r>
            <a:r>
              <a:rPr lang="zh-CN" sz="24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磁化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：</a:t>
            </a:r>
            <a:endParaRPr lang="zh-CN" altLang="en-US" sz="2400">
              <a:latin typeface="Times New Roman" panose="02020603050405020304" pitchFamily="18" charset="0"/>
              <a:ea typeface="楷体" panose="02010609060101010101" pitchFamily="49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剪去单角的矩形 1">
            <a:extLst>
              <a:ext uri="{FF2B5EF4-FFF2-40B4-BE49-F238E27FC236}">
                <a16:creationId xmlns:a16="http://schemas.microsoft.com/office/drawing/2014/main" id="{B6FCDE3E-FF74-B7CE-0458-239DD2DC6B9E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628155" y="4976207"/>
            <a:ext cx="5147945" cy="501848"/>
          </a:xfrm>
          <a:prstGeom prst="snip1Rect">
            <a:avLst/>
          </a:prstGeom>
          <a:noFill/>
          <a:ln w="15875">
            <a:noFill/>
          </a:ln>
        </p:spPr>
        <p:txBody>
          <a:bodyPr wrap="square" rtlCol="0" anchor="t">
            <a:spAutoFit/>
          </a:bodyPr>
          <a:lstStyle/>
          <a:p>
            <a:pPr lvl="0" algn="l" defTabSz="457200">
              <a:buClrTx/>
              <a:buSzTx/>
              <a:buFontTx/>
            </a:pPr>
            <a:r>
              <a:rPr lang="zh-CN" sz="24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磁性物质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：</a:t>
            </a:r>
            <a:endParaRPr lang="zh-CN" altLang="en-US" sz="2400">
              <a:latin typeface="Times New Roman" panose="02020603050405020304" pitchFamily="18" charset="0"/>
              <a:ea typeface="楷体" panose="02010609060101010101" pitchFamily="49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9C41CF8-30E8-6399-5D9E-E1F821685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63" y="1168283"/>
            <a:ext cx="2816019" cy="213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873FF98F-BF44-B6B2-A6B0-D830B65BA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887" y="1202690"/>
            <a:ext cx="2731077" cy="2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27B21E5-F1BB-5091-D1E0-8CC1880939C4}"/>
              </a:ext>
            </a:extLst>
          </p:cNvPr>
          <p:cNvSpPr txBox="1"/>
          <p:nvPr/>
        </p:nvSpPr>
        <p:spPr>
          <a:xfrm>
            <a:off x="7415482" y="1533854"/>
            <a:ext cx="38350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同名磁极相互排斥，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异名磁极相互吸引。</a:t>
            </a:r>
            <a:endParaRPr lang="zh-CN" altLang="en-US" sz="32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BD34C32-F3EE-214A-F613-70AC1AEC3464}"/>
              </a:ext>
            </a:extLst>
          </p:cNvPr>
          <p:cNvSpPr txBox="1"/>
          <p:nvPr/>
        </p:nvSpPr>
        <p:spPr>
          <a:xfrm>
            <a:off x="382407" y="333483"/>
            <a:ext cx="3716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4)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、磁极间相互作用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EAE92FE-D1BD-740A-9804-C2629273C079}"/>
              </a:ext>
            </a:extLst>
          </p:cNvPr>
          <p:cNvSpPr txBox="1"/>
          <p:nvPr/>
        </p:nvSpPr>
        <p:spPr>
          <a:xfrm>
            <a:off x="878964" y="5768360"/>
            <a:ext cx="6652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能被磁化的物质，包括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铁、钴、镍等物质。</a:t>
            </a:r>
            <a:endParaRPr lang="zh-CN" altLang="en-US" sz="2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25286AD-4DAD-A1FF-62A0-52380D9C8139}"/>
              </a:ext>
            </a:extLst>
          </p:cNvPr>
          <p:cNvSpPr txBox="1"/>
          <p:nvPr/>
        </p:nvSpPr>
        <p:spPr>
          <a:xfrm>
            <a:off x="1195887" y="382903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           一些物体在</a:t>
            </a:r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磁体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或</a:t>
            </a:r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电流的作用下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会获得</a:t>
            </a:r>
            <a:r>
              <a:rPr lang="zh-CN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磁性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的现象。</a:t>
            </a:r>
            <a:endParaRPr lang="zh-CN" altLang="en-US" sz="2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5341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单角的矩形 34">
            <a:extLst>
              <a:ext uri="{FF2B5EF4-FFF2-40B4-BE49-F238E27FC236}">
                <a16:creationId xmlns:a16="http://schemas.microsoft.com/office/drawing/2014/main" id="{E457F546-69F6-EFD0-5D5C-7ABCD349608C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69634" y="2943119"/>
            <a:ext cx="957489" cy="501848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lvl="0" algn="l" defTabSz="457200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磁场：</a:t>
            </a:r>
            <a:endParaRPr lang="zh-CN" sz="2400" b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94003C8-2F22-D7D6-560C-CD53BD800BD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82399" y="963963"/>
            <a:ext cx="1440000" cy="510185"/>
          </a:xfrm>
          <a:prstGeom prst="roundRect">
            <a:avLst/>
          </a:prstGeom>
          <a:solidFill>
            <a:srgbClr val="CCECFF"/>
          </a:solidFill>
          <a:ln w="19050" algn="ctr">
            <a:solidFill>
              <a:schemeClr val="tx2"/>
            </a:solidFill>
            <a:miter lim="800000"/>
          </a:ln>
          <a:effectLst/>
        </p:spPr>
        <p:txBody>
          <a:bodyPr wrap="none" lIns="91440" tIns="45720" rIns="91440" bIns="45720" rtlCol="0" anchor="t">
            <a:noAutofit/>
          </a:bodyPr>
          <a:lstStyle/>
          <a:p>
            <a:pPr lvl="0" algn="l" defTabSz="914400" fontAlgn="auto">
              <a:buClrTx/>
              <a:buSzTx/>
              <a:buFontTx/>
            </a:pP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风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空气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)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CD5381C-3CF8-152D-60E1-704749C67B2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64399" y="2211675"/>
            <a:ext cx="1476000" cy="510185"/>
          </a:xfrm>
          <a:prstGeom prst="roundRect">
            <a:avLst/>
          </a:prstGeom>
          <a:solidFill>
            <a:srgbClr val="CCECFF"/>
          </a:solidFill>
          <a:ln w="19050" algn="ctr">
            <a:solidFill>
              <a:schemeClr val="tx2"/>
            </a:solidFill>
            <a:miter lim="800000"/>
          </a:ln>
          <a:effectLst/>
        </p:spPr>
        <p:txBody>
          <a:bodyPr wrap="none" lIns="91440" tIns="45720" rIns="91440" bIns="45720" rtlCol="0" anchor="t">
            <a:noAutofit/>
          </a:bodyPr>
          <a:lstStyle/>
          <a:p>
            <a:pPr lvl="0" algn="l" defTabSz="914400" fontAlgn="auto">
              <a:buClrTx/>
              <a:buSzTx/>
              <a:buFontTx/>
            </a:pP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树木摇动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22B1859-7818-1B57-4C7C-B16A00708B3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5203" y="971102"/>
            <a:ext cx="842290" cy="510185"/>
          </a:xfrm>
          <a:prstGeom prst="roundRect">
            <a:avLst/>
          </a:prstGeom>
          <a:solidFill>
            <a:srgbClr val="CCECFF"/>
          </a:solidFill>
          <a:ln w="19050" algn="ctr">
            <a:solidFill>
              <a:schemeClr val="tx2"/>
            </a:solidFill>
            <a:miter lim="800000"/>
          </a:ln>
          <a:effectLst/>
        </p:spPr>
        <p:txBody>
          <a:bodyPr wrap="none" lIns="91440" tIns="45720" rIns="91440" bIns="45720" rtlCol="0" anchor="t">
            <a:noAutofit/>
          </a:bodyPr>
          <a:lstStyle/>
          <a:p>
            <a:pPr lvl="0" algn="l" defTabSz="914400" fontAlgn="auto">
              <a:buClrTx/>
              <a:buSzTx/>
              <a:buFontTx/>
            </a:pP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磁场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70056FC5-CEBF-72C6-052C-2A276E525D5E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6348" y="2214752"/>
            <a:ext cx="1800000" cy="510185"/>
          </a:xfrm>
          <a:prstGeom prst="roundRect">
            <a:avLst/>
          </a:prstGeom>
          <a:solidFill>
            <a:srgbClr val="CCECFF"/>
          </a:solidFill>
          <a:ln w="19050" algn="ctr">
            <a:solidFill>
              <a:schemeClr val="tx2"/>
            </a:solidFill>
            <a:miter lim="800000"/>
          </a:ln>
          <a:effectLst/>
        </p:spPr>
        <p:txBody>
          <a:bodyPr wrap="none" lIns="91440" tIns="45720" rIns="91440" bIns="45720" rtlCol="0" anchor="t">
            <a:noAutofit/>
          </a:bodyPr>
          <a:lstStyle/>
          <a:p>
            <a:pPr lvl="0" algn="l" defTabSz="914400" fontAlgn="auto">
              <a:buClrTx/>
              <a:buSzTx/>
              <a:buFontTx/>
            </a:pP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小磁针偏转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1A6EB40-BAF4-F6EE-CD49-64B12E72FDC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642056" y="1489403"/>
            <a:ext cx="42545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引起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27DACEA-03B9-80ED-198E-11F2751F627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721681" y="1483053"/>
            <a:ext cx="42418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</a:pP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引起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1A3C772-D9D9-3C5D-FC31-E4EACED9C46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999686" y="1489403"/>
            <a:ext cx="40068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证明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9DC5009-0C35-C622-9C40-6191C050500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105981" y="1497658"/>
            <a:ext cx="43053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</a:pPr>
            <a:r>
              <a:rPr lang="zh-CN" altLang="en-US" sz="200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证明</a:t>
            </a:r>
          </a:p>
        </p:txBody>
      </p:sp>
      <p:sp>
        <p:nvSpPr>
          <p:cNvPr id="17" name="箭头: 下 1">
            <a:extLst>
              <a:ext uri="{FF2B5EF4-FFF2-40B4-BE49-F238E27FC236}">
                <a16:creationId xmlns:a16="http://schemas.microsoft.com/office/drawing/2014/main" id="{106F3C80-5A86-D458-A667-8AD753D707D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4037713" y="1621661"/>
            <a:ext cx="485622" cy="468000"/>
          </a:xfrm>
          <a:prstGeom prst="down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18" name="箭头: 下 1">
            <a:extLst>
              <a:ext uri="{FF2B5EF4-FFF2-40B4-BE49-F238E27FC236}">
                <a16:creationId xmlns:a16="http://schemas.microsoft.com/office/drawing/2014/main" id="{005996D7-05D5-8752-C963-3366BDF06A7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V="1">
            <a:off x="4562858" y="1621661"/>
            <a:ext cx="485622" cy="468000"/>
          </a:xfrm>
          <a:prstGeom prst="down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19" name="箭头: 下 1">
            <a:extLst>
              <a:ext uri="{FF2B5EF4-FFF2-40B4-BE49-F238E27FC236}">
                <a16:creationId xmlns:a16="http://schemas.microsoft.com/office/drawing/2014/main" id="{398177EC-62AA-A7F1-D723-97F91259858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flipH="1">
            <a:off x="6147818" y="1621661"/>
            <a:ext cx="485622" cy="468000"/>
          </a:xfrm>
          <a:prstGeom prst="down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20" name="箭头: 下 1">
            <a:extLst>
              <a:ext uri="{FF2B5EF4-FFF2-40B4-BE49-F238E27FC236}">
                <a16:creationId xmlns:a16="http://schemas.microsoft.com/office/drawing/2014/main" id="{1E730510-EFBE-3039-A559-83DF04258AB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V="1">
            <a:off x="6672963" y="1621661"/>
            <a:ext cx="485622" cy="468000"/>
          </a:xfrm>
          <a:prstGeom prst="down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E2F9267-5512-9328-3195-ED25ACD5DE7F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/>
          <a:srcRect r="3307" b="12395"/>
          <a:stretch>
            <a:fillRect/>
          </a:stretch>
        </p:blipFill>
        <p:spPr bwMode="auto">
          <a:xfrm>
            <a:off x="1230961" y="925523"/>
            <a:ext cx="2051685" cy="1820545"/>
          </a:xfrm>
          <a:prstGeom prst="rect">
            <a:avLst/>
          </a:prstGeom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剪去单角的矩形 1">
            <a:extLst>
              <a:ext uri="{FF2B5EF4-FFF2-40B4-BE49-F238E27FC236}">
                <a16:creationId xmlns:a16="http://schemas.microsoft.com/office/drawing/2014/main" id="{FB9722CD-5BF6-73CF-A6D3-BE3847FE56A7}"/>
              </a:ext>
            </a:extLst>
          </p:cNvPr>
          <p:cNvSpPr/>
          <p:nvPr/>
        </p:nvSpPr>
        <p:spPr bwMode="auto">
          <a:xfrm>
            <a:off x="965771" y="3656449"/>
            <a:ext cx="1137965" cy="502227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lvl="0" algn="l" defTabSz="457200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特点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：</a:t>
            </a:r>
            <a:endParaRPr lang="zh-CN" sz="2400" b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57D905E-B86A-1BA5-1D48-31D43DD5936D}"/>
              </a:ext>
            </a:extLst>
          </p:cNvPr>
          <p:cNvSpPr txBox="1"/>
          <p:nvPr>
            <p:custDataLst>
              <p:tags r:id="rId15"/>
            </p:custDataLst>
          </p:nvPr>
        </p:nvSpPr>
        <p:spPr bwMode="auto">
          <a:xfrm>
            <a:off x="6053608" y="3686942"/>
            <a:ext cx="5276215" cy="51056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 defTabSz="914400" eaLnBrk="1" fontAlgn="auto" hangingPunct="1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实际物体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和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场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是物质存在的两种形式。</a:t>
            </a:r>
          </a:p>
        </p:txBody>
      </p:sp>
      <p:sp>
        <p:nvSpPr>
          <p:cNvPr id="24" name="AutoShape 11">
            <a:extLst>
              <a:ext uri="{FF2B5EF4-FFF2-40B4-BE49-F238E27FC236}">
                <a16:creationId xmlns:a16="http://schemas.microsoft.com/office/drawing/2014/main" id="{4DA815E6-96FC-8392-5B72-945B9668CF55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93941" y="660728"/>
            <a:ext cx="1080000" cy="444500"/>
          </a:xfrm>
          <a:prstGeom prst="wedgeRoundRectCallout">
            <a:avLst>
              <a:gd name="adj1" fmla="val -40533"/>
              <a:gd name="adj2" fmla="val 79000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50000"/>
              </a:schemeClr>
            </a:solidFill>
            <a:miter lim="800000"/>
          </a:ln>
        </p:spPr>
        <p:txBody>
          <a:bodyPr/>
          <a:lstStyle/>
          <a:p>
            <a:pPr>
              <a:lnSpc>
                <a:spcPct val="105000"/>
              </a:lnSpc>
            </a:pPr>
            <a:r>
              <a:rPr lang="zh-CN" altLang="en-US" sz="220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转换法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9FA2484-6E69-82FE-81A2-8FC2F0CF4051}"/>
              </a:ext>
            </a:extLst>
          </p:cNvPr>
          <p:cNvSpPr txBox="1"/>
          <p:nvPr/>
        </p:nvSpPr>
        <p:spPr>
          <a:xfrm>
            <a:off x="363794" y="350884"/>
            <a:ext cx="244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、磁场</a:t>
            </a:r>
          </a:p>
        </p:txBody>
      </p:sp>
      <p:pic>
        <p:nvPicPr>
          <p:cNvPr id="26" name="图片 2">
            <a:extLst>
              <a:ext uri="{FF2B5EF4-FFF2-40B4-BE49-F238E27FC236}">
                <a16:creationId xmlns:a16="http://schemas.microsoft.com/office/drawing/2014/main" id="{9A1EC2FA-1A17-7E0C-2D63-BF3A127AB246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b="9008"/>
          <a:stretch>
            <a:fillRect/>
          </a:stretch>
        </p:blipFill>
        <p:spPr>
          <a:xfrm>
            <a:off x="7954777" y="1190310"/>
            <a:ext cx="2307281" cy="15735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>
            <a:hlinkClick r:id="rId21" action="ppaction://hlinkfile"/>
            <a:extLst>
              <a:ext uri="{FF2B5EF4-FFF2-40B4-BE49-F238E27FC236}">
                <a16:creationId xmlns:a16="http://schemas.microsoft.com/office/drawing/2014/main" id="{3CE6EC13-DF86-DF9C-7346-CE4ECB11EE7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03736" y="4463139"/>
            <a:ext cx="2895950" cy="2082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" name="TextBox 5">
            <a:extLst>
              <a:ext uri="{FF2B5EF4-FFF2-40B4-BE49-F238E27FC236}">
                <a16:creationId xmlns:a16="http://schemas.microsoft.com/office/drawing/2014/main" id="{A30C724E-4B9F-CB73-D980-99F039AF9C4E}"/>
              </a:ext>
            </a:extLst>
          </p:cNvPr>
          <p:cNvSpPr txBox="1"/>
          <p:nvPr/>
        </p:nvSpPr>
        <p:spPr>
          <a:xfrm>
            <a:off x="7064337" y="4836693"/>
            <a:ext cx="395890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小磁针静止时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北极所指的方向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规定为该点的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磁场方向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9" name="剪去单角的矩形 34">
            <a:extLst>
              <a:ext uri="{FF2B5EF4-FFF2-40B4-BE49-F238E27FC236}">
                <a16:creationId xmlns:a16="http://schemas.microsoft.com/office/drawing/2014/main" id="{EFBF6C25-C493-E617-8813-A9B9173EA2F2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1927123" y="2953477"/>
            <a:ext cx="6764593" cy="501848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lvl="0" algn="l" defTabSz="457200">
              <a:lnSpc>
                <a:spcPct val="100000"/>
              </a:lnSpc>
              <a:buClrTx/>
              <a:buSzTx/>
              <a:buFontTx/>
            </a:pPr>
            <a:r>
              <a:rPr lang="zh-CN" sz="24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存在于磁体周围，能对磁体产生力的作用的物质。</a:t>
            </a:r>
            <a:endParaRPr lang="zh-CN" sz="2400" b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剪去单角的矩形 1">
            <a:extLst>
              <a:ext uri="{FF2B5EF4-FFF2-40B4-BE49-F238E27FC236}">
                <a16:creationId xmlns:a16="http://schemas.microsoft.com/office/drawing/2014/main" id="{4BB45392-7BDF-4FC1-7115-E651BAC6665D}"/>
              </a:ext>
            </a:extLst>
          </p:cNvPr>
          <p:cNvSpPr/>
          <p:nvPr/>
        </p:nvSpPr>
        <p:spPr bwMode="auto">
          <a:xfrm>
            <a:off x="1927123" y="3662734"/>
            <a:ext cx="3958908" cy="502227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lvl="0" algn="l" defTabSz="457200">
              <a:lnSpc>
                <a:spcPct val="100000"/>
              </a:lnSpc>
              <a:buClrTx/>
              <a:buSzTx/>
              <a:buFontTx/>
            </a:pPr>
            <a:r>
              <a:rPr lang="zh-CN" altLang="en-US" sz="240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看不见、摸不着但真实存在。</a:t>
            </a:r>
            <a:endParaRPr lang="zh-CN" sz="2400" b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剪去单角的矩形 1">
            <a:extLst>
              <a:ext uri="{FF2B5EF4-FFF2-40B4-BE49-F238E27FC236}">
                <a16:creationId xmlns:a16="http://schemas.microsoft.com/office/drawing/2014/main" id="{BC69611F-936D-ADD6-8B7F-C64B41BBB6DA}"/>
              </a:ext>
            </a:extLst>
          </p:cNvPr>
          <p:cNvSpPr/>
          <p:nvPr/>
        </p:nvSpPr>
        <p:spPr bwMode="auto">
          <a:xfrm>
            <a:off x="5807396" y="4821240"/>
            <a:ext cx="1137965" cy="502227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lvl="0" algn="l" defTabSz="457200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方向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：</a:t>
            </a:r>
            <a:endParaRPr lang="zh-CN" sz="2400" b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5983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8" grpId="0" animBg="1"/>
      <p:bldP spid="29" grpId="0" animBg="1"/>
      <p:bldP spid="3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A7BD28B-2972-F521-E12B-98FB334CB3A3}"/>
              </a:ext>
            </a:extLst>
          </p:cNvPr>
          <p:cNvSpPr/>
          <p:nvPr/>
        </p:nvSpPr>
        <p:spPr>
          <a:xfrm>
            <a:off x="305944" y="215752"/>
            <a:ext cx="1754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、磁感线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836C2E-61E9-4F49-B4A5-77D02037F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376516" y="900144"/>
            <a:ext cx="3801824" cy="19355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135C70F-E936-BB21-C3DC-A176BFDC4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37773" y="786977"/>
            <a:ext cx="3314383" cy="1935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E9BC771-A0BD-EB27-55D0-E616AA4A8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519" y="854855"/>
            <a:ext cx="3801821" cy="19266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4BF3F1-61AC-959D-AAA1-5BBDF0FA6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773" y="786977"/>
            <a:ext cx="3314386" cy="193558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D6ED1DF-1C70-F6FE-B75B-A293F6B546FA}"/>
              </a:ext>
            </a:extLst>
          </p:cNvPr>
          <p:cNvSpPr txBox="1"/>
          <p:nvPr/>
        </p:nvSpPr>
        <p:spPr>
          <a:xfrm>
            <a:off x="305944" y="2781461"/>
            <a:ext cx="1050954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模仿铁屑的分布情况，用一些带箭头的曲线画出来，可以方便、形象地描述磁场，这样的曲线叫做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磁感线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61D34C3-D7B5-E6C5-8459-1EEEB5C385CB}"/>
              </a:ext>
            </a:extLst>
          </p:cNvPr>
          <p:cNvSpPr txBox="1"/>
          <p:nvPr/>
        </p:nvSpPr>
        <p:spPr>
          <a:xfrm>
            <a:off x="394435" y="3868306"/>
            <a:ext cx="11718908" cy="281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）是假想的线，实际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不存在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，但可以形象直观地表达磁场。 </a:t>
            </a:r>
          </a:p>
          <a:p>
            <a:pPr indent="0" fontAlgn="auto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）在磁体外部，磁感线由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N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极到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S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极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；内部则由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S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极到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极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800">
              <a:latin typeface="Times New Roman" panose="02020603050405020304" pitchFamily="18" charset="0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fontAlgn="auto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）磁感线的方向就是小磁针静止后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北极所指的方向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pPr indent="0" fontAlgn="auto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）磁感线的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疏密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表示磁场的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强弱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越密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表示该点磁场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越强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pPr indent="0" fontAlgn="auto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）在空间每一点只有一个磁场方向，所以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磁感线不相交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70711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26B532-26C8-FC3B-B900-AAB6422FF0A8}"/>
              </a:ext>
            </a:extLst>
          </p:cNvPr>
          <p:cNvSpPr txBox="1">
            <a:spLocks noChangeArrowheads="1"/>
          </p:cNvSpPr>
          <p:nvPr/>
        </p:nvSpPr>
        <p:spPr>
          <a:xfrm>
            <a:off x="4813351" y="3594489"/>
            <a:ext cx="6583053" cy="765088"/>
          </a:xfrm>
          <a:prstGeom prst="rect">
            <a:avLst/>
          </a:prstGeom>
        </p:spPr>
        <p:txBody>
          <a:bodyPr/>
          <a:lstStyle>
            <a:lvl1pPr marL="342900" indent="-3429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地磁的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极在地理南极附近，地磁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极在地理北极附近。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82C3FB-D043-7552-4867-4A8D5CAC46FE}"/>
              </a:ext>
            </a:extLst>
          </p:cNvPr>
          <p:cNvSpPr txBox="1">
            <a:spLocks noChangeArrowheads="1"/>
          </p:cNvSpPr>
          <p:nvPr/>
        </p:nvSpPr>
        <p:spPr>
          <a:xfrm>
            <a:off x="4813351" y="4921666"/>
            <a:ext cx="7102918" cy="471713"/>
          </a:xfrm>
          <a:prstGeom prst="rect">
            <a:avLst/>
          </a:prstGeom>
        </p:spPr>
        <p:txBody>
          <a:bodyPr/>
          <a:lstStyle>
            <a:lvl1pPr marL="342900" indent="-3429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地理的两极和地磁的两极并不恰好重合。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1DC402-1983-DDAD-B7D3-F9B3EC6FB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51" y="1210702"/>
            <a:ext cx="7070457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．地球周围存在的磁场叫做</a:t>
            </a:r>
            <a:r>
              <a:rPr lang="zh-CN" altLang="en-US" sz="2800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地磁场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B63F0DD-F6D8-D1E8-3BE8-188E7B559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51" y="2205722"/>
            <a:ext cx="6643017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．研究表明地磁场的形状与条形磁体的磁场很相似。</a:t>
            </a:r>
          </a:p>
        </p:txBody>
      </p:sp>
      <p:pic>
        <p:nvPicPr>
          <p:cNvPr id="10" name="图片 26630">
            <a:extLst>
              <a:ext uri="{FF2B5EF4-FFF2-40B4-BE49-F238E27FC236}">
                <a16:creationId xmlns:a16="http://schemas.microsoft.com/office/drawing/2014/main" id="{9A0F4027-E412-39C0-4A9C-EBCB399C427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596" y="1481064"/>
            <a:ext cx="3603187" cy="4010016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0A05430-78A1-5B7B-39DD-F5AFB8A7A670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H="1">
            <a:off x="2068868" y="4687843"/>
            <a:ext cx="350547" cy="3688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8B04DE8A-58F2-0D88-755E-54CC2AB4733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07455" y="1283002"/>
            <a:ext cx="1545908" cy="494366"/>
          </a:xfrm>
          <a:prstGeom prst="rect">
            <a:avLst/>
          </a:prstGeom>
          <a:solidFill>
            <a:srgbClr val="CCECFF"/>
          </a:solidFill>
          <a:ln w="19050" algn="ctr">
            <a:noFill/>
            <a:miter lim="800000"/>
          </a:ln>
          <a:effectLst/>
        </p:spPr>
        <p:txBody>
          <a:bodyPr wrap="none" lIns="91440" tIns="45720" rIns="91440" bIns="45720" rtlCol="0" anchor="t">
            <a:noAutofit/>
          </a:bodyPr>
          <a:lstStyle/>
          <a:p>
            <a:pPr marL="0" lvl="0" indent="0" algn="l" eaLnBrk="0" latinLnBrk="0" hangingPunct="0">
              <a:buClrTx/>
              <a:buSzTx/>
              <a:buFontTx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地理北极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027BFC0-C07B-5FF4-A6AD-D36A6C30706E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28938" y="4886795"/>
            <a:ext cx="1545908" cy="494366"/>
          </a:xfrm>
          <a:prstGeom prst="rect">
            <a:avLst/>
          </a:prstGeom>
          <a:solidFill>
            <a:srgbClr val="CCECFF"/>
          </a:solidFill>
          <a:ln w="19050" algn="ctr">
            <a:noFill/>
            <a:miter lim="800000"/>
          </a:ln>
          <a:effectLst/>
        </p:spPr>
        <p:txBody>
          <a:bodyPr wrap="none" lIns="91440" tIns="45720" rIns="91440" bIns="45720" rtlCol="0" anchor="t">
            <a:noAutofit/>
          </a:bodyPr>
          <a:lstStyle/>
          <a:p>
            <a:pPr lvl="0" algn="l" eaLnBrk="0" hangingPunct="0">
              <a:buClrTx/>
              <a:buSzTx/>
              <a:buFontTx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地磁北极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A8B0B9B-D2E3-85B7-92E0-D03E669598E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1664955" y="1721221"/>
            <a:ext cx="909471" cy="6968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BBA6485-67E6-C2C5-C76B-27233AFCCAD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2707755" y="1590114"/>
            <a:ext cx="47339" cy="8981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A6382D24-FE17-1048-01DC-5667B7B644CD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2534262" y="991472"/>
            <a:ext cx="1182165" cy="449480"/>
          </a:xfrm>
          <a:prstGeom prst="rect">
            <a:avLst/>
          </a:prstGeom>
          <a:solidFill>
            <a:srgbClr val="CCECFF"/>
          </a:solidFill>
          <a:ln w="19050" algn="ctr">
            <a:noFill/>
            <a:miter lim="800000"/>
          </a:ln>
          <a:effectLst/>
        </p:spPr>
        <p:txBody>
          <a:bodyPr wrap="none" lIns="91440" tIns="45720" rIns="91440" bIns="45720" rtlCol="0" anchor="t">
            <a:noAutofit/>
          </a:bodyPr>
          <a:lstStyle/>
          <a:p>
            <a:pPr lvl="0" algn="l" eaLnBrk="0" hangingPunct="0">
              <a:buClrTx/>
              <a:buSzTx/>
              <a:buFontTx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磁偏角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47A34E-D2AA-6149-0B98-E0B341AE8DD1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2888423" y="1683361"/>
            <a:ext cx="1545908" cy="494366"/>
          </a:xfrm>
          <a:prstGeom prst="rect">
            <a:avLst/>
          </a:prstGeom>
          <a:solidFill>
            <a:srgbClr val="CCECFF"/>
          </a:solidFill>
          <a:ln w="19050" algn="ctr">
            <a:noFill/>
            <a:miter lim="800000"/>
          </a:ln>
          <a:effectLst/>
        </p:spPr>
        <p:txBody>
          <a:bodyPr wrap="none" lIns="91440" tIns="45720" rIns="91440" bIns="45720" rtlCol="0" anchor="t">
            <a:noAutofit/>
          </a:bodyPr>
          <a:lstStyle/>
          <a:p>
            <a:pPr lvl="0" algn="l" eaLnBrk="0" hangingPunct="0">
              <a:buClrTx/>
              <a:buSzTx/>
              <a:buFontTx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地磁南极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2DBE8996-686C-420D-4452-986616A9C451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flipH="1">
            <a:off x="2791633" y="2177727"/>
            <a:ext cx="454386" cy="1752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ED7EE5DE-0E1B-BADB-9294-84F3047C990C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2621418" y="5198144"/>
            <a:ext cx="1545908" cy="494366"/>
          </a:xfrm>
          <a:prstGeom prst="rect">
            <a:avLst/>
          </a:prstGeom>
          <a:solidFill>
            <a:srgbClr val="CCECFF"/>
          </a:solidFill>
          <a:ln w="19050" algn="ctr">
            <a:noFill/>
            <a:miter lim="800000"/>
          </a:ln>
          <a:effectLst/>
        </p:spPr>
        <p:txBody>
          <a:bodyPr wrap="none" lIns="91440" tIns="45720" rIns="91440" bIns="45720" rtlCol="0" anchor="t">
            <a:noAutofit/>
          </a:bodyPr>
          <a:lstStyle/>
          <a:p>
            <a:pPr lvl="0" algn="l" eaLnBrk="0" hangingPunct="0">
              <a:buClrTx/>
              <a:buSzTx/>
              <a:buFontTx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地理南极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D45358B-DF80-F3AA-E08B-551EBE5A984F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2624782" y="4728460"/>
            <a:ext cx="325257" cy="4878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5985CD1D-4E0F-7454-359C-5E4E702B8408}"/>
              </a:ext>
            </a:extLst>
          </p:cNvPr>
          <p:cNvSpPr txBox="1"/>
          <p:nvPr/>
        </p:nvSpPr>
        <p:spPr>
          <a:xfrm>
            <a:off x="351607" y="160605"/>
            <a:ext cx="201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、地磁场</a:t>
            </a:r>
          </a:p>
        </p:txBody>
      </p:sp>
    </p:spTree>
    <p:extLst>
      <p:ext uri="{BB962C8B-B14F-4D97-AF65-F5344CB8AC3E}">
        <p14:creationId xmlns:p14="http://schemas.microsoft.com/office/powerpoint/2010/main" val="1185836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 animBg="1"/>
      <p:bldP spid="13" grpId="0" animBg="1"/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>
            <a:extLst>
              <a:ext uri="{FF2B5EF4-FFF2-40B4-BE49-F238E27FC236}">
                <a16:creationId xmlns:a16="http://schemas.microsoft.com/office/drawing/2014/main" id="{1D2049F5-0B6F-3A47-B571-D6203E567ED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66070" b="13790"/>
          <a:stretch>
            <a:fillRect/>
          </a:stretch>
        </p:blipFill>
        <p:spPr bwMode="auto">
          <a:xfrm>
            <a:off x="1816553" y="1280099"/>
            <a:ext cx="2018035" cy="2646938"/>
          </a:xfrm>
          <a:prstGeom prst="rect">
            <a:avLst/>
          </a:prstGeom>
        </p:spPr>
      </p:pic>
      <p:pic>
        <p:nvPicPr>
          <p:cNvPr id="3" name="Picture 37">
            <a:extLst>
              <a:ext uri="{FF2B5EF4-FFF2-40B4-BE49-F238E27FC236}">
                <a16:creationId xmlns:a16="http://schemas.microsoft.com/office/drawing/2014/main" id="{B404EAC7-EF6E-6101-8610-B8A1F2B2364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4372" r="33330" b="13790"/>
          <a:stretch>
            <a:fillRect/>
          </a:stretch>
        </p:blipFill>
        <p:spPr bwMode="auto">
          <a:xfrm>
            <a:off x="4969395" y="1214461"/>
            <a:ext cx="1920193" cy="2646938"/>
          </a:xfrm>
          <a:prstGeom prst="rect">
            <a:avLst/>
          </a:prstGeom>
        </p:spPr>
      </p:pic>
      <p:pic>
        <p:nvPicPr>
          <p:cNvPr id="4" name="Picture 37">
            <a:extLst>
              <a:ext uri="{FF2B5EF4-FFF2-40B4-BE49-F238E27FC236}">
                <a16:creationId xmlns:a16="http://schemas.microsoft.com/office/drawing/2014/main" id="{B802E45F-9E00-0FBC-FAA7-35385A89E75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6403" b="13790"/>
          <a:stretch>
            <a:fillRect/>
          </a:stretch>
        </p:blipFill>
        <p:spPr bwMode="auto">
          <a:xfrm>
            <a:off x="8024395" y="1191210"/>
            <a:ext cx="1997442" cy="264693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CFA5536-8B26-7F6D-E616-D6F41AEDEB88}"/>
              </a:ext>
            </a:extLst>
          </p:cNvPr>
          <p:cNvSpPr txBox="1"/>
          <p:nvPr/>
        </p:nvSpPr>
        <p:spPr>
          <a:xfrm>
            <a:off x="558674" y="748517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、电流的磁效应</a:t>
            </a:r>
            <a:endParaRPr lang="zh-CN" altLang="en-US" sz="2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E77784A-5A27-A756-8521-EB1AFDA8D4E6}"/>
              </a:ext>
            </a:extLst>
          </p:cNvPr>
          <p:cNvSpPr txBox="1"/>
          <p:nvPr/>
        </p:nvSpPr>
        <p:spPr>
          <a:xfrm>
            <a:off x="333957" y="117808"/>
            <a:ext cx="4788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考点</a:t>
            </a:r>
            <a:r>
              <a:rPr lang="en-US" altLang="zh-CN" sz="2800">
                <a:latin typeface="Times New Roman" panose="02020603050405020304" pitchFamily="18" charset="0"/>
                <a:ea typeface="楷体" panose="02010609060101010101" pitchFamily="49" charset="-122"/>
              </a:rPr>
              <a:t>2    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</a:rPr>
              <a:t>电生磁及应用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C42C1F-53FE-2C6D-72E3-D4F970C6F401}"/>
              </a:ext>
            </a:extLst>
          </p:cNvPr>
          <p:cNvSpPr txBox="1"/>
          <p:nvPr/>
        </p:nvSpPr>
        <p:spPr>
          <a:xfrm>
            <a:off x="230176" y="4127209"/>
            <a:ext cx="2222802" cy="540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en-US" sz="2800" b="0" i="0" u="none"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）发现：</a:t>
            </a:r>
            <a:endParaRPr lang="en-US" altLang="zh-CN" sz="2800" b="0" i="0" u="none">
              <a:solidFill>
                <a:srgbClr val="0BB0EF"/>
              </a:solidFill>
              <a:effectLst/>
              <a:latin typeface="+mn-ea"/>
              <a:cs typeface="宋体" panose="02010600030101010101" pitchFamily="2" charset="-122"/>
              <a:sym typeface=",isEnd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F4449E2-2E47-D6B4-A286-B1D6D07B7AA7}"/>
              </a:ext>
            </a:extLst>
          </p:cNvPr>
          <p:cNvSpPr txBox="1"/>
          <p:nvPr/>
        </p:nvSpPr>
        <p:spPr>
          <a:xfrm>
            <a:off x="774984" y="4176317"/>
            <a:ext cx="97463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0" i="0" u="none"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         丹麦物理学家</a:t>
            </a:r>
            <a:r>
              <a:rPr lang="zh-CN" altLang="en-US" sz="2800" b="0" i="0" u="none"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奥斯特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  <a:sym typeface=",isEnd"/>
              </a:rPr>
              <a:t>证实了电流周围存在磁场，第一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个发现了电与磁之间的联系。</a:t>
            </a:r>
            <a:endParaRPr lang="zh-CN" altLang="en-US" sz="2800">
              <a:latin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E223D60-A320-7D1B-17AB-CC6125287232}"/>
              </a:ext>
            </a:extLst>
          </p:cNvPr>
          <p:cNvSpPr txBox="1"/>
          <p:nvPr/>
        </p:nvSpPr>
        <p:spPr>
          <a:xfrm>
            <a:off x="2354654" y="5418613"/>
            <a:ext cx="8795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0" i="0" u="none"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通电导线周围存在磁场，其方向与</a:t>
            </a:r>
            <a:r>
              <a:rPr lang="zh-CN" alt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ea"/>
              </a:rPr>
              <a:t>电流方向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有关。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  <a:sym typeface=",isEnd"/>
              </a:rPr>
              <a:t> </a:t>
            </a:r>
            <a:endParaRPr lang="zh-CN" altLang="en-US" sz="2800"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9952818-7E01-2FEA-E9EA-AEDD76170A22}"/>
              </a:ext>
            </a:extLst>
          </p:cNvPr>
          <p:cNvSpPr txBox="1"/>
          <p:nvPr/>
        </p:nvSpPr>
        <p:spPr>
          <a:xfrm>
            <a:off x="333957" y="5379705"/>
            <a:ext cx="2394324" cy="540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latinLnBrk="0" hangingPunct="0">
              <a:lnSpc>
                <a:spcPct val="120000"/>
              </a:lnSpc>
            </a:pPr>
            <a:r>
              <a:rPr lang="zh-CN" altLang="en-US" sz="2800" b="0" i="0" u="none"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2</a:t>
            </a:r>
            <a:r>
              <a:rPr lang="zh-CN" altLang="en-US" sz="2800" b="0" i="0" u="none">
                <a:solidFill>
                  <a:srgbClr val="000000"/>
                </a:solidFill>
                <a:effectLst/>
                <a:latin typeface="+mn-ea"/>
                <a:cs typeface="宋体" panose="02010600030101010101" pitchFamily="2" charset="-122"/>
              </a:rPr>
              <a:t>）内容：</a:t>
            </a:r>
            <a:endParaRPr lang="zh-CN" altLang="en-US" sz="2800" b="0" i="0" u="none">
              <a:solidFill>
                <a:srgbClr val="000000"/>
              </a:solidFill>
              <a:effectLst/>
              <a:latin typeface="+mn-ea"/>
              <a:cs typeface="宋体" panose="02010600030101010101" pitchFamily="2" charset="-122"/>
              <a:sym typeface=",isEnd"/>
            </a:endParaRPr>
          </a:p>
        </p:txBody>
      </p:sp>
    </p:spTree>
    <p:extLst>
      <p:ext uri="{BB962C8B-B14F-4D97-AF65-F5344CB8AC3E}">
        <p14:creationId xmlns:p14="http://schemas.microsoft.com/office/powerpoint/2010/main" val="2088734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>
            <a:extLst>
              <a:ext uri="{FF2B5EF4-FFF2-40B4-BE49-F238E27FC236}">
                <a16:creationId xmlns:a16="http://schemas.microsoft.com/office/drawing/2014/main" id="{12E450D1-7C75-2929-24C7-4618E294E54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0461" y="189245"/>
            <a:ext cx="3983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808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b="1">
                <a:solidFill>
                  <a:srgbClr val="00808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、通电螺线管的磁场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0424D1D-3D1E-81F7-EF28-F82CA342A577}"/>
              </a:ext>
            </a:extLst>
          </p:cNvPr>
          <p:cNvGrpSpPr/>
          <p:nvPr/>
        </p:nvGrpSpPr>
        <p:grpSpPr>
          <a:xfrm>
            <a:off x="571534" y="1354860"/>
            <a:ext cx="6172680" cy="2386013"/>
            <a:chOff x="1507" y="4855"/>
            <a:chExt cx="15419" cy="5010"/>
          </a:xfrm>
        </p:grpSpPr>
        <p:pic>
          <p:nvPicPr>
            <p:cNvPr id="4" name="Picture 2" descr="http://ceshi.myqingfeng.com/sxdq/client/user/upimage/product_sxdq20090623173441TA5VR.jpg">
              <a:extLst>
                <a:ext uri="{FF2B5EF4-FFF2-40B4-BE49-F238E27FC236}">
                  <a16:creationId xmlns:a16="http://schemas.microsoft.com/office/drawing/2014/main" id="{90DE3ACF-C0D9-9559-A7E3-DCA625914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1667"/>
            <a:stretch>
              <a:fillRect/>
            </a:stretch>
          </p:blipFill>
          <p:spPr>
            <a:xfrm>
              <a:off x="1507" y="4855"/>
              <a:ext cx="4670" cy="37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Picture 8" descr="http://file.huitao.net/images/sp/bao/uploaded/i2/t1w.4axjvtitd1upjx.jpg">
              <a:extLst>
                <a:ext uri="{FF2B5EF4-FFF2-40B4-BE49-F238E27FC236}">
                  <a16:creationId xmlns:a16="http://schemas.microsoft.com/office/drawing/2014/main" id="{FB4AF40B-38A9-6FDA-BA4D-6461B8B4D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7640" t="18094" b="15549"/>
            <a:stretch>
              <a:fillRect/>
            </a:stretch>
          </p:blipFill>
          <p:spPr>
            <a:xfrm>
              <a:off x="6538" y="5121"/>
              <a:ext cx="5011" cy="34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Picture 8" descr="pic_123790">
              <a:extLst>
                <a:ext uri="{FF2B5EF4-FFF2-40B4-BE49-F238E27FC236}">
                  <a16:creationId xmlns:a16="http://schemas.microsoft.com/office/drawing/2014/main" id="{33E9318B-7ACC-F248-5144-4E240D9A5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975" t="74951" r="51100" b="16803"/>
            <a:stretch>
              <a:fillRect/>
            </a:stretch>
          </p:blipFill>
          <p:spPr>
            <a:xfrm>
              <a:off x="12034" y="4855"/>
              <a:ext cx="4658" cy="157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9B127B8-881F-966B-1D7B-918FEDD5BF78}"/>
                </a:ext>
              </a:extLst>
            </p:cNvPr>
            <p:cNvGrpSpPr/>
            <p:nvPr/>
          </p:nvGrpSpPr>
          <p:grpSpPr>
            <a:xfrm>
              <a:off x="12651" y="7349"/>
              <a:ext cx="4275" cy="1989"/>
              <a:chOff x="0" y="0"/>
              <a:chExt cx="4897437" cy="2279131"/>
            </a:xfrm>
          </p:grpSpPr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5C2D1452-5742-6658-F07A-361ABC897BA3}"/>
                  </a:ext>
                </a:extLst>
              </p:cNvPr>
              <p:cNvSpPr/>
              <p:nvPr/>
            </p:nvSpPr>
            <p:spPr>
              <a:xfrm>
                <a:off x="0" y="354531"/>
                <a:ext cx="4897437" cy="81035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400">
                  <a:latin typeface="Times New Roman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0" name="未知">
                <a:extLst>
                  <a:ext uri="{FF2B5EF4-FFF2-40B4-BE49-F238E27FC236}">
                    <a16:creationId xmlns:a16="http://schemas.microsoft.com/office/drawing/2014/main" id="{D534E9C2-BF23-81AC-903C-C3C1EDCBEACD}"/>
                  </a:ext>
                </a:extLst>
              </p:cNvPr>
              <p:cNvSpPr/>
              <p:nvPr/>
            </p:nvSpPr>
            <p:spPr>
              <a:xfrm flipV="1">
                <a:off x="1071468" y="16882"/>
                <a:ext cx="367308" cy="1553185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0" b="0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508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1" name="未知">
                <a:extLst>
                  <a:ext uri="{FF2B5EF4-FFF2-40B4-BE49-F238E27FC236}">
                    <a16:creationId xmlns:a16="http://schemas.microsoft.com/office/drawing/2014/main" id="{57F4E24A-5C4E-3B8C-F132-673410B3CFC3}"/>
                  </a:ext>
                </a:extLst>
              </p:cNvPr>
              <p:cNvSpPr/>
              <p:nvPr/>
            </p:nvSpPr>
            <p:spPr>
              <a:xfrm flipV="1">
                <a:off x="1530603" y="16882"/>
                <a:ext cx="367308" cy="1553185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0" b="0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508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2" name="未知">
                <a:extLst>
                  <a:ext uri="{FF2B5EF4-FFF2-40B4-BE49-F238E27FC236}">
                    <a16:creationId xmlns:a16="http://schemas.microsoft.com/office/drawing/2014/main" id="{E5D38524-97D2-7FEA-A7A3-7945EB5929E0}"/>
                  </a:ext>
                </a:extLst>
              </p:cNvPr>
              <p:cNvSpPr/>
              <p:nvPr/>
            </p:nvSpPr>
            <p:spPr>
              <a:xfrm flipV="1">
                <a:off x="3336533" y="16882"/>
                <a:ext cx="367308" cy="1553185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0" b="0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508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3" name="未知">
                <a:extLst>
                  <a:ext uri="{FF2B5EF4-FFF2-40B4-BE49-F238E27FC236}">
                    <a16:creationId xmlns:a16="http://schemas.microsoft.com/office/drawing/2014/main" id="{BF99759E-00DB-68CC-A575-A3C56D228776}"/>
                  </a:ext>
                </a:extLst>
              </p:cNvPr>
              <p:cNvSpPr/>
              <p:nvPr/>
            </p:nvSpPr>
            <p:spPr>
              <a:xfrm flipV="1">
                <a:off x="2908007" y="16882"/>
                <a:ext cx="367308" cy="1553185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0" b="0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508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4" name="未知">
                <a:extLst>
                  <a:ext uri="{FF2B5EF4-FFF2-40B4-BE49-F238E27FC236}">
                    <a16:creationId xmlns:a16="http://schemas.microsoft.com/office/drawing/2014/main" id="{679FC804-41CE-A3BA-7086-25695FBDFD13}"/>
                  </a:ext>
                </a:extLst>
              </p:cNvPr>
              <p:cNvSpPr/>
              <p:nvPr/>
            </p:nvSpPr>
            <p:spPr>
              <a:xfrm flipV="1">
                <a:off x="2448872" y="16882"/>
                <a:ext cx="367308" cy="1553185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0" b="0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508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5" name="未知">
                <a:extLst>
                  <a:ext uri="{FF2B5EF4-FFF2-40B4-BE49-F238E27FC236}">
                    <a16:creationId xmlns:a16="http://schemas.microsoft.com/office/drawing/2014/main" id="{5F3A95EC-085C-C107-88E2-DEFED812CBFE}"/>
                  </a:ext>
                </a:extLst>
              </p:cNvPr>
              <p:cNvSpPr/>
              <p:nvPr/>
            </p:nvSpPr>
            <p:spPr>
              <a:xfrm flipV="1">
                <a:off x="1989737" y="16882"/>
                <a:ext cx="367308" cy="1553185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0" b="0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508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6" name="未知">
                <a:extLst>
                  <a:ext uri="{FF2B5EF4-FFF2-40B4-BE49-F238E27FC236}">
                    <a16:creationId xmlns:a16="http://schemas.microsoft.com/office/drawing/2014/main" id="{FA738276-44BA-52A9-D60C-9134ED2EAE91}"/>
                  </a:ext>
                </a:extLst>
              </p:cNvPr>
              <p:cNvSpPr/>
              <p:nvPr/>
            </p:nvSpPr>
            <p:spPr>
              <a:xfrm flipV="1">
                <a:off x="3795667" y="16882"/>
                <a:ext cx="367308" cy="1553185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0" b="0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508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7" name="未知">
                <a:extLst>
                  <a:ext uri="{FF2B5EF4-FFF2-40B4-BE49-F238E27FC236}">
                    <a16:creationId xmlns:a16="http://schemas.microsoft.com/office/drawing/2014/main" id="{B1A11BFB-AE7F-B4F9-0688-B53B2627D645}"/>
                  </a:ext>
                </a:extLst>
              </p:cNvPr>
              <p:cNvSpPr/>
              <p:nvPr/>
            </p:nvSpPr>
            <p:spPr>
              <a:xfrm>
                <a:off x="642942" y="0"/>
                <a:ext cx="244872" cy="1266184"/>
              </a:xfrm>
              <a:custGeom>
                <a:avLst/>
                <a:gdLst/>
                <a:ahLst/>
                <a:cxnLst>
                  <a:cxn ang="0">
                    <a:pos x="96" y="168"/>
                  </a:cxn>
                  <a:cxn ang="0">
                    <a:pos x="48" y="72"/>
                  </a:cxn>
                  <a:cxn ang="0">
                    <a:pos x="0" y="600"/>
                  </a:cxn>
                </a:cxnLst>
                <a:rect l="0" t="0" r="0" b="0"/>
                <a:pathLst>
                  <a:path w="96" h="600">
                    <a:moveTo>
                      <a:pt x="96" y="168"/>
                    </a:moveTo>
                    <a:cubicBezTo>
                      <a:pt x="80" y="84"/>
                      <a:pt x="64" y="0"/>
                      <a:pt x="48" y="72"/>
                    </a:cubicBezTo>
                    <a:cubicBezTo>
                      <a:pt x="32" y="144"/>
                      <a:pt x="8" y="512"/>
                      <a:pt x="0" y="600"/>
                    </a:cubicBezTo>
                  </a:path>
                </a:pathLst>
              </a:custGeom>
              <a:noFill/>
              <a:ln w="508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Times New Roman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18" name="Line 22">
                <a:extLst>
                  <a:ext uri="{FF2B5EF4-FFF2-40B4-BE49-F238E27FC236}">
                    <a16:creationId xmlns:a16="http://schemas.microsoft.com/office/drawing/2014/main" id="{BB706C00-9FC3-7A52-56D2-682D2BE346DA}"/>
                  </a:ext>
                </a:extLst>
              </p:cNvPr>
              <p:cNvSpPr/>
              <p:nvPr/>
            </p:nvSpPr>
            <p:spPr>
              <a:xfrm flipH="1">
                <a:off x="642942" y="1164889"/>
                <a:ext cx="0" cy="1114242"/>
              </a:xfrm>
              <a:prstGeom prst="line">
                <a:avLst/>
              </a:prstGeom>
              <a:ln w="508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9" name="Line 24">
                <a:extLst>
                  <a:ext uri="{FF2B5EF4-FFF2-40B4-BE49-F238E27FC236}">
                    <a16:creationId xmlns:a16="http://schemas.microsoft.com/office/drawing/2014/main" id="{4D2EEB2D-5A15-D654-3684-B1D3C15BF08D}"/>
                  </a:ext>
                </a:extLst>
              </p:cNvPr>
              <p:cNvSpPr/>
              <p:nvPr/>
            </p:nvSpPr>
            <p:spPr>
              <a:xfrm flipH="1">
                <a:off x="4285411" y="1164889"/>
                <a:ext cx="0" cy="1114242"/>
              </a:xfrm>
              <a:prstGeom prst="line">
                <a:avLst/>
              </a:prstGeom>
              <a:ln w="508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8" name="TextBox 28">
              <a:extLst>
                <a:ext uri="{FF2B5EF4-FFF2-40B4-BE49-F238E27FC236}">
                  <a16:creationId xmlns:a16="http://schemas.microsoft.com/office/drawing/2014/main" id="{1E3E8100-48EF-31D8-ED38-ACED780A9483}"/>
                </a:ext>
              </a:extLst>
            </p:cNvPr>
            <p:cNvSpPr txBox="1"/>
            <p:nvPr/>
          </p:nvSpPr>
          <p:spPr>
            <a:xfrm>
              <a:off x="8118" y="8896"/>
              <a:ext cx="2780" cy="9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chemeClr val="tx2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螺线管</a:t>
              </a:r>
            </a:p>
          </p:txBody>
        </p:sp>
      </p:grpSp>
      <p:sp>
        <p:nvSpPr>
          <p:cNvPr id="20" name="TextBox 2">
            <a:extLst>
              <a:ext uri="{FF2B5EF4-FFF2-40B4-BE49-F238E27FC236}">
                <a16:creationId xmlns:a16="http://schemas.microsoft.com/office/drawing/2014/main" id="{91683A1A-BCF2-0E8B-34F1-0FBB2CAAACC6}"/>
              </a:ext>
            </a:extLst>
          </p:cNvPr>
          <p:cNvSpPr txBox="1"/>
          <p:nvPr/>
        </p:nvSpPr>
        <p:spPr>
          <a:xfrm>
            <a:off x="1023775" y="4179010"/>
            <a:ext cx="5720440" cy="15713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                 将导线绕在圆筒上，做成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螺线管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（也叫线圈）。通电后各圈导线磁场产生叠加，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磁场增强</a:t>
            </a:r>
            <a:r>
              <a:rPr lang="zh-CN" altLang="en-US" sz="2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。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E7E8422-AE63-D926-AB9F-6921D10577A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393" b="13718"/>
          <a:stretch>
            <a:fillRect/>
          </a:stretch>
        </p:blipFill>
        <p:spPr>
          <a:xfrm>
            <a:off x="7821178" y="1206728"/>
            <a:ext cx="3737230" cy="2320224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7B6969CE-F930-9227-95CE-34ADD5762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482" y="4796295"/>
            <a:ext cx="43180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通电螺线管的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外部磁场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条形磁体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周围的磁场相似。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41292D8-D50E-F2C1-FBF0-62E61B0EA4AA}"/>
              </a:ext>
            </a:extLst>
          </p:cNvPr>
          <p:cNvSpPr txBox="1"/>
          <p:nvPr/>
        </p:nvSpPr>
        <p:spPr>
          <a:xfrm>
            <a:off x="304508" y="4224066"/>
            <a:ext cx="228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）、定义：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D9C484D-222B-BE87-AF73-55A96881FCCF}"/>
              </a:ext>
            </a:extLst>
          </p:cNvPr>
          <p:cNvSpPr txBox="1"/>
          <p:nvPr/>
        </p:nvSpPr>
        <p:spPr>
          <a:xfrm>
            <a:off x="7090153" y="4263887"/>
            <a:ext cx="3209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（</a:t>
            </a:r>
            <a:r>
              <a:rPr lang="en-US" altLang="zh-CN" sz="2800"/>
              <a:t>2</a:t>
            </a:r>
            <a:r>
              <a:rPr lang="zh-CN" altLang="en-US" sz="2800"/>
              <a:t>）、磁场分布</a:t>
            </a:r>
          </a:p>
        </p:txBody>
      </p:sp>
    </p:spTree>
    <p:extLst>
      <p:ext uri="{BB962C8B-B14F-4D97-AF65-F5344CB8AC3E}">
        <p14:creationId xmlns:p14="http://schemas.microsoft.com/office/powerpoint/2010/main" val="2131398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4">
            <a:extLst>
              <a:ext uri="{FF2B5EF4-FFF2-40B4-BE49-F238E27FC236}">
                <a16:creationId xmlns:a16="http://schemas.microsoft.com/office/drawing/2014/main" id="{E73BA86C-FBA3-74BD-D347-A399820C5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41" y="356729"/>
            <a:ext cx="34915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（</a:t>
            </a:r>
            <a:r>
              <a:rPr lang="en-US" altLang="zh-CN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3</a:t>
            </a:r>
            <a:r>
              <a:rPr lang="zh-CN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）、安培定则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A2229E7-A7EC-2E67-E2D9-A9B6ECE7A8EF}"/>
              </a:ext>
            </a:extLst>
          </p:cNvPr>
          <p:cNvSpPr txBox="1"/>
          <p:nvPr/>
        </p:nvSpPr>
        <p:spPr>
          <a:xfrm>
            <a:off x="5029199" y="1215332"/>
            <a:ext cx="6739672" cy="19495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         用右手握住螺线管，让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四指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指向螺线管中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电流的方向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，则</a:t>
            </a:r>
            <a:r>
              <a:rPr lang="zh-CN" altLang="en-US" sz="2800" b="1">
                <a:solidFill>
                  <a:srgbClr val="0066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拇指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所指的那端就是螺线管的</a:t>
            </a:r>
            <a:r>
              <a:rPr lang="en-US" altLang="zh-CN" sz="2800" b="1">
                <a:solidFill>
                  <a:srgbClr val="0066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N</a:t>
            </a:r>
            <a:r>
              <a:rPr lang="zh-CN" altLang="en-US" sz="2800" b="1">
                <a:solidFill>
                  <a:srgbClr val="0066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极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3846D-6CB9-97BE-C0E6-93BB63FE992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4000" contrast="42000"/>
          </a:blip>
          <a:srcRect r="9254"/>
          <a:stretch>
            <a:fillRect/>
          </a:stretch>
        </p:blipFill>
        <p:spPr>
          <a:xfrm>
            <a:off x="289196" y="1896403"/>
            <a:ext cx="4610545" cy="26685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CD89C81-54C5-228C-4619-78DC28931A10}"/>
              </a:ext>
            </a:extLst>
          </p:cNvPr>
          <p:cNvSpPr txBox="1"/>
          <p:nvPr/>
        </p:nvSpPr>
        <p:spPr>
          <a:xfrm>
            <a:off x="5522195" y="3693160"/>
            <a:ext cx="6129031" cy="2380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查清螺线管的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绕线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方向；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标出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电流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在螺线管中的方向；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用安培定则确定螺线管的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磁极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charset="0"/>
              </a:rPr>
              <a:t>方向。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41B2706-4B38-E946-BFB4-A1051AA55DCE}"/>
              </a:ext>
            </a:extLst>
          </p:cNvPr>
          <p:cNvSpPr txBox="1"/>
          <p:nvPr/>
        </p:nvSpPr>
        <p:spPr>
          <a:xfrm>
            <a:off x="4770284" y="1354666"/>
            <a:ext cx="1484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内容：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E30610C-14F0-53B4-369E-14C4F678EA88}"/>
              </a:ext>
            </a:extLst>
          </p:cNvPr>
          <p:cNvSpPr txBox="1"/>
          <p:nvPr/>
        </p:nvSpPr>
        <p:spPr>
          <a:xfrm>
            <a:off x="4770284" y="3203022"/>
            <a:ext cx="133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方法：</a:t>
            </a:r>
          </a:p>
        </p:txBody>
      </p:sp>
    </p:spTree>
    <p:extLst>
      <p:ext uri="{BB962C8B-B14F-4D97-AF65-F5344CB8AC3E}">
        <p14:creationId xmlns:p14="http://schemas.microsoft.com/office/powerpoint/2010/main" val="3554027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ABLE_BEAUTIFY" val="smartTable{d1b28a71-2d22-4d00-8f3a-6d9269ef7014}"/>
  <p:tag name="TABLE_COLOR_RGB" val="0x000000*0xFFFFFF*0x212121*0xFFFFFF*0xf4cda6*0xb1dce3*0xc2ebc9*0xdccee7*0xf4e8d0*0xf4a9a6"/>
  <p:tag name="TABLE_COLORIDX" val="8"/>
  <p:tag name="TABLE_ENDDRAG_ORIGIN_RECT" val="660*208"/>
  <p:tag name="TABLE_ENDDRAG_RECT" val="34*118*660*208"/>
  <p:tag name="TABLE_SKINIDX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0f2e2af-1dbc-46b2-9aec-92b6daaf750c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ABLE_BEAUTIFY" val="smartTable{c0f5a587-9c1d-4a2f-8c48-49fc8c342f6e}"/>
  <p:tag name="TABLE_COLOR_RGB" val="0x000000*0xFFFFFF*0x212121*0xFFFFFF*0xf4cda6*0xb1dce3*0xc2ebc9*0xdccee7*0xf4e8d0*0xf4a9a6"/>
  <p:tag name="TABLE_COLORIDX" val="8"/>
  <p:tag name="TABLE_ENDDRAG_ORIGIN_RECT" val="576*181"/>
  <p:tag name="TABLE_ENDDRAG_RECT" val="59*190*576*181"/>
  <p:tag name="TABLE_SKINIDX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Times New Roman"/>
        <a:ea typeface="楷体"/>
        <a:cs typeface="Arial"/>
      </a:majorFont>
      <a:minorFont>
        <a:latin typeface="Times New Roman"/>
        <a:ea typeface="楷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1261</Words>
  <Application>Microsoft Office PowerPoint</Application>
  <PresentationFormat>宽屏</PresentationFormat>
  <Paragraphs>202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黑体</vt:lpstr>
      <vt:lpstr>华文楷体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第17讲 电与磁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2025-03-16T11:31:59Z</cp:lastPrinted>
  <dcterms:created xsi:type="dcterms:W3CDTF">2025-03-16T11:31:59Z</dcterms:created>
  <dcterms:modified xsi:type="dcterms:W3CDTF">2025-04-25T02:45:55Z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