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3.3-->
<p:presentation xmlns:r="http://schemas.openxmlformats.org/officeDocument/2006/relationships" xmlns:a="http://schemas.openxmlformats.org/drawingml/2006/main" xmlns:p="http://schemas.openxmlformats.org/presentationml/2006/main" autoCompressPictures="0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12192000"/>
  <p:custDataLst>
    <p:tags r:id="rId24"/>
  </p:custData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5" d="100"/>
          <a:sy n="65" d="100"/>
        </p:scale>
        <p:origin x="7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slide" Target="slides/slide20.xml" /><Relationship Id="rId23" Type="http://schemas.openxmlformats.org/officeDocument/2006/relationships/slide" Target="slides/slide21.xml" /><Relationship Id="rId24" Type="http://schemas.openxmlformats.org/officeDocument/2006/relationships/tags" Target="tags/tag1.xml" /><Relationship Id="rId25" Type="http://schemas.openxmlformats.org/officeDocument/2006/relationships/presProps" Target="presProps.xml" /><Relationship Id="rId26" Type="http://schemas.openxmlformats.org/officeDocument/2006/relationships/viewProps" Target="viewProps.xml" /><Relationship Id="rId27" Type="http://schemas.openxmlformats.org/officeDocument/2006/relationships/theme" Target="theme/theme1.xml" /><Relationship Id="rId28" Type="http://schemas.openxmlformats.org/officeDocument/2006/relationships/tableStyles" Target="tableStyles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_rels/notesSlide1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3.xml" /><Relationship Id="rId2" Type="http://schemas.openxmlformats.org/officeDocument/2006/relationships/notesMaster" Target="../notesMasters/notesMaster1.xml" /></Relationships>
</file>

<file path=ppt/notesSlides/_rels/notesSlide1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/Relationships>
</file>

<file path=ppt/notesSlides/_rels/notesSlide1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5.xml" /><Relationship Id="rId2" Type="http://schemas.openxmlformats.org/officeDocument/2006/relationships/notesMaster" Target="../notesMasters/notesMaster1.xml" /></Relationships>
</file>

<file path=ppt/notesSlides/_rels/notesSlide1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6.xml" /><Relationship Id="rId2" Type="http://schemas.openxmlformats.org/officeDocument/2006/relationships/notesMaster" Target="../notesMasters/notesMaster1.xml" /></Relationships>
</file>

<file path=ppt/notesSlides/_rels/notesSlide1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7.xml" /><Relationship Id="rId2" Type="http://schemas.openxmlformats.org/officeDocument/2006/relationships/notesMaster" Target="../notesMasters/notesMaster1.xml" /></Relationships>
</file>

<file path=ppt/notesSlides/_rels/notesSlide1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8.xml" /><Relationship Id="rId2" Type="http://schemas.openxmlformats.org/officeDocument/2006/relationships/notesMaster" Target="../notesMasters/notesMaster1.xml" /></Relationships>
</file>

<file path=ppt/notesSlides/_rels/notesSlide1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9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0.xml" /><Relationship Id="rId2" Type="http://schemas.openxmlformats.org/officeDocument/2006/relationships/notesMaster" Target="../notesMasters/notesMaster1.xml" /></Relationships>
</file>

<file path=ppt/notesSlides/_rels/notesSlide2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1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" Target="../slides/slide1.xml" TargetMode="Internal" /><Relationship Id="rId4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MasterShapeName" descr="preencoded.png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0" y="-17462"/>
            <a:ext cx="12260263" cy="6856412"/>
          </a:xfrm>
          <a:prstGeom prst="rect">
            <a:avLst/>
          </a:prstGeom>
          <a:gradFill rotWithShape="1">
            <a:gsLst>
              <a:gs pos="0">
                <a:srgbClr val="00D1E7"/>
              </a:gs>
              <a:gs pos="100000">
                <a:srgbClr val="96C0B8"/>
              </a:gs>
            </a:gsLst>
            <a:lin ang="2700000"/>
          </a:gradFill>
          <a:ln w="9525">
            <a:noFill/>
          </a:ln>
        </p:spPr>
      </p:pic>
      <p:pic>
        <p:nvPicPr>
          <p:cNvPr id="4" name="MasterShapeName?linknodeid=back_to_first_catalog" descr="preencoded.png">
            <a:hlinkClick r:id="rId3" action="ppaction://hlinksldjump"/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82100" y="136525"/>
            <a:ext cx="2851150" cy="257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MasterShapeName?linknodeid=back_to_first_catalog&amp;color=RGB(210,24,24)">
            <a:hlinkClick r:id="rId3" action="ppaction://hlinksldjump"/>
          </p:cNvPr>
          <p:cNvSpPr/>
          <p:nvPr userDrawn="1"/>
        </p:nvSpPr>
        <p:spPr>
          <a:xfrm>
            <a:off x="9164955" y="136525"/>
            <a:ext cx="2868295" cy="25717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ctr" anchorCtr="0"/>
          <a:lstStyle/>
          <a:p>
            <a:pPr lvl="0" algn="ctr"/>
            <a:r>
              <a:rPr lang="zh-CN" altLang="zh-CN" sz="1600">
                <a:solidFill>
                  <a:srgbClr val="D25A18"/>
                </a:solidFill>
                <a:latin typeface="Times New Roman" panose="02020603050405020304" pitchFamily="34" charset="0"/>
                <a:ea typeface="黑体" panose="02010609060101010101" charset="-122"/>
              </a:rPr>
              <a:t>广东中考物理解读课件</a:t>
            </a:r>
            <a:endParaRPr lang="zh-CN" altLang="zh-CN" sz="1600">
              <a:solidFill>
                <a:srgbClr val="D25A18"/>
              </a:solidFill>
              <a:latin typeface="Times New Roman" panose="02020603050405020304" pitchFamily="34" charset="0"/>
              <a:ea typeface="黑体" panose="02010609060101010101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file:///D:\qq&#25991;&#20214;\712321467\Image\C2C\Image2\%7b75232B38-A165-1FB7-499C-2E1C792CACB5%7d.png" TargetMode="External" /><Relationship Id="rId3" Type="http://schemas.openxmlformats.org/officeDocument/2006/relationships/image" Target="../media/image3.png" /><Relationship Id="rId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073743875" descr="学科网 zxxk.com" title=""/>
          <p:cNvPicPr>
            <a:picLocks noChangeAspect="1"/>
          </p:cNvPicPr>
          <p:nvPr/>
        </p:nvPicPr>
        <p:blipFill>
          <a:blip r:embed="rId3" r:link="rId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0.xml" /><Relationship Id="rId3" Type="http://schemas.openxmlformats.org/officeDocument/2006/relationships/image" Target="../media/image5.jpeg" /><Relationship Id="rId4" Type="http://schemas.openxmlformats.org/officeDocument/2006/relationships/image" Target="../media/image10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1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2.xml" /><Relationship Id="rId3" Type="http://schemas.openxmlformats.org/officeDocument/2006/relationships/image" Target="../media/image14.jpeg" /><Relationship Id="rId4" Type="http://schemas.openxmlformats.org/officeDocument/2006/relationships/image" Target="../media/image15.png" /><Relationship Id="rId5" Type="http://schemas.openxmlformats.org/officeDocument/2006/relationships/image" Target="../media/image16.pn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3.xml" /><Relationship Id="rId3" Type="http://schemas.openxmlformats.org/officeDocument/2006/relationships/image" Target="../media/image17.png" /><Relationship Id="rId4" Type="http://schemas.openxmlformats.org/officeDocument/2006/relationships/image" Target="../media/image18.pn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4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5.xml" /><Relationship Id="rId3" Type="http://schemas.openxmlformats.org/officeDocument/2006/relationships/image" Target="../media/image19.jpeg" /><Relationship Id="rId4" Type="http://schemas.openxmlformats.org/officeDocument/2006/relationships/image" Target="../media/image20.jpeg" /><Relationship Id="rId5" Type="http://schemas.openxmlformats.org/officeDocument/2006/relationships/image" Target="../media/image21.jpeg" /><Relationship Id="rId6" Type="http://schemas.openxmlformats.org/officeDocument/2006/relationships/image" Target="../media/image22.jpeg" /><Relationship Id="rId7" Type="http://schemas.openxmlformats.org/officeDocument/2006/relationships/image" Target="../media/image23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6.xml" /><Relationship Id="rId3" Type="http://schemas.openxmlformats.org/officeDocument/2006/relationships/image" Target="../media/image24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7.xml" /><Relationship Id="rId3" Type="http://schemas.openxmlformats.org/officeDocument/2006/relationships/image" Target="../media/image25.jpeg" /><Relationship Id="rId4" Type="http://schemas.openxmlformats.org/officeDocument/2006/relationships/image" Target="../media/image26.png" /><Relationship Id="rId5" Type="http://schemas.openxmlformats.org/officeDocument/2006/relationships/image" Target="../media/image27.png" /><Relationship Id="rId6" Type="http://schemas.openxmlformats.org/officeDocument/2006/relationships/image" Target="../media/image28.pn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8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9.xml" /><Relationship Id="rId3" Type="http://schemas.openxmlformats.org/officeDocument/2006/relationships/image" Target="../media/image29.png" /><Relationship Id="rId4" Type="http://schemas.openxmlformats.org/officeDocument/2006/relationships/image" Target="../media/image30.png" /><Relationship Id="rId5" Type="http://schemas.openxmlformats.org/officeDocument/2006/relationships/image" Target="../media/image31.png" /><Relationship Id="rId6" Type="http://schemas.openxmlformats.org/officeDocument/2006/relationships/image" Target="../media/image32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4.png" /><Relationship Id="rId4" Type="http://schemas.openxmlformats.org/officeDocument/2006/relationships/slide" Target="slide3.xml" TargetMode="Internal" /><Relationship Id="rId5" Type="http://schemas.openxmlformats.org/officeDocument/2006/relationships/slide" Target="slide5.xml" TargetMode="Internal" /><Relationship Id="rId6" Type="http://schemas.openxmlformats.org/officeDocument/2006/relationships/slide" Target="slide9.xml" TargetMode="Internal" /><Relationship Id="rId7" Type="http://schemas.openxmlformats.org/officeDocument/2006/relationships/slide" Target="slide14.xml" TargetMode="Internal" /><Relationship Id="rId8" Type="http://schemas.openxmlformats.org/officeDocument/2006/relationships/slide" Target="slide18.xml" TargetMode="Interna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0.xml" /><Relationship Id="rId3" Type="http://schemas.openxmlformats.org/officeDocument/2006/relationships/image" Target="../media/image33.jpeg" /><Relationship Id="rId4" Type="http://schemas.openxmlformats.org/officeDocument/2006/relationships/image" Target="../media/image34.png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4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5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5.jpeg" /><Relationship Id="rId4" Type="http://schemas.openxmlformats.org/officeDocument/2006/relationships/image" Target="../media/image6.jpeg" /><Relationship Id="rId5" Type="http://schemas.openxmlformats.org/officeDocument/2006/relationships/image" Target="../media/image7.png" /><Relationship Id="rId6" Type="http://schemas.openxmlformats.org/officeDocument/2006/relationships/image" Target="../media/image8.png" /><Relationship Id="rId7" Type="http://schemas.openxmlformats.org/officeDocument/2006/relationships/image" Target="../media/image9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10.jpeg" /><Relationship Id="rId4" Type="http://schemas.openxmlformats.org/officeDocument/2006/relationships/image" Target="../media/image11.png" /><Relationship Id="rId5" Type="http://schemas.openxmlformats.org/officeDocument/2006/relationships/image" Target="../media/image12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8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9.xml" /><Relationship Id="rId3" Type="http://schemas.openxmlformats.org/officeDocument/2006/relationships/image" Target="../media/image13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3#9873d78a7.fixed?vcp=1&amp;pid=58bc74f9f&amp;color=0,0,0&amp;vtp=1&amp;bbb=1" title=""/>
          <p:cNvSpPr/>
          <p:nvPr/>
        </p:nvSpPr>
        <p:spPr>
          <a:xfrm>
            <a:off x="0" y="1647952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第一轮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考点过关</a:t>
            </a:r>
            <a:endParaRPr lang="en-US" altLang="zh-CN" sz="5500"/>
          </a:p>
        </p:txBody>
      </p:sp>
      <p:sp>
        <p:nvSpPr>
          <p:cNvPr id="3" name="C_3#9873d78a7.fixed?vcp=1&amp;pid=58bc74f9f&amp;color=0,0,0&amp;vtp=1&amp;bbb=1" title=""/>
          <p:cNvSpPr/>
          <p:nvPr/>
        </p:nvSpPr>
        <p:spPr>
          <a:xfrm>
            <a:off x="0" y="2708656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第二部分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物质、运动和相互作用</a:t>
            </a:r>
            <a:endParaRPr lang="en-US" altLang="zh-CN" sz="5500"/>
          </a:p>
        </p:txBody>
      </p:sp>
      <p:sp>
        <p:nvSpPr>
          <p:cNvPr id="4" name="C_3_BD#9873d78a7.fixed?vcp=1&amp;pid=58bc74f9f&amp;color=0,0,0&amp;vtp=1&amp;bbb=1" title=""/>
          <p:cNvSpPr/>
          <p:nvPr/>
        </p:nvSpPr>
        <p:spPr>
          <a:xfrm>
            <a:off x="0" y="3641344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第13讲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物体的浮沉条件及应用</a:t>
            </a:r>
            <a:endParaRPr lang="en-US" altLang="zh-CN" sz="5500"/>
          </a:p>
        </p:txBody>
      </p:sp>
      <p:sp>
        <p:nvSpPr>
          <p:cNvPr id="5" name="C_3#9873d78a7" title=""/>
          <p:cNvSpPr/>
          <p:nvPr/>
        </p:nvSpPr>
        <p:spPr>
          <a:xfrm>
            <a:off x="1956816" y="4674616"/>
            <a:ext cx="8284464" cy="9144"/>
          </a:xfrm>
          <a:prstGeom prst="line">
            <a:avLst/>
          </a:prstGeom>
          <a:noFill/>
          <a:ln w="101600">
            <a:solidFill>
              <a:srgbClr val="FFC611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>
    <p:split dir="in"/>
  </p:transition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feba70d55?vcp=1&amp;pid=7dd76d15d&amp;color=0,0,0&amp;tib=255,255,255&amp;iip=3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feba70d55?vcp=1&amp;pid=7dd76d15d&amp;color=0,0,0&amp;vtp=1&amp;bt=1&amp;bbb=1" title=""/>
          <p:cNvSpPr/>
          <p:nvPr/>
        </p:nvSpPr>
        <p:spPr>
          <a:xfrm>
            <a:off x="932689" y="720000"/>
            <a:ext cx="10323320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物体的浮沉条件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浮力的应用</a:t>
            </a:r>
            <a:endParaRPr lang="en-US" altLang="zh-CN" sz="100"/>
          </a:p>
        </p:txBody>
      </p:sp>
      <p:pic>
        <p:nvPicPr>
          <p:cNvPr id="4" name="C_5_BD#feba70d55?vcp=1&amp;pid=7dd76d15d&amp;color=0,0,0&amp;tib=255,255,255&amp;iip=4&amp;vtp=1" title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4503" y="810742"/>
            <a:ext cx="1143000" cy="466344"/>
          </a:xfrm>
          <a:prstGeom prst="rect">
            <a:avLst/>
          </a:prstGeom>
        </p:spPr>
      </p:pic>
      <p:sp>
        <p:nvSpPr>
          <p:cNvPr id="5" name="QC_6_BD.16_1#224aba99e?vcp=1&amp;vop=1&amp;vis=1&amp;pid=feba70d55&amp;color=0,0,0&amp;vtp=1&amp;bbb=1" title=""/>
          <p:cNvSpPr/>
          <p:nvPr/>
        </p:nvSpPr>
        <p:spPr>
          <a:xfrm>
            <a:off x="932688" y="1351063"/>
            <a:ext cx="1032357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潜水员逐渐从水里浮出水面的过程中，他受到的浮力(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6" name="QC_6_AN.17_1#224aba99e.bracket?vcp=1&amp;vop=1&amp;vis=1&amp;pid=feba70d55&amp;color=0,0,0&amp;vpa=16&amp;vtp=1" title=""/>
          <p:cNvSpPr/>
          <p:nvPr/>
        </p:nvSpPr>
        <p:spPr>
          <a:xfrm>
            <a:off x="9704420" y="1347253"/>
            <a:ext cx="49530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endParaRPr lang="en-US" altLang="zh-CN" sz="2800"/>
          </a:p>
        </p:txBody>
      </p:sp>
      <p:sp>
        <p:nvSpPr>
          <p:cNvPr id="7" name="QC_6_BD.16_2#224aba99e.choices?vcp=1&amp;vop=1&amp;vis=1&amp;pid=feba70d55&amp;color=0,0,0&amp;vtp=1&amp;bbb=1" title=""/>
          <p:cNvSpPr/>
          <p:nvPr/>
        </p:nvSpPr>
        <p:spPr>
          <a:xfrm>
            <a:off x="932688" y="1990063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1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A.逐渐增大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B.逐渐减小</a:t>
            </a:r>
            <a:endParaRPr lang="en-US" altLang="zh-CN" sz="2800"/>
          </a:p>
          <a:p>
            <a:pPr latinLnBrk="1">
              <a:lnSpc>
                <a:spcPts val="49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C.始终不变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D.先增大后不变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6_BD.18_1#42e44b29d?vcp=1&amp;vop=1&amp;vis=1&amp;pid=feba70d55&amp;color=0,0,0&amp;vtp=1&amp;bt=1&amp;bbb=1&amp;hb=1" title=""/>
          <p:cNvSpPr/>
          <p:nvPr/>
        </p:nvSpPr>
        <p:spPr>
          <a:xfrm>
            <a:off x="932688" y="1204214"/>
            <a:ext cx="10323576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2.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（2025·达州）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小红在阳台种了几株番茄苗，番茄成熟后，她将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一个番茄先后浸没在盛有水和盐水的容器中静止，释放后发现番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茄在水中下沉，在盐水中上浮。下列说法正确的是(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6_AN.19_1#42e44b29d.bracket?vcp=1&amp;vop=1&amp;vis=1&amp;pid=feba70d55&amp;color=0,0,0&amp;vpa=17&amp;vtp=1" title=""/>
          <p:cNvSpPr/>
          <p:nvPr/>
        </p:nvSpPr>
        <p:spPr>
          <a:xfrm>
            <a:off x="9067832" y="2486279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/>
          </a:p>
        </p:txBody>
      </p:sp>
      <p:sp>
        <p:nvSpPr>
          <p:cNvPr id="4" name="QC_6_BD.18_2#42e44b29d.choices?vcp=1&amp;vop=1&amp;vis=1&amp;pid=feba70d55&amp;color=0,0,0&amp;vtp=1&amp;bbb=1" title=""/>
          <p:cNvSpPr/>
          <p:nvPr/>
        </p:nvSpPr>
        <p:spPr>
          <a:xfrm>
            <a:off x="932688" y="3128454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A.番茄密度比水大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B.番茄在水中受到的浮力较大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C.番茄在盐水中受到的浮力小于它排开盐水的重力</a:t>
            </a:r>
            <a:endParaRPr lang="en-US" altLang="zh-CN" sz="2800"/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D.将番茄露出盐水部分切去，盐水对容器底部的压强将增大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C_6_BD.20_1#83cc5804c?iti=2&amp;htil=2&amp;vcp=1&amp;vop=1&amp;vis=1&amp;pid=feba70d55&amp;color=0,0,0&amp;tib=255,255,255&amp;vtp=1&amp;hs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958296" y="1491742"/>
            <a:ext cx="3172968" cy="2002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C_6_BD.20_2#83cc5804c?iti=2&amp;htil=2&amp;vcp=1&amp;vop=1&amp;vis=1&amp;pid=feba70d55&amp;color=0,0,0&amp;vtp=1&amp;bbb=1" title=""/>
          <p:cNvSpPr/>
          <p:nvPr/>
        </p:nvSpPr>
        <p:spPr>
          <a:xfrm>
            <a:off x="8999474" y="3621278"/>
            <a:ext cx="1090612" cy="91338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4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图13-2</a:t>
            </a:r>
            <a:endParaRPr lang="en-US" altLang="zh-CN" sz="2800"/>
          </a:p>
        </p:txBody>
      </p:sp>
      <mc:AlternateContent>
        <mc:Choice Requires="a14">
          <p:sp>
            <p:nvSpPr>
              <p:cNvPr id="4" name="QC_6_BD.20_3#83cc5804c?htil=2&amp;vcp=1&amp;vop=1&amp;vis=1&amp;pid=feba70d55&amp;color=0,0,0&amp;vtp=1&amp;bt=1&amp;bbb=1&amp;hb=1&amp;hs=1" title=""/>
              <p:cNvSpPr/>
              <p:nvPr/>
            </p:nvSpPr>
            <p:spPr>
              <a:xfrm>
                <a:off x="932688" y="1436878"/>
                <a:ext cx="7013448" cy="3363532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45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3.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  <a:t>（2023·永州）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将同一个鸡蛋先后放入甲、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5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乙两种不同的液体中，如图13-2所示，鸡蛋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5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在甲液体中悬浮，在乙液体中沉底且对容器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5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底有压力，比较甲、乙液体的密度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𝝆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甲</m:t>
                          </m:r>
                        </m:sub>
                      </m:sSub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、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𝝆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乙</m:t>
                          </m:r>
                        </m:sub>
                      </m:sSub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 b="1" i="0" kern="0" spc="-99900">
                  <a:solidFill>
                    <a:srgbClr val="FFFFFF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5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和鸡蛋在甲、乙液体中受到的浮力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𝑭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甲</m:t>
                          </m:r>
                        </m:sub>
                      </m:sSub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、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𝑭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乙</m:t>
                          </m:r>
                        </m:sub>
                      </m:sSub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 b="1" i="0" kern="0" spc="-99900">
                  <a:solidFill>
                    <a:srgbClr val="FFFFFF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4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的大小关系，下列正确的是(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    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)</a:t>
                </a:r>
                <a:endParaRPr lang="en-US" altLang="zh-CN" sz="2800"/>
              </a:p>
            </p:txBody>
          </p:sp>
        </mc:Choice>
        <mc:Fallback>
          <p:sp>
            <p:nvSpPr>
              <p:cNvPr id="4" name="QC_6_BD.20_3#83cc5804c?htil=2&amp;vcp=1&amp;vop=1&amp;vis=1&amp;pid=feba70d55&amp;color=0,0,0&amp;vtp=1&amp;bt=1&amp;bbb=1&amp;hb=1&amp;hs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436878"/>
                <a:ext cx="7013448" cy="3363532"/>
              </a:xfrm>
              <a:prstGeom prst="rect">
                <a:avLst/>
              </a:prstGeom>
              <a:blipFill rotWithShape="1">
                <a:blip r:embed="rId4"/>
                <a:stretch>
                  <a:fillRect l="-7" t="-15" r="5" b="-155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QC_6_AN.21_1#83cc5804c.bracket?vcp=1&amp;vop=1&amp;vis=1&amp;pid=feba70d55&amp;color=0,0,0&amp;vpa=18&amp;vtp=1" title=""/>
          <p:cNvSpPr/>
          <p:nvPr/>
        </p:nvSpPr>
        <p:spPr>
          <a:xfrm>
            <a:off x="5508656" y="4287774"/>
            <a:ext cx="495300" cy="51066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4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endParaRPr lang="en-US" altLang="zh-CN" sz="2800"/>
          </a:p>
        </p:txBody>
      </p:sp>
      <mc:AlternateContent>
        <mc:Choice Requires="a14">
          <p:sp>
            <p:nvSpPr>
              <p:cNvPr id="6" name="QC_6_BD.20_4#83cc5804c.choices?vcp=1&amp;vop=1&amp;vis=1&amp;pid=feba70d55&amp;color=0,0,0&amp;vtp=1&amp;bbb=1&amp;hs=1" title=""/>
              <p:cNvSpPr/>
              <p:nvPr/>
            </p:nvSpPr>
            <p:spPr>
              <a:xfrm>
                <a:off x="932688" y="4869180"/>
                <a:ext cx="10323576" cy="523431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latinLnBrk="1">
                  <a:lnSpc>
                    <a:spcPts val="4500"/>
                  </a:lnSpc>
                  <a:tabLst>
                    <a:tab pos="2640330"/>
                    <a:tab pos="5241925"/>
                    <a:tab pos="7882255"/>
                  </a:tabLst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A.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𝝆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甲</m:t>
                          </m:r>
                        </m:sub>
                      </m:sSub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&lt;</m:t>
                      </m:r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𝝆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乙</m:t>
                          </m:r>
                        </m:sub>
                      </m:sSub>
                    </m:oMath>
                  </m:oMathPara>
                </a14:m>
                <a:r>
                  <a:rPr lang="en-US" altLang="zh-CN" sz="2800" b="1" i="0" spc="-1030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	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B.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𝝆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甲</m:t>
                          </m:r>
                        </m:sub>
                      </m:sSub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&gt;</m:t>
                      </m:r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𝝆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乙</m:t>
                          </m:r>
                        </m:sub>
                      </m:sSub>
                    </m:oMath>
                  </m:oMathPara>
                </a14:m>
                <a:r>
                  <a:rPr lang="en-US" altLang="zh-CN" sz="2800" b="1" i="0" spc="-1030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	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C.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𝑭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甲</m:t>
                          </m:r>
                        </m:sub>
                      </m:sSub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=</m:t>
                      </m:r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𝑭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乙</m:t>
                          </m:r>
                        </m:sub>
                      </m:sSub>
                    </m:oMath>
                  </m:oMathPara>
                </a14:m>
                <a:r>
                  <a:rPr lang="en-US" altLang="zh-CN" sz="2800" b="1" i="0" spc="-1030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	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D.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𝑭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甲</m:t>
                          </m:r>
                        </m:sub>
                      </m:sSub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&lt;</m:t>
                      </m:r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𝑭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乙</m:t>
                          </m:r>
                        </m:sub>
                      </m:sSub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2800"/>
              </a:p>
            </p:txBody>
          </p:sp>
        </mc:Choice>
        <mc:Fallback>
          <p:sp>
            <p:nvSpPr>
              <p:cNvPr id="6" name="QC_6_BD.20_4#83cc5804c.choices?vcp=1&amp;vop=1&amp;vis=1&amp;pid=feba70d55&amp;color=0,0,0&amp;vtp=1&amp;bbb=1&amp;hs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4869180"/>
                <a:ext cx="10323576" cy="523431"/>
              </a:xfrm>
              <a:prstGeom prst="rect">
                <a:avLst/>
              </a:prstGeom>
              <a:blipFill rotWithShape="1">
                <a:blip r:embed="rId5"/>
                <a:stretch>
                  <a:fillRect l="-5" r="2" b="-1258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mc:AlternateContent>
        <mc:Choice Requires="a14">
          <p:sp>
            <p:nvSpPr>
              <p:cNvPr id="2" name="QB_6_BD.22_1#7705a79ee?vcp=1&amp;vop=1&amp;vis=1&amp;pid=feba70d55&amp;color=0,0,0&amp;vtp=1&amp;bt=1&amp;bbb=1&amp;hb=1" title=""/>
              <p:cNvSpPr/>
              <p:nvPr/>
            </p:nvSpPr>
            <p:spPr>
              <a:xfrm>
                <a:off x="932688" y="2179669"/>
                <a:ext cx="10323576" cy="24967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4.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  <a:t>（2025·自贡）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“四川舰”在某次海航时排开水的质量为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𝟒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𝟕</m:t>
                          </m:r>
                        </m:sup>
                      </m:sSup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𝒈</m:t>
                      </m:r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取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𝐍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，它受到的浮力是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𝐍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。若其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从海水密度大的海域驶入密度小的海域，吃水深度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endParaRPr lang="en-US" altLang="zh-CN" sz="2800" i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（选填“变小”“变大”或“不变”）。</a:t>
                </a:r>
                <a:endParaRPr lang="en-US" altLang="zh-CN" sz="280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2" name="QB_6_BD.22_1#7705a79ee?vcp=1&amp;vop=1&amp;vis=1&amp;pid=feba70d55&amp;color=0,0,0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2179669"/>
                <a:ext cx="10323576" cy="2496757"/>
              </a:xfrm>
              <a:prstGeom prst="rect">
                <a:avLst/>
              </a:prstGeom>
              <a:blipFill rotWithShape="1">
                <a:blip r:embed="rId3"/>
                <a:stretch>
                  <a:fillRect l="-5" t="-14" r="-717" b="-273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3" name="QB_6_AN.23_1#7705a79ee.blank?vcp=1&amp;vop=1&amp;vis=1&amp;pid=feba70d55&amp;color=0,0,0&amp;vpa=19&amp;vtp=1&amp;bbb=1" title=""/>
              <p:cNvSpPr/>
              <p:nvPr/>
            </p:nvSpPr>
            <p:spPr>
              <a:xfrm>
                <a:off x="8149654" y="2911697"/>
                <a:ext cx="1746441" cy="43141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7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𝟒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𝟖</m:t>
                          </m:r>
                        </m:sup>
                      </m:sSup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3" name="QB_6_AN.23_1#7705a79ee.blank?vcp=1&amp;vop=1&amp;vis=1&amp;pid=feba70d55&amp;color=0,0,0&amp;vpa=19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9654" y="2911697"/>
                <a:ext cx="1746441" cy="431419"/>
              </a:xfrm>
              <a:prstGeom prst="rect">
                <a:avLst/>
              </a:prstGeom>
              <a:blipFill rotWithShape="1">
                <a:blip r:embed="rId4"/>
                <a:stretch>
                  <a:fillRect l="-4" t="-51" r="15" b="-886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QB_6_AN.24_1#7705a79ee.blank?vcp=1&amp;vop=1&amp;vis=1&amp;pid=feba70d55&amp;color=0,0,0&amp;vpa=20&amp;vtp=1&amp;bbb=1" title=""/>
          <p:cNvSpPr/>
          <p:nvPr/>
        </p:nvSpPr>
        <p:spPr>
          <a:xfrm>
            <a:off x="8801132" y="3444589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变大</a:t>
            </a:r>
            <a:endParaRPr lang="en-US" altLang="zh-CN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c947121e5.fixed?vcp=1&amp;pid=9873d78a7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04</a:t>
            </a:r>
            <a:endParaRPr lang="en-US" altLang="zh-CN" sz="8000"/>
          </a:p>
        </p:txBody>
      </p:sp>
      <p:sp>
        <p:nvSpPr>
          <p:cNvPr id="3" name="C_4_BD#c947121e5.fixed?vcp=1&amp;pid=9873d78a7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优化提升</a:t>
            </a:r>
            <a:endParaRPr lang="en-US" altLang="zh-CN" sz="7200"/>
          </a:p>
        </p:txBody>
      </p:sp>
      <p:sp>
        <p:nvSpPr>
          <p:cNvPr id="4" name="C_4#c947121e5.fixed?vcp=1&amp;pid=9873d78a7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5_BD.25_1#afb536055?vcp=1&amp;vop=1&amp;vis=1&amp;pid=c947121e5&amp;color=0,0,0&amp;vtp=1&amp;bt=1&amp;bbb=1&amp;hb=1" title=""/>
          <p:cNvSpPr/>
          <p:nvPr/>
        </p:nvSpPr>
        <p:spPr>
          <a:xfrm>
            <a:off x="932688" y="964406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（2025·烟台）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如图13-3所示，小明洗碗时发现，向漂浮在水面上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的碗中加水，碗浸入水的深度越来越大，当水量增加到一定程度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时，碗浸没水中，直至沉底。假如碗里水的质量是缓慢均匀增加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的，则下列关于碗受到的浮力随时间变化规律的图像可能是(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5_AN.26_1#afb536055.bracket?vcp=1&amp;vop=1&amp;vis=1&amp;pid=c947121e5&amp;color=0,0,0&amp;vpa=21&amp;vtp=1" title=""/>
          <p:cNvSpPr/>
          <p:nvPr/>
        </p:nvSpPr>
        <p:spPr>
          <a:xfrm>
            <a:off x="10496582" y="2894171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</a:t>
            </a:r>
            <a:endParaRPr lang="en-US" altLang="zh-CN" sz="2800"/>
          </a:p>
        </p:txBody>
      </p:sp>
      <p:pic>
        <p:nvPicPr>
          <p:cNvPr id="4" name="QC_5_BD.25_2#afb536055?iti=3&amp;htil=3&amp;vcp=1&amp;vop=1&amp;vis=1&amp;pid=c947121e5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666131" y="3736562"/>
            <a:ext cx="214884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C_5_BD.25_3#afb536055?iti=3&amp;htil=3&amp;vcp=1&amp;vop=1&amp;vis=1&amp;pid=c947121e5&amp;color=0,0,0&amp;vtp=1&amp;bbb=1" title=""/>
          <p:cNvSpPr/>
          <p:nvPr/>
        </p:nvSpPr>
        <p:spPr>
          <a:xfrm>
            <a:off x="9195245" y="5321839"/>
            <a:ext cx="10906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图13-3</a:t>
            </a:r>
            <a:endParaRPr lang="en-US" altLang="zh-CN" sz="2800"/>
          </a:p>
        </p:txBody>
      </p:sp>
      <p:sp>
        <p:nvSpPr>
          <p:cNvPr id="6" name="QC_5_BD.25_4#afb536055.choices?htil=3&amp;vcp=1&amp;vop=1&amp;vis=1&amp;pid=c947121e5&amp;color=0,0,0&amp;vtp=1&amp;bbb=1" title=""/>
          <p:cNvSpPr/>
          <p:nvPr/>
        </p:nvSpPr>
        <p:spPr>
          <a:xfrm>
            <a:off x="932688" y="3590258"/>
            <a:ext cx="7306056" cy="125285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11200"/>
              </a:lnSpc>
              <a:tabLst>
                <a:tab pos="1889760"/>
                <a:tab pos="3754120"/>
                <a:tab pos="563181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</a:t>
            </a:r>
            <a:r>
              <a:rPr lang="en-US" altLang="zh-CN" sz="28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</a:t>
            </a:r>
            <a:r>
              <a:rPr lang="en-US" altLang="zh-CN" sz="625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</a:t>
            </a:r>
            <a:r>
              <a:rPr lang="en-US" altLang="zh-CN" sz="625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</a:t>
            </a:r>
            <a:r>
              <a:rPr lang="en-US" altLang="zh-CN" sz="28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</a:t>
            </a:r>
            <a:endParaRPr lang="en-US" altLang="zh-CN" sz="900">
              <a:latin typeface="宋体" panose="02010600030101010101" pitchFamily="2" charset="-122"/>
            </a:endParaRPr>
          </a:p>
        </p:txBody>
      </p:sp>
      <p:pic>
        <p:nvPicPr>
          <p:cNvPr id="7" name="QC_5_BD.25_4#afb536055.choice_image?htil=3&amp;vcp=1&amp;vop=1&amp;vis=1&amp;pid=c947121e5&amp;color=0,0,0&amp;tib=255,255,255&amp;iip=5&amp;vtp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91368" y="3586004"/>
            <a:ext cx="1289304" cy="1261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pic>
        <p:nvPicPr>
          <p:cNvPr id="8" name="QC_5_BD.25_4#afb536055.choice_image?htil=3&amp;vcp=1&amp;vop=1&amp;vis=1&amp;pid=c947121e5&amp;color=0,0,0&amp;tib=255,255,255&amp;iip=6&amp;vtp=1" title="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65062" y="3595148"/>
            <a:ext cx="1280160" cy="1252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pic>
        <p:nvPicPr>
          <p:cNvPr id="9" name="QC_5_BD.25_4#afb536055.choice_image?htil=3&amp;vcp=1&amp;vop=1&amp;vis=1&amp;pid=c947121e5&amp;color=0,0,0&amp;tib=255,255,255&amp;iip=7&amp;vtp=1" title="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50695" y="3595148"/>
            <a:ext cx="1280160" cy="1252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pic>
        <p:nvPicPr>
          <p:cNvPr id="10" name="QC_5_BD.25_4#afb536055.choice_image?htil=3&amp;vcp=1&amp;vop=1&amp;vis=1&amp;pid=c947121e5&amp;color=0,0,0&amp;tib=255,255,255&amp;iip=8&amp;vtp=1" title="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18611" y="3586004"/>
            <a:ext cx="1298448" cy="1261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5_BD.27_1#99d5aaff9?vcp=1&amp;vop=1&amp;vis=1&amp;pid=c947121e5&amp;color=0,0,0&amp;vtp=1&amp;bt=1&amp;bbb=1&amp;hb=1" title=""/>
          <p:cNvSpPr/>
          <p:nvPr/>
        </p:nvSpPr>
        <p:spPr>
          <a:xfrm>
            <a:off x="932688" y="1132332"/>
            <a:ext cx="10323576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2.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（2024·山东）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水平桌面上甲、乙两个质量相等但底面积不同的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圆柱形容器内装有质量相等的不同液体，两个完全相同的物体在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甲、乙两容器中静止时如图13-4所示。下列判断正确的是(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5_AN.28_1#99d5aaff9.bracket?vcp=1&amp;vop=1&amp;vis=1&amp;pid=c947121e5&amp;color=0,0,0&amp;vpa=22&amp;vtp=1" title=""/>
          <p:cNvSpPr/>
          <p:nvPr/>
        </p:nvSpPr>
        <p:spPr>
          <a:xfrm>
            <a:off x="10077482" y="2414397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/>
          </a:p>
        </p:txBody>
      </p:sp>
      <p:pic>
        <p:nvPicPr>
          <p:cNvPr id="4" name="QC_5_BD.27_2#99d5aaff9?iti=4&amp;htil=4&amp;vcp=1&amp;vop=1&amp;vis=1&amp;pid=c947121e5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74537" y="3074860"/>
            <a:ext cx="5029200" cy="195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C_5_BD.27_3#99d5aaff9?iti=4&amp;htil=4&amp;vcp=1&amp;vop=1&amp;vis=1&amp;pid=c947121e5&amp;color=0,0,0&amp;vtp=1&amp;bbb=1" title=""/>
          <p:cNvSpPr/>
          <p:nvPr/>
        </p:nvSpPr>
        <p:spPr>
          <a:xfrm>
            <a:off x="8043831" y="5158676"/>
            <a:ext cx="10906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图13-4</a:t>
            </a:r>
            <a:endParaRPr lang="en-US" altLang="zh-CN" sz="2800"/>
          </a:p>
        </p:txBody>
      </p:sp>
      <p:sp>
        <p:nvSpPr>
          <p:cNvPr id="6" name="QC_5_BD.27_4#99d5aaff9.choices?htil=4&amp;vcp=1&amp;vop=1&amp;vis=1&amp;pid=c947121e5&amp;color=0,0,0&amp;vtp=1&amp;bbb=1" title=""/>
          <p:cNvSpPr/>
          <p:nvPr/>
        </p:nvSpPr>
        <p:spPr>
          <a:xfrm>
            <a:off x="932688" y="3056572"/>
            <a:ext cx="515721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A.甲容器中的物体所受浮力大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B.甲容器中的液体的密度大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C.乙容器对水平桌面的压强大</a:t>
            </a:r>
            <a:endParaRPr lang="en-US" altLang="zh-CN" sz="2800"/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D.乙容器底部所受液体的压力大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B_5_BD.29_1#0f9551ff7?iti=5&amp;htil=5&amp;vcp=1&amp;vop=1&amp;vis=1&amp;pid=c947121e5&amp;color=0,0,0&amp;tib=255,255,255&amp;vtp=1&amp;hs=1&amp;hs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199949" y="1276826"/>
            <a:ext cx="5029200" cy="2258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B_5_BD.29_2#0f9551ff7?iti=5&amp;htil=5&amp;vcp=1&amp;vop=1&amp;vis=1&amp;pid=c947121e5&amp;color=0,0,0&amp;vtp=1&amp;bbb=1" title=""/>
          <p:cNvSpPr/>
          <p:nvPr/>
        </p:nvSpPr>
        <p:spPr>
          <a:xfrm>
            <a:off x="8169243" y="3662394"/>
            <a:ext cx="10906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图13-5</a:t>
            </a:r>
            <a:endParaRPr lang="en-US" altLang="zh-CN" sz="2800">
              <a:solidFill>
                <a:srgbClr val="000000"/>
              </a:solidFill>
            </a:endParaRPr>
          </a:p>
        </p:txBody>
      </p:sp>
      <mc:AlternateContent>
        <mc:Choice Requires="a14">
          <p:sp>
            <p:nvSpPr>
              <p:cNvPr id="4" name="QB_5_BD.29_3#0f9551ff7?htil=5&amp;vcp=1&amp;vop=1&amp;vis=1&amp;pid=c947121e5&amp;color=0,0,0&amp;vtp=1&amp;bt=1&amp;bbb=1&amp;hb=1&amp;hs=1" title=""/>
              <p:cNvSpPr/>
              <p:nvPr/>
            </p:nvSpPr>
            <p:spPr>
              <a:xfrm>
                <a:off x="932688" y="1258538"/>
                <a:ext cx="5157216" cy="31444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3.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（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  <a:t>工程实践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）全球首艘智能型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无人系统航母船“珠海云号” 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（如图13-5所示）在广州下水。 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“珠海云号”排水量为2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000吨，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满载时受到的浮力为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𝐍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</a:t>
                </a:r>
                <a:endParaRPr lang="en-US" altLang="zh-CN" sz="280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4" name="QB_5_BD.29_3#0f9551ff7?htil=5&amp;vcp=1&amp;vop=1&amp;vis=1&amp;pid=c947121e5&amp;color=0,0,0&amp;vtp=1&amp;bt=1&amp;bbb=1&amp;hb=1&amp;hs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258538"/>
                <a:ext cx="5157216" cy="3144457"/>
              </a:xfrm>
              <a:prstGeom prst="rect">
                <a:avLst/>
              </a:prstGeom>
              <a:blipFill rotWithShape="1">
                <a:blip r:embed="rId4"/>
                <a:stretch>
                  <a:fillRect l="-10" t="-19" r="-3270" b="-216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5" name="QB_5_AN.30_1#0f9551ff7.blank?vcp=1&amp;vop=1&amp;vis=1&amp;pid=c947121e5&amp;color=0,0,0&amp;vpa=23&amp;vtp=1&amp;bbb=1" title=""/>
              <p:cNvSpPr/>
              <p:nvPr/>
            </p:nvSpPr>
            <p:spPr>
              <a:xfrm>
                <a:off x="4158488" y="3896455"/>
                <a:ext cx="1401445" cy="43141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7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𝟐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𝟕</m:t>
                          </m:r>
                        </m:sup>
                      </m:sSup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5" name="QB_5_AN.30_1#0f9551ff7.blank?vcp=1&amp;vop=1&amp;vis=1&amp;pid=c947121e5&amp;color=0,0,0&amp;vpa=23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8488" y="3896455"/>
                <a:ext cx="1401445" cy="431419"/>
              </a:xfrm>
              <a:prstGeom prst="rect">
                <a:avLst/>
              </a:prstGeom>
              <a:blipFill rotWithShape="1">
                <a:blip r:embed="rId5"/>
                <a:stretch>
                  <a:fillRect l="-36" t="-22" r="36" b="-889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QB_5_AN.31_1#0f9551ff7.blank?vcp=1&amp;vop=1&amp;vis=1&amp;pid=c947121e5&amp;color=0,0,0&amp;vpa=24&amp;vtp=1&amp;bbb=1" title=""/>
          <p:cNvSpPr/>
          <p:nvPr/>
        </p:nvSpPr>
        <p:spPr>
          <a:xfrm>
            <a:off x="6658007" y="4361910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变小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7" name="QB_5_AN.32_1#0f9551ff7.blank?vcp=1&amp;vop=1&amp;vis=1&amp;pid=c947121e5&amp;color=0,0,0&amp;vpa=25&amp;vtp=1&amp;bbb=1" title=""/>
          <p:cNvSpPr/>
          <p:nvPr/>
        </p:nvSpPr>
        <p:spPr>
          <a:xfrm>
            <a:off x="6656420" y="4988655"/>
            <a:ext cx="1687513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竖直向下</a:t>
            </a:r>
            <a:endParaRPr lang="en-US" altLang="zh-CN" sz="2800">
              <a:solidFill>
                <a:srgbClr val="FF0000"/>
              </a:solidFill>
            </a:endParaRPr>
          </a:p>
        </p:txBody>
      </p:sp>
      <mc:AlternateContent>
        <mc:Choice Requires="a14">
          <p:sp>
            <p:nvSpPr>
              <p:cNvPr id="8" name="QB_5_BD.29_3#0f9551ff7?htil=5&amp;vcp=1&amp;vop=1&amp;vis=1&amp;pid=c947121e5&amp;color=0,0,0&amp;vtp=1&amp;bt=1&amp;bbb=1&amp;hb=1&amp;hs=1" title=""/>
              <p:cNvSpPr/>
              <p:nvPr/>
            </p:nvSpPr>
            <p:spPr>
              <a:xfrm>
                <a:off x="932688" y="4392390"/>
                <a:ext cx="10320018" cy="12013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船上的无人机起飞后船身受到的浮力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（选填“变大”“变小” 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或“不变”），无人机受到重力的方向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。（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𝒈</m:t>
                      </m:r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取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𝐍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）</a:t>
                </a:r>
                <a:endParaRPr lang="en-US" altLang="zh-CN" sz="280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8" name="QB_5_BD.29_3#0f9551ff7?htil=5&amp;vcp=1&amp;vop=1&amp;vis=1&amp;pid=c947121e5&amp;color=0,0,0&amp;vtp=1&amp;bt=1&amp;bbb=1&amp;hb=1&amp;hs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4392390"/>
                <a:ext cx="10320018" cy="1201357"/>
              </a:xfrm>
              <a:prstGeom prst="rect">
                <a:avLst/>
              </a:prstGeom>
              <a:blipFill rotWithShape="1">
                <a:blip r:embed="rId6"/>
                <a:stretch>
                  <a:fillRect l="-5" t="-8" r="-2542" b="-57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0059fcc75.fixed?vcp=1&amp;pid=9873d78a7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05</a:t>
            </a:r>
            <a:endParaRPr lang="en-US" altLang="zh-CN" sz="8000"/>
          </a:p>
        </p:txBody>
      </p:sp>
      <p:sp>
        <p:nvSpPr>
          <p:cNvPr id="3" name="C_4_BD#0059fcc75.fixed?vcp=1&amp;pid=9873d78a7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广东中考</a:t>
            </a:r>
            <a:endParaRPr lang="en-US" altLang="zh-CN" sz="7200"/>
          </a:p>
        </p:txBody>
      </p:sp>
      <p:sp>
        <p:nvSpPr>
          <p:cNvPr id="4" name="C_4#0059fcc75.fixed?vcp=1&amp;pid=9873d78a7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mc:AlternateContent>
        <mc:Choice Requires="a14">
          <p:sp>
            <p:nvSpPr>
              <p:cNvPr id="2" name="QO_5_BD.33_1#59fb3eb40?vcp=1&amp;vop=1&amp;vis=1&amp;pid=0059fcc75&amp;color=0,0,0&amp;vtp=1&amp;bt=1&amp;bbb=1&amp;hb=1" title=""/>
              <p:cNvSpPr/>
              <p:nvPr/>
            </p:nvSpPr>
            <p:spPr>
              <a:xfrm>
                <a:off x="932688" y="720000"/>
                <a:ext cx="10323576" cy="2391982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1.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  <a:t>（2023·广东）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我国自主研制的载人深潜器下潜深度已突破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𝟎𝟎𝟎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𝐦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，在载人深潜领域达到世界领先水平。（取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𝝆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海水</m:t>
                          </m:r>
                        </m:sub>
                      </m:sSub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=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𝟎𝟑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𝟑</m:t>
                          </m:r>
                        </m:sup>
                      </m:sSup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"/>
                            </m:rPr>
                            <a:rPr lang="en-US" altLang="zh-CN" sz="2800" b="1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𝐦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𝝆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水</m:t>
                          </m:r>
                        </m:sub>
                      </m:sSub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=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𝟑</m:t>
                          </m:r>
                        </m:sup>
                      </m:sSup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"/>
                            </m:rPr>
                            <a:rPr lang="en-US" altLang="zh-CN" sz="2800" b="1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𝐦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6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𝒈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=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𝐍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）</a:t>
                </a:r>
                <a:endParaRPr lang="en-US" altLang="zh-CN" sz="280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2" name="QO_5_BD.33_1#59fb3eb40?vcp=1&amp;vop=1&amp;vis=1&amp;pid=0059fcc75&amp;color=0,0,0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720000"/>
                <a:ext cx="10323576" cy="2391982"/>
              </a:xfrm>
              <a:prstGeom prst="rect">
                <a:avLst/>
              </a:prstGeom>
              <a:blipFill rotWithShape="1">
                <a:blip r:embed="rId3"/>
                <a:stretch>
                  <a:fillRect l="-5" t="-23" r="2" b="-244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3" name="QB_6_BD.34_1#33bdeba6f?vcp=1&amp;vop=1&amp;vis=1&amp;pid=59fb3eb40&amp;color=0,0,0&amp;vtp=1&amp;bbb=1&amp;hb=1" title=""/>
              <p:cNvSpPr/>
              <p:nvPr/>
            </p:nvSpPr>
            <p:spPr>
              <a:xfrm>
                <a:off x="932688" y="3115918"/>
                <a:ext cx="10323576" cy="1147382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（1）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潜水艇活动的海水深度一般为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𝟑𝟎𝟎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𝐦</m:t>
                      </m:r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至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𝟔𝟎𝟎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𝐦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。它可以通过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6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水舱排水或充水来改变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，从而实现浮沉。</a:t>
                </a:r>
                <a:endParaRPr lang="en-US" altLang="zh-CN" sz="280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3" name="QB_6_BD.34_1#33bdeba6f?vcp=1&amp;vop=1&amp;vis=1&amp;pid=59fb3eb40&amp;color=0,0,0&amp;vtp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3115918"/>
                <a:ext cx="10323576" cy="1147382"/>
              </a:xfrm>
              <a:prstGeom prst="rect">
                <a:avLst/>
              </a:prstGeom>
              <a:blipFill rotWithShape="1">
                <a:blip r:embed="rId4"/>
                <a:stretch>
                  <a:fillRect l="-5" t="-53" r="2" b="-509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QB_6_AN.35_1#33bdeba6f.blank?vcp=1&amp;vop=1&amp;vis=1&amp;pid=59fb3eb40&amp;color=0,0,0&amp;vpa=26&amp;vtp=1&amp;bbb=1" title=""/>
          <p:cNvSpPr/>
          <p:nvPr/>
        </p:nvSpPr>
        <p:spPr>
          <a:xfrm>
            <a:off x="4514881" y="3680560"/>
            <a:ext cx="1687513" cy="5250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6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自身重力</a:t>
            </a:r>
            <a:endParaRPr lang="en-US" altLang="zh-CN" sz="2800">
              <a:solidFill>
                <a:srgbClr val="FF0000"/>
              </a:solidFill>
            </a:endParaRPr>
          </a:p>
        </p:txBody>
      </p:sp>
      <mc:AlternateContent>
        <mc:Choice Requires="a14">
          <p:sp>
            <p:nvSpPr>
              <p:cNvPr id="5" name="QB_6_BD.36_1#e0c90438e?vcp=1&amp;vop=1&amp;vis=1&amp;pid=59fb3eb40&amp;color=0,0,0&amp;vtp=1&amp;bbb=1&amp;hb=1" title=""/>
              <p:cNvSpPr/>
              <p:nvPr/>
            </p:nvSpPr>
            <p:spPr>
              <a:xfrm>
                <a:off x="932688" y="4264125"/>
                <a:ext cx="10323576" cy="1769682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（2）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深潜器可进入更深的水域，在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𝟎𝟎𝟎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𝐦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的深处，海水产生的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压强为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𝐏𝐚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。由于深海海水压强太大，深潜器实现浮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6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沉的方法与潜水艇有所不同。</a:t>
                </a:r>
                <a:endParaRPr lang="en-US" altLang="zh-CN" sz="280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5" name="QB_6_BD.36_1#e0c90438e?vcp=1&amp;vop=1&amp;vis=1&amp;pid=59fb3eb40&amp;color=0,0,0&amp;vtp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4264125"/>
                <a:ext cx="10323576" cy="1769682"/>
              </a:xfrm>
              <a:prstGeom prst="rect">
                <a:avLst/>
              </a:prstGeom>
              <a:blipFill rotWithShape="1">
                <a:blip r:embed="rId5"/>
                <a:stretch>
                  <a:fillRect l="-5" t="-6" r="-736" b="-333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6" name="QB_6_AN.37_1#e0c90438e.blank?vcp=1&amp;vop=1&amp;vis=1&amp;pid=59fb3eb40&amp;color=0,0,0&amp;vpa=27&amp;vtp=1&amp;bbb=1" title=""/>
              <p:cNvSpPr/>
              <p:nvPr/>
            </p:nvSpPr>
            <p:spPr>
              <a:xfrm>
                <a:off x="2091563" y="4941289"/>
                <a:ext cx="1959166" cy="43141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7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𝟎𝟑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𝟖</m:t>
                          </m:r>
                        </m:sup>
                      </m:sSup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6" name="QB_6_AN.37_1#e0c90438e.blank?vcp=1&amp;vop=1&amp;vis=1&amp;pid=59fb3eb40&amp;color=0,0,0&amp;vpa=27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1563" y="4941289"/>
                <a:ext cx="1959166" cy="431419"/>
              </a:xfrm>
              <a:prstGeom prst="rect">
                <a:avLst/>
              </a:prstGeom>
              <a:blipFill rotWithShape="1">
                <a:blip r:embed="rId6"/>
                <a:stretch>
                  <a:fillRect l="-26" t="-82" r="3" b="-883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  <p:bldP spid="6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1#目录1:9873d78a7?lid=ba2a78b8e&amp;cid=ba2a78b8e&amp;tib=255,255,255&amp;vtp=1" title="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1216152"/>
            <a:ext cx="612648" cy="612648"/>
          </a:xfrm>
          <a:prstGeom prst="rect">
            <a:avLst/>
          </a:prstGeom>
        </p:spPr>
      </p:pic>
      <p:sp>
        <p:nvSpPr>
          <p:cNvPr id="3" name="C_1#目录1:9873d78a7?lid=ba2a78b8e&amp;cid=ba2a78b8e&amp;vtp=1&amp;bbb=1" title="">
            <a:hlinkClick r:id="rId4" action="ppaction://hlinksldjump"/>
          </p:cNvPr>
          <p:cNvSpPr/>
          <p:nvPr/>
        </p:nvSpPr>
        <p:spPr>
          <a:xfrm>
            <a:off x="6309360" y="1216152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01</a:t>
            </a:r>
            <a:endParaRPr lang="en-US" altLang="zh-CN" sz="2400"/>
          </a:p>
        </p:txBody>
      </p:sp>
      <p:sp>
        <p:nvSpPr>
          <p:cNvPr id="4" name="C_1#目录1:9873d78a7?lid=ba2a78b8e&amp;cid=ba2a78b8e&amp;vtp=1&amp;bbb=1" title="">
            <a:hlinkClick r:id="rId4" action="ppaction://hlinksldjump"/>
          </p:cNvPr>
          <p:cNvSpPr/>
          <p:nvPr/>
        </p:nvSpPr>
        <p:spPr>
          <a:xfrm>
            <a:off x="7095744" y="1234440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考情分析</a:t>
            </a:r>
            <a:endParaRPr lang="en-US" altLang="zh-CN" sz="2800"/>
          </a:p>
        </p:txBody>
      </p:sp>
      <p:pic>
        <p:nvPicPr>
          <p:cNvPr id="5" name="C_1#目录1:9873d78a7?lid=462141078&amp;cid=462141078&amp;tib=255,255,255&amp;vtp=1" title="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2020824"/>
            <a:ext cx="612648" cy="612648"/>
          </a:xfrm>
          <a:prstGeom prst="rect">
            <a:avLst/>
          </a:prstGeom>
        </p:spPr>
      </p:pic>
      <p:sp>
        <p:nvSpPr>
          <p:cNvPr id="6" name="C_1#目录1:9873d78a7?lid=462141078&amp;cid=462141078&amp;vtp=1&amp;bbb=1" title="">
            <a:hlinkClick r:id="rId5" action="ppaction://hlinksldjump"/>
          </p:cNvPr>
          <p:cNvSpPr/>
          <p:nvPr/>
        </p:nvSpPr>
        <p:spPr>
          <a:xfrm>
            <a:off x="6309360" y="2020824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02</a:t>
            </a:r>
            <a:endParaRPr lang="en-US" altLang="zh-CN" sz="2400"/>
          </a:p>
        </p:txBody>
      </p:sp>
      <p:sp>
        <p:nvSpPr>
          <p:cNvPr id="7" name="C_1#目录1:9873d78a7?lid=462141078&amp;cid=462141078&amp;vtp=1&amp;bbb=1" title="">
            <a:hlinkClick r:id="rId5" action="ppaction://hlinksldjump"/>
          </p:cNvPr>
          <p:cNvSpPr/>
          <p:nvPr/>
        </p:nvSpPr>
        <p:spPr>
          <a:xfrm>
            <a:off x="7095744" y="2039112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考点回顾</a:t>
            </a:r>
            <a:endParaRPr lang="en-US" altLang="zh-CN" sz="2800"/>
          </a:p>
        </p:txBody>
      </p:sp>
      <p:pic>
        <p:nvPicPr>
          <p:cNvPr id="8" name="C_1#目录1:9873d78a7?lid=7dd76d15d&amp;cid=7dd76d15d&amp;tib=255,255,255&amp;vtp=1" title="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2834640"/>
            <a:ext cx="612648" cy="612648"/>
          </a:xfrm>
          <a:prstGeom prst="rect">
            <a:avLst/>
          </a:prstGeom>
        </p:spPr>
      </p:pic>
      <p:sp>
        <p:nvSpPr>
          <p:cNvPr id="9" name="C_1#目录1:9873d78a7?lid=7dd76d15d&amp;cid=7dd76d15d&amp;vtp=1&amp;bbb=1" title="">
            <a:hlinkClick r:id="rId6" action="ppaction://hlinksldjump"/>
          </p:cNvPr>
          <p:cNvSpPr/>
          <p:nvPr/>
        </p:nvSpPr>
        <p:spPr>
          <a:xfrm>
            <a:off x="6309360" y="2834640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03</a:t>
            </a:r>
            <a:endParaRPr lang="en-US" altLang="zh-CN" sz="2400"/>
          </a:p>
        </p:txBody>
      </p:sp>
      <p:sp>
        <p:nvSpPr>
          <p:cNvPr id="10" name="C_1#目录1:9873d78a7?lid=7dd76d15d&amp;cid=7dd76d15d&amp;vtp=1&amp;bbb=1" title="">
            <a:hlinkClick r:id="rId6" action="ppaction://hlinksldjump"/>
          </p:cNvPr>
          <p:cNvSpPr/>
          <p:nvPr/>
        </p:nvSpPr>
        <p:spPr>
          <a:xfrm>
            <a:off x="7095744" y="2852928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夯实基础</a:t>
            </a:r>
            <a:endParaRPr lang="en-US" altLang="zh-CN" sz="2800"/>
          </a:p>
        </p:txBody>
      </p:sp>
      <p:pic>
        <p:nvPicPr>
          <p:cNvPr id="11" name="C_1#目录1:9873d78a7?lid=c947121e5&amp;cid=c947121e5&amp;tib=255,255,255&amp;vtp=1" title="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3648456"/>
            <a:ext cx="612648" cy="612648"/>
          </a:xfrm>
          <a:prstGeom prst="rect">
            <a:avLst/>
          </a:prstGeom>
        </p:spPr>
      </p:pic>
      <p:sp>
        <p:nvSpPr>
          <p:cNvPr id="12" name="C_1#目录1:9873d78a7?lid=c947121e5&amp;cid=c947121e5&amp;vtp=1&amp;bbb=1" title="">
            <a:hlinkClick r:id="rId7" action="ppaction://hlinksldjump"/>
          </p:cNvPr>
          <p:cNvSpPr/>
          <p:nvPr/>
        </p:nvSpPr>
        <p:spPr>
          <a:xfrm>
            <a:off x="6309360" y="3648456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04</a:t>
            </a:r>
            <a:endParaRPr lang="en-US" altLang="zh-CN" sz="2400"/>
          </a:p>
        </p:txBody>
      </p:sp>
      <p:sp>
        <p:nvSpPr>
          <p:cNvPr id="13" name="C_1#目录1:9873d78a7?lid=c947121e5&amp;cid=c947121e5&amp;vtp=1&amp;bbb=1" title="">
            <a:hlinkClick r:id="rId7" action="ppaction://hlinksldjump"/>
          </p:cNvPr>
          <p:cNvSpPr/>
          <p:nvPr/>
        </p:nvSpPr>
        <p:spPr>
          <a:xfrm>
            <a:off x="7095744" y="3666744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优化提升</a:t>
            </a:r>
            <a:endParaRPr lang="en-US" altLang="zh-CN" sz="2800"/>
          </a:p>
        </p:txBody>
      </p:sp>
      <p:pic>
        <p:nvPicPr>
          <p:cNvPr id="14" name="C_1#目录1:9873d78a7?lid=0059fcc75&amp;cid=0059fcc75&amp;tib=255,255,255&amp;vtp=1" title="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4453128"/>
            <a:ext cx="612648" cy="612648"/>
          </a:xfrm>
          <a:prstGeom prst="rect">
            <a:avLst/>
          </a:prstGeom>
        </p:spPr>
      </p:pic>
      <p:sp>
        <p:nvSpPr>
          <p:cNvPr id="15" name="C_1#目录1:9873d78a7?lid=0059fcc75&amp;cid=0059fcc75&amp;vtp=1&amp;bbb=1" title="">
            <a:hlinkClick r:id="rId8" action="ppaction://hlinksldjump"/>
          </p:cNvPr>
          <p:cNvSpPr/>
          <p:nvPr/>
        </p:nvSpPr>
        <p:spPr>
          <a:xfrm>
            <a:off x="6309360" y="4453128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05</a:t>
            </a:r>
            <a:endParaRPr lang="en-US" altLang="zh-CN" sz="2400"/>
          </a:p>
        </p:txBody>
      </p:sp>
      <p:sp>
        <p:nvSpPr>
          <p:cNvPr id="16" name="C_1#目录1:9873d78a7?lid=0059fcc75&amp;cid=0059fcc75&amp;vtp=1&amp;bbb=1" title="">
            <a:hlinkClick r:id="rId8" action="ppaction://hlinksldjump"/>
          </p:cNvPr>
          <p:cNvSpPr/>
          <p:nvPr/>
        </p:nvSpPr>
        <p:spPr>
          <a:xfrm>
            <a:off x="7095744" y="4471416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广东中考</a:t>
            </a:r>
            <a:endParaRPr lang="en-US" altLang="zh-CN" sz="2800"/>
          </a:p>
        </p:txBody>
      </p:sp>
      <p:sp>
        <p:nvSpPr>
          <p:cNvPr id="17" name="O_0#目录1:9873d78a7.fixed?vcp=1&amp;color=0,0,0&amp;vtp=1&amp;bt=1&amp;bbb=1" title=""/>
          <p:cNvSpPr/>
          <p:nvPr/>
        </p:nvSpPr>
        <p:spPr>
          <a:xfrm>
            <a:off x="1225296" y="612648"/>
            <a:ext cx="2880360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6700"/>
              </a:lnSpc>
            </a:pPr>
            <a:r>
              <a:rPr lang="en-US" altLang="zh-CN" sz="54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目</a:t>
            </a:r>
            <a:r>
              <a:rPr lang="en-US" altLang="zh-CN" sz="54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4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录</a:t>
            </a:r>
            <a:endParaRPr lang="en-US" altLang="zh-CN" sz="5400"/>
          </a:p>
        </p:txBody>
      </p:sp>
      <p:sp>
        <p:nvSpPr>
          <p:cNvPr id="18" name="O_0#目录1:9873d78a7.fixed?vcp=1&amp;color=0,0,0&amp;vtp=1&amp;bbb=1" title=""/>
          <p:cNvSpPr/>
          <p:nvPr/>
        </p:nvSpPr>
        <p:spPr>
          <a:xfrm>
            <a:off x="1298448" y="1508760"/>
            <a:ext cx="2880360" cy="393192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2500"/>
              </a:lnSpc>
            </a:pP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C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O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N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T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E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N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T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S</a:t>
            </a:r>
            <a:endParaRPr lang="en-US" altLang="zh-CN" sz="2000"/>
          </a:p>
        </p:txBody>
      </p:sp>
      <p:sp>
        <p:nvSpPr>
          <p:cNvPr id="19" name="O_0#目录1:9873d78a7" title=""/>
          <p:cNvSpPr/>
          <p:nvPr/>
        </p:nvSpPr>
        <p:spPr>
          <a:xfrm>
            <a:off x="1335024" y="2048256"/>
            <a:ext cx="539496" cy="9144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</a:ln>
        </p:spPr>
        <p:txBody>
          <a:bodyPr tIns="0" bIns="0"/>
          <a:lstStyle/>
          <a:p>
            <a:endParaRPr lang="zh-CN" altLang="en-US"/>
          </a:p>
        </p:txBody>
      </p:sp>
    </p:spTree>
  </p:cSld>
  <p:clrMapOvr>
    <a:masterClrMapping/>
  </p:clrMapOvr>
  <p:transition>
    <p:split dir="in"/>
  </p:transition>
  <p:timing/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B_6_BD.38_1#0327d34f0?iti=6&amp;htil=6&amp;vcp=1&amp;vop=1&amp;vis=1&amp;pid=59fb3eb40&amp;color=0,0,0&amp;tib=255,255,255&amp;vtp=1&amp;hs=1&amp;hs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589167" y="941832"/>
            <a:ext cx="1472184" cy="1929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B_6_BD.38_2#0327d34f0?iti=6&amp;htil=6&amp;vcp=1&amp;vop=1&amp;vis=1&amp;pid=59fb3eb40&amp;color=0,0,0&amp;vtp=1&amp;bbb=1" title=""/>
          <p:cNvSpPr/>
          <p:nvPr/>
        </p:nvSpPr>
        <p:spPr>
          <a:xfrm>
            <a:off x="9779953" y="2998216"/>
            <a:ext cx="10906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图13-6</a:t>
            </a:r>
            <a:endParaRPr lang="en-US" altLang="zh-CN" sz="2800"/>
          </a:p>
        </p:txBody>
      </p:sp>
      <mc:AlternateContent>
        <mc:Choice Requires="a14">
          <p:sp>
            <p:nvSpPr>
              <p:cNvPr id="4" name="QB_6_BD.38_3#0327d34f0?htil=6&amp;vcp=1&amp;vop=1&amp;vis=1&amp;pid=59fb3eb40&amp;color=0,0,0&amp;vtp=1&amp;bt=1&amp;bbb=1&amp;hb=1&amp;hs=1" title=""/>
              <p:cNvSpPr/>
              <p:nvPr/>
            </p:nvSpPr>
            <p:spPr>
              <a:xfrm>
                <a:off x="932688" y="923544"/>
                <a:ext cx="8449056" cy="31444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（3）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小明阅读资料后，利用如图13-6的装置模拟深潜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器在水中的运动过程。物体甲、乙由一条细线连接且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在水中处于静止状态，已知乙的质量为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</m:t>
                      </m:r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𝟐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，体积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为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𝟐𝟓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sSup>
                        <m:sSup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"/>
                            </m:rPr>
                            <a:rPr lang="en-US" altLang="zh-CN" sz="2800" b="1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𝐜𝐦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，则乙所受浮力的大小为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𝐍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，乙受到细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线的拉力为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𝐍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。若剪断细线，甲将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endParaRPr lang="en-US" altLang="zh-CN" sz="2800"/>
              </a:p>
            </p:txBody>
          </p:sp>
        </mc:Choice>
        <mc:Fallback>
          <p:sp>
            <p:nvSpPr>
              <p:cNvPr id="4" name="QB_6_BD.38_3#0327d34f0?htil=6&amp;vcp=1&amp;vop=1&amp;vis=1&amp;pid=59fb3eb40&amp;color=0,0,0&amp;vtp=1&amp;bt=1&amp;bbb=1&amp;hb=1&amp;hs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923544"/>
                <a:ext cx="8449056" cy="3144457"/>
              </a:xfrm>
              <a:prstGeom prst="rect">
                <a:avLst/>
              </a:prstGeom>
              <a:blipFill rotWithShape="1">
                <a:blip r:embed="rId4"/>
                <a:stretch>
                  <a:fillRect l="-6" t="-8" r="-320" b="-21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QB_6_AN.39_1#0327d34f0.blank?vcp=1&amp;vop=1&amp;vis=1&amp;pid=59fb3eb40&amp;color=0,0,0&amp;vpa=28&amp;vtp=1&amp;bbb=1" title=""/>
          <p:cNvSpPr/>
          <p:nvPr/>
        </p:nvSpPr>
        <p:spPr>
          <a:xfrm>
            <a:off x="6356827" y="2821686"/>
            <a:ext cx="881063" cy="57734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0.25</a:t>
            </a:r>
            <a:endParaRPr lang="en-US" altLang="zh-CN" sz="2800"/>
          </a:p>
        </p:txBody>
      </p:sp>
      <p:sp>
        <p:nvSpPr>
          <p:cNvPr id="6" name="QB_6_AN.40_1#0327d34f0.blank?vcp=1&amp;vop=1&amp;vis=1&amp;pid=59fb3eb40&amp;color=0,0,0&amp;vpa=29&amp;vtp=1&amp;bbb=1" title=""/>
          <p:cNvSpPr/>
          <p:nvPr/>
        </p:nvSpPr>
        <p:spPr>
          <a:xfrm>
            <a:off x="2690844" y="3462909"/>
            <a:ext cx="881063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1.75</a:t>
            </a:r>
            <a:endParaRPr lang="en-US" altLang="zh-CN" sz="2800"/>
          </a:p>
        </p:txBody>
      </p:sp>
      <p:sp>
        <p:nvSpPr>
          <p:cNvPr id="7" name="QB_6_AN.41_1#0327d34f0.blank?vcp=1&amp;vop=1&amp;vis=1&amp;pid=59fb3eb40&amp;color=0,0,0&amp;vpa=30&amp;vtp=1&amp;bbb=1" title=""/>
          <p:cNvSpPr/>
          <p:nvPr/>
        </p:nvSpPr>
        <p:spPr>
          <a:xfrm>
            <a:off x="7078695" y="3462909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上浮</a:t>
            </a:r>
            <a:endParaRPr lang="en-US" altLang="zh-CN" sz="2800"/>
          </a:p>
        </p:txBody>
      </p:sp>
      <p:sp>
        <p:nvSpPr>
          <p:cNvPr id="8" name="QB_6_AN.43_1#0327d34f0.blank?vcp=1&amp;vop=1&amp;vis=1&amp;pid=59fb3eb40&amp;color=0,0,0&amp;vpa=31&amp;vtp=1" title=""/>
          <p:cNvSpPr/>
          <p:nvPr/>
        </p:nvSpPr>
        <p:spPr>
          <a:xfrm>
            <a:off x="8463123" y="4028186"/>
            <a:ext cx="490538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000"/>
              </a:lnSpc>
            </a:pPr>
            <a:r>
              <a:rPr lang="en-US" altLang="zh-CN" sz="2800" b="1" i="0" spc="-10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 spc="-100"/>
          </a:p>
        </p:txBody>
      </p:sp>
      <p:sp>
        <p:nvSpPr>
          <p:cNvPr id="9" name="QB_6_BD.42_1#0327d34f0?vcp=1&amp;vop=1&amp;vis=1&amp;pid=59fb3eb40&amp;color=0,0,0&amp;vtp=1&amp;bbb=1" title=""/>
          <p:cNvSpPr/>
          <p:nvPr/>
        </p:nvSpPr>
        <p:spPr>
          <a:xfrm>
            <a:off x="932688" y="4710874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1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A.增大，且大于重力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B.不变，且等于重力</a:t>
            </a:r>
            <a:endParaRPr lang="en-US" altLang="zh-CN" sz="2800"/>
          </a:p>
          <a:p>
            <a:pPr latinLnBrk="1">
              <a:lnSpc>
                <a:spcPts val="49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C.不变，且大于重力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D.减小，且小于重力</a:t>
            </a:r>
            <a:endParaRPr lang="en-US" altLang="zh-CN" sz="2800"/>
          </a:p>
        </p:txBody>
      </p:sp>
      <p:sp>
        <p:nvSpPr>
          <p:cNvPr id="10" name="QB_6_BD.38_3#0327d34f0?htil=6&amp;vcp=1&amp;vop=1&amp;vis=1&amp;pid=59fb3eb40&amp;color=0,0,0&amp;vtp=1&amp;bt=1&amp;bbb=1&amp;hb=1&amp;hs=1" title=""/>
          <p:cNvSpPr/>
          <p:nvPr/>
        </p:nvSpPr>
        <p:spPr>
          <a:xfrm>
            <a:off x="935991" y="4070096"/>
            <a:ext cx="10320018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lang="en-US" altLang="zh-CN" sz="2800" b="1" i="0" spc="-10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选填“上浮”“悬浮”或“下沉”），此时甲所受浮力</a:t>
            </a:r>
            <a:r>
              <a:rPr lang="en-US" altLang="zh-CN" sz="2800" i="0" spc="-1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</a:t>
            </a:r>
            <a:r>
              <a:rPr lang="en-US" altLang="zh-CN" sz="2800" b="1" i="0" spc="-10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（选填字母）。</a:t>
            </a:r>
            <a:endParaRPr lang="en-US" altLang="zh-CN" sz="2800" spc="-1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ExtraPageShapeName&amp;bt=1&amp;bbb=1" title=""/>
          <p:cNvSpPr/>
          <p:nvPr/>
        </p:nvSpPr>
        <p:spPr>
          <a:xfrm>
            <a:off x="1225296" y="182880"/>
            <a:ext cx="612648" cy="35661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0" i="0">
                <a:solidFill>
                  <a:srgbClr val="FFFFFF"/>
                </a:solidFill>
                <a:latin typeface="思源黑体 CN Medium" pitchFamily="34" charset="0"/>
                <a:ea typeface="思源黑体 CN Medium" pitchFamily="34" charset="-122"/>
                <a:cs typeface="思源黑体 CN Medium" pitchFamily="34" charset="-120"/>
              </a:rPr>
              <a:t>物理</a:t>
            </a:r>
            <a:endParaRPr lang="en-US" altLang="zh-CN" sz="1400"/>
          </a:p>
        </p:txBody>
      </p:sp>
      <p:sp>
        <p:nvSpPr>
          <p:cNvPr id="5" name="ExtraPageShapeName&amp;bbb=1" title=""/>
          <p:cNvSpPr/>
          <p:nvPr/>
        </p:nvSpPr>
        <p:spPr>
          <a:xfrm>
            <a:off x="1078992" y="2587752"/>
            <a:ext cx="5038344" cy="118872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0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谢谢观看</a:t>
            </a:r>
            <a:endParaRPr lang="en-US" altLang="zh-CN" sz="7200"/>
          </a:p>
        </p:txBody>
      </p:sp>
    </p:spTree>
  </p:cSld>
  <p:clrMapOvr>
    <a:masterClrMapping/>
  </p:clrMapOvr>
  <p:transition>
    <p:split dir="in"/>
  </p:transition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ba2a78b8e.fixed?vcp=1&amp;pid=9873d78a7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01</a:t>
            </a:r>
            <a:endParaRPr lang="en-US" altLang="zh-CN" sz="8000"/>
          </a:p>
        </p:txBody>
      </p:sp>
      <p:sp>
        <p:nvSpPr>
          <p:cNvPr id="3" name="C_4_BD#ba2a78b8e.fixed?vcp=1&amp;pid=9873d78a7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考情分析</a:t>
            </a:r>
            <a:endParaRPr lang="en-US" altLang="zh-CN" sz="7200"/>
          </a:p>
        </p:txBody>
      </p:sp>
      <p:sp>
        <p:nvSpPr>
          <p:cNvPr id="4" name="C_4#ba2a78b8e.fixed?vcp=1&amp;pid=9873d78a7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6" name="P_5_BD#377cb3419?colgroup=8,19&amp;vcp=1&amp;pid=ba2a78b8e&amp;color=0,0,0&amp;vtp=1&amp;bt=1&amp;bbb=1&amp;hb=1" title=""/>
          <p:cNvGraphicFramePr>
            <a:graphicFrameLocks noGrp="1"/>
          </p:cNvGraphicFramePr>
          <p:nvPr/>
        </p:nvGraphicFramePr>
        <p:xfrm>
          <a:off x="932688" y="1458214"/>
          <a:ext cx="10296144" cy="3941573"/>
        </p:xfrm>
        <a:graphic>
          <a:graphicData uri="http://schemas.openxmlformats.org/drawingml/2006/table">
            <a:tbl>
              <a:tblPr/>
              <a:tblGrid>
                <a:gridCol w="3136392"/>
                <a:gridCol w="1060704"/>
                <a:gridCol w="1444752"/>
                <a:gridCol w="3593592"/>
                <a:gridCol w="1060704"/>
              </a:tblGrid>
              <a:tr h="1688656"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课标要求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 vert="horz" wrap="square"/>
                    <a:lstStyle/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1.能运用物体的浮沉条件说明生产生活中的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有关现象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  <a:p>
                      <a:pPr marL="0" lvl="0" indent="0" algn="l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2.了解潜水艇的浮沉原理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  <a:tr h="539560">
                <a:tc rowSpan="4">
                  <a:txBody>
                    <a:bodyPr vert="horz" wrap="square"/>
                    <a:lstStyle/>
                    <a:p>
                      <a:pPr marL="0" indent="0" algn="ctr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近三年广东中考考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lvl="0" indent="0"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查情况分析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年份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题型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考点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分值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2023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无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无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0分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2024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实验题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利用浮力测量密度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3分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2025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无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无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0分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dir="in"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462141078.fixed?vcp=1&amp;pid=9873d78a7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02</a:t>
            </a:r>
            <a:endParaRPr lang="en-US" altLang="zh-CN" sz="8000"/>
          </a:p>
        </p:txBody>
      </p:sp>
      <p:sp>
        <p:nvSpPr>
          <p:cNvPr id="3" name="C_4_BD#462141078.fixed?vcp=1&amp;pid=9873d78a7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考点回顾</a:t>
            </a:r>
            <a:endParaRPr lang="en-US" altLang="zh-CN" sz="7200"/>
          </a:p>
        </p:txBody>
      </p:sp>
      <p:sp>
        <p:nvSpPr>
          <p:cNvPr id="4" name="C_4#462141078.fixed?vcp=1&amp;pid=9873d78a7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a6bfc8981?vcp=1&amp;pid=462141078&amp;color=0,0,0&amp;tib=255,255,255&amp;iip=1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a6bfc8981?vcp=1&amp;pid=462141078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物体的浮沉条件</a:t>
            </a:r>
            <a:endParaRPr lang="en-US" altLang="zh-CN" sz="100">
              <a:solidFill>
                <a:srgbClr val="000000"/>
              </a:solidFill>
            </a:endParaRPr>
          </a:p>
        </p:txBody>
      </p:sp>
      <p:pic>
        <p:nvPicPr>
          <p:cNvPr id="4" name="P_6_BD#cd6c44ffa?iti=1&amp;htil=1&amp;vcp=1&amp;pid=a6bfc8981&amp;color=0,0,0&amp;tib=255,255,255&amp;vtp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75904" y="1369351"/>
            <a:ext cx="2862072" cy="2148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P_6_BD#cd6c44ffa?iti=1&amp;htil=1&amp;vcp=1&amp;pid=a6bfc8981&amp;color=0,0,0&amp;vtp=1&amp;bbb=1" title=""/>
          <p:cNvSpPr/>
          <p:nvPr/>
        </p:nvSpPr>
        <p:spPr>
          <a:xfrm>
            <a:off x="9261635" y="3639476"/>
            <a:ext cx="10906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图13-1</a:t>
            </a:r>
            <a:endParaRPr lang="en-US" altLang="zh-CN" sz="2800">
              <a:solidFill>
                <a:srgbClr val="000000"/>
              </a:solidFill>
            </a:endParaRPr>
          </a:p>
        </p:txBody>
      </p:sp>
      <p:sp>
        <p:nvSpPr>
          <p:cNvPr id="6" name="P_6_BD#cd6c44ffa?htil=1&amp;vcp=1&amp;pid=a6bfc8981&amp;color=0,0,0&amp;vtp=1&amp;bbb=1&amp;hb=1" title=""/>
          <p:cNvSpPr/>
          <p:nvPr/>
        </p:nvSpPr>
        <p:spPr>
          <a:xfrm>
            <a:off x="932688" y="1351063"/>
            <a:ext cx="7333488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1.浸没在水中的物体（如图13-1所示），受到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竖直向上的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和竖直向下的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>
              <a:solidFill>
                <a:srgbClr val="000000"/>
              </a:solidFill>
            </a:endParaRPr>
          </a:p>
        </p:txBody>
      </p:sp>
      <p:sp>
        <p:nvSpPr>
          <p:cNvPr id="7" name="P_6_AN.1_1#cd6c44ffa.blank?vcp=1&amp;pid=a6bfc8981&amp;color=0,0,0&amp;vpa=1&amp;vtp=1&amp;bbb=1" title=""/>
          <p:cNvSpPr/>
          <p:nvPr/>
        </p:nvSpPr>
        <p:spPr>
          <a:xfrm>
            <a:off x="2728944" y="1947328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浮力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8" name="P_6_AN.2_1#cd6c44ffa.blank?vcp=1&amp;pid=a6bfc8981&amp;color=0,0,0&amp;vpa=2&amp;vtp=1&amp;bbb=1" title=""/>
          <p:cNvSpPr/>
          <p:nvPr/>
        </p:nvSpPr>
        <p:spPr>
          <a:xfrm>
            <a:off x="5938869" y="1947328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重力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9" name="P_6_BD#cd6c44ffa?htil=1&amp;vcp=1&amp;pid=a6bfc8981&amp;color=0,0,0&amp;vtp=1&amp;bbb=1&amp;hb=1" title=""/>
          <p:cNvSpPr/>
          <p:nvPr/>
        </p:nvSpPr>
        <p:spPr>
          <a:xfrm>
            <a:off x="932688" y="2635858"/>
            <a:ext cx="7333488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（1）当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时，物体会下沉。</a:t>
            </a:r>
            <a:endParaRPr lang="en-US" altLang="zh-CN" sz="2800">
              <a:solidFill>
                <a:srgbClr val="000000"/>
              </a:solidFill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（2）当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时，物体会悬浮。</a:t>
            </a:r>
            <a:endParaRPr lang="en-US" altLang="zh-CN" sz="2800">
              <a:solidFill>
                <a:srgbClr val="000000"/>
              </a:solidFill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（3）当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</a:t>
            </a:r>
            <a:r>
              <a:rPr lang="en-US" altLang="zh-CN" sz="2800" i="0" spc="-1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</a:t>
            </a:r>
            <a:r>
              <a:rPr lang="en-US" altLang="zh-CN" sz="2800" b="1" i="0" spc="-10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时，物体会上浮，直至物体浮</a:t>
            </a:r>
            <a:endParaRPr lang="en-US" altLang="zh-CN" sz="2800" b="1" i="0" spc="-10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 spc="-10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出水面并浮在水面上（即</a:t>
            </a:r>
            <a:r>
              <a:rPr lang="en-US" altLang="zh-CN" sz="2800" i="0" spc="-1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 spc="-10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）时，</a:t>
            </a:r>
            <a:r>
              <a:rPr lang="en-US" altLang="zh-CN" sz="2800" i="0" spc="-1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</a:t>
            </a:r>
            <a:r>
              <a:rPr lang="en-US" altLang="zh-CN" sz="2800" b="1" i="0" spc="-10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 spc="-100">
              <a:solidFill>
                <a:srgbClr val="000000"/>
              </a:solidFill>
            </a:endParaRPr>
          </a:p>
        </p:txBody>
      </p:sp>
      <mc:AlternateContent>
        <mc:Choice Requires="a14">
          <p:sp>
            <p:nvSpPr>
              <p:cNvPr id="10" name="P_6_AN.3_1#cd6c44ffa.blank?vcp=1&amp;pid=a6bfc8981&amp;color=0,0,0&amp;vpa=3&amp;vtp=1&amp;bbb=1" title=""/>
              <p:cNvSpPr/>
              <p:nvPr/>
            </p:nvSpPr>
            <p:spPr>
              <a:xfrm>
                <a:off x="2218563" y="2710915"/>
                <a:ext cx="1361694" cy="437896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𝑭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浮</m:t>
                          </m:r>
                        </m:sub>
                      </m:sSub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&lt;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𝑮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10" name="P_6_AN.3_1#cd6c44ffa.blank?vcp=1&amp;pid=a6bfc8981&amp;color=0,0,0&amp;vpa=3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8563" y="2710915"/>
                <a:ext cx="1361694" cy="437896"/>
              </a:xfrm>
              <a:prstGeom prst="rect">
                <a:avLst/>
              </a:prstGeom>
              <a:blipFill rotWithShape="1">
                <a:blip r:embed="rId5"/>
                <a:stretch>
                  <a:fillRect l="-37" t="-23" r="9" b="-554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11" name="P_6_AN.4_1#cd6c44ffa.blank?vcp=1&amp;pid=a6bfc8981&amp;color=0,0,0&amp;vpa=4&amp;vtp=1&amp;bbb=1" title=""/>
              <p:cNvSpPr/>
              <p:nvPr/>
            </p:nvSpPr>
            <p:spPr>
              <a:xfrm>
                <a:off x="2218563" y="3357345"/>
                <a:ext cx="1360107" cy="437896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𝑭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浮</m:t>
                          </m:r>
                        </m:sub>
                      </m:sSub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=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𝑮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11" name="P_6_AN.4_1#cd6c44ffa.blank?vcp=1&amp;pid=a6bfc8981&amp;color=0,0,0&amp;vpa=4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8563" y="3357345"/>
                <a:ext cx="1360107" cy="437896"/>
              </a:xfrm>
              <a:prstGeom prst="rect">
                <a:avLst/>
              </a:prstGeom>
              <a:blipFill rotWithShape="1">
                <a:blip r:embed="rId6"/>
                <a:stretch>
                  <a:fillRect l="-37" t="-23" r="33" b="-554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12" name="P_6_AN.5_1#cd6c44ffa.blank?vcp=1&amp;pid=a6bfc8981&amp;color=0,0,0&amp;vpa=5&amp;vtp=1&amp;bbb=1" title=""/>
              <p:cNvSpPr/>
              <p:nvPr/>
            </p:nvSpPr>
            <p:spPr>
              <a:xfrm>
                <a:off x="2167763" y="4010633"/>
                <a:ext cx="1361694" cy="437896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𝑭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浮</m:t>
                          </m:r>
                        </m:sub>
                      </m:sSub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&gt;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𝑮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12" name="P_6_AN.5_1#cd6c44ffa.blank?vcp=1&amp;pid=a6bfc8981&amp;color=0,0,0&amp;vpa=5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7763" y="4010633"/>
                <a:ext cx="1361694" cy="437896"/>
              </a:xfrm>
              <a:prstGeom prst="rect">
                <a:avLst/>
              </a:prstGeom>
              <a:blipFill rotWithShape="1">
                <a:blip r:embed="rId7"/>
                <a:stretch>
                  <a:fillRect l="-37" t="-139" r="9" b="-543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P_6_AN.6_1#cd6c44ffa.blank?vcp=1&amp;pid=a6bfc8981&amp;color=0,0,0&amp;vpa=6&amp;vtp=1&amp;bbb=1" title=""/>
          <p:cNvSpPr/>
          <p:nvPr/>
        </p:nvSpPr>
        <p:spPr>
          <a:xfrm>
            <a:off x="4726019" y="4527523"/>
            <a:ext cx="9350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 spc="-10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漂浮</a:t>
            </a:r>
            <a:endParaRPr lang="en-US" altLang="zh-CN" sz="2800" spc="-100">
              <a:solidFill>
                <a:srgbClr val="FF0000"/>
              </a:solidFill>
            </a:endParaRPr>
          </a:p>
        </p:txBody>
      </p:sp>
      <mc:AlternateContent>
        <mc:Choice Requires="a14">
          <p:sp>
            <p:nvSpPr>
              <p:cNvPr id="14" name="P_6_AN.7_1#cd6c44ffa.blank?vcp=1&amp;pid=a6bfc8981&amp;color=0,0,0&amp;vpa=7&amp;vtp=1&amp;bbb=1" title=""/>
              <p:cNvSpPr/>
              <p:nvPr/>
            </p:nvSpPr>
            <p:spPr>
              <a:xfrm>
                <a:off x="6808025" y="4635092"/>
                <a:ext cx="1360107" cy="437896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𝑭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baseline="-100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浮</m:t>
                          </m:r>
                        </m:sub>
                      </m:sSub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=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𝑮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14" name="P_6_AN.7_1#cd6c44ffa.blank?vcp=1&amp;pid=a6bfc8981&amp;color=0,0,0&amp;vpa=7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8025" y="4635092"/>
                <a:ext cx="1360107" cy="437896"/>
              </a:xfrm>
              <a:prstGeom prst="rect">
                <a:avLst/>
              </a:prstGeom>
              <a:blipFill rotWithShape="1">
                <a:blip r:embed="rId6"/>
                <a:stretch>
                  <a:fillRect l="-14" t="-52" r="9" b="-551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  <p:bldP spid="8" grpId="0" uiExpand="1" build="p" animBg="1"/>
      <p:bldP spid="10" grpId="0" uiExpand="1" build="p" animBg="1"/>
      <p:bldP spid="11" grpId="0" uiExpand="1" build="p" animBg="1"/>
      <p:bldP spid="12" grpId="0" uiExpand="1" build="p" animBg="1"/>
      <p:bldP spid="13" grpId="0" uiExpand="1" build="p" animBg="1"/>
      <p:bldP spid="14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9b502c2bf?vcp=1&amp;pid=462141078&amp;color=0,0,0&amp;tib=255,255,255&amp;iip=2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9b502c2bf?vcp=1&amp;pid=462141078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浮力的应用</a:t>
            </a:r>
            <a:endParaRPr lang="en-US" altLang="zh-CN" sz="100">
              <a:solidFill>
                <a:srgbClr val="000000"/>
              </a:solidFill>
            </a:endParaRPr>
          </a:p>
        </p:txBody>
      </p:sp>
      <mc:AlternateContent>
        <mc:Choice Requires="a14">
          <p:sp>
            <p:nvSpPr>
              <p:cNvPr id="4" name="P_6_BD#e337a4c0e?vcp=1&amp;pid=9b502c2bf&amp;color=0,0,0&amp;vtp=1&amp;bbb=1&amp;hb=1" title=""/>
              <p:cNvSpPr/>
              <p:nvPr/>
            </p:nvSpPr>
            <p:spPr>
              <a:xfrm>
                <a:off x="932688" y="1351063"/>
                <a:ext cx="10323576" cy="31444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2</a:t>
                </a:r>
                <a:r>
                  <a:rPr lang="en-US" altLang="zh-CN" sz="2800" b="1" i="0" spc="-5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.轮船漂浮时，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 spc="-5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 spc="-5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𝑭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spc="-50" baseline="-10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浮</m:t>
                          </m:r>
                        </m:sub>
                      </m:sSub>
                    </m:oMath>
                  </m:oMathPara>
                </a14:m>
                <a:r>
                  <a:rPr lang="en-US" altLang="zh-CN" sz="2800" i="0" spc="-5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 spc="-5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 spc="-5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𝑮</m:t>
                          </m:r>
                        </m:e>
                        <m:sub>
                          <m:r>
                            <m:rPr>
                              <m:sty m:val="b"/>
                            </m:rPr>
                            <a:rPr lang="en-US" altLang="zh-CN" sz="2800" b="1" spc="-50" baseline="-10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船</m:t>
                          </m:r>
                        </m:sub>
                      </m:sSub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 spc="-5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。轮船的大小通常用</a:t>
                </a:r>
                <a:r>
                  <a:rPr lang="en-US" altLang="zh-CN" sz="2800" i="0" spc="-5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</a:t>
                </a:r>
                <a:r>
                  <a:rPr lang="en-US" altLang="zh-CN" sz="2800" b="1" i="0" spc="-5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来表示。排</a:t>
                </a:r>
                <a:endParaRPr lang="en-US" altLang="zh-CN" sz="2800" b="1" i="0" spc="-5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 spc="-5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水量就是轮船满载时排开水的</a:t>
                </a:r>
                <a:r>
                  <a:rPr lang="en-US" altLang="zh-CN" sz="2800" i="0" spc="-5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 spc="-5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。轮船由江河驶入海里，重力</a:t>
                </a:r>
                <a:endParaRPr lang="en-US" altLang="zh-CN" sz="2800" b="1" i="0" spc="-5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i="0" spc="-5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 spc="-5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，浮力</a:t>
                </a:r>
                <a:r>
                  <a:rPr lang="en-US" altLang="zh-CN" sz="2800" i="0" spc="-5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 spc="-5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，轮船将</a:t>
                </a:r>
                <a:r>
                  <a:rPr lang="en-US" altLang="zh-CN" sz="2800" i="0" spc="-5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 spc="-5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（选填“上浮”或“下沉”）一些。</a:t>
                </a:r>
                <a:endParaRPr lang="en-US" altLang="zh-CN" sz="2800" b="1" i="0" spc="-5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marL="0" marR="0" lvl="0" indent="0" defTabSz="914400" rtl="0" eaLnBrk="1" fontAlgn="auto" latinLnBrk="1" hangingPunct="1">
                  <a:lnSpc>
                    <a:spcPts val="5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3.潜水艇是靠改变</a:t>
                </a:r>
                <a:r>
                  <a:rPr kumimoji="0" lang="en-US" altLang="zh-CN" sz="2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</a:t>
                </a:r>
                <a:r>
                  <a:rPr kumimoji="0" lang="en-US" altLang="zh-CN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来实现浮沉的。气球和飞艇是通过充</a:t>
                </a:r>
                <a:endPara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marL="0" marR="0" lvl="0" indent="0" defTabSz="914400" rtl="0" eaLnBrk="1" fontAlgn="auto" latinLnBrk="1" hangingPunct="1">
                  <a:lnSpc>
                    <a:spcPts val="49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入密度比空气</a:t>
                </a:r>
                <a:r>
                  <a:rPr kumimoji="0" lang="en-US" altLang="zh-CN" sz="2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</a:t>
                </a:r>
                <a:r>
                  <a:rPr kumimoji="0" lang="en-US" altLang="zh-CN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的气体来实现升空的。</a:t>
                </a:r>
                <a:endParaRPr lang="en-US" altLang="zh-CN" sz="2800" spc="-5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4" name="P_6_BD#e337a4c0e?vcp=1&amp;pid=9b502c2bf&amp;color=0,0,0&amp;vtp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351063"/>
                <a:ext cx="10323576" cy="3144457"/>
              </a:xfrm>
              <a:prstGeom prst="rect">
                <a:avLst/>
              </a:prstGeom>
              <a:blipFill rotWithShape="1">
                <a:blip r:embed="rId4"/>
                <a:stretch>
                  <a:fillRect l="-5" t="-13" r="-2120" b="-217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5" name="P_6_AN.8_1#e337a4c0e.blank?vcp=1&amp;pid=9b502c2bf&amp;color=0,0,0&amp;vpa=8&amp;vtp=1&amp;bbb=1" title=""/>
              <p:cNvSpPr/>
              <p:nvPr/>
            </p:nvSpPr>
            <p:spPr>
              <a:xfrm>
                <a:off x="3802253" y="1433866"/>
                <a:ext cx="439738" cy="41236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 spc="-5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=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5" name="P_6_AN.8_1#e337a4c0e.blank?vcp=1&amp;pid=9b502c2bf&amp;color=0,0,0&amp;vpa=8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2253" y="1433866"/>
                <a:ext cx="439738" cy="412369"/>
              </a:xfrm>
              <a:prstGeom prst="rect">
                <a:avLst/>
              </a:prstGeom>
              <a:blipFill rotWithShape="1">
                <a:blip r:embed="rId5"/>
                <a:stretch>
                  <a:fillRect l="-116" t="-9" r="43" b="-778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P_6_AN.9_1#e337a4c0e.blank?vcp=1&amp;pid=9b502c2bf&amp;color=0,0,0&amp;vpa=9&amp;vtp=1&amp;bbb=1" title=""/>
          <p:cNvSpPr/>
          <p:nvPr/>
        </p:nvSpPr>
        <p:spPr>
          <a:xfrm>
            <a:off x="7917212" y="1294738"/>
            <a:ext cx="1304925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 spc="-5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排水量</a:t>
            </a:r>
            <a:endParaRPr lang="en-US" altLang="zh-CN" sz="2800" spc="-50">
              <a:solidFill>
                <a:srgbClr val="FF0000"/>
              </a:solidFill>
            </a:endParaRPr>
          </a:p>
        </p:txBody>
      </p:sp>
      <p:sp>
        <p:nvSpPr>
          <p:cNvPr id="7" name="P_6_AN.10_1#e337a4c0e.blank?vcp=1&amp;pid=9b502c2bf&amp;color=0,0,0&amp;vpa=10&amp;vtp=1&amp;bbb=1" title=""/>
          <p:cNvSpPr/>
          <p:nvPr/>
        </p:nvSpPr>
        <p:spPr>
          <a:xfrm>
            <a:off x="5494369" y="1968283"/>
            <a:ext cx="95408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 spc="-5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质量</a:t>
            </a:r>
            <a:endParaRPr lang="en-US" altLang="zh-CN" sz="2800" spc="-50">
              <a:solidFill>
                <a:srgbClr val="FF0000"/>
              </a:solidFill>
            </a:endParaRPr>
          </a:p>
        </p:txBody>
      </p:sp>
      <p:sp>
        <p:nvSpPr>
          <p:cNvPr id="8" name="P_6_AN.11_1#e337a4c0e.blank?vcp=1&amp;pid=9b502c2bf&amp;color=0,0,0&amp;vpa=11&amp;vtp=1&amp;bbb=1" title=""/>
          <p:cNvSpPr/>
          <p:nvPr/>
        </p:nvSpPr>
        <p:spPr>
          <a:xfrm>
            <a:off x="933482" y="2615983"/>
            <a:ext cx="95408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 spc="-5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不变</a:t>
            </a:r>
            <a:endParaRPr lang="en-US" altLang="zh-CN" sz="2800" spc="-50">
              <a:solidFill>
                <a:srgbClr val="FF0000"/>
              </a:solidFill>
            </a:endParaRPr>
          </a:p>
        </p:txBody>
      </p:sp>
      <p:sp>
        <p:nvSpPr>
          <p:cNvPr id="9" name="P_6_AN.12_1#e337a4c0e.blank?vcp=1&amp;pid=9b502c2bf&amp;color=0,0,0&amp;vpa=12&amp;vtp=1&amp;bbb=1" title=""/>
          <p:cNvSpPr/>
          <p:nvPr/>
        </p:nvSpPr>
        <p:spPr>
          <a:xfrm>
            <a:off x="3014694" y="2615983"/>
            <a:ext cx="95408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 spc="-5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不变</a:t>
            </a:r>
            <a:endParaRPr lang="en-US" altLang="zh-CN" sz="2800" spc="-50">
              <a:solidFill>
                <a:srgbClr val="FF0000"/>
              </a:solidFill>
            </a:endParaRPr>
          </a:p>
        </p:txBody>
      </p:sp>
      <p:sp>
        <p:nvSpPr>
          <p:cNvPr id="10" name="P_6_AN.13_1#e337a4c0e.blank?vcp=1&amp;pid=9b502c2bf&amp;color=0,0,0&amp;vpa=13&amp;vtp=1&amp;bbb=1" title=""/>
          <p:cNvSpPr/>
          <p:nvPr/>
        </p:nvSpPr>
        <p:spPr>
          <a:xfrm>
            <a:off x="5446744" y="2615983"/>
            <a:ext cx="95408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 spc="-5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上浮</a:t>
            </a:r>
            <a:endParaRPr lang="en-US" altLang="zh-CN" sz="2800" spc="-50">
              <a:solidFill>
                <a:srgbClr val="FF0000"/>
              </a:solidFill>
            </a:endParaRPr>
          </a:p>
        </p:txBody>
      </p:sp>
      <p:sp>
        <p:nvSpPr>
          <p:cNvPr id="12" name="P_6_AN.14_1#e337a4c0e.blank?vcp=1&amp;pid=9b502c2bf&amp;color=0,0,0&amp;vpa=14&amp;vtp=1&amp;bbb=1" title=""/>
          <p:cNvSpPr/>
          <p:nvPr/>
        </p:nvSpPr>
        <p:spPr>
          <a:xfrm>
            <a:off x="3710019" y="3263683"/>
            <a:ext cx="1687513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自身重力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13" name="P_6_AN.15_1#e337a4c0e.blank?vcp=1&amp;pid=9b502c2bf&amp;color=0,0,0&amp;vpa=15&amp;vtp=1" title=""/>
          <p:cNvSpPr/>
          <p:nvPr/>
        </p:nvSpPr>
        <p:spPr>
          <a:xfrm>
            <a:off x="3086131" y="3890429"/>
            <a:ext cx="61595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小</a:t>
            </a:r>
            <a:endParaRPr lang="en-US" altLang="zh-CN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  <p:bldP spid="12" grpId="0" uiExpand="1" build="p" animBg="1"/>
      <p:bldP spid="13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_6_BD#e337a4c0e?vcp=1&amp;pid=9b502c2bf&amp;color=0,0,0&amp;vtp=1&amp;bt=1&amp;bbb=1&amp;hb=1" title=""/>
          <p:cNvSpPr/>
          <p:nvPr/>
        </p:nvSpPr>
        <p:spPr>
          <a:xfrm>
            <a:off x="932688" y="1538954"/>
            <a:ext cx="10323576" cy="37921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◉考点点拨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轮船的排水量：轮船满载时排开水的质量；潜水艇：改变自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身的重力来实现上浮和下潜；气球和飞艇：利用密度小于空气的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气体，通过改变气囊里气体的质量来改变自身的体积，从而改变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所受浮力的大小，以实现升降；密度计的原理：浮力不变，排开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液体的体积越大，液体的密度越小。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7dd76d15d.fixed?vcp=1&amp;pid=9873d78a7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03</a:t>
            </a:r>
            <a:endParaRPr lang="en-US" altLang="zh-CN" sz="8000"/>
          </a:p>
        </p:txBody>
      </p:sp>
      <p:sp>
        <p:nvSpPr>
          <p:cNvPr id="3" name="C_4_BD#7dd76d15d.fixed?vcp=1&amp;pid=9873d78a7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夯实基础</a:t>
            </a:r>
            <a:endParaRPr lang="en-US" altLang="zh-CN" sz="7200"/>
          </a:p>
        </p:txBody>
      </p:sp>
      <p:sp>
        <p:nvSpPr>
          <p:cNvPr id="4" name="C_4#7dd76d15d.fixed?vcp=1&amp;pid=9873d78a7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0769600" y="110617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split dir="in"/>
  </p:transition>
  <p:timing/>
</p:sld>
</file>

<file path=ppt/tags/tag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OGMxNWJkM2RlZDFjYzllMDRlMzYwODIxOGNiZjY5OGIifQ=="/>
</p:tagLst>
</file>

<file path=ppt/theme/theme1.xml><?xml version="1.0" encoding="utf-8"?>
<a:theme xmlns:r="http://schemas.openxmlformats.org/officeDocument/2006/relationships"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146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5" baseType="lpstr">
      <vt:lpstr>Arial</vt:lpstr>
      <vt:lpstr>Calibri Light</vt:lpstr>
      <vt:lpstr>Calibri</vt:lpstr>
      <vt:lpstr>Times New Roman</vt:lpstr>
      <vt:lpstr>黑体</vt:lpstr>
      <vt:lpstr>宋体</vt:lpstr>
      <vt:lpstr>等线 Light</vt:lpstr>
      <vt:lpstr>等线</vt:lpstr>
      <vt:lpstr>思源黑体 CN Heavy</vt:lpstr>
      <vt:lpstr>微软雅黑</vt:lpstr>
      <vt:lpstr>字魂45号-冰宇雅宋</vt:lpstr>
      <vt:lpstr>楷体</vt:lpstr>
      <vt:lpstr>思源黑体 CN Medium</vt:lpstr>
      <vt:lpstr/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23.0300</AppVersion>
  <TotalTime>0</TotalTim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2026-02-06T23:36:55Z</cp:lastPrinted>
  <dcterms:created xsi:type="dcterms:W3CDTF">2026-02-06T23:36:55Z</dcterms:created>
  <dcterms:modified xsi:type="dcterms:W3CDTF">2026-02-06T15:36:55Z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