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12192000"/>
  <p:custDataLst>
    <p:tags r:id="rId24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tags" Target="tags/tag1.xml" /><Relationship Id="rId25" Type="http://schemas.openxmlformats.org/officeDocument/2006/relationships/presProps" Target="presProps.xml" /><Relationship Id="rId26" Type="http://schemas.openxmlformats.org/officeDocument/2006/relationships/viewProps" Target="viewProps.xml" /><Relationship Id="rId27" Type="http://schemas.openxmlformats.org/officeDocument/2006/relationships/theme" Target="theme/theme1.xml" /><Relationship Id="rId28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5.jpeg" /><Relationship Id="rId4" Type="http://schemas.openxmlformats.org/officeDocument/2006/relationships/image" Target="../media/image10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14.jpeg" /><Relationship Id="rId4" Type="http://schemas.openxmlformats.org/officeDocument/2006/relationships/image" Target="../media/image15.png" /><Relationship Id="rId5" Type="http://schemas.openxmlformats.org/officeDocument/2006/relationships/image" Target="../media/image16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7.png" /><Relationship Id="rId4" Type="http://schemas.openxmlformats.org/officeDocument/2006/relationships/image" Target="../media/image18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19.jpeg" /><Relationship Id="rId4" Type="http://schemas.openxmlformats.org/officeDocument/2006/relationships/image" Target="../media/image20.jpeg" /><Relationship Id="rId5" Type="http://schemas.openxmlformats.org/officeDocument/2006/relationships/image" Target="../media/image21.jpeg" /><Relationship Id="rId6" Type="http://schemas.openxmlformats.org/officeDocument/2006/relationships/image" Target="../media/image22.jpeg" /><Relationship Id="rId7" Type="http://schemas.openxmlformats.org/officeDocument/2006/relationships/image" Target="../media/image23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4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5.jpeg" /><Relationship Id="rId4" Type="http://schemas.openxmlformats.org/officeDocument/2006/relationships/image" Target="../media/image26.png" /><Relationship Id="rId5" Type="http://schemas.openxmlformats.org/officeDocument/2006/relationships/image" Target="../media/image27.png" /><Relationship Id="rId6" Type="http://schemas.openxmlformats.org/officeDocument/2006/relationships/image" Target="../media/image28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9.png" /><Relationship Id="rId4" Type="http://schemas.openxmlformats.org/officeDocument/2006/relationships/image" Target="../media/image30.png" /><Relationship Id="rId5" Type="http://schemas.openxmlformats.org/officeDocument/2006/relationships/image" Target="../media/image31.png" /><Relationship Id="rId6" Type="http://schemas.openxmlformats.org/officeDocument/2006/relationships/image" Target="../media/image32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9.xml" TargetMode="Internal" /><Relationship Id="rId7" Type="http://schemas.openxmlformats.org/officeDocument/2006/relationships/slide" Target="slide14.xml" TargetMode="Internal" /><Relationship Id="rId8" Type="http://schemas.openxmlformats.org/officeDocument/2006/relationships/slide" Target="slide18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33.jpeg" /><Relationship Id="rId4" Type="http://schemas.openxmlformats.org/officeDocument/2006/relationships/image" Target="../media/image34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Relationship Id="rId5" Type="http://schemas.openxmlformats.org/officeDocument/2006/relationships/image" Target="../media/image7.png" /><Relationship Id="rId6" Type="http://schemas.openxmlformats.org/officeDocument/2006/relationships/image" Target="../media/image8.png" /><Relationship Id="rId7" Type="http://schemas.openxmlformats.org/officeDocument/2006/relationships/image" Target="../media/image9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0.jpeg" /><Relationship Id="rId4" Type="http://schemas.openxmlformats.org/officeDocument/2006/relationships/image" Target="../media/image11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3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9873d78a7.fixed?vcp=1&amp;pid=58bc74f9f&amp;color=0,0,0&amp;vtp=1&amp;bbb=1" title=""/>
          <p:cNvSpPr/>
          <p:nvPr/>
        </p:nvSpPr>
        <p:spPr>
          <a:xfrm>
            <a:off x="0" y="1647952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9873d78a7.fixed?vcp=1&amp;pid=58bc74f9f&amp;color=0,0,0&amp;vtp=1&amp;bbb=1" title=""/>
          <p:cNvSpPr/>
          <p:nvPr/>
        </p:nvSpPr>
        <p:spPr>
          <a:xfrm>
            <a:off x="0" y="2708656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第二部分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物质、运动和相互作用</a:t>
            </a:r>
            <a:endParaRPr lang="en-US" altLang="zh-CN" sz="5500"/>
          </a:p>
        </p:txBody>
      </p:sp>
      <p:sp>
        <p:nvSpPr>
          <p:cNvPr id="4" name="C_3_BD#9873d78a7.fixed?vcp=1&amp;pid=58bc74f9f&amp;color=0,0,0&amp;vtp=1&amp;bbb=1" title=""/>
          <p:cNvSpPr/>
          <p:nvPr/>
        </p:nvSpPr>
        <p:spPr>
          <a:xfrm>
            <a:off x="0" y="3641344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第13讲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物体的浮沉条件及应用</a:t>
            </a:r>
            <a:endParaRPr lang="en-US" altLang="zh-CN" sz="5500"/>
          </a:p>
        </p:txBody>
      </p:sp>
      <p:sp>
        <p:nvSpPr>
          <p:cNvPr id="5" name="C_3#9873d78a7" title=""/>
          <p:cNvSpPr/>
          <p:nvPr/>
        </p:nvSpPr>
        <p:spPr>
          <a:xfrm>
            <a:off x="1956816" y="4674616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feba70d55?vcp=1&amp;pid=7dd76d15d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feba70d55?vcp=1&amp;pid=7dd76d15d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物体的浮沉条件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浮力的应用</a:t>
            </a:r>
            <a:endParaRPr lang="en-US" altLang="zh-CN" sz="100"/>
          </a:p>
        </p:txBody>
      </p:sp>
      <p:pic>
        <p:nvPicPr>
          <p:cNvPr id="4" name="C_5_BD#feba70d55?vcp=1&amp;pid=7dd76d15d&amp;color=0,0,0&amp;tib=255,255,255&amp;iip=4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4503" y="810742"/>
            <a:ext cx="1143000" cy="466344"/>
          </a:xfrm>
          <a:prstGeom prst="rect">
            <a:avLst/>
          </a:prstGeom>
        </p:spPr>
      </p:pic>
      <p:sp>
        <p:nvSpPr>
          <p:cNvPr id="5" name="QC_6_BD.16_1#224aba99e?vcp=1&amp;vop=1&amp;vis=1&amp;pid=feba70d55&amp;color=0,0,0&amp;vtp=1&amp;bbb=1" title=""/>
          <p:cNvSpPr/>
          <p:nvPr/>
        </p:nvSpPr>
        <p:spPr>
          <a:xfrm>
            <a:off x="932688" y="1351063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潜水员逐渐从水里浮出水面的过程中，他受到的浮力(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6" name="QC_6_AN.17_1#224aba99e.bracket?vcp=1&amp;vop=1&amp;vis=1&amp;pid=feba70d55&amp;color=0,0,0&amp;vpa=16&amp;vtp=1" title=""/>
          <p:cNvSpPr/>
          <p:nvPr/>
        </p:nvSpPr>
        <p:spPr>
          <a:xfrm>
            <a:off x="9704420" y="1347253"/>
            <a:ext cx="495300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7" name="QC_6_BD.16_2#224aba99e.choices?vcp=1&amp;vop=1&amp;vis=1&amp;pid=feba70d55&amp;color=0,0,0&amp;vtp=1&amp;bbb=1" title=""/>
          <p:cNvSpPr/>
          <p:nvPr/>
        </p:nvSpPr>
        <p:spPr>
          <a:xfrm>
            <a:off x="932688" y="1990063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A.逐渐增大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B.逐渐减小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C.始终不变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D.先增大后不变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18_1#42e44b29d?vcp=1&amp;vop=1&amp;vis=1&amp;pid=feba70d55&amp;color=0,0,0&amp;vtp=1&amp;bt=1&amp;bbb=1&amp;hb=1" title=""/>
          <p:cNvSpPr/>
          <p:nvPr/>
        </p:nvSpPr>
        <p:spPr>
          <a:xfrm>
            <a:off x="932688" y="120421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（2025·达州）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小红在阳台种了几株番茄苗，番茄成熟后，她将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一个番茄先后浸没在盛有水和盐水的容器中静止，释放后发现番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茄在水中下沉，在盐水中上浮。下列说法正确的是(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19_1#42e44b29d.bracket?vcp=1&amp;vop=1&amp;vis=1&amp;pid=feba70d55&amp;color=0,0,0&amp;vpa=17&amp;vtp=1" title=""/>
          <p:cNvSpPr/>
          <p:nvPr/>
        </p:nvSpPr>
        <p:spPr>
          <a:xfrm>
            <a:off x="9067832" y="2486279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4" name="QC_6_BD.18_2#42e44b29d.choices?vcp=1&amp;vop=1&amp;vis=1&amp;pid=feba70d55&amp;color=0,0,0&amp;vtp=1&amp;bbb=1" title=""/>
          <p:cNvSpPr/>
          <p:nvPr/>
        </p:nvSpPr>
        <p:spPr>
          <a:xfrm>
            <a:off x="932688" y="312845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A.番茄密度比水大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B.番茄在水中受到的浮力较大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C.番茄在盐水中受到的浮力小于它排开盐水的重力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D.将番茄露出盐水部分切去，盐水对容器底部的压强将增大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20_1#83cc5804c?iti=2&amp;htil=2&amp;vcp=1&amp;vop=1&amp;vis=1&amp;pid=feba70d55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58296" y="1491742"/>
            <a:ext cx="3172968" cy="200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20_2#83cc5804c?iti=2&amp;htil=2&amp;vcp=1&amp;vop=1&amp;vis=1&amp;pid=feba70d55&amp;color=0,0,0&amp;vtp=1&amp;bbb=1" title=""/>
          <p:cNvSpPr/>
          <p:nvPr/>
        </p:nvSpPr>
        <p:spPr>
          <a:xfrm>
            <a:off x="8999474" y="3621278"/>
            <a:ext cx="1090612" cy="91338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图13-2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20_3#83cc5804c?htil=2&amp;vcp=1&amp;vop=1&amp;vis=1&amp;pid=feba70d55&amp;color=0,0,0&amp;vtp=1&amp;bt=1&amp;bbb=1&amp;hb=1&amp;hs=1" title=""/>
              <p:cNvSpPr/>
              <p:nvPr/>
            </p:nvSpPr>
            <p:spPr>
              <a:xfrm>
                <a:off x="932688" y="1436878"/>
                <a:ext cx="7013448" cy="33635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（2023·永州）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将同一个鸡蛋先后放入甲、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乙两种不同的液体中，如图13-2所示，鸡蛋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在甲液体中悬浮，在乙液体中沉底且对容器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底有压力，比较甲、乙液体的密度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和鸡蛋在甲、乙液体中受到的浮力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的大小关系，下列正确的是(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20_3#83cc5804c?htil=2&amp;vcp=1&amp;vop=1&amp;vis=1&amp;pid=feba70d55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36878"/>
                <a:ext cx="7013448" cy="3363532"/>
              </a:xfrm>
              <a:prstGeom prst="rect">
                <a:avLst/>
              </a:prstGeom>
              <a:blipFill rotWithShape="1">
                <a:blip r:embed="rId4"/>
                <a:stretch>
                  <a:fillRect l="-7" t="-15" r="5" b="-15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21_1#83cc5804c.bracket?vcp=1&amp;vop=1&amp;vis=1&amp;pid=feba70d55&amp;color=0,0,0&amp;vpa=18&amp;vtp=1" title=""/>
          <p:cNvSpPr/>
          <p:nvPr/>
        </p:nvSpPr>
        <p:spPr>
          <a:xfrm>
            <a:off x="5508656" y="4287774"/>
            <a:ext cx="495300" cy="51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20_4#83cc5804c.choices?vcp=1&amp;vop=1&amp;vis=1&amp;pid=feba70d55&amp;color=0,0,0&amp;vtp=1&amp;bbb=1&amp;hs=1" title=""/>
              <p:cNvSpPr/>
              <p:nvPr/>
            </p:nvSpPr>
            <p:spPr>
              <a:xfrm>
                <a:off x="932688" y="4869180"/>
                <a:ext cx="10323576" cy="52343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500"/>
                  </a:lnSpc>
                  <a:tabLst>
                    <a:tab pos="2640330"/>
                    <a:tab pos="5241925"/>
                    <a:tab pos="788225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20_4#83cc5804c.choices?vcp=1&amp;vop=1&amp;vis=1&amp;pid=feba70d55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869180"/>
                <a:ext cx="10323576" cy="523431"/>
              </a:xfrm>
              <a:prstGeom prst="rect">
                <a:avLst/>
              </a:prstGeom>
              <a:blipFill rotWithShape="1">
                <a:blip r:embed="rId5"/>
                <a:stretch>
                  <a:fillRect l="-5" r="2" b="-125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22_1#7705a79ee?vcp=1&amp;vop=1&amp;vis=1&amp;pid=feba70d55&amp;color=0,0,0&amp;vtp=1&amp;bt=1&amp;bbb=1&amp;hb=1" title=""/>
              <p:cNvSpPr/>
              <p:nvPr/>
            </p:nvSpPr>
            <p:spPr>
              <a:xfrm>
                <a:off x="932688" y="2179669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（2025·自贡）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“四川舰”在某次海航时排开水的质量为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，它受到的浮力是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。若其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从海水密度大的海域驶入密度小的海域，吃水深度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（选填“变小”“变大”或“不变”）。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22_1#7705a79ee?vcp=1&amp;vop=1&amp;vis=1&amp;pid=feba70d5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179669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14" r="-717" b="-2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6_AN.23_1#7705a79ee.blank?vcp=1&amp;vop=1&amp;vis=1&amp;pid=feba70d55&amp;color=0,0,0&amp;vpa=19&amp;vtp=1&amp;bbb=1" title=""/>
              <p:cNvSpPr/>
              <p:nvPr/>
            </p:nvSpPr>
            <p:spPr>
              <a:xfrm>
                <a:off x="8149654" y="2911697"/>
                <a:ext cx="1746441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6_AN.23_1#7705a79ee.blank?vcp=1&amp;vop=1&amp;vis=1&amp;pid=feba70d55&amp;color=0,0,0&amp;vpa=1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9654" y="2911697"/>
                <a:ext cx="1746441" cy="431419"/>
              </a:xfrm>
              <a:prstGeom prst="rect">
                <a:avLst/>
              </a:prstGeom>
              <a:blipFill rotWithShape="1">
                <a:blip r:embed="rId4"/>
                <a:stretch>
                  <a:fillRect l="-4" t="-51" r="15" b="-88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24_1#7705a79ee.blank?vcp=1&amp;vop=1&amp;vis=1&amp;pid=feba70d55&amp;color=0,0,0&amp;vpa=20&amp;vtp=1&amp;bbb=1" title=""/>
          <p:cNvSpPr/>
          <p:nvPr/>
        </p:nvSpPr>
        <p:spPr>
          <a:xfrm>
            <a:off x="8801132" y="3444589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变大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c947121e5.fixed?vcp=1&amp;pid=9873d78a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c947121e5.fixed?vcp=1&amp;pid=9873d78a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c947121e5.fixed?vcp=1&amp;pid=9873d78a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25_1#afb536055?vcp=1&amp;vop=1&amp;vis=1&amp;pid=c947121e5&amp;color=0,0,0&amp;vtp=1&amp;bt=1&amp;bbb=1&amp;hb=1" title=""/>
          <p:cNvSpPr/>
          <p:nvPr/>
        </p:nvSpPr>
        <p:spPr>
          <a:xfrm>
            <a:off x="932688" y="964406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（2025·烟台）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如图13-3所示，小明洗碗时发现，向漂浮在水面上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的碗中加水，碗浸入水的深度越来越大，当水量增加到一定程度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时，碗浸没水中，直至沉底。假如碗里水的质量是缓慢均匀增加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的，则下列关于碗受到的浮力随时间变化规律的图像可能是(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26_1#afb536055.bracket?vcp=1&amp;vop=1&amp;vis=1&amp;pid=c947121e5&amp;color=0,0,0&amp;vpa=21&amp;vtp=1" title=""/>
          <p:cNvSpPr/>
          <p:nvPr/>
        </p:nvSpPr>
        <p:spPr>
          <a:xfrm>
            <a:off x="10496582" y="2894171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pic>
        <p:nvPicPr>
          <p:cNvPr id="4" name="QC_5_BD.25_2#afb536055?iti=3&amp;htil=3&amp;vcp=1&amp;vop=1&amp;vis=1&amp;pid=c947121e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66131" y="3736562"/>
            <a:ext cx="2148840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25_3#afb536055?iti=3&amp;htil=3&amp;vcp=1&amp;vop=1&amp;vis=1&amp;pid=c947121e5&amp;color=0,0,0&amp;vtp=1&amp;bbb=1" title=""/>
          <p:cNvSpPr/>
          <p:nvPr/>
        </p:nvSpPr>
        <p:spPr>
          <a:xfrm>
            <a:off x="9195245" y="532183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图13-3</a:t>
            </a:r>
            <a:endParaRPr lang="en-US" altLang="zh-CN" sz="2800"/>
          </a:p>
        </p:txBody>
      </p:sp>
      <p:sp>
        <p:nvSpPr>
          <p:cNvPr id="6" name="QC_5_BD.25_4#afb536055.choices?htil=3&amp;vcp=1&amp;vop=1&amp;vis=1&amp;pid=c947121e5&amp;color=0,0,0&amp;vtp=1&amp;bbb=1" title=""/>
          <p:cNvSpPr/>
          <p:nvPr/>
        </p:nvSpPr>
        <p:spPr>
          <a:xfrm>
            <a:off x="932688" y="3590258"/>
            <a:ext cx="7306056" cy="12528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1200"/>
              </a:lnSpc>
              <a:tabLst>
                <a:tab pos="1889760"/>
                <a:tab pos="3754120"/>
                <a:tab pos="563181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28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62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62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28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7" name="QC_5_BD.25_4#afb536055.choice_image?htil=3&amp;vcp=1&amp;vop=1&amp;vis=1&amp;pid=c947121e5&amp;color=0,0,0&amp;tib=255,255,255&amp;iip=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1368" y="3586004"/>
            <a:ext cx="1289304" cy="126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5_BD.25_4#afb536055.choice_image?htil=3&amp;vcp=1&amp;vop=1&amp;vis=1&amp;pid=c947121e5&amp;color=0,0,0&amp;tib=255,255,255&amp;iip=6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65062" y="3595148"/>
            <a:ext cx="1280160" cy="12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5_BD.25_4#afb536055.choice_image?htil=3&amp;vcp=1&amp;vop=1&amp;vis=1&amp;pid=c947121e5&amp;color=0,0,0&amp;tib=255,255,255&amp;iip=7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50695" y="3595148"/>
            <a:ext cx="1280160" cy="12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0" name="QC_5_BD.25_4#afb536055.choice_image?htil=3&amp;vcp=1&amp;vop=1&amp;vis=1&amp;pid=c947121e5&amp;color=0,0,0&amp;tib=255,255,255&amp;iip=8&amp;vtp=1" title="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18611" y="3586004"/>
            <a:ext cx="1298448" cy="126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27_1#99d5aaff9?vcp=1&amp;vop=1&amp;vis=1&amp;pid=c947121e5&amp;color=0,0,0&amp;vtp=1&amp;bt=1&amp;bbb=1&amp;hb=1" title=""/>
          <p:cNvSpPr/>
          <p:nvPr/>
        </p:nvSpPr>
        <p:spPr>
          <a:xfrm>
            <a:off x="932688" y="1132332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（2024·山东）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水平桌面上甲、乙两个质量相等但底面积不同的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圆柱形容器内装有质量相等的不同液体，两个完全相同的物体在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甲、乙两容器中静止时如图13-4所示。下列判断正确的是(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28_1#99d5aaff9.bracket?vcp=1&amp;vop=1&amp;vis=1&amp;pid=c947121e5&amp;color=0,0,0&amp;vpa=22&amp;vtp=1" title=""/>
          <p:cNvSpPr/>
          <p:nvPr/>
        </p:nvSpPr>
        <p:spPr>
          <a:xfrm>
            <a:off x="10077482" y="2414397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pic>
        <p:nvPicPr>
          <p:cNvPr id="4" name="QC_5_BD.27_2#99d5aaff9?iti=4&amp;htil=4&amp;vcp=1&amp;vop=1&amp;vis=1&amp;pid=c947121e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4537" y="3074860"/>
            <a:ext cx="5029200" cy="195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27_3#99d5aaff9?iti=4&amp;htil=4&amp;vcp=1&amp;vop=1&amp;vis=1&amp;pid=c947121e5&amp;color=0,0,0&amp;vtp=1&amp;bbb=1" title=""/>
          <p:cNvSpPr/>
          <p:nvPr/>
        </p:nvSpPr>
        <p:spPr>
          <a:xfrm>
            <a:off x="8043831" y="515867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图13-4</a:t>
            </a:r>
            <a:endParaRPr lang="en-US" altLang="zh-CN" sz="2800"/>
          </a:p>
        </p:txBody>
      </p:sp>
      <p:sp>
        <p:nvSpPr>
          <p:cNvPr id="6" name="QC_5_BD.27_4#99d5aaff9.choices?htil=4&amp;vcp=1&amp;vop=1&amp;vis=1&amp;pid=c947121e5&amp;color=0,0,0&amp;vtp=1&amp;bbb=1" title=""/>
          <p:cNvSpPr/>
          <p:nvPr/>
        </p:nvSpPr>
        <p:spPr>
          <a:xfrm>
            <a:off x="932688" y="3056572"/>
            <a:ext cx="515721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A.甲容器中的物体所受浮力大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B.甲容器中的液体的密度大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C.乙容器对水平桌面的压强大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D.乙容器底部所受液体的压力大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29_1#0f9551ff7?iti=5&amp;htil=5&amp;vcp=1&amp;vop=1&amp;vis=1&amp;pid=c947121e5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99949" y="1276826"/>
            <a:ext cx="5029200" cy="225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29_2#0f9551ff7?iti=5&amp;htil=5&amp;vcp=1&amp;vop=1&amp;vis=1&amp;pid=c947121e5&amp;color=0,0,0&amp;vtp=1&amp;bbb=1" title=""/>
          <p:cNvSpPr/>
          <p:nvPr/>
        </p:nvSpPr>
        <p:spPr>
          <a:xfrm>
            <a:off x="8169243" y="366239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图13-5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5_BD.29_3#0f9551ff7?htil=5&amp;vcp=1&amp;vop=1&amp;vis=1&amp;pid=c947121e5&amp;color=0,0,0&amp;vtp=1&amp;bt=1&amp;bbb=1&amp;hb=1&amp;hs=1" title=""/>
              <p:cNvSpPr/>
              <p:nvPr/>
            </p:nvSpPr>
            <p:spPr>
              <a:xfrm>
                <a:off x="932688" y="1258538"/>
                <a:ext cx="515721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工程实践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）全球首艘智能型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无人系统航母船“珠海云号” 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（如图13-5所示）在广州下水。 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“珠海云号”排水量为2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000吨，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满载时受到的浮力为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5_BD.29_3#0f9551ff7?htil=5&amp;vcp=1&amp;vop=1&amp;vis=1&amp;pid=c947121e5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58538"/>
                <a:ext cx="5157216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10" t="-19" r="-3270" b="-21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5_AN.30_1#0f9551ff7.blank?vcp=1&amp;vop=1&amp;vis=1&amp;pid=c947121e5&amp;color=0,0,0&amp;vpa=23&amp;vtp=1&amp;bbb=1" title=""/>
              <p:cNvSpPr/>
              <p:nvPr/>
            </p:nvSpPr>
            <p:spPr>
              <a:xfrm>
                <a:off x="4158488" y="3896455"/>
                <a:ext cx="140144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5_AN.30_1#0f9551ff7.blank?vcp=1&amp;vop=1&amp;vis=1&amp;pid=c947121e5&amp;color=0,0,0&amp;vpa=2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8488" y="3896455"/>
                <a:ext cx="1401445" cy="431419"/>
              </a:xfrm>
              <a:prstGeom prst="rect">
                <a:avLst/>
              </a:prstGeom>
              <a:blipFill rotWithShape="1">
                <a:blip r:embed="rId5"/>
                <a:stretch>
                  <a:fillRect l="-36" t="-22" r="36" b="-88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5_AN.31_1#0f9551ff7.blank?vcp=1&amp;vop=1&amp;vis=1&amp;pid=c947121e5&amp;color=0,0,0&amp;vpa=24&amp;vtp=1&amp;bbb=1" title=""/>
          <p:cNvSpPr/>
          <p:nvPr/>
        </p:nvSpPr>
        <p:spPr>
          <a:xfrm>
            <a:off x="6658007" y="4361910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变小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QB_5_AN.32_1#0f9551ff7.blank?vcp=1&amp;vop=1&amp;vis=1&amp;pid=c947121e5&amp;color=0,0,0&amp;vpa=25&amp;vtp=1&amp;bbb=1" title=""/>
          <p:cNvSpPr/>
          <p:nvPr/>
        </p:nvSpPr>
        <p:spPr>
          <a:xfrm>
            <a:off x="6656420" y="4988655"/>
            <a:ext cx="168751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竖直向下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8" name="QB_5_BD.29_3#0f9551ff7?htil=5&amp;vcp=1&amp;vop=1&amp;vis=1&amp;pid=c947121e5&amp;color=0,0,0&amp;vtp=1&amp;bt=1&amp;bbb=1&amp;hb=1&amp;hs=1" title=""/>
              <p:cNvSpPr/>
              <p:nvPr/>
            </p:nvSpPr>
            <p:spPr>
              <a:xfrm>
                <a:off x="932688" y="4392390"/>
                <a:ext cx="10320018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船上的无人机起飞后船身受到的浮力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（选填“变大”“变小” 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或“不变”），无人机受到重力的方向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8" name="QB_5_BD.29_3#0f9551ff7?htil=5&amp;vcp=1&amp;vop=1&amp;vis=1&amp;pid=c947121e5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392390"/>
                <a:ext cx="10320018" cy="1201357"/>
              </a:xfrm>
              <a:prstGeom prst="rect">
                <a:avLst/>
              </a:prstGeom>
              <a:blipFill rotWithShape="1">
                <a:blip r:embed="rId6"/>
                <a:stretch>
                  <a:fillRect l="-5" t="-8" r="-2542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0059fcc75.fixed?vcp=1&amp;pid=9873d78a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0059fcc75.fixed?vcp=1&amp;pid=9873d78a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0059fcc75.fixed?vcp=1&amp;pid=9873d78a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33_1#59fb3eb40?vcp=1&amp;vop=1&amp;vis=1&amp;pid=0059fcc75&amp;color=0,0,0&amp;vtp=1&amp;bt=1&amp;bbb=1&amp;hb=1" title=""/>
              <p:cNvSpPr/>
              <p:nvPr/>
            </p:nvSpPr>
            <p:spPr>
              <a:xfrm>
                <a:off x="932688" y="720000"/>
                <a:ext cx="10323576" cy="23919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我国自主研制的载人深潜器下潜深度已突破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，在载人深潜领域达到世界领先水平。（取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海水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𝟎𝟑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水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O_5_BD.33_1#59fb3eb40?vcp=1&amp;vop=1&amp;vis=1&amp;pid=0059fcc7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391982"/>
              </a:xfrm>
              <a:prstGeom prst="rect">
                <a:avLst/>
              </a:prstGeom>
              <a:blipFill rotWithShape="1">
                <a:blip r:embed="rId3"/>
                <a:stretch>
                  <a:fillRect l="-5" t="-23" r="2" b="-24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6_BD.34_1#33bdeba6f?vcp=1&amp;vop=1&amp;vis=1&amp;pid=59fb3eb40&amp;color=0,0,0&amp;vtp=1&amp;bbb=1&amp;hb=1" title=""/>
              <p:cNvSpPr/>
              <p:nvPr/>
            </p:nvSpPr>
            <p:spPr>
              <a:xfrm>
                <a:off x="932688" y="3115918"/>
                <a:ext cx="10323576" cy="11473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潜水艇活动的海水深度一般为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。它可以通过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水舱排水或充水来改变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，从而实现浮沉。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3" name="QB_6_BD.34_1#33bdeba6f?vcp=1&amp;vop=1&amp;vis=1&amp;pid=59fb3eb40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115918"/>
                <a:ext cx="10323576" cy="1147382"/>
              </a:xfrm>
              <a:prstGeom prst="rect">
                <a:avLst/>
              </a:prstGeom>
              <a:blipFill rotWithShape="1">
                <a:blip r:embed="rId4"/>
                <a:stretch>
                  <a:fillRect l="-5" t="-53" r="2" b="-50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35_1#33bdeba6f.blank?vcp=1&amp;vop=1&amp;vis=1&amp;pid=59fb3eb40&amp;color=0,0,0&amp;vpa=26&amp;vtp=1&amp;bbb=1" title=""/>
          <p:cNvSpPr/>
          <p:nvPr/>
        </p:nvSpPr>
        <p:spPr>
          <a:xfrm>
            <a:off x="4514881" y="3680560"/>
            <a:ext cx="1687513" cy="5250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自身重力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5" name="QB_6_BD.36_1#e0c90438e?vcp=1&amp;vop=1&amp;vis=1&amp;pid=59fb3eb40&amp;color=0,0,0&amp;vtp=1&amp;bbb=1&amp;hb=1" title=""/>
              <p:cNvSpPr/>
              <p:nvPr/>
            </p:nvSpPr>
            <p:spPr>
              <a:xfrm>
                <a:off x="932688" y="4264125"/>
                <a:ext cx="10323576" cy="17696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深潜器可进入更深的水域，在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的深处，海水产生的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压强为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。由于深海海水压强太大，深潜器实现浮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沉的方法与潜水艇有所不同。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5" name="QB_6_BD.36_1#e0c90438e?vcp=1&amp;vop=1&amp;vis=1&amp;pid=59fb3eb40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264125"/>
                <a:ext cx="10323576" cy="1769682"/>
              </a:xfrm>
              <a:prstGeom prst="rect">
                <a:avLst/>
              </a:prstGeom>
              <a:blipFill rotWithShape="1">
                <a:blip r:embed="rId5"/>
                <a:stretch>
                  <a:fillRect l="-5" t="-6" r="-736" b="-33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B_6_AN.37_1#e0c90438e.blank?vcp=1&amp;vop=1&amp;vis=1&amp;pid=59fb3eb40&amp;color=0,0,0&amp;vpa=27&amp;vtp=1&amp;bbb=1" title=""/>
              <p:cNvSpPr/>
              <p:nvPr/>
            </p:nvSpPr>
            <p:spPr>
              <a:xfrm>
                <a:off x="2091563" y="4941289"/>
                <a:ext cx="1959166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𝟎𝟑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6_AN.37_1#e0c90438e.blank?vcp=1&amp;vop=1&amp;vis=1&amp;pid=59fb3eb40&amp;color=0,0,0&amp;vpa=27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1563" y="4941289"/>
                <a:ext cx="1959166" cy="431419"/>
              </a:xfrm>
              <a:prstGeom prst="rect">
                <a:avLst/>
              </a:prstGeom>
              <a:blipFill rotWithShape="1">
                <a:blip r:embed="rId6"/>
                <a:stretch>
                  <a:fillRect l="-26" t="-82" r="3" b="-88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6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9873d78a7?lid=ba2a78b8e&amp;cid=ba2a78b8e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9873d78a7?lid=ba2a78b8e&amp;cid=ba2a78b8e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9873d78a7?lid=ba2a78b8e&amp;cid=ba2a78b8e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9873d78a7?lid=462141078&amp;cid=462141078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9873d78a7?lid=462141078&amp;cid=462141078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9873d78a7?lid=462141078&amp;cid=462141078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9873d78a7?lid=7dd76d15d&amp;cid=7dd76d15d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9873d78a7?lid=7dd76d15d&amp;cid=7dd76d15d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9873d78a7?lid=7dd76d15d&amp;cid=7dd76d15d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9873d78a7?lid=c947121e5&amp;cid=c947121e5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9873d78a7?lid=c947121e5&amp;cid=c947121e5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9873d78a7?lid=c947121e5&amp;cid=c947121e5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9873d78a7?lid=0059fcc75&amp;cid=0059fcc75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9873d78a7?lid=0059fcc75&amp;cid=0059fcc75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9873d78a7?lid=0059fcc75&amp;cid=0059fcc75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9873d78a7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9873d78a7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9873d78a7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38_1#0327d34f0?iti=6&amp;htil=6&amp;vcp=1&amp;vop=1&amp;vis=1&amp;pid=59fb3eb40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9167" y="941832"/>
            <a:ext cx="1472184" cy="192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38_2#0327d34f0?iti=6&amp;htil=6&amp;vcp=1&amp;vop=1&amp;vis=1&amp;pid=59fb3eb40&amp;color=0,0,0&amp;vtp=1&amp;bbb=1" title=""/>
          <p:cNvSpPr/>
          <p:nvPr/>
        </p:nvSpPr>
        <p:spPr>
          <a:xfrm>
            <a:off x="9779953" y="299821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图13-6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38_3#0327d34f0?htil=6&amp;vcp=1&amp;vop=1&amp;vis=1&amp;pid=59fb3eb40&amp;color=0,0,0&amp;vtp=1&amp;bt=1&amp;bbb=1&amp;hb=1&amp;hs=1" title=""/>
              <p:cNvSpPr/>
              <p:nvPr/>
            </p:nvSpPr>
            <p:spPr>
              <a:xfrm>
                <a:off x="932688" y="923544"/>
                <a:ext cx="844905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小明阅读资料后，利用如图13-6的装置模拟深潜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器在水中的运动过程。物体甲、乙由一条细线连接且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在水中处于静止状态，已知乙的质量为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，体积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，则乙所受浮力的大小为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，乙受到细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线的拉力为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。若剪断细线，甲将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38_3#0327d34f0?htil=6&amp;vcp=1&amp;vop=1&amp;vis=1&amp;pid=59fb3eb40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23544"/>
                <a:ext cx="8449056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6" t="-8" r="-320" b="-21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39_1#0327d34f0.blank?vcp=1&amp;vop=1&amp;vis=1&amp;pid=59fb3eb40&amp;color=0,0,0&amp;vpa=28&amp;vtp=1&amp;bbb=1" title=""/>
          <p:cNvSpPr/>
          <p:nvPr/>
        </p:nvSpPr>
        <p:spPr>
          <a:xfrm>
            <a:off x="6356827" y="2821686"/>
            <a:ext cx="8810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0.25</a:t>
            </a:r>
            <a:endParaRPr lang="en-US" altLang="zh-CN" sz="2800"/>
          </a:p>
        </p:txBody>
      </p:sp>
      <p:sp>
        <p:nvSpPr>
          <p:cNvPr id="6" name="QB_6_AN.40_1#0327d34f0.blank?vcp=1&amp;vop=1&amp;vis=1&amp;pid=59fb3eb40&amp;color=0,0,0&amp;vpa=29&amp;vtp=1&amp;bbb=1" title=""/>
          <p:cNvSpPr/>
          <p:nvPr/>
        </p:nvSpPr>
        <p:spPr>
          <a:xfrm>
            <a:off x="2690844" y="3462909"/>
            <a:ext cx="8810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1.75</a:t>
            </a:r>
            <a:endParaRPr lang="en-US" altLang="zh-CN" sz="2800"/>
          </a:p>
        </p:txBody>
      </p:sp>
      <p:sp>
        <p:nvSpPr>
          <p:cNvPr id="7" name="QB_6_AN.41_1#0327d34f0.blank?vcp=1&amp;vop=1&amp;vis=1&amp;pid=59fb3eb40&amp;color=0,0,0&amp;vpa=30&amp;vtp=1&amp;bbb=1" title=""/>
          <p:cNvSpPr/>
          <p:nvPr/>
        </p:nvSpPr>
        <p:spPr>
          <a:xfrm>
            <a:off x="7078695" y="346290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上浮</a:t>
            </a:r>
            <a:endParaRPr lang="en-US" altLang="zh-CN" sz="2800"/>
          </a:p>
        </p:txBody>
      </p:sp>
      <p:sp>
        <p:nvSpPr>
          <p:cNvPr id="8" name="QB_6_AN.43_1#0327d34f0.blank?vcp=1&amp;vop=1&amp;vis=1&amp;pid=59fb3eb40&amp;color=0,0,0&amp;vpa=31&amp;vtp=1" title=""/>
          <p:cNvSpPr/>
          <p:nvPr/>
        </p:nvSpPr>
        <p:spPr>
          <a:xfrm>
            <a:off x="8463123" y="4028186"/>
            <a:ext cx="49053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 spc="-10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 spc="-100"/>
          </a:p>
        </p:txBody>
      </p:sp>
      <p:sp>
        <p:nvSpPr>
          <p:cNvPr id="9" name="QB_6_BD.42_1#0327d34f0?vcp=1&amp;vop=1&amp;vis=1&amp;pid=59fb3eb40&amp;color=0,0,0&amp;vtp=1&amp;bbb=1" title=""/>
          <p:cNvSpPr/>
          <p:nvPr/>
        </p:nvSpPr>
        <p:spPr>
          <a:xfrm>
            <a:off x="932688" y="471087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A.增大，且大于重力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B.不变，且等于重力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C.不变，且大于重力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D.减小，且小于重力</a:t>
            </a:r>
            <a:endParaRPr lang="en-US" altLang="zh-CN" sz="2800"/>
          </a:p>
        </p:txBody>
      </p:sp>
      <p:sp>
        <p:nvSpPr>
          <p:cNvPr id="10" name="QB_6_BD.38_3#0327d34f0?htil=6&amp;vcp=1&amp;vop=1&amp;vis=1&amp;pid=59fb3eb40&amp;color=0,0,0&amp;vtp=1&amp;bt=1&amp;bbb=1&amp;hb=1&amp;hs=1" title=""/>
          <p:cNvSpPr/>
          <p:nvPr/>
        </p:nvSpPr>
        <p:spPr>
          <a:xfrm>
            <a:off x="935991" y="4070096"/>
            <a:ext cx="1032001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 spc="-10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选填“上浮”“悬浮”或“下沉”），此时甲所受浮力</a:t>
            </a:r>
            <a:r>
              <a:rPr lang="en-US" altLang="zh-CN" sz="2800" i="0" spc="-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 spc="-10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（选填字母）。</a:t>
            </a:r>
            <a:endParaRPr lang="en-US" altLang="zh-CN" sz="2800" spc="-1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ba2a78b8e.fixed?vcp=1&amp;pid=9873d78a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ba2a78b8e.fixed?vcp=1&amp;pid=9873d78a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ba2a78b8e.fixed?vcp=1&amp;pid=9873d78a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377cb3419?colgroup=8,19&amp;vcp=1&amp;pid=ba2a78b8e&amp;color=0,0,0&amp;vtp=1&amp;bt=1&amp;bbb=1&amp;hb=1" title=""/>
          <p:cNvGraphicFramePr>
            <a:graphicFrameLocks noGrp="1"/>
          </p:cNvGraphicFramePr>
          <p:nvPr/>
        </p:nvGraphicFramePr>
        <p:xfrm>
          <a:off x="932688" y="1458214"/>
          <a:ext cx="10296144" cy="3941573"/>
        </p:xfrm>
        <a:graphic>
          <a:graphicData uri="http://schemas.openxmlformats.org/drawingml/2006/table">
            <a:tbl>
              <a:tblPr/>
              <a:tblGrid>
                <a:gridCol w="3136392"/>
                <a:gridCol w="1060704"/>
                <a:gridCol w="1444752"/>
                <a:gridCol w="3593592"/>
                <a:gridCol w="1060704"/>
              </a:tblGrid>
              <a:tr h="168865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课标要求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1.能运用物体的浮沉条件说明生产生活中的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有关现象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2.了解潜水艇的浮沉原理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近三年广东中考考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查情况分析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利用浮力测量密度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462141078.fixed?vcp=1&amp;pid=9873d78a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462141078.fixed?vcp=1&amp;pid=9873d78a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462141078.fixed?vcp=1&amp;pid=9873d78a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a6bfc8981?vcp=1&amp;pid=462141078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a6bfc8981?vcp=1&amp;pid=462141078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物体的浮沉条件</a:t>
            </a:r>
            <a:endParaRPr lang="en-US" altLang="zh-CN" sz="100">
              <a:solidFill>
                <a:srgbClr val="000000"/>
              </a:solidFill>
            </a:endParaRPr>
          </a:p>
        </p:txBody>
      </p:sp>
      <p:pic>
        <p:nvPicPr>
          <p:cNvPr id="4" name="P_6_BD#cd6c44ffa?iti=1&amp;htil=1&amp;vcp=1&amp;pid=a6bfc898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75904" y="1369351"/>
            <a:ext cx="2862072" cy="21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P_6_BD#cd6c44ffa?iti=1&amp;htil=1&amp;vcp=1&amp;pid=a6bfc8981&amp;color=0,0,0&amp;vtp=1&amp;bbb=1" title=""/>
          <p:cNvSpPr/>
          <p:nvPr/>
        </p:nvSpPr>
        <p:spPr>
          <a:xfrm>
            <a:off x="9261635" y="363947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图13-1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6" name="P_6_BD#cd6c44ffa?htil=1&amp;vcp=1&amp;pid=a6bfc8981&amp;color=0,0,0&amp;vtp=1&amp;bbb=1&amp;hb=1" title=""/>
          <p:cNvSpPr/>
          <p:nvPr/>
        </p:nvSpPr>
        <p:spPr>
          <a:xfrm>
            <a:off x="932688" y="1351063"/>
            <a:ext cx="7333488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1.浸没在水中的物体（如图13-1所示），受到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竖直向上的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和竖直向下的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7" name="P_6_AN.1_1#cd6c44ffa.blank?vcp=1&amp;pid=a6bfc8981&amp;color=0,0,0&amp;vpa=1&amp;vtp=1&amp;bbb=1" title=""/>
          <p:cNvSpPr/>
          <p:nvPr/>
        </p:nvSpPr>
        <p:spPr>
          <a:xfrm>
            <a:off x="2728944" y="19473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浮力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2_1#cd6c44ffa.blank?vcp=1&amp;pid=a6bfc8981&amp;color=0,0,0&amp;vpa=2&amp;vtp=1&amp;bbb=1" title=""/>
          <p:cNvSpPr/>
          <p:nvPr/>
        </p:nvSpPr>
        <p:spPr>
          <a:xfrm>
            <a:off x="5938869" y="19473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重力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BD#cd6c44ffa?htil=1&amp;vcp=1&amp;pid=a6bfc8981&amp;color=0,0,0&amp;vtp=1&amp;bbb=1&amp;hb=1" title=""/>
          <p:cNvSpPr/>
          <p:nvPr/>
        </p:nvSpPr>
        <p:spPr>
          <a:xfrm>
            <a:off x="932688" y="2635858"/>
            <a:ext cx="7333488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（1）当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时，物体会下沉。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（2）当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时，物体会悬浮。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（3）当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</a:t>
            </a:r>
            <a:r>
              <a:rPr lang="en-US" altLang="zh-CN" sz="2800" i="0" spc="-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  <a:r>
              <a:rPr lang="en-US" altLang="zh-CN" sz="2800" b="1" i="0" spc="-10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时，物体会上浮，直至物体浮</a:t>
            </a:r>
            <a:endParaRPr lang="en-US" altLang="zh-CN" sz="2800" b="1" i="0" spc="-10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 spc="-10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出水面并浮在水面上（即</a:t>
            </a:r>
            <a:r>
              <a:rPr lang="en-US" altLang="zh-CN" sz="2800" i="0" spc="-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 spc="-10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）时，</a:t>
            </a:r>
            <a:r>
              <a:rPr lang="en-US" altLang="zh-CN" sz="2800" i="0" spc="-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</a:t>
            </a:r>
            <a:r>
              <a:rPr lang="en-US" altLang="zh-CN" sz="2800" b="1" i="0" spc="-10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 spc="-1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10" name="P_6_AN.3_1#cd6c44ffa.blank?vcp=1&amp;pid=a6bfc8981&amp;color=0,0,0&amp;vpa=3&amp;vtp=1&amp;bbb=1" title=""/>
              <p:cNvSpPr/>
              <p:nvPr/>
            </p:nvSpPr>
            <p:spPr>
              <a:xfrm>
                <a:off x="2218563" y="2710915"/>
                <a:ext cx="1361694" cy="43789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浮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0" name="P_6_AN.3_1#cd6c44ffa.blank?vcp=1&amp;pid=a6bfc8981&amp;color=0,0,0&amp;vpa=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8563" y="2710915"/>
                <a:ext cx="1361694" cy="437896"/>
              </a:xfrm>
              <a:prstGeom prst="rect">
                <a:avLst/>
              </a:prstGeom>
              <a:blipFill rotWithShape="1">
                <a:blip r:embed="rId5"/>
                <a:stretch>
                  <a:fillRect l="-37" t="-23" r="9" b="-55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1" name="P_6_AN.4_1#cd6c44ffa.blank?vcp=1&amp;pid=a6bfc8981&amp;color=0,0,0&amp;vpa=4&amp;vtp=1&amp;bbb=1" title=""/>
              <p:cNvSpPr/>
              <p:nvPr/>
            </p:nvSpPr>
            <p:spPr>
              <a:xfrm>
                <a:off x="2218563" y="3357345"/>
                <a:ext cx="1360107" cy="43789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浮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1" name="P_6_AN.4_1#cd6c44ffa.blank?vcp=1&amp;pid=a6bfc8981&amp;color=0,0,0&amp;vpa=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8563" y="3357345"/>
                <a:ext cx="1360107" cy="437896"/>
              </a:xfrm>
              <a:prstGeom prst="rect">
                <a:avLst/>
              </a:prstGeom>
              <a:blipFill rotWithShape="1">
                <a:blip r:embed="rId6"/>
                <a:stretch>
                  <a:fillRect l="-37" t="-23" r="33" b="-55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2" name="P_6_AN.5_1#cd6c44ffa.blank?vcp=1&amp;pid=a6bfc8981&amp;color=0,0,0&amp;vpa=5&amp;vtp=1&amp;bbb=1" title=""/>
              <p:cNvSpPr/>
              <p:nvPr/>
            </p:nvSpPr>
            <p:spPr>
              <a:xfrm>
                <a:off x="2167763" y="4010633"/>
                <a:ext cx="1361694" cy="43789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浮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2" name="P_6_AN.5_1#cd6c44ffa.blank?vcp=1&amp;pid=a6bfc8981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7763" y="4010633"/>
                <a:ext cx="1361694" cy="437896"/>
              </a:xfrm>
              <a:prstGeom prst="rect">
                <a:avLst/>
              </a:prstGeom>
              <a:blipFill rotWithShape="1">
                <a:blip r:embed="rId7"/>
                <a:stretch>
                  <a:fillRect l="-37" t="-139" r="9" b="-54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P_6_AN.6_1#cd6c44ffa.blank?vcp=1&amp;pid=a6bfc8981&amp;color=0,0,0&amp;vpa=6&amp;vtp=1&amp;bbb=1" title=""/>
          <p:cNvSpPr/>
          <p:nvPr/>
        </p:nvSpPr>
        <p:spPr>
          <a:xfrm>
            <a:off x="4726019" y="4527523"/>
            <a:ext cx="9350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 spc="-10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漂浮</a:t>
            </a:r>
            <a:endParaRPr lang="en-US" altLang="zh-CN" sz="2800" spc="-1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4" name="P_6_AN.7_1#cd6c44ffa.blank?vcp=1&amp;pid=a6bfc8981&amp;color=0,0,0&amp;vpa=7&amp;vtp=1&amp;bbb=1" title=""/>
              <p:cNvSpPr/>
              <p:nvPr/>
            </p:nvSpPr>
            <p:spPr>
              <a:xfrm>
                <a:off x="6808025" y="4635092"/>
                <a:ext cx="1360107" cy="43789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浮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4" name="P_6_AN.7_1#cd6c44ffa.blank?vcp=1&amp;pid=a6bfc8981&amp;color=0,0,0&amp;vpa=7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8025" y="4635092"/>
                <a:ext cx="1360107" cy="437896"/>
              </a:xfrm>
              <a:prstGeom prst="rect">
                <a:avLst/>
              </a:prstGeom>
              <a:blipFill rotWithShape="1">
                <a:blip r:embed="rId6"/>
                <a:stretch>
                  <a:fillRect l="-14" t="-52" r="9" b="-55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8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  <p:bldP spid="14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9b502c2bf?vcp=1&amp;pid=462141078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9b502c2bf?vcp=1&amp;pid=462141078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浮力的应用</a:t>
            </a:r>
            <a:endParaRPr lang="en-US" altLang="zh-CN" sz="1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P_6_BD#e337a4c0e?vcp=1&amp;pid=9b502c2bf&amp;color=0,0,0&amp;vtp=1&amp;bbb=1&amp;hb=1" title=""/>
              <p:cNvSpPr/>
              <p:nvPr/>
            </p:nvSpPr>
            <p:spPr>
              <a:xfrm>
                <a:off x="932688" y="1351063"/>
                <a:ext cx="1032357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.轮船漂浮时，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pc="-5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 spc="-5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spc="-5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浮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pc="-5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 spc="-5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spc="-5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船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。轮船的大小通常用</a:t>
                </a:r>
                <a:r>
                  <a:rPr lang="en-US" altLang="zh-CN" sz="28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来表示。排</a:t>
                </a:r>
                <a:endParaRPr lang="en-US" altLang="zh-CN" sz="2800" b="1" i="0" spc="-5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水量就是轮船满载时排开水的</a:t>
                </a:r>
                <a:r>
                  <a:rPr lang="en-US" altLang="zh-CN" sz="28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。轮船由江河驶入海里，重力</a:t>
                </a:r>
                <a:endParaRPr lang="en-US" altLang="zh-CN" sz="2800" b="1" i="0" spc="-5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，浮力</a:t>
                </a:r>
                <a:r>
                  <a:rPr lang="en-US" altLang="zh-CN" sz="28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，轮船将</a:t>
                </a:r>
                <a:r>
                  <a:rPr lang="en-US" altLang="zh-CN" sz="28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（选填“上浮”或“下沉”）一些。</a:t>
                </a:r>
                <a:endParaRPr lang="en-US" altLang="zh-CN" sz="2800" b="1" i="0" spc="-5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3.潜水艇是靠改变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来实现浮沉的。气球和飞艇是通过充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入密度比空气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的气体来实现升空的。</a:t>
                </a:r>
                <a:endParaRPr lang="en-US" altLang="zh-CN" sz="2800" spc="-5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P_6_BD#e337a4c0e?vcp=1&amp;pid=9b502c2bf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5" t="-13" r="-2120" b="-21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P_6_AN.8_1#e337a4c0e.blank?vcp=1&amp;pid=9b502c2bf&amp;color=0,0,0&amp;vpa=8&amp;vtp=1&amp;bbb=1" title=""/>
              <p:cNvSpPr/>
              <p:nvPr/>
            </p:nvSpPr>
            <p:spPr>
              <a:xfrm>
                <a:off x="3802253" y="1433866"/>
                <a:ext cx="4397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pc="-5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P_6_AN.8_1#e337a4c0e.blank?vcp=1&amp;pid=9b502c2bf&amp;color=0,0,0&amp;vpa=8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2253" y="1433866"/>
                <a:ext cx="439738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116" t="-9" r="43" b="-7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_6_AN.9_1#e337a4c0e.blank?vcp=1&amp;pid=9b502c2bf&amp;color=0,0,0&amp;vpa=9&amp;vtp=1&amp;bbb=1" title=""/>
          <p:cNvSpPr/>
          <p:nvPr/>
        </p:nvSpPr>
        <p:spPr>
          <a:xfrm>
            <a:off x="7917212" y="1294738"/>
            <a:ext cx="13049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排水量</a:t>
            </a:r>
            <a:endParaRPr lang="en-US" altLang="zh-CN" sz="2800" spc="-50">
              <a:solidFill>
                <a:srgbClr val="FF0000"/>
              </a:solidFill>
            </a:endParaRPr>
          </a:p>
        </p:txBody>
      </p:sp>
      <p:sp>
        <p:nvSpPr>
          <p:cNvPr id="7" name="P_6_AN.10_1#e337a4c0e.blank?vcp=1&amp;pid=9b502c2bf&amp;color=0,0,0&amp;vpa=10&amp;vtp=1&amp;bbb=1" title=""/>
          <p:cNvSpPr/>
          <p:nvPr/>
        </p:nvSpPr>
        <p:spPr>
          <a:xfrm>
            <a:off x="5494369" y="1968283"/>
            <a:ext cx="95408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质量</a:t>
            </a:r>
            <a:endParaRPr lang="en-US" altLang="zh-CN" sz="2800" spc="-50">
              <a:solidFill>
                <a:srgbClr val="FF0000"/>
              </a:solidFill>
            </a:endParaRPr>
          </a:p>
        </p:txBody>
      </p:sp>
      <p:sp>
        <p:nvSpPr>
          <p:cNvPr id="8" name="P_6_AN.11_1#e337a4c0e.blank?vcp=1&amp;pid=9b502c2bf&amp;color=0,0,0&amp;vpa=11&amp;vtp=1&amp;bbb=1" title=""/>
          <p:cNvSpPr/>
          <p:nvPr/>
        </p:nvSpPr>
        <p:spPr>
          <a:xfrm>
            <a:off x="933482" y="2615983"/>
            <a:ext cx="95408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不变</a:t>
            </a:r>
            <a:endParaRPr lang="en-US" altLang="zh-CN" sz="2800" spc="-50">
              <a:solidFill>
                <a:srgbClr val="FF0000"/>
              </a:solidFill>
            </a:endParaRPr>
          </a:p>
        </p:txBody>
      </p:sp>
      <p:sp>
        <p:nvSpPr>
          <p:cNvPr id="9" name="P_6_AN.12_1#e337a4c0e.blank?vcp=1&amp;pid=9b502c2bf&amp;color=0,0,0&amp;vpa=12&amp;vtp=1&amp;bbb=1" title=""/>
          <p:cNvSpPr/>
          <p:nvPr/>
        </p:nvSpPr>
        <p:spPr>
          <a:xfrm>
            <a:off x="3014694" y="2615983"/>
            <a:ext cx="95408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不变</a:t>
            </a:r>
            <a:endParaRPr lang="en-US" altLang="zh-CN" sz="2800" spc="-50">
              <a:solidFill>
                <a:srgbClr val="FF0000"/>
              </a:solidFill>
            </a:endParaRPr>
          </a:p>
        </p:txBody>
      </p:sp>
      <p:sp>
        <p:nvSpPr>
          <p:cNvPr id="10" name="P_6_AN.13_1#e337a4c0e.blank?vcp=1&amp;pid=9b502c2bf&amp;color=0,0,0&amp;vpa=13&amp;vtp=1&amp;bbb=1" title=""/>
          <p:cNvSpPr/>
          <p:nvPr/>
        </p:nvSpPr>
        <p:spPr>
          <a:xfrm>
            <a:off x="5446744" y="2615983"/>
            <a:ext cx="95408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上浮</a:t>
            </a:r>
            <a:endParaRPr lang="en-US" altLang="zh-CN" sz="2800" spc="-50">
              <a:solidFill>
                <a:srgbClr val="FF0000"/>
              </a:solidFill>
            </a:endParaRPr>
          </a:p>
        </p:txBody>
      </p:sp>
      <p:sp>
        <p:nvSpPr>
          <p:cNvPr id="12" name="P_6_AN.14_1#e337a4c0e.blank?vcp=1&amp;pid=9b502c2bf&amp;color=0,0,0&amp;vpa=14&amp;vtp=1&amp;bbb=1" title=""/>
          <p:cNvSpPr/>
          <p:nvPr/>
        </p:nvSpPr>
        <p:spPr>
          <a:xfrm>
            <a:off x="3710019" y="32636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自身重力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3" name="P_6_AN.15_1#e337a4c0e.blank?vcp=1&amp;pid=9b502c2bf&amp;color=0,0,0&amp;vpa=15&amp;vtp=1" title=""/>
          <p:cNvSpPr/>
          <p:nvPr/>
        </p:nvSpPr>
        <p:spPr>
          <a:xfrm>
            <a:off x="3086131" y="3890429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2" grpId="0" uiExpand="1" build="p" animBg="1"/>
      <p:bldP spid="13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e337a4c0e?vcp=1&amp;pid=9b502c2bf&amp;color=0,0,0&amp;vtp=1&amp;bt=1&amp;bbb=1&amp;hb=1" title=""/>
          <p:cNvSpPr/>
          <p:nvPr/>
        </p:nvSpPr>
        <p:spPr>
          <a:xfrm>
            <a:off x="932688" y="1538954"/>
            <a:ext cx="10323576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◉考点点拨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轮船的排水量：轮船满载时排开水的质量；潜水艇：改变自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身的重力来实现上浮和下潜；气球和飞艇：利用密度小于空气的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气体，通过改变气囊里气体的质量来改变自身的体积，从而改变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所受浮力的大小，以实现升降；密度计的原理：浮力不变，排开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液体的体积越大，液体的密度越小。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7dd76d15d.fixed?vcp=1&amp;pid=9873d78a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7dd76d15d.fixed?vcp=1&amp;pid=9873d78a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7dd76d15d.fixed?vcp=1&amp;pid=9873d78a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769600" y="11061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146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5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2026-02-06T23:36:55Z</cp:lastPrinted>
  <dcterms:created xsi:type="dcterms:W3CDTF">2026-02-06T23:36:55Z</dcterms:created>
  <dcterms:modified xsi:type="dcterms:W3CDTF">2026-02-06T15:36:55Z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