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12192000"/>
  <p:custDataLst>
    <p:tags r:id="rId4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tags" Target="tags/tag1.xml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1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0.jpeg" /><Relationship Id="rId4" Type="http://schemas.openxmlformats.org/officeDocument/2006/relationships/image" Target="../media/image2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jpe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5.jpe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8.jpeg" /><Relationship Id="rId4" Type="http://schemas.openxmlformats.org/officeDocument/2006/relationships/image" Target="../media/image2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8.jpeg" /><Relationship Id="rId4" Type="http://schemas.openxmlformats.org/officeDocument/2006/relationships/image" Target="../media/image3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1.png" /><Relationship Id="rId4" Type="http://schemas.openxmlformats.org/officeDocument/2006/relationships/image" Target="../media/image32.png" /><Relationship Id="rId5" Type="http://schemas.openxmlformats.org/officeDocument/2006/relationships/image" Target="../media/image2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3.png" /><Relationship Id="rId4" Type="http://schemas.openxmlformats.org/officeDocument/2006/relationships/image" Target="../media/image2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4.png" /><Relationship Id="rId4" Type="http://schemas.openxmlformats.org/officeDocument/2006/relationships/image" Target="../media/image2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9.xml" TargetMode="Internal" /><Relationship Id="rId7" Type="http://schemas.openxmlformats.org/officeDocument/2006/relationships/slide" Target="slide24.xml" TargetMode="Internal" /><Relationship Id="rId8" Type="http://schemas.openxmlformats.org/officeDocument/2006/relationships/slide" Target="slide31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5.png" /><Relationship Id="rId4" Type="http://schemas.openxmlformats.org/officeDocument/2006/relationships/image" Target="../media/image3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6.jpeg" /><Relationship Id="rId4" Type="http://schemas.openxmlformats.org/officeDocument/2006/relationships/image" Target="../media/image37.png" /><Relationship Id="rId5" Type="http://schemas.openxmlformats.org/officeDocument/2006/relationships/image" Target="../media/image38.png" /><Relationship Id="rId6" Type="http://schemas.openxmlformats.org/officeDocument/2006/relationships/image" Target="../media/image3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6.jpeg" /><Relationship Id="rId4" Type="http://schemas.openxmlformats.org/officeDocument/2006/relationships/image" Target="../media/image40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1.jpeg" /><Relationship Id="rId4" Type="http://schemas.openxmlformats.org/officeDocument/2006/relationships/image" Target="../media/image42.png" /><Relationship Id="rId5" Type="http://schemas.openxmlformats.org/officeDocument/2006/relationships/image" Target="../media/image4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44.png" /><Relationship Id="rId4" Type="http://schemas.openxmlformats.org/officeDocument/2006/relationships/image" Target="../media/image45.png" /><Relationship Id="rId5" Type="http://schemas.openxmlformats.org/officeDocument/2006/relationships/image" Target="../media/image4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8.png" /><Relationship Id="rId4" Type="http://schemas.openxmlformats.org/officeDocument/2006/relationships/image" Target="../media/image47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7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49.png" /><Relationship Id="rId4" Type="http://schemas.openxmlformats.org/officeDocument/2006/relationships/image" Target="../media/image50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51.png" /><Relationship Id="rId4" Type="http://schemas.openxmlformats.org/officeDocument/2006/relationships/image" Target="../media/image52.png" /><Relationship Id="rId5" Type="http://schemas.openxmlformats.org/officeDocument/2006/relationships/image" Target="../media/image50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50.jpeg" /><Relationship Id="rId4" Type="http://schemas.openxmlformats.org/officeDocument/2006/relationships/image" Target="../media/image53.png" /><Relationship Id="rId5" Type="http://schemas.openxmlformats.org/officeDocument/2006/relationships/image" Target="../media/image54.png" /><Relationship Id="rId6" Type="http://schemas.openxmlformats.org/officeDocument/2006/relationships/image" Target="../media/image55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56.jpeg" /><Relationship Id="rId4" Type="http://schemas.openxmlformats.org/officeDocument/2006/relationships/image" Target="../media/image57.png" /><Relationship Id="rId5" Type="http://schemas.openxmlformats.org/officeDocument/2006/relationships/image" Target="../media/image58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59.jpeg" /><Relationship Id="rId4" Type="http://schemas.openxmlformats.org/officeDocument/2006/relationships/image" Target="../media/image60.png" /><Relationship Id="rId5" Type="http://schemas.openxmlformats.org/officeDocument/2006/relationships/image" Target="../media/image61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62.png" /><Relationship Id="rId4" Type="http://schemas.openxmlformats.org/officeDocument/2006/relationships/image" Target="../media/image59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63.jpeg" /><Relationship Id="rId4" Type="http://schemas.openxmlformats.org/officeDocument/2006/relationships/image" Target="../media/image64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63.jpeg" /><Relationship Id="rId4" Type="http://schemas.openxmlformats.org/officeDocument/2006/relationships/image" Target="../media/image6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8ba891677.fixed?vcp=1&amp;pid=d886613b3&amp;color=0,0,0&amp;vtp=1&amp;bbb=1" title=""/>
          <p:cNvSpPr/>
          <p:nvPr/>
        </p:nvSpPr>
        <p:spPr>
          <a:xfrm>
            <a:off x="0" y="162191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8ba891677.fixed?vcp=1&amp;pid=d886613b3&amp;color=0,0,0&amp;vtp=1&amp;bbb=1" title=""/>
          <p:cNvSpPr/>
          <p:nvPr/>
        </p:nvSpPr>
        <p:spPr>
          <a:xfrm>
            <a:off x="0" y="268262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第四部分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5500"/>
          </a:p>
        </p:txBody>
      </p:sp>
      <p:sp>
        <p:nvSpPr>
          <p:cNvPr id="4" name="C_3_BD#8ba891677.fixed?vcp=1&amp;pid=d886613b3&amp;color=0,0,0&amp;vtp=1&amp;bbb=1" title=""/>
          <p:cNvSpPr/>
          <p:nvPr/>
        </p:nvSpPr>
        <p:spPr>
          <a:xfrm>
            <a:off x="0" y="361530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第21讲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欧姆定律</a:t>
            </a:r>
            <a:endParaRPr lang="en-US" altLang="zh-CN" sz="5500"/>
          </a:p>
        </p:txBody>
      </p:sp>
      <p:sp>
        <p:nvSpPr>
          <p:cNvPr id="5" name="C_3#8ba891677" title=""/>
          <p:cNvSpPr/>
          <p:nvPr/>
        </p:nvSpPr>
        <p:spPr>
          <a:xfrm>
            <a:off x="1956816" y="464858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a36375391?vcp=1&amp;pid=ab97eace1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06868"/>
            <a:ext cx="1143000" cy="466344"/>
          </a:xfrm>
          <a:prstGeom prst="rect">
            <a:avLst/>
          </a:prstGeom>
        </p:spPr>
      </p:pic>
      <p:sp>
        <p:nvSpPr>
          <p:cNvPr id="3" name="C_5_BD#a36375391?vcp=1&amp;pid=ab97eace1&amp;color=0,0,0&amp;vtp=1&amp;bt=1&amp;bbb=1&amp;hb=1" title=""/>
          <p:cNvSpPr/>
          <p:nvPr/>
        </p:nvSpPr>
        <p:spPr>
          <a:xfrm>
            <a:off x="932689" y="720000"/>
            <a:ext cx="10323320" cy="12070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电流与电压、电阻的关系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欧姆定律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欧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黑体" panose="02010609060101010101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姆定律在串、关联电路中的应用</a:t>
            </a:r>
            <a:endParaRPr lang="en-US" altLang="zh-CN" sz="100"/>
          </a:p>
        </p:txBody>
      </p:sp>
      <p:pic>
        <p:nvPicPr>
          <p:cNvPr id="4" name="C_5_BD#a36375391?vcp=1&amp;pid=ab97eace1&amp;color=0,0,0&amp;tib=255,255,255&amp;iip=5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253" y="806868"/>
            <a:ext cx="1143000" cy="466344"/>
          </a:xfrm>
          <a:prstGeom prst="rect">
            <a:avLst/>
          </a:prstGeom>
        </p:spPr>
      </p:pic>
      <p:pic>
        <p:nvPicPr>
          <p:cNvPr id="5" name="C_5_BD#a36375391?vcp=1&amp;pid=ab97eace1&amp;color=0,0,0&amp;tib=255,255,255&amp;iip=6&amp;vtp=1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778" y="806868"/>
            <a:ext cx="1143000" cy="466344"/>
          </a:xfrm>
          <a:prstGeom prst="rect">
            <a:avLst/>
          </a:prstGeom>
        </p:spPr>
      </p:pic>
      <mc:AlternateContent>
        <mc:Choice Requires="a14">
          <p:sp>
            <p:nvSpPr>
              <p:cNvPr id="6" name="QB_6_BD.15_1#f8313fda3?vcp=1&amp;vop=1&amp;vis=1&amp;pid=a36375391&amp;color=0,0,0&amp;vtp=1&amp;bbb=1&amp;hb=1" title=""/>
              <p:cNvSpPr/>
              <p:nvPr/>
            </p:nvSpPr>
            <p:spPr>
              <a:xfrm>
                <a:off x="932688" y="1993683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在某定值电阻的两端加上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的电压时，通过它的电流是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若要使通过它的电流是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，则应在这个电阻的两端加上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电压。当该电阻的两端加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的电压时，它的电阻为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B_6_BD.15_1#f8313fda3?vcp=1&amp;vop=1&amp;vis=1&amp;pid=a3637539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993683"/>
                <a:ext cx="10323576" cy="1849057"/>
              </a:xfrm>
              <a:prstGeom prst="rect">
                <a:avLst/>
              </a:prstGeom>
              <a:blipFill rotWithShape="1">
                <a:blip r:embed="rId6"/>
                <a:stretch>
                  <a:fillRect l="-5" t="-23" r="-219" b="-3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6_AN.16_1#f8313fda3.blank?vcp=1&amp;vop=1&amp;vis=1&amp;pid=a36375391&amp;color=0,0,0&amp;vpa=15&amp;vtp=1" title=""/>
          <p:cNvSpPr/>
          <p:nvPr/>
        </p:nvSpPr>
        <p:spPr>
          <a:xfrm>
            <a:off x="10033539" y="2610903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</a:t>
            </a:r>
            <a:endParaRPr lang="en-US" altLang="zh-CN" sz="2800"/>
          </a:p>
        </p:txBody>
      </p:sp>
      <p:sp>
        <p:nvSpPr>
          <p:cNvPr id="8" name="QB_6_AN.17_1#f8313fda3.blank?vcp=1&amp;vop=1&amp;vis=1&amp;pid=a36375391&amp;color=0,0,0&amp;vpa=16&amp;vtp=1&amp;bbb=1" title=""/>
          <p:cNvSpPr/>
          <p:nvPr/>
        </p:nvSpPr>
        <p:spPr>
          <a:xfrm>
            <a:off x="8963057" y="3237648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8_1#59a7676ef?vcp=1&amp;vop=1&amp;vis=1&amp;pid=a36375391&amp;color=0,0,0&amp;vtp=1&amp;bt=1&amp;bbb=1&amp;hb=1" title=""/>
              <p:cNvSpPr/>
              <p:nvPr/>
            </p:nvSpPr>
            <p:spPr>
              <a:xfrm>
                <a:off x="932688" y="720000"/>
                <a:ext cx="10323576" cy="21633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（2024·茂名模拟）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如图21-1所示，电源电压为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且保持不变，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闭合开关后，电流表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则通过灯泡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A，此时，灯泡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两端电压之比为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18_1#59a7676ef?vcp=1&amp;vop=1&amp;vis=1&amp;pid=a3637539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163382"/>
              </a:xfrm>
              <a:prstGeom prst="rect">
                <a:avLst/>
              </a:prstGeom>
              <a:blipFill rotWithShape="1">
                <a:blip r:embed="rId3"/>
                <a:stretch>
                  <a:fillRect l="-5" t="-25" r="-2064" b="-2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9_1#59a7676ef.blank?vcp=1&amp;vop=1&amp;vis=1&amp;pid=a36375391&amp;color=0,0,0&amp;vpa=17&amp;vtp=1&amp;bbb=1" title=""/>
          <p:cNvSpPr/>
          <p:nvPr/>
        </p:nvSpPr>
        <p:spPr>
          <a:xfrm>
            <a:off x="4491514" y="1807818"/>
            <a:ext cx="703263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0.4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QB_6_AN.20_1#59a7676ef.blank?vcp=1&amp;vop=1&amp;vis=1&amp;pid=a36375391&amp;color=0,0,0&amp;vpa=18&amp;vtp=1&amp;bbb=1" title=""/>
          <p:cNvSpPr/>
          <p:nvPr/>
        </p:nvSpPr>
        <p:spPr>
          <a:xfrm>
            <a:off x="9441783" y="1807818"/>
            <a:ext cx="614363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15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5" name="QB_6_AN.22_1#59a7676ef.blank?vcp=1&amp;vop=1&amp;vis=1&amp;pid=a36375391&amp;color=0,0,0&amp;vpa=19&amp;vtp=1&amp;bbb=1" title=""/>
              <p:cNvSpPr/>
              <p:nvPr/>
            </p:nvSpPr>
            <p:spPr>
              <a:xfrm>
                <a:off x="4608640" y="2419387"/>
                <a:ext cx="75933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6_AN.22_1#59a7676ef.blank?vcp=1&amp;vop=1&amp;vis=1&amp;pid=a36375391&amp;color=0,0,0&amp;vpa=1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640" y="2419387"/>
                <a:ext cx="759333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59" t="-9" r="42" b="-7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B_6_BD.21_1#59a7676ef?iti=1&amp;vcp=1&amp;vop=1&amp;vis=1&amp;pid=a36375391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9432" y="2999396"/>
            <a:ext cx="2990088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21_2#59a7676ef?iti=1&amp;vcp=1&amp;vop=1&amp;vis=1&amp;pid=a36375391&amp;color=0,0,0&amp;vtp=1&amp;bbb=1" title=""/>
          <p:cNvSpPr/>
          <p:nvPr/>
        </p:nvSpPr>
        <p:spPr>
          <a:xfrm>
            <a:off x="5549170" y="5576988"/>
            <a:ext cx="1090612" cy="4998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图21-1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23_1#7e6ea824b?iti=2&amp;htil=1&amp;vcp=1&amp;vop=1&amp;vis=1&amp;pid=a3637539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7845" y="1847564"/>
            <a:ext cx="3063240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23_2#7e6ea824b?iti=2&amp;htil=1&amp;vcp=1&amp;vop=1&amp;vis=1&amp;pid=a36375391&amp;color=0,0,0&amp;vtp=1&amp;bbb=1" title=""/>
          <p:cNvSpPr/>
          <p:nvPr/>
        </p:nvSpPr>
        <p:spPr>
          <a:xfrm>
            <a:off x="9144159" y="446173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图21-2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23_3#7e6ea824b?htil=1&amp;vcp=1&amp;vop=1&amp;vis=1&amp;pid=a36375391&amp;color=0,0,0&amp;vtp=1&amp;bt=1&amp;bbb=1&amp;hb=1" title=""/>
              <p:cNvSpPr/>
              <p:nvPr/>
            </p:nvSpPr>
            <p:spPr>
              <a:xfrm>
                <a:off x="932688" y="1829276"/>
                <a:ext cx="712317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（2025·长沙）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如图21-2所示电路中，电阻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的连接方式为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联。已知电源电压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且保持不变，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。闭合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开关后，通过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A，此时电流表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23_3#7e6ea824b?htil=1&amp;vcp=1&amp;vop=1&amp;vis=1&amp;pid=a3637539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29276"/>
                <a:ext cx="712317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15" r="-1075" b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24_1#7e6ea824b.blank?vcp=1&amp;vop=1&amp;vis=1&amp;pid=a36375391&amp;color=0,0,0&amp;vpa=20&amp;vtp=1" title=""/>
          <p:cNvSpPr/>
          <p:nvPr/>
        </p:nvSpPr>
        <p:spPr>
          <a:xfrm>
            <a:off x="4279233" y="244649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并</a:t>
            </a:r>
            <a:endParaRPr lang="en-US" altLang="zh-CN" sz="2800"/>
          </a:p>
        </p:txBody>
      </p:sp>
      <p:sp>
        <p:nvSpPr>
          <p:cNvPr id="6" name="QB_6_AN.25_1#7e6ea824b.blank?vcp=1&amp;vop=1&amp;vis=1&amp;pid=a36375391&amp;color=0,0,0&amp;vpa=21&amp;vtp=1&amp;bbb=1" title=""/>
          <p:cNvSpPr/>
          <p:nvPr/>
        </p:nvSpPr>
        <p:spPr>
          <a:xfrm>
            <a:off x="4894739" y="3741896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0.9</a:t>
            </a:r>
            <a:endParaRPr lang="en-US" altLang="zh-CN" sz="2800"/>
          </a:p>
        </p:txBody>
      </p:sp>
      <p:sp>
        <p:nvSpPr>
          <p:cNvPr id="7" name="QB_6_AN.26_1#7e6ea824b.blank?vcp=1&amp;vop=1&amp;vis=1&amp;pid=a36375391&amp;color=0,0,0&amp;vpa=22&amp;vtp=1&amp;bbb=1" title=""/>
          <p:cNvSpPr/>
          <p:nvPr/>
        </p:nvSpPr>
        <p:spPr>
          <a:xfrm>
            <a:off x="5450872" y="4368641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7_1#91d038ee9?iti=3&amp;htil=2&amp;vcp=1&amp;vop=1&amp;vis=1&amp;pid=a36375391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1607" y="1477645"/>
            <a:ext cx="2660904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7_2#91d038ee9?iti=3&amp;htil=2&amp;vcp=1&amp;vop=1&amp;vis=1&amp;pid=a36375391&amp;color=0,0,0&amp;vtp=1&amp;bbb=1" title=""/>
          <p:cNvSpPr/>
          <p:nvPr/>
        </p:nvSpPr>
        <p:spPr>
          <a:xfrm>
            <a:off x="9326753" y="360718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27_3#91d038ee9?htil=2&amp;vcp=1&amp;vop=1&amp;vis=1&amp;pid=a36375391&amp;color=0,0,0&amp;vtp=1&amp;bt=1&amp;bbb=1&amp;hb=1&amp;hs=1" title=""/>
              <p:cNvSpPr/>
              <p:nvPr/>
            </p:nvSpPr>
            <p:spPr>
              <a:xfrm>
                <a:off x="932688" y="1459357"/>
                <a:ext cx="7525512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（2025·韶关模拟改编）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如图21-3所示，电源电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压不变，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，闭合开关后，电压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，则以下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说法错误的是(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27_3#91d038ee9?htil=2&amp;vcp=1&amp;vop=1&amp;vis=1&amp;pid=a3637539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59357"/>
                <a:ext cx="7525512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5" r="-683" b="-2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28_1#91d038ee9.bracket?vcp=1&amp;vop=1&amp;vis=1&amp;pid=a36375391&amp;color=0,0,0&amp;vpa=23&amp;vtp=1" title=""/>
          <p:cNvSpPr/>
          <p:nvPr/>
        </p:nvSpPr>
        <p:spPr>
          <a:xfrm>
            <a:off x="3352831" y="3389122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27_4#91d038ee9.choices?vcp=1&amp;vop=1&amp;vis=1&amp;pid=a36375391&amp;color=0,0,0&amp;vtp=1&amp;bbb=1&amp;hs=1" title=""/>
              <p:cNvSpPr/>
              <p:nvPr/>
            </p:nvSpPr>
            <p:spPr>
              <a:xfrm>
                <a:off x="932688" y="4186809"/>
                <a:ext cx="10323576" cy="1202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C.电源电源为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27_4#91d038ee9.choices?vcp=1&amp;vop=1&amp;vis=1&amp;pid=a36375391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186809"/>
                <a:ext cx="10323576" cy="1202944"/>
              </a:xfrm>
              <a:prstGeom prst="rect">
                <a:avLst/>
              </a:prstGeom>
              <a:blipFill rotWithShape="1">
                <a:blip r:embed="rId5"/>
                <a:stretch>
                  <a:fillRect l="-5" t="-21" r="2" b="-6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C_6_BD.27_3#91d038ee9?htil=2&amp;vcp=1&amp;vop=1&amp;vis=1&amp;pid=a36375391&amp;color=0,0,0&amp;vtp=1&amp;bt=1&amp;bbb=1&amp;hb=1&amp;hs=1&amp;zzd= 4" title=""/>
          <p:cNvSpPr/>
          <p:nvPr/>
        </p:nvSpPr>
        <p:spPr>
          <a:xfrm>
            <a:off x="1806639" y="3981514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QC_6_BD.27_3#91d038ee9?htil=2&amp;vcp=1&amp;vop=1&amp;vis=1&amp;pid=a36375391&amp;color=0,0,0&amp;vtp=1&amp;bt=1&amp;bbb=1&amp;hb=1&amp;hs=1&amp;zzd= 4" title=""/>
          <p:cNvSpPr/>
          <p:nvPr/>
        </p:nvSpPr>
        <p:spPr>
          <a:xfrm>
            <a:off x="2163826" y="3981514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9_1#ded0fe7ae?iti=4&amp;htil=3&amp;vcp=1&amp;vop=1&amp;vis=1&amp;pid=a3637539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576" y="1568672"/>
            <a:ext cx="2935224" cy="30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9_2#ded0fe7ae?iti=4&amp;htil=3&amp;vcp=1&amp;vop=1&amp;vis=1&amp;pid=a36375391&amp;color=0,0,0&amp;vtp=1&amp;bbb=1" title=""/>
          <p:cNvSpPr/>
          <p:nvPr/>
        </p:nvSpPr>
        <p:spPr>
          <a:xfrm>
            <a:off x="9207881" y="474595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29_3#ded0fe7ae?htil=3&amp;vcp=1&amp;vop=1&amp;vis=1&amp;pid=a36375391&amp;color=0,0,0&amp;vtp=1&amp;bt=1&amp;bbb=1&amp;hb=1" title=""/>
              <p:cNvSpPr/>
              <p:nvPr/>
            </p:nvSpPr>
            <p:spPr>
              <a:xfrm>
                <a:off x="932688" y="1541240"/>
                <a:ext cx="7251192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（2025·乐山）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如图21-4所示为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两电阻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图像，由图像可知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的电阻之比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29_3#ded0fe7ae?htil=3&amp;vcp=1&amp;vop=1&amp;vis=1&amp;pid=a3637539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1240"/>
                <a:ext cx="7251192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7" t="-5" r="-963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30_1#ded0fe7ae.bracket?vcp=1&amp;vop=1&amp;vis=1&amp;pid=a36375391&amp;color=0,0,0&amp;vpa=24&amp;vtp=1" title=""/>
          <p:cNvSpPr/>
          <p:nvPr/>
        </p:nvSpPr>
        <p:spPr>
          <a:xfrm>
            <a:off x="1566894" y="2823305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29_4#ded0fe7ae.choices?htil=3&amp;vcp=1&amp;vop=1&amp;vis=1&amp;pid=a36375391&amp;color=0,0,0&amp;vtp=1&amp;bbb=1" title=""/>
              <p:cNvSpPr/>
              <p:nvPr/>
            </p:nvSpPr>
            <p:spPr>
              <a:xfrm>
                <a:off x="932688" y="3454114"/>
                <a:ext cx="7251192" cy="5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1875790"/>
                    <a:tab pos="3726815"/>
                    <a:tab pos="559054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29_4#ded0fe7ae.choices?htil=3&amp;vcp=1&amp;vop=1&amp;vis=1&amp;pid=a3637539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54114"/>
                <a:ext cx="7251192" cy="555244"/>
              </a:xfrm>
              <a:prstGeom prst="rect">
                <a:avLst/>
              </a:prstGeom>
              <a:blipFill rotWithShape="1">
                <a:blip r:embed="rId5"/>
                <a:stretch>
                  <a:fillRect l="-7" t="-63" b="-14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31_1#036f19fc8?iti=5&amp;htil=4&amp;vcp=1&amp;vop=1&amp;vis=1&amp;pid=a36375391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7829" y="986504"/>
            <a:ext cx="4645152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31_2#036f19fc8?iti=5&amp;htil=4&amp;vcp=1&amp;vop=1&amp;vis=1&amp;pid=a36375391&amp;color=0,0,0&amp;vtp=1&amp;bbb=1" title=""/>
          <p:cNvSpPr/>
          <p:nvPr/>
        </p:nvSpPr>
        <p:spPr>
          <a:xfrm>
            <a:off x="8285099" y="258568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图21-5</a:t>
            </a:r>
            <a:endParaRPr lang="en-US" altLang="zh-CN" sz="2800"/>
          </a:p>
        </p:txBody>
      </p:sp>
      <p:sp>
        <p:nvSpPr>
          <p:cNvPr id="4" name="QO_6_BD.31_3#036f19fc8?htil=4&amp;vcp=1&amp;vop=1&amp;vis=1&amp;pid=a36375391&amp;color=0,0,0&amp;vtp=1&amp;bt=1&amp;bbb=1&amp;hb=1&amp;hs=1" title=""/>
          <p:cNvSpPr/>
          <p:nvPr/>
        </p:nvSpPr>
        <p:spPr>
          <a:xfrm>
            <a:off x="932688" y="968216"/>
            <a:ext cx="5541264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（2025·乐山）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某物理兴趣小组为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探究“电流与电阻的关系”，设计了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如图21-5甲所示的电路图，小组成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员在实验室找到如下器材：电压恒</a:t>
            </a:r>
            <a:endParaRPr lang="en-US" altLang="zh-CN" sz="2800"/>
          </a:p>
        </p:txBody>
      </p:sp>
      <p:sp>
        <p:nvSpPr>
          <p:cNvPr id="5" name="QB_7_BD.32_1#463ae34ce?vcp=1&amp;vop=1&amp;vis=1&amp;pid=036f19fc8&amp;color=0,0,0&amp;vtp=1&amp;bbb=1" title=""/>
          <p:cNvSpPr/>
          <p:nvPr/>
        </p:nvSpPr>
        <p:spPr>
          <a:xfrm>
            <a:off x="932688" y="5322792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连接电路前，开关应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6" name="QB_7_AN.33_1#463ae34ce.blank?vcp=1&amp;vop=1&amp;vis=1&amp;pid=036f19fc8&amp;color=0,0,0&amp;vpa=25&amp;vtp=1&amp;bbb=1" title=""/>
          <p:cNvSpPr/>
          <p:nvPr/>
        </p:nvSpPr>
        <p:spPr>
          <a:xfrm>
            <a:off x="5049869" y="5280882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断开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O_6_BD.31_3#036f19fc8?htil=4&amp;vcp=1&amp;vop=1&amp;vis=1&amp;pid=a36375391&amp;color=0,0,0&amp;vtp=1&amp;bt=1&amp;bbb=1&amp;hb=1&amp;hs=1" title=""/>
              <p:cNvSpPr/>
              <p:nvPr/>
            </p:nvSpPr>
            <p:spPr>
              <a:xfrm>
                <a:off x="935991" y="3467068"/>
                <a:ext cx="10320018" cy="18221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的电源，电流表、电压表各一只，开关一个，阻值分别为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的定值电阻各一个，滑动变阻器一个，导线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若干。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6_BD.31_3#036f19fc8?htil=4&amp;vcp=1&amp;vop=1&amp;vis=1&amp;pid=a3637539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3467068"/>
                <a:ext cx="10320018" cy="1822133"/>
              </a:xfrm>
              <a:prstGeom prst="rect">
                <a:avLst/>
              </a:prstGeom>
              <a:blipFill rotWithShape="1">
                <a:blip r:embed="rId4"/>
                <a:stretch>
                  <a:fillRect t="-33" r="6" b="-5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7_BD.34_1#b6b1e2c2c?vcp=1&amp;vop=1&amp;vis=1&amp;pid=036f19fc8&amp;color=0,0,0&amp;vtp=1&amp;bt=1&amp;bbb=1&amp;hb=1" title=""/>
          <p:cNvSpPr/>
          <p:nvPr/>
        </p:nvSpPr>
        <p:spPr>
          <a:xfrm>
            <a:off x="932688" y="1632045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电路连接如图21-5乙所示，小聪发现一根导线连接错误，请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找出接错的导线并打上“×”。再用笔重新画一根正确连接的导线。</a:t>
            </a:r>
            <a:endParaRPr lang="en-US" altLang="zh-CN" sz="2800"/>
          </a:p>
        </p:txBody>
      </p:sp>
      <p:pic>
        <p:nvPicPr>
          <p:cNvPr id="3" name="QO_7_BD.34_2#b6b1e2c2c?iti=6&amp;htil=5&amp;vcp=1&amp;vop=1&amp;vis=1&amp;visfb=1&amp;pid=036f19fc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953480"/>
            <a:ext cx="5111496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34_3#b6b1e2c2c?iti=6&amp;htil=5&amp;vcp=1&amp;vop=1&amp;vis=1&amp;visfb=1&amp;pid=036f19fc8&amp;color=0,0,0&amp;vtp=1&amp;bbb=1" title=""/>
          <p:cNvSpPr/>
          <p:nvPr/>
        </p:nvSpPr>
        <p:spPr>
          <a:xfrm>
            <a:off x="2924842" y="464943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图21-5</a:t>
            </a:r>
            <a:endParaRPr lang="en-US" altLang="zh-CN" sz="2800"/>
          </a:p>
        </p:txBody>
      </p:sp>
      <p:sp>
        <p:nvSpPr>
          <p:cNvPr id="5" name="QO_7_AN.35_1#b6b1e2c2c?htil=5&amp;vcp=1&amp;vop=1&amp;vis=1&amp;pid=036f19fc8&amp;color=0,0,0&amp;vtp=1&amp;bbb=1" title=""/>
          <p:cNvSpPr/>
          <p:nvPr/>
        </p:nvSpPr>
        <p:spPr>
          <a:xfrm>
            <a:off x="6089904" y="2907760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7_AN.35_2#b6b1e2c2c?htil=5&amp;vcp=1&amp;vop=1&amp;vis=1&amp;pid=036f19fc8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597942"/>
            <a:ext cx="2075688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36_1#ce154da46?vcp=1&amp;vop=1&amp;vis=1&amp;pid=036f19fc8&amp;color=0,0,0&amp;vtp=1&amp;bt=1&amp;bbb=1&amp;hb=1" title=""/>
              <p:cNvSpPr/>
              <p:nvPr/>
            </p:nvSpPr>
            <p:spPr>
              <a:xfrm>
                <a:off x="932688" y="137207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纠正错误后、闭合开关前，应将滑动变阻器的滑片移至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𝑫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”）端。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7_BD.36_1#ce154da46?vcp=1&amp;vop=1&amp;vis=1&amp;pid=036f19fc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7207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7_AN.37_1#ce154da46.blank?vcp=1&amp;vop=1&amp;vis=1&amp;pid=036f19fc8&amp;color=0,0,0&amp;vpa=26&amp;vtp=1&amp;bbb=1" title=""/>
              <p:cNvSpPr/>
              <p:nvPr/>
            </p:nvSpPr>
            <p:spPr>
              <a:xfrm>
                <a:off x="10446576" y="1469040"/>
                <a:ext cx="4476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𝑫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7_AN.37_1#ce154da46.blank?vcp=1&amp;vop=1&amp;vis=1&amp;pid=036f19fc8&amp;color=0,0,0&amp;vpa=2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576" y="1469040"/>
                <a:ext cx="447675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43" t="-69" r="43" b="-7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7_BD.36_2#ce154da46?iti=7&amp;vcp=1&amp;vop=1&amp;vis=1&amp;visfb=1&amp;pid=036f19fc8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2344" y="2701385"/>
            <a:ext cx="6684264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36_3#ce154da46?iti=7&amp;vcp=1&amp;vop=1&amp;vis=1&amp;visfb=1&amp;pid=036f19fc8&amp;color=0,0,0&amp;vtp=1&amp;bbb=1" title=""/>
          <p:cNvSpPr/>
          <p:nvPr/>
        </p:nvSpPr>
        <p:spPr>
          <a:xfrm>
            <a:off x="5549170" y="4913217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图21-5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38_1#2d485c03d?vcp=1&amp;vop=1&amp;vis=1&amp;pid=036f19fc8&amp;color=0,0,0&amp;vtp=1&amp;bt=1&amp;bbb=1&amp;hb=1" title=""/>
              <p:cNvSpPr/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现电路中接入的是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的定值电阻，闭合开关，移动滑动变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阻器的滑片使电压表示数为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，读电流表示数时发现电流表小测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量范围标值模糊不清，如图21-5丙所示，但可推断出电流表示数为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38_1#2d485c03d?vcp=1&amp;vop=1&amp;vis=1&amp;pid=036f19fc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-766" b="-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39_1#2d485c03d.blank?vcp=1&amp;vop=1&amp;vis=1&amp;pid=036f19fc8&amp;color=0,0,0&amp;vpa=27&amp;vtp=1&amp;bbb=1" title=""/>
          <p:cNvSpPr/>
          <p:nvPr/>
        </p:nvSpPr>
        <p:spPr>
          <a:xfrm>
            <a:off x="904907" y="2699467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0.4</a:t>
            </a:r>
            <a:endParaRPr lang="en-US" altLang="zh-CN" sz="2800"/>
          </a:p>
        </p:txBody>
      </p:sp>
      <p:pic>
        <p:nvPicPr>
          <p:cNvPr id="4" name="QB_7_BD.38_2#2d485c03d?iti=8&amp;vcp=1&amp;vop=1&amp;vis=1&amp;visfb=1&amp;pid=036f19fc8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5407" y="3430098"/>
            <a:ext cx="6207283" cy="19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38_3#2d485c03d?iti=8&amp;vcp=1&amp;vop=1&amp;vis=1&amp;visfb=1&amp;pid=036f19fc8&amp;color=0,0,0&amp;vtp=1&amp;bbb=1" title=""/>
          <p:cNvSpPr/>
          <p:nvPr/>
        </p:nvSpPr>
        <p:spPr>
          <a:xfrm>
            <a:off x="5553742" y="548320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40_1#5ab4e11ca?vcp=1&amp;vop=1&amp;vis=1&amp;pid=036f19fc8&amp;color=0,0,0&amp;mp=1&amp;vtp=1&amp;bt=1&amp;bbb=1&amp;hb=1" title=""/>
              <p:cNvSpPr/>
              <p:nvPr/>
            </p:nvSpPr>
            <p:spPr>
              <a:xfrm>
                <a:off x="932688" y="107057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（5）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断开开关，将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的定值电阻更换为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，不改变滑动变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阻器滑片的位置，闭合开关后，电压表示数将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（选填“大于”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“小于”或“等于”）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40_1#5ab4e11ca?vcp=1&amp;vop=1&amp;vis=1&amp;pid=036f19fc8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7057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-1308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41_1#5ab4e11ca.blank?vcp=1&amp;vop=1&amp;vis=1&amp;pid=036f19fc8&amp;color=0,0,0&amp;mp=1&amp;vpa=28&amp;vtp=1&amp;bbb=1" title=""/>
          <p:cNvSpPr/>
          <p:nvPr/>
        </p:nvSpPr>
        <p:spPr>
          <a:xfrm>
            <a:off x="8086757" y="168779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大于</a:t>
            </a:r>
            <a:endParaRPr lang="en-US" altLang="zh-CN" sz="2800"/>
          </a:p>
        </p:txBody>
      </p:sp>
      <p:pic>
        <p:nvPicPr>
          <p:cNvPr id="4" name="QB_7_BD.40_2#5ab4e11ca?iti=9&amp;vcp=1&amp;vop=1&amp;vis=1&amp;visfb=1&amp;pid=036f19fc8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352" y="3045174"/>
            <a:ext cx="6565392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40_3#5ab4e11ca?iti=9&amp;vcp=1&amp;vop=1&amp;vis=1&amp;visfb=1&amp;pid=036f19fc8&amp;color=0,0,0&amp;vtp=1&amp;bbb=1" title=""/>
          <p:cNvSpPr/>
          <p:nvPr/>
        </p:nvSpPr>
        <p:spPr>
          <a:xfrm>
            <a:off x="5553742" y="522043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8ba891677?lid=46bddd00e&amp;cid=46bddd00e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8ba891677?lid=46bddd00e&amp;cid=46bddd00e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8ba891677?lid=46bddd00e&amp;cid=46bddd00e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8ba891677?lid=acf3840ae&amp;cid=acf3840ae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8ba891677?lid=acf3840ae&amp;cid=acf3840ae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8ba891677?lid=acf3840ae&amp;cid=acf3840ae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8ba891677?lid=ab97eace1&amp;cid=ab97eace1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8ba891677?lid=ab97eace1&amp;cid=ab97eace1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8ba891677?lid=ab97eace1&amp;cid=ab97eace1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8ba891677?lid=0a413ad2c&amp;cid=0a413ad2c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8ba891677?lid=0a413ad2c&amp;cid=0a413ad2c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8ba891677?lid=0a413ad2c&amp;cid=0a413ad2c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8ba891677?lid=89282ed93&amp;cid=89282ed93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8ba891677?lid=89282ed93&amp;cid=89282ed93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8ba891677?lid=89282ed93&amp;cid=89282ed93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8ba891677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8ba891677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8ba891677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42_1#728ed2570?vcp=1&amp;vop=1&amp;vis=1&amp;pid=036f19fc8&amp;color=0,0,0&amp;vtp=1&amp;bt=1&amp;bbb=1&amp;hb=1" title=""/>
          <p:cNvSpPr/>
          <p:nvPr/>
        </p:nvSpPr>
        <p:spPr>
          <a:xfrm>
            <a:off x="932688" y="1413732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（6）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分析多次实验的数据得出结论：当导体两端的电压一定时，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通过导体的电流与导体的电阻成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比。</a:t>
            </a:r>
            <a:endParaRPr lang="en-US" altLang="zh-CN" sz="2800"/>
          </a:p>
        </p:txBody>
      </p:sp>
      <p:sp>
        <p:nvSpPr>
          <p:cNvPr id="3" name="QB_7_AN.43_1#728ed2570.blank?vcp=1&amp;vop=1&amp;vis=1&amp;pid=036f19fc8&amp;color=0,0,0&amp;vpa=29&amp;vtp=1" title=""/>
          <p:cNvSpPr/>
          <p:nvPr/>
        </p:nvSpPr>
        <p:spPr>
          <a:xfrm>
            <a:off x="5943631" y="2009997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</a:t>
            </a:r>
            <a:endParaRPr lang="en-US" altLang="zh-CN" sz="2800"/>
          </a:p>
        </p:txBody>
      </p:sp>
      <p:pic>
        <p:nvPicPr>
          <p:cNvPr id="4" name="QB_7_BD.42_2#728ed2570?iti=10&amp;vcp=1&amp;vop=1&amp;vis=1&amp;visfb=1&amp;pid=036f19fc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8648" y="2751169"/>
            <a:ext cx="6400800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42_3#728ed2570?iti=10&amp;vcp=1&amp;vop=1&amp;vis=1&amp;visfb=1&amp;pid=036f19fc8&amp;color=0,0,0&amp;vtp=1&amp;bbb=1" title=""/>
          <p:cNvSpPr/>
          <p:nvPr/>
        </p:nvSpPr>
        <p:spPr>
          <a:xfrm>
            <a:off x="5553742" y="487156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44_1#50702baf7?vcp=1&amp;vop=1&amp;vis=1&amp;pid=a36375391&amp;color=0,0,0&amp;vtp=1&amp;bt=1&amp;bbb=1&amp;hb=1" title=""/>
              <p:cNvSpPr/>
              <p:nvPr/>
            </p:nvSpPr>
            <p:spPr>
              <a:xfrm>
                <a:off x="932688" y="100199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（2024·重庆）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与另一电阻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接入电源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电路，如图21-6所示。闭合开关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44_1#50702baf7?vcp=1&amp;vop=1&amp;vis=1&amp;pid=a3637539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0199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2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44_2#50702baf7?iti=11&amp;vcp=1&amp;vop=1&amp;vis=1&amp;pid=a3637539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5736" y="2976594"/>
            <a:ext cx="2697480" cy="21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44_3#50702baf7?iti=11&amp;vcp=1&amp;vop=1&amp;vis=1&amp;pid=a36375391&amp;color=0,0,0&amp;vtp=1&amp;bbb=1" title=""/>
          <p:cNvSpPr/>
          <p:nvPr/>
        </p:nvSpPr>
        <p:spPr>
          <a:xfrm>
            <a:off x="5549170" y="528901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45_1#cbc57a788?iti=12&amp;htil=6&amp;vcp=1&amp;vop=1&amp;vis=1&amp;visfb=1&amp;pid=50702baf7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7072" y="1313148"/>
            <a:ext cx="2660904" cy="21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45_2#cbc57a788?iti=12&amp;htil=6&amp;vcp=1&amp;vop=1&amp;vis=1&amp;visfb=1&amp;pid=50702baf7&amp;color=0,0,0&amp;vtp=1&amp;bbb=1" title=""/>
          <p:cNvSpPr/>
          <p:nvPr/>
        </p:nvSpPr>
        <p:spPr>
          <a:xfrm>
            <a:off x="9362218" y="362175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BD.45_3#cbc57a788?htil=6&amp;vcp=1&amp;vop=1&amp;vis=1&amp;pid=50702baf7&amp;color=0,0,0&amp;vtp=1&amp;bt=1&amp;bbb=1&amp;hs=1" title=""/>
              <p:cNvSpPr/>
              <p:nvPr/>
            </p:nvSpPr>
            <p:spPr>
              <a:xfrm>
                <a:off x="932688" y="1285716"/>
                <a:ext cx="7525512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的电流；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BD.45_3#cbc57a788?htil=6&amp;vcp=1&amp;vop=1&amp;vis=1&amp;pid=50702baf7&amp;color=0,0,0&amp;vtp=1&amp;bt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85716"/>
                <a:ext cx="7525512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7" t="-85" b="-12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AN.46_1#cbc57a788?htil=6&amp;vcp=1&amp;vop=1&amp;vis=1&amp;pid=50702baf7&amp;color=0,0,0&amp;vtp=1&amp;bbb=1&amp;hb=1&amp;hs=1" title=""/>
              <p:cNvSpPr/>
              <p:nvPr/>
            </p:nvSpPr>
            <p:spPr>
              <a:xfrm>
                <a:off x="932688" y="1859502"/>
                <a:ext cx="7525512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并联，电流表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测量干路电流，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测量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中的电流，干路电流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，在并联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电路中，干路电流等于各支路电流之和，则通过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46_1#cbc57a788?htil=6&amp;vcp=1&amp;vop=1&amp;vis=1&amp;pid=50702baf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59502"/>
                <a:ext cx="7525512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7" t="-9" r="-3215"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7_AN.46_1#cbc57a788?htil=6&amp;vcp=1&amp;vop=1&amp;vis=1&amp;pid=50702baf7&amp;color=0,0,0&amp;vtp=1&amp;bbb=1&amp;hb=1&amp;hs=1" title=""/>
              <p:cNvSpPr/>
              <p:nvPr/>
            </p:nvSpPr>
            <p:spPr>
              <a:xfrm>
                <a:off x="935991" y="4348702"/>
                <a:ext cx="1032001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7_AN.46_1#cbc57a788?htil=6&amp;vcp=1&amp;vop=1&amp;vis=1&amp;pid=50702baf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348702"/>
                <a:ext cx="10320018" cy="1201357"/>
              </a:xfrm>
              <a:prstGeom prst="rect">
                <a:avLst/>
              </a:prstGeom>
              <a:blipFill rotWithShape="1">
                <a:blip r:embed="rId6"/>
                <a:stretch>
                  <a:fillRect t="-18" r="6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7_BD.47_1#8e531d3e9?vcp=1&amp;vop=1&amp;vis=1&amp;pid=50702baf7&amp;color=0,0,0&amp;vtp=1&amp;bt=1&amp;bbb=1" title=""/>
          <p:cNvSpPr/>
          <p:nvPr/>
        </p:nvSpPr>
        <p:spPr>
          <a:xfrm>
            <a:off x="932688" y="81237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电源电压。</a:t>
            </a:r>
            <a:endParaRPr lang="en-US" altLang="zh-CN" sz="2800"/>
          </a:p>
        </p:txBody>
      </p:sp>
      <p:pic>
        <p:nvPicPr>
          <p:cNvPr id="3" name="QO_7_BD.47_2#8e531d3e9?iti=13&amp;vcp=1&amp;vop=1&amp;vis=1&amp;visfb=1&amp;pid=50702baf7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223" y="1504016"/>
            <a:ext cx="2444506" cy="19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47_3#8e531d3e9?iti=13&amp;vcp=1&amp;vop=1&amp;vis=1&amp;visfb=1&amp;pid=50702baf7&amp;color=0,0,0&amp;vtp=1&amp;bbb=1" title=""/>
          <p:cNvSpPr/>
          <p:nvPr/>
        </p:nvSpPr>
        <p:spPr>
          <a:xfrm>
            <a:off x="5549170" y="361148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图21-6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7_AN.48_1#8e531d3e9?vcp=1&amp;vop=1&amp;vis=1&amp;pid=50702baf7&amp;color=0,0,0&amp;vtp=1&amp;bbb=1&amp;hb=1" title=""/>
              <p:cNvSpPr/>
              <p:nvPr/>
            </p:nvSpPr>
            <p:spPr>
              <a:xfrm>
                <a:off x="932688" y="418196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两端的电压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，电源电压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48_1#8e531d3e9?vcp=1&amp;vop=1&amp;vis=1&amp;pid=50702baf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181964"/>
                <a:ext cx="10323576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5" t="-26" r="2" b="-3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0a413ad2c.fixed?vcp=1&amp;pid=8ba89167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0a413ad2c.fixed?vcp=1&amp;pid=8ba89167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0a413ad2c.fixed?vcp=1&amp;pid=8ba89167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49_1#f819ee20b?iti=14&amp;htil=7&amp;vcp=1&amp;vop=1&amp;vis=1&amp;pid=0a413ad2c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4304" y="1243552"/>
            <a:ext cx="4233672" cy="36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49_2#f819ee20b?iti=14&amp;htil=7&amp;vcp=1&amp;vop=1&amp;vis=1&amp;pid=0a413ad2c&amp;color=0,0,0&amp;vtp=1&amp;bbb=1" title=""/>
          <p:cNvSpPr/>
          <p:nvPr/>
        </p:nvSpPr>
        <p:spPr>
          <a:xfrm>
            <a:off x="8575834" y="505558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图21-7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5_BD.49_3#f819ee20b?htil=7&amp;vcp=1&amp;vop=1&amp;vis=1&amp;pid=0a413ad2c&amp;color=0,0,0&amp;vtp=1&amp;bt=1&amp;bbb=1&amp;hb=1" title=""/>
              <p:cNvSpPr/>
              <p:nvPr/>
            </p:nvSpPr>
            <p:spPr>
              <a:xfrm>
                <a:off x="932688" y="1225264"/>
                <a:ext cx="5961888" cy="4439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（2024·湛江模拟）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如图21-7所示为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和定值电阻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图像，若将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并联在电源电压为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的电路中，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干路电流为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A；若将其串联在电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的电路中，电路中的电流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A，此时，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𝑳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的阻值之比为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5_BD.49_3#f819ee20b?htil=7&amp;vcp=1&amp;vop=1&amp;vis=1&amp;pid=0a413ad2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5264"/>
                <a:ext cx="5961888" cy="4439857"/>
              </a:xfrm>
              <a:prstGeom prst="rect">
                <a:avLst/>
              </a:prstGeom>
              <a:blipFill rotWithShape="1">
                <a:blip r:embed="rId4"/>
                <a:stretch>
                  <a:fillRect l="-9" t="-8" r="-1879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50_1#f819ee20b.blank?vcp=1&amp;vop=1&amp;vis=1&amp;pid=0a413ad2c&amp;color=0,0,0&amp;vpa=30&amp;vtp=1&amp;bbb=1" title=""/>
          <p:cNvSpPr/>
          <p:nvPr/>
        </p:nvSpPr>
        <p:spPr>
          <a:xfrm>
            <a:off x="2690844" y="3137884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0.6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QB_5_AN.51_1#f819ee20b.blank?vcp=1&amp;vop=1&amp;vis=1&amp;pid=0a413ad2c&amp;color=0,0,0&amp;vpa=31&amp;vtp=1&amp;bbb=1" title=""/>
          <p:cNvSpPr/>
          <p:nvPr/>
        </p:nvSpPr>
        <p:spPr>
          <a:xfrm>
            <a:off x="1262095" y="4433284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0.2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QB_5_AN.52_1#f819ee20b.blank?vcp=1&amp;vop=1&amp;vis=1&amp;pid=0a413ad2c&amp;color=0,0,0&amp;vpa=32&amp;vtp=1&amp;bbb=1" title=""/>
              <p:cNvSpPr/>
              <p:nvPr/>
            </p:nvSpPr>
            <p:spPr>
              <a:xfrm>
                <a:off x="1007301" y="5178329"/>
                <a:ext cx="75933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QB_5_AN.52_1#f819ee20b.blank?vcp=1&amp;vop=1&amp;vis=1&amp;pid=0a413ad2c&amp;color=0,0,0&amp;vpa=3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01" y="5178329"/>
                <a:ext cx="759333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25" t="-131" r="8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53_1#acf46390b?vcp=1&amp;vop=1&amp;vis=1&amp;pid=0a413ad2c&amp;color=0,0,0&amp;vtp=1&amp;bt=1&amp;bbb=1&amp;hb=1" title=""/>
              <p:cNvSpPr/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（2023·河源）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如图21-8所示，已知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。当开关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甲、乙两表均为电压表时，两表示数之比为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；当开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断开，甲、乙两表均为电流表时，两表示数之比为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。（电路中各元件均未损坏）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5_BD.53_1#acf46390b?vcp=1&amp;vop=1&amp;vis=1&amp;pid=0a413ad2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-1664" b="-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5_AN.54_1#acf46390b.blank?vcp=1&amp;vop=1&amp;vis=1&amp;pid=0a413ad2c&amp;color=0,0,0&amp;vpa=33&amp;vtp=1&amp;bbb=1" title=""/>
              <p:cNvSpPr/>
              <p:nvPr/>
            </p:nvSpPr>
            <p:spPr>
              <a:xfrm>
                <a:off x="9330754" y="1552466"/>
                <a:ext cx="75933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5_AN.54_1#acf46390b.blank?vcp=1&amp;vop=1&amp;vis=1&amp;pid=0a413ad2c&amp;color=0,0,0&amp;vpa=3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754" y="1552466"/>
                <a:ext cx="759333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8" t="-128" r="75" b="-7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QB_5_AN.56_1#acf46390b.blank?vcp=1&amp;vop=1&amp;vis=1&amp;pid=0a413ad2c&amp;color=0,0,0&amp;vpa=34&amp;vtp=1&amp;bbb=1" title=""/>
              <p:cNvSpPr/>
              <p:nvPr/>
            </p:nvSpPr>
            <p:spPr>
              <a:xfrm>
                <a:off x="1007301" y="2831483"/>
                <a:ext cx="75933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5_AN.56_1#acf46390b.blank?vcp=1&amp;vop=1&amp;vis=1&amp;pid=0a413ad2c&amp;color=0,0,0&amp;vpa=3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01" y="2831483"/>
                <a:ext cx="759333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25" t="-4" r="8" b="-7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B_5_BD.55_1#acf46390b?iti=15&amp;vcp=1&amp;vop=1&amp;vis=1&amp;pid=0a413ad2c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913" y="3441147"/>
            <a:ext cx="2917127" cy="18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5_BD.55_2#acf46390b?iti=15&amp;vcp=1&amp;vop=1&amp;vis=1&amp;pid=0a413ad2c&amp;color=0,0,0&amp;vtp=1&amp;bbb=1" title=""/>
          <p:cNvSpPr/>
          <p:nvPr/>
        </p:nvSpPr>
        <p:spPr>
          <a:xfrm>
            <a:off x="5549171" y="545615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图21-8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57_1#d545bb5a6?vcp=1&amp;vop=1&amp;vis=1&amp;pid=0a413ad2c&amp;color=0,0,0&amp;vtp=1&amp;bt=1&amp;bbb=1&amp;hb=1" title=""/>
          <p:cNvSpPr/>
          <p:nvPr/>
        </p:nvSpPr>
        <p:spPr>
          <a:xfrm>
            <a:off x="932688" y="81237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（2025·深圳）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小虞同学利用如图21-9①所示装置探究“电流与电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压的关系”。</a:t>
            </a:r>
            <a:endParaRPr lang="en-US" altLang="zh-CN" sz="2800"/>
          </a:p>
        </p:txBody>
      </p:sp>
      <p:pic>
        <p:nvPicPr>
          <p:cNvPr id="3" name="QO_5_BD.57_2#d545bb5a6?iti=16&amp;vcp=1&amp;vop=1&amp;vis=1&amp;pid=0a413ad2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919" y="2149811"/>
            <a:ext cx="4452259" cy="191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57_3#d545bb5a6?iti=16&amp;vcp=1&amp;vop=1&amp;vis=1&amp;pid=0a413ad2c&amp;color=0,0,0&amp;vtp=1&amp;bbb=1" title=""/>
          <p:cNvSpPr/>
          <p:nvPr/>
        </p:nvSpPr>
        <p:spPr>
          <a:xfrm>
            <a:off x="5553742" y="418723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图21-9</a:t>
            </a:r>
            <a:endParaRPr lang="en-US" altLang="zh-CN" sz="2800"/>
          </a:p>
        </p:txBody>
      </p:sp>
      <p:sp>
        <p:nvSpPr>
          <p:cNvPr id="5" name="QB_6_BD.58_1#12eee7b7d?vcp=1&amp;vop=1&amp;vis=1&amp;pid=d545bb5a6&amp;color=0,0,0&amp;vtp=1&amp;bbb=1&amp;hb=1" title=""/>
          <p:cNvSpPr/>
          <p:nvPr/>
        </p:nvSpPr>
        <p:spPr>
          <a:xfrm>
            <a:off x="932688" y="4832839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在如图①所示的虚线框内，小虞同学应填入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（填一种用电器）。</a:t>
            </a:r>
            <a:endParaRPr lang="en-US" altLang="zh-CN" sz="2800"/>
          </a:p>
        </p:txBody>
      </p:sp>
      <p:sp>
        <p:nvSpPr>
          <p:cNvPr id="6" name="QB_6_AN.59_1#12eee7b7d.blank?vcp=1&amp;vop=1&amp;vis=1&amp;pid=d545bb5a6&amp;color=0,0,0&amp;vpa=35&amp;vtp=1&amp;bbb=1" title=""/>
          <p:cNvSpPr/>
          <p:nvPr/>
        </p:nvSpPr>
        <p:spPr>
          <a:xfrm>
            <a:off x="8621745" y="4802359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定值电阻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60_1#83eb5afcc?vcp=1&amp;vop=1&amp;vis=1&amp;pid=d545bb5a6&amp;color=0,0,0&amp;vtp=1&amp;bt=1&amp;bbb=1&amp;hb=1" title=""/>
              <p:cNvSpPr/>
              <p:nvPr/>
            </p:nvSpPr>
            <p:spPr>
              <a:xfrm>
                <a:off x="932688" y="1301210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在开关闭合前，俊俊同学指出应将滑动变阻器的滑片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移到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最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（选填“左”或“右”）端。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60_1#83eb5afcc?vcp=1&amp;vop=1&amp;vis=1&amp;pid=d545bb5a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01210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2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61_1#83eb5afcc.blank?vcp=1&amp;vop=1&amp;vis=1&amp;pid=d545bb5a6&amp;color=0,0,0&amp;vpa=36&amp;vtp=1" title=""/>
          <p:cNvSpPr/>
          <p:nvPr/>
        </p:nvSpPr>
        <p:spPr>
          <a:xfrm>
            <a:off x="1300195" y="1897475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  <p:pic>
        <p:nvPicPr>
          <p:cNvPr id="4" name="QB_6_BD.60_2#83eb5afcc?iti=17&amp;vcp=1&amp;vop=1&amp;vis=1&amp;visfb=1&amp;pid=d545bb5a6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1296" y="2635091"/>
            <a:ext cx="5175504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60_3#83eb5afcc?iti=17&amp;vcp=1&amp;vop=1&amp;vis=1&amp;visfb=1&amp;pid=d545bb5a6&amp;color=0,0,0&amp;vtp=1&amp;bbb=1" title=""/>
          <p:cNvSpPr/>
          <p:nvPr/>
        </p:nvSpPr>
        <p:spPr>
          <a:xfrm>
            <a:off x="5553742" y="498408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62_1#438a5e7cf?vcp=1&amp;vop=1&amp;vis=1&amp;pid=d545bb5a6&amp;color=0,0,0&amp;vtp=1&amp;bt=1&amp;bbb=1&amp;hb=1" title=""/>
          <p:cNvSpPr/>
          <p:nvPr/>
        </p:nvSpPr>
        <p:spPr>
          <a:xfrm>
            <a:off x="932688" y="849598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3）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在闭合开关后，志诚同学发现电流表指针无偏转，电压表指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针有较大偏转，若电路中只有一处故障，则可能是</a:t>
            </a: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 spc="-50"/>
          </a:p>
        </p:txBody>
      </p:sp>
      <p:sp>
        <p:nvSpPr>
          <p:cNvPr id="3" name="QB_6_AN.63_1#438a5e7cf.blank?vcp=1&amp;vop=1&amp;vis=1&amp;pid=d545bb5a6&amp;color=0,0,0&amp;vpa=37&amp;vtp=1&amp;bbb=1" title=""/>
          <p:cNvSpPr/>
          <p:nvPr/>
        </p:nvSpPr>
        <p:spPr>
          <a:xfrm>
            <a:off x="8639207" y="1445863"/>
            <a:ext cx="23574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定值电阻断路</a:t>
            </a:r>
            <a:endParaRPr lang="en-US" altLang="zh-CN" sz="2800" spc="-50"/>
          </a:p>
        </p:txBody>
      </p:sp>
      <p:graphicFrame>
        <p:nvGraphicFramePr>
          <p:cNvPr id="31" name="QB_6_BD.62_2#438a5e7cf?colgroup=7,3,5,5,5&amp;vcp=1&amp;vop=1&amp;vis=1&amp;pid=d545bb5a6&amp;color=0,0,0&amp;vtp=1&amp;bbb=1" title=""/>
          <p:cNvGraphicFramePr>
            <a:graphicFrameLocks noGrp="1"/>
          </p:cNvGraphicFramePr>
          <p:nvPr/>
        </p:nvGraphicFramePr>
        <p:xfrm>
          <a:off x="932688" y="2187035"/>
          <a:ext cx="10277856" cy="1713357"/>
        </p:xfrm>
        <a:graphic>
          <a:graphicData uri="http://schemas.openxmlformats.org/drawingml/2006/table">
            <a:tbl>
              <a:tblPr/>
              <a:tblGrid>
                <a:gridCol w="2807208"/>
                <a:gridCol w="1325880"/>
                <a:gridCol w="2048256"/>
                <a:gridCol w="2048256"/>
                <a:gridCol w="2048256"/>
              </a:tblGrid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实验次数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电压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𝑼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𝐕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1.6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电流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𝑰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𝐀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0.48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0.56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QB_6_BD.62_3#438a5e7cf?iti=18&amp;vcp=1&amp;vop=1&amp;vis=1&amp;visfb=1&amp;pid=d545bb5a6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8576" y="4028535"/>
            <a:ext cx="29718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62_4#438a5e7cf?iti=18&amp;vcp=1&amp;vop=1&amp;vis=1&amp;visfb=1&amp;pid=d545bb5a6&amp;color=0,0,0&amp;vtp=1&amp;bbb=1" title=""/>
          <p:cNvSpPr/>
          <p:nvPr/>
        </p:nvSpPr>
        <p:spPr>
          <a:xfrm>
            <a:off x="5549170" y="543569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46bddd00e.fixed?vcp=1&amp;pid=8ba89167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46bddd00e.fixed?vcp=1&amp;pid=8ba89167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46bddd00e.fixed?vcp=1&amp;pid=8ba89167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64_1#363932eb4?vcp=1&amp;vop=1&amp;vis=1&amp;pid=d545bb5a6&amp;color=0,0,0&amp;mp=1&amp;vtp=1&amp;bt=1&amp;bbb=1&amp;hb=1" title=""/>
          <p:cNvSpPr/>
          <p:nvPr/>
        </p:nvSpPr>
        <p:spPr>
          <a:xfrm>
            <a:off x="932688" y="1048512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由上面表格数据可知，电压与电流的比值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，小虞由此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得出结论，“在电阻一定时，通过导体的电流与导体两端的电压成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正比”。</a:t>
            </a:r>
            <a:endParaRPr lang="en-US" altLang="zh-CN" sz="2800"/>
          </a:p>
        </p:txBody>
      </p:sp>
      <p:sp>
        <p:nvSpPr>
          <p:cNvPr id="3" name="QB_6_AN.65_1#363932eb4.blank?vcp=1&amp;vop=1&amp;vis=1&amp;pid=d545bb5a6&amp;color=0,0,0&amp;mp=1&amp;vpa=38&amp;vtp=1&amp;bbb=1" title=""/>
          <p:cNvSpPr/>
          <p:nvPr/>
        </p:nvSpPr>
        <p:spPr>
          <a:xfrm>
            <a:off x="8264557" y="1018032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不变</a:t>
            </a:r>
            <a:endParaRPr lang="en-US" altLang="zh-CN" sz="2800"/>
          </a:p>
        </p:txBody>
      </p:sp>
      <p:pic>
        <p:nvPicPr>
          <p:cNvPr id="4" name="QB_6_BD.66_1#ccd78f890?iti=19&amp;htil=8&amp;vcp=1&amp;vop=1&amp;vis=1&amp;visfb=1&amp;pid=d545bb5a6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5352" y="2995612"/>
            <a:ext cx="4992624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66_2#ccd78f890?iti=19&amp;htil=8&amp;vcp=1&amp;vop=1&amp;vis=1&amp;visfb=1&amp;pid=d545bb5a6&amp;color=0,0,0&amp;vtp=1&amp;bbb=1" title=""/>
          <p:cNvSpPr/>
          <p:nvPr/>
        </p:nvSpPr>
        <p:spPr>
          <a:xfrm>
            <a:off x="8196358" y="528059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图21-9</a:t>
            </a:r>
            <a:endParaRPr lang="en-US" altLang="zh-CN" sz="2800"/>
          </a:p>
        </p:txBody>
      </p:sp>
      <p:sp>
        <p:nvSpPr>
          <p:cNvPr id="6" name="QB_6_BD.66_3#ccd78f890?htil=8&amp;vcp=1&amp;vop=1&amp;vis=1&amp;pid=d545bb5a6&amp;color=0,0,0&amp;vtp=1&amp;bbb=1&amp;hb=1" title=""/>
          <p:cNvSpPr/>
          <p:nvPr/>
        </p:nvSpPr>
        <p:spPr>
          <a:xfrm>
            <a:off x="932688" y="2977324"/>
            <a:ext cx="519379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（5）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分析图21-9②的坐标图，小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虞同学发现导致乙组数据与甲和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丙不同的原因是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7" name="QB_6_AN.67_1#ccd78f890.blank?vcp=1&amp;vop=1&amp;vis=1&amp;pid=d545bb5a6&amp;color=0,0,0&amp;vpa=39&amp;vtp=1&amp;bbb=1&amp;hb=1" title=""/>
          <p:cNvSpPr/>
          <p:nvPr/>
        </p:nvSpPr>
        <p:spPr>
          <a:xfrm>
            <a:off x="932688" y="4242244"/>
            <a:ext cx="5193792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实验前电流表没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有调零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89282ed93.fixed?vcp=1&amp;pid=8ba89167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89282ed93.fixed?vcp=1&amp;pid=8ba89167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89282ed93.fixed?vcp=1&amp;pid=8ba89167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68_1#c8b762d2d?vcp=1&amp;vop=1&amp;vis=1&amp;pid=89282ed93&amp;color=0,0,0&amp;vtp=1&amp;bt=1&amp;bbb=1&amp;hb=1" title=""/>
              <p:cNvSpPr/>
              <p:nvPr/>
            </p:nvSpPr>
            <p:spPr>
              <a:xfrm>
                <a:off x="932688" y="887063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探究电流与电阻的关系实验如图21-10，使用的器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材如下：电压恒为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的电源，规格为“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”的滑动变阻器，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规格为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的定值电阻各1个等。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68_1#c8b762d2d?vcp=1&amp;vop=1&amp;vis=1&amp;pid=89282ed9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87063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-4623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68_2#c8b762d2d?vcp=1&amp;vop=1&amp;vis=1&amp;pid=89282ed9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2865215"/>
            <a:ext cx="1673352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graphicFrame>
        <p:nvGraphicFramePr>
          <p:cNvPr id="34" name="QO_5_BD.68_3#c8b762d2d?colgroup=5,5,5,5,5&amp;vcp=1&amp;vop=1&amp;vis=1&amp;pid=89282ed93&amp;color=0,0,0&amp;vtp=1&amp;bbb=1" title=""/>
          <p:cNvGraphicFramePr>
            <a:graphicFrameLocks noGrp="1"/>
          </p:cNvGraphicFramePr>
          <p:nvPr/>
        </p:nvGraphicFramePr>
        <p:xfrm>
          <a:off x="932688" y="4262215"/>
          <a:ext cx="10268712" cy="1708722"/>
        </p:xfrm>
        <a:graphic>
          <a:graphicData uri="http://schemas.openxmlformats.org/drawingml/2006/table">
            <a:tbl>
              <a:tblPr/>
              <a:tblGrid>
                <a:gridCol w="2048256"/>
                <a:gridCol w="2048256"/>
                <a:gridCol w="2057400"/>
                <a:gridCol w="2057400"/>
                <a:gridCol w="2057400"/>
              </a:tblGrid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实验序号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①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𝛀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②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𝐀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ct val="1300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ct val="1300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ct val="1300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69_1#3854de6ac?vcp=1&amp;vop=1&amp;vis=1&amp;pid=c8b762d2d&amp;color=0,0,0&amp;mp=1&amp;vtp=1&amp;bt=1&amp;bbb=1&amp;hb=1" title=""/>
          <p:cNvSpPr/>
          <p:nvPr/>
        </p:nvSpPr>
        <p:spPr>
          <a:xfrm>
            <a:off x="932688" y="987044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连接电路时，开关应处于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状态。请用笔画线代替导线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将实物图连接完整。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将表中所示的实验记录表①、②处补充完整：①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②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3" name="QB_6_AN.70_1#3854de6ac.blank?vcp=1&amp;vop=1&amp;vis=1&amp;pid=c8b762d2d&amp;color=0,0,0&amp;mp=1&amp;vpa=40&amp;vtp=1&amp;bbb=1" title=""/>
          <p:cNvSpPr/>
          <p:nvPr/>
        </p:nvSpPr>
        <p:spPr>
          <a:xfrm>
            <a:off x="5764244" y="95656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断开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5" name="QB_6_AN.72_1#3854de6ac.blank?vcp=1&amp;vop=1&amp;vis=1&amp;pid=c8b762d2d&amp;color=0,0,0&amp;vpa=41&amp;vtp=1&amp;bbb=1" title=""/>
              <p:cNvSpPr/>
              <p:nvPr/>
            </p:nvSpPr>
            <p:spPr>
              <a:xfrm>
                <a:off x="9387714" y="2378710"/>
                <a:ext cx="1143000" cy="4185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B_6_AN.72_1#3854de6ac.blank?vcp=1&amp;vop=1&amp;vis=1&amp;pid=c8b762d2d&amp;color=0,0,0&amp;vpa=4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714" y="2378710"/>
                <a:ext cx="1143000" cy="418529"/>
              </a:xfrm>
              <a:prstGeom prst="rect">
                <a:avLst/>
              </a:prstGeom>
              <a:blipFill rotWithShape="1">
                <a:blip r:embed="rId3"/>
                <a:stretch>
                  <a:fillRect l="-45" r="45" b="-9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B_6_AN.74_1#3854de6ac.blank?vcp=1&amp;vop=1&amp;vis=1&amp;pid=c8b762d2d&amp;color=0,0,0&amp;vpa=42&amp;vtp=1&amp;bbb=1" title=""/>
              <p:cNvSpPr/>
              <p:nvPr/>
            </p:nvSpPr>
            <p:spPr>
              <a:xfrm>
                <a:off x="1300989" y="2996311"/>
                <a:ext cx="1050925" cy="4185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B_6_AN.74_1#3854de6ac.blank?vcp=1&amp;vop=1&amp;vis=1&amp;pid=c8b762d2d&amp;color=0,0,0&amp;vpa=4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89" y="2996311"/>
                <a:ext cx="1050925" cy="418529"/>
              </a:xfrm>
              <a:prstGeom prst="rect">
                <a:avLst/>
              </a:prstGeom>
              <a:blipFill rotWithShape="1">
                <a:blip r:embed="rId4"/>
                <a:stretch>
                  <a:fillRect l="-48" t="-91" r="48" b="-9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QB_6_BD.73_1#a9a53a847?vcp=1&amp;vop=1&amp;vis=1&amp;visfb=1&amp;pid=c8b762d2d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2856" y="3604768"/>
            <a:ext cx="3063240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  <p:bldP spid="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75_1#20b306b7e?htil=9&amp;vcp=1&amp;vop=1&amp;vis=1&amp;visfb=1&amp;pid=c8b762d2d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1249" y="747432"/>
            <a:ext cx="2249424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>
        <mc:Choice Requires="a14">
          <p:sp>
            <p:nvSpPr>
              <p:cNvPr id="3" name="QB_6_BD.75_2#20b306b7e?htil=9&amp;vcp=1&amp;vop=1&amp;vis=1&amp;pid=c8b762d2d&amp;color=0,0,0&amp;vtp=1&amp;bt=1&amp;bbb=1&amp;hb=1&amp;hs=1" title=""/>
              <p:cNvSpPr/>
              <p:nvPr/>
            </p:nvSpPr>
            <p:spPr>
              <a:xfrm>
                <a:off x="932688" y="720000"/>
                <a:ext cx="7936992" cy="2353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的定值电阻接入电路，并将滑动变阻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器调到最大阻值处，闭合开关，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，直到电压表的示数为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，此时电流表的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示数如图21-10乙所示，为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A，记录数据。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B_6_BD.75_2#20b306b7e?htil=9&amp;vcp=1&amp;vop=1&amp;vis=1&amp;pid=c8b762d2d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7936992" cy="2353882"/>
              </a:xfrm>
              <a:prstGeom prst="rect">
                <a:avLst/>
              </a:prstGeom>
              <a:blipFill rotWithShape="1">
                <a:blip r:embed="rId4"/>
                <a:stretch>
                  <a:fillRect l="-6" t="-23" r="-1136" b="-2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6_AN.76_1#20b306b7e.blank?vcp=1&amp;vop=1&amp;vis=1&amp;pid=c8b762d2d&amp;color=0,0,0&amp;vpa=43&amp;vtp=1&amp;bbb=1&amp;hb=1" title=""/>
          <p:cNvSpPr/>
          <p:nvPr/>
        </p:nvSpPr>
        <p:spPr>
          <a:xfrm>
            <a:off x="932688" y="1295183"/>
            <a:ext cx="7936992" cy="11346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调节滑动变阻器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的滑片</a:t>
            </a:r>
            <a:endParaRPr lang="en-US" altLang="zh-CN" sz="2800"/>
          </a:p>
        </p:txBody>
      </p:sp>
      <p:sp>
        <p:nvSpPr>
          <p:cNvPr id="5" name="QB_6_AN.77_1#20b306b7e.blank?vcp=1&amp;vop=1&amp;vis=1&amp;pid=c8b762d2d&amp;color=0,0,0&amp;vpa=44&amp;vtp=1&amp;bbb=1" title=""/>
          <p:cNvSpPr/>
          <p:nvPr/>
        </p:nvSpPr>
        <p:spPr>
          <a:xfrm>
            <a:off x="4949856" y="2494381"/>
            <a:ext cx="703263" cy="5297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0.4</a:t>
            </a:r>
            <a:endParaRPr lang="en-US" altLang="zh-CN" sz="2800"/>
          </a:p>
        </p:txBody>
      </p:sp>
      <p:sp>
        <p:nvSpPr>
          <p:cNvPr id="6" name="P_6_BD#b8286f83f?vcp=1&amp;vis=1&amp;pid=c8b762d2d&amp;color=0,0,0&amp;vtp=1&amp;bbb=1&amp;hs=1" title=""/>
          <p:cNvSpPr/>
          <p:nvPr/>
        </p:nvSpPr>
        <p:spPr>
          <a:xfrm>
            <a:off x="932688" y="3148304"/>
            <a:ext cx="10323576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（4）依次更换定值电阻，重复实验。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B_6_BD.78_1#591c5a41e?vcp=1&amp;vop=1&amp;vis=1&amp;pid=c8b762d2d&amp;color=0,0,0&amp;vtp=1&amp;bbb=1&amp;hb=1" title=""/>
              <p:cNvSpPr/>
              <p:nvPr/>
            </p:nvSpPr>
            <p:spPr>
              <a:xfrm>
                <a:off x="932688" y="3685832"/>
                <a:ext cx="10323576" cy="2353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（5）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若计划将定值电阻两端的电压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，是否仍能依次用上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述4个定值电阻完成实验？请判断并说明理由：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B_6_BD.78_1#591c5a41e?vcp=1&amp;vop=1&amp;vis=1&amp;pid=c8b762d2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85832"/>
                <a:ext cx="10323576" cy="2353882"/>
              </a:xfrm>
              <a:prstGeom prst="rect">
                <a:avLst/>
              </a:prstGeom>
              <a:blipFill rotWithShape="1">
                <a:blip r:embed="rId5"/>
                <a:stretch>
                  <a:fillRect l="-5" t="-12" r="-1609" b="-24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QB_6_AN.79_1#591c5a41e.blank?vcp=1&amp;vop=1&amp;vis=1&amp;pid=c8b762d2d&amp;color=0,0,0&amp;vpa=45&amp;vtp=1&amp;bbb=1&amp;hb=1" title=""/>
              <p:cNvSpPr/>
              <p:nvPr/>
            </p:nvSpPr>
            <p:spPr>
              <a:xfrm>
                <a:off x="932689" y="4261015"/>
                <a:ext cx="10323321" cy="17348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ct val="142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                  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不能；用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的电阻进行实验时，调节滑动变阻器，定值电阻两端电压始终大于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B_6_AN.79_1#591c5a41e.blank?vcp=1&amp;vop=1&amp;vis=1&amp;pid=c8b762d2d&amp;color=0,0,0&amp;vpa=45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9" y="4261015"/>
                <a:ext cx="10323321" cy="1734820"/>
              </a:xfrm>
              <a:prstGeom prst="rect">
                <a:avLst/>
              </a:prstGeom>
              <a:blipFill rotWithShape="1">
                <a:blip r:embed="rId6"/>
                <a:stretch>
                  <a:fillRect l="-5" t="-10" r="0" b="-47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8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80_1#ab72cb5bf?iti=20&amp;htil=10&amp;vcp=1&amp;vop=1&amp;vis=1&amp;pid=89282ed9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4152" y="1119378"/>
            <a:ext cx="3163824" cy="35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80_2#ab72cb5bf?iti=20&amp;htil=10&amp;vcp=1&amp;vop=1&amp;vis=1&amp;pid=89282ed93&amp;color=0,0,0&amp;vtp=1&amp;bbb=1" title=""/>
          <p:cNvSpPr/>
          <p:nvPr/>
        </p:nvSpPr>
        <p:spPr>
          <a:xfrm>
            <a:off x="9031669" y="4803394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80_3#ab72cb5bf?htil=10&amp;vcp=1&amp;vop=1&amp;vis=1&amp;pid=89282ed93&amp;color=0,0,0&amp;vtp=1&amp;bt=1&amp;bbb=1&amp;hb=1" title=""/>
              <p:cNvSpPr/>
              <p:nvPr/>
            </p:nvSpPr>
            <p:spPr>
              <a:xfrm>
                <a:off x="932688" y="1101090"/>
                <a:ext cx="7022592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某消毒柜具有高温消毒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和紫外线杀菌功能，其简化电路如图21-11所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示。发热电阻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消毒柜正常工作，求通过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80_3#ab72cb5bf?htil=10&amp;vcp=1&amp;vop=1&amp;vis=1&amp;pid=89282ed9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01090"/>
                <a:ext cx="7022592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r="-4277" b="-27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5_AN.81_1#ab72cb5bf?htil=10&amp;vcp=1&amp;vop=1&amp;vis=1&amp;pid=89282ed93&amp;color=0,0,0&amp;vtp=1&amp;bbb=1" title=""/>
              <p:cNvSpPr/>
              <p:nvPr/>
            </p:nvSpPr>
            <p:spPr>
              <a:xfrm>
                <a:off x="932688" y="3599942"/>
                <a:ext cx="7022592" cy="1887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5_AN.81_1#ab72cb5bf?htil=10&amp;vcp=1&amp;vop=1&amp;vis=1&amp;pid=89282ed9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599942"/>
                <a:ext cx="7022592" cy="1887157"/>
              </a:xfrm>
              <a:prstGeom prst="rect">
                <a:avLst/>
              </a:prstGeom>
              <a:blipFill rotWithShape="1">
                <a:blip r:embed="rId5"/>
                <a:stretch>
                  <a:fillRect l="-7" t="-7" b="-3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82_1#108b363ff?iti=21&amp;htil=11&amp;vcp=1&amp;vop=1&amp;vis=1&amp;pid=89282ed93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9664" y="1564227"/>
            <a:ext cx="324612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82_2#108b363ff?iti=21&amp;htil=11&amp;vcp=1&amp;vop=1&amp;vis=1&amp;pid=89282ed93&amp;color=0,0,0&amp;vtp=1&amp;bbb=1" title=""/>
          <p:cNvSpPr/>
          <p:nvPr/>
        </p:nvSpPr>
        <p:spPr>
          <a:xfrm>
            <a:off x="8968518" y="384006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图21-12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82_3#108b363ff?htil=11&amp;vcp=1&amp;vop=1&amp;vis=1&amp;pid=89282ed93&amp;color=0,0,0&amp;vtp=1&amp;bt=1&amp;bbb=1&amp;hb=1&amp;hs=1" title=""/>
              <p:cNvSpPr/>
              <p:nvPr/>
            </p:nvSpPr>
            <p:spPr>
              <a:xfrm>
                <a:off x="932688" y="1545939"/>
                <a:ext cx="694029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如图21-12甲所示是用某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款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打印笔进行立体绘画时的场景。打印笔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通电后，笔内电阻丝发热使笔内绘画材料熔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化。加热电路简化后如图21-12乙所示，电源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为发热电阻丝。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82_3#108b363ff?htil=11&amp;vcp=1&amp;vop=1&amp;vis=1&amp;pid=89282ed9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939"/>
                <a:ext cx="694029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11" r="-1286" b="-2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5_BD.82_3#108b363ff?htil=11&amp;vcp=1&amp;vop=1&amp;vis=1&amp;pid=89282ed93&amp;color=0,0,0&amp;vtp=1&amp;bt=1&amp;bbb=1&amp;hb=1&amp;hs=1" title=""/>
              <p:cNvSpPr/>
              <p:nvPr/>
            </p:nvSpPr>
            <p:spPr>
              <a:xfrm>
                <a:off x="935991" y="4745069"/>
                <a:ext cx="10320018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，忽略电阻丝阻值随温度的变化。求通过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5_BD.82_3#108b363ff?htil=11&amp;vcp=1&amp;vop=1&amp;vis=1&amp;pid=89282ed9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745069"/>
                <a:ext cx="10320018" cy="563182"/>
              </a:xfrm>
              <a:prstGeom prst="rect">
                <a:avLst/>
              </a:prstGeom>
              <a:blipFill rotWithShape="1">
                <a:blip r:embed="rId5"/>
                <a:stretch>
                  <a:fillRect t="-62" r="6" b="-12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AN.83_1#108b363ff?vcp=1&amp;vop=1&amp;vis=1&amp;pid=89282ed93&amp;color=0,0,0&amp;vtp=1&amp;bt=1&amp;bbb=1" title=""/>
              <p:cNvSpPr/>
              <p:nvPr/>
            </p:nvSpPr>
            <p:spPr>
              <a:xfrm>
                <a:off x="932688" y="807802"/>
                <a:ext cx="10323576" cy="19379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解：电源电压恒为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AN.83_1#108b363ff?vcp=1&amp;vop=1&amp;vis=1&amp;pid=89282ed93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7802"/>
                <a:ext cx="10323576" cy="1937957"/>
              </a:xfrm>
              <a:prstGeom prst="rect">
                <a:avLst/>
              </a:prstGeom>
              <a:blipFill rotWithShape="1">
                <a:blip r:embed="rId3"/>
                <a:stretch>
                  <a:fillRect l="-5" t="-4" r="2" b="-3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AN.83_2#108b363ff?iti=22&amp;vcp=1&amp;vop=1&amp;vis=1&amp;visfb=1&amp;pid=89282ed9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581" y="2880950"/>
            <a:ext cx="3791793" cy="24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AN.83_3#108b363ff?iti=22&amp;vcp=1&amp;vop=1&amp;vis=1&amp;visfb=1&amp;pid=89282ed93&amp;color=0,0,0&amp;vtp=1&amp;bbb=1" title=""/>
          <p:cNvSpPr/>
          <p:nvPr/>
        </p:nvSpPr>
        <p:spPr>
          <a:xfrm>
            <a:off x="5460271" y="545475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图21-12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84_1#3d716231e?iti=23&amp;htil=12&amp;vcp=1&amp;vop=1&amp;vis=1&amp;pid=89282ed9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1040" y="1321784"/>
            <a:ext cx="2916936" cy="35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84_2#3d716231e?iti=23&amp;htil=12&amp;vcp=1&amp;vop=1&amp;vis=1&amp;pid=89282ed93&amp;color=0,0,0&amp;vtp=1&amp;bbb=1" title=""/>
          <p:cNvSpPr/>
          <p:nvPr/>
        </p:nvSpPr>
        <p:spPr>
          <a:xfrm>
            <a:off x="9145302" y="498751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图21-13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84_3#3d716231e?htil=12&amp;vcp=1&amp;vop=1&amp;vis=1&amp;pid=89282ed93&amp;color=0,0,0&amp;vtp=1&amp;bt=1&amp;bbb=1&amp;hb=1" title=""/>
              <p:cNvSpPr/>
              <p:nvPr/>
            </p:nvSpPr>
            <p:spPr>
              <a:xfrm>
                <a:off x="932688" y="1303496"/>
                <a:ext cx="7269480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小明设计了可改变灯泡亮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度的电路，如图21-13所示，电源电压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标有“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”。定值电阻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拨到2处时，闭合开关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两端的电压。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84_3#3d716231e?htil=12&amp;vcp=1&amp;vop=1&amp;vis=1&amp;pid=89282ed9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03496"/>
                <a:ext cx="7269480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15" r="-2177" b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AN.85_1#3d716231e?iti=24&amp;htil=13&amp;vcp=1&amp;vop=1&amp;vis=1&amp;visfb=1&amp;pid=89282ed9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6782" y="1326356"/>
            <a:ext cx="2916936" cy="35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AN.85_2#3d716231e?iti=24&amp;htil=13&amp;vcp=1&amp;vop=1&amp;vis=1&amp;visfb=1&amp;pid=89282ed93&amp;color=0,0,0&amp;vtp=1&amp;bbb=1" title=""/>
          <p:cNvSpPr/>
          <p:nvPr/>
        </p:nvSpPr>
        <p:spPr>
          <a:xfrm>
            <a:off x="9111044" y="499208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图21-13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AN.85_3#3d716231e?htil=13&amp;vcp=1&amp;vop=1&amp;vis=1&amp;pid=89282ed93&amp;color=0,0,0&amp;vtp=1&amp;bt=1&amp;bbb=1&amp;hb=1" title=""/>
              <p:cNvSpPr/>
              <p:nvPr/>
            </p:nvSpPr>
            <p:spPr>
              <a:xfrm>
                <a:off x="932688" y="1298924"/>
                <a:ext cx="7269480" cy="38302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拨到2处时，闭合开关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与电阻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串联，电流表测量的是电路中的电流。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根据欧姆定律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得，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两端的电压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拨到2处时，闭合开关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两端的电压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AN.85_3#3d716231e?htil=13&amp;vcp=1&amp;vop=1&amp;vis=1&amp;pid=89282ed9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98924"/>
                <a:ext cx="7269480" cy="3830257"/>
              </a:xfrm>
              <a:prstGeom prst="rect">
                <a:avLst/>
              </a:prstGeom>
              <a:blipFill rotWithShape="1">
                <a:blip r:embed="rId4"/>
                <a:stretch>
                  <a:fillRect l="-7" t="-9" r="-543" b="-1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03afc045a?colgroup=5,22&amp;vcp=1&amp;pid=46bddd00e&amp;color=0,0,0&amp;vtp=1&amp;bt=1&amp;bbb=1&amp;hb=1" title=""/>
          <p:cNvGraphicFramePr>
            <a:graphicFrameLocks noGrp="1"/>
          </p:cNvGraphicFramePr>
          <p:nvPr/>
        </p:nvGraphicFramePr>
        <p:xfrm>
          <a:off x="932688" y="1185481"/>
          <a:ext cx="10287000" cy="4487039"/>
        </p:xfrm>
        <a:graphic>
          <a:graphicData uri="http://schemas.openxmlformats.org/drawingml/2006/table">
            <a:tbl>
              <a:tblPr/>
              <a:tblGrid>
                <a:gridCol w="1965960"/>
                <a:gridCol w="905256"/>
                <a:gridCol w="2697480"/>
                <a:gridCol w="3813048"/>
                <a:gridCol w="905256"/>
              </a:tblGrid>
              <a:tr h="1133920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1.探究电流与电压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电阻的关系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2.理解欧姆定律及其简单计算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欧姆定律计算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电阻的测量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欧姆定律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探究电流与电阻的关系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欧姆定律计算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9分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cf3840ae.fixed?vcp=1&amp;pid=8ba89167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acf3840ae.fixed?vcp=1&amp;pid=8ba89167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acf3840ae.fixed?vcp=1&amp;pid=8ba89167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5fb2218a7?vcp=1&amp;pid=acf3840ae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06868"/>
            <a:ext cx="1143000" cy="466344"/>
          </a:xfrm>
          <a:prstGeom prst="rect">
            <a:avLst/>
          </a:prstGeom>
        </p:spPr>
      </p:pic>
      <p:sp>
        <p:nvSpPr>
          <p:cNvPr id="3" name="C_5_BD#5fb2218a7?vcp=1&amp;pid=acf3840ae&amp;color=0,0,0&amp;vtp=1&amp;bt=1&amp;bbb=1&amp;hb=1" title=""/>
          <p:cNvSpPr/>
          <p:nvPr/>
        </p:nvSpPr>
        <p:spPr>
          <a:xfrm>
            <a:off x="932689" y="720000"/>
            <a:ext cx="10323320" cy="12070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电流与电压、电阻的关系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欧姆定律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欧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黑体" panose="02010609060101010101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姆定律在串联、并联电路中的应用</a:t>
            </a:r>
            <a:endParaRPr lang="en-US" altLang="zh-CN" sz="100"/>
          </a:p>
        </p:txBody>
      </p:sp>
      <p:pic>
        <p:nvPicPr>
          <p:cNvPr id="4" name="C_5_BD#5fb2218a7?vcp=1&amp;pid=acf3840ae&amp;color=0,0,0&amp;tib=255,255,255&amp;iip=2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253" y="806868"/>
            <a:ext cx="1143000" cy="466344"/>
          </a:xfrm>
          <a:prstGeom prst="rect">
            <a:avLst/>
          </a:prstGeom>
        </p:spPr>
      </p:pic>
      <p:pic>
        <p:nvPicPr>
          <p:cNvPr id="5" name="C_5_BD#5fb2218a7?vcp=1&amp;pid=acf3840ae&amp;color=0,0,0&amp;tib=255,255,255&amp;iip=3&amp;vtp=1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778" y="806868"/>
            <a:ext cx="1143000" cy="466344"/>
          </a:xfrm>
          <a:prstGeom prst="rect">
            <a:avLst/>
          </a:prstGeom>
        </p:spPr>
      </p:pic>
      <p:sp>
        <p:nvSpPr>
          <p:cNvPr id="6" name="P_6_BD#144724058?vcp=1&amp;pid=5fb2218a7&amp;color=0,0,0&amp;vtp=1&amp;bbb=1&amp;hb=1" title=""/>
          <p:cNvSpPr/>
          <p:nvPr/>
        </p:nvSpPr>
        <p:spPr>
          <a:xfrm>
            <a:off x="932688" y="1993683"/>
            <a:ext cx="10323576" cy="2469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1.电流与电压的关系：在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一定时，导体中的电流跟这段导体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两端的电压成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2.电流与电阻的关系：在电压一定时，导体中的电流跟导体的电阻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成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#2</a:t>
            </a:r>
            <a:endParaRPr lang="en-US" altLang="zh-CN" sz="2800"/>
          </a:p>
        </p:txBody>
      </p:sp>
      <p:sp>
        <p:nvSpPr>
          <p:cNvPr id="7" name="P_6_AN.1_1#144724058.blank?vcp=1&amp;pid=5fb2218a7&amp;color=0,0,0&amp;vpa=1&amp;vtp=1&amp;bbb=1" title=""/>
          <p:cNvSpPr/>
          <p:nvPr/>
        </p:nvSpPr>
        <p:spPr>
          <a:xfrm>
            <a:off x="4781581" y="196320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电阻</a:t>
            </a:r>
            <a:endParaRPr lang="en-US" altLang="zh-CN" sz="2800"/>
          </a:p>
        </p:txBody>
      </p:sp>
      <p:sp>
        <p:nvSpPr>
          <p:cNvPr id="8" name="P_6_AN.2_1#144724058.blank?vcp=1&amp;pid=5fb2218a7&amp;color=0,0,0&amp;vpa=2&amp;vtp=1&amp;bbb=1" title=""/>
          <p:cNvSpPr/>
          <p:nvPr/>
        </p:nvSpPr>
        <p:spPr>
          <a:xfrm>
            <a:off x="3086131" y="261090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正比</a:t>
            </a:r>
            <a:endParaRPr lang="en-US" altLang="zh-CN" sz="2800"/>
          </a:p>
        </p:txBody>
      </p:sp>
      <p:sp>
        <p:nvSpPr>
          <p:cNvPr id="9" name="P_6_AN.3_1#144724058.blank?vcp=1&amp;pid=5fb2218a7&amp;color=0,0,0&amp;vpa=3&amp;vtp=1&amp;bbb=1" title=""/>
          <p:cNvSpPr/>
          <p:nvPr/>
        </p:nvSpPr>
        <p:spPr>
          <a:xfrm>
            <a:off x="1300195" y="388534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反比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144724058?vcp=1&amp;pid=5fb2218a7&amp;color=0,0,0&amp;mp=1&amp;vtp=1&amp;bt=1&amp;bbb=1&amp;hb=1" title=""/>
          <p:cNvSpPr/>
          <p:nvPr/>
        </p:nvSpPr>
        <p:spPr>
          <a:xfrm>
            <a:off x="932688" y="1571466"/>
            <a:ext cx="10323576" cy="37652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3.导体中的电流，跟导体两端的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成正比，跟导体的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成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反比，这个规律叫作欧姆定律。用公式表示就是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，这个公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式可以变换为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4.电阻的串联和并联：串联电阻的总电阻的阻值比任何一个分电阻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的阻值都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；并联电阻的总电阻的阻值比任何一个分电阻的阻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值都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#4</a:t>
            </a:r>
            <a:endParaRPr lang="en-US" altLang="zh-CN" sz="2800"/>
          </a:p>
        </p:txBody>
      </p:sp>
      <p:sp>
        <p:nvSpPr>
          <p:cNvPr id="3" name="P_6_AN.4_1#144724058.blank?vcp=1&amp;pid=5fb2218a7&amp;color=0,0,0&amp;mp=1&amp;vpa=4&amp;vtp=1&amp;bbb=1" title=""/>
          <p:cNvSpPr/>
          <p:nvPr/>
        </p:nvSpPr>
        <p:spPr>
          <a:xfrm>
            <a:off x="5853144" y="154098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电压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P_6_AN.5_1#144724058.blank?vcp=1&amp;pid=5fb2218a7&amp;color=0,0,0&amp;mp=1&amp;vpa=5&amp;vtp=1&amp;bbb=1" title=""/>
          <p:cNvSpPr/>
          <p:nvPr/>
        </p:nvSpPr>
        <p:spPr>
          <a:xfrm>
            <a:off x="9777445" y="154098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电阻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5" name="P_6_AN.6_1#144724058.blank?vcp=1&amp;pid=5fb2218a7&amp;color=0,0,0&amp;mp=1&amp;vpa=6&amp;vtp=1&amp;bbb=1&amp;rh=48.21" title=""/>
              <p:cNvSpPr/>
              <p:nvPr/>
            </p:nvSpPr>
            <p:spPr>
              <a:xfrm>
                <a:off x="8482839" y="2118455"/>
                <a:ext cx="988187" cy="612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P_6_AN.6_1#144724058.blank?vcp=1&amp;pid=5fb2218a7&amp;color=0,0,0&amp;mp=1&amp;vpa=6&amp;vtp=1&amp;bbb=1&amp;rh=48.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39" y="2118455"/>
                <a:ext cx="988187" cy="612267"/>
              </a:xfrm>
              <a:prstGeom prst="rect">
                <a:avLst/>
              </a:prstGeom>
              <a:blipFill rotWithShape="1">
                <a:blip r:embed="rId3"/>
                <a:stretch>
                  <a:fillRect l="-52" t="-16" b="-1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P_6_AN.7_1#144724058.blank?vcp=1&amp;pid=5fb2218a7&amp;color=0,0,0&amp;mp=1&amp;vpa=7&amp;vtp=1&amp;bbb=1&amp;rh=48.21" title=""/>
              <p:cNvSpPr/>
              <p:nvPr/>
            </p:nvSpPr>
            <p:spPr>
              <a:xfrm>
                <a:off x="3163126" y="2777585"/>
                <a:ext cx="1080262" cy="612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P_6_AN.7_1#144724058.blank?vcp=1&amp;pid=5fb2218a7&amp;color=0,0,0&amp;mp=1&amp;vpa=7&amp;vtp=1&amp;bbb=1&amp;rh=48.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6" y="2777585"/>
                <a:ext cx="1080262" cy="612267"/>
              </a:xfrm>
              <a:prstGeom prst="rect">
                <a:avLst/>
              </a:prstGeom>
              <a:blipFill rotWithShape="1">
                <a:blip r:embed="rId4"/>
                <a:stretch>
                  <a:fillRect l="-18" t="-16" r="29" b="-1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P_6_AN.8_1#144724058.blank?vcp=1&amp;pid=5fb2218a7&amp;color=0,0,0&amp;mp=1&amp;vpa=8&amp;vtp=1&amp;bbb=1" title=""/>
              <p:cNvSpPr/>
              <p:nvPr/>
            </p:nvSpPr>
            <p:spPr>
              <a:xfrm>
                <a:off x="4739513" y="2972974"/>
                <a:ext cx="1305687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P_6_AN.8_1#144724058.blank?vcp=1&amp;pid=5fb2218a7&amp;color=0,0,0&amp;mp=1&amp;vpa=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13" y="2972974"/>
                <a:ext cx="1305687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39" t="-131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_6_AN.9_1#144724058.blank?vcp=1&amp;pid=5fb2218a7&amp;color=0,0,0&amp;mp=1&amp;vpa=9&amp;vtp=1" title=""/>
          <p:cNvSpPr/>
          <p:nvPr/>
        </p:nvSpPr>
        <p:spPr>
          <a:xfrm>
            <a:off x="2371757" y="413178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10_1#144724058.blank?vcp=1&amp;pid=5fb2218a7&amp;color=0,0,0&amp;mp=1&amp;vpa=10&amp;vtp=1" title=""/>
          <p:cNvSpPr/>
          <p:nvPr/>
        </p:nvSpPr>
        <p:spPr>
          <a:xfrm>
            <a:off x="1657382" y="4758531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144724058?vcp=1&amp;pid=5fb2218a7&amp;color=0,0,0&amp;mp=1&amp;vtp=1&amp;bt=1&amp;bbb=1&amp;hb=1" title=""/>
          <p:cNvSpPr/>
          <p:nvPr/>
        </p:nvSpPr>
        <p:spPr>
          <a:xfrm>
            <a:off x="932688" y="1226026"/>
            <a:ext cx="10323576" cy="44129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5.串、并联电路电流和电压的特点。</a:t>
            </a:r>
            <a:endParaRPr lang="en-US" altLang="zh-CN" sz="2800">
              <a:solidFill>
                <a:srgbClr val="000000"/>
              </a:solidFill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（1）串联电路电流处处相等，电流的表达式是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；串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联电路总电压等于各部分电压之和，电压的表达式是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（2）并联电路各支路两端电压相等，电压的表达式是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；并联电路总电流等于各支路电流之和，电流的表达式是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#5.2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P_6_AN.11_1#144724058.blank?vcp=1&amp;pid=5fb2218a7&amp;color=0,0,0&amp;mp=1&amp;vpa=11&amp;vtp=1&amp;bbb=1" title=""/>
              <p:cNvSpPr/>
              <p:nvPr/>
            </p:nvSpPr>
            <p:spPr>
              <a:xfrm>
                <a:off x="8278051" y="1967134"/>
                <a:ext cx="191376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P_6_AN.11_1#144724058.blank?vcp=1&amp;pid=5fb2218a7&amp;color=0,0,0&amp;mp=1&amp;vpa=1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51" y="1967134"/>
                <a:ext cx="1913763" cy="412369"/>
              </a:xfrm>
              <a:prstGeom prst="rect">
                <a:avLst/>
              </a:prstGeom>
              <a:blipFill rotWithShape="1">
                <a:blip r:embed="rId3"/>
                <a:stretch>
                  <a:fillRect l="-10" t="-131" r="3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P_6_AN.12_1#144724058.blank?vcp=1&amp;pid=5fb2218a7&amp;color=0,0,0&amp;mp=1&amp;vpa=12&amp;vtp=1&amp;bbb=1&amp;hb=1" title=""/>
              <p:cNvSpPr/>
              <p:nvPr/>
            </p:nvSpPr>
            <p:spPr>
              <a:xfrm>
                <a:off x="932689" y="2483326"/>
                <a:ext cx="10323321" cy="12346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235"/>
                  </a:lnSpc>
                </a:pPr>
                <a:r>
                  <a:rPr lang="en-US" altLang="zh-CN" sz="2800" b="1" i="0" ker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                       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P_6_AN.12_1#144724058.blank?vcp=1&amp;pid=5fb2218a7&amp;color=0,0,0&amp;mp=1&amp;vpa=12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9" y="2483326"/>
                <a:ext cx="10323321" cy="1234694"/>
              </a:xfrm>
              <a:prstGeom prst="rect">
                <a:avLst/>
              </a:prstGeom>
              <a:blipFill rotWithShape="1">
                <a:blip r:embed="rId4"/>
                <a:stretch>
                  <a:fillRect l="-5" t="-39" r="0" b="-7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P_6_AN.13_1#144724058.blank?vcp=1&amp;pid=5fb2218a7&amp;color=0,0,0&amp;mp=1&amp;vpa=13&amp;vtp=1&amp;bbb=1&amp;hb=1" title=""/>
              <p:cNvSpPr/>
              <p:nvPr/>
            </p:nvSpPr>
            <p:spPr>
              <a:xfrm>
                <a:off x="932689" y="3778726"/>
                <a:ext cx="10323321" cy="12346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235"/>
                  </a:lnSpc>
                </a:pPr>
                <a:r>
                  <a:rPr lang="en-US" altLang="zh-CN" sz="2800" b="1" i="0" ker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                        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P_6_AN.13_1#144724058.blank?vcp=1&amp;pid=5fb2218a7&amp;color=0,0,0&amp;mp=1&amp;vpa=13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9" y="3778726"/>
                <a:ext cx="10323321" cy="1234694"/>
              </a:xfrm>
              <a:prstGeom prst="rect">
                <a:avLst/>
              </a:prstGeom>
              <a:blipFill rotWithShape="1">
                <a:blip r:embed="rId5"/>
                <a:stretch>
                  <a:fillRect l="-5" t="-39" r="0" b="-7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P_6_AN.14_1#144724058.blank?vcp=1&amp;pid=5fb2218a7&amp;color=0,0,0&amp;mp=1&amp;vpa=14&amp;vtp=1&amp;bbb=1" title=""/>
              <p:cNvSpPr/>
              <p:nvPr/>
            </p:nvSpPr>
            <p:spPr>
              <a:xfrm>
                <a:off x="981901" y="5181123"/>
                <a:ext cx="1874139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P_6_AN.14_1#144724058.blank?vcp=1&amp;pid=5fb2218a7&amp;color=0,0,0&amp;mp=1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01" y="5181123"/>
                <a:ext cx="1874139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10" t="-38" r="24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274300" y="10871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b97eace1.fixed?vcp=1&amp;pid=8ba89167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ab97eace1.fixed?vcp=1&amp;pid=8ba89167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ab97eace1.fixed?vcp=1&amp;pid=8ba89167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251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2026-02-06T23:37:03Z</cp:lastPrinted>
  <dcterms:created xsi:type="dcterms:W3CDTF">2026-02-06T23:37:03Z</dcterms:created>
  <dcterms:modified xsi:type="dcterms:W3CDTF">2026-02-06T15:37:03Z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