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tags" Target="tags/tag1.xml" /><Relationship Id="rId25" Type="http://schemas.openxmlformats.org/officeDocument/2006/relationships/presProps" Target="presProps.xml" /><Relationship Id="rId26" Type="http://schemas.openxmlformats.org/officeDocument/2006/relationships/viewProps" Target="viewProps.xml" /><Relationship Id="rId27" Type="http://schemas.openxmlformats.org/officeDocument/2006/relationships/theme" Target="theme/theme1.xml" /><Relationship Id="rId28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slideLayout" Target="../slideLayouts/slideLayout20.xml" /><Relationship Id="rId21" Type="http://schemas.openxmlformats.org/officeDocument/2006/relationships/slideLayout" Target="../slideLayouts/slideLayout21.xml" /><Relationship Id="rId22" Type="http://schemas.openxmlformats.org/officeDocument/2006/relationships/slideLayout" Target="../slideLayouts/slideLayout22.xml" /><Relationship Id="rId23" Type="http://schemas.openxmlformats.org/officeDocument/2006/relationships/image" Target="file:///D:\qq&#25991;&#20214;\712321467\Image\C2C\Image2\%7b75232B38-A165-1FB7-499C-2E1C792CACB5%7d.png" TargetMode="External" /><Relationship Id="rId24" Type="http://schemas.openxmlformats.org/officeDocument/2006/relationships/image" Target="../media/image1.png" /><Relationship Id="rId25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24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gif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18.png" /><Relationship Id="rId3" Type="http://schemas.openxmlformats.org/officeDocument/2006/relationships/image" Target="../media/image19.png" /><Relationship Id="rId4" Type="http://schemas.openxmlformats.org/officeDocument/2006/relationships/image" Target="../media/image20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21.png" /><Relationship Id="rId3" Type="http://schemas.openxmlformats.org/officeDocument/2006/relationships/image" Target="../media/image22.png" /><Relationship Id="rId4" Type="http://schemas.openxmlformats.org/officeDocument/2006/relationships/video" Target="../media/media5.mp4" /><Relationship Id="rId5" Type="http://schemas.microsoft.com/office/2007/relationships/media" Target="../media/media5.mp4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3.png" /><Relationship Id="rId3" Type="http://schemas.openxmlformats.org/officeDocument/2006/relationships/image" Target="../media/image24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25.png" /><Relationship Id="rId3" Type="http://schemas.openxmlformats.org/officeDocument/2006/relationships/image" Target="../media/image26.png" /><Relationship Id="rId4" Type="http://schemas.openxmlformats.org/officeDocument/2006/relationships/image" Target="../media/image27.png" /><Relationship Id="rId5" Type="http://schemas.openxmlformats.org/officeDocument/2006/relationships/image" Target="../media/image28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29.png" /><Relationship Id="rId3" Type="http://schemas.openxmlformats.org/officeDocument/2006/relationships/image" Target="../media/image30.png" /><Relationship Id="rId4" Type="http://schemas.openxmlformats.org/officeDocument/2006/relationships/image" Target="../media/image31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32.gif" /><Relationship Id="rId3" Type="http://schemas.openxmlformats.org/officeDocument/2006/relationships/image" Target="../media/image33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34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35.png" /><Relationship Id="rId3" Type="http://schemas.openxmlformats.org/officeDocument/2006/relationships/image" Target="../media/image36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37.png" /><Relationship Id="rId3" Type="http://schemas.openxmlformats.org/officeDocument/2006/relationships/image" Target="../media/image38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39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0.xml" /><Relationship Id="rId2" Type="http://schemas.openxmlformats.org/officeDocument/2006/relationships/image" Target="../media/image40.png" /><Relationship Id="rId3" Type="http://schemas.openxmlformats.org/officeDocument/2006/relationships/image" Target="../media/image41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1.xml" /><Relationship Id="rId2" Type="http://schemas.openxmlformats.org/officeDocument/2006/relationships/image" Target="../media/image42.png" /><Relationship Id="rId3" Type="http://schemas.openxmlformats.org/officeDocument/2006/relationships/image" Target="../media/image43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2.xml" /><Relationship Id="rId2" Type="http://schemas.openxmlformats.org/officeDocument/2006/relationships/image" Target="../media/image44.png" /><Relationship Id="rId3" Type="http://schemas.openxmlformats.org/officeDocument/2006/relationships/video" Target="../media/media6.mp4" /><Relationship Id="rId4" Type="http://schemas.microsoft.com/office/2007/relationships/media" Target="../media/media6.mp4" /><Relationship Id="rId5" Type="http://schemas.openxmlformats.org/officeDocument/2006/relationships/image" Target="../media/image45.png" /><Relationship Id="rId6" Type="http://schemas.openxmlformats.org/officeDocument/2006/relationships/video" Target="../media/media7.mp4" /><Relationship Id="rId7" Type="http://schemas.microsoft.com/office/2007/relationships/media" Target="../media/media7.mp4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png" /><Relationship Id="rId3" Type="http://schemas.openxmlformats.org/officeDocument/2006/relationships/video" Target="../media/media1.mp4" /><Relationship Id="rId4" Type="http://schemas.microsoft.com/office/2007/relationships/media" Target="../media/media1.mp4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png" /><Relationship Id="rId3" Type="http://schemas.openxmlformats.org/officeDocument/2006/relationships/video" Target="../media/media2.mp4" /><Relationship Id="rId4" Type="http://schemas.microsoft.com/office/2007/relationships/media" Target="../media/media2.mp4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6.png" /><Relationship Id="rId3" Type="http://schemas.openxmlformats.org/officeDocument/2006/relationships/image" Target="../media/image7.png" /><Relationship Id="rId4" Type="http://schemas.openxmlformats.org/officeDocument/2006/relationships/image" Target="../media/image8.png" /><Relationship Id="rId5" Type="http://schemas.openxmlformats.org/officeDocument/2006/relationships/video" Target="../media/media3.mp4" /><Relationship Id="rId6" Type="http://schemas.microsoft.com/office/2007/relationships/media" Target="../media/media3.mp4" /><Relationship Id="rId7" Type="http://schemas.openxmlformats.org/officeDocument/2006/relationships/image" Target="../media/image9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0.png" /><Relationship Id="rId3" Type="http://schemas.openxmlformats.org/officeDocument/2006/relationships/image" Target="../media/image11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2.png" /><Relationship Id="rId3" Type="http://schemas.openxmlformats.org/officeDocument/2006/relationships/image" Target="../media/image13.png" /><Relationship Id="rId4" Type="http://schemas.openxmlformats.org/officeDocument/2006/relationships/video" Target="../media/media4.mp4" /><Relationship Id="rId5" Type="http://schemas.microsoft.com/office/2007/relationships/media" Target="../media/media4.mp4" /><Relationship Id="rId6" Type="http://schemas.openxmlformats.org/officeDocument/2006/relationships/image" Target="../media/image14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5.png" /><Relationship Id="rId3" Type="http://schemas.openxmlformats.org/officeDocument/2006/relationships/image" Target="../media/image16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7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8439" y="267"/>
            <a:ext cx="12184101" cy="6904910"/>
            <a:chExt cx="12184101" cy="6904910"/>
          </a:xfrm>
        </p:grpSpPr>
        <p:sp>
          <p:nvSpPr>
            <p:cNvPr id="3" name="形状1"/>
            <p:cNvSpPr txBox="1"/>
            <p:nvPr/>
          </p:nvSpPr>
          <p:spPr>
            <a:xfrm>
              <a:off x="11151" y="0"/>
              <a:ext cx="12172950" cy="287083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4741371" y="360616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第九章——压强</a:t>
              </a:r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5337588" y="2139267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4067020" y="1044740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第3节  大气压强  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5128838" y="2204466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pic>
          <p:nvPicPr>
            <p:cNvPr id="8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1932"/>
            <a:stretch>
              <a:fillRect/>
            </a:stretch>
          </p:blipFill>
          <p:spPr>
            <a:xfrm>
              <a:off x="0" y="23688"/>
              <a:ext cx="4606878" cy="6881222"/>
            </a:xfrm>
            <a:prstGeom prst="rect">
              <a:avLst/>
            </a:prstGeom>
          </p:spPr>
        </p:pic>
      </p:grp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7591" y="3359306"/>
            <a:ext cx="5334000" cy="3000375"/>
          </a:xfrm>
          <a:prstGeom prst="ellipse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大气压强的测量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236230" y="749884"/>
            <a:ext cx="10810875" cy="151131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气压计：测量大气压的仪器叫做气压计。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200" b="1" i="0">
                <a:solidFill>
                  <a:srgbClr val="0070C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3200" b="1" i="0">
                <a:solidFill>
                  <a:srgbClr val="0070C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3200" b="1" i="0">
                <a:solidFill>
                  <a:srgbClr val="0070C0">
                    <a:alpha val="100000"/>
                  </a:srgbClr>
                </a:solidFill>
                <a:latin typeface="微软雅黑"/>
                <a:ea typeface="微软雅黑"/>
              </a:rPr>
              <a:t>）水银气压计      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水银气压计比较准确，但携带不便。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118081" y="2419236"/>
            <a:ext cx="10610850" cy="73660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  <a:buFont typeface="Arial"/>
              <a:buChar char=" "/>
            </a:pPr>
            <a:r>
              <a:rPr lang="zh-CN" altLang="en-US" sz="3000" b="1" i="0">
                <a:solidFill>
                  <a:srgbClr val="0070C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3000" b="1" i="0">
                <a:solidFill>
                  <a:srgbClr val="0070C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3000" b="1" i="0">
                <a:solidFill>
                  <a:srgbClr val="0070C0">
                    <a:alpha val="100000"/>
                  </a:srgbClr>
                </a:solidFill>
                <a:latin typeface="微软雅黑"/>
                <a:ea typeface="微软雅黑"/>
              </a:rPr>
              <a:t>）金属盒气压计（又称无液气压计）</a:t>
            </a:r>
          </a:p>
        </p:txBody>
      </p:sp>
      <p:grpSp>
        <p:nvGrpSpPr>
          <p:cNvPr id="10" name="组合2" title=""/>
          <p:cNvGrpSpPr/>
          <p:nvPr/>
        </p:nvGrpSpPr>
        <p:grpSpPr>
          <a:xfrm>
            <a:off x="3908498" y="3093244"/>
            <a:ext cx="3920937" cy="3479877"/>
            <a:chExt cx="3920937" cy="3479877"/>
          </a:xfrm>
        </p:grpSpPr>
        <p:sp>
          <p:nvSpPr>
            <p:cNvPr id="11" name="文本3"/>
            <p:cNvSpPr txBox="1"/>
            <p:nvPr/>
          </p:nvSpPr>
          <p:spPr>
            <a:xfrm>
              <a:off x="0" y="2489158"/>
              <a:ext cx="3920937" cy="99071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氧气瓶和灭火器上的</a:t>
              </a:r>
            </a:p>
            <a:p>
              <a:pPr marL="0" algn="ctr">
                <a:lnSpc>
                  <a:spcPts val="2700"/>
                </a:lnSpc>
              </a:pPr>
              <a:r>
                <a:rPr lang="zh-CN" altLang="en-US" sz="23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气压计也是一种无液气压计</a:t>
              </a:r>
            </a:p>
          </p:txBody>
        </p:sp>
        <p:pic>
          <p:nvPicPr>
            <p:cNvPr id="12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352" y="0"/>
              <a:ext cx="2592757" cy="2552868"/>
            </a:xfrm>
            <a:prstGeom prst="rect">
              <a:avLst/>
            </a:prstGeom>
          </p:spPr>
        </p:pic>
      </p:grpSp>
      <p:grpSp>
        <p:nvGrpSpPr>
          <p:cNvPr id="13" name="组合3" title=""/>
          <p:cNvGrpSpPr/>
          <p:nvPr/>
        </p:nvGrpSpPr>
        <p:grpSpPr>
          <a:xfrm>
            <a:off x="8052559" y="2630957"/>
            <a:ext cx="3234118" cy="3799989"/>
            <a:chExt cx="3234118" cy="3799989"/>
          </a:xfrm>
        </p:grpSpPr>
        <p:pic>
          <p:nvPicPr>
            <p:cNvPr id="14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600" t="200"/>
            <a:stretch>
              <a:fillRect/>
            </a:stretch>
          </p:blipFill>
          <p:spPr>
            <a:xfrm>
              <a:off x="124425" y="0"/>
              <a:ext cx="3109693" cy="3429851"/>
            </a:xfrm>
            <a:prstGeom prst="rect">
              <a:avLst/>
            </a:prstGeom>
          </p:spPr>
        </p:pic>
        <p:sp>
          <p:nvSpPr>
            <p:cNvPr id="15" name="文本4"/>
            <p:cNvSpPr txBox="1"/>
            <p:nvPr/>
          </p:nvSpPr>
          <p:spPr>
            <a:xfrm>
              <a:off x="0" y="3247349"/>
              <a:ext cx="2470052" cy="55264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499" b="0" i="0">
                  <a:solidFill>
                    <a:srgbClr val="FF0000">
                      <a:alpha val="100000"/>
                    </a:srgbClr>
                  </a:solidFill>
                  <a:latin typeface="楷体"/>
                  <a:ea typeface="楷体"/>
                </a:rPr>
                <a:t>数字气压计</a:t>
              </a:r>
            </a:p>
          </p:txBody>
        </p:sp>
      </p:grpSp>
      <p:pic>
        <p:nvPicPr>
          <p:cNvPr id="16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333" r="23050" b="3062"/>
          <a:stretch>
            <a:fillRect/>
          </a:stretch>
        </p:blipFill>
        <p:spPr>
          <a:xfrm>
            <a:off x="1090422" y="3469624"/>
            <a:ext cx="2727160" cy="2727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0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大气压强的测量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4183580" y="1124455"/>
            <a:ext cx="7219950" cy="192874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向瓶内吹气，瓶内气压</a:t>
            </a:r>
            <a:r>
              <a:rPr lang="zh-CN" altLang="en-US" sz="2999" b="0" i="0" u="sng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   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瓶外界气压，当自制的气压计随电梯上升后，观察到玻璃管中液柱</a:t>
            </a:r>
            <a:r>
              <a:rPr lang="zh-CN" altLang="en-US" sz="2999" b="0" i="0" u="sng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  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，由此可知外界气压在</a:t>
            </a:r>
            <a:r>
              <a:rPr lang="zh-CN" altLang="en-US" sz="2999" b="0" i="0" u="sng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   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4678375" y="3052562"/>
            <a:ext cx="6855619" cy="14941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buFont typeface="Wingdings"/>
              <a:buChar char="n"/>
            </a:pP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大气压随海拔高度的增加而减小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（在海拔3000m以内，大约每升高10m，大气压减小100Pa）；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1338577" y="860508"/>
            <a:ext cx="20955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自制气压计</a:t>
            </a:r>
          </a:p>
        </p:txBody>
      </p:sp>
      <p:pic>
        <p:nvPicPr>
          <p:cNvPr id="11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923" y="1772422"/>
            <a:ext cx="3043866" cy="4298032"/>
          </a:xfrm>
          <a:prstGeom prst="rect">
            <a:avLst/>
          </a:prstGeom>
        </p:spPr>
      </p:pic>
      <p:pic>
        <p:nvPicPr>
          <p:cNvPr id="12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999506" y="1456658"/>
            <a:ext cx="2773089" cy="4929940"/>
          </a:xfrm>
          <a:prstGeom prst="rect">
            <a:avLst/>
          </a:prstGeom>
        </p:spPr>
      </p:pic>
      <p:sp>
        <p:nvSpPr>
          <p:cNvPr id="13" name="文本4" title=""/>
          <p:cNvSpPr txBox="1"/>
          <p:nvPr/>
        </p:nvSpPr>
        <p:spPr>
          <a:xfrm>
            <a:off x="4530938" y="4576686"/>
            <a:ext cx="7150303" cy="14941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buFont typeface="Wingdings"/>
              <a:buChar char="n"/>
            </a:pP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大气压还与天气有关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（一般情况下晴天比阴雨天气压高，夜间比白天高，冬天比夏天气压高）。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【晴夜冬】气压高</a:t>
            </a:r>
          </a:p>
        </p:txBody>
      </p:sp>
      <p:sp>
        <p:nvSpPr>
          <p:cNvPr id="14" name="文本5" title=""/>
          <p:cNvSpPr txBox="1"/>
          <p:nvPr/>
        </p:nvSpPr>
        <p:spPr>
          <a:xfrm>
            <a:off x="8275168" y="1036730"/>
            <a:ext cx="13335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大于</a:t>
            </a:r>
          </a:p>
        </p:txBody>
      </p:sp>
      <p:sp>
        <p:nvSpPr>
          <p:cNvPr id="15" name="文本6" title=""/>
          <p:cNvSpPr txBox="1"/>
          <p:nvPr/>
        </p:nvSpPr>
        <p:spPr>
          <a:xfrm>
            <a:off x="7126938" y="2060258"/>
            <a:ext cx="13335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上升</a:t>
            </a:r>
          </a:p>
        </p:txBody>
      </p:sp>
      <p:sp>
        <p:nvSpPr>
          <p:cNvPr id="16" name="文本7" title=""/>
          <p:cNvSpPr txBox="1"/>
          <p:nvPr/>
        </p:nvSpPr>
        <p:spPr>
          <a:xfrm>
            <a:off x="5139814" y="2427894"/>
            <a:ext cx="13335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降低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3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14" grpId="0" animBg="1"/>
      <p:bldP spid="12" grpId="0" animBg="1"/>
      <p:bldP spid="15" grpId="0" animBg="1"/>
      <p:bldP spid="16" grpId="0" animBg="1"/>
      <p:bldP spid="9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大气压强的测量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形状2" title=""/>
          <p:cNvSpPr txBox="1"/>
          <p:nvPr/>
        </p:nvSpPr>
        <p:spPr>
          <a:xfrm>
            <a:off x="1168670" y="1257767"/>
            <a:ext cx="2558758" cy="539153"/>
          </a:xfrm>
          <a:custGeom>
            <a:gdLst>
              <a:gd name="connsiteX0" fmla="*/ 89859 w 2558758"/>
              <a:gd name="connsiteY0" fmla="*/ 0 h 539153"/>
              <a:gd name="connsiteX1" fmla="*/ 2468899 w 2558758"/>
              <a:gd name="connsiteY1" fmla="*/ 0 h 539153"/>
              <a:gd name="connsiteX2" fmla="*/ 2518527 w 2558758"/>
              <a:gd name="connsiteY2" fmla="*/ 0 h 539153"/>
              <a:gd name="connsiteX3" fmla="*/ 2558758 w 2558758"/>
              <a:gd name="connsiteY3" fmla="*/ 449294 h 539153"/>
              <a:gd name="connsiteX4" fmla="*/ 2558758 w 2558758"/>
              <a:gd name="connsiteY4" fmla="*/ 498922 h 539153"/>
              <a:gd name="connsiteX5" fmla="*/ 89859 w 2558758"/>
              <a:gd name="connsiteY5" fmla="*/ 539153 h 539153"/>
              <a:gd name="connsiteX6" fmla="*/ 66027 w 2558758"/>
              <a:gd name="connsiteY6" fmla="*/ 539153 h 539153"/>
              <a:gd name="connsiteX7" fmla="*/ 9467 w 2558758"/>
              <a:gd name="connsiteY7" fmla="*/ 495982 h 539153"/>
              <a:gd name="connsiteX8" fmla="*/ 0 w 2558758"/>
              <a:gd name="connsiteY8" fmla="*/ 89859 h 539153"/>
              <a:gd name="connsiteX9" fmla="*/ 0 w 2558758"/>
              <a:gd name="connsiteY9" fmla="*/ 40231 h 53915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58758" h="539153">
                <a:moveTo>
                  <a:pt x="89859" y="0"/>
                </a:moveTo>
                <a:lnTo>
                  <a:pt x="2468899" y="0"/>
                </a:lnTo>
                <a:cubicBezTo>
                  <a:pt x="2518527" y="0"/>
                  <a:pt x="2558758" y="40231"/>
                  <a:pt x="2558758" y="89859"/>
                </a:cubicBezTo>
                <a:lnTo>
                  <a:pt x="2558758" y="449294"/>
                </a:lnTo>
                <a:cubicBezTo>
                  <a:pt x="2558758" y="498922"/>
                  <a:pt x="2518527" y="539153"/>
                  <a:pt x="2468899" y="539153"/>
                </a:cubicBezTo>
                <a:lnTo>
                  <a:pt x="89859" y="539153"/>
                </a:lnTo>
                <a:cubicBezTo>
                  <a:pt x="66027" y="539153"/>
                  <a:pt x="43171" y="529686"/>
                  <a:pt x="26319" y="512834"/>
                </a:cubicBezTo>
                <a:cubicBezTo>
                  <a:pt x="9467" y="495982"/>
                  <a:pt x="0" y="473126"/>
                  <a:pt x="0" y="449294"/>
                </a:cubicBezTo>
                <a:lnTo>
                  <a:pt x="0" y="89859"/>
                </a:lnTo>
                <a:cubicBezTo>
                  <a:pt x="0" y="40231"/>
                  <a:pt x="40231" y="0"/>
                  <a:pt x="89859" y="0"/>
                </a:cubicBezTo>
                <a:close/>
              </a:path>
            </a:pathLst>
          </a:custGeom>
          <a:solidFill>
            <a:srgbClr val="F36161">
              <a:alpha val="100000"/>
            </a:srgbClr>
          </a:solidFill>
          <a:ln w="19050">
            <a:solidFill>
              <a:srgbClr val="C3C3C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大气压与沸点</a:t>
            </a:r>
          </a:p>
        </p:txBody>
      </p:sp>
      <p:sp>
        <p:nvSpPr>
          <p:cNvPr id="9" name="文本1" title=""/>
          <p:cNvSpPr txBox="1"/>
          <p:nvPr/>
        </p:nvSpPr>
        <p:spPr>
          <a:xfrm>
            <a:off x="4050840" y="1129541"/>
            <a:ext cx="4038600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气压增大，沸点升高；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气压减小，沸点降低。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625" t="17708" r="3645" b="25312"/>
          <a:stretch>
            <a:fillRect/>
          </a:stretch>
        </p:blipFill>
        <p:spPr>
          <a:xfrm>
            <a:off x="254213" y="2056981"/>
            <a:ext cx="4636760" cy="2911745"/>
          </a:xfrm>
          <a:prstGeom prst="rect">
            <a:avLst/>
          </a:prstGeom>
        </p:spPr>
      </p:pic>
      <p:sp>
        <p:nvSpPr>
          <p:cNvPr id="11" name="文本2" title=""/>
          <p:cNvSpPr txBox="1"/>
          <p:nvPr/>
        </p:nvSpPr>
        <p:spPr>
          <a:xfrm>
            <a:off x="991762" y="5008350"/>
            <a:ext cx="9972675" cy="110916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原理：利用锅内的气压高于外面的大气压，这样就能使水的沸点升高，把饭煮熟。</a:t>
            </a:r>
          </a:p>
        </p:txBody>
      </p:sp>
      <p:sp>
        <p:nvSpPr>
          <p:cNvPr id="12" name="文本3" title=""/>
          <p:cNvSpPr txBox="1"/>
          <p:nvPr/>
        </p:nvSpPr>
        <p:spPr>
          <a:xfrm>
            <a:off x="4890707" y="2554710"/>
            <a:ext cx="2359595" cy="139082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家用高压锅使用温度大约为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110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～</a:t>
            </a: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120℃</a:t>
            </a:r>
          </a:p>
        </p:txBody>
      </p:sp>
      <p:pic>
        <p:nvPicPr>
          <p:cNvPr id="13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983" y="2188407"/>
            <a:ext cx="2907910" cy="248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2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大气压强的测量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364731" y="958310"/>
            <a:ext cx="4206421" cy="6984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大气压存在的应用</a:t>
            </a:r>
          </a:p>
        </p:txBody>
      </p:sp>
      <p:grpSp>
        <p:nvGrpSpPr>
          <p:cNvPr id="9" name="组合2" title=""/>
          <p:cNvGrpSpPr/>
          <p:nvPr/>
        </p:nvGrpSpPr>
        <p:grpSpPr>
          <a:xfrm>
            <a:off x="3453965" y="1761620"/>
            <a:ext cx="2786270" cy="4034350"/>
            <a:chExt cx="2786270" cy="4034350"/>
          </a:xfrm>
        </p:grpSpPr>
        <p:pic>
          <p:nvPicPr>
            <p:cNvPr id="10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2718"/>
            <a:stretch>
              <a:fillRect/>
            </a:stretch>
          </p:blipFill>
          <p:spPr>
            <a:xfrm>
              <a:off x="0" y="0"/>
              <a:ext cx="2786270" cy="3382245"/>
            </a:xfrm>
            <a:prstGeom prst="rect">
              <a:avLst/>
            </a:prstGeom>
          </p:spPr>
        </p:pic>
        <p:sp>
          <p:nvSpPr>
            <p:cNvPr id="11" name="文本2"/>
            <p:cNvSpPr txBox="1"/>
            <p:nvPr/>
          </p:nvSpPr>
          <p:spPr>
            <a:xfrm>
              <a:off x="307429" y="3382185"/>
              <a:ext cx="2170644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针管吸药液</a:t>
              </a:r>
            </a:p>
          </p:txBody>
        </p:sp>
      </p:grpSp>
      <p:grpSp>
        <p:nvGrpSpPr>
          <p:cNvPr id="12" name="组合3" title=""/>
          <p:cNvGrpSpPr/>
          <p:nvPr/>
        </p:nvGrpSpPr>
        <p:grpSpPr>
          <a:xfrm>
            <a:off x="8838486" y="1790729"/>
            <a:ext cx="3197365" cy="3975980"/>
            <a:chExt cx="3197365" cy="3975980"/>
          </a:xfrm>
        </p:grpSpPr>
        <p:pic>
          <p:nvPicPr>
            <p:cNvPr id="13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197365" cy="3311170"/>
            </a:xfrm>
            <a:prstGeom prst="rect">
              <a:avLst/>
            </a:prstGeom>
          </p:spPr>
        </p:pic>
        <p:sp>
          <p:nvSpPr>
            <p:cNvPr id="14" name="文本3"/>
            <p:cNvSpPr txBox="1"/>
            <p:nvPr/>
          </p:nvSpPr>
          <p:spPr>
            <a:xfrm>
              <a:off x="540372" y="3323815"/>
              <a:ext cx="2258600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 钢笔吸墨水</a:t>
              </a:r>
            </a:p>
          </p:txBody>
        </p:sp>
      </p:grpSp>
      <p:grpSp>
        <p:nvGrpSpPr>
          <p:cNvPr id="15" name="组合4" title=""/>
          <p:cNvGrpSpPr/>
          <p:nvPr/>
        </p:nvGrpSpPr>
        <p:grpSpPr>
          <a:xfrm>
            <a:off x="703078" y="5722001"/>
            <a:ext cx="10571961" cy="739824"/>
            <a:chExt cx="10571961" cy="739824"/>
          </a:xfrm>
        </p:grpSpPr>
        <p:sp>
          <p:nvSpPr>
            <p:cNvPr id="16" name="形状6"/>
            <p:cNvSpPr txBox="1"/>
            <p:nvPr/>
          </p:nvSpPr>
          <p:spPr>
            <a:xfrm>
              <a:off x="3810" y="49530"/>
              <a:ext cx="10568151" cy="690294"/>
            </a:xfrm>
            <a:prstGeom prst="rect">
              <a:avLst/>
            </a:prstGeom>
            <a:solidFill>
              <a:srgbClr val="46A2D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文本4"/>
            <p:cNvSpPr txBox="1"/>
            <p:nvPr/>
          </p:nvSpPr>
          <p:spPr>
            <a:xfrm>
              <a:off x="0" y="0"/>
              <a:ext cx="10568151" cy="690294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300"/>
                </a:lnSpc>
              </a:pPr>
              <a:r>
                <a:rPr lang="zh-CN" altLang="en-US" sz="2800" b="0" i="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一切吸液体的过程都是靠管内外气体</a:t>
              </a:r>
              <a:r>
                <a:rPr lang="zh-CN" altLang="en-US" sz="2800" b="0" i="0">
                  <a:solidFill>
                    <a:srgbClr val="FFFF00">
                      <a:alpha val="100000"/>
                    </a:srgbClr>
                  </a:solidFill>
                  <a:latin typeface="微软雅黑"/>
                  <a:ea typeface="微软雅黑"/>
                </a:rPr>
                <a:t>压强差</a:t>
              </a:r>
              <a:r>
                <a:rPr lang="zh-CN" altLang="en-US" sz="2800" b="0" i="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将液体“压”的过程</a:t>
              </a:r>
            </a:p>
          </p:txBody>
        </p:sp>
      </p:grpSp>
      <p:grpSp>
        <p:nvGrpSpPr>
          <p:cNvPr id="18" name="组合5" title=""/>
          <p:cNvGrpSpPr/>
          <p:nvPr/>
        </p:nvGrpSpPr>
        <p:grpSpPr>
          <a:xfrm>
            <a:off x="521094" y="1852165"/>
            <a:ext cx="2932519" cy="3943321"/>
            <a:chExt cx="2932519" cy="3943321"/>
          </a:xfrm>
        </p:grpSpPr>
        <p:sp>
          <p:nvSpPr>
            <p:cNvPr id="19" name="文本5"/>
            <p:cNvSpPr txBox="1"/>
            <p:nvPr/>
          </p:nvSpPr>
          <p:spPr>
            <a:xfrm>
              <a:off x="1157547" y="3291156"/>
              <a:ext cx="1389866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吸饮料 </a:t>
              </a:r>
            </a:p>
          </p:txBody>
        </p:sp>
        <p:pic>
          <p:nvPicPr>
            <p:cNvPr id="2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2932519" cy="3290888"/>
            </a:xfrm>
            <a:prstGeom prst="rect">
              <a:avLst/>
            </a:prstGeom>
          </p:spPr>
        </p:pic>
      </p:grpSp>
      <p:grpSp>
        <p:nvGrpSpPr>
          <p:cNvPr id="21" name="组合6" title=""/>
          <p:cNvGrpSpPr/>
          <p:nvPr/>
        </p:nvGrpSpPr>
        <p:grpSpPr>
          <a:xfrm>
            <a:off x="6291682" y="1884664"/>
            <a:ext cx="2547321" cy="3837316"/>
            <a:chExt cx="2547321" cy="3837316"/>
          </a:xfrm>
        </p:grpSpPr>
        <p:pic>
          <p:nvPicPr>
            <p:cNvPr id="22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2547147" cy="3089986"/>
            </a:xfrm>
            <a:prstGeom prst="rect">
              <a:avLst/>
            </a:prstGeom>
          </p:spPr>
        </p:pic>
        <p:sp>
          <p:nvSpPr>
            <p:cNvPr id="23" name="文本6"/>
            <p:cNvSpPr txBox="1"/>
            <p:nvPr/>
          </p:nvSpPr>
          <p:spPr>
            <a:xfrm>
              <a:off x="288721" y="3185151"/>
              <a:ext cx="2258600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2060">
                      <a:alpha val="100000"/>
                    </a:srgbClr>
                  </a:solidFill>
                  <a:latin typeface="微软雅黑"/>
                  <a:ea typeface="微软雅黑"/>
                </a:rPr>
                <a:t> 滴管吸取液体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9" grpId="0" animBg="1"/>
      <p:bldP spid="21" grpId="0" animBg="1"/>
      <p:bldP spid="12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大气压强的测量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1276664" y="1090784"/>
            <a:ext cx="3577952" cy="2914572"/>
            <a:chExt cx="3577952" cy="2914572"/>
          </a:xfrm>
        </p:grpSpPr>
        <p:sp>
          <p:nvSpPr>
            <p:cNvPr id="9" name="文本2"/>
            <p:cNvSpPr txBox="1"/>
            <p:nvPr/>
          </p:nvSpPr>
          <p:spPr>
            <a:xfrm>
              <a:off x="0" y="2208219"/>
              <a:ext cx="3547034" cy="706353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l">
                <a:lnSpc>
                  <a:spcPts val="3600"/>
                </a:lnSpc>
              </a:pPr>
              <a:r>
                <a:rPr lang="zh-CN" altLang="en-US" sz="2500" b="0" i="0">
                  <a:solidFill>
                    <a:srgbClr val="000000">
                      <a:alpha val="100000"/>
                    </a:srgbClr>
                  </a:solidFill>
                  <a:latin typeface="黑体"/>
                  <a:ea typeface="黑体"/>
                </a:rPr>
                <a:t>  </a:t>
              </a:r>
              <a:r>
                <a:rPr lang="zh-CN" altLang="en-US" sz="25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吸盘 “吸”在墙上</a:t>
              </a:r>
            </a:p>
          </p:txBody>
        </p:sp>
        <p:pic>
          <p:nvPicPr>
            <p:cNvPr id="10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305" y="0"/>
              <a:ext cx="3423647" cy="2239549"/>
            </a:xfrm>
            <a:prstGeom prst="rect">
              <a:avLst/>
            </a:prstGeom>
          </p:spPr>
        </p:pic>
      </p:grpSp>
      <p:grpSp>
        <p:nvGrpSpPr>
          <p:cNvPr id="11" name="组合3" title=""/>
          <p:cNvGrpSpPr/>
          <p:nvPr/>
        </p:nvGrpSpPr>
        <p:grpSpPr>
          <a:xfrm>
            <a:off x="6389780" y="922372"/>
            <a:ext cx="3465062" cy="3082919"/>
            <a:chExt cx="3465062" cy="3082919"/>
          </a:xfrm>
        </p:grpSpPr>
        <p:sp>
          <p:nvSpPr>
            <p:cNvPr id="12" name="文本3"/>
            <p:cNvSpPr txBox="1"/>
            <p:nvPr/>
          </p:nvSpPr>
          <p:spPr>
            <a:xfrm>
              <a:off x="1127184" y="2422656"/>
              <a:ext cx="1642672" cy="66026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000"/>
                </a:lnSpc>
              </a:pPr>
              <a:r>
                <a:rPr lang="zh-CN" altLang="en-US" sz="25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吸尘器</a:t>
              </a:r>
            </a:p>
          </p:txBody>
        </p:sp>
        <p:pic>
          <p:nvPicPr>
            <p:cNvPr id="13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465062" cy="2463430"/>
            </a:xfrm>
            <a:prstGeom prst="rect">
              <a:avLst/>
            </a:prstGeom>
          </p:spPr>
        </p:pic>
      </p:grpSp>
      <p:pic>
        <p:nvPicPr>
          <p:cNvPr id="14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6874" y="4104332"/>
            <a:ext cx="7077113" cy="2261645"/>
          </a:xfrm>
          <a:prstGeom prst="rect">
            <a:avLst/>
          </a:prstGeom>
        </p:spPr>
      </p:pic>
      <p:sp>
        <p:nvSpPr>
          <p:cNvPr id="15" name="文本1" title=""/>
          <p:cNvSpPr txBox="1"/>
          <p:nvPr/>
        </p:nvSpPr>
        <p:spPr>
          <a:xfrm>
            <a:off x="868223" y="4947599"/>
            <a:ext cx="2883397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“拔火罐”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5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大气压强的测量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011" y="1857261"/>
            <a:ext cx="5591032" cy="3144964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1522362" y="1108253"/>
            <a:ext cx="2933700" cy="74930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活塞式抽水机</a:t>
            </a:r>
          </a:p>
        </p:txBody>
      </p:sp>
      <p:pic>
        <p:nvPicPr>
          <p:cNvPr id="10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256" y="2051647"/>
            <a:ext cx="4147065" cy="4026330"/>
          </a:xfrm>
          <a:prstGeom prst="rect">
            <a:avLst/>
          </a:prstGeom>
        </p:spPr>
      </p:pic>
      <p:sp>
        <p:nvSpPr>
          <p:cNvPr id="11" name="文本2" title=""/>
          <p:cNvSpPr txBox="1"/>
          <p:nvPr/>
        </p:nvSpPr>
        <p:spPr>
          <a:xfrm>
            <a:off x="7467438" y="1078925"/>
            <a:ext cx="2400300" cy="69996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8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离心式抽水机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853" y="1119435"/>
            <a:ext cx="10325100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547659" y="984637"/>
            <a:ext cx="11053445" cy="482974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  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第一个证明大气压存在的著名实验是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____________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，如图所示，老师在做托里拆利实验时（当地气压为标准大气压），试管的顶端混入了部分空气，实验时测得管内水银柱的高度将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（填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大于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、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等于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”“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小于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760mm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</a:t>
            </a:r>
          </a:p>
          <a:p>
            <a:pPr marL="0" algn="l">
              <a:lnSpc>
                <a:spcPts val="49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如果将试管顶端开一个孔，管内水银柱会不会喷出来</a:t>
            </a:r>
          </a:p>
          <a:p>
            <a:pPr marL="0" algn="l">
              <a:lnSpc>
                <a:spcPts val="4900"/>
              </a:lnSpc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（填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会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”“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不会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910885" y="4312434"/>
            <a:ext cx="1645233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不会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1279" y="2969314"/>
            <a:ext cx="2049092" cy="3431038"/>
          </a:xfrm>
          <a:prstGeom prst="rect">
            <a:avLst/>
          </a:prstGeom>
        </p:spPr>
      </p:pic>
      <p:sp>
        <p:nvSpPr>
          <p:cNvPr id="10" name="文本3" title=""/>
          <p:cNvSpPr txBox="1"/>
          <p:nvPr/>
        </p:nvSpPr>
        <p:spPr>
          <a:xfrm>
            <a:off x="7817290" y="1117407"/>
            <a:ext cx="3471304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马德堡半球实验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1039282" y="3026845"/>
            <a:ext cx="1847663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小于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571024" y="3659048"/>
            <a:ext cx="11424647" cy="273268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3.在冬季，剩下的半瓶热水的暖水瓶经过一个夜晚后，第二天拔瓶口的软木塞时会觉得很紧，不易拔出来，其主要原因是：（    ）</a:t>
            </a:r>
          </a:p>
          <a:p>
            <a:pPr marL="0" algn="l">
              <a:lnSpc>
                <a:spcPts val="33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A. 软木塞受潮膨胀</a:t>
            </a:r>
          </a:p>
          <a:p>
            <a:pPr marL="0" algn="l">
              <a:lnSpc>
                <a:spcPts val="33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B. 瓶口因温度降低而收缩变小</a:t>
            </a:r>
          </a:p>
          <a:p>
            <a:pPr marL="0" algn="l">
              <a:lnSpc>
                <a:spcPts val="33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C. 瓶内气体温度降低而把瓶塞黏住</a:t>
            </a:r>
          </a:p>
          <a:p>
            <a:pPr marL="0" algn="l">
              <a:lnSpc>
                <a:spcPts val="33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D. 瓶内压强减小，大气压把瓶塞压紧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10820048" y="4104018"/>
            <a:ext cx="3810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D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688781" y="984094"/>
            <a:ext cx="9589884" cy="230898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2.小聪用玻璃瓶、玻璃管、橡皮塞、红色的水自制了一个气压计，如图所示。小聪用托盘将该气压计从1楼端上10楼后，玻璃管中的液面</a:t>
            </a:r>
            <a:r>
              <a:rPr lang="zh-CN" altLang="en-US" sz="2999" b="0" i="0" u="sng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  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，若将托里拆利实验装置也从1楼运送到10楼，水银柱液面</a:t>
            </a:r>
            <a:r>
              <a:rPr lang="zh-CN" altLang="en-US" sz="2999" b="0" i="0" u="sng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  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。（均选填“上升”、下降、“不变”）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793" y="718242"/>
            <a:ext cx="1176337" cy="2630717"/>
          </a:xfrm>
          <a:prstGeom prst="rect">
            <a:avLst/>
          </a:prstGeom>
        </p:spPr>
      </p:pic>
      <p:sp>
        <p:nvSpPr>
          <p:cNvPr id="11" name="文本4" title=""/>
          <p:cNvSpPr txBox="1"/>
          <p:nvPr/>
        </p:nvSpPr>
        <p:spPr>
          <a:xfrm>
            <a:off x="5199526" y="1766392"/>
            <a:ext cx="1085660" cy="74450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上升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6781562" y="2167280"/>
            <a:ext cx="1085660" cy="74450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下降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796776" y="1112844"/>
            <a:ext cx="10401300" cy="534007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4.用自来水钢笔吸墨水时，只要把弹簧片按几下松开，墨水就吸到橡皮管里去了，这是因为（   ）</a:t>
            </a:r>
          </a:p>
          <a:p>
            <a:pPr marL="0" algn="l">
              <a:lnSpc>
                <a:spcPts val="44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A.橡皮管有吸力          B.弹簧片有吸力</a:t>
            </a:r>
          </a:p>
          <a:p>
            <a:pPr marL="0" algn="l">
              <a:lnSpc>
                <a:spcPts val="44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C.大气压的作用          D.橡皮管里真空有吸力</a:t>
            </a:r>
          </a:p>
          <a:p>
            <a:pPr marL="0" algn="l"/>
            <a:endParaRPr lang="zh-CN" altLang="en-US" sz="2999" b="0" i="0">
              <a:solidFill>
                <a:srgbClr val="000000">
                  <a:alpha val="100000"/>
                </a:srgbClr>
              </a:solidFill>
              <a:latin typeface="黑体"/>
              <a:ea typeface="黑体"/>
            </a:endParaRP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5.在大气压等于760mmHg高的房间里做托里拆利实验时，结果管内水银柱高度为740mmHg,其原因是            （   ）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A.管子内径太小   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B.管子上端有少量空气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C.管子太长        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D.管子倾斜了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6716649" y="1540450"/>
            <a:ext cx="3810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C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9810121" y="4143480"/>
            <a:ext cx="3810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5" title=""/>
          <p:cNvSpPr txBox="1"/>
          <p:nvPr/>
        </p:nvSpPr>
        <p:spPr>
          <a:xfrm>
            <a:off x="8620554" y="1543650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6" title=""/>
          <p:cNvSpPr txBox="1"/>
          <p:nvPr/>
        </p:nvSpPr>
        <p:spPr>
          <a:xfrm>
            <a:off x="5313359" y="1477899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形状7" title=""/>
          <p:cNvSpPr txBox="1"/>
          <p:nvPr/>
        </p:nvSpPr>
        <p:spPr>
          <a:xfrm>
            <a:off x="2103977" y="1543564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9" name="组合1" title=""/>
          <p:cNvGrpSpPr/>
          <p:nvPr/>
        </p:nvGrpSpPr>
        <p:grpSpPr>
          <a:xfrm>
            <a:off x="1322680" y="1618317"/>
            <a:ext cx="2478701" cy="3379651"/>
            <a:chExt cx="2478701" cy="3379651"/>
          </a:xfrm>
        </p:grpSpPr>
        <p:sp>
          <p:nvSpPr>
            <p:cNvPr id="10" name="形状8"/>
            <p:cNvSpPr txBox="1"/>
            <p:nvPr/>
          </p:nvSpPr>
          <p:spPr>
            <a:xfrm rot="10800000">
              <a:off x="0" y="256698"/>
              <a:ext cx="2478701" cy="3122953"/>
            </a:xfrm>
            <a:prstGeom prst="flowChartPunchedCard">
              <a:avLst/>
            </a:prstGeom>
            <a:solidFill>
              <a:srgbClr val="2A8C5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4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01</a:t>
              </a:r>
            </a:p>
          </p:txBody>
        </p:sp>
      </p:grpSp>
      <p:grpSp>
        <p:nvGrpSpPr>
          <p:cNvPr id="12" name="组合2" title=""/>
          <p:cNvGrpSpPr/>
          <p:nvPr/>
        </p:nvGrpSpPr>
        <p:grpSpPr>
          <a:xfrm>
            <a:off x="4534862" y="1604620"/>
            <a:ext cx="2478703" cy="3366536"/>
            <a:chExt cx="2478703" cy="3366536"/>
          </a:xfrm>
        </p:grpSpPr>
        <p:sp>
          <p:nvSpPr>
            <p:cNvPr id="13" name="形状9"/>
            <p:cNvSpPr txBox="1"/>
            <p:nvPr/>
          </p:nvSpPr>
          <p:spPr>
            <a:xfrm rot="10800000">
              <a:off x="0" y="243583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文本5"/>
            <p:cNvSpPr txBox="1"/>
            <p:nvPr/>
          </p:nvSpPr>
          <p:spPr>
            <a:xfrm>
              <a:off x="646833" y="0"/>
              <a:ext cx="1139439" cy="80273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02</a:t>
              </a:r>
            </a:p>
          </p:txBody>
        </p:sp>
      </p:grpSp>
      <p:grpSp>
        <p:nvGrpSpPr>
          <p:cNvPr id="15" name="组合3" title=""/>
          <p:cNvGrpSpPr/>
          <p:nvPr/>
        </p:nvGrpSpPr>
        <p:grpSpPr>
          <a:xfrm>
            <a:off x="7822645" y="1617774"/>
            <a:ext cx="2478701" cy="3327160"/>
            <a:chExt cx="2478701" cy="3327160"/>
          </a:xfrm>
        </p:grpSpPr>
        <p:sp>
          <p:nvSpPr>
            <p:cNvPr id="16" name="形状10"/>
            <p:cNvSpPr txBox="1"/>
            <p:nvPr/>
          </p:nvSpPr>
          <p:spPr>
            <a:xfrm rot="10800000">
              <a:off x="0" y="204207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文本6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03</a:t>
              </a:r>
            </a:p>
          </p:txBody>
        </p:sp>
      </p:grpSp>
      <p:sp>
        <p:nvSpPr>
          <p:cNvPr id="18" name="文本1" title=""/>
          <p:cNvSpPr txBox="1"/>
          <p:nvPr/>
        </p:nvSpPr>
        <p:spPr>
          <a:xfrm>
            <a:off x="1400651" y="2164880"/>
            <a:ext cx="2441572" cy="267975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1499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通过观察、实验，检验大气压的存在。能通过实例说出大气压在生产生活中的应用;能简单描述托里拆利实验，能说出标准大气压的数量级，能说出大气压随高度变化的规律。</a:t>
            </a:r>
          </a:p>
        </p:txBody>
      </p:sp>
      <p:sp>
        <p:nvSpPr>
          <p:cNvPr id="19" name="文本2" title=""/>
          <p:cNvSpPr txBox="1"/>
          <p:nvPr/>
        </p:nvSpPr>
        <p:spPr>
          <a:xfrm>
            <a:off x="7940583" y="2232927"/>
            <a:ext cx="2503284" cy="273837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18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通过实践和探究，让学生感觉科学就在身边。培养学生对科学的求知欲，乐于探索自然现象和日常生活中的物理学道理的精神，树立正确的世界观和唯物主义观。</a:t>
            </a:r>
          </a:p>
        </p:txBody>
      </p:sp>
      <p:sp>
        <p:nvSpPr>
          <p:cNvPr id="20" name="文本3" title=""/>
          <p:cNvSpPr txBox="1"/>
          <p:nvPr/>
        </p:nvSpPr>
        <p:spPr>
          <a:xfrm>
            <a:off x="4676556" y="2309089"/>
            <a:ext cx="2413587" cy="230257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0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通过科学探究活动，经历观察物理现象的过程，培养学生观察实验能力，分析、概括、思维能力。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702716" y="889025"/>
            <a:ext cx="9509166" cy="559422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6.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如图是托里拆利实验的流</a:t>
            </a:r>
          </a:p>
          <a:p>
            <a:pPr marL="0" algn="l">
              <a:lnSpc>
                <a:spcPts val="49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程，关于托里拆利实验，说法</a:t>
            </a:r>
          </a:p>
          <a:p>
            <a:pPr marL="0" algn="l">
              <a:lnSpc>
                <a:spcPts val="49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正确的是（　　）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．托里拆利实验可以把水银</a:t>
            </a:r>
          </a:p>
          <a:p>
            <a:pPr marL="0" algn="l">
              <a:lnSpc>
                <a:spcPts val="4900"/>
              </a:lnSpc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替换成水，其余器材不变，由此计算大气压强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．向上移动玻璃管，水银柱的高度不变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．实验中用的玻璃管越粗，水银柱高度越低</a:t>
            </a:r>
          </a:p>
          <a:p>
            <a:pPr marL="0" algn="l">
              <a:lnSpc>
                <a:spcPts val="49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．标准大气压指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760mm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水银柱的压力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3069215" y="2409838"/>
            <a:ext cx="1162050" cy="7444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600"/>
              </a:lnSpc>
            </a:pP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7596" y="1283808"/>
            <a:ext cx="5567653" cy="232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932517" y="1104195"/>
            <a:ext cx="7368559" cy="47410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7.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护士给病人输液时，药水瓶上插着两根管，一根给病人输液，另一根通过瓶盖扎进瓶内药水中，如图所示。这根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闲置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管是为了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（填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利用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或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不利用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）大气压强。由于针头较细，为确保药液的流速，需要将药水袋提升到相对针管一般不低于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1.3m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的高度，由此推算针管处受到的液体压强为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________Pa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。（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=10N/kg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ρ</a:t>
            </a:r>
            <a:r>
              <a:rPr lang="zh-CN" altLang="en-US" sz="3724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药</a:t>
            </a:r>
            <a:r>
              <a:rPr lang="zh-CN" altLang="en-US" sz="2800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=ρ</a:t>
            </a:r>
            <a:r>
              <a:rPr lang="zh-CN" altLang="en-US" sz="3724" b="0" i="0" baseline="-2500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水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1633309" y="2869368"/>
            <a:ext cx="166368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利用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922753" y="4985442"/>
            <a:ext cx="3084906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4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     1.3</a:t>
            </a: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724" b="0" i="0" baseline="3000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4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74" y="1559712"/>
            <a:ext cx="3326558" cy="383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6367586" y="2543489"/>
            <a:ext cx="5325532" cy="2995612"/>
          </a:xfrm>
          <a:prstGeom prst="rect">
            <a:avLst/>
          </a:prstGeom>
        </p:spPr>
      </p:pic>
      <p:sp>
        <p:nvSpPr>
          <p:cNvPr id="3" name="形状1" title=""/>
          <p:cNvSpPr txBox="1"/>
          <p:nvPr/>
        </p:nvSpPr>
        <p:spPr>
          <a:xfrm>
            <a:off x="6377045" y="1795596"/>
            <a:ext cx="4968583" cy="539153"/>
          </a:xfrm>
          <a:custGeom>
            <a:gdLst>
              <a:gd name="connsiteX0" fmla="*/ 89859 w 4968583"/>
              <a:gd name="connsiteY0" fmla="*/ 0 h 539153"/>
              <a:gd name="connsiteX1" fmla="*/ 4878724 w 4968583"/>
              <a:gd name="connsiteY1" fmla="*/ 0 h 539153"/>
              <a:gd name="connsiteX2" fmla="*/ 4928352 w 4968583"/>
              <a:gd name="connsiteY2" fmla="*/ 0 h 539153"/>
              <a:gd name="connsiteX3" fmla="*/ 4968583 w 4968583"/>
              <a:gd name="connsiteY3" fmla="*/ 449294 h 539153"/>
              <a:gd name="connsiteX4" fmla="*/ 4968583 w 4968583"/>
              <a:gd name="connsiteY4" fmla="*/ 498922 h 539153"/>
              <a:gd name="connsiteX5" fmla="*/ 89859 w 4968583"/>
              <a:gd name="connsiteY5" fmla="*/ 539153 h 539153"/>
              <a:gd name="connsiteX6" fmla="*/ 66027 w 4968583"/>
              <a:gd name="connsiteY6" fmla="*/ 539153 h 539153"/>
              <a:gd name="connsiteX7" fmla="*/ 9467 w 4968583"/>
              <a:gd name="connsiteY7" fmla="*/ 495982 h 539153"/>
              <a:gd name="connsiteX8" fmla="*/ 0 w 4968583"/>
              <a:gd name="connsiteY8" fmla="*/ 89859 h 539153"/>
              <a:gd name="connsiteX9" fmla="*/ 0 w 4968583"/>
              <a:gd name="connsiteY9" fmla="*/ 40231 h 53915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68583" h="539153">
                <a:moveTo>
                  <a:pt x="89859" y="0"/>
                </a:moveTo>
                <a:lnTo>
                  <a:pt x="4878724" y="0"/>
                </a:lnTo>
                <a:cubicBezTo>
                  <a:pt x="4928352" y="0"/>
                  <a:pt x="4968583" y="40231"/>
                  <a:pt x="4968583" y="89859"/>
                </a:cubicBezTo>
                <a:lnTo>
                  <a:pt x="4968583" y="449294"/>
                </a:lnTo>
                <a:cubicBezTo>
                  <a:pt x="4968583" y="498922"/>
                  <a:pt x="4928352" y="539153"/>
                  <a:pt x="4878724" y="539153"/>
                </a:cubicBezTo>
                <a:lnTo>
                  <a:pt x="89859" y="539153"/>
                </a:lnTo>
                <a:cubicBezTo>
                  <a:pt x="66027" y="539153"/>
                  <a:pt x="43171" y="529686"/>
                  <a:pt x="26319" y="512834"/>
                </a:cubicBezTo>
                <a:cubicBezTo>
                  <a:pt x="9467" y="495982"/>
                  <a:pt x="0" y="473126"/>
                  <a:pt x="0" y="449294"/>
                </a:cubicBezTo>
                <a:lnTo>
                  <a:pt x="0" y="89859"/>
                </a:lnTo>
                <a:cubicBezTo>
                  <a:pt x="0" y="40231"/>
                  <a:pt x="40231" y="0"/>
                  <a:pt x="89859" y="0"/>
                </a:cubicBezTo>
                <a:close/>
              </a:path>
            </a:pathLst>
          </a:custGeom>
          <a:solidFill>
            <a:srgbClr val="F36161">
              <a:alpha val="100000"/>
            </a:srgbClr>
          </a:solidFill>
          <a:ln w="19050">
            <a:solidFill>
              <a:srgbClr val="C3C3C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利用注射器测量大气压强</a:t>
            </a:r>
          </a:p>
        </p:txBody>
      </p:sp>
      <p:sp>
        <p:nvSpPr>
          <p:cNvPr id="4" name="形状2" title=""/>
          <p:cNvSpPr txBox="1"/>
          <p:nvPr/>
        </p:nvSpPr>
        <p:spPr>
          <a:xfrm>
            <a:off x="1284341" y="1795815"/>
            <a:ext cx="3968458" cy="539153"/>
          </a:xfrm>
          <a:custGeom>
            <a:gdLst>
              <a:gd name="connsiteX0" fmla="*/ 89859 w 3968458"/>
              <a:gd name="connsiteY0" fmla="*/ 0 h 539153"/>
              <a:gd name="connsiteX1" fmla="*/ 3878599 w 3968458"/>
              <a:gd name="connsiteY1" fmla="*/ 0 h 539153"/>
              <a:gd name="connsiteX2" fmla="*/ 3928227 w 3968458"/>
              <a:gd name="connsiteY2" fmla="*/ 0 h 539153"/>
              <a:gd name="connsiteX3" fmla="*/ 3968458 w 3968458"/>
              <a:gd name="connsiteY3" fmla="*/ 449294 h 539153"/>
              <a:gd name="connsiteX4" fmla="*/ 3968458 w 3968458"/>
              <a:gd name="connsiteY4" fmla="*/ 498922 h 539153"/>
              <a:gd name="connsiteX5" fmla="*/ 89859 w 3968458"/>
              <a:gd name="connsiteY5" fmla="*/ 539153 h 539153"/>
              <a:gd name="connsiteX6" fmla="*/ 66027 w 3968458"/>
              <a:gd name="connsiteY6" fmla="*/ 539153 h 539153"/>
              <a:gd name="connsiteX7" fmla="*/ 9467 w 3968458"/>
              <a:gd name="connsiteY7" fmla="*/ 495982 h 539153"/>
              <a:gd name="connsiteX8" fmla="*/ 0 w 3968458"/>
              <a:gd name="connsiteY8" fmla="*/ 89859 h 539153"/>
              <a:gd name="connsiteX9" fmla="*/ 0 w 3968458"/>
              <a:gd name="connsiteY9" fmla="*/ 40231 h 53915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68457" h="539153">
                <a:moveTo>
                  <a:pt x="89859" y="0"/>
                </a:moveTo>
                <a:lnTo>
                  <a:pt x="3878599" y="0"/>
                </a:lnTo>
                <a:cubicBezTo>
                  <a:pt x="3928227" y="0"/>
                  <a:pt x="3968458" y="40231"/>
                  <a:pt x="3968458" y="89859"/>
                </a:cubicBezTo>
                <a:lnTo>
                  <a:pt x="3968458" y="449294"/>
                </a:lnTo>
                <a:cubicBezTo>
                  <a:pt x="3968458" y="498922"/>
                  <a:pt x="3928227" y="539153"/>
                  <a:pt x="3878599" y="539153"/>
                </a:cubicBezTo>
                <a:lnTo>
                  <a:pt x="89859" y="539153"/>
                </a:lnTo>
                <a:cubicBezTo>
                  <a:pt x="66027" y="539153"/>
                  <a:pt x="43171" y="529686"/>
                  <a:pt x="26319" y="512834"/>
                </a:cubicBezTo>
                <a:cubicBezTo>
                  <a:pt x="9467" y="495982"/>
                  <a:pt x="0" y="473126"/>
                  <a:pt x="0" y="449294"/>
                </a:cubicBezTo>
                <a:lnTo>
                  <a:pt x="0" y="89859"/>
                </a:lnTo>
                <a:cubicBezTo>
                  <a:pt x="0" y="40231"/>
                  <a:pt x="40231" y="0"/>
                  <a:pt x="89859" y="0"/>
                </a:cubicBezTo>
                <a:close/>
              </a:path>
            </a:pathLst>
          </a:custGeom>
          <a:solidFill>
            <a:srgbClr val="F36161">
              <a:alpha val="100000"/>
            </a:srgbClr>
          </a:solidFill>
          <a:ln w="19050">
            <a:solidFill>
              <a:srgbClr val="C3C3C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吸盘法测量大气压强</a:t>
            </a:r>
          </a:p>
        </p:txBody>
      </p:sp>
      <p:pic>
        <p:nvPicPr>
          <p:cNvPr id="5" name="视频2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3011" y="2562558"/>
            <a:ext cx="5291671" cy="297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video>
              <p:cMediaNode vol="0" mute="1">
                <p:cTn id="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文本1" title=""/>
          <p:cNvSpPr txBox="1"/>
          <p:nvPr/>
        </p:nvSpPr>
        <p:spPr>
          <a:xfrm>
            <a:off x="1751295" y="1050131"/>
            <a:ext cx="80772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覆杯实验：是什么力量使得水没有流出来？</a:t>
            </a:r>
          </a:p>
        </p:txBody>
      </p:sp>
      <p:pic>
        <p:nvPicPr>
          <p:cNvPr id="7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939881" y="2126275"/>
            <a:ext cx="6466418" cy="3637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大气压强的存在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538077" y="1049703"/>
            <a:ext cx="10163175" cy="171590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000"/>
              </a:lnSpc>
            </a:pP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    早在1654年，德国马德堡市市长奥托·冯·格里克就在马德堡市公开表演一个著名实验—</a:t>
            </a:r>
            <a:r>
              <a:rPr lang="zh-CN" altLang="en-US" sz="2699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马德堡半球实验</a:t>
            </a: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.他把两个直径为30cm铜质空心半球紧紧地扣在一起，用抽气机抽出球内的空气，然后用16匹马向相反方向拉两个半球，结果费了很大的劲才把它们拉开。</a:t>
            </a:r>
          </a:p>
        </p:txBody>
      </p:sp>
      <p:pic>
        <p:nvPicPr>
          <p:cNvPr id="9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538077" y="2899334"/>
            <a:ext cx="5591175" cy="3145041"/>
          </a:xfrm>
          <a:prstGeom prst="rect">
            <a:avLst/>
          </a:prstGeom>
        </p:spPr>
      </p:pic>
      <p:sp>
        <p:nvSpPr>
          <p:cNvPr id="10" name="文本2" title=""/>
          <p:cNvSpPr txBox="1"/>
          <p:nvPr/>
        </p:nvSpPr>
        <p:spPr>
          <a:xfrm>
            <a:off x="6418259" y="4269362"/>
            <a:ext cx="5204822" cy="105968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产生的原因：大气受重力且具有流动性。</a:t>
            </a:r>
          </a:p>
        </p:txBody>
      </p:sp>
      <p:sp>
        <p:nvSpPr>
          <p:cNvPr id="11" name="形状2" title=""/>
          <p:cNvSpPr txBox="1"/>
          <p:nvPr/>
        </p:nvSpPr>
        <p:spPr>
          <a:xfrm>
            <a:off x="6427680" y="3052867"/>
            <a:ext cx="5444833" cy="958253"/>
          </a:xfrm>
          <a:custGeom>
            <a:gdLst>
              <a:gd name="connsiteX0" fmla="*/ 159709 w 5444833"/>
              <a:gd name="connsiteY0" fmla="*/ 0 h 958253"/>
              <a:gd name="connsiteX1" fmla="*/ 5285124 w 5444833"/>
              <a:gd name="connsiteY1" fmla="*/ 0 h 958253"/>
              <a:gd name="connsiteX2" fmla="*/ 5373328 w 5444833"/>
              <a:gd name="connsiteY2" fmla="*/ 0 h 958253"/>
              <a:gd name="connsiteX3" fmla="*/ 5444833 w 5444833"/>
              <a:gd name="connsiteY3" fmla="*/ 798544 h 958253"/>
              <a:gd name="connsiteX4" fmla="*/ 5444833 w 5444833"/>
              <a:gd name="connsiteY4" fmla="*/ 886749 h 958253"/>
              <a:gd name="connsiteX5" fmla="*/ 159709 w 5444833"/>
              <a:gd name="connsiteY5" fmla="*/ 958253 h 958253"/>
              <a:gd name="connsiteX6" fmla="*/ 71504 w 5444833"/>
              <a:gd name="connsiteY6" fmla="*/ 958253 h 958253"/>
              <a:gd name="connsiteX7" fmla="*/ 0 w 5444833"/>
              <a:gd name="connsiteY7" fmla="*/ 159709 h 958253"/>
              <a:gd name="connsiteX8" fmla="*/ 0 w 5444833"/>
              <a:gd name="connsiteY8" fmla="*/ 71504 h 95825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444833" h="958253">
                <a:moveTo>
                  <a:pt x="159709" y="0"/>
                </a:moveTo>
                <a:lnTo>
                  <a:pt x="5285124" y="0"/>
                </a:lnTo>
                <a:cubicBezTo>
                  <a:pt x="5373328" y="0"/>
                  <a:pt x="5444833" y="71504"/>
                  <a:pt x="5444833" y="159709"/>
                </a:cubicBezTo>
                <a:lnTo>
                  <a:pt x="5444833" y="798544"/>
                </a:lnTo>
                <a:cubicBezTo>
                  <a:pt x="5444833" y="886749"/>
                  <a:pt x="5373328" y="958253"/>
                  <a:pt x="5285124" y="958253"/>
                </a:cubicBezTo>
                <a:lnTo>
                  <a:pt x="159709" y="958253"/>
                </a:lnTo>
                <a:cubicBezTo>
                  <a:pt x="71504" y="958253"/>
                  <a:pt x="0" y="886749"/>
                  <a:pt x="0" y="798544"/>
                </a:cubicBezTo>
                <a:lnTo>
                  <a:pt x="0" y="159709"/>
                </a:lnTo>
                <a:cubicBezTo>
                  <a:pt x="0" y="71504"/>
                  <a:pt x="71504" y="0"/>
                  <a:pt x="159709" y="0"/>
                </a:cubicBezTo>
                <a:close/>
              </a:path>
            </a:pathLst>
          </a:custGeom>
          <a:solidFill>
            <a:srgbClr val="F36161">
              <a:alpha val="100000"/>
            </a:srgbClr>
          </a:solidFill>
          <a:ln w="19050">
            <a:solidFill>
              <a:srgbClr val="C3C3C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马德堡半球实验是第一个证明大气压强存在的实验。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3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  <p:bldLst>
      <p:bldP spid="11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124439" y="3591125"/>
            <a:ext cx="1663098" cy="1920357"/>
          </a:xfrm>
          <a:prstGeom prst="rect">
            <a:avLst/>
          </a:prstGeom>
        </p:spPr>
      </p:pic>
      <p:pic>
        <p:nvPicPr>
          <p:cNvPr id="3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120000">
            <a:off x="2072735" y="3590792"/>
            <a:ext cx="1663098" cy="1920357"/>
          </a:xfrm>
          <a:prstGeom prst="rect">
            <a:avLst/>
          </a:prstGeom>
        </p:spPr>
      </p:pic>
      <p:sp>
        <p:nvSpPr>
          <p:cNvPr id="4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5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6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7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8" name="形状4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大气压强的存在</a:t>
              </a:r>
            </a:p>
          </p:txBody>
        </p:sp>
        <p:sp>
          <p:nvSpPr>
            <p:cNvPr id="9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pic>
        <p:nvPicPr>
          <p:cNvPr id="10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105325" y="957863"/>
            <a:ext cx="5715000" cy="3214688"/>
          </a:xfrm>
          <a:prstGeom prst="rect">
            <a:avLst/>
          </a:prstGeom>
        </p:spPr>
      </p:pic>
      <p:sp>
        <p:nvSpPr>
          <p:cNvPr id="11" name="文本1" title=""/>
          <p:cNvSpPr txBox="1"/>
          <p:nvPr/>
        </p:nvSpPr>
        <p:spPr>
          <a:xfrm>
            <a:off x="496319" y="1092518"/>
            <a:ext cx="5419725" cy="2349450"/>
          </a:xfrm>
          <a:prstGeom prst="rect">
            <a:avLst/>
          </a:prstGeom>
          <a:noFill/>
        </p:spPr>
        <p:txBody>
          <a:bodyPr anchor="t"/>
          <a:lstStyle/>
          <a:p>
            <a:pPr marL="107950" algn="l">
              <a:lnSpc>
                <a:spcPts val="3300"/>
              </a:lnSpc>
            </a:pPr>
            <a:r>
              <a:rPr lang="zh-CN" altLang="en-US" sz="24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熟鸡蛋被“吞入”瓶中。</a:t>
            </a:r>
          </a:p>
          <a:p>
            <a:pPr marL="107950" algn="l">
              <a:lnSpc>
                <a:spcPts val="33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棉花燃烧，瓶内空气受热膨胀被排出一部分，堵上鸡蛋，瓶内气体冷却后，瓶内气压低于外界大气压，在大气压的作用下，鸡蛋被压入瓶中。</a:t>
            </a:r>
          </a:p>
        </p:txBody>
      </p:sp>
      <p:pic>
        <p:nvPicPr>
          <p:cNvPr id="12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2317" y="3590515"/>
            <a:ext cx="1663098" cy="1920357"/>
          </a:xfrm>
          <a:prstGeom prst="rect">
            <a:avLst/>
          </a:prstGeom>
        </p:spPr>
      </p:pic>
      <p:sp>
        <p:nvSpPr>
          <p:cNvPr id="13" name="文本2" title=""/>
          <p:cNvSpPr txBox="1"/>
          <p:nvPr/>
        </p:nvSpPr>
        <p:spPr>
          <a:xfrm>
            <a:off x="6294196" y="4456738"/>
            <a:ext cx="5337172" cy="1054098"/>
          </a:xfrm>
          <a:prstGeom prst="rect">
            <a:avLst/>
          </a:prstGeom>
          <a:noFill/>
        </p:spPr>
        <p:txBody>
          <a:bodyPr anchor="t"/>
          <a:lstStyle/>
          <a:p>
            <a:pPr marL="107950" algn="l">
              <a:lnSpc>
                <a:spcPts val="3300"/>
              </a:lnSpc>
            </a:pPr>
            <a:r>
              <a:rPr lang="zh-CN" altLang="en-US" sz="27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现象：发现硬纸片都不会脱落。</a:t>
            </a:r>
            <a:endParaRPr lang="zh-CN" altLang="en-US" sz="2799" b="0" i="0">
              <a:solidFill>
                <a:srgbClr val="C00000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107950" algn="l">
              <a:lnSpc>
                <a:spcPts val="3300"/>
              </a:lnSpc>
            </a:pP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说明大气向各个方向都有压强。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2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2" grpId="0" animBg="1"/>
      <p:bldP spid="3" grpId="0" animBg="1"/>
      <p:bldP spid="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大气压强的测量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4348" y="958253"/>
            <a:ext cx="2607483" cy="3274952"/>
          </a:xfrm>
          <a:prstGeom prst="rect">
            <a:avLst/>
          </a:prstGeom>
        </p:spPr>
      </p:pic>
      <p:grpSp>
        <p:nvGrpSpPr>
          <p:cNvPr id="9" name="组合2" title=""/>
          <p:cNvGrpSpPr/>
          <p:nvPr/>
        </p:nvGrpSpPr>
        <p:grpSpPr>
          <a:xfrm>
            <a:off x="9786286" y="3991682"/>
            <a:ext cx="2525128" cy="1321572"/>
            <a:chExt cx="2525128" cy="1321572"/>
          </a:xfrm>
        </p:grpSpPr>
        <p:sp>
          <p:nvSpPr>
            <p:cNvPr id="10" name="文本2"/>
            <p:cNvSpPr txBox="1"/>
            <p:nvPr/>
          </p:nvSpPr>
          <p:spPr>
            <a:xfrm>
              <a:off x="85542" y="243303"/>
              <a:ext cx="2439586" cy="71372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800" b="1" i="1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p</a:t>
              </a:r>
              <a:r>
                <a:rPr lang="zh-CN" altLang="en-US" sz="2800" b="0" i="0">
                  <a:solidFill>
                    <a:srgbClr val="C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</a:t>
              </a:r>
            </a:p>
          </p:txBody>
        </p:sp>
        <p:sp>
          <p:nvSpPr>
            <p:cNvPr id="11" name="形状6"/>
            <p:cNvSpPr txBox="1"/>
            <p:nvPr/>
          </p:nvSpPr>
          <p:spPr>
            <a:xfrm>
              <a:off x="0" y="0"/>
              <a:ext cx="1191" cy="1321572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00B0F0">
                  <a:alpha val="100000"/>
                </a:srgbClr>
              </a:solidFill>
              <a:prstDash val="solid"/>
              <a:headEnd type="stealth" w="lg" len="lg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2" name="组合3" title=""/>
          <p:cNvGrpSpPr/>
          <p:nvPr/>
        </p:nvGrpSpPr>
        <p:grpSpPr>
          <a:xfrm>
            <a:off x="9786286" y="2653161"/>
            <a:ext cx="2625851" cy="1303506"/>
            <a:chExt cx="2625851" cy="1303506"/>
          </a:xfrm>
        </p:grpSpPr>
        <p:sp>
          <p:nvSpPr>
            <p:cNvPr id="13" name="文本3"/>
            <p:cNvSpPr txBox="1"/>
            <p:nvPr/>
          </p:nvSpPr>
          <p:spPr>
            <a:xfrm>
              <a:off x="186265" y="0"/>
              <a:ext cx="2439586" cy="66755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000"/>
                </a:lnSpc>
              </a:pPr>
              <a:r>
                <a:rPr lang="zh-CN" altLang="en-US" sz="2500" b="1" i="1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P </a:t>
              </a:r>
              <a:r>
                <a:rPr lang="zh-CN" altLang="en-US" sz="2500" b="0" i="0">
                  <a:solidFill>
                    <a:srgbClr val="C00000">
                      <a:alpha val="100000"/>
                    </a:srgbClr>
                  </a:solidFill>
                  <a:latin typeface="微软雅黑"/>
                  <a:ea typeface="微软雅黑"/>
                </a:rPr>
                <a:t>水的压强</a:t>
              </a:r>
            </a:p>
          </p:txBody>
        </p:sp>
        <p:sp>
          <p:nvSpPr>
            <p:cNvPr id="14" name="形状7"/>
            <p:cNvSpPr txBox="1"/>
            <p:nvPr/>
          </p:nvSpPr>
          <p:spPr>
            <a:xfrm rot="10800000">
              <a:off x="0" y="209679"/>
              <a:ext cx="1191" cy="1093827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FFFF00">
                  <a:alpha val="100000"/>
                </a:srgbClr>
              </a:solidFill>
              <a:prstDash val="solid"/>
              <a:headEnd type="stealth" w="lg" len="lg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15" name="文本1" title=""/>
          <p:cNvSpPr txBox="1"/>
          <p:nvPr/>
        </p:nvSpPr>
        <p:spPr>
          <a:xfrm>
            <a:off x="471068" y="957967"/>
            <a:ext cx="7964081" cy="123186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大气压可以把纸片上的液柱托住，根据大气压所能托起水柱的最大高度，我们就能测出大气压的数值。</a:t>
            </a:r>
          </a:p>
        </p:txBody>
      </p:sp>
      <p:pic>
        <p:nvPicPr>
          <p:cNvPr id="16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390" y="2786710"/>
            <a:ext cx="7907741" cy="3274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9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大气压强的测量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形状2" title=""/>
          <p:cNvSpPr txBox="1"/>
          <p:nvPr/>
        </p:nvSpPr>
        <p:spPr>
          <a:xfrm>
            <a:off x="519132" y="1082859"/>
            <a:ext cx="6873583" cy="539153"/>
          </a:xfrm>
          <a:custGeom>
            <a:gdLst>
              <a:gd name="connsiteX0" fmla="*/ 89859 w 6873583"/>
              <a:gd name="connsiteY0" fmla="*/ 0 h 539153"/>
              <a:gd name="connsiteX1" fmla="*/ 6783724 w 6873583"/>
              <a:gd name="connsiteY1" fmla="*/ 0 h 539153"/>
              <a:gd name="connsiteX2" fmla="*/ 6833352 w 6873583"/>
              <a:gd name="connsiteY2" fmla="*/ 0 h 539153"/>
              <a:gd name="connsiteX3" fmla="*/ 6873583 w 6873583"/>
              <a:gd name="connsiteY3" fmla="*/ 449294 h 539153"/>
              <a:gd name="connsiteX4" fmla="*/ 6873583 w 6873583"/>
              <a:gd name="connsiteY4" fmla="*/ 498922 h 539153"/>
              <a:gd name="connsiteX5" fmla="*/ 89859 w 6873583"/>
              <a:gd name="connsiteY5" fmla="*/ 539153 h 539153"/>
              <a:gd name="connsiteX6" fmla="*/ 66027 w 6873583"/>
              <a:gd name="connsiteY6" fmla="*/ 539153 h 539153"/>
              <a:gd name="connsiteX7" fmla="*/ 9467 w 6873583"/>
              <a:gd name="connsiteY7" fmla="*/ 495982 h 539153"/>
              <a:gd name="connsiteX8" fmla="*/ 0 w 6873583"/>
              <a:gd name="connsiteY8" fmla="*/ 89859 h 539153"/>
              <a:gd name="connsiteX9" fmla="*/ 0 w 6873583"/>
              <a:gd name="connsiteY9" fmla="*/ 40231 h 53915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73583" h="539153">
                <a:moveTo>
                  <a:pt x="89859" y="0"/>
                </a:moveTo>
                <a:lnTo>
                  <a:pt x="6783724" y="0"/>
                </a:lnTo>
                <a:cubicBezTo>
                  <a:pt x="6833352" y="0"/>
                  <a:pt x="6873583" y="40231"/>
                  <a:pt x="6873583" y="89859"/>
                </a:cubicBezTo>
                <a:lnTo>
                  <a:pt x="6873583" y="449294"/>
                </a:lnTo>
                <a:cubicBezTo>
                  <a:pt x="6873583" y="498922"/>
                  <a:pt x="6833352" y="539153"/>
                  <a:pt x="6783724" y="539153"/>
                </a:cubicBezTo>
                <a:lnTo>
                  <a:pt x="89859" y="539153"/>
                </a:lnTo>
                <a:cubicBezTo>
                  <a:pt x="66027" y="539153"/>
                  <a:pt x="43171" y="529686"/>
                  <a:pt x="26319" y="512834"/>
                </a:cubicBezTo>
                <a:cubicBezTo>
                  <a:pt x="9467" y="495982"/>
                  <a:pt x="0" y="473126"/>
                  <a:pt x="0" y="449294"/>
                </a:cubicBezTo>
                <a:lnTo>
                  <a:pt x="0" y="89859"/>
                </a:lnTo>
                <a:cubicBezTo>
                  <a:pt x="0" y="40231"/>
                  <a:pt x="40231" y="0"/>
                  <a:pt x="89859" y="0"/>
                </a:cubicBezTo>
                <a:close/>
              </a:path>
            </a:pathLst>
          </a:custGeom>
          <a:solidFill>
            <a:srgbClr val="F36161">
              <a:alpha val="100000"/>
            </a:srgbClr>
          </a:solidFill>
          <a:ln w="19050">
            <a:solidFill>
              <a:srgbClr val="C3C3C7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第一个测量大气值的实验托里拆利实验</a:t>
            </a:r>
          </a:p>
        </p:txBody>
      </p:sp>
      <p:pic>
        <p:nvPicPr>
          <p:cNvPr id="9" name="公式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9241" y="2339369"/>
            <a:ext cx="5941952" cy="2510123"/>
          </a:xfrm>
          <a:prstGeom prst="rect">
            <a:avLst/>
          </a:prstGeom>
        </p:spPr>
      </p:pic>
      <p:pic>
        <p:nvPicPr>
          <p:cNvPr id="10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212874" y="2339330"/>
            <a:ext cx="5460282" cy="3071403"/>
          </a:xfrm>
          <a:prstGeom prst="rect">
            <a:avLst/>
          </a:prstGeom>
        </p:spPr>
      </p:pic>
      <p:sp>
        <p:nvSpPr>
          <p:cNvPr id="11" name="文本1" title=""/>
          <p:cNvSpPr txBox="1"/>
          <p:nvPr/>
        </p:nvSpPr>
        <p:spPr>
          <a:xfrm>
            <a:off x="5542274" y="1782204"/>
            <a:ext cx="5143500" cy="62506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原理：二力平衡（F</a:t>
            </a:r>
            <a:r>
              <a:rPr lang="zh-CN" altLang="en-US" sz="2999" b="0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大气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=F</a:t>
            </a:r>
            <a:r>
              <a:rPr lang="zh-CN" altLang="en-US" sz="2999" b="0" i="0" baseline="-25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水银柱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）</a:t>
            </a:r>
          </a:p>
        </p:txBody>
      </p:sp>
      <p:sp>
        <p:nvSpPr>
          <p:cNvPr id="12" name="文本2" title=""/>
          <p:cNvSpPr txBox="1"/>
          <p:nvPr/>
        </p:nvSpPr>
        <p:spPr>
          <a:xfrm>
            <a:off x="5739403" y="4849244"/>
            <a:ext cx="6543675" cy="105962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标准大气压 </a:t>
            </a:r>
            <a:r>
              <a:rPr lang="zh-CN" altLang="en-US" sz="2999" b="0" i="1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p</a:t>
            </a:r>
            <a:r>
              <a:rPr lang="zh-CN" altLang="en-US" sz="2999" b="0" i="0" baseline="-25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0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= 1.013×10</a:t>
            </a:r>
            <a:r>
              <a:rPr lang="zh-CN" altLang="en-US" sz="2999" b="0" i="0" baseline="30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5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 Pa</a:t>
            </a:r>
          </a:p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粗略计算标准大气压可取为10</a:t>
            </a:r>
            <a:r>
              <a:rPr lang="zh-CN" altLang="en-US" sz="2999" b="0" i="0" baseline="3000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5</a:t>
            </a:r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 Pa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464800" y="119126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1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1" grpId="0" animBg="1"/>
      <p:bldP spid="9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大气压强的测量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954195" y="1112558"/>
            <a:ext cx="4389108" cy="69695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2.  </a:t>
            </a:r>
            <a:r>
              <a:rPr lang="zh-CN" altLang="en-US" sz="28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理解托里拆利实验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711632" y="1703584"/>
            <a:ext cx="7440295" cy="17906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水银柱的高度是指管内外水银面的竖直高度差，不是指管倾斜时水银柱的长度，玻璃管是否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倾斜不影响实验结果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2019" y="331937"/>
            <a:ext cx="2825829" cy="3046571"/>
          </a:xfrm>
          <a:prstGeom prst="rect">
            <a:avLst/>
          </a:prstGeom>
        </p:spPr>
      </p:pic>
      <p:sp>
        <p:nvSpPr>
          <p:cNvPr id="11" name="文本3" title=""/>
          <p:cNvSpPr txBox="1"/>
          <p:nvPr/>
        </p:nvSpPr>
        <p:spPr>
          <a:xfrm>
            <a:off x="1229506" y="3493646"/>
            <a:ext cx="4879772" cy="7238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玻璃管的</a:t>
            </a:r>
            <a:r>
              <a:rPr lang="zh-CN" altLang="en-US" sz="2800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粗细不会影响结果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  <p:pic>
        <p:nvPicPr>
          <p:cNvPr id="12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7365" y="3378327"/>
            <a:ext cx="2475166" cy="3259217"/>
          </a:xfrm>
          <a:prstGeom prst="rect">
            <a:avLst/>
          </a:prstGeom>
        </p:spPr>
      </p:pic>
      <p:sp>
        <p:nvSpPr>
          <p:cNvPr id="13" name="文本4" title=""/>
          <p:cNvSpPr txBox="1"/>
          <p:nvPr/>
        </p:nvSpPr>
        <p:spPr>
          <a:xfrm>
            <a:off x="1012288" y="4606061"/>
            <a:ext cx="6838950" cy="179069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玻璃管内漏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进去一些空气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，因为管内空气能够产生压强，所以会使</a:t>
            </a: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水银柱的液面下降，测量结果变小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839061" cy="660949"/>
            </a:xfrm>
            <a:custGeom>
              <a:gdLst>
                <a:gd name="connsiteX0" fmla="*/ 110158 w 3839061"/>
                <a:gd name="connsiteY0" fmla="*/ 0 h 660949"/>
                <a:gd name="connsiteX1" fmla="*/ 3728903 w 3839061"/>
                <a:gd name="connsiteY1" fmla="*/ 0 h 660949"/>
                <a:gd name="connsiteX2" fmla="*/ 3789741 w 3839061"/>
                <a:gd name="connsiteY2" fmla="*/ 0 h 660949"/>
                <a:gd name="connsiteX3" fmla="*/ 3839061 w 3839061"/>
                <a:gd name="connsiteY3" fmla="*/ 550791 h 660949"/>
                <a:gd name="connsiteX4" fmla="*/ 3839061 w 3839061"/>
                <a:gd name="connsiteY4" fmla="*/ 611630 h 660949"/>
                <a:gd name="connsiteX5" fmla="*/ 110158 w 3839061"/>
                <a:gd name="connsiteY5" fmla="*/ 660949 h 660949"/>
                <a:gd name="connsiteX6" fmla="*/ 49320 w 3839061"/>
                <a:gd name="connsiteY6" fmla="*/ 660949 h 660949"/>
                <a:gd name="connsiteX7" fmla="*/ 0 w 3839061"/>
                <a:gd name="connsiteY7" fmla="*/ 110158 h 660949"/>
                <a:gd name="connsiteX8" fmla="*/ 0 w 38390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39061" h="660949">
                  <a:moveTo>
                    <a:pt x="110158" y="0"/>
                  </a:moveTo>
                  <a:lnTo>
                    <a:pt x="3728903" y="0"/>
                  </a:lnTo>
                  <a:cubicBezTo>
                    <a:pt x="3789741" y="0"/>
                    <a:pt x="3839061" y="49320"/>
                    <a:pt x="3839061" y="110158"/>
                  </a:cubicBezTo>
                  <a:lnTo>
                    <a:pt x="3839061" y="550791"/>
                  </a:lnTo>
                  <a:cubicBezTo>
                    <a:pt x="3839061" y="611630"/>
                    <a:pt x="3789741" y="660949"/>
                    <a:pt x="37289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大气压强的测量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910257" y="1063809"/>
            <a:ext cx="5133775" cy="772001"/>
          </a:xfrm>
          <a:prstGeom prst="rect">
            <a:avLst/>
          </a:prstGeom>
          <a:noFill/>
        </p:spPr>
        <p:txBody>
          <a:bodyPr anchor="t"/>
          <a:lstStyle/>
          <a:p>
            <a:pPr marL="36195" algn="l">
              <a:lnSpc>
                <a:spcPts val="42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3.用水做实验时，水柱的高度</a:t>
            </a:r>
          </a:p>
        </p:txBody>
      </p:sp>
      <p:grpSp>
        <p:nvGrpSpPr>
          <p:cNvPr id="9" name="组合2" title=""/>
          <p:cNvGrpSpPr/>
          <p:nvPr/>
        </p:nvGrpSpPr>
        <p:grpSpPr>
          <a:xfrm>
            <a:off x="678971" y="1918449"/>
            <a:ext cx="10008852" cy="3961130"/>
            <a:chExt cx="10008852" cy="3961130"/>
          </a:xfrm>
        </p:grpSpPr>
        <p:sp>
          <p:nvSpPr>
            <p:cNvPr id="10" name="形状6"/>
            <p:cNvSpPr txBox="1"/>
            <p:nvPr/>
          </p:nvSpPr>
          <p:spPr>
            <a:xfrm>
              <a:off x="3810" y="49530"/>
              <a:ext cx="10005042" cy="3911600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2"/>
            <p:cNvSpPr txBox="1"/>
            <p:nvPr/>
          </p:nvSpPr>
          <p:spPr>
            <a:xfrm>
              <a:off x="0" y="0"/>
              <a:ext cx="10005042" cy="391160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100"/>
                </a:lnSpc>
              </a:pPr>
              <a:r>
                <a:rPr lang="zh-CN" altLang="en-US" sz="1800" b="0" i="0">
                  <a:solidFill>
                    <a:srgbClr val="FFFFFF">
                      <a:alpha val="0"/>
                    </a:srgbClr>
                  </a:solidFill>
                  <a:latin typeface="等线" panose="020f0502020204030204"/>
                  <a:ea typeface="等线" panose="020f0502020204030204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130</Paragraphs>
  <Slides>22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等线 Light</vt:lpstr>
      <vt:lpstr>等线</vt:lpstr>
      <vt:lpstr>微软雅黑</vt:lpstr>
      <vt:lpstr>思源黑体</vt:lpstr>
      <vt:lpstr>Microsoft YaHei</vt:lpstr>
      <vt:lpstr>楷体</vt:lpstr>
      <vt:lpstr>Times New Roman</vt:lpstr>
      <vt:lpstr>Wingdings</vt:lpstr>
      <vt:lpstr>黑体</vt:lpstr>
      <vt:lpstr>宋体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2025-04-15T18:16:10Z</cp:lastPrinted>
  <dcterms:created xsi:type="dcterms:W3CDTF">2025-04-15T18:16:10Z</dcterms:created>
  <dcterms:modified xsi:type="dcterms:W3CDTF">2025-04-15T10:16:10Z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