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1221" r:id="rId2"/>
    <p:sldId id="1222" r:id="rId3"/>
    <p:sldId id="1223" r:id="rId4"/>
    <p:sldId id="1094" r:id="rId5"/>
    <p:sldId id="1096" r:id="rId6"/>
    <p:sldId id="1355" r:id="rId7"/>
    <p:sldId id="1356" r:id="rId8"/>
    <p:sldId id="1357" r:id="rId9"/>
    <p:sldId id="1358" r:id="rId10"/>
    <p:sldId id="1360" r:id="rId11"/>
    <p:sldId id="1361" r:id="rId12"/>
    <p:sldId id="1362" r:id="rId13"/>
    <p:sldId id="1100" r:id="rId14"/>
    <p:sldId id="1118" r:id="rId15"/>
    <p:sldId id="1364" r:id="rId16"/>
    <p:sldId id="1365" r:id="rId17"/>
    <p:sldId id="1130" r:id="rId18"/>
    <p:sldId id="1131" r:id="rId19"/>
    <p:sldId id="1366" r:id="rId20"/>
    <p:sldId id="1367" r:id="rId21"/>
    <p:sldId id="1368" r:id="rId22"/>
    <p:sldId id="1369" r:id="rId23"/>
    <p:sldId id="1370" r:id="rId24"/>
    <p:sldId id="1371" r:id="rId25"/>
    <p:sldId id="1372" r:id="rId26"/>
    <p:sldId id="1373" r:id="rId27"/>
    <p:sldId id="1374" r:id="rId28"/>
    <p:sldId id="1375" r:id="rId29"/>
    <p:sldId id="1137" r:id="rId30"/>
    <p:sldId id="1139" r:id="rId31"/>
    <p:sldId id="1376" r:id="rId32"/>
    <p:sldId id="1377" r:id="rId33"/>
    <p:sldId id="1379" r:id="rId34"/>
    <p:sldId id="1380" r:id="rId35"/>
    <p:sldId id="1383" r:id="rId36"/>
    <p:sldId id="1381" r:id="rId37"/>
    <p:sldId id="1382" r:id="rId38"/>
  </p:sldIdLst>
  <p:sldSz cx="12192000" cy="6858000"/>
  <p:notesSz cx="6858000" cy="9144000"/>
  <p:custDataLst>
    <p:tags r:id="rId4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1221"/>
            <p14:sldId id="1222"/>
            <p14:sldId id="1223"/>
          </p14:sldIdLst>
        </p14:section>
        <p14:section name="考点帮" id="{978995A4-9037-4E87-967E-4A5438635121}">
          <p14:sldIdLst>
            <p14:sldId id="1094"/>
            <p14:sldId id="1096"/>
            <p14:sldId id="1355"/>
            <p14:sldId id="1356"/>
            <p14:sldId id="1357"/>
            <p14:sldId id="1358"/>
            <p14:sldId id="1360"/>
            <p14:sldId id="1361"/>
            <p14:sldId id="1362"/>
          </p14:sldIdLst>
        </p14:section>
        <p14:section name="方法帮" id="{4648BAD8-85C3-4DAE-941B-012047793868}">
          <p14:sldIdLst>
            <p14:sldId id="1100"/>
            <p14:sldId id="1118"/>
            <p14:sldId id="1364"/>
            <p14:sldId id="1365"/>
          </p14:sldIdLst>
        </p14:section>
        <p14:section name="实验帮" id="{F398CBF7-8BEC-40DE-AA10-9D0847B8683C}">
          <p14:sldIdLst>
            <p14:sldId id="1130"/>
            <p14:sldId id="1131"/>
            <p14:sldId id="1366"/>
            <p14:sldId id="1367"/>
            <p14:sldId id="1368"/>
            <p14:sldId id="1369"/>
            <p14:sldId id="1370"/>
            <p14:sldId id="1371"/>
            <p14:sldId id="1372"/>
            <p14:sldId id="1373"/>
            <p14:sldId id="1374"/>
            <p14:sldId id="1375"/>
          </p14:sldIdLst>
        </p14:section>
        <p14:section name="拓展帮" id="{02D32E79-305B-4D3E-AB3B-80ABC261B831}">
          <p14:sldIdLst>
            <p14:sldId id="1137"/>
            <p14:sldId id="1139"/>
            <p14:sldId id="1376"/>
            <p14:sldId id="1377"/>
            <p14:sldId id="1379"/>
            <p14:sldId id="1380"/>
            <p14:sldId id="1383"/>
            <p14:sldId id="1381"/>
            <p14:sldId id="1382"/>
          </p14:sldIdLst>
        </p14:section>
        <p14:section name="章末" id="{E6420731-106D-45C5-BAA8-A30AF326A1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 id="2" name="zk-43" initials="z"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CBCC"/>
    <a:srgbClr val="FAE7E8"/>
    <a:srgbClr val="EE3028"/>
    <a:srgbClr val="F1F1F5"/>
    <a:srgbClr val="DCDCE8"/>
    <a:srgbClr val="FF00FF"/>
    <a:srgbClr val="FFFFFF"/>
    <a:srgbClr val="006834"/>
    <a:srgbClr val="00C864"/>
    <a:srgbClr val="0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5" autoAdjust="0"/>
    <p:restoredTop sz="94660"/>
  </p:normalViewPr>
  <p:slideViewPr>
    <p:cSldViewPr snapToGrid="0">
      <p:cViewPr varScale="1">
        <p:scale>
          <a:sx n="114" d="100"/>
          <a:sy n="114" d="100"/>
        </p:scale>
        <p:origin x="-414" y="-108"/>
      </p:cViewPr>
      <p:guideLst>
        <p:guide orient="horz" pos="2092"/>
        <p:guide pos="3839"/>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678433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5.jpeg"/><Relationship Id="rId2" Type="http://schemas.openxmlformats.org/officeDocument/2006/relationships/slideLayout" Target="../slideLayouts/slideLayout4.xml"/><Relationship Id="rId1" Type="http://schemas.openxmlformats.org/officeDocument/2006/relationships/tags" Target="../tags/tag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8.png"/><Relationship Id="rId7" Type="http://schemas.openxmlformats.org/officeDocument/2006/relationships/image" Target="../media/image19.png"/><Relationship Id="rId2" Type="http://schemas.openxmlformats.org/officeDocument/2006/relationships/slideLayout" Target="../slideLayouts/slideLayout4.xml"/><Relationship Id="rId1" Type="http://schemas.openxmlformats.org/officeDocument/2006/relationships/tags" Target="../tags/tag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2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jpeg"/><Relationship Id="rId1" Type="http://schemas.openxmlformats.org/officeDocument/2006/relationships/slideLayout" Target="../slideLayouts/slideLayout4.xml"/><Relationship Id="rId5" Type="http://schemas.openxmlformats.org/officeDocument/2006/relationships/image" Target="../media/image38.png"/><Relationship Id="rId4" Type="http://schemas.openxmlformats.org/officeDocument/2006/relationships/image" Target="../media/image37.png"/></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jpeg"/><Relationship Id="rId1" Type="http://schemas.openxmlformats.org/officeDocument/2006/relationships/slideLayout" Target="../slideLayouts/slideLayout4.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33.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8653"/>
            <a:chOff x="1055077" y="1569507"/>
            <a:chExt cx="10081846" cy="2358653"/>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dirty="0">
                  <a:solidFill>
                    <a:srgbClr val="EE3028"/>
                  </a:solidFill>
                  <a:cs typeface="+mn-ea"/>
                  <a:sym typeface="+mn-lt"/>
                </a:rPr>
                <a:t>第八讲　简单机械　功和机械能</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graphicFrame>
        <p:nvGraphicFramePr>
          <p:cNvPr id="3" name="表格 2"/>
          <p:cNvGraphicFramePr/>
          <p:nvPr>
            <p:custDataLst>
              <p:tags r:id="rId1"/>
            </p:custDataLst>
          </p:nvPr>
        </p:nvGraphicFramePr>
        <p:xfrm>
          <a:off x="867410" y="1884045"/>
          <a:ext cx="10083800" cy="4141470"/>
        </p:xfrm>
        <a:graphic>
          <a:graphicData uri="http://schemas.openxmlformats.org/drawingml/2006/table">
            <a:tbl>
              <a:tblPr firstRow="1" bandRow="1">
                <a:tableStyleId>{5940675A-B579-460E-94D1-54222C63F5DA}</a:tableStyleId>
              </a:tblPr>
              <a:tblGrid>
                <a:gridCol w="2351405"/>
                <a:gridCol w="3145790"/>
                <a:gridCol w="2072640"/>
                <a:gridCol w="2513965"/>
              </a:tblGrid>
              <a:tr h="60706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简单机械应用场景</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通用计算式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主要额外功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其他计算式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53441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a:t>
                      </a: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用斜面提升重物</a:t>
                      </a: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有</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总</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p>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表示物重,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表示重物上升的高度,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表示拉力作用点移动的距离)</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克服摩擦力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所做的功:</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额</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fs</a:t>
                      </a: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;若沿斜面匀速提升,则</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=1-   ,</a:t>
                      </a:r>
                    </a:p>
                    <a:p>
                      <a:pPr indent="0" fontAlgn="auto">
                        <a:lnSpc>
                          <a:spcPct val="150000"/>
                        </a:lnSpc>
                        <a:buNone/>
                      </a:pP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μ</a:t>
                      </a: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是动摩擦因数)</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5" name="图片 24"/>
          <p:cNvPicPr>
            <a:picLocks noChangeAspect="1"/>
          </p:cNvPicPr>
          <p:nvPr/>
        </p:nvPicPr>
        <p:blipFill>
          <a:blip r:embed="rId3"/>
          <a:stretch>
            <a:fillRect/>
          </a:stretch>
        </p:blipFill>
        <p:spPr>
          <a:xfrm>
            <a:off x="5316855" y="3333750"/>
            <a:ext cx="609600" cy="561975"/>
          </a:xfrm>
          <a:prstGeom prst="rect">
            <a:avLst/>
          </a:prstGeom>
        </p:spPr>
      </p:pic>
      <p:pic>
        <p:nvPicPr>
          <p:cNvPr id="2" name="图片 1"/>
          <p:cNvPicPr>
            <a:picLocks noChangeAspect="1"/>
          </p:cNvPicPr>
          <p:nvPr/>
        </p:nvPicPr>
        <p:blipFill>
          <a:blip r:embed="rId4"/>
          <a:stretch>
            <a:fillRect/>
          </a:stretch>
        </p:blipFill>
        <p:spPr>
          <a:xfrm>
            <a:off x="8963025" y="3415030"/>
            <a:ext cx="438150" cy="400050"/>
          </a:xfrm>
          <a:prstGeom prst="rect">
            <a:avLst/>
          </a:prstGeom>
        </p:spPr>
      </p:pic>
      <p:pic>
        <p:nvPicPr>
          <p:cNvPr id="4" name="图片 3"/>
          <p:cNvPicPr>
            <a:picLocks noChangeAspect="1"/>
          </p:cNvPicPr>
          <p:nvPr/>
        </p:nvPicPr>
        <p:blipFill>
          <a:blip r:embed="rId5"/>
          <a:stretch>
            <a:fillRect/>
          </a:stretch>
        </p:blipFill>
        <p:spPr>
          <a:xfrm>
            <a:off x="10304145" y="3661410"/>
            <a:ext cx="251460" cy="665480"/>
          </a:xfrm>
          <a:prstGeom prst="rect">
            <a:avLst/>
          </a:prstGeom>
        </p:spPr>
      </p:pic>
      <p:pic>
        <p:nvPicPr>
          <p:cNvPr id="5" name="图片 4"/>
          <p:cNvPicPr>
            <a:picLocks noChangeAspect="1"/>
          </p:cNvPicPr>
          <p:nvPr/>
        </p:nvPicPr>
        <p:blipFill>
          <a:blip r:embed="rId6"/>
          <a:stretch>
            <a:fillRect/>
          </a:stretch>
        </p:blipFill>
        <p:spPr>
          <a:xfrm>
            <a:off x="8963025" y="4326890"/>
            <a:ext cx="1143000" cy="466725"/>
          </a:xfrm>
          <a:prstGeom prst="rect">
            <a:avLst/>
          </a:prstGeom>
        </p:spPr>
      </p:pic>
      <p:pic>
        <p:nvPicPr>
          <p:cNvPr id="6" name="18考点帮S258.EPS"/>
          <p:cNvPicPr>
            <a:picLocks noChangeAspect="1"/>
          </p:cNvPicPr>
          <p:nvPr/>
        </p:nvPicPr>
        <p:blipFill>
          <a:blip r:embed="rId7"/>
          <a:stretch>
            <a:fillRect/>
          </a:stretch>
        </p:blipFill>
        <p:spPr>
          <a:xfrm>
            <a:off x="1221105" y="3415030"/>
            <a:ext cx="1543050" cy="1094105"/>
          </a:xfrm>
          <a:prstGeom prst="rect">
            <a:avLst/>
          </a:prstGeom>
        </p:spPr>
      </p:pic>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graphicFrame>
        <p:nvGraphicFramePr>
          <p:cNvPr id="3" name="表格 2"/>
          <p:cNvGraphicFramePr/>
          <p:nvPr>
            <p:custDataLst>
              <p:tags r:id="rId1"/>
            </p:custDataLst>
          </p:nvPr>
        </p:nvGraphicFramePr>
        <p:xfrm>
          <a:off x="867410" y="1884045"/>
          <a:ext cx="10083800" cy="4141470"/>
        </p:xfrm>
        <a:graphic>
          <a:graphicData uri="http://schemas.openxmlformats.org/drawingml/2006/table">
            <a:tbl>
              <a:tblPr firstRow="1" bandRow="1">
                <a:tableStyleId>{5940675A-B579-460E-94D1-54222C63F5DA}</a:tableStyleId>
              </a:tblPr>
              <a:tblGrid>
                <a:gridCol w="2351405"/>
                <a:gridCol w="3145790"/>
                <a:gridCol w="2047240"/>
                <a:gridCol w="2539365"/>
              </a:tblGrid>
              <a:tr h="60706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简单机械应用场景</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通用计算式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主要额外功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其他计算式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53441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a:t>
                      </a: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r>
                        <a:rPr lang="en-US" sz="2000">
                          <a:solidFill>
                            <a:srgbClr val="000000"/>
                          </a:solidFill>
                          <a:latin typeface="宋体" panose="02010600030101010101" pitchFamily="2" charset="-122"/>
                          <a:ea typeface="宋体" panose="02010600030101010101" pitchFamily="2" charset="-122"/>
                          <a:cs typeface="宋体" panose="02010600030101010101" pitchFamily="2" charset="-122"/>
                          <a:sym typeface="+mn-ea"/>
                        </a:rPr>
                        <a:t>用杠杆提升重物</a:t>
                      </a: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有</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总</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p>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表示物重,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表示重物上升的高度,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表示拉力作用点移动的距离)</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克服杠杆自重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杆</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所做的功:</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额</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杆</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杆</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杆</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是杠杆重心上升的距离)</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提升高度不大时,</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p>
                    <a:p>
                      <a:pPr indent="0" fontAlgn="auto">
                        <a:lnSpc>
                          <a:spcPct val="150000"/>
                        </a:lnSpc>
                        <a:buNone/>
                      </a:pP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;若忽略支点处的摩擦,则</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=1- </a:t>
                      </a:r>
                    </a:p>
                    <a:p>
                      <a:pPr indent="0" fontAlgn="auto">
                        <a:lnSpc>
                          <a:spcPct val="150000"/>
                        </a:lnSpc>
                        <a:buNone/>
                      </a:pP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=1-     ,</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5" name="图片 24"/>
          <p:cNvPicPr>
            <a:picLocks noChangeAspect="1"/>
          </p:cNvPicPr>
          <p:nvPr/>
        </p:nvPicPr>
        <p:blipFill>
          <a:blip r:embed="rId3"/>
          <a:stretch>
            <a:fillRect/>
          </a:stretch>
        </p:blipFill>
        <p:spPr>
          <a:xfrm>
            <a:off x="5316855" y="3333750"/>
            <a:ext cx="609600" cy="561975"/>
          </a:xfrm>
          <a:prstGeom prst="rect">
            <a:avLst/>
          </a:prstGeom>
        </p:spPr>
      </p:pic>
      <p:pic>
        <p:nvPicPr>
          <p:cNvPr id="6" name="图片 5"/>
          <p:cNvPicPr>
            <a:picLocks noChangeAspect="1"/>
          </p:cNvPicPr>
          <p:nvPr/>
        </p:nvPicPr>
        <p:blipFill>
          <a:blip r:embed="rId4"/>
          <a:stretch>
            <a:fillRect/>
          </a:stretch>
        </p:blipFill>
        <p:spPr>
          <a:xfrm>
            <a:off x="8573770" y="3895725"/>
            <a:ext cx="511810" cy="391795"/>
          </a:xfrm>
          <a:prstGeom prst="rect">
            <a:avLst/>
          </a:prstGeom>
        </p:spPr>
      </p:pic>
      <p:pic>
        <p:nvPicPr>
          <p:cNvPr id="10" name="图片 9"/>
          <p:cNvPicPr>
            <a:picLocks noChangeAspect="1"/>
          </p:cNvPicPr>
          <p:nvPr/>
        </p:nvPicPr>
        <p:blipFill>
          <a:blip r:embed="rId5"/>
          <a:stretch>
            <a:fillRect/>
          </a:stretch>
        </p:blipFill>
        <p:spPr>
          <a:xfrm>
            <a:off x="10296525" y="4222115"/>
            <a:ext cx="485775" cy="533400"/>
          </a:xfrm>
          <a:prstGeom prst="rect">
            <a:avLst/>
          </a:prstGeom>
        </p:spPr>
      </p:pic>
      <p:pic>
        <p:nvPicPr>
          <p:cNvPr id="11" name="图片 10"/>
          <p:cNvPicPr>
            <a:picLocks noChangeAspect="1"/>
          </p:cNvPicPr>
          <p:nvPr/>
        </p:nvPicPr>
        <p:blipFill>
          <a:blip r:embed="rId6"/>
          <a:stretch>
            <a:fillRect/>
          </a:stretch>
        </p:blipFill>
        <p:spPr>
          <a:xfrm>
            <a:off x="8887460" y="4755515"/>
            <a:ext cx="590550" cy="523875"/>
          </a:xfrm>
          <a:prstGeom prst="rect">
            <a:avLst/>
          </a:prstGeom>
        </p:spPr>
      </p:pic>
      <p:pic>
        <p:nvPicPr>
          <p:cNvPr id="12" name="图片 11"/>
          <p:cNvPicPr>
            <a:picLocks noChangeAspect="1"/>
          </p:cNvPicPr>
          <p:nvPr/>
        </p:nvPicPr>
        <p:blipFill>
          <a:blip r:embed="rId7"/>
          <a:stretch>
            <a:fillRect/>
          </a:stretch>
        </p:blipFill>
        <p:spPr>
          <a:xfrm>
            <a:off x="8573770" y="5368925"/>
            <a:ext cx="1057275" cy="476250"/>
          </a:xfrm>
          <a:prstGeom prst="rect">
            <a:avLst/>
          </a:prstGeom>
        </p:spPr>
      </p:pic>
      <p:pic>
        <p:nvPicPr>
          <p:cNvPr id="334" name="18考点帮S259.EPS"/>
          <p:cNvPicPr>
            <a:picLocks noChangeAspect="1"/>
          </p:cNvPicPr>
          <p:nvPr/>
        </p:nvPicPr>
        <p:blipFill>
          <a:blip r:embed="rId8"/>
          <a:stretch>
            <a:fillRect/>
          </a:stretch>
        </p:blipFill>
        <p:spPr>
          <a:xfrm>
            <a:off x="1373505" y="3291205"/>
            <a:ext cx="1087120" cy="1263015"/>
          </a:xfrm>
          <a:prstGeom prst="rect">
            <a:avLst/>
          </a:prstGeom>
        </p:spPr>
      </p:pic>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sp>
        <p:nvSpPr>
          <p:cNvPr id="13" name="矩形 12"/>
          <p:cNvSpPr/>
          <p:nvPr/>
        </p:nvSpPr>
        <p:spPr>
          <a:xfrm>
            <a:off x="770067" y="1633104"/>
            <a:ext cx="10694013" cy="460375"/>
          </a:xfrm>
          <a:prstGeom prst="rect">
            <a:avLst/>
          </a:prstGeom>
        </p:spPr>
        <p:txBody>
          <a:bodyPr wrap="square">
            <a:spAutoFit/>
          </a:bodyPr>
          <a:lstStyle/>
          <a:p>
            <a:pPr algn="just" fontAlgn="auto">
              <a:lnSpc>
                <a:spcPct val="1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(2)用滑轮(组)水平拉动重物</a:t>
            </a:r>
          </a:p>
        </p:txBody>
      </p:sp>
      <p:graphicFrame>
        <p:nvGraphicFramePr>
          <p:cNvPr id="2" name="表格 1"/>
          <p:cNvGraphicFramePr/>
          <p:nvPr>
            <p:custDataLst>
              <p:tags r:id="rId1"/>
            </p:custDataLst>
          </p:nvPr>
        </p:nvGraphicFramePr>
        <p:xfrm>
          <a:off x="1003935" y="2237740"/>
          <a:ext cx="9772650" cy="3355975"/>
        </p:xfrm>
        <a:graphic>
          <a:graphicData uri="http://schemas.openxmlformats.org/drawingml/2006/table">
            <a:tbl>
              <a:tblPr firstRow="1" bandRow="1">
                <a:tableStyleId>{5940675A-B579-460E-94D1-54222C63F5DA}</a:tableStyleId>
              </a:tblPr>
              <a:tblGrid>
                <a:gridCol w="3006725"/>
                <a:gridCol w="2255520"/>
                <a:gridCol w="2254250"/>
                <a:gridCol w="2256155"/>
              </a:tblGrid>
              <a:tr h="838835">
                <a:tc>
                  <a:txBody>
                    <a:bodyPr/>
                    <a:lstStyle/>
                    <a:p>
                      <a:pPr indent="0" algn="ctr" fontAlgn="auto">
                        <a:lnSpc>
                          <a:spcPct val="200000"/>
                        </a:lnSpc>
                        <a:buNone/>
                      </a:pPr>
                      <a:r>
                        <a:rPr lang="en-US" sz="2000" b="0">
                          <a:solidFill>
                            <a:srgbClr val="000000"/>
                          </a:solidFill>
                          <a:latin typeface="宋体" panose="02010600030101010101" pitchFamily="2" charset="-122"/>
                          <a:ea typeface="宋体" panose="02010600030101010101" pitchFamily="2" charset="-122"/>
                          <a:cs typeface="NEU-BZ-S92" charset="0"/>
                        </a:rPr>
                        <a:t>应用场景</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200000"/>
                        </a:lnSpc>
                        <a:buNone/>
                      </a:pPr>
                      <a:r>
                        <a:rPr lang="en-US" sz="2000" b="0">
                          <a:solidFill>
                            <a:srgbClr val="000000"/>
                          </a:solidFill>
                          <a:latin typeface="宋体" panose="02010600030101010101" pitchFamily="2" charset="-122"/>
                          <a:ea typeface="宋体" panose="02010600030101010101" pitchFamily="2" charset="-122"/>
                          <a:cs typeface="NEU-BZ-S92" charset="0"/>
                        </a:rPr>
                        <a:t>有用功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200000"/>
                        </a:lnSpc>
                        <a:buNone/>
                      </a:pPr>
                      <a:r>
                        <a:rPr lang="en-US" sz="2000" b="0">
                          <a:solidFill>
                            <a:srgbClr val="000000"/>
                          </a:solidFill>
                          <a:latin typeface="宋体" panose="02010600030101010101" pitchFamily="2" charset="-122"/>
                          <a:ea typeface="宋体" panose="02010600030101010101" pitchFamily="2" charset="-122"/>
                          <a:cs typeface="NEU-BZ-S92" charset="0"/>
                        </a:rPr>
                        <a:t>总功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200000"/>
                        </a:lnSpc>
                        <a:buNone/>
                      </a:pPr>
                      <a:r>
                        <a:rPr lang="en-US" sz="2000" b="0">
                          <a:solidFill>
                            <a:srgbClr val="000000"/>
                          </a:solidFill>
                          <a:latin typeface="宋体" panose="02010600030101010101" pitchFamily="2" charset="-122"/>
                          <a:ea typeface="宋体" panose="02010600030101010101" pitchFamily="2" charset="-122"/>
                          <a:cs typeface="NEU-BZ-S92" charset="0"/>
                        </a:rPr>
                        <a:t>机械效率</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517140">
                <a:tc>
                  <a:txBody>
                    <a:bodyPr/>
                    <a:lstStyle/>
                    <a:p>
                      <a:pPr indent="0" algn="ctr" fontAlgn="auto">
                        <a:lnSpc>
                          <a:spcPct val="200000"/>
                        </a:lnSpc>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20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克服摩擦力所做的功:</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有</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fs</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物</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20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所做的功:</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总</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Fns</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物</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200000"/>
                        </a:lnSpc>
                        <a:buNone/>
                      </a:pP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sz="2000" b="0">
                          <a:solidFill>
                            <a:srgbClr val="000000"/>
                          </a:solidFill>
                          <a:latin typeface="宋体" panose="02010600030101010101" pitchFamily="2" charset="-122"/>
                          <a:ea typeface="宋体" panose="02010600030101010101" pitchFamily="2" charset="-122"/>
                          <a:cs typeface="NEU-BZ-S92" charset="0"/>
                        </a:rPr>
                        <a:t>=</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335" name="18考点帮S260.EPS"/>
          <p:cNvPicPr>
            <a:picLocks noChangeAspect="1"/>
          </p:cNvPicPr>
          <p:nvPr/>
        </p:nvPicPr>
        <p:blipFill>
          <a:blip r:embed="rId3"/>
          <a:stretch>
            <a:fillRect/>
          </a:stretch>
        </p:blipFill>
        <p:spPr>
          <a:xfrm>
            <a:off x="1348105" y="3988435"/>
            <a:ext cx="2506980" cy="832485"/>
          </a:xfrm>
          <a:prstGeom prst="rect">
            <a:avLst/>
          </a:prstGeom>
        </p:spPr>
      </p:pic>
      <p:pic>
        <p:nvPicPr>
          <p:cNvPr id="17" name="图片 16"/>
          <p:cNvPicPr>
            <a:picLocks noChangeAspect="1"/>
          </p:cNvPicPr>
          <p:nvPr/>
        </p:nvPicPr>
        <p:blipFill>
          <a:blip r:embed="rId4"/>
          <a:stretch>
            <a:fillRect/>
          </a:stretch>
        </p:blipFill>
        <p:spPr>
          <a:xfrm>
            <a:off x="9068435" y="4023360"/>
            <a:ext cx="1197610" cy="762000"/>
          </a:xfrm>
          <a:prstGeom prst="rect">
            <a:avLst/>
          </a:prstGeom>
        </p:spPr>
      </p:pic>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方法帮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6" name="矩形 5"/>
          <p:cNvSpPr/>
          <p:nvPr/>
        </p:nvSpPr>
        <p:spPr>
          <a:xfrm>
            <a:off x="763270" y="1257300"/>
            <a:ext cx="8641715" cy="2306955"/>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1</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[2010安徽,5]</a:t>
            </a:r>
            <a:r>
              <a:rPr sz="2400" dirty="0">
                <a:latin typeface="宋体" panose="02010600030101010101" pitchFamily="2" charset="-122"/>
                <a:ea typeface="宋体" panose="02010600030101010101" pitchFamily="2" charset="-122"/>
                <a:cs typeface="宋体" panose="02010600030101010101" pitchFamily="2" charset="-122"/>
              </a:rPr>
              <a:t>现在地震时有发生,于是人们开始重视加固维修房屋,常常可以看到如图所示的场景.假如该工人通过滑轮把50 kg的水泥缓缓提升4 m到房顶,所用拉力约300 N.该机械的效率约为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.(结果保留至0.1%,g取10 N/kg) </a:t>
            </a:r>
          </a:p>
        </p:txBody>
      </p:sp>
      <p:pic>
        <p:nvPicPr>
          <p:cNvPr id="339" name="18ZKYBWLKDBS135.jpg" descr="id:2147487524;FounderCES"/>
          <p:cNvPicPr>
            <a:picLocks noChangeAspect="1"/>
          </p:cNvPicPr>
          <p:nvPr/>
        </p:nvPicPr>
        <p:blipFill>
          <a:blip r:embed="rId2"/>
          <a:stretch>
            <a:fillRect/>
          </a:stretch>
        </p:blipFill>
        <p:spPr>
          <a:xfrm>
            <a:off x="9968230" y="1351280"/>
            <a:ext cx="1514475" cy="2708910"/>
          </a:xfrm>
          <a:prstGeom prst="rect">
            <a:avLst/>
          </a:prstGeom>
        </p:spPr>
      </p:pic>
      <p:sp>
        <p:nvSpPr>
          <p:cNvPr id="2" name="矩形 1"/>
          <p:cNvSpPr/>
          <p:nvPr/>
        </p:nvSpPr>
        <p:spPr>
          <a:xfrm>
            <a:off x="763270" y="3728085"/>
            <a:ext cx="8641715" cy="645160"/>
          </a:xfrm>
          <a:prstGeom prst="rect">
            <a:avLst/>
          </a:prstGeom>
        </p:spPr>
        <p:txBody>
          <a:bodyPr wrap="square">
            <a:spAutoFit/>
          </a:bodyPr>
          <a:lstStyle/>
          <a:p>
            <a:pPr algn="just" fontAlgn="auto">
              <a:lnSpc>
                <a:spcPct val="150000"/>
              </a:lnSpc>
            </a:pPr>
            <a:r>
              <a:rPr lang="zh-CN" sz="2400" dirty="0">
                <a:latin typeface="黑体" panose="02010609060101010101" pitchFamily="49" charset="-122"/>
                <a:ea typeface="黑体" panose="02010609060101010101" pitchFamily="49" charset="-122"/>
              </a:rPr>
              <a:t>【思路分析】</a:t>
            </a:r>
            <a:r>
              <a:rPr sz="2400" dirty="0"/>
              <a:t>　</a:t>
            </a:r>
          </a:p>
        </p:txBody>
      </p:sp>
      <p:pic>
        <p:nvPicPr>
          <p:cNvPr id="340" name="19WJJANZKBWLZYY37.EPS" descr="id:2147487531;FounderCES"/>
          <p:cNvPicPr>
            <a:picLocks noChangeAspect="1"/>
          </p:cNvPicPr>
          <p:nvPr/>
        </p:nvPicPr>
        <p:blipFill>
          <a:blip r:embed="rId3"/>
          <a:stretch>
            <a:fillRect/>
          </a:stretch>
        </p:blipFill>
        <p:spPr>
          <a:xfrm>
            <a:off x="2884170" y="3880485"/>
            <a:ext cx="6038850" cy="2491105"/>
          </a:xfrm>
          <a:prstGeom prst="rect">
            <a:avLst/>
          </a:prstGeom>
        </p:spPr>
      </p:pic>
      <p:sp>
        <p:nvSpPr>
          <p:cNvPr id="8" name="文本框 7"/>
          <p:cNvSpPr txBox="1"/>
          <p:nvPr/>
        </p:nvSpPr>
        <p:spPr>
          <a:xfrm>
            <a:off x="2138045" y="2915920"/>
            <a:ext cx="9671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83.3%</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6" name="矩形 5"/>
          <p:cNvSpPr/>
          <p:nvPr/>
        </p:nvSpPr>
        <p:spPr>
          <a:xfrm>
            <a:off x="763270" y="1257300"/>
            <a:ext cx="10600690" cy="3046095"/>
          </a:xfrm>
          <a:prstGeom prst="rect">
            <a:avLst/>
          </a:prstGeom>
        </p:spPr>
        <p:txBody>
          <a:bodyPr wrap="square">
            <a:spAutoFit/>
          </a:bodyPr>
          <a:lstStyle/>
          <a:p>
            <a:pPr algn="just" fontAlgn="auto">
              <a:lnSpc>
                <a:spcPct val="20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2</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[2019铜陵义安区模拟]</a:t>
            </a:r>
            <a:r>
              <a:rPr sz="2400" dirty="0">
                <a:latin typeface="宋体" panose="02010600030101010101" pitchFamily="2" charset="-122"/>
                <a:ea typeface="宋体" panose="02010600030101010101" pitchFamily="2" charset="-122"/>
                <a:cs typeface="宋体" panose="02010600030101010101" pitchFamily="2" charset="-122"/>
              </a:rPr>
              <a:t>一小车从高1 m、长5 m的斜面顶端滑至斜面底端,重力做的功为5 J,则此小车的重力为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N;若用平行于斜面的拉力把小车沿此斜面从底端匀速拉至顶端,车与斜面的摩擦力为车重的0.15,则此斜面的机械效率约为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%(结果保留至0.1%).  </a:t>
            </a:r>
          </a:p>
        </p:txBody>
      </p:sp>
      <p:sp>
        <p:nvSpPr>
          <p:cNvPr id="8" name="文本框 7"/>
          <p:cNvSpPr txBox="1"/>
          <p:nvPr/>
        </p:nvSpPr>
        <p:spPr>
          <a:xfrm>
            <a:off x="5988050" y="2209800"/>
            <a:ext cx="3778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5</a:t>
            </a:r>
          </a:p>
        </p:txBody>
      </p:sp>
      <p:sp>
        <p:nvSpPr>
          <p:cNvPr id="3" name="文本框 2"/>
          <p:cNvSpPr txBox="1"/>
          <p:nvPr/>
        </p:nvSpPr>
        <p:spPr>
          <a:xfrm>
            <a:off x="2444750" y="3658870"/>
            <a:ext cx="9671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57.1</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p:bldP spid="3"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p>
        </p:txBody>
      </p:sp>
      <p:sp>
        <p:nvSpPr>
          <p:cNvPr id="6" name="矩形 5"/>
          <p:cNvSpPr/>
          <p:nvPr/>
        </p:nvSpPr>
        <p:spPr>
          <a:xfrm>
            <a:off x="795655" y="1257300"/>
            <a:ext cx="6746875" cy="2602230"/>
          </a:xfrm>
          <a:prstGeom prst="rect">
            <a:avLst/>
          </a:prstGeom>
        </p:spPr>
        <p:txBody>
          <a:bodyPr wrap="square">
            <a:spAutoFit/>
          </a:bodyPr>
          <a:lstStyle/>
          <a:p>
            <a:pPr algn="just" fontAlgn="auto">
              <a:lnSpc>
                <a:spcPct val="17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3</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sz="2400" dirty="0">
                <a:latin typeface="仿宋" panose="02010609060101010101" pitchFamily="49" charset="-122"/>
                <a:ea typeface="仿宋" panose="02010609060101010101" pitchFamily="49" charset="-122"/>
                <a:cs typeface="仿宋" panose="02010609060101010101" pitchFamily="49" charset="-122"/>
              </a:rPr>
              <a:t>[2019合肥长丰县二模]</a:t>
            </a:r>
            <a:r>
              <a:rPr sz="2400" dirty="0">
                <a:latin typeface="宋体" panose="02010600030101010101" pitchFamily="2" charset="-122"/>
                <a:ea typeface="宋体" panose="02010600030101010101" pitchFamily="2" charset="-122"/>
                <a:cs typeface="宋体" panose="02010600030101010101" pitchFamily="2" charset="-122"/>
              </a:rPr>
              <a:t>如图所示,物体</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质量为60 kg,在力</a:t>
            </a:r>
            <a:r>
              <a:rPr sz="2400" i="1" dirty="0">
                <a:latin typeface="宋体" panose="02010600030101010101" pitchFamily="2" charset="-122"/>
                <a:ea typeface="宋体" panose="02010600030101010101" pitchFamily="2" charset="-122"/>
                <a:cs typeface="宋体" panose="02010600030101010101" pitchFamily="2" charset="-122"/>
              </a:rPr>
              <a:t>F</a:t>
            </a:r>
            <a:r>
              <a:rPr sz="2400" dirty="0">
                <a:latin typeface="宋体" panose="02010600030101010101" pitchFamily="2" charset="-122"/>
                <a:ea typeface="宋体" panose="02010600030101010101" pitchFamily="2" charset="-122"/>
                <a:cs typeface="宋体" panose="02010600030101010101" pitchFamily="2" charset="-122"/>
              </a:rPr>
              <a:t>的作用下匀速前进1 m,受到的摩擦力是200 N,若拉力</a:t>
            </a:r>
            <a:r>
              <a:rPr sz="2400" i="1" dirty="0">
                <a:latin typeface="宋体" panose="02010600030101010101" pitchFamily="2" charset="-122"/>
                <a:ea typeface="宋体" panose="02010600030101010101" pitchFamily="2" charset="-122"/>
                <a:cs typeface="宋体" panose="02010600030101010101" pitchFamily="2" charset="-122"/>
              </a:rPr>
              <a:t>F</a:t>
            </a:r>
            <a:r>
              <a:rPr sz="2400" dirty="0">
                <a:latin typeface="宋体" panose="02010600030101010101" pitchFamily="2" charset="-122"/>
                <a:ea typeface="宋体" panose="02010600030101010101" pitchFamily="2" charset="-122"/>
                <a:cs typeface="宋体" panose="02010600030101010101" pitchFamily="2" charset="-122"/>
              </a:rPr>
              <a:t>=120 N,则	       (　　)</a:t>
            </a:r>
          </a:p>
          <a:p>
            <a:pPr algn="just" fontAlgn="auto">
              <a:lnSpc>
                <a:spcPct val="170000"/>
              </a:lnSpc>
            </a:pPr>
            <a:endParaRPr sz="2400" dirty="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795655" y="3168015"/>
            <a:ext cx="10600690" cy="2748280"/>
          </a:xfrm>
          <a:prstGeom prst="rect">
            <a:avLst/>
          </a:prstGeom>
        </p:spPr>
        <p:txBody>
          <a:bodyPr wrap="square">
            <a:spAutoFit/>
          </a:bodyPr>
          <a:lstStyle/>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A.该装置对物体做的有用功是600 J</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B.拉力做的功是300 J</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C.该装置做的额外功是40 J</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D.该装置的机械效率是80%</a:t>
            </a:r>
          </a:p>
        </p:txBody>
      </p:sp>
      <p:pic>
        <p:nvPicPr>
          <p:cNvPr id="343" name="19WJJANZKBWLZYY38.EPS" descr="id:2147487552;FounderCES"/>
          <p:cNvPicPr>
            <a:picLocks noChangeAspect="1"/>
          </p:cNvPicPr>
          <p:nvPr/>
        </p:nvPicPr>
        <p:blipFill>
          <a:blip r:embed="rId2"/>
          <a:stretch>
            <a:fillRect/>
          </a:stretch>
        </p:blipFill>
        <p:spPr>
          <a:xfrm>
            <a:off x="7704455" y="1456690"/>
            <a:ext cx="4170045" cy="1487170"/>
          </a:xfrm>
          <a:prstGeom prst="rect">
            <a:avLst/>
          </a:prstGeom>
        </p:spPr>
      </p:pic>
      <p:sp>
        <p:nvSpPr>
          <p:cNvPr id="8" name="文本框 7"/>
          <p:cNvSpPr txBox="1"/>
          <p:nvPr/>
        </p:nvSpPr>
        <p:spPr>
          <a:xfrm>
            <a:off x="6751955" y="2707640"/>
            <a:ext cx="3778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实验帮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6" name="矩形 5"/>
          <p:cNvSpPr/>
          <p:nvPr/>
        </p:nvSpPr>
        <p:spPr>
          <a:xfrm>
            <a:off x="763270" y="1257300"/>
            <a:ext cx="7779385" cy="2861310"/>
          </a:xfrm>
          <a:prstGeom prst="rect">
            <a:avLst/>
          </a:prstGeom>
        </p:spPr>
        <p:txBody>
          <a:bodyPr wrap="square">
            <a:spAutoFit/>
          </a:bodyPr>
          <a:lstStyle/>
          <a:p>
            <a:pPr algn="just" fontAlgn="auto">
              <a:lnSpc>
                <a:spcPct val="150000"/>
              </a:lnSpc>
            </a:pPr>
            <a:r>
              <a:rPr lang="zh-CN" altLang="en-US" sz="2400" spc="-50" dirty="0">
                <a:latin typeface="黑体" panose="02010609060101010101" pitchFamily="49" charset="-122"/>
                <a:ea typeface="黑体" panose="02010609060101010101" pitchFamily="49" charset="-122"/>
              </a:rPr>
              <a:t>例</a:t>
            </a:r>
            <a:r>
              <a:rPr lang="en-US" altLang="zh-CN" sz="2400" spc="-50" dirty="0">
                <a:latin typeface="黑体" panose="02010609060101010101" pitchFamily="49" charset="-122"/>
                <a:ea typeface="黑体" panose="02010609060101010101" pitchFamily="49" charset="-122"/>
              </a:rPr>
              <a:t>4</a:t>
            </a:r>
            <a:r>
              <a:rPr lang="zh-CN" altLang="en-US" sz="2400" spc="-50" dirty="0">
                <a:latin typeface="黑体" panose="02010609060101010101" pitchFamily="49" charset="-122"/>
                <a:ea typeface="黑体" panose="02010609060101010101" pitchFamily="49" charset="-122"/>
              </a:rPr>
              <a:t>　</a:t>
            </a:r>
            <a:r>
              <a:rPr sz="2400" spc="-50" dirty="0">
                <a:latin typeface="仿宋" panose="02010609060101010101" pitchFamily="49" charset="-122"/>
                <a:ea typeface="仿宋" panose="02010609060101010101" pitchFamily="49" charset="-122"/>
                <a:cs typeface="仿宋" panose="02010609060101010101" pitchFamily="49" charset="-122"/>
              </a:rPr>
              <a:t>[2019合肥高新区模拟]</a:t>
            </a:r>
            <a:r>
              <a:rPr sz="2400" spc="-50" dirty="0">
                <a:latin typeface="宋体" panose="02010600030101010101" pitchFamily="2" charset="-122"/>
                <a:ea typeface="宋体" panose="02010600030101010101" pitchFamily="2" charset="-122"/>
                <a:cs typeface="宋体" panose="02010600030101010101" pitchFamily="2" charset="-122"/>
              </a:rPr>
              <a:t>小明为了探究“滑轮组的机械效率与哪些因素有关”,进行了如图所示的实验.</a:t>
            </a:r>
          </a:p>
          <a:p>
            <a:pPr algn="just" fontAlgn="auto">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rPr>
              <a:t>(1)实验中得到的数据如表所示,则第2次实验的机械效率是</a:t>
            </a:r>
          </a:p>
          <a:p>
            <a:pPr algn="just" fontAlgn="auto">
              <a:lnSpc>
                <a:spcPct val="150000"/>
              </a:lnSpc>
            </a:pP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;通过表中数据可分析出第2次实验是用</a:t>
            </a:r>
            <a:r>
              <a:rPr lang="en-US" sz="2400" spc="-50" dirty="0">
                <a:latin typeface="宋体" panose="02010600030101010101" pitchFamily="2" charset="-122"/>
                <a:ea typeface="宋体" panose="02010600030101010101" pitchFamily="2" charset="-122"/>
                <a:cs typeface="宋体" panose="02010600030101010101" pitchFamily="2" charset="-122"/>
              </a:rPr>
              <a:t>_______</a:t>
            </a:r>
            <a:r>
              <a:rPr sz="2400" spc="-50" dirty="0">
                <a:latin typeface="宋体" panose="02010600030101010101" pitchFamily="2" charset="-122"/>
                <a:ea typeface="宋体" panose="02010600030101010101" pitchFamily="2" charset="-122"/>
                <a:cs typeface="宋体" panose="02010600030101010101" pitchFamily="2" charset="-122"/>
              </a:rPr>
              <a:t>图装置做的实验. </a:t>
            </a:r>
          </a:p>
        </p:txBody>
      </p:sp>
      <p:pic>
        <p:nvPicPr>
          <p:cNvPr id="347" name="19cz2-15.jpg" descr="id:2147487580;FounderCES"/>
          <p:cNvPicPr>
            <a:picLocks noChangeAspect="1"/>
          </p:cNvPicPr>
          <p:nvPr/>
        </p:nvPicPr>
        <p:blipFill>
          <a:blip r:embed="rId3"/>
          <a:stretch>
            <a:fillRect/>
          </a:stretch>
        </p:blipFill>
        <p:spPr>
          <a:xfrm>
            <a:off x="9577070" y="1090930"/>
            <a:ext cx="2205990" cy="2985770"/>
          </a:xfrm>
          <a:prstGeom prst="rect">
            <a:avLst/>
          </a:prstGeom>
        </p:spPr>
      </p:pic>
      <p:graphicFrame>
        <p:nvGraphicFramePr>
          <p:cNvPr id="2" name="表格 1"/>
          <p:cNvGraphicFramePr/>
          <p:nvPr>
            <p:custDataLst>
              <p:tags r:id="rId1"/>
            </p:custDataLst>
          </p:nvPr>
        </p:nvGraphicFramePr>
        <p:xfrm>
          <a:off x="3338195" y="4225925"/>
          <a:ext cx="6372225" cy="2235200"/>
        </p:xfrm>
        <a:graphic>
          <a:graphicData uri="http://schemas.openxmlformats.org/drawingml/2006/table">
            <a:tbl>
              <a:tblPr firstRow="1" bandRow="1">
                <a:tableStyleId>{5940675A-B579-460E-94D1-54222C63F5DA}</a:tableStyleId>
              </a:tblPr>
              <a:tblGrid>
                <a:gridCol w="3507105"/>
                <a:gridCol w="955675"/>
                <a:gridCol w="954405"/>
                <a:gridCol w="955040"/>
              </a:tblGrid>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实验次数</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449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钩码上升的高度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0.9</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绳端移动的距离</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640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机械效率</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77%</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861695" y="3041650"/>
            <a:ext cx="8401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83%</a:t>
            </a:r>
          </a:p>
        </p:txBody>
      </p:sp>
      <p:sp>
        <p:nvSpPr>
          <p:cNvPr id="11" name="文本框 10"/>
          <p:cNvSpPr txBox="1"/>
          <p:nvPr/>
        </p:nvSpPr>
        <p:spPr>
          <a:xfrm>
            <a:off x="7546340" y="2911475"/>
            <a:ext cx="3778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乙</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1" grpId="0"/>
      <p:bldP spid="11"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6" name="矩形 5"/>
          <p:cNvSpPr/>
          <p:nvPr/>
        </p:nvSpPr>
        <p:spPr>
          <a:xfrm>
            <a:off x="763270" y="1257300"/>
            <a:ext cx="10583545" cy="2968625"/>
          </a:xfrm>
          <a:prstGeom prst="rect">
            <a:avLst/>
          </a:prstGeom>
        </p:spPr>
        <p:txBody>
          <a:bodyPr wrap="square">
            <a:spAutoFit/>
          </a:bodyPr>
          <a:lstStyle/>
          <a:p>
            <a:pPr algn="just" fontAlgn="auto">
              <a:lnSpc>
                <a:spcPct val="130000"/>
              </a:lnSpc>
            </a:pPr>
            <a:r>
              <a:rPr sz="2400" spc="-50" dirty="0">
                <a:latin typeface="宋体" panose="02010600030101010101" pitchFamily="2" charset="-122"/>
                <a:ea typeface="宋体" panose="02010600030101010101" pitchFamily="2" charset="-122"/>
                <a:cs typeface="宋体" panose="02010600030101010101" pitchFamily="2" charset="-122"/>
              </a:rPr>
              <a:t>(2)通过第1、2次实验的数据分析可得出的结论是:滑轮组的机械效率与</a:t>
            </a:r>
            <a:r>
              <a:rPr lang="en-US" sz="2400" spc="-50" dirty="0">
                <a:latin typeface="宋体" panose="02010600030101010101" pitchFamily="2" charset="-122"/>
                <a:ea typeface="宋体" panose="02010600030101010101" pitchFamily="2" charset="-122"/>
                <a:cs typeface="宋体" panose="02010600030101010101" pitchFamily="2" charset="-122"/>
              </a:rPr>
              <a:t>_______</a:t>
            </a:r>
            <a:r>
              <a:rPr sz="2400" spc="-50" dirty="0">
                <a:latin typeface="宋体" panose="02010600030101010101" pitchFamily="2" charset="-122"/>
                <a:ea typeface="宋体" panose="02010600030101010101" pitchFamily="2" charset="-122"/>
                <a:cs typeface="宋体" panose="02010600030101010101" pitchFamily="2" charset="-122"/>
              </a:rPr>
              <a:t>有关. </a:t>
            </a:r>
          </a:p>
          <a:p>
            <a:pPr algn="just" fontAlgn="auto">
              <a:lnSpc>
                <a:spcPct val="130000"/>
              </a:lnSpc>
            </a:pPr>
            <a:r>
              <a:rPr sz="2400" spc="-50" dirty="0">
                <a:latin typeface="宋体" panose="02010600030101010101" pitchFamily="2" charset="-122"/>
                <a:ea typeface="宋体" panose="02010600030101010101" pitchFamily="2" charset="-122"/>
                <a:cs typeface="宋体" panose="02010600030101010101" pitchFamily="2" charset="-122"/>
              </a:rPr>
              <a:t>(3)同组的小聪认为,弹簧测力计在运动时示数不稳定,于是他在钩码静止的情况下读出了弹簧测力计的示数,然后计算出滑轮组的机械效率,这样测出的机械效率与钩码匀速运动时测出的机械效率相比</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(选填“偏大”“偏小”或“不变”).</a:t>
            </a:r>
          </a:p>
        </p:txBody>
      </p:sp>
      <p:graphicFrame>
        <p:nvGraphicFramePr>
          <p:cNvPr id="2" name="表格 1"/>
          <p:cNvGraphicFramePr/>
          <p:nvPr>
            <p:custDataLst>
              <p:tags r:id="rId1"/>
            </p:custDataLst>
          </p:nvPr>
        </p:nvGraphicFramePr>
        <p:xfrm>
          <a:off x="3350895" y="4225925"/>
          <a:ext cx="6359525" cy="2235200"/>
        </p:xfrm>
        <a:graphic>
          <a:graphicData uri="http://schemas.openxmlformats.org/drawingml/2006/table">
            <a:tbl>
              <a:tblPr firstRow="1" bandRow="1">
                <a:tableStyleId>{5940675A-B579-460E-94D1-54222C63F5DA}</a:tableStyleId>
              </a:tblPr>
              <a:tblGrid>
                <a:gridCol w="3494405"/>
                <a:gridCol w="955675"/>
                <a:gridCol w="954405"/>
                <a:gridCol w="955040"/>
              </a:tblGrid>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实验次数</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449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钩码上升的高度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0.9</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绳端移动的距离</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640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机械效率</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77%</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1" name="文本框 10"/>
          <p:cNvSpPr txBox="1"/>
          <p:nvPr/>
        </p:nvSpPr>
        <p:spPr>
          <a:xfrm>
            <a:off x="10254615" y="1257300"/>
            <a:ext cx="109283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物重</a:t>
            </a:r>
          </a:p>
        </p:txBody>
      </p:sp>
      <p:sp>
        <p:nvSpPr>
          <p:cNvPr id="3" name="文本框 2"/>
          <p:cNvSpPr txBox="1"/>
          <p:nvPr/>
        </p:nvSpPr>
        <p:spPr>
          <a:xfrm>
            <a:off x="6341745" y="3198495"/>
            <a:ext cx="9163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偏大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sp>
        <p:nvSpPr>
          <p:cNvPr id="10" name="矩形 9"/>
          <p:cNvSpPr/>
          <p:nvPr/>
        </p:nvSpPr>
        <p:spPr>
          <a:xfrm>
            <a:off x="1054735" y="3075940"/>
            <a:ext cx="10081895" cy="706755"/>
          </a:xfrm>
          <a:prstGeom prst="rect">
            <a:avLst/>
          </a:prstGeom>
        </p:spPr>
        <p:txBody>
          <a:bodyPr wrap="square">
            <a:spAutoFit/>
          </a:bodyPr>
          <a:lstStyle/>
          <a:p>
            <a:pPr algn="ctr"/>
            <a:r>
              <a:rPr lang="zh-CN" altLang="en-US" sz="4000" b="1" dirty="0">
                <a:solidFill>
                  <a:srgbClr val="EE3028"/>
                </a:solidFill>
                <a:cs typeface="+mn-ea"/>
                <a:sym typeface="+mn-lt"/>
              </a:rPr>
              <a:t>第三节　机械效率</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230695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(4)在第1次实验中,如果将钩码提升0.15 m,滑轮组的机械效率将</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(选填“变大”“变小”或“不变”). </a:t>
            </a:r>
          </a:p>
          <a:p>
            <a:pPr algn="just" fontAlgn="auto">
              <a:lnSpc>
                <a:spcPct val="150000"/>
              </a:lnSpc>
            </a:pPr>
            <a:r>
              <a:rPr sz="2400" spc="-100" dirty="0">
                <a:solidFill>
                  <a:schemeClr val="tx1"/>
                </a:solidFill>
                <a:uFillTx/>
                <a:latin typeface="宋体" panose="02010600030101010101" pitchFamily="2" charset="-122"/>
                <a:ea typeface="宋体" panose="02010600030101010101" pitchFamily="2" charset="-122"/>
              </a:rPr>
              <a:t>(5)比较</a:t>
            </a:r>
            <a:r>
              <a:rPr sz="2400" u="sng" spc="-100" dirty="0">
                <a:solidFill>
                  <a:schemeClr val="tx1"/>
                </a:solidFill>
                <a:uFillTx/>
                <a:latin typeface="宋体" panose="02010600030101010101" pitchFamily="2" charset="-122"/>
                <a:ea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rPr>
              <a:t>两次实验的数据,可以探究滑轮组的机械效率与动滑轮总重的关系,得到的实验结论是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graphicFrame>
        <p:nvGraphicFramePr>
          <p:cNvPr id="3" name="表格 2"/>
          <p:cNvGraphicFramePr/>
          <p:nvPr>
            <p:custDataLst>
              <p:tags r:id="rId1"/>
            </p:custDataLst>
          </p:nvPr>
        </p:nvGraphicFramePr>
        <p:xfrm>
          <a:off x="3312160" y="3858260"/>
          <a:ext cx="6359525" cy="2235200"/>
        </p:xfrm>
        <a:graphic>
          <a:graphicData uri="http://schemas.openxmlformats.org/drawingml/2006/table">
            <a:tbl>
              <a:tblPr firstRow="1" bandRow="1">
                <a:tableStyleId>{5940675A-B579-460E-94D1-54222C63F5DA}</a:tableStyleId>
              </a:tblPr>
              <a:tblGrid>
                <a:gridCol w="3494405"/>
                <a:gridCol w="955675"/>
                <a:gridCol w="954405"/>
                <a:gridCol w="955040"/>
              </a:tblGrid>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实验次数</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449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钩码上升的高度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0.9</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绳端移动的距离</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640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机械效率</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77%</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4" name="文本框 3"/>
          <p:cNvSpPr txBox="1"/>
          <p:nvPr/>
        </p:nvSpPr>
        <p:spPr>
          <a:xfrm>
            <a:off x="9589135" y="1551305"/>
            <a:ext cx="9163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不变</a:t>
            </a:r>
          </a:p>
        </p:txBody>
      </p:sp>
      <p:sp>
        <p:nvSpPr>
          <p:cNvPr id="5" name="文本框 4"/>
          <p:cNvSpPr txBox="1"/>
          <p:nvPr/>
        </p:nvSpPr>
        <p:spPr>
          <a:xfrm>
            <a:off x="1950720" y="2738755"/>
            <a:ext cx="8775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2、3</a:t>
            </a:r>
          </a:p>
        </p:txBody>
      </p:sp>
      <p:sp>
        <p:nvSpPr>
          <p:cNvPr id="8" name="文本框 7"/>
          <p:cNvSpPr txBox="1"/>
          <p:nvPr/>
        </p:nvSpPr>
        <p:spPr>
          <a:xfrm>
            <a:off x="3157855" y="3199130"/>
            <a:ext cx="8345805" cy="460375"/>
          </a:xfrm>
          <a:prstGeom prst="rect">
            <a:avLst/>
          </a:prstGeom>
          <a:noFill/>
        </p:spPr>
        <p:txBody>
          <a:bodyPr wrap="square" rtlCol="0">
            <a:spAutoFit/>
          </a:bodyPr>
          <a:lstStyle/>
          <a:p>
            <a:r>
              <a:rPr lang="zh-CN" altLang="en-US" sz="2400" b="1" spc="-100">
                <a:solidFill>
                  <a:srgbClr val="FF0000"/>
                </a:solidFill>
                <a:uFillTx/>
                <a:latin typeface="宋体" panose="02010600030101010101" pitchFamily="2" charset="-122"/>
                <a:ea typeface="宋体" panose="02010600030101010101" pitchFamily="2" charset="-122"/>
              </a:rPr>
              <a:t>提升相同重量的物体,动滑轮总重越大,滑轮组机械效率越低</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8" grpId="0"/>
      <p:bldP spid="8"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57555" y="1551305"/>
            <a:ext cx="10624820" cy="286131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(6)在第1次实验中,拉动钩码上升0.1 m用时3 s,则绳子自由端的拉力做功的功率为</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W. </a:t>
            </a:r>
          </a:p>
          <a:p>
            <a:pPr algn="just" fontAlgn="auto">
              <a:lnSpc>
                <a:spcPct val="150000"/>
              </a:lnSpc>
            </a:pPr>
            <a:r>
              <a:rPr sz="2400" dirty="0">
                <a:latin typeface="宋体" panose="02010600030101010101" pitchFamily="2" charset="-122"/>
                <a:ea typeface="宋体" panose="02010600030101010101" pitchFamily="2" charset="-122"/>
              </a:rPr>
              <a:t>(7)如果小明用测力计测出钩码的重力</a:t>
            </a:r>
            <a:r>
              <a:rPr sz="2400" i="1" dirty="0">
                <a:latin typeface="宋体" panose="02010600030101010101" pitchFamily="2" charset="-122"/>
                <a:ea typeface="宋体" panose="02010600030101010101" pitchFamily="2" charset="-122"/>
              </a:rPr>
              <a:t>G</a:t>
            </a:r>
            <a:r>
              <a:rPr sz="2400" dirty="0">
                <a:latin typeface="宋体" panose="02010600030101010101" pitchFamily="2" charset="-122"/>
                <a:ea typeface="宋体" panose="02010600030101010101" pitchFamily="2" charset="-122"/>
              </a:rPr>
              <a:t>和动滑轮的重力</a:t>
            </a:r>
            <a:r>
              <a:rPr sz="2400" i="1" dirty="0">
                <a:latin typeface="宋体" panose="02010600030101010101" pitchFamily="2" charset="-122"/>
                <a:ea typeface="宋体" panose="02010600030101010101" pitchFamily="2" charset="-122"/>
              </a:rPr>
              <a:t>G</a:t>
            </a:r>
            <a:r>
              <a:rPr sz="2400" baseline="-25000" dirty="0">
                <a:latin typeface="宋体" panose="02010600030101010101" pitchFamily="2" charset="-122"/>
                <a:ea typeface="宋体" panose="02010600030101010101" pitchFamily="2" charset="-122"/>
              </a:rPr>
              <a:t>动</a:t>
            </a:r>
            <a:r>
              <a:rPr sz="2400" dirty="0">
                <a:latin typeface="宋体" panose="02010600030101010101" pitchFamily="2" charset="-122"/>
                <a:ea typeface="宋体" panose="02010600030101010101" pitchFamily="2" charset="-122"/>
              </a:rPr>
              <a:t>,利用</a:t>
            </a:r>
            <a:r>
              <a:rPr sz="2400" i="1" dirty="0">
                <a:latin typeface="宋体" panose="02010600030101010101" pitchFamily="2" charset="-122"/>
                <a:ea typeface="宋体" panose="02010600030101010101" pitchFamily="2" charset="-122"/>
              </a:rPr>
              <a:t>η=     </a:t>
            </a:r>
            <a:r>
              <a:rPr sz="2400" dirty="0">
                <a:latin typeface="宋体" panose="02010600030101010101" pitchFamily="2" charset="-122"/>
                <a:ea typeface="宋体" panose="02010600030101010101" pitchFamily="2" charset="-122"/>
              </a:rPr>
              <a:t>计算滑轮组的机械效率,则小明的计算值会比实际值</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(选填“大”或“小”).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graphicFrame>
        <p:nvGraphicFramePr>
          <p:cNvPr id="3" name="表格 2"/>
          <p:cNvGraphicFramePr/>
          <p:nvPr>
            <p:custDataLst>
              <p:tags r:id="rId1"/>
            </p:custDataLst>
          </p:nvPr>
        </p:nvGraphicFramePr>
        <p:xfrm>
          <a:off x="3312160" y="3858260"/>
          <a:ext cx="6359525" cy="2235200"/>
        </p:xfrm>
        <a:graphic>
          <a:graphicData uri="http://schemas.openxmlformats.org/drawingml/2006/table">
            <a:tbl>
              <a:tblPr firstRow="1" bandRow="1">
                <a:tableStyleId>{5940675A-B579-460E-94D1-54222C63F5DA}</a:tableStyleId>
              </a:tblPr>
              <a:tblGrid>
                <a:gridCol w="3494405"/>
                <a:gridCol w="955675"/>
                <a:gridCol w="954405"/>
                <a:gridCol w="955040"/>
              </a:tblGrid>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实验次数</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449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钩码上升的高度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639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0.9</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576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绳端移动的距离</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cm</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640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机械效率</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77%</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 name="图片 1"/>
          <p:cNvPicPr>
            <a:picLocks noChangeAspect="1"/>
          </p:cNvPicPr>
          <p:nvPr/>
        </p:nvPicPr>
        <p:blipFill>
          <a:blip r:embed="rId3"/>
          <a:stretch>
            <a:fillRect/>
          </a:stretch>
        </p:blipFill>
        <p:spPr>
          <a:xfrm>
            <a:off x="9893300" y="2687320"/>
            <a:ext cx="690245" cy="589915"/>
          </a:xfrm>
          <a:prstGeom prst="rect">
            <a:avLst/>
          </a:prstGeom>
        </p:spPr>
      </p:pic>
      <p:sp>
        <p:nvSpPr>
          <p:cNvPr id="5" name="文本框 4"/>
          <p:cNvSpPr txBox="1"/>
          <p:nvPr/>
        </p:nvSpPr>
        <p:spPr>
          <a:xfrm>
            <a:off x="1488440" y="2226945"/>
            <a:ext cx="8775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0.09</a:t>
            </a:r>
          </a:p>
        </p:txBody>
      </p:sp>
      <p:sp>
        <p:nvSpPr>
          <p:cNvPr id="4" name="文本框 3"/>
          <p:cNvSpPr txBox="1"/>
          <p:nvPr/>
        </p:nvSpPr>
        <p:spPr>
          <a:xfrm>
            <a:off x="7840345" y="3277235"/>
            <a:ext cx="8775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4" grpId="0"/>
      <p:bldP spid="4"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83590" y="1528445"/>
            <a:ext cx="10624820"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(8)为了探究“滑轮组的机械效率与绳子的绕法是否有关”,小明同学设计了如图丁所示的一个实验装置,请你根据实验目的将图戊所示的实验装置补画完整.</a:t>
            </a:r>
          </a:p>
          <a:p>
            <a:pPr algn="just" fontAlgn="auto">
              <a:lnSpc>
                <a:spcPct val="150000"/>
              </a:lnSpc>
            </a:pPr>
            <a:endParaRPr sz="2400" dirty="0">
              <a:latin typeface="宋体" panose="02010600030101010101" pitchFamily="2" charset="-122"/>
              <a:ea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rPr>
              <a:t>(9)忽略摩擦和绳重,(8)中的探究结论是</a:t>
            </a:r>
            <a:r>
              <a:rPr lang="en-US" sz="2400" dirty="0">
                <a:latin typeface="宋体" panose="02010600030101010101" pitchFamily="2" charset="-122"/>
                <a:ea typeface="宋体" panose="02010600030101010101" pitchFamily="2" charset="-122"/>
              </a:rPr>
              <a:t>_________________________________</a:t>
            </a:r>
          </a:p>
          <a:p>
            <a:pPr algn="just" fontAlgn="auto">
              <a:lnSpc>
                <a:spcPct val="150000"/>
              </a:lnSpc>
            </a:pPr>
            <a:r>
              <a:rPr lang="en-US" sz="2400" dirty="0">
                <a:latin typeface="宋体" panose="02010600030101010101" pitchFamily="2" charset="-122"/>
                <a:ea typeface="宋体" panose="02010600030101010101" pitchFamily="2" charset="-122"/>
              </a:rPr>
              <a:t>___________</a:t>
            </a:r>
            <a:r>
              <a:rPr sz="2400" dirty="0">
                <a:latin typeface="宋体" panose="02010600030101010101" pitchFamily="2" charset="-122"/>
                <a:ea typeface="宋体" panose="02010600030101010101" pitchFamily="2" charset="-122"/>
              </a:rPr>
              <a:t>. </a:t>
            </a:r>
          </a:p>
        </p:txBody>
      </p:sp>
      <p:sp>
        <p:nvSpPr>
          <p:cNvPr id="13" name="圆角矩形 36"/>
          <p:cNvSpPr/>
          <p:nvPr/>
        </p:nvSpPr>
        <p:spPr>
          <a:xfrm>
            <a:off x="542924" y="130733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359" name="18考点帮S264.EPS" descr="id:2147487672;FounderCES"/>
          <p:cNvPicPr>
            <a:picLocks noChangeAspect="1"/>
          </p:cNvPicPr>
          <p:nvPr/>
        </p:nvPicPr>
        <p:blipFill>
          <a:blip r:embed="rId2"/>
          <a:stretch>
            <a:fillRect/>
          </a:stretch>
        </p:blipFill>
        <p:spPr>
          <a:xfrm>
            <a:off x="2915920" y="2837180"/>
            <a:ext cx="1480185" cy="1906270"/>
          </a:xfrm>
          <a:prstGeom prst="rect">
            <a:avLst/>
          </a:prstGeom>
        </p:spPr>
      </p:pic>
      <p:sp>
        <p:nvSpPr>
          <p:cNvPr id="5" name="文本框 4"/>
          <p:cNvSpPr txBox="1"/>
          <p:nvPr/>
        </p:nvSpPr>
        <p:spPr>
          <a:xfrm>
            <a:off x="6318885" y="4881245"/>
            <a:ext cx="533019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滑轮组的机械效率大小与绳子的</a:t>
            </a:r>
          </a:p>
        </p:txBody>
      </p:sp>
      <p:pic>
        <p:nvPicPr>
          <p:cNvPr id="1672" name="第三节实验帮答图-1.EPS" descr="id:2147510137;FounderCES"/>
          <p:cNvPicPr>
            <a:picLocks noChangeAspect="1"/>
          </p:cNvPicPr>
          <p:nvPr/>
        </p:nvPicPr>
        <p:blipFill>
          <a:blip r:embed="rId3"/>
          <a:stretch>
            <a:fillRect/>
          </a:stretch>
        </p:blipFill>
        <p:spPr>
          <a:xfrm>
            <a:off x="5955665" y="2837180"/>
            <a:ext cx="600075" cy="1687830"/>
          </a:xfrm>
          <a:prstGeom prst="rect">
            <a:avLst/>
          </a:prstGeom>
        </p:spPr>
      </p:pic>
      <p:sp>
        <p:nvSpPr>
          <p:cNvPr id="6" name="文本框 5"/>
          <p:cNvSpPr txBox="1"/>
          <p:nvPr/>
        </p:nvSpPr>
        <p:spPr>
          <a:xfrm>
            <a:off x="991235" y="5443220"/>
            <a:ext cx="160909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绕法无关</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72"/>
                                        </p:tgtEl>
                                        <p:attrNameLst>
                                          <p:attrName>style.visibility</p:attrName>
                                        </p:attrNameLst>
                                      </p:cBhvr>
                                      <p:to>
                                        <p:strVal val="visible"/>
                                      </p:to>
                                    </p:set>
                                    <p:animEffect transition="in" filter="fade">
                                      <p:cBhvr>
                                        <p:cTn id="7" dur="500"/>
                                        <p:tgtEl>
                                          <p:spTgt spid="16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83590" y="1528445"/>
            <a:ext cx="10624820" cy="3784600"/>
          </a:xfrm>
          <a:prstGeom prst="rect">
            <a:avLst/>
          </a:prstGeom>
        </p:spPr>
        <p:txBody>
          <a:bodyPr wrap="square">
            <a:spAutoFit/>
          </a:bodyPr>
          <a:lstStyle/>
          <a:p>
            <a:pPr algn="just" fontAlgn="auto">
              <a:lnSpc>
                <a:spcPct val="200000"/>
              </a:lnSpc>
            </a:pPr>
            <a:r>
              <a:rPr sz="2400" dirty="0">
                <a:latin typeface="黑体" panose="02010609060101010101" pitchFamily="49" charset="-122"/>
                <a:ea typeface="黑体" panose="02010609060101010101" pitchFamily="49" charset="-122"/>
              </a:rPr>
              <a:t>实验仪器</a:t>
            </a:r>
          </a:p>
          <a:p>
            <a:pPr algn="just" fontAlgn="auto">
              <a:lnSpc>
                <a:spcPct val="200000"/>
              </a:lnSpc>
            </a:pPr>
            <a:r>
              <a:rPr sz="2400" dirty="0">
                <a:latin typeface="宋体" panose="02010600030101010101" pitchFamily="2" charset="-122"/>
                <a:ea typeface="宋体" panose="02010600030101010101" pitchFamily="2" charset="-122"/>
              </a:rPr>
              <a:t>1.刻度尺的作用:测量钩码和弹簧测力计移动的距离.</a:t>
            </a:r>
          </a:p>
          <a:p>
            <a:pPr algn="just" fontAlgn="auto">
              <a:lnSpc>
                <a:spcPct val="200000"/>
              </a:lnSpc>
            </a:pPr>
            <a:r>
              <a:rPr sz="2400" dirty="0">
                <a:latin typeface="宋体" panose="02010600030101010101" pitchFamily="2" charset="-122"/>
                <a:ea typeface="宋体" panose="02010600030101010101" pitchFamily="2" charset="-122"/>
              </a:rPr>
              <a:t>2.弹簧测力计的作用:测量物重和拉力大小.</a:t>
            </a:r>
          </a:p>
          <a:p>
            <a:pPr algn="just" fontAlgn="auto">
              <a:lnSpc>
                <a:spcPct val="200000"/>
              </a:lnSpc>
            </a:pPr>
            <a:r>
              <a:rPr sz="2400" dirty="0">
                <a:latin typeface="黑体" panose="02010609060101010101" pitchFamily="49" charset="-122"/>
                <a:ea typeface="黑体" panose="02010609060101010101" pitchFamily="49" charset="-122"/>
              </a:rPr>
              <a:t>实验操作要点</a:t>
            </a:r>
          </a:p>
          <a:p>
            <a:pPr algn="just" fontAlgn="auto">
              <a:lnSpc>
                <a:spcPct val="200000"/>
              </a:lnSpc>
            </a:pPr>
            <a:r>
              <a:rPr sz="2400" dirty="0">
                <a:latin typeface="宋体" panose="02010600030101010101" pitchFamily="2" charset="-122"/>
                <a:ea typeface="宋体" panose="02010600030101010101" pitchFamily="2" charset="-122"/>
              </a:rPr>
              <a:t>3.弹簧测力计的使用和读数.</a:t>
            </a:r>
          </a:p>
        </p:txBody>
      </p:sp>
      <p:sp>
        <p:nvSpPr>
          <p:cNvPr id="13" name="圆角矩形 36"/>
          <p:cNvSpPr/>
          <p:nvPr/>
        </p:nvSpPr>
        <p:spPr>
          <a:xfrm>
            <a:off x="542924" y="130733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83590" y="1528445"/>
            <a:ext cx="10624820" cy="396938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4.弹簧测力计的拉动方式:沿竖直方向缓慢匀速拉动,并在拉动过程中读数.“</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沿竖直方向</a:t>
            </a:r>
            <a:r>
              <a:rPr sz="2400" dirty="0">
                <a:latin typeface="宋体" panose="02010600030101010101" pitchFamily="2" charset="-122"/>
                <a:ea typeface="宋体" panose="02010600030101010101" pitchFamily="2" charset="-122"/>
              </a:rPr>
              <a:t>”“</a:t>
            </a:r>
            <a:r>
              <a:rPr sz="2400" u="wavyHeavy" dirty="0">
                <a:uFill>
                  <a:solidFill>
                    <a:srgbClr val="FF0000"/>
                  </a:solidFill>
                </a:uFill>
                <a:latin typeface="宋体" panose="02010600030101010101" pitchFamily="2" charset="-122"/>
                <a:ea typeface="宋体" panose="02010600030101010101" pitchFamily="2" charset="-122"/>
              </a:rPr>
              <a:t>匀速</a:t>
            </a:r>
            <a:r>
              <a:rPr sz="2400" dirty="0">
                <a:latin typeface="宋体" panose="02010600030101010101" pitchFamily="2" charset="-122"/>
                <a:ea typeface="宋体" panose="02010600030101010101" pitchFamily="2" charset="-122"/>
              </a:rPr>
              <a:t>”是滑轮组的使用要求;“匀速”也是弹簧测力计的使用要求,同时弹簧轴线方向还要与绳子在一条直线上,因此也要沿竖直方向;“缓慢”的目的是使测力计示数稳定,便于准确读数;“</a:t>
            </a:r>
            <a:r>
              <a:rPr sz="2400" u="wavyHeavy" dirty="0">
                <a:uFill>
                  <a:solidFill>
                    <a:srgbClr val="FF0000"/>
                  </a:solidFill>
                </a:uFill>
                <a:latin typeface="宋体" panose="02010600030101010101" pitchFamily="2" charset="-122"/>
                <a:ea typeface="宋体" panose="02010600030101010101" pitchFamily="2" charset="-122"/>
              </a:rPr>
              <a:t>在拉动过程中读数</a:t>
            </a:r>
            <a:r>
              <a:rPr sz="2400" dirty="0">
                <a:latin typeface="宋体" panose="02010600030101010101" pitchFamily="2" charset="-122"/>
                <a:ea typeface="宋体" panose="02010600030101010101" pitchFamily="2" charset="-122"/>
              </a:rPr>
              <a:t>”是因为装置静止时各处的摩擦力和拉动时是不相等的,静止读数通常会造成测力计读数偏小.</a:t>
            </a:r>
          </a:p>
          <a:p>
            <a:pPr algn="just" fontAlgn="auto">
              <a:lnSpc>
                <a:spcPct val="150000"/>
              </a:lnSpc>
            </a:pPr>
            <a:r>
              <a:rPr sz="2400" dirty="0">
                <a:latin typeface="宋体" panose="02010600030101010101" pitchFamily="2" charset="-122"/>
                <a:ea typeface="宋体" panose="02010600030101010101" pitchFamily="2" charset="-122"/>
              </a:rPr>
              <a:t>5.滑轮组的绕线:常借助</a:t>
            </a:r>
            <a:r>
              <a:rPr sz="2400" i="1" dirty="0">
                <a:latin typeface="宋体" panose="02010600030101010101" pitchFamily="2" charset="-122"/>
                <a:ea typeface="宋体" panose="02010600030101010101" pitchFamily="2" charset="-122"/>
              </a:rPr>
              <a:t>n</a:t>
            </a:r>
            <a:r>
              <a:rPr sz="2400" dirty="0">
                <a:latin typeface="宋体" panose="02010600030101010101" pitchFamily="2" charset="-122"/>
                <a:ea typeface="宋体" panose="02010600030101010101" pitchFamily="2" charset="-122"/>
              </a:rPr>
              <a:t>=  或</a:t>
            </a:r>
            <a:r>
              <a:rPr sz="2400" i="1" dirty="0">
                <a:latin typeface="宋体" panose="02010600030101010101" pitchFamily="2" charset="-122"/>
                <a:ea typeface="宋体" panose="02010600030101010101" pitchFamily="2" charset="-122"/>
              </a:rPr>
              <a:t>n</a:t>
            </a:r>
            <a:r>
              <a:rPr sz="2400" dirty="0">
                <a:latin typeface="宋体" panose="02010600030101010101" pitchFamily="2" charset="-122"/>
                <a:ea typeface="宋体" panose="02010600030101010101" pitchFamily="2" charset="-122"/>
              </a:rPr>
              <a:t>&gt;   来判断.</a:t>
            </a:r>
          </a:p>
        </p:txBody>
      </p:sp>
      <p:sp>
        <p:nvSpPr>
          <p:cNvPr id="13" name="圆角矩形 36"/>
          <p:cNvSpPr/>
          <p:nvPr/>
        </p:nvSpPr>
        <p:spPr>
          <a:xfrm>
            <a:off x="542924" y="130733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pic>
        <p:nvPicPr>
          <p:cNvPr id="2" name="图片 1"/>
          <p:cNvPicPr>
            <a:picLocks noChangeAspect="1"/>
          </p:cNvPicPr>
          <p:nvPr/>
        </p:nvPicPr>
        <p:blipFill>
          <a:blip r:embed="rId2"/>
          <a:stretch>
            <a:fillRect/>
          </a:stretch>
        </p:blipFill>
        <p:spPr>
          <a:xfrm>
            <a:off x="4441190" y="4905375"/>
            <a:ext cx="197485" cy="592455"/>
          </a:xfrm>
          <a:prstGeom prst="rect">
            <a:avLst/>
          </a:prstGeom>
        </p:spPr>
      </p:pic>
      <p:pic>
        <p:nvPicPr>
          <p:cNvPr id="3" name="图片 2"/>
          <p:cNvPicPr>
            <a:picLocks noChangeAspect="1"/>
          </p:cNvPicPr>
          <p:nvPr/>
        </p:nvPicPr>
        <p:blipFill>
          <a:blip r:embed="rId3"/>
          <a:stretch>
            <a:fillRect/>
          </a:stretch>
        </p:blipFill>
        <p:spPr>
          <a:xfrm>
            <a:off x="5357495" y="4953000"/>
            <a:ext cx="222885" cy="544830"/>
          </a:xfrm>
          <a:prstGeom prst="rect">
            <a:avLst/>
          </a:prstGeom>
        </p:spPr>
      </p:pic>
    </p:spTree>
  </p:cSld>
  <p:clrMapOvr>
    <a:masterClrMapping/>
  </p:clrMapOvr>
  <p:transition spd="med">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83590" y="1528445"/>
            <a:ext cx="10624820"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6.实验中分别记下钩码和弹簧测力计初末位置的目的:测量钩码和弹簧测力计移动的距离.</a:t>
            </a:r>
          </a:p>
          <a:p>
            <a:pPr algn="just" fontAlgn="auto">
              <a:lnSpc>
                <a:spcPct val="150000"/>
              </a:lnSpc>
            </a:pPr>
            <a:r>
              <a:rPr sz="2400" dirty="0">
                <a:latin typeface="宋体" panose="02010600030101010101" pitchFamily="2" charset="-122"/>
                <a:ea typeface="宋体" panose="02010600030101010101" pitchFamily="2" charset="-122"/>
              </a:rPr>
              <a:t>7.控制变量法的应用</a:t>
            </a:r>
          </a:p>
          <a:p>
            <a:pPr algn="just" fontAlgn="auto">
              <a:lnSpc>
                <a:spcPct val="150000"/>
              </a:lnSpc>
            </a:pPr>
            <a:r>
              <a:rPr sz="2400" dirty="0">
                <a:latin typeface="宋体" panose="02010600030101010101" pitchFamily="2" charset="-122"/>
                <a:ea typeface="宋体" panose="02010600030101010101" pitchFamily="2" charset="-122"/>
              </a:rPr>
              <a:t>(1)用同一滑轮组吊起数量不同的相同钩码,探究滑轮组的机械效率与物体重量的关系;</a:t>
            </a:r>
          </a:p>
          <a:p>
            <a:pPr algn="just" fontAlgn="auto">
              <a:lnSpc>
                <a:spcPct val="150000"/>
              </a:lnSpc>
            </a:pPr>
            <a:r>
              <a:rPr sz="2400" dirty="0">
                <a:latin typeface="宋体" panose="02010600030101010101" pitchFamily="2" charset="-122"/>
                <a:ea typeface="宋体" panose="02010600030101010101" pitchFamily="2" charset="-122"/>
              </a:rPr>
              <a:t>(2)使用动滑轮数量(或重量)不同的滑轮组吊起重量相同的钩码,探究滑轮组的机械效率与动滑轮总重的关系.</a:t>
            </a:r>
          </a:p>
          <a:p>
            <a:pPr algn="just" fontAlgn="auto">
              <a:lnSpc>
                <a:spcPct val="150000"/>
              </a:lnSpc>
            </a:pPr>
            <a:endParaRPr sz="2400" dirty="0">
              <a:latin typeface="宋体" panose="02010600030101010101" pitchFamily="2" charset="-122"/>
              <a:ea typeface="宋体" panose="02010600030101010101" pitchFamily="2" charset="-122"/>
            </a:endParaRPr>
          </a:p>
        </p:txBody>
      </p:sp>
      <p:sp>
        <p:nvSpPr>
          <p:cNvPr id="13" name="圆角矩形 36"/>
          <p:cNvSpPr/>
          <p:nvPr/>
        </p:nvSpPr>
        <p:spPr>
          <a:xfrm>
            <a:off x="542924" y="130733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83590" y="1528445"/>
            <a:ext cx="10624820" cy="396938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rPr>
              <a:t>实验分析</a:t>
            </a:r>
          </a:p>
          <a:p>
            <a:pPr algn="just" fontAlgn="auto">
              <a:lnSpc>
                <a:spcPct val="150000"/>
              </a:lnSpc>
            </a:pPr>
            <a:r>
              <a:rPr sz="2400" dirty="0">
                <a:latin typeface="宋体" panose="02010600030101010101" pitchFamily="2" charset="-122"/>
                <a:ea typeface="宋体" panose="02010600030101010101" pitchFamily="2" charset="-122"/>
              </a:rPr>
              <a:t>8.数据表格构成:包括钩码重、提升高度、有用功、拉力、绳端移动距离、总功、机械效率等;需要多次测量(改变条件多次测量,以得出普遍规律).</a:t>
            </a:r>
          </a:p>
          <a:p>
            <a:pPr algn="just" fontAlgn="auto">
              <a:lnSpc>
                <a:spcPct val="150000"/>
              </a:lnSpc>
            </a:pPr>
            <a:r>
              <a:rPr sz="2400" dirty="0">
                <a:latin typeface="宋体" panose="02010600030101010101" pitchFamily="2" charset="-122"/>
                <a:ea typeface="宋体" panose="02010600030101010101" pitchFamily="2" charset="-122"/>
              </a:rPr>
              <a:t>9.有用功:克服物体重力所做的功,</a:t>
            </a:r>
            <a:r>
              <a:rPr sz="2400" i="1" u="wavyHeavy" dirty="0">
                <a:uFill>
                  <a:solidFill>
                    <a:srgbClr val="FF0000"/>
                  </a:solidFill>
                </a:uFill>
                <a:latin typeface="宋体" panose="02010600030101010101" pitchFamily="2" charset="-122"/>
                <a:ea typeface="宋体" panose="02010600030101010101" pitchFamily="2" charset="-122"/>
              </a:rPr>
              <a:t>W</a:t>
            </a:r>
            <a:r>
              <a:rPr sz="2400" u="wavyHeavy" baseline="-25000" dirty="0">
                <a:uFill>
                  <a:solidFill>
                    <a:srgbClr val="FF0000"/>
                  </a:solidFill>
                </a:uFill>
                <a:latin typeface="宋体" panose="02010600030101010101" pitchFamily="2" charset="-122"/>
                <a:ea typeface="宋体" panose="02010600030101010101" pitchFamily="2" charset="-122"/>
              </a:rPr>
              <a:t>有</a:t>
            </a:r>
            <a:r>
              <a:rPr sz="2400" u="wavyHeavy" dirty="0">
                <a:uFill>
                  <a:solidFill>
                    <a:srgbClr val="FF0000"/>
                  </a:solidFill>
                </a:uFill>
                <a:latin typeface="宋体" panose="02010600030101010101" pitchFamily="2" charset="-122"/>
                <a:ea typeface="宋体" panose="02010600030101010101" pitchFamily="2" charset="-122"/>
              </a:rPr>
              <a:t>=</a:t>
            </a:r>
            <a:r>
              <a:rPr sz="2400" i="1" u="wavyHeavy" dirty="0">
                <a:uFill>
                  <a:solidFill>
                    <a:srgbClr val="FF0000"/>
                  </a:solidFill>
                </a:uFill>
                <a:latin typeface="宋体" panose="02010600030101010101" pitchFamily="2" charset="-122"/>
                <a:ea typeface="宋体" panose="02010600030101010101" pitchFamily="2" charset="-122"/>
              </a:rPr>
              <a:t>Gh</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10.总功:绳子自由端拉力所做的功,</a:t>
            </a:r>
            <a:r>
              <a:rPr sz="2400" i="1" u="wavyHeavy" dirty="0">
                <a:uFill>
                  <a:solidFill>
                    <a:srgbClr val="FF0000"/>
                  </a:solidFill>
                </a:uFill>
                <a:latin typeface="宋体" panose="02010600030101010101" pitchFamily="2" charset="-122"/>
                <a:ea typeface="宋体" panose="02010600030101010101" pitchFamily="2" charset="-122"/>
              </a:rPr>
              <a:t>W</a:t>
            </a:r>
            <a:r>
              <a:rPr sz="2400" u="wavyHeavy" baseline="-25000" dirty="0">
                <a:uFill>
                  <a:solidFill>
                    <a:srgbClr val="FF0000"/>
                  </a:solidFill>
                </a:uFill>
                <a:latin typeface="宋体" panose="02010600030101010101" pitchFamily="2" charset="-122"/>
                <a:ea typeface="宋体" panose="02010600030101010101" pitchFamily="2" charset="-122"/>
              </a:rPr>
              <a:t>总</a:t>
            </a:r>
            <a:r>
              <a:rPr sz="2400" u="wavyHeavy" dirty="0">
                <a:uFill>
                  <a:solidFill>
                    <a:srgbClr val="FF0000"/>
                  </a:solidFill>
                </a:uFill>
                <a:latin typeface="宋体" panose="02010600030101010101" pitchFamily="2" charset="-122"/>
                <a:ea typeface="宋体" panose="02010600030101010101" pitchFamily="2" charset="-122"/>
              </a:rPr>
              <a:t>=</a:t>
            </a:r>
            <a:r>
              <a:rPr sz="2400" i="1" u="wavyHeavy" dirty="0">
                <a:uFill>
                  <a:solidFill>
                    <a:srgbClr val="FF0000"/>
                  </a:solidFill>
                </a:uFill>
                <a:latin typeface="宋体" panose="02010600030101010101" pitchFamily="2" charset="-122"/>
                <a:ea typeface="宋体" panose="02010600030101010101" pitchFamily="2" charset="-122"/>
              </a:rPr>
              <a:t>Fs</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11.机械效率的计算:</a:t>
            </a:r>
            <a:r>
              <a:rPr sz="2400" i="1" u="wavyHeavy" dirty="0">
                <a:uFill>
                  <a:solidFill>
                    <a:srgbClr val="FF0000"/>
                  </a:solidFill>
                </a:uFill>
                <a:latin typeface="宋体" panose="02010600030101010101" pitchFamily="2" charset="-122"/>
                <a:ea typeface="宋体" panose="02010600030101010101" pitchFamily="2" charset="-122"/>
              </a:rPr>
              <a:t>η</a:t>
            </a:r>
            <a:r>
              <a:rPr sz="2400" u="wavyHeavy" dirty="0">
                <a:uFill>
                  <a:solidFill>
                    <a:srgbClr val="FF0000"/>
                  </a:solidFill>
                </a:uFill>
                <a:latin typeface="宋体" panose="02010600030101010101" pitchFamily="2" charset="-122"/>
                <a:ea typeface="宋体" panose="02010600030101010101" pitchFamily="2" charset="-122"/>
              </a:rPr>
              <a:t>=   ×100%=   ×100%</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12.绳子自由端移动的距离</a:t>
            </a:r>
            <a:r>
              <a:rPr sz="2400" i="1" dirty="0">
                <a:latin typeface="宋体" panose="02010600030101010101" pitchFamily="2" charset="-122"/>
                <a:ea typeface="宋体" panose="02010600030101010101" pitchFamily="2" charset="-122"/>
              </a:rPr>
              <a:t>s</a:t>
            </a:r>
            <a:r>
              <a:rPr sz="2400" dirty="0">
                <a:latin typeface="宋体" panose="02010600030101010101" pitchFamily="2" charset="-122"/>
                <a:ea typeface="宋体" panose="02010600030101010101" pitchFamily="2" charset="-122"/>
              </a:rPr>
              <a:t>和物体上升高度</a:t>
            </a:r>
            <a:r>
              <a:rPr sz="2400" i="1" dirty="0">
                <a:latin typeface="宋体" panose="02010600030101010101" pitchFamily="2" charset="-122"/>
                <a:ea typeface="宋体" panose="02010600030101010101" pitchFamily="2" charset="-122"/>
              </a:rPr>
              <a:t>h</a:t>
            </a:r>
            <a:r>
              <a:rPr sz="2400" dirty="0">
                <a:latin typeface="宋体" panose="02010600030101010101" pitchFamily="2" charset="-122"/>
                <a:ea typeface="宋体" panose="02010600030101010101" pitchFamily="2" charset="-122"/>
              </a:rPr>
              <a:t>的关系:</a:t>
            </a:r>
            <a:r>
              <a:rPr sz="2400" i="1" u="wavyHeavy" dirty="0">
                <a:solidFill>
                  <a:schemeClr val="tx1"/>
                </a:solidFill>
                <a:uFill>
                  <a:solidFill>
                    <a:srgbClr val="FF0000"/>
                  </a:solidFill>
                </a:uFill>
                <a:latin typeface="宋体" panose="02010600030101010101" pitchFamily="2" charset="-122"/>
                <a:ea typeface="宋体" panose="02010600030101010101" pitchFamily="2" charset="-122"/>
              </a:rPr>
              <a:t>s</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a:t>
            </a:r>
            <a:r>
              <a:rPr sz="2400" i="1" u="wavyHeavy" dirty="0">
                <a:solidFill>
                  <a:schemeClr val="tx1"/>
                </a:solidFill>
                <a:uFill>
                  <a:solidFill>
                    <a:srgbClr val="FF0000"/>
                  </a:solidFill>
                </a:uFill>
                <a:latin typeface="宋体" panose="02010600030101010101" pitchFamily="2" charset="-122"/>
                <a:ea typeface="宋体" panose="02010600030101010101" pitchFamily="2" charset="-122"/>
              </a:rPr>
              <a:t>nh</a:t>
            </a:r>
            <a:r>
              <a:rPr sz="2400" dirty="0">
                <a:latin typeface="宋体" panose="02010600030101010101" pitchFamily="2" charset="-122"/>
                <a:ea typeface="宋体" panose="02010600030101010101" pitchFamily="2" charset="-122"/>
              </a:rPr>
              <a:t>.</a:t>
            </a:r>
          </a:p>
        </p:txBody>
      </p:sp>
      <p:sp>
        <p:nvSpPr>
          <p:cNvPr id="13" name="圆角矩形 36"/>
          <p:cNvSpPr/>
          <p:nvPr/>
        </p:nvSpPr>
        <p:spPr>
          <a:xfrm>
            <a:off x="542924" y="130733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pic>
        <p:nvPicPr>
          <p:cNvPr id="2" name="图片 1"/>
          <p:cNvPicPr>
            <a:picLocks noChangeAspect="1"/>
          </p:cNvPicPr>
          <p:nvPr/>
        </p:nvPicPr>
        <p:blipFill>
          <a:blip r:embed="rId2"/>
          <a:stretch>
            <a:fillRect/>
          </a:stretch>
        </p:blipFill>
        <p:spPr>
          <a:xfrm>
            <a:off x="4095115" y="4337685"/>
            <a:ext cx="403860" cy="577215"/>
          </a:xfrm>
          <a:prstGeom prst="rect">
            <a:avLst/>
          </a:prstGeom>
        </p:spPr>
      </p:pic>
      <p:pic>
        <p:nvPicPr>
          <p:cNvPr id="3" name="图片 2"/>
          <p:cNvPicPr>
            <a:picLocks noChangeAspect="1"/>
          </p:cNvPicPr>
          <p:nvPr/>
        </p:nvPicPr>
        <p:blipFill>
          <a:blip r:embed="rId3"/>
          <a:stretch>
            <a:fillRect/>
          </a:stretch>
        </p:blipFill>
        <p:spPr>
          <a:xfrm>
            <a:off x="5636895" y="4337685"/>
            <a:ext cx="469900" cy="587375"/>
          </a:xfrm>
          <a:prstGeom prst="rect">
            <a:avLst/>
          </a:prstGeom>
        </p:spPr>
      </p:pic>
    </p:spTree>
  </p:cSld>
  <p:clrMapOvr>
    <a:masterClrMapping/>
  </p:clrMapOvr>
  <p:transition spd="med">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83590" y="1528445"/>
            <a:ext cx="10624820" cy="396938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13.误差分析:拉力的数据容易出现误差,主要的误差来源有拉力方向不竖直(</a:t>
            </a:r>
            <a:r>
              <a:rPr sz="2400" i="1" dirty="0">
                <a:latin typeface="宋体" panose="02010600030101010101" pitchFamily="2" charset="-122"/>
                <a:ea typeface="宋体" panose="02010600030101010101" pitchFamily="2" charset="-122"/>
              </a:rPr>
              <a:t>F</a:t>
            </a:r>
            <a:r>
              <a:rPr sz="2400" dirty="0">
                <a:latin typeface="宋体" panose="02010600030101010101" pitchFamily="2" charset="-122"/>
                <a:ea typeface="宋体" panose="02010600030101010101" pitchFamily="2" charset="-122"/>
              </a:rPr>
              <a:t>偏大、</a:t>
            </a:r>
            <a:r>
              <a:rPr sz="2400" i="1" dirty="0">
                <a:latin typeface="宋体" panose="02010600030101010101" pitchFamily="2" charset="-122"/>
                <a:ea typeface="宋体" panose="02010600030101010101" pitchFamily="2" charset="-122"/>
              </a:rPr>
              <a:t>η</a:t>
            </a:r>
            <a:r>
              <a:rPr sz="2400" dirty="0">
                <a:latin typeface="宋体" panose="02010600030101010101" pitchFamily="2" charset="-122"/>
                <a:ea typeface="宋体" panose="02010600030101010101" pitchFamily="2" charset="-122"/>
              </a:rPr>
              <a:t>偏小)、没有匀速拉动(加速拉动</a:t>
            </a:r>
            <a:r>
              <a:rPr sz="2400" i="1" dirty="0">
                <a:latin typeface="宋体" panose="02010600030101010101" pitchFamily="2" charset="-122"/>
                <a:ea typeface="宋体" panose="02010600030101010101" pitchFamily="2" charset="-122"/>
              </a:rPr>
              <a:t>F</a:t>
            </a:r>
            <a:r>
              <a:rPr sz="2400" dirty="0">
                <a:latin typeface="宋体" panose="02010600030101010101" pitchFamily="2" charset="-122"/>
                <a:ea typeface="宋体" panose="02010600030101010101" pitchFamily="2" charset="-122"/>
              </a:rPr>
              <a:t>偏大、</a:t>
            </a:r>
            <a:r>
              <a:rPr sz="2400" i="1" dirty="0">
                <a:latin typeface="宋体" panose="02010600030101010101" pitchFamily="2" charset="-122"/>
                <a:ea typeface="宋体" panose="02010600030101010101" pitchFamily="2" charset="-122"/>
              </a:rPr>
              <a:t>η</a:t>
            </a:r>
            <a:r>
              <a:rPr sz="2400" dirty="0">
                <a:latin typeface="宋体" panose="02010600030101010101" pitchFamily="2" charset="-122"/>
                <a:ea typeface="宋体" panose="02010600030101010101" pitchFamily="2" charset="-122"/>
              </a:rPr>
              <a:t>偏小;静止拉动</a:t>
            </a:r>
            <a:r>
              <a:rPr sz="2400" i="1" dirty="0">
                <a:latin typeface="宋体" panose="02010600030101010101" pitchFamily="2" charset="-122"/>
                <a:ea typeface="宋体" panose="02010600030101010101" pitchFamily="2" charset="-122"/>
              </a:rPr>
              <a:t>F</a:t>
            </a:r>
            <a:r>
              <a:rPr sz="2400" dirty="0">
                <a:latin typeface="宋体" panose="02010600030101010101" pitchFamily="2" charset="-122"/>
                <a:ea typeface="宋体" panose="02010600030101010101" pitchFamily="2" charset="-122"/>
              </a:rPr>
              <a:t>偏小、</a:t>
            </a:r>
            <a:r>
              <a:rPr sz="2400" i="1" dirty="0">
                <a:latin typeface="宋体" panose="02010600030101010101" pitchFamily="2" charset="-122"/>
                <a:ea typeface="宋体" panose="02010600030101010101" pitchFamily="2" charset="-122"/>
              </a:rPr>
              <a:t>η</a:t>
            </a:r>
            <a:r>
              <a:rPr sz="2400" dirty="0">
                <a:latin typeface="宋体" panose="02010600030101010101" pitchFamily="2" charset="-122"/>
                <a:ea typeface="宋体" panose="02010600030101010101" pitchFamily="2" charset="-122"/>
              </a:rPr>
              <a:t>偏大)、测力计读数误差等.</a:t>
            </a:r>
          </a:p>
          <a:p>
            <a:pPr algn="just" fontAlgn="auto">
              <a:lnSpc>
                <a:spcPct val="150000"/>
              </a:lnSpc>
            </a:pPr>
            <a:r>
              <a:rPr sz="2400" dirty="0">
                <a:latin typeface="宋体" panose="02010600030101010101" pitchFamily="2" charset="-122"/>
                <a:ea typeface="宋体" panose="02010600030101010101" pitchFamily="2" charset="-122"/>
              </a:rPr>
              <a:t>14.滑轮组机械效率的影响因素:</a:t>
            </a:r>
            <a:r>
              <a:rPr sz="2400" u="wavyHeavy" dirty="0">
                <a:uFill>
                  <a:solidFill>
                    <a:srgbClr val="FF0000"/>
                  </a:solidFill>
                </a:uFill>
                <a:latin typeface="宋体" panose="02010600030101010101" pitchFamily="2" charset="-122"/>
                <a:ea typeface="宋体" panose="02010600030101010101" pitchFamily="2" charset="-122"/>
              </a:rPr>
              <a:t>重物的重力、动滑轮的重力</a:t>
            </a:r>
            <a:r>
              <a:rPr sz="2400" dirty="0">
                <a:latin typeface="宋体" panose="02010600030101010101" pitchFamily="2" charset="-122"/>
                <a:ea typeface="宋体" panose="02010600030101010101" pitchFamily="2" charset="-122"/>
              </a:rPr>
              <a:t>、</a:t>
            </a:r>
            <a:r>
              <a:rPr sz="2400" u="wavyHeavy" dirty="0">
                <a:uFill>
                  <a:solidFill>
                    <a:srgbClr val="FF0000"/>
                  </a:solidFill>
                </a:uFill>
                <a:latin typeface="宋体" panose="02010600030101010101" pitchFamily="2" charset="-122"/>
                <a:ea typeface="宋体" panose="02010600030101010101" pitchFamily="2" charset="-122"/>
              </a:rPr>
              <a:t>摩擦和绳重</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15.提高机械效率的方法</a:t>
            </a:r>
          </a:p>
          <a:p>
            <a:pPr algn="just" fontAlgn="auto">
              <a:lnSpc>
                <a:spcPct val="150000"/>
              </a:lnSpc>
            </a:pPr>
            <a:r>
              <a:rPr sz="2400" dirty="0">
                <a:latin typeface="宋体" panose="02010600030101010101" pitchFamily="2" charset="-122"/>
                <a:ea typeface="宋体" panose="02010600030101010101" pitchFamily="2" charset="-122"/>
              </a:rPr>
              <a:t>(1)使用同一个滑轮组,提升的物体越重,机械效率越高;</a:t>
            </a:r>
          </a:p>
          <a:p>
            <a:pPr algn="just" fontAlgn="auto">
              <a:lnSpc>
                <a:spcPct val="150000"/>
              </a:lnSpc>
            </a:pPr>
            <a:r>
              <a:rPr sz="2400" dirty="0">
                <a:latin typeface="宋体" panose="02010600030101010101" pitchFamily="2" charset="-122"/>
                <a:ea typeface="宋体" panose="02010600030101010101" pitchFamily="2" charset="-122"/>
              </a:rPr>
              <a:t>(2)提升相同重量的物体,动滑轮总重越小,滑轮组机械效率越高.</a:t>
            </a:r>
          </a:p>
        </p:txBody>
      </p:sp>
      <p:sp>
        <p:nvSpPr>
          <p:cNvPr id="13" name="圆角矩形 36"/>
          <p:cNvSpPr/>
          <p:nvPr/>
        </p:nvSpPr>
        <p:spPr>
          <a:xfrm>
            <a:off x="542924" y="130733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测量滑轮组的机械效率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14" name="矩形 13"/>
          <p:cNvSpPr/>
          <p:nvPr/>
        </p:nvSpPr>
        <p:spPr>
          <a:xfrm>
            <a:off x="783590" y="1528445"/>
            <a:ext cx="10624820" cy="304609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1.用同样的滑轮组将相同的重物提升不同的高度,机械效率相同.</a:t>
            </a:r>
          </a:p>
          <a:p>
            <a:pPr algn="just" fontAlgn="auto">
              <a:lnSpc>
                <a:spcPct val="200000"/>
              </a:lnSpc>
            </a:pPr>
            <a:r>
              <a:rPr sz="2400" dirty="0">
                <a:latin typeface="宋体" panose="02010600030101010101" pitchFamily="2" charset="-122"/>
                <a:ea typeface="宋体" panose="02010600030101010101" pitchFamily="2" charset="-122"/>
              </a:rPr>
              <a:t>2.用动滑轮数量相同、绕法不同的滑轮组提升相同的重物,在绳重和摩擦可以忽略时,机械效率相同.</a:t>
            </a:r>
          </a:p>
          <a:p>
            <a:pPr algn="just" fontAlgn="auto">
              <a:lnSpc>
                <a:spcPct val="200000"/>
              </a:lnSpc>
            </a:pPr>
            <a:r>
              <a:rPr sz="2400" dirty="0">
                <a:latin typeface="宋体" panose="02010600030101010101" pitchFamily="2" charset="-122"/>
                <a:ea typeface="宋体" panose="02010600030101010101" pitchFamily="2" charset="-122"/>
              </a:rPr>
              <a:t>3.如果没有刻度尺,只用弹簧测力计,利用</a:t>
            </a:r>
            <a:r>
              <a:rPr sz="2400" i="1" dirty="0">
                <a:latin typeface="宋体" panose="02010600030101010101" pitchFamily="2" charset="-122"/>
                <a:ea typeface="宋体" panose="02010600030101010101" pitchFamily="2" charset="-122"/>
              </a:rPr>
              <a:t>η</a:t>
            </a:r>
            <a:r>
              <a:rPr sz="2400" dirty="0">
                <a:latin typeface="宋体" panose="02010600030101010101" pitchFamily="2" charset="-122"/>
                <a:ea typeface="宋体" panose="02010600030101010101" pitchFamily="2" charset="-122"/>
              </a:rPr>
              <a:t>=  </a:t>
            </a:r>
            <a:r>
              <a:rPr lang="en-US" sz="2400"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也可以测量机械效率.</a:t>
            </a:r>
          </a:p>
        </p:txBody>
      </p:sp>
      <p:sp>
        <p:nvSpPr>
          <p:cNvPr id="13" name="圆角矩形 36"/>
          <p:cNvSpPr/>
          <p:nvPr/>
        </p:nvSpPr>
        <p:spPr>
          <a:xfrm>
            <a:off x="542924" y="130733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pic>
        <p:nvPicPr>
          <p:cNvPr id="2" name="图片 1"/>
          <p:cNvPicPr>
            <a:picLocks noChangeAspect="1"/>
          </p:cNvPicPr>
          <p:nvPr/>
        </p:nvPicPr>
        <p:blipFill>
          <a:blip r:embed="rId2"/>
          <a:stretch>
            <a:fillRect/>
          </a:stretch>
        </p:blipFill>
        <p:spPr>
          <a:xfrm>
            <a:off x="6942455" y="3982085"/>
            <a:ext cx="379730" cy="592455"/>
          </a:xfrm>
          <a:prstGeom prst="rect">
            <a:avLst/>
          </a:prstGeom>
        </p:spPr>
      </p:pic>
    </p:spTree>
  </p:cSld>
  <p:clrMapOvr>
    <a:masterClrMapping/>
  </p:clrMapOvr>
  <p:transition spd="med">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拓展帮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a:endCxn id="2" idx="0"/>
          </p:cNvCxnSpPr>
          <p:nvPr/>
        </p:nvCxnSpPr>
        <p:spPr>
          <a:xfrm>
            <a:off x="3284220" y="1930400"/>
            <a:ext cx="1270" cy="3693160"/>
          </a:xfrm>
          <a:prstGeom prst="line">
            <a:avLst/>
          </a:prstGeom>
          <a:ln w="76200">
            <a:solidFill>
              <a:srgbClr val="EE3028"/>
            </a:solidFill>
          </a:ln>
        </p:spPr>
        <p:style>
          <a:lnRef idx="1">
            <a:schemeClr val="accent1"/>
          </a:lnRef>
          <a:fillRef idx="0">
            <a:schemeClr val="accent1"/>
          </a:fillRef>
          <a:effectRef idx="0">
            <a:schemeClr val="accent1"/>
          </a:effectRef>
          <a:fontRef idx="minor">
            <a:schemeClr val="tx1"/>
          </a:fontRef>
        </p:style>
      </p:cxnSp>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5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2487348" y="1575484"/>
            <a:ext cx="1596297" cy="576159"/>
            <a:chOff x="5206317" y="5403016"/>
            <a:chExt cx="1596297" cy="576159"/>
          </a:xfrm>
          <a:solidFill>
            <a:srgbClr val="EE3028"/>
          </a:solidFill>
        </p:grpSpPr>
        <p:sp>
          <p:nvSpPr>
            <p:cNvPr id="5" name="圆角矩形 1">
              <a:hlinkClick r:id="rId2" action="ppaction://hlinksldjump"/>
            </p:cNvPr>
            <p:cNvSpPr/>
            <p:nvPr/>
          </p:nvSpPr>
          <p:spPr>
            <a:xfrm>
              <a:off x="5206317" y="540301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366113" y="549113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4709795" y="404495"/>
            <a:ext cx="6522720" cy="2306955"/>
          </a:xfrm>
          <a:prstGeom prst="rect">
            <a:avLst/>
          </a:prstGeom>
          <a:noFill/>
        </p:spPr>
        <p:txBody>
          <a:bodyPr wrap="square" rtlCol="0">
            <a:spAutoFit/>
          </a:bodyPr>
          <a:lstStyle/>
          <a:p>
            <a:pPr marL="285750" indent="-285750" fontAlgn="auto">
              <a:lnSpc>
                <a:spcPct val="30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有用功和额外功</a:t>
            </a:r>
          </a:p>
          <a:p>
            <a:pPr marL="285750" indent="-285750" fontAlgn="auto">
              <a:lnSpc>
                <a:spcPct val="30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机械效率</a:t>
            </a:r>
          </a:p>
        </p:txBody>
      </p:sp>
      <p:grpSp>
        <p:nvGrpSpPr>
          <p:cNvPr id="7" name="组合 6"/>
          <p:cNvGrpSpPr/>
          <p:nvPr/>
        </p:nvGrpSpPr>
        <p:grpSpPr>
          <a:xfrm>
            <a:off x="2486713" y="3155124"/>
            <a:ext cx="1596297" cy="576159"/>
            <a:chOff x="5204412" y="3849318"/>
            <a:chExt cx="1596297" cy="576159"/>
          </a:xfrm>
          <a:solidFill>
            <a:srgbClr val="EE3028"/>
          </a:solidFill>
        </p:grpSpPr>
        <p:sp>
          <p:nvSpPr>
            <p:cNvPr id="8" name="圆角矩形 42">
              <a:hlinkClick r:id="rId3" action="ppaction://hlinksldjump"/>
            </p:cNvPr>
            <p:cNvSpPr/>
            <p:nvPr/>
          </p:nvSpPr>
          <p:spPr>
            <a:xfrm>
              <a:off x="5204412" y="3849318"/>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方法帮</a:t>
              </a:r>
            </a:p>
          </p:txBody>
        </p:sp>
        <p:sp>
          <p:nvSpPr>
            <p:cNvPr id="9" name="light-bulb-variant-outline_29979"/>
            <p:cNvSpPr>
              <a:spLocks noChangeAspect="1"/>
            </p:cNvSpPr>
            <p:nvPr/>
          </p:nvSpPr>
          <p:spPr bwMode="auto">
            <a:xfrm>
              <a:off x="5362938" y="396141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4" name="文本框 23"/>
          <p:cNvSpPr txBox="1"/>
          <p:nvPr/>
        </p:nvSpPr>
        <p:spPr>
          <a:xfrm>
            <a:off x="4709795" y="2901315"/>
            <a:ext cx="6522720" cy="829945"/>
          </a:xfrm>
          <a:prstGeom prst="rect">
            <a:avLst/>
          </a:prstGeom>
          <a:noFill/>
        </p:spPr>
        <p:txBody>
          <a:bodyPr wrap="square" rtlCol="0">
            <a:spAutoFit/>
          </a:bodyPr>
          <a:lstStyle/>
          <a:p>
            <a:pPr marL="285750" indent="-285750" fontAlgn="auto">
              <a:lnSpc>
                <a:spcPct val="200000"/>
              </a:lnSpc>
              <a:buFont typeface="Arial" panose="020B0604020202020204" pitchFamily="34" charset="0"/>
              <a:buChar char="•"/>
            </a:pPr>
            <a:r>
              <a:rPr lang="zh-CN" altLang="en-US" sz="2400" dirty="0">
                <a:solidFill>
                  <a:schemeClr val="tx1">
                    <a:lumMod val="85000"/>
                    <a:lumOff val="15000"/>
                  </a:schemeClr>
                </a:solidFill>
                <a:latin typeface="+mn-ea"/>
              </a:rPr>
              <a:t>命题角度 　机械效率的计算</a:t>
            </a:r>
          </a:p>
        </p:txBody>
      </p:sp>
      <p:grpSp>
        <p:nvGrpSpPr>
          <p:cNvPr id="10" name="组合 9"/>
          <p:cNvGrpSpPr/>
          <p:nvPr/>
        </p:nvGrpSpPr>
        <p:grpSpPr>
          <a:xfrm>
            <a:off x="2487348" y="4429130"/>
            <a:ext cx="1596297" cy="576159"/>
            <a:chOff x="5205047" y="4114601"/>
            <a:chExt cx="1596297" cy="576159"/>
          </a:xfrm>
          <a:solidFill>
            <a:srgbClr val="EE3028"/>
          </a:solidFill>
        </p:grpSpPr>
        <p:sp>
          <p:nvSpPr>
            <p:cNvPr id="11" name="圆角矩形 49">
              <a:hlinkClick r:id="" action="ppaction://noaction"/>
            </p:cNvPr>
            <p:cNvSpPr/>
            <p:nvPr/>
          </p:nvSpPr>
          <p:spPr>
            <a:xfrm>
              <a:off x="5205047" y="411460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实验帮</a:t>
              </a:r>
            </a:p>
          </p:txBody>
        </p:sp>
        <p:sp>
          <p:nvSpPr>
            <p:cNvPr id="12" name="light-bulb-variant-outline_29979"/>
            <p:cNvSpPr>
              <a:spLocks noChangeAspect="1"/>
            </p:cNvSpPr>
            <p:nvPr/>
          </p:nvSpPr>
          <p:spPr bwMode="auto">
            <a:xfrm>
              <a:off x="5364843" y="420271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 name="圆角矩形 49">
            <a:hlinkClick r:id="" action="ppaction://noaction"/>
          </p:cNvPr>
          <p:cNvSpPr/>
          <p:nvPr/>
        </p:nvSpPr>
        <p:spPr>
          <a:xfrm>
            <a:off x="2487348" y="5623565"/>
            <a:ext cx="1596297" cy="576159"/>
          </a:xfrm>
          <a:prstGeom prst="roundRect">
            <a:avLst>
              <a:gd name="adj" fmla="val 9503"/>
            </a:avLst>
          </a:prstGeom>
          <a:solidFill>
            <a:srgbClr val="EE3028"/>
          </a:solid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拓展帮</a:t>
            </a:r>
          </a:p>
        </p:txBody>
      </p:sp>
      <p:sp>
        <p:nvSpPr>
          <p:cNvPr id="13" name="light-bulb-variant-outline_29979"/>
          <p:cNvSpPr>
            <a:spLocks noChangeAspect="1"/>
          </p:cNvSpPr>
          <p:nvPr/>
        </p:nvSpPr>
        <p:spPr bwMode="auto">
          <a:xfrm>
            <a:off x="2647144" y="5711682"/>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solidFill>
            <a:srgbClr val="EE3028"/>
          </a:solidFill>
          <a:ln>
            <a:solidFill>
              <a:schemeClr val="bg1"/>
            </a:solidFill>
          </a:ln>
        </p:spPr>
      </p:sp>
      <p:sp>
        <p:nvSpPr>
          <p:cNvPr id="20" name="文本框 19"/>
          <p:cNvSpPr txBox="1"/>
          <p:nvPr/>
        </p:nvSpPr>
        <p:spPr>
          <a:xfrm>
            <a:off x="4678680" y="5529580"/>
            <a:ext cx="6586220" cy="534035"/>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从教材到中考　斜面的分析</a:t>
            </a:r>
          </a:p>
        </p:txBody>
      </p:sp>
      <p:sp>
        <p:nvSpPr>
          <p:cNvPr id="14" name="文本框 13"/>
          <p:cNvSpPr txBox="1"/>
          <p:nvPr/>
        </p:nvSpPr>
        <p:spPr>
          <a:xfrm>
            <a:off x="4709795" y="4147185"/>
            <a:ext cx="6523355" cy="755650"/>
          </a:xfrm>
          <a:prstGeom prst="rect">
            <a:avLst/>
          </a:prstGeom>
          <a:noFill/>
        </p:spPr>
        <p:txBody>
          <a:bodyPr wrap="square" rtlCol="0">
            <a:spAutoFit/>
          </a:bodyPr>
          <a:lstStyle/>
          <a:p>
            <a:pPr marL="285750" indent="-285750" fontAlgn="auto">
              <a:lnSpc>
                <a:spcPct val="180000"/>
              </a:lnSpc>
              <a:buFont typeface="Arial" panose="020B0604020202020204" pitchFamily="34" charset="0"/>
              <a:buChar char="•"/>
            </a:pPr>
            <a:r>
              <a:rPr lang="zh-CN" altLang="en-US" sz="2400" dirty="0">
                <a:solidFill>
                  <a:schemeClr val="tx1">
                    <a:lumMod val="85000"/>
                    <a:lumOff val="15000"/>
                  </a:schemeClr>
                </a:solidFill>
                <a:latin typeface="+mn-ea"/>
              </a:rPr>
              <a:t>实验 　测量滑轮组的机械效率</a:t>
            </a:r>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112" y="1257200"/>
            <a:ext cx="10760673" cy="1272540"/>
          </a:xfrm>
          <a:prstGeom prst="rect">
            <a:avLst/>
          </a:prstGeom>
        </p:spPr>
        <p:txBody>
          <a:bodyPr wrap="square">
            <a:spAutoFit/>
          </a:bodyPr>
          <a:lstStyle/>
          <a:p>
            <a:pPr algn="just">
              <a:lnSpc>
                <a:spcPct val="16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教材情景</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rPr>
              <a:t>[人教版八下P88]</a:t>
            </a:r>
          </a:p>
          <a:p>
            <a:pPr algn="just">
              <a:lnSpc>
                <a:spcPct val="160000"/>
              </a:lnSpc>
            </a:pPr>
            <a:r>
              <a:rPr lang="zh-CN" altLang="en-US" sz="2400" dirty="0">
                <a:latin typeface="宋体" panose="02010600030101010101" pitchFamily="2" charset="-122"/>
                <a:ea typeface="宋体" panose="02010600030101010101" pitchFamily="2" charset="-122"/>
              </a:rPr>
              <a:t>   </a:t>
            </a:r>
            <a:endParaRPr sz="2400" dirty="0">
              <a:latin typeface="宋体" panose="02010600030101010101" pitchFamily="2" charset="-122"/>
              <a:ea typeface="宋体" panose="02010600030101010101" pitchFamily="2" charset="-122"/>
            </a:endParaRPr>
          </a:p>
        </p:txBody>
      </p:sp>
      <p:sp>
        <p:nvSpPr>
          <p:cNvPr id="10" name="矩形 9"/>
          <p:cNvSpPr/>
          <p:nvPr/>
        </p:nvSpPr>
        <p:spPr>
          <a:xfrm>
            <a:off x="5359400" y="4364355"/>
            <a:ext cx="1472565" cy="398780"/>
          </a:xfrm>
          <a:prstGeom prst="rect">
            <a:avLst/>
          </a:prstGeom>
        </p:spPr>
        <p:txBody>
          <a:bodyPr wrap="squar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图12.3-3</a:t>
            </a:r>
          </a:p>
        </p:txBody>
      </p:sp>
      <p:pic>
        <p:nvPicPr>
          <p:cNvPr id="364" name="19WJJANZKBWLZYY39.EPS" descr="id:2147487707;FounderCES"/>
          <p:cNvPicPr>
            <a:picLocks noChangeAspect="1"/>
          </p:cNvPicPr>
          <p:nvPr/>
        </p:nvPicPr>
        <p:blipFill>
          <a:blip r:embed="rId2"/>
          <a:stretch>
            <a:fillRect/>
          </a:stretch>
        </p:blipFill>
        <p:spPr>
          <a:xfrm>
            <a:off x="3682365" y="2529840"/>
            <a:ext cx="4343400" cy="1590040"/>
          </a:xfrm>
          <a:prstGeom prst="rect">
            <a:avLst/>
          </a:prstGeom>
        </p:spPr>
      </p:pic>
    </p:spTree>
  </p:cSld>
  <p:clrMapOvr>
    <a:masterClrMapping/>
  </p:clrMapOvr>
  <p:transition spd="med">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6854190" cy="5406390"/>
          </a:xfrm>
          <a:prstGeom prst="rect">
            <a:avLst/>
          </a:prstGeom>
        </p:spPr>
        <p:txBody>
          <a:bodyPr wrap="square">
            <a:spAutoFit/>
          </a:bodyPr>
          <a:lstStyle/>
          <a:p>
            <a:pPr algn="just">
              <a:lnSpc>
                <a:spcPct val="160000"/>
              </a:lnSpc>
            </a:pPr>
            <a:r>
              <a:rPr sz="2400" dirty="0">
                <a:latin typeface="黑体" panose="02010609060101010101" pitchFamily="49" charset="-122"/>
                <a:ea typeface="黑体" panose="02010609060101010101" pitchFamily="49" charset="-122"/>
                <a:cs typeface="黑体" panose="02010609060101010101" pitchFamily="49" charset="-122"/>
              </a:rPr>
              <a:t>【教材提升】　斜面机械效率的分析</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1.如图12.3-3,斜面长为</a:t>
            </a:r>
            <a:r>
              <a:rPr lang="zh-CN" altLang="en-US" sz="2400" i="1" dirty="0">
                <a:latin typeface="宋体" panose="02010600030101010101" pitchFamily="2" charset="-122"/>
                <a:ea typeface="宋体" panose="02010600030101010101" pitchFamily="2" charset="-122"/>
                <a:cs typeface="宋体" panose="02010600030101010101" pitchFamily="2" charset="-122"/>
              </a:rPr>
              <a:t>s</a:t>
            </a:r>
            <a:r>
              <a:rPr lang="zh-CN" altLang="en-US" sz="2400" dirty="0">
                <a:latin typeface="宋体" panose="02010600030101010101" pitchFamily="2" charset="-122"/>
                <a:ea typeface="宋体" panose="02010600030101010101" pitchFamily="2" charset="-122"/>
                <a:cs typeface="宋体" panose="02010600030101010101" pitchFamily="2" charset="-122"/>
              </a:rPr>
              <a:t>,高为</a:t>
            </a:r>
            <a:r>
              <a:rPr lang="zh-CN" altLang="en-US" sz="2400" i="1" dirty="0">
                <a:latin typeface="宋体" panose="02010600030101010101" pitchFamily="2" charset="-122"/>
                <a:ea typeface="宋体" panose="02010600030101010101" pitchFamily="2" charset="-122"/>
                <a:cs typeface="宋体" panose="02010600030101010101" pitchFamily="2" charset="-122"/>
              </a:rPr>
              <a:t>h</a:t>
            </a:r>
            <a:r>
              <a:rPr lang="zh-CN" altLang="en-US" sz="2400" dirty="0">
                <a:latin typeface="宋体" panose="02010600030101010101" pitchFamily="2" charset="-122"/>
                <a:ea typeface="宋体" panose="02010600030101010101" pitchFamily="2" charset="-122"/>
                <a:cs typeface="宋体" panose="02010600030101010101" pitchFamily="2" charset="-122"/>
              </a:rPr>
              <a:t>,用与斜面平行的拉力</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将重为</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的物块从斜面底端沿斜面匀速拉升到斜面顶端,物块受到的摩擦力为</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,则下列说法错误的是	                          (　　)</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A.斜面的机械效率</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B.斜面的机械效率</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=1-</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C.斜面的机械效率</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D.若</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=0(斜面光滑),斜面的机械效率为100%   </a:t>
            </a:r>
            <a:endParaRPr sz="2400" dirty="0">
              <a:latin typeface="宋体" panose="02010600030101010101" pitchFamily="2" charset="-122"/>
              <a:ea typeface="宋体" panose="02010600030101010101" pitchFamily="2" charset="-122"/>
              <a:cs typeface="宋体" panose="02010600030101010101" pitchFamily="2" charset="-122"/>
            </a:endParaRPr>
          </a:p>
        </p:txBody>
      </p:sp>
      <p:sp>
        <p:nvSpPr>
          <p:cNvPr id="10" name="矩形 9"/>
          <p:cNvSpPr/>
          <p:nvPr/>
        </p:nvSpPr>
        <p:spPr>
          <a:xfrm>
            <a:off x="9124950" y="3152775"/>
            <a:ext cx="1472565" cy="398780"/>
          </a:xfrm>
          <a:prstGeom prst="rect">
            <a:avLst/>
          </a:prstGeom>
        </p:spPr>
        <p:txBody>
          <a:bodyPr wrap="squar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图12.3-3</a:t>
            </a:r>
          </a:p>
        </p:txBody>
      </p:sp>
      <p:pic>
        <p:nvPicPr>
          <p:cNvPr id="364" name="19WJJANZKBWLZYY39.EPS" descr="id:2147487707;FounderCES"/>
          <p:cNvPicPr>
            <a:picLocks noChangeAspect="1"/>
          </p:cNvPicPr>
          <p:nvPr/>
        </p:nvPicPr>
        <p:blipFill>
          <a:blip r:embed="rId2"/>
          <a:stretch>
            <a:fillRect/>
          </a:stretch>
        </p:blipFill>
        <p:spPr>
          <a:xfrm>
            <a:off x="7781290" y="1577340"/>
            <a:ext cx="3980815" cy="1457325"/>
          </a:xfrm>
          <a:prstGeom prst="rect">
            <a:avLst/>
          </a:prstGeom>
        </p:spPr>
      </p:pic>
      <p:pic>
        <p:nvPicPr>
          <p:cNvPr id="3" name="图片 2"/>
          <p:cNvPicPr>
            <a:picLocks noChangeAspect="1"/>
          </p:cNvPicPr>
          <p:nvPr/>
        </p:nvPicPr>
        <p:blipFill>
          <a:blip r:embed="rId3"/>
          <a:stretch>
            <a:fillRect/>
          </a:stretch>
        </p:blipFill>
        <p:spPr>
          <a:xfrm>
            <a:off x="3780155" y="4300220"/>
            <a:ext cx="414020" cy="614680"/>
          </a:xfrm>
          <a:prstGeom prst="rect">
            <a:avLst/>
          </a:prstGeom>
        </p:spPr>
      </p:pic>
      <p:pic>
        <p:nvPicPr>
          <p:cNvPr id="4" name="图片 3"/>
          <p:cNvPicPr>
            <a:picLocks noChangeAspect="1"/>
          </p:cNvPicPr>
          <p:nvPr/>
        </p:nvPicPr>
        <p:blipFill>
          <a:blip r:embed="rId4"/>
          <a:stretch>
            <a:fillRect/>
          </a:stretch>
        </p:blipFill>
        <p:spPr>
          <a:xfrm>
            <a:off x="4074160" y="4914900"/>
            <a:ext cx="232410" cy="538480"/>
          </a:xfrm>
          <a:prstGeom prst="rect">
            <a:avLst/>
          </a:prstGeom>
        </p:spPr>
      </p:pic>
      <p:pic>
        <p:nvPicPr>
          <p:cNvPr id="5" name="图片 4"/>
          <p:cNvPicPr>
            <a:picLocks noChangeAspect="1"/>
          </p:cNvPicPr>
          <p:nvPr/>
        </p:nvPicPr>
        <p:blipFill>
          <a:blip r:embed="rId5"/>
          <a:stretch>
            <a:fillRect/>
          </a:stretch>
        </p:blipFill>
        <p:spPr>
          <a:xfrm>
            <a:off x="3780155" y="5453380"/>
            <a:ext cx="664845" cy="625475"/>
          </a:xfrm>
          <a:prstGeom prst="rect">
            <a:avLst/>
          </a:prstGeom>
        </p:spPr>
      </p:pic>
      <p:sp>
        <p:nvSpPr>
          <p:cNvPr id="8" name="文本框 7"/>
          <p:cNvSpPr txBox="1"/>
          <p:nvPr/>
        </p:nvSpPr>
        <p:spPr>
          <a:xfrm>
            <a:off x="6804660" y="3730625"/>
            <a:ext cx="45466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8240395" cy="5406390"/>
          </a:xfrm>
          <a:prstGeom prst="rect">
            <a:avLst/>
          </a:prstGeom>
        </p:spPr>
        <p:txBody>
          <a:bodyPr wrap="square">
            <a:spAutoFit/>
          </a:bodyPr>
          <a:lstStyle/>
          <a:p>
            <a:pPr algn="just">
              <a:lnSpc>
                <a:spcPct val="160000"/>
              </a:lnSpc>
            </a:pPr>
            <a:r>
              <a:rPr sz="2400" dirty="0">
                <a:latin typeface="黑体" panose="02010609060101010101" pitchFamily="49" charset="-122"/>
                <a:ea typeface="黑体" panose="02010609060101010101" pitchFamily="49" charset="-122"/>
                <a:cs typeface="黑体" panose="02010609060101010101" pitchFamily="49" charset="-122"/>
              </a:rPr>
              <a:t>【</a:t>
            </a:r>
            <a:r>
              <a:rPr lang="zh-CN" sz="2400" dirty="0">
                <a:latin typeface="黑体" panose="02010609060101010101" pitchFamily="49" charset="-122"/>
                <a:ea typeface="黑体" panose="02010609060101010101" pitchFamily="49" charset="-122"/>
                <a:cs typeface="黑体" panose="02010609060101010101" pitchFamily="49" charset="-122"/>
              </a:rPr>
              <a:t>中考真题</a:t>
            </a:r>
            <a:r>
              <a:rPr sz="2400" dirty="0">
                <a:latin typeface="黑体" panose="02010609060101010101" pitchFamily="49" charset="-122"/>
                <a:ea typeface="黑体" panose="02010609060101010101" pitchFamily="49" charset="-122"/>
                <a:cs typeface="黑体" panose="02010609060101010101" pitchFamily="49" charset="-122"/>
              </a:rPr>
              <a:t>】　</a:t>
            </a:r>
          </a:p>
          <a:p>
            <a:pPr algn="just">
              <a:lnSpc>
                <a:spcPct val="160000"/>
              </a:lnSpc>
            </a:pPr>
            <a:r>
              <a:rPr lang="zh-CN" altLang="en-US" sz="2400" dirty="0">
                <a:latin typeface="仿宋" panose="02010609060101010101" pitchFamily="49" charset="-122"/>
                <a:ea typeface="仿宋" panose="02010609060101010101" pitchFamily="49" charset="-122"/>
                <a:cs typeface="仿宋" panose="02010609060101010101" pitchFamily="49" charset="-122"/>
              </a:rPr>
              <a:t>[2012安徽,17]</a:t>
            </a:r>
            <a:r>
              <a:rPr lang="zh-CN" altLang="en-US" sz="2400" dirty="0">
                <a:latin typeface="宋体" panose="02010600030101010101" pitchFamily="2" charset="-122"/>
                <a:ea typeface="宋体" panose="02010600030101010101" pitchFamily="2" charset="-122"/>
                <a:cs typeface="宋体" panose="02010600030101010101" pitchFamily="2" charset="-122"/>
              </a:rPr>
              <a:t>如图所示,有一斜面长为</a:t>
            </a:r>
            <a:r>
              <a:rPr lang="zh-CN" altLang="en-US" sz="2400" i="1" dirty="0">
                <a:latin typeface="宋体" panose="02010600030101010101" pitchFamily="2" charset="-122"/>
                <a:ea typeface="宋体" panose="02010600030101010101" pitchFamily="2" charset="-122"/>
                <a:cs typeface="宋体" panose="02010600030101010101" pitchFamily="2" charset="-122"/>
              </a:rPr>
              <a:t>L</a:t>
            </a:r>
            <a:r>
              <a:rPr lang="zh-CN" altLang="en-US" sz="2400" dirty="0">
                <a:latin typeface="宋体" panose="02010600030101010101" pitchFamily="2" charset="-122"/>
                <a:ea typeface="宋体" panose="02010600030101010101" pitchFamily="2" charset="-122"/>
                <a:cs typeface="宋体" panose="02010600030101010101" pitchFamily="2" charset="-122"/>
              </a:rPr>
              <a:t>,高为</a:t>
            </a:r>
            <a:r>
              <a:rPr lang="zh-CN" altLang="en-US" sz="2400" i="1" dirty="0">
                <a:latin typeface="宋体" panose="02010600030101010101" pitchFamily="2" charset="-122"/>
                <a:ea typeface="宋体" panose="02010600030101010101" pitchFamily="2" charset="-122"/>
                <a:cs typeface="宋体" panose="02010600030101010101" pitchFamily="2" charset="-122"/>
              </a:rPr>
              <a:t>h</a:t>
            </a:r>
            <a:r>
              <a:rPr lang="zh-CN" altLang="en-US" sz="2400" dirty="0">
                <a:latin typeface="宋体" panose="02010600030101010101" pitchFamily="2" charset="-122"/>
                <a:ea typeface="宋体" panose="02010600030101010101" pitchFamily="2" charset="-122"/>
                <a:cs typeface="宋体" panose="02010600030101010101" pitchFamily="2" charset="-122"/>
              </a:rPr>
              <a:t>,现用力</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沿斜面把重为</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的物体从底端匀速拉到顶端.已知物体受到斜面的摩擦力为</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,则下列关于斜面机械效率</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的表达式正确的是	                                         (　　)</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A.</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     ×100%</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B.</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     ×100%</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C.</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     ×100%</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D.</a:t>
            </a:r>
            <a:r>
              <a:rPr lang="zh-CN" altLang="en-US" sz="2400" i="1" dirty="0">
                <a:latin typeface="宋体" panose="02010600030101010101" pitchFamily="2" charset="-122"/>
                <a:ea typeface="宋体" panose="02010600030101010101" pitchFamily="2" charset="-122"/>
                <a:cs typeface="宋体" panose="02010600030101010101" pitchFamily="2" charset="-122"/>
              </a:rPr>
              <a:t>η</a:t>
            </a:r>
            <a:r>
              <a:rPr lang="zh-CN" altLang="en-US" sz="2400" dirty="0">
                <a:latin typeface="宋体" panose="02010600030101010101" pitchFamily="2" charset="-122"/>
                <a:ea typeface="宋体" panose="02010600030101010101" pitchFamily="2" charset="-122"/>
                <a:cs typeface="宋体" panose="02010600030101010101" pitchFamily="2" charset="-122"/>
              </a:rPr>
              <a:t>=     ×100%</a:t>
            </a:r>
          </a:p>
        </p:txBody>
      </p:sp>
      <p:pic>
        <p:nvPicPr>
          <p:cNvPr id="374" name="12ncz1B-ANWL182.jpg" descr="id:2147490182;FounderCES"/>
          <p:cNvPicPr>
            <a:picLocks noChangeAspect="1"/>
          </p:cNvPicPr>
          <p:nvPr/>
        </p:nvPicPr>
        <p:blipFill>
          <a:blip r:embed="rId2"/>
          <a:stretch>
            <a:fillRect/>
          </a:stretch>
        </p:blipFill>
        <p:spPr>
          <a:xfrm>
            <a:off x="9539605" y="2083435"/>
            <a:ext cx="2287270" cy="1317625"/>
          </a:xfrm>
          <a:prstGeom prst="rect">
            <a:avLst/>
          </a:prstGeom>
        </p:spPr>
      </p:pic>
      <p:pic>
        <p:nvPicPr>
          <p:cNvPr id="2" name="图片 1"/>
          <p:cNvPicPr>
            <a:picLocks noChangeAspect="1"/>
          </p:cNvPicPr>
          <p:nvPr/>
        </p:nvPicPr>
        <p:blipFill>
          <a:blip r:embed="rId3"/>
          <a:stretch>
            <a:fillRect/>
          </a:stretch>
        </p:blipFill>
        <p:spPr>
          <a:xfrm>
            <a:off x="1767840" y="4204335"/>
            <a:ext cx="330835" cy="604520"/>
          </a:xfrm>
          <a:prstGeom prst="rect">
            <a:avLst/>
          </a:prstGeom>
        </p:spPr>
      </p:pic>
      <p:pic>
        <p:nvPicPr>
          <p:cNvPr id="8" name="图片 7"/>
          <p:cNvPicPr>
            <a:picLocks noChangeAspect="1"/>
          </p:cNvPicPr>
          <p:nvPr/>
        </p:nvPicPr>
        <p:blipFill>
          <a:blip r:embed="rId4"/>
          <a:stretch>
            <a:fillRect/>
          </a:stretch>
        </p:blipFill>
        <p:spPr>
          <a:xfrm>
            <a:off x="1666875" y="4828540"/>
            <a:ext cx="661670" cy="619125"/>
          </a:xfrm>
          <a:prstGeom prst="rect">
            <a:avLst/>
          </a:prstGeom>
        </p:spPr>
      </p:pic>
      <p:pic>
        <p:nvPicPr>
          <p:cNvPr id="11" name="图片 10"/>
          <p:cNvPicPr>
            <a:picLocks noChangeAspect="1"/>
          </p:cNvPicPr>
          <p:nvPr/>
        </p:nvPicPr>
        <p:blipFill>
          <a:blip r:embed="rId5"/>
          <a:stretch>
            <a:fillRect/>
          </a:stretch>
        </p:blipFill>
        <p:spPr>
          <a:xfrm>
            <a:off x="1664970" y="5447665"/>
            <a:ext cx="615315" cy="641985"/>
          </a:xfrm>
          <a:prstGeom prst="rect">
            <a:avLst/>
          </a:prstGeom>
        </p:spPr>
      </p:pic>
      <p:pic>
        <p:nvPicPr>
          <p:cNvPr id="12" name="图片 11"/>
          <p:cNvPicPr>
            <a:picLocks noChangeAspect="1"/>
          </p:cNvPicPr>
          <p:nvPr/>
        </p:nvPicPr>
        <p:blipFill>
          <a:blip r:embed="rId6"/>
          <a:stretch>
            <a:fillRect/>
          </a:stretch>
        </p:blipFill>
        <p:spPr>
          <a:xfrm>
            <a:off x="1630680" y="6089650"/>
            <a:ext cx="733425" cy="554355"/>
          </a:xfrm>
          <a:prstGeom prst="rect">
            <a:avLst/>
          </a:prstGeom>
        </p:spPr>
      </p:pic>
      <p:sp>
        <p:nvSpPr>
          <p:cNvPr id="13" name="文本框 12"/>
          <p:cNvSpPr txBox="1"/>
          <p:nvPr/>
        </p:nvSpPr>
        <p:spPr>
          <a:xfrm>
            <a:off x="8254365" y="3743960"/>
            <a:ext cx="45466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7017385" cy="5406390"/>
          </a:xfrm>
          <a:prstGeom prst="rect">
            <a:avLst/>
          </a:prstGeom>
        </p:spPr>
        <p:txBody>
          <a:bodyPr wrap="square">
            <a:spAutoFit/>
          </a:bodyPr>
          <a:lstStyle/>
          <a:p>
            <a:pPr algn="just">
              <a:lnSpc>
                <a:spcPct val="160000"/>
              </a:lnSpc>
            </a:pPr>
            <a:r>
              <a:rPr sz="2400" dirty="0">
                <a:latin typeface="黑体" panose="02010609060101010101" pitchFamily="49" charset="-122"/>
                <a:ea typeface="黑体" panose="02010609060101010101" pitchFamily="49" charset="-122"/>
                <a:cs typeface="黑体" panose="02010609060101010101" pitchFamily="49" charset="-122"/>
              </a:rPr>
              <a:t>【教材拓展】　用功的观点分析斜面上物块的受力　</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2.如图12.3-3,斜面长为</a:t>
            </a:r>
            <a:r>
              <a:rPr sz="2400" i="1" dirty="0">
                <a:latin typeface="宋体" panose="02010600030101010101" pitchFamily="2" charset="-122"/>
                <a:ea typeface="宋体" panose="02010600030101010101" pitchFamily="2" charset="-122"/>
                <a:cs typeface="宋体" panose="02010600030101010101" pitchFamily="2" charset="-122"/>
              </a:rPr>
              <a:t>s</a:t>
            </a:r>
            <a:r>
              <a:rPr lang="zh-CN" altLang="en-US" sz="2400" dirty="0">
                <a:latin typeface="宋体" panose="02010600030101010101" pitchFamily="2" charset="-122"/>
                <a:ea typeface="宋体" panose="02010600030101010101" pitchFamily="2" charset="-122"/>
                <a:cs typeface="宋体" panose="02010600030101010101" pitchFamily="2" charset="-122"/>
              </a:rPr>
              <a:t>,高为</a:t>
            </a:r>
            <a:r>
              <a:rPr sz="2400" i="1" dirty="0">
                <a:latin typeface="宋体" panose="02010600030101010101" pitchFamily="2" charset="-122"/>
                <a:ea typeface="宋体" panose="02010600030101010101" pitchFamily="2" charset="-122"/>
                <a:cs typeface="宋体" panose="02010600030101010101" pitchFamily="2" charset="-122"/>
              </a:rPr>
              <a:t>h</a:t>
            </a:r>
            <a:r>
              <a:rPr lang="zh-CN" altLang="en-US" sz="2400" dirty="0">
                <a:latin typeface="宋体" panose="02010600030101010101" pitchFamily="2" charset="-122"/>
                <a:ea typeface="宋体" panose="02010600030101010101" pitchFamily="2" charset="-122"/>
                <a:cs typeface="宋体" panose="02010600030101010101" pitchFamily="2" charset="-122"/>
              </a:rPr>
              <a:t>,用与斜面平行的拉力</a:t>
            </a:r>
            <a:r>
              <a:rPr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将重为</a:t>
            </a:r>
            <a:r>
              <a:rPr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的物块从斜面底端沿斜面匀速拉升到斜面顶端,物块受到的摩擦力为</a:t>
            </a:r>
            <a:r>
              <a:rPr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,斜面倾角为</a:t>
            </a:r>
            <a:r>
              <a:rPr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,下列说法正确的是	                     (　　)</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A.拉力做的有用功为</a:t>
            </a:r>
            <a:r>
              <a:rPr sz="2400" i="1" dirty="0">
                <a:latin typeface="宋体" panose="02010600030101010101" pitchFamily="2" charset="-122"/>
                <a:ea typeface="宋体" panose="02010600030101010101" pitchFamily="2" charset="-122"/>
                <a:cs typeface="宋体" panose="02010600030101010101" pitchFamily="2" charset="-122"/>
              </a:rPr>
              <a:t>fs</a:t>
            </a:r>
            <a:r>
              <a:rPr lang="zh-CN" altLang="en-US" sz="2400" dirty="0">
                <a:latin typeface="宋体" panose="02010600030101010101" pitchFamily="2" charset="-122"/>
                <a:ea typeface="宋体" panose="02010600030101010101" pitchFamily="2" charset="-122"/>
                <a:cs typeface="宋体" panose="02010600030101010101" pitchFamily="2" charset="-122"/>
              </a:rPr>
              <a:t>,总功为</a:t>
            </a:r>
            <a:r>
              <a:rPr sz="2400" i="1" dirty="0">
                <a:latin typeface="宋体" panose="02010600030101010101" pitchFamily="2" charset="-122"/>
                <a:ea typeface="宋体" panose="02010600030101010101" pitchFamily="2" charset="-122"/>
                <a:cs typeface="宋体" panose="02010600030101010101" pitchFamily="2" charset="-122"/>
              </a:rPr>
              <a:t>Fs</a:t>
            </a:r>
            <a:r>
              <a:rPr lang="zh-CN" altLang="en-US" sz="2400" dirty="0">
                <a:latin typeface="宋体" panose="02010600030101010101" pitchFamily="2" charset="-122"/>
                <a:ea typeface="宋体" panose="02010600030101010101" pitchFamily="2" charset="-122"/>
                <a:cs typeface="宋体" panose="02010600030101010101" pitchFamily="2" charset="-122"/>
              </a:rPr>
              <a:t>,额外功为</a:t>
            </a:r>
            <a:r>
              <a:rPr sz="2400" i="1" dirty="0">
                <a:latin typeface="宋体" panose="02010600030101010101" pitchFamily="2" charset="-122"/>
                <a:ea typeface="宋体" panose="02010600030101010101" pitchFamily="2" charset="-122"/>
                <a:cs typeface="宋体" panose="02010600030101010101" pitchFamily="2" charset="-122"/>
              </a:rPr>
              <a:t>Gh</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B.若斜面光滑,倾角为</a:t>
            </a:r>
            <a:r>
              <a:rPr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,则拉力</a:t>
            </a:r>
            <a:r>
              <a:rPr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cos </a:t>
            </a:r>
            <a:r>
              <a:rPr sz="2400" i="1" dirty="0">
                <a:latin typeface="宋体" panose="02010600030101010101" pitchFamily="2" charset="-122"/>
                <a:ea typeface="宋体" panose="02010600030101010101" pitchFamily="2" charset="-122"/>
                <a:cs typeface="宋体" panose="02010600030101010101" pitchFamily="2" charset="-122"/>
              </a:rPr>
              <a:t>θ</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C.若斜面粗糙,倾角为</a:t>
            </a:r>
            <a:r>
              <a:rPr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则拉力</a:t>
            </a:r>
            <a:r>
              <a:rPr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sin </a:t>
            </a:r>
            <a:r>
              <a:rPr sz="2400" i="1" dirty="0">
                <a:latin typeface="宋体" panose="02010600030101010101" pitchFamily="2" charset="-122"/>
                <a:ea typeface="宋体" panose="02010600030101010101" pitchFamily="2" charset="-122"/>
                <a:cs typeface="宋体" panose="02010600030101010101" pitchFamily="2" charset="-122"/>
              </a:rPr>
              <a:t>θ</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D.若斜面粗糙,增大倾角,拉力</a:t>
            </a:r>
            <a:r>
              <a:rPr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一定增大</a:t>
            </a:r>
          </a:p>
        </p:txBody>
      </p:sp>
      <p:sp>
        <p:nvSpPr>
          <p:cNvPr id="10" name="矩形 9"/>
          <p:cNvSpPr/>
          <p:nvPr/>
        </p:nvSpPr>
        <p:spPr>
          <a:xfrm>
            <a:off x="9124950" y="3152775"/>
            <a:ext cx="1472565" cy="398780"/>
          </a:xfrm>
          <a:prstGeom prst="rect">
            <a:avLst/>
          </a:prstGeom>
        </p:spPr>
        <p:txBody>
          <a:bodyPr wrap="squar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图12.3-3</a:t>
            </a:r>
          </a:p>
        </p:txBody>
      </p:sp>
      <p:pic>
        <p:nvPicPr>
          <p:cNvPr id="364" name="19WJJANZKBWLZYY39.EPS" descr="id:2147487707;FounderCES"/>
          <p:cNvPicPr>
            <a:picLocks noChangeAspect="1"/>
          </p:cNvPicPr>
          <p:nvPr/>
        </p:nvPicPr>
        <p:blipFill>
          <a:blip r:embed="rId2"/>
          <a:stretch>
            <a:fillRect/>
          </a:stretch>
        </p:blipFill>
        <p:spPr>
          <a:xfrm>
            <a:off x="7781290" y="1577340"/>
            <a:ext cx="3980815" cy="1457325"/>
          </a:xfrm>
          <a:prstGeom prst="rect">
            <a:avLst/>
          </a:prstGeom>
        </p:spPr>
      </p:pic>
      <p:sp>
        <p:nvSpPr>
          <p:cNvPr id="13" name="文本框 12"/>
          <p:cNvSpPr txBox="1"/>
          <p:nvPr/>
        </p:nvSpPr>
        <p:spPr>
          <a:xfrm>
            <a:off x="7061200" y="3730625"/>
            <a:ext cx="45466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8826500" cy="3044190"/>
          </a:xfrm>
          <a:prstGeom prst="rect">
            <a:avLst/>
          </a:prstGeom>
        </p:spPr>
        <p:txBody>
          <a:bodyPr wrap="square">
            <a:spAutoFit/>
          </a:bodyPr>
          <a:lstStyle/>
          <a:p>
            <a:pPr algn="just">
              <a:lnSpc>
                <a:spcPct val="160000"/>
              </a:lnSpc>
            </a:pPr>
            <a:r>
              <a:rPr sz="2400" dirty="0">
                <a:latin typeface="黑体" panose="02010609060101010101" pitchFamily="49" charset="-122"/>
                <a:ea typeface="黑体" panose="02010609060101010101" pitchFamily="49" charset="-122"/>
                <a:cs typeface="黑体" panose="02010609060101010101" pitchFamily="49" charset="-122"/>
              </a:rPr>
              <a:t>【中考真题】　</a:t>
            </a:r>
          </a:p>
          <a:p>
            <a:pPr algn="just">
              <a:lnSpc>
                <a:spcPct val="160000"/>
              </a:lnSpc>
            </a:pPr>
            <a:r>
              <a:rPr lang="zh-CN" altLang="en-US" sz="2400" dirty="0">
                <a:latin typeface="仿宋" panose="02010609060101010101" pitchFamily="49" charset="-122"/>
                <a:ea typeface="仿宋" panose="02010609060101010101" pitchFamily="49" charset="-122"/>
                <a:cs typeface="仿宋" panose="02010609060101010101" pitchFamily="49" charset="-122"/>
              </a:rPr>
              <a:t>[2011安徽,21]</a:t>
            </a:r>
            <a:r>
              <a:rPr lang="zh-CN" altLang="en-US" sz="2400" dirty="0">
                <a:latin typeface="宋体" panose="02010600030101010101" pitchFamily="2" charset="-122"/>
                <a:ea typeface="宋体" panose="02010600030101010101" pitchFamily="2" charset="-122"/>
                <a:cs typeface="宋体" panose="02010600030101010101" pitchFamily="2" charset="-122"/>
              </a:rPr>
              <a:t>斜面是一种常见的简单机械,在生产和生活中利用斜面提升物体可以省力.图示为倾角</a:t>
            </a:r>
            <a:r>
              <a:rPr lang="zh-CN" altLang="en-US"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=30°的固定斜面,用平行于斜面的拉力</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=4 N,将一物体从斜面底端匀速拉上斜面,已知物体上升的高度</a:t>
            </a:r>
            <a:r>
              <a:rPr lang="zh-CN" altLang="en-US" sz="2400" i="1" dirty="0">
                <a:latin typeface="宋体" panose="02010600030101010101" pitchFamily="2" charset="-122"/>
                <a:ea typeface="宋体" panose="02010600030101010101" pitchFamily="2" charset="-122"/>
                <a:cs typeface="宋体" panose="02010600030101010101" pitchFamily="2" charset="-122"/>
              </a:rPr>
              <a:t>h</a:t>
            </a:r>
            <a:r>
              <a:rPr lang="zh-CN" altLang="en-US" sz="2400" dirty="0">
                <a:latin typeface="宋体" panose="02010600030101010101" pitchFamily="2" charset="-122"/>
                <a:ea typeface="宋体" panose="02010600030101010101" pitchFamily="2" charset="-122"/>
                <a:cs typeface="宋体" panose="02010600030101010101" pitchFamily="2" charset="-122"/>
              </a:rPr>
              <a:t>=1 m.</a:t>
            </a:r>
          </a:p>
        </p:txBody>
      </p:sp>
      <p:pic>
        <p:nvPicPr>
          <p:cNvPr id="375" name="AH8.jpg" descr="id:2147490189;FounderCES"/>
          <p:cNvPicPr>
            <a:picLocks noChangeAspect="1"/>
          </p:cNvPicPr>
          <p:nvPr/>
        </p:nvPicPr>
        <p:blipFill>
          <a:blip r:embed="rId2"/>
          <a:stretch>
            <a:fillRect/>
          </a:stretch>
        </p:blipFill>
        <p:spPr>
          <a:xfrm>
            <a:off x="9805035" y="1995170"/>
            <a:ext cx="2054860" cy="1354455"/>
          </a:xfrm>
          <a:prstGeom prst="rect">
            <a:avLst/>
          </a:prstGeom>
        </p:spPr>
      </p:pic>
      <p:sp>
        <p:nvSpPr>
          <p:cNvPr id="2" name="矩形 1"/>
          <p:cNvSpPr/>
          <p:nvPr/>
        </p:nvSpPr>
        <p:spPr>
          <a:xfrm>
            <a:off x="763270" y="4160520"/>
            <a:ext cx="10725785" cy="1863090"/>
          </a:xfrm>
          <a:prstGeom prst="rect">
            <a:avLst/>
          </a:prstGeom>
        </p:spPr>
        <p:txBody>
          <a:bodyPr wrap="square">
            <a:spAutoFit/>
          </a:bodyPr>
          <a:lstStyle/>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(1)求拉力</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做的功;</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(2)若斜面的高度</a:t>
            </a:r>
            <a:r>
              <a:rPr lang="zh-CN" altLang="en-US" sz="2400" i="1" dirty="0">
                <a:latin typeface="宋体" panose="02010600030101010101" pitchFamily="2" charset="-122"/>
                <a:ea typeface="宋体" panose="02010600030101010101" pitchFamily="2" charset="-122"/>
                <a:cs typeface="宋体" panose="02010600030101010101" pitchFamily="2" charset="-122"/>
              </a:rPr>
              <a:t>H</a:t>
            </a:r>
            <a:r>
              <a:rPr lang="zh-CN" altLang="en-US" sz="2400" dirty="0">
                <a:latin typeface="宋体" panose="02010600030101010101" pitchFamily="2" charset="-122"/>
                <a:ea typeface="宋体" panose="02010600030101010101" pitchFamily="2" charset="-122"/>
                <a:cs typeface="宋体" panose="02010600030101010101" pitchFamily="2" charset="-122"/>
              </a:rPr>
              <a:t>一定,倾角</a:t>
            </a:r>
            <a:r>
              <a:rPr lang="zh-CN" altLang="en-US"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可以改变,试推导:在不考虑摩擦时,用平行于斜面的拉力</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将重为</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的物体匀速拉上斜面顶端,</a:t>
            </a:r>
            <a:r>
              <a:rPr lang="zh-CN" altLang="en-US"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越小,</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越小. </a:t>
            </a:r>
          </a:p>
        </p:txBody>
      </p:sp>
    </p:spTree>
  </p:cSld>
  <p:clrMapOvr>
    <a:masterClrMapping/>
  </p:clrMapOvr>
  <p:transition spd="med">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10648950" cy="3046095"/>
          </a:xfrm>
          <a:prstGeom prst="rect">
            <a:avLst/>
          </a:prstGeom>
        </p:spPr>
        <p:txBody>
          <a:bodyPr wrap="square">
            <a:spAutoFit/>
          </a:bodyPr>
          <a:lstStyle/>
          <a:p>
            <a:pPr algn="just" fontAlgn="auto">
              <a:lnSpc>
                <a:spcPct val="200000"/>
              </a:lnSpc>
            </a:pPr>
            <a:r>
              <a:rPr lang="zh-CN" altLang="en-US" sz="2400" dirty="0">
                <a:solidFill>
                  <a:srgbClr val="FF0000"/>
                </a:solidFill>
                <a:latin typeface="黑体" panose="02010609060101010101" pitchFamily="49" charset="-122"/>
                <a:ea typeface="黑体" panose="02010609060101010101" pitchFamily="49" charset="-122"/>
                <a:cs typeface="宋体" panose="02010600030101010101" pitchFamily="2" charset="-122"/>
              </a:rPr>
              <a:t>解</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:(1)物体上升时沿斜面运动的距离</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s</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=2</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h</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=2 m</a:t>
            </a:r>
          </a:p>
          <a:p>
            <a:pPr algn="just" fontAlgn="auto">
              <a:lnSpc>
                <a:spcPct val="200000"/>
              </a:lnSpc>
            </a:pP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故拉力做的功</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W</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Fs</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=4 N×2 m=8 J</a:t>
            </a:r>
          </a:p>
          <a:p>
            <a:pPr algn="just" fontAlgn="auto">
              <a:lnSpc>
                <a:spcPct val="200000"/>
              </a:lnSpc>
            </a:pP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(2)斜面长度</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s</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      ,不考虑摩擦时,</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W</a:t>
            </a:r>
            <a:r>
              <a:rPr lang="zh-CN" altLang="en-US" sz="2400" baseline="-25000" dirty="0">
                <a:solidFill>
                  <a:srgbClr val="FF0000"/>
                </a:solidFill>
                <a:latin typeface="宋体" panose="02010600030101010101" pitchFamily="2" charset="-122"/>
                <a:ea typeface="宋体" panose="02010600030101010101" pitchFamily="2" charset="-122"/>
                <a:cs typeface="宋体" panose="02010600030101010101" pitchFamily="2" charset="-122"/>
              </a:rPr>
              <a:t>有用</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W</a:t>
            </a:r>
            <a:r>
              <a:rPr lang="zh-CN" altLang="en-US" sz="2400" baseline="-25000" dirty="0">
                <a:solidFill>
                  <a:srgbClr val="FF0000"/>
                </a:solidFill>
                <a:latin typeface="宋体" panose="02010600030101010101" pitchFamily="2" charset="-122"/>
                <a:ea typeface="宋体" panose="02010600030101010101" pitchFamily="2" charset="-122"/>
                <a:cs typeface="宋体" panose="02010600030101010101" pitchFamily="2" charset="-122"/>
              </a:rPr>
              <a:t>总</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,即 </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GH</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F</a:t>
            </a:r>
            <a:endPar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200000"/>
              </a:lnSpc>
            </a:pP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得</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F</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G</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sin </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θ</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,故</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G</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一定时,</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θ</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越小,</a:t>
            </a:r>
            <a:r>
              <a:rPr lang="zh-CN" altLang="en-US" sz="2400" i="1" dirty="0">
                <a:solidFill>
                  <a:srgbClr val="FF0000"/>
                </a:solidFill>
                <a:latin typeface="宋体" panose="02010600030101010101" pitchFamily="2" charset="-122"/>
                <a:ea typeface="宋体" panose="02010600030101010101" pitchFamily="2" charset="-122"/>
                <a:cs typeface="宋体" panose="02010600030101010101" pitchFamily="2" charset="-122"/>
              </a:rPr>
              <a:t>F</a:t>
            </a:r>
            <a:r>
              <a:rPr lang="zh-CN" altLang="en-US" sz="2400" dirty="0">
                <a:solidFill>
                  <a:srgbClr val="FF0000"/>
                </a:solidFill>
                <a:latin typeface="宋体" panose="02010600030101010101" pitchFamily="2" charset="-122"/>
                <a:ea typeface="宋体" panose="02010600030101010101" pitchFamily="2" charset="-122"/>
                <a:cs typeface="宋体" panose="02010600030101010101" pitchFamily="2" charset="-122"/>
              </a:rPr>
              <a:t>越小.</a:t>
            </a:r>
          </a:p>
        </p:txBody>
      </p:sp>
      <p:pic>
        <p:nvPicPr>
          <p:cNvPr id="5" name="图片 4"/>
          <p:cNvPicPr>
            <a:picLocks noChangeAspect="1"/>
          </p:cNvPicPr>
          <p:nvPr/>
        </p:nvPicPr>
        <p:blipFill>
          <a:blip r:embed="rId2"/>
          <a:stretch>
            <a:fillRect/>
          </a:stretch>
        </p:blipFill>
        <p:spPr>
          <a:xfrm>
            <a:off x="8284210" y="3037840"/>
            <a:ext cx="474980" cy="567055"/>
          </a:xfrm>
          <a:prstGeom prst="rect">
            <a:avLst/>
          </a:prstGeom>
        </p:spPr>
      </p:pic>
      <p:pic>
        <p:nvPicPr>
          <p:cNvPr id="8" name="图片 7"/>
          <p:cNvPicPr>
            <a:picLocks noChangeAspect="1"/>
          </p:cNvPicPr>
          <p:nvPr/>
        </p:nvPicPr>
        <p:blipFill>
          <a:blip r:embed="rId2"/>
          <a:stretch>
            <a:fillRect/>
          </a:stretch>
        </p:blipFill>
        <p:spPr>
          <a:xfrm>
            <a:off x="2958465" y="3037840"/>
            <a:ext cx="474980" cy="567055"/>
          </a:xfrm>
          <a:prstGeom prst="rect">
            <a:avLst/>
          </a:prstGeom>
        </p:spPr>
      </p:pic>
    </p:spTree>
  </p:cSld>
  <p:clrMapOvr>
    <a:masterClrMapping/>
  </p:clrMapOvr>
  <p:transition spd="med">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6913880" cy="2453640"/>
          </a:xfrm>
          <a:prstGeom prst="rect">
            <a:avLst/>
          </a:prstGeom>
        </p:spPr>
        <p:txBody>
          <a:bodyPr wrap="square">
            <a:spAutoFit/>
          </a:bodyPr>
          <a:lstStyle/>
          <a:p>
            <a:pPr algn="just">
              <a:lnSpc>
                <a:spcPct val="160000"/>
              </a:lnSpc>
            </a:pPr>
            <a:r>
              <a:rPr sz="2400" dirty="0">
                <a:latin typeface="黑体" panose="02010609060101010101" pitchFamily="49" charset="-122"/>
                <a:ea typeface="黑体" panose="02010609060101010101" pitchFamily="49" charset="-122"/>
                <a:cs typeface="黑体" panose="02010609060101010101" pitchFamily="49" charset="-122"/>
              </a:rPr>
              <a:t>【拓展提升】　用力的分解分析斜面上物块的受力</a:t>
            </a: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3.如图12.3-3,设斜面倾角为</a:t>
            </a:r>
            <a:r>
              <a:rPr lang="zh-CN" altLang="en-US"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,用与斜面平行的拉力</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将重为</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的物块从斜面底端沿斜面匀速拉升到斜面顶端,物块受到的摩擦力为</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,支持力为</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i="1" baseline="-25000" dirty="0">
                <a:latin typeface="宋体" panose="02010600030101010101" pitchFamily="2" charset="-122"/>
                <a:ea typeface="宋体" panose="02010600030101010101" pitchFamily="2" charset="-122"/>
                <a:cs typeface="宋体" panose="02010600030101010101" pitchFamily="2" charset="-122"/>
              </a:rPr>
              <a:t>N</a:t>
            </a:r>
            <a:r>
              <a:rPr lang="zh-CN" altLang="en-US" sz="2400" dirty="0">
                <a:latin typeface="宋体" panose="02010600030101010101" pitchFamily="2" charset="-122"/>
                <a:ea typeface="宋体" panose="02010600030101010101" pitchFamily="2" charset="-122"/>
                <a:cs typeface="宋体" panose="02010600030101010101" pitchFamily="2" charset="-122"/>
              </a:rPr>
              <a:t>.若将重</a:t>
            </a:r>
          </a:p>
        </p:txBody>
      </p:sp>
      <p:sp>
        <p:nvSpPr>
          <p:cNvPr id="10" name="矩形 9"/>
          <p:cNvSpPr/>
          <p:nvPr/>
        </p:nvSpPr>
        <p:spPr>
          <a:xfrm>
            <a:off x="9124950" y="3152775"/>
            <a:ext cx="1472565" cy="398780"/>
          </a:xfrm>
          <a:prstGeom prst="rect">
            <a:avLst/>
          </a:prstGeom>
        </p:spPr>
        <p:txBody>
          <a:bodyPr wrap="square">
            <a:spAutoFit/>
          </a:bodyPr>
          <a:lstStyle/>
          <a:p>
            <a:pPr algn="l"/>
            <a:r>
              <a:rPr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图12.3-3</a:t>
            </a:r>
          </a:p>
        </p:txBody>
      </p:sp>
      <p:pic>
        <p:nvPicPr>
          <p:cNvPr id="364" name="19WJJANZKBWLZYY39.EPS" descr="id:2147487707;FounderCES"/>
          <p:cNvPicPr>
            <a:picLocks noChangeAspect="1"/>
          </p:cNvPicPr>
          <p:nvPr/>
        </p:nvPicPr>
        <p:blipFill>
          <a:blip r:embed="rId2"/>
          <a:stretch>
            <a:fillRect/>
          </a:stretch>
        </p:blipFill>
        <p:spPr>
          <a:xfrm>
            <a:off x="7781290" y="1577340"/>
            <a:ext cx="3980815" cy="1457325"/>
          </a:xfrm>
          <a:prstGeom prst="rect">
            <a:avLst/>
          </a:prstGeom>
        </p:spPr>
      </p:pic>
      <p:sp>
        <p:nvSpPr>
          <p:cNvPr id="3" name="矩形 2"/>
          <p:cNvSpPr/>
          <p:nvPr/>
        </p:nvSpPr>
        <p:spPr>
          <a:xfrm>
            <a:off x="763270" y="3710940"/>
            <a:ext cx="10532745" cy="3044190"/>
          </a:xfrm>
          <a:prstGeom prst="rect">
            <a:avLst/>
          </a:prstGeom>
        </p:spPr>
        <p:txBody>
          <a:bodyPr wrap="square">
            <a:spAutoFit/>
          </a:bodyPr>
          <a:lstStyle/>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力分解为平行于斜面的分力</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baseline="-25000" dirty="0">
                <a:latin typeface="宋体" panose="02010600030101010101" pitchFamily="2" charset="-122"/>
                <a:ea typeface="宋体" panose="02010600030101010101" pitchFamily="2" charset="-122"/>
                <a:cs typeface="宋体" panose="02010600030101010101" pitchFamily="2" charset="-122"/>
              </a:rPr>
              <a:t>1</a:t>
            </a:r>
            <a:r>
              <a:rPr lang="zh-CN" altLang="en-US" sz="2400" dirty="0">
                <a:latin typeface="宋体" panose="02010600030101010101" pitchFamily="2" charset="-122"/>
                <a:ea typeface="宋体" panose="02010600030101010101" pitchFamily="2" charset="-122"/>
                <a:cs typeface="宋体" panose="02010600030101010101" pitchFamily="2" charset="-122"/>
              </a:rPr>
              <a:t>和垂直于斜面的分力</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baseline="-25000" dirty="0">
                <a:latin typeface="宋体" panose="02010600030101010101" pitchFamily="2" charset="-122"/>
                <a:ea typeface="宋体" panose="02010600030101010101" pitchFamily="2" charset="-122"/>
                <a:cs typeface="宋体" panose="02010600030101010101" pitchFamily="2" charset="-122"/>
              </a:rPr>
              <a:t>2</a:t>
            </a:r>
            <a:r>
              <a:rPr lang="zh-CN" altLang="en-US" sz="2400" dirty="0">
                <a:latin typeface="宋体" panose="02010600030101010101" pitchFamily="2" charset="-122"/>
                <a:ea typeface="宋体" panose="02010600030101010101" pitchFamily="2" charset="-122"/>
                <a:cs typeface="宋体" panose="02010600030101010101" pitchFamily="2" charset="-122"/>
              </a:rPr>
              <a:t>,则在平行于斜面的方向上,各个力的关系式是</a:t>
            </a: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,由于</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sin </a:t>
            </a:r>
            <a:r>
              <a:rPr lang="zh-CN" altLang="en-US"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,可知</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i="1" baseline="-25000" dirty="0">
                <a:latin typeface="宋体" panose="02010600030101010101" pitchFamily="2" charset="-122"/>
                <a:ea typeface="宋体" panose="02010600030101010101" pitchFamily="2" charset="-122"/>
                <a:cs typeface="宋体" panose="02010600030101010101" pitchFamily="2" charset="-122"/>
              </a:rPr>
              <a:t>1</a:t>
            </a:r>
            <a:r>
              <a:rPr lang="zh-CN" altLang="en-US" sz="2400" dirty="0">
                <a:latin typeface="宋体" panose="02010600030101010101" pitchFamily="2" charset="-122"/>
                <a:ea typeface="宋体" panose="02010600030101010101" pitchFamily="2" charset="-122"/>
                <a:cs typeface="宋体" panose="02010600030101010101" pitchFamily="2" charset="-122"/>
              </a:rPr>
              <a:t>=　　　　(用</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和</a:t>
            </a:r>
            <a:r>
              <a:rPr lang="zh-CN" altLang="en-US"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表示);在垂直于斜面的方向上,各个力的关系式是</a:t>
            </a: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;已知        +=</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baseline="30000" dirty="0">
                <a:latin typeface="宋体" panose="02010600030101010101" pitchFamily="2" charset="-122"/>
                <a:ea typeface="宋体" panose="02010600030101010101" pitchFamily="2" charset="-122"/>
                <a:cs typeface="宋体" panose="02010600030101010101" pitchFamily="2" charset="-122"/>
              </a:rPr>
              <a:t>2</a:t>
            </a:r>
            <a:r>
              <a:rPr lang="zh-CN" altLang="en-US" sz="2400" dirty="0">
                <a:latin typeface="宋体" panose="02010600030101010101" pitchFamily="2" charset="-122"/>
                <a:ea typeface="宋体" panose="02010600030101010101" pitchFamily="2" charset="-122"/>
                <a:cs typeface="宋体" panose="02010600030101010101" pitchFamily="2" charset="-122"/>
              </a:rPr>
              <a:t>,则</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i="1" baseline="-25000" dirty="0">
                <a:latin typeface="宋体" panose="02010600030101010101" pitchFamily="2" charset="-122"/>
                <a:ea typeface="宋体" panose="02010600030101010101" pitchFamily="2" charset="-122"/>
                <a:cs typeface="宋体" panose="02010600030101010101" pitchFamily="2" charset="-122"/>
              </a:rPr>
              <a:t>N</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(用</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和</a:t>
            </a:r>
            <a:r>
              <a:rPr lang="zh-CN" altLang="en-US" sz="2400" i="1" dirty="0">
                <a:latin typeface="宋体" panose="02010600030101010101" pitchFamily="2" charset="-122"/>
                <a:ea typeface="宋体" panose="02010600030101010101" pitchFamily="2" charset="-122"/>
                <a:cs typeface="宋体" panose="02010600030101010101" pitchFamily="2" charset="-122"/>
              </a:rPr>
              <a:t>θ</a:t>
            </a:r>
            <a:r>
              <a:rPr lang="zh-CN" altLang="en-US" sz="2400" dirty="0">
                <a:latin typeface="宋体" panose="02010600030101010101" pitchFamily="2" charset="-122"/>
                <a:ea typeface="宋体" panose="02010600030101010101" pitchFamily="2" charset="-122"/>
                <a:cs typeface="宋体" panose="02010600030101010101" pitchFamily="2" charset="-122"/>
              </a:rPr>
              <a:t>表示);根据</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i="1" dirty="0">
                <a:latin typeface="宋体" panose="02010600030101010101" pitchFamily="2" charset="-122"/>
                <a:ea typeface="宋体" panose="02010600030101010101" pitchFamily="2" charset="-122"/>
                <a:cs typeface="宋体" panose="02010600030101010101" pitchFamily="2" charset="-122"/>
              </a:rPr>
              <a:t>μF</a:t>
            </a:r>
            <a:r>
              <a:rPr lang="zh-CN" altLang="en-US" sz="2400" i="1" baseline="-25000" dirty="0">
                <a:latin typeface="宋体" panose="02010600030101010101" pitchFamily="2" charset="-122"/>
                <a:ea typeface="宋体" panose="02010600030101010101" pitchFamily="2" charset="-122"/>
                <a:cs typeface="宋体" panose="02010600030101010101" pitchFamily="2" charset="-122"/>
              </a:rPr>
              <a:t>N</a:t>
            </a:r>
            <a:r>
              <a:rPr lang="zh-CN" altLang="en-US" sz="2400" dirty="0">
                <a:latin typeface="宋体" panose="02010600030101010101" pitchFamily="2" charset="-122"/>
                <a:ea typeface="宋体" panose="02010600030101010101" pitchFamily="2" charset="-122"/>
                <a:cs typeface="宋体" panose="02010600030101010101" pitchFamily="2" charset="-122"/>
              </a:rPr>
              <a:t>,可得</a:t>
            </a:r>
            <a:r>
              <a:rPr lang="zh-CN" altLang="en-US" sz="2400" i="1" dirty="0">
                <a:latin typeface="宋体" panose="02010600030101010101" pitchFamily="2" charset="-122"/>
                <a:ea typeface="宋体" panose="02010600030101010101" pitchFamily="2" charset="-122"/>
                <a:cs typeface="宋体" panose="02010600030101010101" pitchFamily="2" charset="-122"/>
              </a:rPr>
              <a:t>F</a:t>
            </a:r>
            <a:r>
              <a:rPr lang="zh-CN" altLang="en-US" sz="2400" dirty="0">
                <a:latin typeface="宋体" panose="02010600030101010101" pitchFamily="2" charset="-122"/>
                <a:ea typeface="宋体" panose="02010600030101010101" pitchFamily="2" charset="-122"/>
                <a:cs typeface="宋体" panose="02010600030101010101" pitchFamily="2" charset="-122"/>
              </a:rPr>
              <a:t>=</a:t>
            </a:r>
            <a:r>
              <a:rPr lang="en-US" altLang="zh-CN" sz="2400" dirty="0">
                <a:latin typeface="宋体" panose="02010600030101010101" pitchFamily="2" charset="-122"/>
                <a:ea typeface="宋体" panose="02010600030101010101" pitchFamily="2" charset="-122"/>
                <a:cs typeface="宋体" panose="02010600030101010101" pitchFamily="2" charset="-122"/>
              </a:rPr>
              <a:t>_______</a:t>
            </a:r>
            <a:endParaRPr lang="en-US" altLang="zh-CN" sz="2400" u="sng" dirty="0">
              <a:latin typeface="宋体" panose="02010600030101010101" pitchFamily="2" charset="-122"/>
              <a:ea typeface="宋体" panose="02010600030101010101" pitchFamily="2" charset="-122"/>
              <a:cs typeface="宋体" panose="02010600030101010101" pitchFamily="2" charset="-122"/>
            </a:endParaRPr>
          </a:p>
          <a:p>
            <a:pPr algn="just">
              <a:lnSpc>
                <a:spcPct val="16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(用</a:t>
            </a:r>
            <a:r>
              <a:rPr lang="zh-CN" altLang="en-US" sz="2400" i="1" dirty="0">
                <a:latin typeface="宋体" panose="02010600030101010101" pitchFamily="2" charset="-122"/>
                <a:ea typeface="宋体" panose="02010600030101010101" pitchFamily="2" charset="-122"/>
                <a:cs typeface="宋体" panose="02010600030101010101" pitchFamily="2" charset="-122"/>
              </a:rPr>
              <a:t>G</a:t>
            </a:r>
            <a:r>
              <a:rPr lang="zh-CN" altLang="en-US" sz="2400" dirty="0">
                <a:latin typeface="宋体" panose="02010600030101010101" pitchFamily="2" charset="-122"/>
                <a:ea typeface="宋体" panose="02010600030101010101" pitchFamily="2" charset="-122"/>
                <a:cs typeface="宋体" panose="02010600030101010101" pitchFamily="2" charset="-122"/>
              </a:rPr>
              <a:t>和θ表示). </a:t>
            </a:r>
          </a:p>
        </p:txBody>
      </p:sp>
      <p:pic>
        <p:nvPicPr>
          <p:cNvPr id="4" name="图片 3"/>
          <p:cNvPicPr>
            <a:picLocks noChangeAspect="1"/>
          </p:cNvPicPr>
          <p:nvPr/>
        </p:nvPicPr>
        <p:blipFill>
          <a:blip r:embed="rId3"/>
          <a:stretch>
            <a:fillRect/>
          </a:stretch>
        </p:blipFill>
        <p:spPr>
          <a:xfrm>
            <a:off x="1608455" y="5540375"/>
            <a:ext cx="965835" cy="617220"/>
          </a:xfrm>
          <a:prstGeom prst="rect">
            <a:avLst/>
          </a:prstGeom>
        </p:spPr>
      </p:pic>
      <p:sp>
        <p:nvSpPr>
          <p:cNvPr id="13" name="文本框 12"/>
          <p:cNvSpPr txBox="1"/>
          <p:nvPr/>
        </p:nvSpPr>
        <p:spPr>
          <a:xfrm>
            <a:off x="4263390" y="4346575"/>
            <a:ext cx="1878965" cy="460375"/>
          </a:xfrm>
          <a:prstGeom prst="rect">
            <a:avLst/>
          </a:prstGeom>
          <a:noFill/>
        </p:spPr>
        <p:txBody>
          <a:bodyPr wrap="square" rtlCol="0">
            <a:spAutoFit/>
          </a:bodyPr>
          <a:lstStyle/>
          <a:p>
            <a:r>
              <a:rPr lang="zh-CN" altLang="en-US" sz="2400" b="1" i="1">
                <a:solidFill>
                  <a:srgbClr val="FF0000"/>
                </a:solidFill>
                <a:latin typeface="宋体" panose="02010600030101010101" pitchFamily="2" charset="-122"/>
                <a:ea typeface="宋体" panose="02010600030101010101" pitchFamily="2" charset="-122"/>
              </a:rPr>
              <a:t>F</a:t>
            </a:r>
            <a:r>
              <a:rPr lang="zh-CN" altLang="en-US" sz="2400" b="1">
                <a:solidFill>
                  <a:srgbClr val="FF0000"/>
                </a:solidFill>
                <a:latin typeface="宋体" panose="02010600030101010101" pitchFamily="2" charset="-122"/>
                <a:ea typeface="宋体" panose="02010600030101010101" pitchFamily="2" charset="-122"/>
              </a:rPr>
              <a:t>=</a:t>
            </a:r>
            <a:r>
              <a:rPr lang="zh-CN" altLang="en-US" sz="2400" b="1" i="1">
                <a:solidFill>
                  <a:srgbClr val="FF0000"/>
                </a:solidFill>
                <a:latin typeface="宋体" panose="02010600030101010101" pitchFamily="2" charset="-122"/>
                <a:ea typeface="宋体" panose="02010600030101010101" pitchFamily="2" charset="-122"/>
              </a:rPr>
              <a:t>f</a:t>
            </a:r>
            <a:r>
              <a:rPr lang="zh-CN" altLang="en-US" sz="2400" b="1">
                <a:solidFill>
                  <a:srgbClr val="FF0000"/>
                </a:solidFill>
                <a:latin typeface="宋体" panose="02010600030101010101" pitchFamily="2" charset="-122"/>
                <a:ea typeface="宋体" panose="02010600030101010101" pitchFamily="2" charset="-122"/>
              </a:rPr>
              <a:t>+</a:t>
            </a:r>
            <a:r>
              <a:rPr lang="zh-CN" altLang="en-US" sz="2400" b="1" i="1">
                <a:solidFill>
                  <a:srgbClr val="FF0000"/>
                </a:solidFill>
                <a:latin typeface="宋体" panose="02010600030101010101" pitchFamily="2" charset="-122"/>
                <a:ea typeface="宋体" panose="02010600030101010101" pitchFamily="2" charset="-122"/>
              </a:rPr>
              <a:t>G</a:t>
            </a:r>
            <a:r>
              <a:rPr lang="zh-CN" altLang="en-US" sz="2400" b="1" baseline="-25000">
                <a:solidFill>
                  <a:srgbClr val="FF0000"/>
                </a:solidFill>
                <a:latin typeface="宋体" panose="02010600030101010101" pitchFamily="2" charset="-122"/>
                <a:ea typeface="宋体" panose="02010600030101010101" pitchFamily="2" charset="-122"/>
              </a:rPr>
              <a:t>1</a:t>
            </a:r>
          </a:p>
        </p:txBody>
      </p:sp>
      <p:sp>
        <p:nvSpPr>
          <p:cNvPr id="5" name="文本框 4"/>
          <p:cNvSpPr txBox="1"/>
          <p:nvPr/>
        </p:nvSpPr>
        <p:spPr>
          <a:xfrm>
            <a:off x="8670290" y="5003165"/>
            <a:ext cx="2084705" cy="460375"/>
          </a:xfrm>
          <a:prstGeom prst="rect">
            <a:avLst/>
          </a:prstGeom>
          <a:noFill/>
        </p:spPr>
        <p:txBody>
          <a:bodyPr wrap="square" rtlCol="0">
            <a:spAutoFit/>
          </a:bodyPr>
          <a:lstStyle/>
          <a:p>
            <a:r>
              <a:rPr lang="zh-CN" altLang="en-US" sz="2400" b="1" i="1">
                <a:solidFill>
                  <a:srgbClr val="FF0000"/>
                </a:solidFill>
                <a:latin typeface="宋体" panose="02010600030101010101" pitchFamily="2" charset="-122"/>
                <a:ea typeface="宋体" panose="02010600030101010101" pitchFamily="2" charset="-122"/>
              </a:rPr>
              <a:t>G</a:t>
            </a:r>
            <a:r>
              <a:rPr lang="zh-CN" altLang="en-US" sz="2400" b="1">
                <a:solidFill>
                  <a:srgbClr val="FF0000"/>
                </a:solidFill>
                <a:latin typeface="宋体" panose="02010600030101010101" pitchFamily="2" charset="-122"/>
                <a:ea typeface="宋体" panose="02010600030101010101" pitchFamily="2" charset="-122"/>
              </a:rPr>
              <a:t>sin</a:t>
            </a:r>
            <a:r>
              <a:rPr lang="zh-CN" altLang="en-US" sz="2400" b="1" i="1">
                <a:solidFill>
                  <a:srgbClr val="FF0000"/>
                </a:solidFill>
                <a:latin typeface="宋体" panose="02010600030101010101" pitchFamily="2" charset="-122"/>
                <a:ea typeface="宋体" panose="02010600030101010101" pitchFamily="2" charset="-122"/>
              </a:rPr>
              <a:t>θ</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8" name="文本框 7"/>
          <p:cNvSpPr txBox="1"/>
          <p:nvPr/>
        </p:nvSpPr>
        <p:spPr>
          <a:xfrm>
            <a:off x="4415155" y="5540375"/>
            <a:ext cx="968375" cy="460375"/>
          </a:xfrm>
          <a:prstGeom prst="rect">
            <a:avLst/>
          </a:prstGeom>
          <a:noFill/>
        </p:spPr>
        <p:txBody>
          <a:bodyPr wrap="square" rtlCol="0">
            <a:spAutoFit/>
          </a:bodyPr>
          <a:lstStyle/>
          <a:p>
            <a:r>
              <a:rPr lang="zh-CN" altLang="en-US" sz="2400" b="1" i="1">
                <a:solidFill>
                  <a:srgbClr val="FF0000"/>
                </a:solidFill>
                <a:latin typeface="宋体" panose="02010600030101010101" pitchFamily="2" charset="-122"/>
                <a:ea typeface="宋体" panose="02010600030101010101" pitchFamily="2" charset="-122"/>
              </a:rPr>
              <a:t>F</a:t>
            </a:r>
            <a:r>
              <a:rPr lang="zh-CN" altLang="en-US" sz="2400" b="1" i="1" baseline="-25000">
                <a:solidFill>
                  <a:srgbClr val="FF0000"/>
                </a:solidFill>
                <a:latin typeface="宋体" panose="02010600030101010101" pitchFamily="2" charset="-122"/>
                <a:ea typeface="宋体" panose="02010600030101010101" pitchFamily="2" charset="-122"/>
              </a:rPr>
              <a:t>N</a:t>
            </a:r>
            <a:r>
              <a:rPr lang="zh-CN" altLang="en-US" sz="2400" b="1">
                <a:solidFill>
                  <a:srgbClr val="FF0000"/>
                </a:solidFill>
                <a:latin typeface="宋体" panose="02010600030101010101" pitchFamily="2" charset="-122"/>
                <a:ea typeface="宋体" panose="02010600030101010101" pitchFamily="2" charset="-122"/>
              </a:rPr>
              <a:t>=</a:t>
            </a:r>
            <a:r>
              <a:rPr lang="zh-CN" altLang="en-US" sz="2400" b="1" i="1">
                <a:solidFill>
                  <a:srgbClr val="FF0000"/>
                </a:solidFill>
                <a:latin typeface="宋体" panose="02010600030101010101" pitchFamily="2" charset="-122"/>
                <a:ea typeface="宋体" panose="02010600030101010101" pitchFamily="2" charset="-122"/>
              </a:rPr>
              <a:t>G</a:t>
            </a:r>
            <a:r>
              <a:rPr lang="zh-CN" altLang="en-US" sz="2400" b="1" baseline="-25000">
                <a:solidFill>
                  <a:srgbClr val="FF0000"/>
                </a:solidFill>
                <a:latin typeface="宋体" panose="02010600030101010101" pitchFamily="2" charset="-122"/>
                <a:ea typeface="宋体" panose="02010600030101010101" pitchFamily="2" charset="-122"/>
              </a:rPr>
              <a:t>2</a:t>
            </a:r>
          </a:p>
        </p:txBody>
      </p:sp>
      <p:sp>
        <p:nvSpPr>
          <p:cNvPr id="11" name="文本框 10"/>
          <p:cNvSpPr txBox="1"/>
          <p:nvPr/>
        </p:nvSpPr>
        <p:spPr>
          <a:xfrm>
            <a:off x="10053320" y="5540375"/>
            <a:ext cx="1467485" cy="460375"/>
          </a:xfrm>
          <a:prstGeom prst="rect">
            <a:avLst/>
          </a:prstGeom>
          <a:noFill/>
        </p:spPr>
        <p:txBody>
          <a:bodyPr wrap="square" rtlCol="0">
            <a:spAutoFit/>
          </a:bodyPr>
          <a:lstStyle/>
          <a:p>
            <a:r>
              <a:rPr lang="zh-CN" altLang="en-US" sz="2400" b="1" i="1">
                <a:solidFill>
                  <a:srgbClr val="FF0000"/>
                </a:solidFill>
                <a:latin typeface="宋体" panose="02010600030101010101" pitchFamily="2" charset="-122"/>
                <a:ea typeface="宋体" panose="02010600030101010101" pitchFamily="2" charset="-122"/>
              </a:rPr>
              <a:t>G</a:t>
            </a:r>
            <a:r>
              <a:rPr lang="zh-CN" altLang="en-US" sz="2400" b="1">
                <a:solidFill>
                  <a:srgbClr val="FF0000"/>
                </a:solidFill>
                <a:latin typeface="宋体" panose="02010600030101010101" pitchFamily="2" charset="-122"/>
                <a:ea typeface="宋体" panose="02010600030101010101" pitchFamily="2" charset="-122"/>
              </a:rPr>
              <a:t>cos</a:t>
            </a:r>
            <a:r>
              <a:rPr lang="zh-CN" altLang="en-US" sz="2400" b="1" i="1">
                <a:solidFill>
                  <a:srgbClr val="FF0000"/>
                </a:solidFill>
                <a:latin typeface="宋体" panose="02010600030101010101" pitchFamily="2" charset="-122"/>
                <a:ea typeface="宋体" panose="02010600030101010101" pitchFamily="2" charset="-122"/>
              </a:rPr>
              <a:t>θ</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5" grpId="0"/>
      <p:bldP spid="5" grpId="1"/>
      <p:bldP spid="8" grpId="0"/>
      <p:bldP spid="8" grpId="1"/>
      <p:bldP spid="11" grpId="0"/>
      <p:bldP spid="11"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98430" y="-1"/>
            <a:ext cx="10093569"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斜面的分析</a:t>
            </a:r>
          </a:p>
        </p:txBody>
      </p:sp>
      <p:sp>
        <p:nvSpPr>
          <p:cNvPr id="9" name="文本框 8"/>
          <p:cNvSpPr txBox="1"/>
          <p:nvPr/>
        </p:nvSpPr>
        <p:spPr>
          <a:xfrm>
            <a:off x="6349" y="-1"/>
            <a:ext cx="2092082"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从教材到中考</a:t>
            </a:r>
          </a:p>
        </p:txBody>
      </p:sp>
      <p:sp>
        <p:nvSpPr>
          <p:cNvPr id="6" name="矩形 5"/>
          <p:cNvSpPr/>
          <p:nvPr/>
        </p:nvSpPr>
        <p:spPr>
          <a:xfrm>
            <a:off x="763270" y="1257300"/>
            <a:ext cx="8955405" cy="3448685"/>
          </a:xfrm>
          <a:prstGeom prst="rect">
            <a:avLst/>
          </a:prstGeom>
        </p:spPr>
        <p:txBody>
          <a:bodyPr wrap="square">
            <a:spAutoFit/>
          </a:bodyPr>
          <a:lstStyle/>
          <a:p>
            <a:pPr algn="just" fontAlgn="auto">
              <a:lnSpc>
                <a:spcPct val="130000"/>
              </a:lnSpc>
            </a:pPr>
            <a:r>
              <a:rPr sz="2400" dirty="0">
                <a:latin typeface="黑体" panose="02010609060101010101" pitchFamily="49" charset="-122"/>
                <a:ea typeface="黑体" panose="02010609060101010101" pitchFamily="49" charset="-122"/>
                <a:cs typeface="黑体" panose="02010609060101010101" pitchFamily="49" charset="-122"/>
              </a:rPr>
              <a:t>【中考真题】</a:t>
            </a:r>
          </a:p>
          <a:p>
            <a:pPr algn="just" fontAlgn="auto">
              <a:lnSpc>
                <a:spcPct val="130000"/>
              </a:lnSpc>
            </a:pPr>
            <a:r>
              <a:rPr lang="zh-CN" altLang="en-US" sz="2400" dirty="0">
                <a:latin typeface="仿宋" panose="02010609060101010101" pitchFamily="49" charset="-122"/>
                <a:ea typeface="仿宋" panose="02010609060101010101" pitchFamily="49" charset="-122"/>
                <a:cs typeface="仿宋" panose="02010609060101010101" pitchFamily="49" charset="-122"/>
              </a:rPr>
              <a:t>[2017安徽,13]</a:t>
            </a:r>
            <a:r>
              <a:rPr lang="zh-CN" altLang="en-US" sz="2400" dirty="0">
                <a:latin typeface="宋体" panose="02010600030101010101" pitchFamily="2" charset="-122"/>
                <a:ea typeface="宋体" panose="02010600030101010101" pitchFamily="2" charset="-122"/>
                <a:cs typeface="宋体" panose="02010600030101010101" pitchFamily="2" charset="-122"/>
              </a:rPr>
              <a:t>如图所示,物块</a:t>
            </a:r>
            <a:r>
              <a:rPr lang="zh-CN" altLang="en-US" sz="2400" i="1" dirty="0">
                <a:latin typeface="宋体" panose="02010600030101010101" pitchFamily="2" charset="-122"/>
                <a:ea typeface="宋体" panose="02010600030101010101" pitchFamily="2" charset="-122"/>
                <a:cs typeface="宋体" panose="02010600030101010101" pitchFamily="2" charset="-122"/>
              </a:rPr>
              <a:t>A</a:t>
            </a:r>
            <a:r>
              <a:rPr lang="zh-CN" altLang="en-US" sz="2400" dirty="0">
                <a:latin typeface="宋体" panose="02010600030101010101" pitchFamily="2" charset="-122"/>
                <a:ea typeface="宋体" panose="02010600030101010101" pitchFamily="2" charset="-122"/>
                <a:cs typeface="宋体" panose="02010600030101010101" pitchFamily="2" charset="-122"/>
              </a:rPr>
              <a:t>静止在固定的斜面上.此时物块的重力产生两方面的作用效果:使物块压紧斜面以及使物块有沿斜面向下滑动的趋势.因而可将物块的重力在沿斜面方向和垂直斜面的方向进行分解.实际解决问题时,就可以用这两个方向上的分力来等效替代物块的重力.下列说法正确的是	                (　　)</a:t>
            </a:r>
          </a:p>
          <a:p>
            <a:pPr algn="just" fontAlgn="auto">
              <a:lnSpc>
                <a:spcPct val="130000"/>
              </a:lnSpc>
            </a:pPr>
            <a:endParaRPr lang="zh-CN" altLang="en-US" sz="2400" dirty="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763270" y="4207510"/>
            <a:ext cx="11096625" cy="2009775"/>
          </a:xfrm>
          <a:prstGeom prst="rect">
            <a:avLst/>
          </a:prstGeom>
        </p:spPr>
        <p:txBody>
          <a:bodyPr wrap="square">
            <a:spAutoFit/>
          </a:bodyPr>
          <a:lstStyle/>
          <a:p>
            <a:pPr algn="just" fontAlgn="auto">
              <a:lnSpc>
                <a:spcPct val="13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A.物块受到斜面的支持力和物块的重力是一对相互作用力</a:t>
            </a:r>
          </a:p>
          <a:p>
            <a:pPr algn="just" fontAlgn="auto">
              <a:lnSpc>
                <a:spcPct val="13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B.物块受到斜面的支持力和物块的重力沿垂直斜面方向的分力是一对相互作用力</a:t>
            </a:r>
          </a:p>
          <a:p>
            <a:pPr algn="just" fontAlgn="auto">
              <a:lnSpc>
                <a:spcPct val="13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C.物块受到斜面的摩擦力和物块的重力是一对平衡力</a:t>
            </a:r>
          </a:p>
          <a:p>
            <a:pPr algn="just" fontAlgn="auto">
              <a:lnSpc>
                <a:spcPct val="130000"/>
              </a:lnSpc>
            </a:pPr>
            <a:r>
              <a:rPr lang="zh-CN" altLang="en-US" sz="2400" dirty="0">
                <a:latin typeface="宋体" panose="02010600030101010101" pitchFamily="2" charset="-122"/>
                <a:ea typeface="宋体" panose="02010600030101010101" pitchFamily="2" charset="-122"/>
                <a:cs typeface="宋体" panose="02010600030101010101" pitchFamily="2" charset="-122"/>
              </a:rPr>
              <a:t>D.物块受到斜面的摩擦力和物块的重力沿斜面方向的分力是一对平衡力</a:t>
            </a:r>
          </a:p>
        </p:txBody>
      </p:sp>
      <p:pic>
        <p:nvPicPr>
          <p:cNvPr id="230" name="zyychuzhong45wl24.jpg" descr="id:2147489174;FounderCES"/>
          <p:cNvPicPr>
            <a:picLocks noChangeAspect="1"/>
          </p:cNvPicPr>
          <p:nvPr/>
        </p:nvPicPr>
        <p:blipFill>
          <a:blip r:embed="rId2"/>
          <a:stretch>
            <a:fillRect/>
          </a:stretch>
        </p:blipFill>
        <p:spPr>
          <a:xfrm>
            <a:off x="9718675" y="2188845"/>
            <a:ext cx="2151380" cy="951230"/>
          </a:xfrm>
          <a:prstGeom prst="rect">
            <a:avLst/>
          </a:prstGeom>
        </p:spPr>
      </p:pic>
      <p:sp>
        <p:nvSpPr>
          <p:cNvPr id="13" name="文本框 12"/>
          <p:cNvSpPr txBox="1"/>
          <p:nvPr/>
        </p:nvSpPr>
        <p:spPr>
          <a:xfrm>
            <a:off x="8994775" y="3669665"/>
            <a:ext cx="50609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有用功和额外功</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230695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黑体" panose="02010609060101010101" pitchFamily="49" charset="-122"/>
              </a:rPr>
              <a:t>有用功:</a:t>
            </a:r>
            <a:r>
              <a:rPr sz="2400" dirty="0">
                <a:latin typeface="宋体" panose="02010600030101010101" pitchFamily="2" charset="-122"/>
                <a:ea typeface="宋体" panose="02010600030101010101" pitchFamily="2" charset="-122"/>
                <a:cs typeface="宋体" panose="02010600030101010101" pitchFamily="2" charset="-122"/>
              </a:rPr>
              <a:t>无论是否使用机械,</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的功,用</a:t>
            </a:r>
            <a:r>
              <a:rPr sz="2400" i="1" dirty="0">
                <a:latin typeface="宋体" panose="02010600030101010101" pitchFamily="2" charset="-122"/>
                <a:ea typeface="宋体" panose="02010600030101010101" pitchFamily="2" charset="-122"/>
                <a:cs typeface="宋体" panose="02010600030101010101" pitchFamily="2" charset="-122"/>
              </a:rPr>
              <a:t>W</a:t>
            </a:r>
            <a:r>
              <a:rPr sz="2400" baseline="-25000" dirty="0">
                <a:latin typeface="宋体" panose="02010600030101010101" pitchFamily="2" charset="-122"/>
                <a:ea typeface="宋体" panose="02010600030101010101" pitchFamily="2" charset="-122"/>
                <a:cs typeface="宋体" panose="02010600030101010101" pitchFamily="2" charset="-122"/>
              </a:rPr>
              <a:t>有</a:t>
            </a:r>
            <a:r>
              <a:rPr sz="2400" dirty="0">
                <a:latin typeface="宋体" panose="02010600030101010101" pitchFamily="2" charset="-122"/>
                <a:ea typeface="宋体" panose="02010600030101010101" pitchFamily="2" charset="-122"/>
                <a:cs typeface="宋体" panose="02010600030101010101" pitchFamily="2" charset="-122"/>
              </a:rPr>
              <a:t>表示. </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黑体" panose="02010609060101010101" pitchFamily="49" charset="-122"/>
              </a:rPr>
              <a:t>额外功:</a:t>
            </a:r>
            <a:r>
              <a:rPr sz="2400" dirty="0">
                <a:latin typeface="宋体" panose="02010600030101010101" pitchFamily="2" charset="-122"/>
                <a:ea typeface="宋体" panose="02010600030101010101" pitchFamily="2" charset="-122"/>
                <a:cs typeface="宋体" panose="02010600030101010101" pitchFamily="2" charset="-122"/>
              </a:rPr>
              <a:t>使用机械时,并非我们需要又</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的功,用</a:t>
            </a:r>
            <a:r>
              <a:rPr sz="2400" i="1" dirty="0">
                <a:latin typeface="宋体" panose="02010600030101010101" pitchFamily="2" charset="-122"/>
                <a:ea typeface="宋体" panose="02010600030101010101" pitchFamily="2" charset="-122"/>
                <a:cs typeface="宋体" panose="02010600030101010101" pitchFamily="2" charset="-122"/>
              </a:rPr>
              <a:t>W</a:t>
            </a:r>
            <a:r>
              <a:rPr sz="2400" baseline="-25000" dirty="0">
                <a:latin typeface="宋体" panose="02010600030101010101" pitchFamily="2" charset="-122"/>
                <a:ea typeface="宋体" panose="02010600030101010101" pitchFamily="2" charset="-122"/>
                <a:cs typeface="宋体" panose="02010600030101010101" pitchFamily="2" charset="-122"/>
              </a:rPr>
              <a:t>额</a:t>
            </a:r>
            <a:r>
              <a:rPr sz="2400" dirty="0">
                <a:latin typeface="宋体" panose="02010600030101010101" pitchFamily="2" charset="-122"/>
                <a:ea typeface="宋体" panose="02010600030101010101" pitchFamily="2" charset="-122"/>
                <a:cs typeface="宋体" panose="02010600030101010101" pitchFamily="2" charset="-122"/>
              </a:rPr>
              <a:t>表示. </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黑体" panose="02010609060101010101" pitchFamily="49" charset="-122"/>
              </a:rPr>
              <a:t>总功:</a:t>
            </a:r>
            <a:r>
              <a:rPr sz="2400" dirty="0">
                <a:latin typeface="宋体" panose="02010600030101010101" pitchFamily="2" charset="-122"/>
                <a:ea typeface="宋体" panose="02010600030101010101" pitchFamily="2" charset="-122"/>
                <a:cs typeface="宋体" panose="02010600030101010101" pitchFamily="2" charset="-122"/>
              </a:rPr>
              <a:t>有用功与额外功之</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,用</a:t>
            </a:r>
            <a:r>
              <a:rPr sz="2400" i="1" dirty="0">
                <a:latin typeface="宋体" panose="02010600030101010101" pitchFamily="2" charset="-122"/>
                <a:ea typeface="宋体" panose="02010600030101010101" pitchFamily="2" charset="-122"/>
                <a:cs typeface="宋体" panose="02010600030101010101" pitchFamily="2" charset="-122"/>
              </a:rPr>
              <a:t>W</a:t>
            </a:r>
            <a:r>
              <a:rPr sz="2400" baseline="-25000" dirty="0">
                <a:latin typeface="宋体" panose="02010600030101010101" pitchFamily="2" charset="-122"/>
                <a:ea typeface="宋体" panose="02010600030101010101" pitchFamily="2" charset="-122"/>
                <a:cs typeface="宋体" panose="02010600030101010101" pitchFamily="2" charset="-122"/>
              </a:rPr>
              <a:t>总</a:t>
            </a:r>
            <a:r>
              <a:rPr sz="2400" dirty="0">
                <a:latin typeface="宋体" panose="02010600030101010101" pitchFamily="2" charset="-122"/>
                <a:ea typeface="宋体" panose="02010600030101010101" pitchFamily="2" charset="-122"/>
                <a:cs typeface="宋体" panose="02010600030101010101" pitchFamily="2" charset="-122"/>
              </a:rPr>
              <a:t>表示;</a:t>
            </a:r>
            <a:r>
              <a:rPr sz="2400" i="1" dirty="0">
                <a:latin typeface="宋体" panose="02010600030101010101" pitchFamily="2" charset="-122"/>
                <a:ea typeface="宋体" panose="02010600030101010101" pitchFamily="2" charset="-122"/>
                <a:cs typeface="宋体" panose="02010600030101010101" pitchFamily="2" charset="-122"/>
              </a:rPr>
              <a:t>W</a:t>
            </a:r>
            <a:r>
              <a:rPr sz="2400" baseline="-25000" dirty="0">
                <a:latin typeface="宋体" panose="02010600030101010101" pitchFamily="2" charset="-122"/>
                <a:ea typeface="宋体" panose="02010600030101010101" pitchFamily="2" charset="-122"/>
                <a:cs typeface="宋体" panose="02010600030101010101" pitchFamily="2" charset="-122"/>
              </a:rPr>
              <a:t>总</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p:txBody>
      </p:sp>
      <p:sp>
        <p:nvSpPr>
          <p:cNvPr id="2" name="文本框 1"/>
          <p:cNvSpPr txBox="1"/>
          <p:nvPr/>
        </p:nvSpPr>
        <p:spPr>
          <a:xfrm>
            <a:off x="4872990" y="1537335"/>
            <a:ext cx="143764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必须要做</a:t>
            </a:r>
          </a:p>
        </p:txBody>
      </p:sp>
      <p:sp>
        <p:nvSpPr>
          <p:cNvPr id="3" name="文本框 2"/>
          <p:cNvSpPr txBox="1"/>
          <p:nvPr/>
        </p:nvSpPr>
        <p:spPr>
          <a:xfrm>
            <a:off x="6012815" y="2260600"/>
            <a:ext cx="143764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不得不做</a:t>
            </a:r>
          </a:p>
        </p:txBody>
      </p:sp>
      <p:sp>
        <p:nvSpPr>
          <p:cNvPr id="4" name="文本框 3"/>
          <p:cNvSpPr txBox="1"/>
          <p:nvPr/>
        </p:nvSpPr>
        <p:spPr>
          <a:xfrm>
            <a:off x="4485640" y="3005455"/>
            <a:ext cx="59118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和</a:t>
            </a:r>
          </a:p>
        </p:txBody>
      </p:sp>
      <p:sp>
        <p:nvSpPr>
          <p:cNvPr id="8" name="文本框 7"/>
          <p:cNvSpPr txBox="1"/>
          <p:nvPr/>
        </p:nvSpPr>
        <p:spPr>
          <a:xfrm>
            <a:off x="8052435" y="3004820"/>
            <a:ext cx="1437640" cy="460375"/>
          </a:xfrm>
          <a:prstGeom prst="rect">
            <a:avLst/>
          </a:prstGeom>
          <a:noFill/>
        </p:spPr>
        <p:txBody>
          <a:bodyPr wrap="square" rtlCol="0">
            <a:spAutoFit/>
          </a:bodyPr>
          <a:lstStyle/>
          <a:p>
            <a:r>
              <a:rPr lang="zh-CN" altLang="en-US" sz="2400" b="1" i="1">
                <a:solidFill>
                  <a:srgbClr val="FF0000"/>
                </a:solidFill>
                <a:latin typeface="宋体" panose="02010600030101010101" pitchFamily="2" charset="-122"/>
                <a:ea typeface="宋体" panose="02010600030101010101" pitchFamily="2" charset="-122"/>
              </a:rPr>
              <a:t>W</a:t>
            </a:r>
            <a:r>
              <a:rPr lang="zh-CN" altLang="en-US" sz="2400" b="1" baseline="-25000">
                <a:solidFill>
                  <a:srgbClr val="FF0000"/>
                </a:solidFill>
                <a:latin typeface="宋体" panose="02010600030101010101" pitchFamily="2" charset="-122"/>
                <a:ea typeface="宋体" panose="02010600030101010101" pitchFamily="2" charset="-122"/>
              </a:rPr>
              <a:t>有</a:t>
            </a:r>
            <a:r>
              <a:rPr lang="zh-CN" altLang="en-US" sz="2400" b="1">
                <a:solidFill>
                  <a:srgbClr val="FF0000"/>
                </a:solidFill>
                <a:latin typeface="宋体" panose="02010600030101010101" pitchFamily="2" charset="-122"/>
                <a:ea typeface="宋体" panose="02010600030101010101" pitchFamily="2" charset="-122"/>
              </a:rPr>
              <a:t>+</a:t>
            </a:r>
            <a:r>
              <a:rPr lang="zh-CN" altLang="en-US" sz="2400" b="1" i="1">
                <a:solidFill>
                  <a:srgbClr val="FF0000"/>
                </a:solidFill>
                <a:latin typeface="宋体" panose="02010600030101010101" pitchFamily="2" charset="-122"/>
                <a:ea typeface="宋体" panose="02010600030101010101" pitchFamily="2" charset="-122"/>
              </a:rPr>
              <a:t>W</a:t>
            </a:r>
            <a:r>
              <a:rPr lang="zh-CN" altLang="en-US" sz="2400" b="1" baseline="-25000">
                <a:solidFill>
                  <a:srgbClr val="FF0000"/>
                </a:solidFill>
                <a:latin typeface="宋体" panose="02010600030101010101" pitchFamily="2" charset="-122"/>
                <a:ea typeface="宋体" panose="02010600030101010101" pitchFamily="2" charset="-122"/>
              </a:rPr>
              <a:t>额</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5259070"/>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黑体" panose="02010609060101010101" pitchFamily="49" charset="-122"/>
              </a:rPr>
              <a:t>定义:</a:t>
            </a:r>
            <a:r>
              <a:rPr sz="2400" dirty="0">
                <a:latin typeface="宋体" panose="02010600030101010101" pitchFamily="2" charset="-122"/>
                <a:ea typeface="宋体" panose="02010600030101010101" pitchFamily="2" charset="-122"/>
                <a:cs typeface="宋体" panose="02010600030101010101" pitchFamily="2" charset="-122"/>
              </a:rPr>
              <a:t>物理学中,把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跟</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的比值叫作机械效率,用符号</a:t>
            </a:r>
            <a:r>
              <a:rPr lang="en-US" sz="2400" dirty="0">
                <a:latin typeface="宋体" panose="02010600030101010101" pitchFamily="2" charset="-122"/>
                <a:ea typeface="宋体" panose="02010600030101010101" pitchFamily="2" charset="-122"/>
                <a:cs typeface="宋体" panose="02010600030101010101" pitchFamily="2" charset="-122"/>
              </a:rPr>
              <a:t>_______</a:t>
            </a:r>
            <a:r>
              <a:rPr sz="2400" dirty="0">
                <a:latin typeface="宋体" panose="02010600030101010101" pitchFamily="2" charset="-122"/>
                <a:ea typeface="宋体" panose="02010600030101010101" pitchFamily="2" charset="-122"/>
                <a:cs typeface="宋体" panose="02010600030101010101" pitchFamily="2" charset="-122"/>
              </a:rPr>
              <a:t>表示.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黑体" panose="02010609060101010101" pitchFamily="49" charset="-122"/>
              </a:rPr>
              <a:t>计算公式:</a:t>
            </a:r>
            <a:r>
              <a:rPr sz="2400" i="1" dirty="0">
                <a:latin typeface="宋体" panose="02010600030101010101" pitchFamily="2" charset="-122"/>
                <a:ea typeface="宋体" panose="02010600030101010101" pitchFamily="2" charset="-122"/>
                <a:cs typeface="宋体" panose="02010600030101010101" pitchFamily="2" charset="-122"/>
              </a:rPr>
              <a:t>η</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×100%.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推导式:(</a:t>
            </a:r>
            <a:r>
              <a:rPr sz="2400" i="1" dirty="0">
                <a:latin typeface="宋体" panose="02010600030101010101" pitchFamily="2" charset="-122"/>
                <a:ea typeface="宋体" panose="02010600030101010101" pitchFamily="2" charset="-122"/>
                <a:cs typeface="宋体" panose="02010600030101010101" pitchFamily="2" charset="-122"/>
              </a:rPr>
              <a:t>η</a:t>
            </a:r>
            <a:r>
              <a:rPr sz="2400" dirty="0">
                <a:latin typeface="宋体" panose="02010600030101010101" pitchFamily="2" charset="-122"/>
                <a:ea typeface="宋体" panose="02010600030101010101" pitchFamily="2" charset="-122"/>
                <a:cs typeface="宋体" panose="02010600030101010101" pitchFamily="2" charset="-122"/>
              </a:rPr>
              <a:t>与     的关系)</a:t>
            </a:r>
            <a:r>
              <a:rPr sz="2400" i="1" dirty="0">
                <a:latin typeface="宋体" panose="02010600030101010101" pitchFamily="2" charset="-122"/>
                <a:ea typeface="宋体" panose="02010600030101010101" pitchFamily="2" charset="-122"/>
                <a:cs typeface="宋体" panose="02010600030101010101" pitchFamily="2" charset="-122"/>
              </a:rPr>
              <a:t>η</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×100%;(</a:t>
            </a:r>
            <a:r>
              <a:rPr sz="2400" i="1" dirty="0">
                <a:latin typeface="宋体" panose="02010600030101010101" pitchFamily="2" charset="-122"/>
                <a:ea typeface="宋体" panose="02010600030101010101" pitchFamily="2" charset="-122"/>
                <a:cs typeface="宋体" panose="02010600030101010101" pitchFamily="2" charset="-122"/>
              </a:rPr>
              <a:t>η</a:t>
            </a:r>
            <a:r>
              <a:rPr sz="2400" dirty="0">
                <a:latin typeface="宋体" panose="02010600030101010101" pitchFamily="2" charset="-122"/>
                <a:ea typeface="宋体" panose="02010600030101010101" pitchFamily="2" charset="-122"/>
                <a:cs typeface="宋体" panose="02010600030101010101" pitchFamily="2" charset="-122"/>
              </a:rPr>
              <a:t>与    的关系)</a:t>
            </a:r>
            <a:r>
              <a:rPr sz="2400" i="1" dirty="0">
                <a:latin typeface="宋体" panose="02010600030101010101" pitchFamily="2" charset="-122"/>
                <a:ea typeface="宋体" panose="02010600030101010101" pitchFamily="2" charset="-122"/>
                <a:cs typeface="宋体" panose="02010600030101010101" pitchFamily="2" charset="-122"/>
              </a:rPr>
              <a:t>η</a:t>
            </a:r>
            <a:r>
              <a:rPr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宋体" panose="02010600030101010101" pitchFamily="2" charset="-122"/>
                <a:ea typeface="宋体" panose="02010600030101010101" pitchFamily="2" charset="-122"/>
                <a:cs typeface="宋体" panose="02010600030101010101" pitchFamily="2" charset="-122"/>
              </a:rPr>
              <a:t>_____</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×100%.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黑体" panose="02010609060101010101" pitchFamily="49" charset="-122"/>
              </a:rPr>
              <a:t>对机械效率的理解</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(1)机械效率是有用功在总功中所占的比例,反映了机械做功性能的好坏.</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(2)使用任何机械都不可避免地要做额外功,故有用功总是</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总功,机械效率总是</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1. 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(3)机械效率无单位,常用百分比的形式表示.</a:t>
            </a:r>
          </a:p>
        </p:txBody>
      </p:sp>
      <p:pic>
        <p:nvPicPr>
          <p:cNvPr id="2" name="图片 1"/>
          <p:cNvPicPr>
            <a:picLocks noChangeAspect="1"/>
          </p:cNvPicPr>
          <p:nvPr/>
        </p:nvPicPr>
        <p:blipFill>
          <a:blip r:embed="rId2"/>
          <a:stretch>
            <a:fillRect/>
          </a:stretch>
        </p:blipFill>
        <p:spPr>
          <a:xfrm>
            <a:off x="2858135" y="2980055"/>
            <a:ext cx="381000" cy="590550"/>
          </a:xfrm>
          <a:prstGeom prst="rect">
            <a:avLst/>
          </a:prstGeom>
        </p:spPr>
      </p:pic>
      <p:pic>
        <p:nvPicPr>
          <p:cNvPr id="3" name="图片 2"/>
          <p:cNvPicPr>
            <a:picLocks noChangeAspect="1"/>
          </p:cNvPicPr>
          <p:nvPr/>
        </p:nvPicPr>
        <p:blipFill>
          <a:blip r:embed="rId3"/>
          <a:stretch>
            <a:fillRect/>
          </a:stretch>
        </p:blipFill>
        <p:spPr>
          <a:xfrm>
            <a:off x="8374380" y="2875915"/>
            <a:ext cx="473710" cy="798830"/>
          </a:xfrm>
          <a:prstGeom prst="rect">
            <a:avLst/>
          </a:prstGeom>
        </p:spPr>
      </p:pic>
      <p:sp>
        <p:nvSpPr>
          <p:cNvPr id="4" name="文本框 3"/>
          <p:cNvSpPr txBox="1"/>
          <p:nvPr/>
        </p:nvSpPr>
        <p:spPr>
          <a:xfrm>
            <a:off x="3712210" y="1337310"/>
            <a:ext cx="120713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有用功</a:t>
            </a:r>
          </a:p>
        </p:txBody>
      </p:sp>
      <p:sp>
        <p:nvSpPr>
          <p:cNvPr id="5" name="文本框 4"/>
          <p:cNvSpPr txBox="1"/>
          <p:nvPr/>
        </p:nvSpPr>
        <p:spPr>
          <a:xfrm>
            <a:off x="5208905" y="1337310"/>
            <a:ext cx="8985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总功</a:t>
            </a:r>
          </a:p>
        </p:txBody>
      </p:sp>
      <p:sp>
        <p:nvSpPr>
          <p:cNvPr id="8" name="文本框 7"/>
          <p:cNvSpPr txBox="1"/>
          <p:nvPr/>
        </p:nvSpPr>
        <p:spPr>
          <a:xfrm>
            <a:off x="10348595" y="1337310"/>
            <a:ext cx="603885" cy="460375"/>
          </a:xfrm>
          <a:prstGeom prst="rect">
            <a:avLst/>
          </a:prstGeom>
          <a:noFill/>
        </p:spPr>
        <p:txBody>
          <a:bodyPr wrap="square" rtlCol="0">
            <a:spAutoFit/>
          </a:bodyPr>
          <a:lstStyle/>
          <a:p>
            <a:r>
              <a:rPr lang="zh-CN" altLang="en-US" sz="2400" b="1" i="1">
                <a:solidFill>
                  <a:srgbClr val="FF0000"/>
                </a:solidFill>
                <a:latin typeface="宋体" panose="02010600030101010101" pitchFamily="2" charset="-122"/>
                <a:ea typeface="宋体" panose="02010600030101010101" pitchFamily="2" charset="-122"/>
              </a:rPr>
              <a:t>η</a:t>
            </a:r>
          </a:p>
        </p:txBody>
      </p:sp>
      <p:sp>
        <p:nvSpPr>
          <p:cNvPr id="13" name="文本框 12"/>
          <p:cNvSpPr txBox="1"/>
          <p:nvPr/>
        </p:nvSpPr>
        <p:spPr>
          <a:xfrm>
            <a:off x="8726170" y="4961255"/>
            <a:ext cx="9112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小于</a:t>
            </a:r>
          </a:p>
        </p:txBody>
      </p:sp>
      <p:sp>
        <p:nvSpPr>
          <p:cNvPr id="14" name="文本框 13"/>
          <p:cNvSpPr txBox="1"/>
          <p:nvPr/>
        </p:nvSpPr>
        <p:spPr>
          <a:xfrm>
            <a:off x="2153920" y="5421630"/>
            <a:ext cx="9671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小于</a:t>
            </a:r>
          </a:p>
        </p:txBody>
      </p:sp>
      <p:pic>
        <p:nvPicPr>
          <p:cNvPr id="16" name="图片 15"/>
          <p:cNvPicPr>
            <a:picLocks noChangeAspect="1"/>
          </p:cNvPicPr>
          <p:nvPr/>
        </p:nvPicPr>
        <p:blipFill>
          <a:blip r:embed="rId4"/>
          <a:stretch>
            <a:fillRect/>
          </a:stretch>
        </p:blipFill>
        <p:spPr>
          <a:xfrm>
            <a:off x="3121025" y="2166620"/>
            <a:ext cx="504825" cy="639445"/>
          </a:xfrm>
          <a:prstGeom prst="rect">
            <a:avLst/>
          </a:prstGeom>
        </p:spPr>
      </p:pic>
      <p:pic>
        <p:nvPicPr>
          <p:cNvPr id="17" name="图片 16"/>
          <p:cNvPicPr>
            <a:picLocks noChangeAspect="1"/>
          </p:cNvPicPr>
          <p:nvPr/>
        </p:nvPicPr>
        <p:blipFill>
          <a:blip r:embed="rId5"/>
          <a:stretch>
            <a:fillRect/>
          </a:stretch>
        </p:blipFill>
        <p:spPr>
          <a:xfrm>
            <a:off x="5208905" y="2552700"/>
            <a:ext cx="782320" cy="711200"/>
          </a:xfrm>
          <a:prstGeom prst="rect">
            <a:avLst/>
          </a:prstGeom>
        </p:spPr>
      </p:pic>
      <p:pic>
        <p:nvPicPr>
          <p:cNvPr id="18" name="图片 17"/>
          <p:cNvPicPr>
            <a:picLocks noChangeAspect="1"/>
          </p:cNvPicPr>
          <p:nvPr/>
        </p:nvPicPr>
        <p:blipFill>
          <a:blip r:embed="rId6"/>
          <a:stretch>
            <a:fillRect/>
          </a:stretch>
        </p:blipFill>
        <p:spPr>
          <a:xfrm>
            <a:off x="10464165" y="2166620"/>
            <a:ext cx="731520" cy="109728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8" grpId="0"/>
      <p:bldP spid="8" grpId="1"/>
      <p:bldP spid="13" grpId="0"/>
      <p:bldP spid="13" grpId="1"/>
      <p:bldP spid="14" grpId="0"/>
      <p:bldP spid="1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4741545"/>
          </a:xfrm>
          <a:prstGeom prst="rect">
            <a:avLst/>
          </a:prstGeom>
        </p:spPr>
        <p:txBody>
          <a:bodyPr wrap="square">
            <a:spAutoFit/>
          </a:bodyPr>
          <a:lstStyle/>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4.</a:t>
            </a:r>
            <a:r>
              <a:rPr sz="2400" dirty="0">
                <a:latin typeface="黑体" panose="02010609060101010101" pitchFamily="49" charset="-122"/>
                <a:ea typeface="黑体" panose="02010609060101010101" pitchFamily="49" charset="-122"/>
                <a:cs typeface="黑体" panose="02010609060101010101" pitchFamily="49" charset="-122"/>
              </a:rPr>
              <a:t>机械功原理:</a:t>
            </a:r>
            <a:r>
              <a:rPr sz="2400" dirty="0">
                <a:latin typeface="宋体" panose="02010600030101010101" pitchFamily="2" charset="-122"/>
                <a:ea typeface="宋体" panose="02010600030101010101" pitchFamily="2" charset="-122"/>
                <a:cs typeface="宋体" panose="02010600030101010101" pitchFamily="2" charset="-122"/>
              </a:rPr>
              <a:t>使用任何机械都</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5.</a:t>
            </a:r>
            <a:r>
              <a:rPr sz="2400" dirty="0">
                <a:latin typeface="黑体" panose="02010609060101010101" pitchFamily="49" charset="-122"/>
                <a:ea typeface="黑体" panose="02010609060101010101" pitchFamily="49" charset="-122"/>
                <a:cs typeface="黑体" panose="02010609060101010101" pitchFamily="49" charset="-122"/>
              </a:rPr>
              <a:t>机械效率的影响因素:</a:t>
            </a:r>
            <a:r>
              <a:rPr sz="2400" dirty="0">
                <a:latin typeface="宋体" panose="02010600030101010101" pitchFamily="2" charset="-122"/>
                <a:ea typeface="宋体" panose="02010600030101010101" pitchFamily="2" charset="-122"/>
                <a:cs typeface="宋体" panose="02010600030101010101" pitchFamily="2" charset="-122"/>
              </a:rPr>
              <a:t>机械自重、摩擦、被提升物体的重力等.</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6.</a:t>
            </a:r>
            <a:r>
              <a:rPr sz="2400" dirty="0">
                <a:latin typeface="黑体" panose="02010609060101010101" pitchFamily="49" charset="-122"/>
                <a:ea typeface="黑体" panose="02010609060101010101" pitchFamily="49" charset="-122"/>
                <a:cs typeface="黑体" panose="02010609060101010101" pitchFamily="49" charset="-122"/>
              </a:rPr>
              <a:t>提高机械效率的主要方法</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(1)有用功一定时,减小额外功:如</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随物体上升的机械(杠杆、动滑轮等)的自重、</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机械各部件间的摩擦等. </a:t>
            </a: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(2)额外功一定时,增大有用功:如对于杠杆和滑轮(组),可以适当增大</a:t>
            </a:r>
            <a:r>
              <a:rPr lang="en-US" sz="2400" dirty="0">
                <a:latin typeface="宋体" panose="02010600030101010101" pitchFamily="2" charset="-122"/>
                <a:ea typeface="宋体" panose="02010600030101010101" pitchFamily="2" charset="-122"/>
                <a:cs typeface="宋体" panose="02010600030101010101" pitchFamily="2" charset="-122"/>
              </a:rPr>
              <a:t>________.</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80000"/>
              </a:lnSpc>
            </a:pPr>
            <a:r>
              <a:rPr sz="2400" dirty="0">
                <a:latin typeface="宋体" panose="02010600030101010101" pitchFamily="2" charset="-122"/>
                <a:ea typeface="宋体" panose="02010600030101010101" pitchFamily="2" charset="-122"/>
                <a:cs typeface="宋体" panose="02010600030101010101" pitchFamily="2" charset="-122"/>
              </a:rPr>
              <a:t>(3)改进机械结构、按使用要求保养机械等.</a:t>
            </a:r>
          </a:p>
        </p:txBody>
      </p:sp>
      <p:sp>
        <p:nvSpPr>
          <p:cNvPr id="14" name="文本框 13"/>
          <p:cNvSpPr txBox="1"/>
          <p:nvPr/>
        </p:nvSpPr>
        <p:spPr>
          <a:xfrm>
            <a:off x="5195570" y="1417955"/>
            <a:ext cx="203136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不能省功</a:t>
            </a:r>
          </a:p>
        </p:txBody>
      </p:sp>
      <p:sp>
        <p:nvSpPr>
          <p:cNvPr id="4" name="文本框 3"/>
          <p:cNvSpPr txBox="1"/>
          <p:nvPr/>
        </p:nvSpPr>
        <p:spPr>
          <a:xfrm>
            <a:off x="5476240" y="3477895"/>
            <a:ext cx="9671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减小</a:t>
            </a:r>
          </a:p>
        </p:txBody>
      </p:sp>
      <p:sp>
        <p:nvSpPr>
          <p:cNvPr id="5" name="文本框 4"/>
          <p:cNvSpPr txBox="1"/>
          <p:nvPr/>
        </p:nvSpPr>
        <p:spPr>
          <a:xfrm>
            <a:off x="2164080" y="4199890"/>
            <a:ext cx="9671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减小</a:t>
            </a:r>
          </a:p>
        </p:txBody>
      </p:sp>
      <p:sp>
        <p:nvSpPr>
          <p:cNvPr id="8" name="文本框 7"/>
          <p:cNvSpPr txBox="1"/>
          <p:nvPr/>
        </p:nvSpPr>
        <p:spPr>
          <a:xfrm>
            <a:off x="10133330" y="4738370"/>
            <a:ext cx="96710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物重</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4" grpId="0"/>
      <p:bldP spid="4" grpId="1"/>
      <p:bldP spid="5" grpId="0"/>
      <p:bldP spid="5" grpId="1"/>
      <p:bldP spid="8" grpId="0"/>
      <p:bldP spid="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3857625"/>
          </a:xfrm>
          <a:prstGeom prst="rect">
            <a:avLst/>
          </a:prstGeom>
        </p:spPr>
        <p:txBody>
          <a:bodyPr wrap="square">
            <a:spAutoFit/>
          </a:bodyPr>
          <a:lstStyle/>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1.机械效率与机械的负载(有用功)和机械自身对机械能的损耗(额外功)有关,与机械的功率、省力情况等没有必然的关系.</a:t>
            </a:r>
          </a:p>
          <a:p>
            <a:pPr algn="just" fontAlgn="auto">
              <a:lnSpc>
                <a:spcPct val="17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2.机械效率体现的是机械做功能力的优劣.从机械的角度来看,有用功是机械对做功对象做的功,即机械的输出功;总功是动力对机械做的功,即输入机械的功;因此机械效率就是输出功与输入功的比值,即</a:t>
            </a:r>
            <a:r>
              <a:rPr sz="2400" i="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η</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.机械效率越高,说明使用机械做一定的功时损失的机械能越少.</a:t>
            </a:r>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pic>
        <p:nvPicPr>
          <p:cNvPr id="2" name="图片 1"/>
          <p:cNvPicPr>
            <a:picLocks noChangeAspect="1"/>
          </p:cNvPicPr>
          <p:nvPr/>
        </p:nvPicPr>
        <p:blipFill>
          <a:blip r:embed="rId2"/>
          <a:stretch>
            <a:fillRect/>
          </a:stretch>
        </p:blipFill>
        <p:spPr>
          <a:xfrm>
            <a:off x="7452360" y="4219575"/>
            <a:ext cx="628650" cy="698500"/>
          </a:xfrm>
          <a:prstGeom prst="rect">
            <a:avLst/>
          </a:prstGeom>
        </p:spPr>
      </p:pic>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机械效率</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638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70067" y="1633104"/>
            <a:ext cx="10694013" cy="829945"/>
          </a:xfrm>
          <a:prstGeom prst="rect">
            <a:avLst/>
          </a:prstGeom>
        </p:spPr>
        <p:txBody>
          <a:bodyPr wrap="square">
            <a:spAutoFit/>
          </a:bodyPr>
          <a:lstStyle/>
          <a:p>
            <a:pPr algn="just" fontAlgn="auto">
              <a:lnSpc>
                <a:spcPct val="1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3.常见机械的机械效率的计算</a:t>
            </a:r>
          </a:p>
          <a:p>
            <a:pPr algn="just" fontAlgn="auto">
              <a:lnSpc>
                <a:spcPct val="1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(1)用机械提升重物</a:t>
            </a:r>
          </a:p>
        </p:txBody>
      </p:sp>
      <p:sp>
        <p:nvSpPr>
          <p:cNvPr id="14" name="文本框 13"/>
          <p:cNvSpPr txBox="1"/>
          <p:nvPr/>
        </p:nvSpPr>
        <p:spPr>
          <a:xfrm>
            <a:off x="8667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graphicFrame>
        <p:nvGraphicFramePr>
          <p:cNvPr id="3" name="表格 2"/>
          <p:cNvGraphicFramePr/>
          <p:nvPr>
            <p:custDataLst>
              <p:tags r:id="rId1"/>
            </p:custDataLst>
          </p:nvPr>
        </p:nvGraphicFramePr>
        <p:xfrm>
          <a:off x="866140" y="2462530"/>
          <a:ext cx="10085070" cy="3562985"/>
        </p:xfrm>
        <a:graphic>
          <a:graphicData uri="http://schemas.openxmlformats.org/drawingml/2006/table">
            <a:tbl>
              <a:tblPr firstRow="1" bandRow="1">
                <a:tableStyleId>{5940675A-B579-460E-94D1-54222C63F5DA}</a:tableStyleId>
              </a:tblPr>
              <a:tblGrid>
                <a:gridCol w="2351405"/>
                <a:gridCol w="3147060"/>
                <a:gridCol w="1995805"/>
                <a:gridCol w="2590800"/>
              </a:tblGrid>
              <a:tr h="52197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简单机械应用场景</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通用计算式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主要额外功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其他计算式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41015">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a:t>
                      </a: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ctr" fontAlgn="auto">
                        <a:lnSpc>
                          <a:spcPct val="150000"/>
                        </a:lnSpc>
                        <a:buNone/>
                      </a:pP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gn="l"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用滑轮(组)竖直提升重物</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有</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总</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p>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表示物重,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F</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表示拉力,</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表示重物上升的高度,</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s</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表示拉力作用点移动的距离)</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克服动滑轮自重</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动</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所做的功:</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W</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额</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G</a:t>
                      </a:r>
                      <a:r>
                        <a:rPr lang="en-US" sz="20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动</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h</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fontAlgn="auto">
                        <a:lnSpc>
                          <a:spcPct val="150000"/>
                        </a:lnSpc>
                        <a:buNone/>
                      </a:pP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n</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是与动滑轮相连的绳子的段数);若忽略摩擦和绳重,则</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=1-   ,</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η</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332" name="18考点帮S257.EPS"/>
          <p:cNvPicPr>
            <a:picLocks noChangeAspect="1"/>
          </p:cNvPicPr>
          <p:nvPr/>
        </p:nvPicPr>
        <p:blipFill>
          <a:blip r:embed="rId3"/>
          <a:stretch>
            <a:fillRect/>
          </a:stretch>
        </p:blipFill>
        <p:spPr>
          <a:xfrm>
            <a:off x="1595120" y="3209925"/>
            <a:ext cx="517525" cy="1525270"/>
          </a:xfrm>
          <a:prstGeom prst="rect">
            <a:avLst/>
          </a:prstGeom>
        </p:spPr>
      </p:pic>
      <p:pic>
        <p:nvPicPr>
          <p:cNvPr id="25" name="图片 24"/>
          <p:cNvPicPr>
            <a:picLocks noChangeAspect="1"/>
          </p:cNvPicPr>
          <p:nvPr/>
        </p:nvPicPr>
        <p:blipFill>
          <a:blip r:embed="rId4"/>
          <a:stretch>
            <a:fillRect/>
          </a:stretch>
        </p:blipFill>
        <p:spPr>
          <a:xfrm>
            <a:off x="5291455" y="3499485"/>
            <a:ext cx="609600" cy="561975"/>
          </a:xfrm>
          <a:prstGeom prst="rect">
            <a:avLst/>
          </a:prstGeom>
        </p:spPr>
      </p:pic>
      <p:pic>
        <p:nvPicPr>
          <p:cNvPr id="26" name="图片 25"/>
          <p:cNvPicPr>
            <a:picLocks noChangeAspect="1"/>
          </p:cNvPicPr>
          <p:nvPr/>
        </p:nvPicPr>
        <p:blipFill>
          <a:blip r:embed="rId5"/>
          <a:stretch>
            <a:fillRect/>
          </a:stretch>
        </p:blipFill>
        <p:spPr>
          <a:xfrm>
            <a:off x="8849360" y="3509010"/>
            <a:ext cx="333375" cy="552450"/>
          </a:xfrm>
          <a:prstGeom prst="rect">
            <a:avLst/>
          </a:prstGeom>
        </p:spPr>
      </p:pic>
      <p:pic>
        <p:nvPicPr>
          <p:cNvPr id="27" name="图片 26"/>
          <p:cNvPicPr>
            <a:picLocks noChangeAspect="1"/>
          </p:cNvPicPr>
          <p:nvPr/>
        </p:nvPicPr>
        <p:blipFill>
          <a:blip r:embed="rId6"/>
          <a:stretch>
            <a:fillRect/>
          </a:stretch>
        </p:blipFill>
        <p:spPr>
          <a:xfrm>
            <a:off x="9036685" y="4891405"/>
            <a:ext cx="419100" cy="609600"/>
          </a:xfrm>
          <a:prstGeom prst="rect">
            <a:avLst/>
          </a:prstGeom>
        </p:spPr>
      </p:pic>
      <p:pic>
        <p:nvPicPr>
          <p:cNvPr id="28" name="图片 27"/>
          <p:cNvPicPr>
            <a:picLocks noChangeAspect="1"/>
          </p:cNvPicPr>
          <p:nvPr/>
        </p:nvPicPr>
        <p:blipFill>
          <a:blip r:embed="rId7"/>
          <a:stretch>
            <a:fillRect/>
          </a:stretch>
        </p:blipFill>
        <p:spPr>
          <a:xfrm>
            <a:off x="9981565" y="4876165"/>
            <a:ext cx="603885" cy="640080"/>
          </a:xfrm>
          <a:prstGeom prst="rect">
            <a:avLst/>
          </a:prstGeom>
        </p:spPr>
      </p:pic>
    </p:spTree>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2196d0ab-f9a5-4f51-befe-f7d1e6ca8b7e}"/>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2196d0ab-f9a5-4f51-befe-f7d1e6ca8b7e}"/>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2196d0ab-f9a5-4f51-befe-f7d1e6ca8b7e}"/>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b33ee0d5-8159-443e-94c0-5a33809da50b}"/>
</p:tagLst>
</file>

<file path=ppt/tags/tag6.xml><?xml version="1.0" encoding="utf-8"?>
<p:tagLst xmlns:a="http://schemas.openxmlformats.org/drawingml/2006/main" xmlns:r="http://schemas.openxmlformats.org/officeDocument/2006/relationships" xmlns:p="http://schemas.openxmlformats.org/presentationml/2006/main">
  <p:tag name="KSO_WM_UNIT_TABLE_BEAUTIFY" val="smartTable{831e44e4-402f-4df9-80a1-d482c8d25f2b}"/>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831e44e4-402f-4df9-80a1-d482c8d25f2b}"/>
</p:tagLst>
</file>

<file path=ppt/tags/tag8.xml><?xml version="1.0" encoding="utf-8"?>
<p:tagLst xmlns:a="http://schemas.openxmlformats.org/drawingml/2006/main" xmlns:r="http://schemas.openxmlformats.org/officeDocument/2006/relationships" xmlns:p="http://schemas.openxmlformats.org/presentationml/2006/main">
  <p:tag name="KSO_WM_UNIT_TABLE_BEAUTIFY" val="smartTable{831e44e4-402f-4df9-80a1-d482c8d25f2b}"/>
</p:tagLst>
</file>

<file path=ppt/tags/tag9.xml><?xml version="1.0" encoding="utf-8"?>
<p:tagLst xmlns:a="http://schemas.openxmlformats.org/drawingml/2006/main" xmlns:r="http://schemas.openxmlformats.org/officeDocument/2006/relationships" xmlns:p="http://schemas.openxmlformats.org/presentationml/2006/main">
  <p:tag name="KSO_WM_UNIT_TABLE_BEAUTIFY" val="smartTable{831e44e4-402f-4df9-80a1-d482c8d25f2b}"/>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1818</Words>
  <Application>Microsoft Office PowerPoint</Application>
  <PresentationFormat>自定义</PresentationFormat>
  <Paragraphs>387</Paragraphs>
  <Slides>37</Slides>
  <Notes>0</Notes>
  <HiddenSlides>0</HiddenSlides>
  <MMClips>0</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2021-03-11T13:57:16Z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