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custDataLst>
    <p:tags r:id="rId37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tags" Target="tags/tag1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slide" Target="slides/slide2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5.jpeg" /><Relationship Id="rId4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1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Relationship Id="rId5" Type="http://schemas.openxmlformats.org/officeDocument/2006/relationships/image" Target="../media/image14.jpeg" /><Relationship Id="rId6" Type="http://schemas.openxmlformats.org/officeDocument/2006/relationships/image" Target="../media/image15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6.xml" TargetMode="Internal" /><Relationship Id="rId6" Type="http://schemas.openxmlformats.org/officeDocument/2006/relationships/slide" Target="slide14.xml" TargetMode="Internal" /><Relationship Id="rId7" Type="http://schemas.openxmlformats.org/officeDocument/2006/relationships/slide" Target="slide20.xml" TargetMode="Internal" /><Relationship Id="rId8" Type="http://schemas.openxmlformats.org/officeDocument/2006/relationships/slide" Target="slide29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16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1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18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18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19.png" /><Relationship Id="rId4" Type="http://schemas.openxmlformats.org/officeDocument/2006/relationships/image" Target="../media/image18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0.jpeg" /><Relationship Id="rId4" Type="http://schemas.openxmlformats.org/officeDocument/2006/relationships/image" Target="../media/image21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2.png" /><Relationship Id="rId4" Type="http://schemas.openxmlformats.org/officeDocument/2006/relationships/image" Target="../media/image20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23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24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7.png" /><Relationship Id="rId4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abd00d874.fixed?vcp=1&amp;pid=c26cb4ed5&amp;color=0,0,0&amp;vtp=1&amp;bbb=1" title=""/>
          <p:cNvSpPr/>
          <p:nvPr/>
        </p:nvSpPr>
        <p:spPr>
          <a:xfrm>
            <a:off x="69850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abd00d874.fixed?vcp=1&amp;pid=c26cb4ed5&amp;color=0,0,0&amp;vtp=1&amp;bbb=1" title=""/>
          <p:cNvSpPr/>
          <p:nvPr/>
        </p:nvSpPr>
        <p:spPr>
          <a:xfrm>
            <a:off x="69850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声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热</a:t>
            </a:r>
            <a:endParaRPr lang="en-US" altLang="zh-CN" sz="5500"/>
          </a:p>
        </p:txBody>
      </p:sp>
      <p:sp>
        <p:nvSpPr>
          <p:cNvPr id="4" name="C_3_BD#abd00d874.fixed?vcp=1&amp;pid=c26cb4ed5&amp;color=0,0,0&amp;vtp=1&amp;bbb=1" title=""/>
          <p:cNvSpPr/>
          <p:nvPr/>
        </p:nvSpPr>
        <p:spPr>
          <a:xfrm>
            <a:off x="69850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第5讲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物态变化</a:t>
            </a:r>
            <a:endParaRPr lang="en-US" altLang="zh-CN" sz="5500"/>
          </a:p>
        </p:txBody>
      </p:sp>
      <p:sp>
        <p:nvSpPr>
          <p:cNvPr id="5" name="C_3#abd00d874" title=""/>
          <p:cNvSpPr/>
          <p:nvPr/>
        </p:nvSpPr>
        <p:spPr>
          <a:xfrm>
            <a:off x="2026666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5d9903682?vcp=1&amp;pid=25d875e7f&amp;color=0,0,0&amp;vtp=1&amp;bt=1&amp;bbb=1&amp;hb=1" title=""/>
          <p:cNvSpPr/>
          <p:nvPr/>
        </p:nvSpPr>
        <p:spPr>
          <a:xfrm>
            <a:off x="932688" y="1564354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6.物质从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的过程叫作熔化；物质从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的过程叫作凝固。固体分为晶体和非晶体两类。晶体在熔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化过程中要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热，温度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；液体在凝固成晶体的过程中要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热，温度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。非晶体在熔化或凝固过程中也要吸热或放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热，温度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。晶体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（选填“有”或“没有”，下同）确定的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熔点或凝固点，而非晶体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确定的熔点或凝固点。</a:t>
            </a:r>
            <a:endParaRPr lang="en-US" altLang="zh-CN" sz="2800"/>
          </a:p>
        </p:txBody>
      </p:sp>
      <p:sp>
        <p:nvSpPr>
          <p:cNvPr id="3" name="P_6_AN.21_1#5d9903682.blank?vcp=1&amp;pid=25d875e7f&amp;color=0,0,0&amp;vpa=21&amp;vtp=1&amp;bbb=1" title=""/>
          <p:cNvSpPr/>
          <p:nvPr/>
        </p:nvSpPr>
        <p:spPr>
          <a:xfrm>
            <a:off x="2281269" y="15338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固态</a:t>
            </a:r>
            <a:endParaRPr lang="en-US" altLang="zh-CN" sz="2800"/>
          </a:p>
        </p:txBody>
      </p:sp>
      <p:sp>
        <p:nvSpPr>
          <p:cNvPr id="4" name="P_6_AN.22_1#5d9903682.blank?vcp=1&amp;pid=25d875e7f&amp;color=0,0,0&amp;vpa=22&amp;vtp=1&amp;bbb=1" title=""/>
          <p:cNvSpPr/>
          <p:nvPr/>
        </p:nvSpPr>
        <p:spPr>
          <a:xfrm>
            <a:off x="4062444" y="15338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液态</a:t>
            </a:r>
            <a:endParaRPr lang="en-US" altLang="zh-CN" sz="2800"/>
          </a:p>
        </p:txBody>
      </p:sp>
      <p:sp>
        <p:nvSpPr>
          <p:cNvPr id="5" name="P_6_AN.23_1#5d9903682.blank?vcp=1&amp;pid=25d875e7f&amp;color=0,0,0&amp;vpa=23&amp;vtp=1&amp;bbb=1" title=""/>
          <p:cNvSpPr/>
          <p:nvPr/>
        </p:nvSpPr>
        <p:spPr>
          <a:xfrm>
            <a:off x="9058307" y="15338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液态</a:t>
            </a:r>
            <a:endParaRPr lang="en-US" altLang="zh-CN" sz="2800"/>
          </a:p>
        </p:txBody>
      </p:sp>
      <p:sp>
        <p:nvSpPr>
          <p:cNvPr id="6" name="P_6_AN.24_1#5d9903682.blank?vcp=1&amp;pid=25d875e7f&amp;color=0,0,0&amp;vpa=24&amp;vtp=1&amp;bbb=1" title=""/>
          <p:cNvSpPr/>
          <p:nvPr/>
        </p:nvSpPr>
        <p:spPr>
          <a:xfrm>
            <a:off x="943007" y="21815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固态</a:t>
            </a:r>
            <a:endParaRPr lang="en-US" altLang="zh-CN" sz="2800"/>
          </a:p>
        </p:txBody>
      </p:sp>
      <p:sp>
        <p:nvSpPr>
          <p:cNvPr id="7" name="P_6_AN.25_1#5d9903682.blank?vcp=1&amp;pid=25d875e7f&amp;color=0,0,0&amp;vpa=25&amp;vtp=1" title=""/>
          <p:cNvSpPr/>
          <p:nvPr/>
        </p:nvSpPr>
        <p:spPr>
          <a:xfrm>
            <a:off x="2728944" y="282927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</a:t>
            </a:r>
            <a:endParaRPr lang="en-US" altLang="zh-CN" sz="2800"/>
          </a:p>
        </p:txBody>
      </p:sp>
      <p:sp>
        <p:nvSpPr>
          <p:cNvPr id="8" name="P_6_AN.26_1#5d9903682.blank?vcp=1&amp;pid=25d875e7f&amp;color=0,0,0&amp;vpa=26&amp;vtp=1&amp;bbb=1" title=""/>
          <p:cNvSpPr/>
          <p:nvPr/>
        </p:nvSpPr>
        <p:spPr>
          <a:xfrm>
            <a:off x="4868894" y="28292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sp>
        <p:nvSpPr>
          <p:cNvPr id="9" name="P_6_AN.27_1#5d9903682.blank?vcp=1&amp;pid=25d875e7f&amp;color=0,0,0&amp;vpa=27&amp;vtp=1" title=""/>
          <p:cNvSpPr/>
          <p:nvPr/>
        </p:nvSpPr>
        <p:spPr>
          <a:xfrm>
            <a:off x="943007" y="347697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</a:t>
            </a:r>
            <a:endParaRPr lang="en-US" altLang="zh-CN" sz="2800"/>
          </a:p>
        </p:txBody>
      </p:sp>
      <p:sp>
        <p:nvSpPr>
          <p:cNvPr id="10" name="P_6_AN.28_1#5d9903682.blank?vcp=1&amp;pid=25d875e7f&amp;color=0,0,0&amp;vpa=28&amp;vtp=1&amp;bbb=1" title=""/>
          <p:cNvSpPr/>
          <p:nvPr/>
        </p:nvSpPr>
        <p:spPr>
          <a:xfrm>
            <a:off x="3082956" y="34769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sp>
        <p:nvSpPr>
          <p:cNvPr id="11" name="P_6_AN.29_1#5d9903682.blank?vcp=1&amp;pid=25d875e7f&amp;color=0,0,0&amp;vpa=29&amp;vtp=1&amp;bbb=1" title=""/>
          <p:cNvSpPr/>
          <p:nvPr/>
        </p:nvSpPr>
        <p:spPr>
          <a:xfrm>
            <a:off x="2371757" y="412467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变化</a:t>
            </a:r>
            <a:endParaRPr lang="en-US" altLang="zh-CN" sz="2800"/>
          </a:p>
        </p:txBody>
      </p:sp>
      <p:sp>
        <p:nvSpPr>
          <p:cNvPr id="12" name="P_6_AN.30_1#5d9903682.blank?vcp=1&amp;pid=25d875e7f&amp;color=0,0,0&amp;vpa=30&amp;vtp=1" title=""/>
          <p:cNvSpPr/>
          <p:nvPr/>
        </p:nvSpPr>
        <p:spPr>
          <a:xfrm>
            <a:off x="4510119" y="412467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</a:t>
            </a:r>
            <a:endParaRPr lang="en-US" altLang="zh-CN" sz="2800"/>
          </a:p>
        </p:txBody>
      </p:sp>
      <p:sp>
        <p:nvSpPr>
          <p:cNvPr id="13" name="P_6_AN.31_1#5d9903682.blank?vcp=1&amp;pid=25d875e7f&amp;color=0,0,0&amp;vpa=31&amp;vtp=1&amp;bbb=1" title=""/>
          <p:cNvSpPr/>
          <p:nvPr/>
        </p:nvSpPr>
        <p:spPr>
          <a:xfrm>
            <a:off x="4872069" y="475141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没有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5d9903682?vcp=1&amp;pid=25d875e7f&amp;color=0,0,0&amp;vtp=1&amp;bt=1&amp;bbb=1&amp;hb=1" title=""/>
          <p:cNvSpPr/>
          <p:nvPr/>
        </p:nvSpPr>
        <p:spPr>
          <a:xfrm>
            <a:off x="932688" y="92427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7.物质从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的过程叫作汽化；物质从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的过程叫作液化。汽化的两种方式是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种液体沸腾时都有确定的温度，叫作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。使气体液化的方式：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降低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，或在一定温度下，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8.物质从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直接变成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的过程叫作升华；物质从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直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接变成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的过程叫作凝华。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9.在物态变化中，吸热的有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；放热的有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P_6_AN.32_1#5d9903682.blank?vcp=1&amp;pid=25d875e7f&amp;color=0,0,0&amp;vpa=32&amp;vtp=1&amp;bbb=1" title=""/>
          <p:cNvSpPr/>
          <p:nvPr/>
        </p:nvSpPr>
        <p:spPr>
          <a:xfrm>
            <a:off x="2281269" y="8937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液态</a:t>
            </a:r>
            <a:endParaRPr lang="en-US" altLang="zh-CN" sz="2800"/>
          </a:p>
        </p:txBody>
      </p:sp>
      <p:sp>
        <p:nvSpPr>
          <p:cNvPr id="4" name="P_6_AN.33_1#5d9903682.blank?vcp=1&amp;pid=25d875e7f&amp;color=0,0,0&amp;vpa=33&amp;vtp=1&amp;bbb=1" title=""/>
          <p:cNvSpPr/>
          <p:nvPr/>
        </p:nvSpPr>
        <p:spPr>
          <a:xfrm>
            <a:off x="4062444" y="8937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气态</a:t>
            </a:r>
            <a:endParaRPr lang="en-US" altLang="zh-CN" sz="2800"/>
          </a:p>
        </p:txBody>
      </p:sp>
      <p:sp>
        <p:nvSpPr>
          <p:cNvPr id="5" name="P_6_AN.34_1#5d9903682.blank?vcp=1&amp;pid=25d875e7f&amp;color=0,0,0&amp;vpa=34&amp;vtp=1&amp;bbb=1" title=""/>
          <p:cNvSpPr/>
          <p:nvPr/>
        </p:nvSpPr>
        <p:spPr>
          <a:xfrm>
            <a:off x="9058307" y="8937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气态</a:t>
            </a:r>
            <a:endParaRPr lang="en-US" altLang="zh-CN" sz="2800"/>
          </a:p>
        </p:txBody>
      </p:sp>
      <p:sp>
        <p:nvSpPr>
          <p:cNvPr id="6" name="P_6_AN.35_1#5d9903682.blank?vcp=1&amp;pid=25d875e7f&amp;color=0,0,0&amp;vpa=35&amp;vtp=1&amp;bbb=1" title=""/>
          <p:cNvSpPr/>
          <p:nvPr/>
        </p:nvSpPr>
        <p:spPr>
          <a:xfrm>
            <a:off x="943007" y="15414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液态</a:t>
            </a:r>
            <a:endParaRPr lang="en-US" altLang="zh-CN" sz="2800"/>
          </a:p>
        </p:txBody>
      </p:sp>
      <p:sp>
        <p:nvSpPr>
          <p:cNvPr id="7" name="P_6_AN.36_1#5d9903682.blank?vcp=1&amp;pid=25d875e7f&amp;color=0,0,0&amp;vpa=36&amp;vtp=1&amp;bbb=1" title=""/>
          <p:cNvSpPr/>
          <p:nvPr/>
        </p:nvSpPr>
        <p:spPr>
          <a:xfrm>
            <a:off x="7724807" y="15414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蒸发</a:t>
            </a:r>
            <a:endParaRPr lang="en-US" altLang="zh-CN" sz="2800"/>
          </a:p>
        </p:txBody>
      </p:sp>
      <p:sp>
        <p:nvSpPr>
          <p:cNvPr id="8" name="P_6_AN.37_1#5d9903682.blank?vcp=1&amp;pid=25d875e7f&amp;color=0,0,0&amp;vpa=37&amp;vtp=1&amp;bbb=1" title=""/>
          <p:cNvSpPr/>
          <p:nvPr/>
        </p:nvSpPr>
        <p:spPr>
          <a:xfrm>
            <a:off x="9148795" y="15414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沸腾</a:t>
            </a:r>
            <a:endParaRPr lang="en-US" altLang="zh-CN" sz="2800"/>
          </a:p>
        </p:txBody>
      </p:sp>
      <p:sp>
        <p:nvSpPr>
          <p:cNvPr id="9" name="P_6_AN.38_1#5d9903682.blank?vcp=1&amp;pid=25d875e7f&amp;color=0,0,0&amp;vpa=38&amp;vtp=1&amp;bbb=1" title=""/>
          <p:cNvSpPr/>
          <p:nvPr/>
        </p:nvSpPr>
        <p:spPr>
          <a:xfrm>
            <a:off x="6658007" y="21891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沸点</a:t>
            </a:r>
            <a:endParaRPr lang="en-US" altLang="zh-CN" sz="2800"/>
          </a:p>
        </p:txBody>
      </p:sp>
      <p:sp>
        <p:nvSpPr>
          <p:cNvPr id="10" name="P_6_AN.39_1#5d9903682.blank?vcp=1&amp;pid=25d875e7f&amp;color=0,0,0&amp;vpa=39&amp;vtp=1&amp;bbb=1" title=""/>
          <p:cNvSpPr/>
          <p:nvPr/>
        </p:nvSpPr>
        <p:spPr>
          <a:xfrm>
            <a:off x="1657382" y="28368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</a:t>
            </a:r>
            <a:endParaRPr lang="en-US" altLang="zh-CN" sz="2800"/>
          </a:p>
        </p:txBody>
      </p:sp>
      <p:sp>
        <p:nvSpPr>
          <p:cNvPr id="11" name="P_6_AN.40_1#5d9903682.blank?vcp=1&amp;pid=25d875e7f&amp;color=0,0,0&amp;vpa=40&amp;vtp=1&amp;bbb=1" title=""/>
          <p:cNvSpPr/>
          <p:nvPr/>
        </p:nvSpPr>
        <p:spPr>
          <a:xfrm>
            <a:off x="5938869" y="283689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压缩体积</a:t>
            </a:r>
            <a:endParaRPr lang="en-US" altLang="zh-CN" sz="2800"/>
          </a:p>
        </p:txBody>
      </p:sp>
      <p:sp>
        <p:nvSpPr>
          <p:cNvPr id="13" name="P_6_AN.41_1#5d9903682.blank?vcp=1&amp;pid=25d875e7f&amp;color=0,0,0&amp;vpa=41&amp;vtp=1&amp;bbb=1" title=""/>
          <p:cNvSpPr/>
          <p:nvPr/>
        </p:nvSpPr>
        <p:spPr>
          <a:xfrm>
            <a:off x="2281269" y="34845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固态</a:t>
            </a:r>
            <a:endParaRPr lang="en-US" altLang="zh-CN" sz="2800"/>
          </a:p>
        </p:txBody>
      </p:sp>
      <p:sp>
        <p:nvSpPr>
          <p:cNvPr id="14" name="P_6_AN.42_1#5d9903682.blank?vcp=1&amp;pid=25d875e7f&amp;color=0,0,0&amp;vpa=42&amp;vtp=1&amp;bbb=1" title=""/>
          <p:cNvSpPr/>
          <p:nvPr/>
        </p:nvSpPr>
        <p:spPr>
          <a:xfrm>
            <a:off x="4776819" y="34845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气态</a:t>
            </a:r>
            <a:endParaRPr lang="en-US" altLang="zh-CN" sz="2800"/>
          </a:p>
        </p:txBody>
      </p:sp>
      <p:sp>
        <p:nvSpPr>
          <p:cNvPr id="15" name="P_6_AN.43_1#5d9903682.blank?vcp=1&amp;pid=25d875e7f&amp;color=0,0,0&amp;vpa=43&amp;vtp=1&amp;bbb=1" title=""/>
          <p:cNvSpPr/>
          <p:nvPr/>
        </p:nvSpPr>
        <p:spPr>
          <a:xfrm>
            <a:off x="9772682" y="34845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气态</a:t>
            </a:r>
            <a:endParaRPr lang="en-US" altLang="zh-CN" sz="2800"/>
          </a:p>
        </p:txBody>
      </p:sp>
      <p:sp>
        <p:nvSpPr>
          <p:cNvPr id="16" name="P_6_AN.44_1#5d9903682.blank?vcp=1&amp;pid=25d875e7f&amp;color=0,0,0&amp;vpa=44&amp;vtp=1&amp;bbb=1" title=""/>
          <p:cNvSpPr/>
          <p:nvPr/>
        </p:nvSpPr>
        <p:spPr>
          <a:xfrm>
            <a:off x="2014569" y="41322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固态</a:t>
            </a:r>
            <a:endParaRPr lang="en-US" altLang="zh-CN" sz="2800"/>
          </a:p>
        </p:txBody>
      </p:sp>
      <p:sp>
        <p:nvSpPr>
          <p:cNvPr id="18" name="P_6_AN.45_1#5d9903682.blank?vcp=1&amp;pid=25d875e7f&amp;color=0,0,0&amp;vpa=45&amp;vtp=1&amp;bbb=1" title=""/>
          <p:cNvSpPr/>
          <p:nvPr/>
        </p:nvSpPr>
        <p:spPr>
          <a:xfrm>
            <a:off x="5138769" y="47799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熔化</a:t>
            </a:r>
            <a:endParaRPr lang="en-US" altLang="zh-CN" sz="2800"/>
          </a:p>
        </p:txBody>
      </p:sp>
      <p:sp>
        <p:nvSpPr>
          <p:cNvPr id="19" name="P_6_AN.46_1#5d9903682.blank?vcp=1&amp;pid=25d875e7f&amp;color=0,0,0&amp;vpa=46&amp;vtp=1&amp;bbb=1" title=""/>
          <p:cNvSpPr/>
          <p:nvPr/>
        </p:nvSpPr>
        <p:spPr>
          <a:xfrm>
            <a:off x="6562757" y="47799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汽化</a:t>
            </a:r>
            <a:endParaRPr lang="en-US" altLang="zh-CN" sz="2800"/>
          </a:p>
        </p:txBody>
      </p:sp>
      <p:sp>
        <p:nvSpPr>
          <p:cNvPr id="20" name="P_6_AN.47_1#5d9903682.blank?vcp=1&amp;pid=25d875e7f&amp;color=0,0,0&amp;vpa=47&amp;vtp=1&amp;bbb=1" title=""/>
          <p:cNvSpPr/>
          <p:nvPr/>
        </p:nvSpPr>
        <p:spPr>
          <a:xfrm>
            <a:off x="7986745" y="47799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升华</a:t>
            </a:r>
            <a:endParaRPr lang="en-US" altLang="zh-CN" sz="2800"/>
          </a:p>
        </p:txBody>
      </p:sp>
      <p:sp>
        <p:nvSpPr>
          <p:cNvPr id="21" name="P_6_AN.48_1#5d9903682.blank?vcp=1&amp;pid=25d875e7f&amp;color=0,0,0&amp;vpa=48&amp;vtp=1&amp;bbb=1" title=""/>
          <p:cNvSpPr/>
          <p:nvPr/>
        </p:nvSpPr>
        <p:spPr>
          <a:xfrm>
            <a:off x="943007" y="54067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凝固</a:t>
            </a:r>
            <a:endParaRPr lang="en-US" altLang="zh-CN" sz="2800"/>
          </a:p>
        </p:txBody>
      </p:sp>
      <p:sp>
        <p:nvSpPr>
          <p:cNvPr id="22" name="P_6_AN.49_1#5d9903682.blank?vcp=1&amp;pid=25d875e7f&amp;color=0,0,0&amp;vpa=49&amp;vtp=1&amp;bbb=1" title=""/>
          <p:cNvSpPr/>
          <p:nvPr/>
        </p:nvSpPr>
        <p:spPr>
          <a:xfrm>
            <a:off x="2366994" y="54067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液化</a:t>
            </a:r>
            <a:endParaRPr lang="en-US" altLang="zh-CN" sz="2800"/>
          </a:p>
        </p:txBody>
      </p:sp>
      <p:sp>
        <p:nvSpPr>
          <p:cNvPr id="23" name="P_6_AN.50_1#5d9903682.blank?vcp=1&amp;pid=25d875e7f&amp;color=0,0,0&amp;vpa=50&amp;vtp=1&amp;bbb=1" title=""/>
          <p:cNvSpPr/>
          <p:nvPr/>
        </p:nvSpPr>
        <p:spPr>
          <a:xfrm>
            <a:off x="3790981" y="54067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凝华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3" grpId="0" uiExpand="1" build="p" animBg="1"/>
      <p:bldP spid="14" grpId="0" uiExpand="1" build="p" animBg="1"/>
      <p:bldP spid="15" grpId="0" uiExpand="1" build="p" animBg="1"/>
      <p:bldP spid="16" grpId="0" uiExpand="1" build="p" animBg="1"/>
      <p:bldP spid="18" grpId="0" uiExpand="1" build="p" animBg="1"/>
      <p:bldP spid="19" grpId="0" uiExpand="1" build="p" animBg="1"/>
      <p:bldP spid="20" grpId="0" uiExpand="1" build="p" animBg="1"/>
      <p:bldP spid="21" grpId="0" uiExpand="1" build="p" animBg="1"/>
      <p:bldP spid="22" grpId="0" uiExpand="1" build="p" animBg="1"/>
      <p:bldP spid="2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5d9903682?vcp=1&amp;pid=25d875e7f&amp;color=0,0,0&amp;vtp=1&amp;bt=1&amp;bbb=1&amp;hb=1" title=""/>
          <p:cNvSpPr/>
          <p:nvPr/>
        </p:nvSpPr>
        <p:spPr>
          <a:xfrm>
            <a:off x="932688" y="2183003"/>
            <a:ext cx="10323576" cy="24983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1.晶体的熔化条件：（1）温度要达到熔点。（2）要继续吸热。两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个条件要同时满足，缺一不可。液体的沸腾也要同时满足两个条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件：（1）温度达到沸点；（2）要继续吸热。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#6.1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5d9903682?vcp=1&amp;pid=25d875e7f&amp;color=0,0,0&amp;mp=1&amp;vtp=1&amp;bt=1&amp;bbb=1&amp;hb=1" title=""/>
          <p:cNvSpPr/>
          <p:nvPr/>
        </p:nvSpPr>
        <p:spPr>
          <a:xfrm>
            <a:off x="932688" y="1222883"/>
            <a:ext cx="10323576" cy="44414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2.常见的液化现象归纳。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日常生活中常见的液化现象，绝大部分都是水蒸气放热过程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发生的现象。水蒸气要放热，必须要遇到温度较低的物体，即遇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冷液化。通常，水蒸气液化有两类情形：一是空气中的水蒸气遇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冷液化，如雾、露、梅雨天气墙壁“出汗”、冰棒冒“白气”等；二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是汽化出来的水蒸气遇冷液化，如冬天口中呼出“白气”、烧开水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时壶嘴处冒“白气”等。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#6.2.1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1555d8d7.fixed?vcp=1&amp;pid=abd00d87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51555d8d7.fixed?vcp=1&amp;pid=abd00d87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51555d8d7.fixed?vcp=1&amp;pid=abd00d87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423b6b79?vcp=1&amp;pid=51555d8d7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423b6b79?vcp=1&amp;pid=51555d8d7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温度和温度计</a:t>
            </a:r>
            <a:endParaRPr lang="en-US" altLang="zh-CN" sz="100"/>
          </a:p>
        </p:txBody>
      </p:sp>
      <p:sp>
        <p:nvSpPr>
          <p:cNvPr id="4" name="QC_6_BD.51_1#8764efcee?vcp=1&amp;vop=1&amp;vis=1&amp;pid=1423b6b79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（2025·原创）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下列温度值最接近实际的是(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52_1#8764efcee.bracket?vcp=1&amp;vop=1&amp;vis=1&amp;pid=1423b6b79&amp;color=0,0,0&amp;vpa=51&amp;vtp=1" title=""/>
          <p:cNvSpPr/>
          <p:nvPr/>
        </p:nvSpPr>
        <p:spPr>
          <a:xfrm>
            <a:off x="8021670" y="134725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51_2#8764efcee.choices?vcp=1&amp;vop=1&amp;vis=1&amp;pid=1423b6b79&amp;color=0,0,0&amp;vtp=1&amp;bbb=1" title=""/>
              <p:cNvSpPr/>
              <p:nvPr/>
            </p:nvSpPr>
            <p:spPr>
              <a:xfrm>
                <a:off x="932688" y="1916975"/>
                <a:ext cx="10323576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A.健康成年人的体温约为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B.让人感觉温暖而舒适的室内温度是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C.洗澡时淋浴的适宜水温是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D.佛山地区夏天最高气温可达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51_2#8764efcee.choices?vcp=1&amp;vop=1&amp;vis=1&amp;pid=1423b6b7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16975"/>
                <a:ext cx="10323576" cy="2498344"/>
              </a:xfrm>
              <a:prstGeom prst="rect">
                <a:avLst/>
              </a:prstGeom>
              <a:blipFill rotWithShape="1">
                <a:blip r:embed="rId4"/>
                <a:stretch>
                  <a:fillRect l="-5" t="-22" r="2" b="-31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53_1#a5eb7f4c2?vcp=1&amp;vop=1&amp;vis=1&amp;pid=1423b6b79&amp;color=0,0,0&amp;vtp=1&amp;bt=1&amp;bbb=1&amp;hb=1" title=""/>
          <p:cNvSpPr/>
          <p:nvPr/>
        </p:nvSpPr>
        <p:spPr>
          <a:xfrm>
            <a:off x="932688" y="1069562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如图5-1所示，甲是体温计，乙是实验室用温度计，它们都是利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用液体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的性质制成的。可用来测沸水温度的是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（选填“甲”或“乙”）；体温计可以离开被测物体来读数，是因为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体温计上有个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pic>
        <p:nvPicPr>
          <p:cNvPr id="3" name="QB_6_BD.53_2#a5eb7f4c2?iti=1&amp;vcp=1&amp;vop=1&amp;vis=1&amp;pid=1423b6b7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695414"/>
            <a:ext cx="10277856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53_3#a5eb7f4c2?iti=1&amp;vcp=1&amp;vop=1&amp;vis=1&amp;pid=1423b6b79&amp;color=0,0,0&amp;vtp=1&amp;bbb=1" title=""/>
          <p:cNvSpPr/>
          <p:nvPr/>
        </p:nvSpPr>
        <p:spPr>
          <a:xfrm>
            <a:off x="5642642" y="522144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图5-1</a:t>
            </a:r>
            <a:endParaRPr lang="en-US" altLang="zh-CN" sz="2800"/>
          </a:p>
        </p:txBody>
      </p:sp>
      <p:sp>
        <p:nvSpPr>
          <p:cNvPr id="5" name="QB_6_AN.54_1#a5eb7f4c2.blank?vcp=1&amp;vop=1&amp;vis=1&amp;pid=1423b6b79&amp;color=0,0,0&amp;vpa=52&amp;vtp=1&amp;bbb=1" title=""/>
          <p:cNvSpPr/>
          <p:nvPr/>
        </p:nvSpPr>
        <p:spPr>
          <a:xfrm>
            <a:off x="2014569" y="1686782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热胀冷缩</a:t>
            </a:r>
            <a:endParaRPr lang="en-US" altLang="zh-CN" sz="2800"/>
          </a:p>
        </p:txBody>
      </p:sp>
      <p:sp>
        <p:nvSpPr>
          <p:cNvPr id="6" name="QB_6_AN.55_1#a5eb7f4c2.blank?vcp=1&amp;vop=1&amp;vis=1&amp;pid=1423b6b79&amp;color=0,0,0&amp;vpa=53&amp;vtp=1" title=""/>
          <p:cNvSpPr/>
          <p:nvPr/>
        </p:nvSpPr>
        <p:spPr>
          <a:xfrm>
            <a:off x="9864757" y="168678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</a:t>
            </a:r>
            <a:endParaRPr lang="en-US" altLang="zh-CN" sz="2800"/>
          </a:p>
        </p:txBody>
      </p:sp>
      <p:sp>
        <p:nvSpPr>
          <p:cNvPr id="7" name="QB_6_AN.56_1#a5eb7f4c2.blank?vcp=1&amp;vop=1&amp;vis=1&amp;pid=1423b6b79&amp;color=0,0,0&amp;vpa=54&amp;vtp=1&amp;bbb=1" title=""/>
          <p:cNvSpPr/>
          <p:nvPr/>
        </p:nvSpPr>
        <p:spPr>
          <a:xfrm>
            <a:off x="3086131" y="2961227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曲颈缩口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c892fac4?vcp=1&amp;pid=51555d8d7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2c892fac4?vcp=1&amp;pid=51555d8d7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物态与物态变化</a:t>
            </a:r>
            <a:endParaRPr lang="en-US" altLang="zh-CN" sz="100"/>
          </a:p>
        </p:txBody>
      </p:sp>
      <p:sp>
        <p:nvSpPr>
          <p:cNvPr id="4" name="QC_6_BD.57_1#18ad6bf72?vcp=1&amp;vop=1&amp;vis=1&amp;pid=2c892fac4&amp;color=0,0,0&amp;vtp=1&amp;bbb=1&amp;hb=1" title=""/>
          <p:cNvSpPr/>
          <p:nvPr/>
        </p:nvSpPr>
        <p:spPr>
          <a:xfrm>
            <a:off x="932688" y="1351063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（2025·辽宁）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厨房不仅是加工食材的场所，也是充满物态变化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的“实验室”。从冰箱的冷藏室中取出一瓶矿泉水，过一会儿瓶的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外壁变湿了，这是因为空气中的水蒸气发生了(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58_1#18ad6bf72.bracket?vcp=1&amp;vop=1&amp;vis=1&amp;pid=2c892fac4&amp;color=0,0,0&amp;vpa=55&amp;vtp=1" title=""/>
          <p:cNvSpPr/>
          <p:nvPr/>
        </p:nvSpPr>
        <p:spPr>
          <a:xfrm>
            <a:off x="8353457" y="26331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57_2#18ad6bf72.choices?vcp=1&amp;vop=1&amp;vis=1&amp;pid=2c892fac4&amp;color=0,0,0&amp;vtp=1&amp;bbb=1" title=""/>
          <p:cNvSpPr/>
          <p:nvPr/>
        </p:nvSpPr>
        <p:spPr>
          <a:xfrm>
            <a:off x="932688" y="32687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A.液化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B.熔化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C.凝固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D.汽化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59_1#495fae417?vcp=1&amp;vop=1&amp;vis=1&amp;pid=2c892fac4&amp;color=0,0,0&amp;vtp=1&amp;bt=1&amp;bbb=1&amp;hb=1" title=""/>
          <p:cNvSpPr/>
          <p:nvPr/>
        </p:nvSpPr>
        <p:spPr>
          <a:xfrm>
            <a:off x="932688" y="199278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（2025·宜宾）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下列描述晶体凝固的温度随时间变化曲线符合实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际的是(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60_1#495fae417.bracket?vcp=1&amp;vop=1&amp;vis=1&amp;pid=2c892fac4&amp;color=0,0,0&amp;vpa=56&amp;vtp=1" title=""/>
          <p:cNvSpPr/>
          <p:nvPr/>
        </p:nvSpPr>
        <p:spPr>
          <a:xfrm>
            <a:off x="2281269" y="26271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6_BD.59_2#495fae417.choices?vcp=1&amp;vop=1&amp;vis=1&amp;pid=2c892fac4&amp;color=0,0,0&amp;vtp=1&amp;bbb=1" title=""/>
          <p:cNvSpPr/>
          <p:nvPr/>
        </p:nvSpPr>
        <p:spPr>
          <a:xfrm>
            <a:off x="932689" y="3330226"/>
            <a:ext cx="10323320" cy="15216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36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76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76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76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76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59_2#495fae417.choice_image?vcp=1&amp;vop=1&amp;vis=1&amp;pid=2c892fac4&amp;color=0,0,0&amp;tib=255,255,255&amp;iip=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7940" y="3332448"/>
            <a:ext cx="2039112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59_2#495fae417.choice_image?vcp=1&amp;vop=1&amp;vis=1&amp;pid=2c892fac4&amp;color=0,0,0&amp;tib=255,255,255&amp;iip=6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8555" y="3332448"/>
            <a:ext cx="2029968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59_2#495fae417.choice_image?vcp=1&amp;vop=1&amp;vis=1&amp;pid=2c892fac4&amp;color=0,0,0&amp;tib=255,255,255&amp;iip=7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3200" y="3332448"/>
            <a:ext cx="2039112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59_2#495fae417.choice_image?vcp=1&amp;vop=1&amp;vis=1&amp;pid=2c892fac4&amp;color=0,0,0&amp;tib=255,255,255&amp;iip=8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1752" y="3332448"/>
            <a:ext cx="2029968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61_1#c1a9fca82?vcp=1&amp;vop=1&amp;vis=1&amp;pid=2c892fac4&amp;color=0,0,0&amp;vtp=1&amp;bt=1&amp;bbb=1" title=""/>
          <p:cNvSpPr/>
          <p:nvPr/>
        </p:nvSpPr>
        <p:spPr>
          <a:xfrm>
            <a:off x="932688" y="184327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（2025·绥化）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关于热现象，下列说法中正确的是(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62_1#c1a9fca82.bracket?vcp=1&amp;vop=1&amp;vis=1&amp;pid=2c892fac4&amp;color=0,0,0&amp;vpa=57&amp;vtp=1" title=""/>
          <p:cNvSpPr/>
          <p:nvPr/>
        </p:nvSpPr>
        <p:spPr>
          <a:xfrm>
            <a:off x="9105932" y="1839468"/>
            <a:ext cx="495300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6_BD.61_2#c1a9fca82.choices?vcp=1&amp;vop=1&amp;vis=1&amp;pid=2c892fac4&amp;color=0,0,0&amp;vtp=1&amp;bbb=1" title=""/>
          <p:cNvSpPr/>
          <p:nvPr/>
        </p:nvSpPr>
        <p:spPr>
          <a:xfrm>
            <a:off x="932688" y="248558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A.水在沸腾过程中温度不断升高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B.霜是水蒸气放热凝华形成的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C.干冰在常温下会发生汽化现象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D.吹风扇加快汗液蒸发，是由于蒸发快慢与温度有关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abd00d874?lid=f049deefc&amp;cid=f049deefc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abd00d874?lid=f049deefc&amp;cid=f049deefc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abd00d874?lid=f049deefc&amp;cid=f049deefc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abd00d874?lid=f1055b3f7&amp;cid=f1055b3f7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abd00d874?lid=f1055b3f7&amp;cid=f1055b3f7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abd00d874?lid=f1055b3f7&amp;cid=f1055b3f7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abd00d874?lid=51555d8d7&amp;cid=51555d8d7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abd00d874?lid=51555d8d7&amp;cid=51555d8d7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abd00d874?lid=51555d8d7&amp;cid=51555d8d7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abd00d874?lid=843dc4aef&amp;cid=843dc4aef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abd00d874?lid=843dc4aef&amp;cid=843dc4aef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abd00d874?lid=843dc4aef&amp;cid=843dc4aef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abd00d874?lid=a156ac17b&amp;cid=a156ac17b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abd00d874?lid=a156ac17b&amp;cid=a156ac17b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abd00d874?lid=a156ac17b&amp;cid=a156ac17b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abd00d874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abd00d874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abd00d874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43dc4aef.fixed?vcp=1&amp;pid=abd00d87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843dc4aef.fixed?vcp=1&amp;pid=abd00d87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843dc4aef.fixed?vcp=1&amp;pid=abd00d87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3_1#f9fbb388f?iti=2&amp;htil=1&amp;vcp=1&amp;vop=1&amp;vis=1&amp;pid=843dc4ae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2168" y="1564227"/>
            <a:ext cx="3035808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3_2#f9fbb388f?iti=2&amp;htil=1&amp;vcp=1&amp;vop=1&amp;vis=1&amp;pid=843dc4aef&amp;color=0,0,0&amp;vtp=1&amp;bbb=1" title=""/>
          <p:cNvSpPr/>
          <p:nvPr/>
        </p:nvSpPr>
        <p:spPr>
          <a:xfrm>
            <a:off x="9263666" y="470874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图5-2</a:t>
            </a:r>
            <a:endParaRPr lang="en-US" altLang="zh-CN" sz="2800"/>
          </a:p>
        </p:txBody>
      </p:sp>
      <p:sp>
        <p:nvSpPr>
          <p:cNvPr id="4" name="QC_5_BD.63_3#f9fbb388f?htil=1&amp;vcp=1&amp;vop=1&amp;vis=1&amp;pid=843dc4aef&amp;color=0,0,0&amp;vtp=1&amp;bt=1&amp;bbb=1&amp;hb=1" title=""/>
          <p:cNvSpPr/>
          <p:nvPr/>
        </p:nvSpPr>
        <p:spPr>
          <a:xfrm>
            <a:off x="932688" y="1545939"/>
            <a:ext cx="7150608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）据《天工开物》记载，可从朱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砂矿石中提炼水银（液态汞）。如图5-2所示，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给密闭锅内的朱砂矿石加热，就会在倒扣的锅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壁上布满水银。在倒扣锅壁上形成水银的物态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变化是(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64_1#f9fbb388f.bracket?vcp=1&amp;vop=1&amp;vis=1&amp;pid=843dc4aef&amp;color=0,0,0&amp;vpa=58&amp;vtp=1" title=""/>
          <p:cNvSpPr/>
          <p:nvPr/>
        </p:nvSpPr>
        <p:spPr>
          <a:xfrm>
            <a:off x="2281269" y="412340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63_4#f9fbb388f.choices?htil=1&amp;vcp=1&amp;vop=1&amp;vis=1&amp;pid=843dc4aef&amp;color=0,0,0&amp;vtp=1&amp;bbb=1" title=""/>
          <p:cNvSpPr/>
          <p:nvPr/>
        </p:nvSpPr>
        <p:spPr>
          <a:xfrm>
            <a:off x="932688" y="4745069"/>
            <a:ext cx="7150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854200"/>
                <a:tab pos="3670300"/>
                <a:tab pos="551180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A.凝固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B.凝华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C.液化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D.汽化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65_1#8ea2815c2?vcp=1&amp;vop=1&amp;vis=1&amp;pid=843dc4aef&amp;color=0,0,0&amp;vtp=1&amp;bt=1&amp;bbb=1" title=""/>
          <p:cNvSpPr/>
          <p:nvPr/>
        </p:nvSpPr>
        <p:spPr>
          <a:xfrm>
            <a:off x="932688" y="218500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（2024·原创）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下列物态变化中，属于吸热那一组的是(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6_1#8ea2815c2.bracket?vcp=1&amp;vop=1&amp;vis=1&amp;pid=843dc4aef&amp;color=0,0,0&amp;vpa=59&amp;vtp=1" title=""/>
          <p:cNvSpPr/>
          <p:nvPr/>
        </p:nvSpPr>
        <p:spPr>
          <a:xfrm>
            <a:off x="9807607" y="218119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5_BD.65_2#8ea2815c2?vcp=1&amp;vop=1&amp;vis=1&amp;pid=843dc4aef&amp;color=0,0,0&amp;vtp=1&amp;bbb=1&amp;hb=1" title=""/>
          <p:cNvSpPr/>
          <p:nvPr/>
        </p:nvSpPr>
        <p:spPr>
          <a:xfrm>
            <a:off x="932688" y="2827305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①初春，冰封的湖面解冻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②盛夏，旷野里雾的形成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③深秋，路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边的小草上结了一层霜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④严冬，冰冻的衣服逐渐变干</a:t>
            </a:r>
            <a:endParaRPr lang="en-US" altLang="zh-CN" sz="2800"/>
          </a:p>
        </p:txBody>
      </p:sp>
      <p:sp>
        <p:nvSpPr>
          <p:cNvPr id="5" name="QC_5_BD.65_3#8ea2815c2.choices?vcp=1&amp;vop=1&amp;vis=1&amp;pid=843dc4aef&amp;color=0,0,0&amp;vtp=1&amp;bbb=1" title=""/>
          <p:cNvSpPr/>
          <p:nvPr/>
        </p:nvSpPr>
        <p:spPr>
          <a:xfrm>
            <a:off x="932688" y="4096480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A.①②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B.②③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C.③④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D.①④</a:t>
            </a:r>
            <a:endParaRPr lang="en-US" altLang="zh-CN" sz="28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125200" y="12598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67_1#f894c8675?vcp=1&amp;vop=1&amp;vis=1&amp;pid=843dc4aef&amp;color=0,0,0&amp;vtp=1&amp;bt=1&amp;bbb=1&amp;hb=1" title=""/>
          <p:cNvSpPr/>
          <p:nvPr/>
        </p:nvSpPr>
        <p:spPr>
          <a:xfrm>
            <a:off x="932688" y="152803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小华同学选用图5-3甲、乙所示的装置，探究了冰的熔化及水沸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腾时温度的变化特点，图5-3丙是由测量数据所绘制的图像。</a:t>
            </a:r>
            <a:endParaRPr lang="en-US" altLang="zh-CN" sz="2800"/>
          </a:p>
        </p:txBody>
      </p:sp>
      <p:pic>
        <p:nvPicPr>
          <p:cNvPr id="3" name="QO_5_BD.67_2#f894c8675?iti=3&amp;vcp=1&amp;vop=1&amp;vis=1&amp;pid=843dc4ae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8456" y="2865469"/>
            <a:ext cx="4892040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7_3#f894c8675?iti=3&amp;vcp=1&amp;vop=1&amp;vis=1&amp;pid=843dc4aef&amp;color=0,0,0&amp;vtp=1&amp;bbb=1" title=""/>
          <p:cNvSpPr/>
          <p:nvPr/>
        </p:nvSpPr>
        <p:spPr>
          <a:xfrm>
            <a:off x="5638070" y="475726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8_1#443e6661c?vcp=1&amp;vop=1&amp;vis=1&amp;pid=f894c8675&amp;color=0,0,0&amp;vtp=1&amp;bt=1&amp;bbb=1&amp;hb=1" title=""/>
          <p:cNvSpPr/>
          <p:nvPr/>
        </p:nvSpPr>
        <p:spPr>
          <a:xfrm>
            <a:off x="932688" y="80895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要完成这个实验，除了如图所示的器材外，还需要的测量器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材是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；若只探究冰熔化应选用图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（选填“甲”或“乙”）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装置来进行实验，效果更好；在探究水沸腾时温度的变化特点时，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试管口产生“白气”的原因：水蒸气遇冷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成小水珠。</a:t>
            </a:r>
            <a:endParaRPr lang="en-US" altLang="zh-CN" sz="2800"/>
          </a:p>
        </p:txBody>
      </p:sp>
      <p:sp>
        <p:nvSpPr>
          <p:cNvPr id="3" name="QB_6_AN.69_1#443e6661c.blank?vcp=1&amp;vop=1&amp;vis=1&amp;pid=f894c8675&amp;color=0,0,0&amp;vpa=60&amp;vtp=1&amp;bbb=1" title=""/>
          <p:cNvSpPr/>
          <p:nvPr/>
        </p:nvSpPr>
        <p:spPr>
          <a:xfrm>
            <a:off x="1657382" y="14261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秒表</a:t>
            </a:r>
            <a:endParaRPr lang="en-US" altLang="zh-CN" sz="2800"/>
          </a:p>
        </p:txBody>
      </p:sp>
      <p:sp>
        <p:nvSpPr>
          <p:cNvPr id="4" name="QB_6_AN.70_1#443e6661c.blank?vcp=1&amp;vop=1&amp;vis=1&amp;pid=f894c8675&amp;color=0,0,0&amp;vpa=61&amp;vtp=1" title=""/>
          <p:cNvSpPr/>
          <p:nvPr/>
        </p:nvSpPr>
        <p:spPr>
          <a:xfrm>
            <a:off x="7010432" y="142617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</a:t>
            </a:r>
            <a:endParaRPr lang="en-US" altLang="zh-CN" sz="2800"/>
          </a:p>
        </p:txBody>
      </p:sp>
      <p:sp>
        <p:nvSpPr>
          <p:cNvPr id="5" name="QB_6_AN.72_1#443e6661c.blank?vcp=1&amp;vop=1&amp;vis=1&amp;pid=f894c8675&amp;color=0,0,0&amp;vpa=62&amp;vtp=1&amp;bbb=1" title=""/>
          <p:cNvSpPr/>
          <p:nvPr/>
        </p:nvSpPr>
        <p:spPr>
          <a:xfrm>
            <a:off x="7013607" y="270062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液化</a:t>
            </a:r>
            <a:endParaRPr lang="en-US" altLang="zh-CN" sz="2800"/>
          </a:p>
        </p:txBody>
      </p:sp>
      <p:pic>
        <p:nvPicPr>
          <p:cNvPr id="6" name="QB_6_BD.71_1#443e6661c?iti=4&amp;vcp=1&amp;vop=1&amp;vis=1&amp;visfb=1&amp;pid=f894c867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8144" y="3434810"/>
            <a:ext cx="5321808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71_2#443e6661c?iti=4&amp;vcp=1&amp;vop=1&amp;vis=1&amp;visfb=1&amp;pid=f894c8675&amp;color=0,0,0&amp;vtp=1&amp;bbb=1" title=""/>
          <p:cNvSpPr/>
          <p:nvPr/>
        </p:nvSpPr>
        <p:spPr>
          <a:xfrm>
            <a:off x="5642642" y="548205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73_1#d645adee0?vcp=1&amp;vop=1&amp;vis=1&amp;pid=f894c8675&amp;color=0,0,0&amp;mp=1&amp;vtp=1&amp;bt=1&amp;bbb=1&amp;hb=1" title=""/>
              <p:cNvSpPr/>
              <p:nvPr/>
            </p:nvSpPr>
            <p:spPr>
              <a:xfrm>
                <a:off x="932688" y="160042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如图5-3丙所示可知冰是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（选填“晶体”或“非晶体”），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水的沸点是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73_1#d645adee0?vcp=1&amp;vop=1&amp;vis=1&amp;pid=f894c8675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60042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674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74_1#d645adee0.blank?vcp=1&amp;vop=1&amp;vis=1&amp;pid=f894c8675&amp;color=0,0,0&amp;mp=1&amp;vpa=63&amp;vtp=1&amp;bbb=1" title=""/>
          <p:cNvSpPr/>
          <p:nvPr/>
        </p:nvSpPr>
        <p:spPr>
          <a:xfrm>
            <a:off x="5524531" y="1569942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晶体</a:t>
            </a:r>
            <a:endParaRPr lang="en-US" altLang="zh-CN" sz="2800"/>
          </a:p>
        </p:txBody>
      </p:sp>
      <p:sp>
        <p:nvSpPr>
          <p:cNvPr id="4" name="QB_6_AN.75_1#d645adee0.blank?vcp=1&amp;vop=1&amp;vis=1&amp;pid=f894c8675&amp;color=0,0,0&amp;mp=1&amp;vpa=64&amp;vtp=1&amp;bbb=1" title=""/>
          <p:cNvSpPr/>
          <p:nvPr/>
        </p:nvSpPr>
        <p:spPr>
          <a:xfrm>
            <a:off x="2728944" y="2196687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98</a:t>
            </a:r>
            <a:endParaRPr lang="en-US" altLang="zh-CN" sz="2800"/>
          </a:p>
        </p:txBody>
      </p:sp>
      <p:pic>
        <p:nvPicPr>
          <p:cNvPr id="5" name="QB_6_BD.76_1#3bd67d1e7?iti=5&amp;htil=2&amp;vcp=1&amp;vop=1&amp;vis=1&amp;visfb=1&amp;pid=f894c8675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2512" y="2821019"/>
            <a:ext cx="4855464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76_2#3bd67d1e7?iti=5&amp;htil=2&amp;vcp=1&amp;vop=1&amp;vis=1&amp;visfb=1&amp;pid=f894c8675&amp;color=0,0,0&amp;vtp=1&amp;bbb=1" title=""/>
          <p:cNvSpPr/>
          <p:nvPr/>
        </p:nvSpPr>
        <p:spPr>
          <a:xfrm>
            <a:off x="8353838" y="471281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图5-3</a:t>
            </a:r>
            <a:endParaRPr lang="en-US" altLang="zh-CN" sz="2800"/>
          </a:p>
        </p:txBody>
      </p:sp>
      <p:sp>
        <p:nvSpPr>
          <p:cNvPr id="7" name="QB_6_BD.76_3#3bd67d1e7?htil=2&amp;vcp=1&amp;vop=1&amp;vis=1&amp;pid=f894c8675&amp;color=0,0,0&amp;vtp=1&amp;bbb=1&amp;hb=1" title=""/>
          <p:cNvSpPr/>
          <p:nvPr/>
        </p:nvSpPr>
        <p:spPr>
          <a:xfrm>
            <a:off x="932688" y="2802731"/>
            <a:ext cx="53309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在评估交流时，有同学提出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从开始加热到沸腾所用时间过长，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请你说出一种能节省实验时间的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方法：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8" name="QB_6_AN.77_1#3bd67d1e7.blank?vcp=1&amp;vop=1&amp;vis=1&amp;pid=f894c8675&amp;color=0,0,0&amp;vpa=65&amp;vtp=1&amp;bbb=1" title=""/>
          <p:cNvSpPr/>
          <p:nvPr/>
        </p:nvSpPr>
        <p:spPr>
          <a:xfrm>
            <a:off x="2014569" y="4694396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减少水的质量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8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78_1#4e56a2010?vcp=1&amp;vop=1&amp;vis=1&amp;pid=843dc4aef&amp;color=0,0,0&amp;vtp=1&amp;bt=1&amp;bbb=1&amp;hb=1" title=""/>
          <p:cNvSpPr/>
          <p:nvPr/>
        </p:nvSpPr>
        <p:spPr>
          <a:xfrm>
            <a:off x="932688" y="1025239"/>
            <a:ext cx="10323576" cy="12029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（2025·苏州改编）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小华利用实验室的自来水，探究水在沸腾前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后温度变化的特点，实验装置如图5-4甲。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3" name="QO_5_BD.78_2#4e56a2010?iti=6&amp;vcp=1&amp;vop=1&amp;vis=1&amp;pid=843dc4ae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5304" y="2355691"/>
            <a:ext cx="5047488" cy="21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8_3#4e56a2010?iti=6&amp;vcp=1&amp;vop=1&amp;vis=1&amp;pid=843dc4aef&amp;color=0,0,0&amp;vtp=1&amp;bbb=1" title=""/>
          <p:cNvSpPr/>
          <p:nvPr/>
        </p:nvSpPr>
        <p:spPr>
          <a:xfrm>
            <a:off x="5642642" y="462238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图5-4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79_1#d695d6b7d?vcp=1&amp;vop=1&amp;vis=1&amp;pid=4e56a2010&amp;color=0,0,0&amp;vtp=1&amp;bbb=1" title=""/>
              <p:cNvSpPr/>
              <p:nvPr/>
            </p:nvSpPr>
            <p:spPr>
              <a:xfrm>
                <a:off x="932688" y="5265769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图5-4甲中温度计的示数为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79_1#d695d6b7d?vcp=1&amp;vop=1&amp;vis=1&amp;pid=4e56a201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265769"/>
                <a:ext cx="10323576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5" t="-62" r="2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80_1#d695d6b7d.blank?vcp=1&amp;vop=1&amp;vis=1&amp;pid=4e56a2010&amp;color=0,0,0&amp;vpa=66&amp;vtp=1&amp;bbb=1" title=""/>
          <p:cNvSpPr/>
          <p:nvPr/>
        </p:nvSpPr>
        <p:spPr>
          <a:xfrm>
            <a:off x="5881719" y="5223859"/>
            <a:ext cx="6143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81_1#867baaff5?vcp=1&amp;vop=1&amp;vis=1&amp;pid=4e56a2010&amp;color=0,0,0&amp;vtp=1&amp;bt=1&amp;bbb=1&amp;hb=1" title=""/>
              <p:cNvSpPr/>
              <p:nvPr/>
            </p:nvSpPr>
            <p:spPr>
              <a:xfrm>
                <a:off x="932688" y="107057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水温升高到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开始计时，6分钟后水沸腾，图5-4乙是根据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实验数据绘制的温度随时间变化的图像。由图像可知：水在沸腾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前，温度升高；沸腾时，温度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81_1#867baaff5?vcp=1&amp;vop=1&amp;vis=1&amp;pid=4e56a201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7057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96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82_1#867baaff5.blank?vcp=1&amp;vop=1&amp;vis=1&amp;pid=4e56a2010&amp;color=0,0,0&amp;vpa=67&amp;vtp=1&amp;bbb=1" title=""/>
          <p:cNvSpPr/>
          <p:nvPr/>
        </p:nvSpPr>
        <p:spPr>
          <a:xfrm>
            <a:off x="5586444" y="231454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pic>
        <p:nvPicPr>
          <p:cNvPr id="4" name="QB_6_BD.81_2#867baaff5?iti=7&amp;vcp=1&amp;vop=1&amp;vis=1&amp;visfb=1&amp;pid=4e56a201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5032" y="3045174"/>
            <a:ext cx="4818888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81_3#867baaff5?iti=7&amp;vcp=1&amp;vop=1&amp;vis=1&amp;visfb=1&amp;pid=4e56a2010&amp;color=0,0,0&amp;vtp=1&amp;bbb=1" title=""/>
          <p:cNvSpPr/>
          <p:nvPr/>
        </p:nvSpPr>
        <p:spPr>
          <a:xfrm>
            <a:off x="5638070" y="522043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83_1#ae851d804?iti=8&amp;htil=3&amp;vcp=1&amp;vop=1&amp;vis=1&amp;visfb=1&amp;pid=4e56a201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9837" y="1557782"/>
            <a:ext cx="3867912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83_2#ae851d804?iti=8&amp;htil=3&amp;vcp=1&amp;vop=1&amp;vis=1&amp;visfb=1&amp;pid=4e56a2010&amp;color=0,0,0&amp;vtp=1&amp;bbb=1" title=""/>
          <p:cNvSpPr/>
          <p:nvPr/>
        </p:nvSpPr>
        <p:spPr>
          <a:xfrm>
            <a:off x="8807387" y="3358134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图5-4</a:t>
            </a:r>
            <a:endParaRPr lang="en-US" altLang="zh-CN" sz="2800"/>
          </a:p>
        </p:txBody>
      </p:sp>
      <p:sp>
        <p:nvSpPr>
          <p:cNvPr id="4" name="QB_6_BD.83_3#ae851d804?htil=3&amp;vcp=1&amp;vop=1&amp;vis=1&amp;pid=4e56a2010&amp;color=0,0,0&amp;mp=1&amp;vtp=1&amp;bt=1&amp;bbb=1&amp;hb=1&amp;hs=1" title=""/>
          <p:cNvSpPr/>
          <p:nvPr/>
        </p:nvSpPr>
        <p:spPr>
          <a:xfrm>
            <a:off x="932688" y="1539494"/>
            <a:ext cx="631850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小华还想探究沸腾的水能否将试管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中的水加热至沸腾，她取了同样的自来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水倒入试管，利用图5-4丙所示的装置进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行实验，经过足够长的时间，试管中水</a:t>
            </a:r>
            <a:endParaRPr lang="en-US" altLang="zh-CN" sz="2800"/>
          </a:p>
        </p:txBody>
      </p:sp>
      <p:sp>
        <p:nvSpPr>
          <p:cNvPr id="5" name="QB_6_AN.84_1#ae851d804.blank?vcp=1&amp;vop=1&amp;vis=1&amp;pid=4e56a2010&amp;color=0,0,0&amp;mp=1&amp;vpa=68&amp;vtp=1&amp;bbb=1" title=""/>
          <p:cNvSpPr/>
          <p:nvPr/>
        </p:nvSpPr>
        <p:spPr>
          <a:xfrm>
            <a:off x="2732248" y="408095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等于</a:t>
            </a:r>
            <a:endParaRPr lang="en-US" altLang="zh-CN" sz="2800"/>
          </a:p>
        </p:txBody>
      </p:sp>
      <p:sp>
        <p:nvSpPr>
          <p:cNvPr id="6" name="QB_6_AN.85_1#ae851d804.blank?vcp=1&amp;vop=1&amp;vis=1&amp;pid=4e56a2010&amp;color=0,0,0&amp;mp=1&amp;vpa=69&amp;vtp=1&amp;bbb=1" title=""/>
          <p:cNvSpPr/>
          <p:nvPr/>
        </p:nvSpPr>
        <p:spPr>
          <a:xfrm>
            <a:off x="1660684" y="470769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不会</a:t>
            </a:r>
            <a:endParaRPr lang="en-US" altLang="zh-CN" sz="2800"/>
          </a:p>
        </p:txBody>
      </p:sp>
      <p:sp>
        <p:nvSpPr>
          <p:cNvPr id="7" name="QB_6_BD.83_3#ae851d804?htil=3&amp;vcp=1&amp;vop=1&amp;vis=1&amp;pid=4e56a2010&amp;color=0,0,0&amp;mp=1&amp;vtp=1&amp;bt=1&amp;bbb=1&amp;hb=1&amp;hs=1" title=""/>
          <p:cNvSpPr/>
          <p:nvPr/>
        </p:nvSpPr>
        <p:spPr>
          <a:xfrm>
            <a:off x="935991" y="4111434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的最终温度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（选填“高于”“等于” 或“低于”）沸点，试管中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的水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沸腾。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156ac17b.fixed?vcp=1&amp;pid=abd00d87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a156ac17b.fixed?vcp=1&amp;pid=abd00d87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a156ac17b.fixed?vcp=1&amp;pid=abd00d87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f049deefc.fixed?vcp=1&amp;pid=abd00d87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f049deefc.fixed?vcp=1&amp;pid=abd00d87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f049deefc.fixed?vcp=1&amp;pid=abd00d87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86_1#94c4a53fb?iti=9&amp;htil=4&amp;vcp=1&amp;vop=1&amp;vis=1&amp;pid=a156ac17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5030" y="2035016"/>
            <a:ext cx="3236976" cy="21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86_2#94c4a53fb?iti=9&amp;htil=4&amp;vcp=1&amp;vop=1&amp;vis=1&amp;pid=a156ac17b&amp;color=0,0,0&amp;vtp=1&amp;bbb=1" title=""/>
          <p:cNvSpPr/>
          <p:nvPr/>
        </p:nvSpPr>
        <p:spPr>
          <a:xfrm>
            <a:off x="9147111" y="427428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图5-5</a:t>
            </a:r>
            <a:endParaRPr lang="en-US" altLang="zh-CN" sz="2800"/>
          </a:p>
        </p:txBody>
      </p:sp>
      <p:sp>
        <p:nvSpPr>
          <p:cNvPr id="4" name="QC_5_BD.86_3#94c4a53fb?htil=4&amp;vcp=1&amp;vop=1&amp;vis=1&amp;pid=a156ac17b&amp;color=0,0,0&amp;vtp=1&amp;bt=1&amp;bbb=1&amp;hb=1" title=""/>
          <p:cNvSpPr/>
          <p:nvPr/>
        </p:nvSpPr>
        <p:spPr>
          <a:xfrm>
            <a:off x="932688" y="2016728"/>
            <a:ext cx="69494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如图5-5，丹霞山云雾缭绕，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如诗如画。在阳光照射下，云雾中的小水珠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变成水蒸气，此过程属于(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87_1#94c4a53fb.bracket?vcp=1&amp;vop=1&amp;vis=1&amp;pid=a156ac17b&amp;color=0,0,0&amp;vpa=70&amp;vtp=1" title=""/>
          <p:cNvSpPr/>
          <p:nvPr/>
        </p:nvSpPr>
        <p:spPr>
          <a:xfrm>
            <a:off x="5138769" y="329879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5_BD.86_4#94c4a53fb.choices?htil=4&amp;vcp=1&amp;vop=1&amp;vis=1&amp;pid=a156ac17b&amp;color=0,0,0&amp;vtp=1&amp;bbb=1" title=""/>
          <p:cNvSpPr/>
          <p:nvPr/>
        </p:nvSpPr>
        <p:spPr>
          <a:xfrm>
            <a:off x="932688" y="3933158"/>
            <a:ext cx="694944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804035"/>
                <a:tab pos="3569970"/>
                <a:tab pos="53613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A.汽化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B.液化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C.熔化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D.凝固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88_1#83d0cd16e?vcp=1&amp;vop=1&amp;vis=1&amp;pid=a156ac17b&amp;color=0,0,0&amp;vtp=1&amp;bt=1&amp;bbb=1&amp;hb=1" title=""/>
          <p:cNvSpPr/>
          <p:nvPr/>
        </p:nvSpPr>
        <p:spPr>
          <a:xfrm>
            <a:off x="932688" y="250478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《淮南子·俶真训》记载：“今夫冶工之铸器，金踊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跃于炉中”。金属在炉中从固态变为液态的过程是(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89_1#83d0cd16e.bracket?vcp=1&amp;vop=1&amp;vis=1&amp;pid=a156ac17b&amp;color=0,0,0&amp;vpa=71&amp;vtp=1" title=""/>
          <p:cNvSpPr/>
          <p:nvPr/>
        </p:nvSpPr>
        <p:spPr>
          <a:xfrm>
            <a:off x="8888445" y="31391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5_BD.88_2#83d0cd16e.choices?vcp=1&amp;vop=1&amp;vis=1&amp;pid=a156ac17b&amp;color=0,0,0&amp;vtp=1&amp;bbb=1" title=""/>
          <p:cNvSpPr/>
          <p:nvPr/>
        </p:nvSpPr>
        <p:spPr>
          <a:xfrm>
            <a:off x="932688" y="378050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A.汽化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B.液化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C.熔化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D.凝固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90_1#cdfa84c94?vcp=1&amp;vop=1&amp;vis=1&amp;pid=a156ac17b&amp;color=0,0,0&amp;vtp=1&amp;bt=1&amp;bbb=1&amp;hb=1" title=""/>
          <p:cNvSpPr/>
          <p:nvPr/>
        </p:nvSpPr>
        <p:spPr>
          <a:xfrm>
            <a:off x="932688" y="284451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自制液体温度计利用了液体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的性质。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为提高温度计的精确度，应选择内径更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的玻璃管。</a:t>
            </a:r>
            <a:endParaRPr lang="en-US" altLang="zh-CN" sz="2800"/>
          </a:p>
        </p:txBody>
      </p:sp>
      <p:sp>
        <p:nvSpPr>
          <p:cNvPr id="3" name="QB_5_AN.91_1#cdfa84c94.blank?vcp=1&amp;vop=1&amp;vis=1&amp;pid=a156ac17b&amp;color=0,0,0&amp;vpa=72&amp;vtp=1&amp;bbb=1" title=""/>
          <p:cNvSpPr/>
          <p:nvPr/>
        </p:nvSpPr>
        <p:spPr>
          <a:xfrm>
            <a:off x="7754970" y="281403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热胀冷缩</a:t>
            </a:r>
            <a:endParaRPr lang="en-US" altLang="zh-CN" sz="2800"/>
          </a:p>
        </p:txBody>
      </p:sp>
      <p:sp>
        <p:nvSpPr>
          <p:cNvPr id="4" name="QB_5_AN.92_1#cdfa84c94.blank?vcp=1&amp;vop=1&amp;vis=1&amp;pid=a156ac17b&amp;color=0,0,0&amp;vpa=73&amp;vtp=1" title=""/>
          <p:cNvSpPr/>
          <p:nvPr/>
        </p:nvSpPr>
        <p:spPr>
          <a:xfrm>
            <a:off x="7015195" y="344077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细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93_1#73b98ec70?iti=10&amp;htil=5&amp;vcp=1&amp;vop=1&amp;vis=1&amp;pid=a156ac17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2792" y="1563592"/>
            <a:ext cx="2606040" cy="247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93_2#73b98ec70?iti=10&amp;htil=5&amp;vcp=1&amp;vop=1&amp;vis=1&amp;pid=a156ac17b&amp;color=0,0,0&amp;vtp=1&amp;bbb=1" title=""/>
          <p:cNvSpPr/>
          <p:nvPr/>
        </p:nvSpPr>
        <p:spPr>
          <a:xfrm>
            <a:off x="9469406" y="416861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图5-6</a:t>
            </a:r>
            <a:endParaRPr lang="en-US" altLang="zh-CN" sz="2800"/>
          </a:p>
        </p:txBody>
      </p:sp>
      <p:sp>
        <p:nvSpPr>
          <p:cNvPr id="4" name="QB_5_BD.93_3#73b98ec70?htil=5&amp;vcp=1&amp;vop=1&amp;vis=1&amp;pid=a156ac17b&amp;color=0,0,0&amp;vtp=1&amp;bt=1&amp;bbb=1&amp;hb=1" title=""/>
          <p:cNvSpPr/>
          <p:nvPr/>
        </p:nvSpPr>
        <p:spPr>
          <a:xfrm>
            <a:off x="932688" y="1545304"/>
            <a:ext cx="75803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如图5-6所示，小明在某次观察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晶体升华现象时，用酒精灯加热装有某晶体颗粒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的锥形瓶，发现锥形瓶内出现有色气体，瓶内底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部还出现了少量液体。气体形成过程需要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（选填“吸热”或“放热”）；该晶体熔化的原因是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5_AN.94_1#73b98ec70.blank?vcp=1&amp;vop=1&amp;vis=1&amp;pid=a156ac17b&amp;color=0,0,0&amp;vpa=74&amp;vtp=1&amp;bbb=1" title=""/>
          <p:cNvSpPr/>
          <p:nvPr/>
        </p:nvSpPr>
        <p:spPr>
          <a:xfrm>
            <a:off x="7372382" y="345792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吸热</a:t>
            </a:r>
            <a:endParaRPr lang="en-US" altLang="zh-CN" sz="2800"/>
          </a:p>
        </p:txBody>
      </p:sp>
      <p:sp>
        <p:nvSpPr>
          <p:cNvPr id="6" name="QB_5_AN.95_1#73b98ec70.blank?vcp=1&amp;vop=1&amp;vis=1&amp;pid=a156ac17b&amp;color=0,0,0&amp;vpa=75&amp;vtp=1&amp;bbb=1" title=""/>
          <p:cNvSpPr/>
          <p:nvPr/>
        </p:nvSpPr>
        <p:spPr>
          <a:xfrm>
            <a:off x="930307" y="4732369"/>
            <a:ext cx="52593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温度达到晶体的熔点且持续吸热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35b708e93?colgroup=3,24&amp;vcp=1&amp;pid=f049deefc&amp;color=0,0,0&amp;vtp=1&amp;bt=1&amp;bbb=1&amp;hb=1" title=""/>
          <p:cNvGraphicFramePr>
            <a:graphicFrameLocks noGrp="1"/>
          </p:cNvGraphicFramePr>
          <p:nvPr/>
        </p:nvGraphicFramePr>
        <p:xfrm>
          <a:off x="932688" y="1185132"/>
          <a:ext cx="10321782" cy="4487736"/>
        </p:xfrm>
        <a:graphic>
          <a:graphicData uri="http://schemas.openxmlformats.org/drawingml/2006/table">
            <a:tbl>
              <a:tblPr/>
              <a:tblGrid>
                <a:gridCol w="1292027"/>
                <a:gridCol w="9029755"/>
              </a:tblGrid>
              <a:tr h="448773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课标要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1.能描述固态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液态和气态三种物态的基本特征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并列举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自然界和日常生活中不同物态的物质及其应用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2.了解液体温度计的工作原理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会用常见温度计测量温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能说出生活环境中常见的温度值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尝试对环境温度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问题发表自己的见解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3.经历物态变化的实验探究过程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知道物质的熔点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凝固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点和沸点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了解物态变化过程中的吸热和放热现象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4.能运用物态变化知识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说明自然界中的水循环现象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5_BD#35b708e93?colgroup=4,3,5,7,4&amp;vcp=1&amp;pid=f049deefc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648744"/>
          <a:ext cx="10268712" cy="2252917"/>
        </p:xfrm>
        <a:graphic>
          <a:graphicData uri="http://schemas.openxmlformats.org/drawingml/2006/table">
            <a:tbl>
              <a:tblPr/>
              <a:tblGrid>
                <a:gridCol w="1920240"/>
                <a:gridCol w="1581912"/>
                <a:gridCol w="2249424"/>
                <a:gridCol w="2907792"/>
                <a:gridCol w="1609344"/>
              </a:tblGrid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物态变化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物态变化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物态变化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35b708e93?colgroup=4,3,5,7,4&amp;vcp=1&amp;pid=f049deefc&amp;color=0,0,0&amp;mp=1&amp;vtp=1&amp;bt=1&amp;bbb=1" title=""/>
          <p:cNvSpPr txBox="1"/>
          <p:nvPr/>
        </p:nvSpPr>
        <p:spPr>
          <a:xfrm>
            <a:off x="10490200" y="19525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f1055b3f7.fixed?vcp=1&amp;pid=abd00d87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f1055b3f7.fixed?vcp=1&amp;pid=abd00d87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f1055b3f7.fixed?vcp=1&amp;pid=abd00d87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8b72617a0?vcp=1&amp;pid=f1055b3f7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8b72617a0?vcp=1&amp;pid=f1055b3f7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温度和温度计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P_6_BD#c0713b869?vcp=1&amp;pid=8b72617a0&amp;color=0,0,0&amp;vtp=1&amp;bbb=1&amp;hb=1" title=""/>
              <p:cNvSpPr/>
              <p:nvPr/>
            </p:nvSpPr>
            <p:spPr>
              <a:xfrm>
                <a:off x="932688" y="1351063"/>
                <a:ext cx="10323576" cy="31331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1.物体的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叫作温度。常用温度计有实验室用温度计、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，它们都是根据液体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的规律制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成的。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2.摄氏温标中规定，在一个标准大气压下，把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的温度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规定为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的温度规定为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#2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c0713b869?vcp=1&amp;pid=8b72617a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33154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391" b="-2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c0713b869.blank?vcp=1&amp;pid=8b72617a0&amp;color=0,0,0&amp;vpa=1&amp;vtp=1&amp;bbb=1" title=""/>
          <p:cNvSpPr/>
          <p:nvPr/>
        </p:nvSpPr>
        <p:spPr>
          <a:xfrm>
            <a:off x="2281269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冷热程度</a:t>
            </a:r>
            <a:endParaRPr lang="en-US" altLang="zh-CN" sz="2800"/>
          </a:p>
        </p:txBody>
      </p:sp>
      <p:sp>
        <p:nvSpPr>
          <p:cNvPr id="6" name="P_6_AN.2_1#c0713b869.blank?vcp=1&amp;pid=8b72617a0&amp;color=0,0,0&amp;vpa=2&amp;vtp=1&amp;bbb=1" title=""/>
          <p:cNvSpPr/>
          <p:nvPr/>
        </p:nvSpPr>
        <p:spPr>
          <a:xfrm>
            <a:off x="943007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寒暑表</a:t>
            </a:r>
            <a:endParaRPr lang="en-US" altLang="zh-CN" sz="2800"/>
          </a:p>
        </p:txBody>
      </p:sp>
      <p:sp>
        <p:nvSpPr>
          <p:cNvPr id="7" name="P_6_AN.3_1#c0713b869.blank?vcp=1&amp;pid=8b72617a0&amp;color=0,0,0&amp;vpa=3&amp;vtp=1&amp;bbb=1" title=""/>
          <p:cNvSpPr/>
          <p:nvPr/>
        </p:nvSpPr>
        <p:spPr>
          <a:xfrm>
            <a:off x="3079782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体温计</a:t>
            </a:r>
            <a:endParaRPr lang="en-US" altLang="zh-CN" sz="2800"/>
          </a:p>
        </p:txBody>
      </p:sp>
      <p:sp>
        <p:nvSpPr>
          <p:cNvPr id="8" name="P_6_AN.4_1#c0713b869.blank?vcp=1&amp;pid=8b72617a0&amp;color=0,0,0&amp;vpa=4&amp;vtp=1&amp;bbb=1" title=""/>
          <p:cNvSpPr/>
          <p:nvPr/>
        </p:nvSpPr>
        <p:spPr>
          <a:xfrm>
            <a:off x="7716870" y="19682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热胀冷缩</a:t>
            </a:r>
            <a:endParaRPr lang="en-US" altLang="zh-CN" sz="2800"/>
          </a:p>
        </p:txBody>
      </p:sp>
      <p:sp>
        <p:nvSpPr>
          <p:cNvPr id="9" name="P_6_AN.5_1#c0713b869.blank?vcp=1&amp;pid=8b72617a0&amp;color=0,0,0&amp;vpa=5&amp;vtp=1&amp;bbb=1" title=""/>
          <p:cNvSpPr/>
          <p:nvPr/>
        </p:nvSpPr>
        <p:spPr>
          <a:xfrm>
            <a:off x="7996270" y="326368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冰水混合物</a:t>
            </a:r>
            <a:endParaRPr lang="en-US" altLang="zh-CN" sz="2800"/>
          </a:p>
        </p:txBody>
      </p:sp>
      <p:sp>
        <p:nvSpPr>
          <p:cNvPr id="10" name="P_6_AN.6_1#c0713b869.blank?vcp=1&amp;pid=8b72617a0&amp;color=0,0,0&amp;vpa=6&amp;vtp=1&amp;bbb=1" title=""/>
          <p:cNvSpPr/>
          <p:nvPr/>
        </p:nvSpPr>
        <p:spPr>
          <a:xfrm>
            <a:off x="2982944" y="38904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沸水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c0713b869?vcp=1&amp;pid=8b72617a0&amp;color=0,0,0&amp;mp=1&amp;vtp=1&amp;bt=1&amp;bbb=1&amp;hb=1" title=""/>
          <p:cNvSpPr/>
          <p:nvPr/>
        </p:nvSpPr>
        <p:spPr>
          <a:xfrm>
            <a:off x="932688" y="720000"/>
            <a:ext cx="10323576" cy="5384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3.温度计的正确使用方法：（1）测量前，先估计被测物体的温度，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看清所选温度计的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。（2）测量液体温度时，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温度计的玻璃泡要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被测液体中，不要碰到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。（3）读数时，待温度计的示数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后再读数，且视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线应与温度计中液柱的上表面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，不能把温度计从液体中取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出来读数。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4.体温计用于测量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温度。普通体温计的测量范围是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，分度值是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。由于内部有一段细的弯管，每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次使用前都要拿着体温计用力向下甩，把水银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</a:t>
            </a:r>
            <a:endParaRPr lang="en-US" altLang="zh-CN" sz="2800"/>
          </a:p>
        </p:txBody>
      </p:sp>
      <p:sp>
        <p:nvSpPr>
          <p:cNvPr id="3" name="P_6_AN.7_1#c0713b869.blank?vcp=1&amp;pid=8b72617a0&amp;color=0,0,0&amp;mp=1&amp;vpa=7&amp;vtp=1&amp;bbb=1" title=""/>
          <p:cNvSpPr/>
          <p:nvPr/>
        </p:nvSpPr>
        <p:spPr>
          <a:xfrm>
            <a:off x="3800506" y="1299438"/>
            <a:ext cx="1687513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测量范围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8_1#c0713b869.blank?vcp=1&amp;pid=8b72617a0&amp;color=0,0,0&amp;mp=1&amp;vpa=8&amp;vtp=1&amp;bbb=1" title=""/>
          <p:cNvSpPr/>
          <p:nvPr/>
        </p:nvSpPr>
        <p:spPr>
          <a:xfrm>
            <a:off x="5935694" y="1299438"/>
            <a:ext cx="133032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分度值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9_1#c0713b869.blank?vcp=1&amp;pid=8b72617a0&amp;color=0,0,0&amp;mp=1&amp;vpa=9&amp;vtp=1&amp;bbb=1" title=""/>
          <p:cNvSpPr/>
          <p:nvPr/>
        </p:nvSpPr>
        <p:spPr>
          <a:xfrm>
            <a:off x="3800506" y="1909037"/>
            <a:ext cx="133032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浸没在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0_1#c0713b869.blank?vcp=1&amp;pid=8b72617a0&amp;color=0,0,0&amp;mp=1&amp;vpa=10&amp;vtp=1&amp;bbb=1" title=""/>
          <p:cNvSpPr/>
          <p:nvPr/>
        </p:nvSpPr>
        <p:spPr>
          <a:xfrm>
            <a:off x="8794782" y="1909037"/>
            <a:ext cx="133032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容器底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11_1#c0713b869.blank?vcp=1&amp;pid=8b72617a0&amp;color=0,0,0&amp;mp=1&amp;vpa=11&amp;vtp=1&amp;bbb=1" title=""/>
          <p:cNvSpPr/>
          <p:nvPr/>
        </p:nvSpPr>
        <p:spPr>
          <a:xfrm>
            <a:off x="943007" y="2518638"/>
            <a:ext cx="133032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容器壁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12_1#c0713b869.blank?vcp=1&amp;pid=8b72617a0&amp;color=0,0,0&amp;mp=1&amp;vpa=12&amp;vtp=1&amp;bbb=1" title=""/>
          <p:cNvSpPr/>
          <p:nvPr/>
        </p:nvSpPr>
        <p:spPr>
          <a:xfrm>
            <a:off x="7543832" y="2518638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稳定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3_1#c0713b869.blank?vcp=1&amp;pid=8b72617a0&amp;color=0,0,0&amp;mp=1&amp;vpa=13&amp;vtp=1&amp;bbb=1" title=""/>
          <p:cNvSpPr/>
          <p:nvPr/>
        </p:nvSpPr>
        <p:spPr>
          <a:xfrm>
            <a:off x="5586444" y="3128237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相平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14_1#c0713b869.blank?vcp=1&amp;pid=8b72617a0&amp;color=0,0,0&amp;mp=1&amp;vpa=14&amp;vtp=1&amp;bbb=1" title=""/>
          <p:cNvSpPr/>
          <p:nvPr/>
        </p:nvSpPr>
        <p:spPr>
          <a:xfrm>
            <a:off x="3710019" y="4347437"/>
            <a:ext cx="133032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人体的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1" name="P_6_AN.15_1#c0713b869.blank?vcp=1&amp;pid=8b72617a0&amp;color=0,0,0&amp;mp=1&amp;vpa=15&amp;vtp=1&amp;bbb=1" title=""/>
              <p:cNvSpPr/>
              <p:nvPr/>
            </p:nvSpPr>
            <p:spPr>
              <a:xfrm>
                <a:off x="1020000" y="5048096"/>
                <a:ext cx="17859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15_1#c0713b869.blank?vcp=1&amp;pid=8b72617a0&amp;color=0,0,0&amp;mp=1&amp;vpa=1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00" y="5048096"/>
                <a:ext cx="1785938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11" t="-117" r="28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P_6_AN.16_1#c0713b869.blank?vcp=1&amp;pid=8b72617a0&amp;color=0,0,0&amp;mp=1&amp;vpa=16&amp;vtp=1&amp;bbb=1" title=""/>
              <p:cNvSpPr/>
              <p:nvPr/>
            </p:nvSpPr>
            <p:spPr>
              <a:xfrm>
                <a:off x="4736338" y="5048096"/>
                <a:ext cx="113715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16_1#c0713b869.blank?vcp=1&amp;pid=8b72617a0&amp;color=0,0,0&amp;mp=1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338" y="5048096"/>
                <a:ext cx="113715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5" t="-117" r="34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17_1#c0713b869.blank?vcp=1&amp;pid=8b72617a0&amp;color=0,0,0&amp;mp=1&amp;vpa=17&amp;vtp=1&amp;bbb=1" title=""/>
          <p:cNvSpPr/>
          <p:nvPr/>
        </p:nvSpPr>
        <p:spPr>
          <a:xfrm>
            <a:off x="8086757" y="5555081"/>
            <a:ext cx="1330325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甩下去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5d875e7f?vcp=1&amp;pid=f1055b3f7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25d875e7f?vcp=1&amp;pid=f1055b3f7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物态与物态变化</a:t>
            </a:r>
            <a:endParaRPr lang="en-US" altLang="zh-CN" sz="100"/>
          </a:p>
        </p:txBody>
      </p:sp>
      <p:sp>
        <p:nvSpPr>
          <p:cNvPr id="4" name="P_6_BD#5d9903682?vcp=1&amp;pid=25d875e7f&amp;color=0,0,0&amp;vtp=1&amp;bbb=1&amp;hb=1" title=""/>
          <p:cNvSpPr/>
          <p:nvPr/>
        </p:nvSpPr>
        <p:spPr>
          <a:xfrm>
            <a:off x="932688" y="1351063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5.物质通常有三种状态：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态、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态和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态。随着温度的变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化，物质会在固、液、气三种状态之间变化。物质各种状态间的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变化叫作物态变化。</a:t>
            </a:r>
            <a:endParaRPr lang="en-US" altLang="zh-CN" sz="2800"/>
          </a:p>
        </p:txBody>
      </p:sp>
      <p:sp>
        <p:nvSpPr>
          <p:cNvPr id="5" name="P_6_AN.18_1#5d9903682.blank?vcp=1&amp;pid=25d875e7f&amp;color=0,0,0&amp;vpa=18&amp;vtp=1" title=""/>
          <p:cNvSpPr/>
          <p:nvPr/>
        </p:nvSpPr>
        <p:spPr>
          <a:xfrm>
            <a:off x="4781581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固</a:t>
            </a:r>
            <a:endParaRPr lang="en-US" altLang="zh-CN" sz="2800"/>
          </a:p>
        </p:txBody>
      </p:sp>
      <p:sp>
        <p:nvSpPr>
          <p:cNvPr id="6" name="P_6_AN.19_1#5d9903682.blank?vcp=1&amp;pid=25d875e7f&amp;color=0,0,0&amp;vpa=19&amp;vtp=1" title=""/>
          <p:cNvSpPr/>
          <p:nvPr/>
        </p:nvSpPr>
        <p:spPr>
          <a:xfrm>
            <a:off x="6207156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</a:t>
            </a:r>
            <a:endParaRPr lang="en-US" altLang="zh-CN" sz="2800"/>
          </a:p>
        </p:txBody>
      </p:sp>
      <p:sp>
        <p:nvSpPr>
          <p:cNvPr id="7" name="P_6_AN.20_1#5d9903682.blank?vcp=1&amp;pid=25d875e7f&amp;color=0,0,0&amp;vpa=20&amp;vtp=1" title=""/>
          <p:cNvSpPr/>
          <p:nvPr/>
        </p:nvSpPr>
        <p:spPr>
          <a:xfrm>
            <a:off x="7632732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234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2026-02-06T23:36:52Z</cp:lastPrinted>
  <dcterms:created xsi:type="dcterms:W3CDTF">2026-02-06T23:36:52Z</dcterms:created>
  <dcterms:modified xsi:type="dcterms:W3CDTF">2026-02-06T15:36:52Z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