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Override1.xml" ContentType="application/vnd.openxmlformats-officedocument.themeOverr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84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281" r:id="rId24"/>
    <p:sldId id="285" r:id="rId25"/>
    <p:sldId id="286" r:id="rId26"/>
  </p:sldIdLst>
  <p:sldSz cx="12192000" cy="6858000"/>
  <p:notesSz cx="6858000" cy="9144000"/>
  <p:defaultTextStyle>
    <a:defPPr>
      <a:defRPr lang="zh-CN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99883" autoAdjust="0"/>
  </p:normalViewPr>
  <p:slideViewPr>
    <p:cSldViewPr snapToGrid="0">
      <p:cViewPr varScale="1">
        <p:scale>
          <a:sx n="110" d="100"/>
          <a:sy n="110" d="100"/>
        </p:scale>
        <p:origin x="-582" y="-96"/>
      </p:cViewPr>
      <p:guideLst>
        <p:guide orient="horz" pos="2160"/>
        <p:guide pos="38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633413" y="318308"/>
            <a:ext cx="10802939" cy="633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3119445" y="1334821"/>
            <a:ext cx="5830887" cy="9985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4450705" y="1412777"/>
            <a:ext cx="3168352" cy="697627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pPr algn="ctr"/>
            <a:r>
              <a:rPr lang="zh-CN" altLang="en-US" sz="37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37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154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1001993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菱形 16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1001989" y="222673"/>
            <a:ext cx="4621144" cy="66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 光的折射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496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1001989" y="222673"/>
            <a:ext cx="7107971" cy="66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知识点二  生活中的折射现象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691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909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484764" y="356921"/>
            <a:ext cx="208280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863600" y="1049026"/>
            <a:ext cx="11328400" cy="847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5348" y="260776"/>
            <a:ext cx="654473" cy="926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95" y="260775"/>
            <a:ext cx="1711879" cy="693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1" r:id="rId8"/>
    <p:sldLayoutId id="2147483659" r:id="rId9"/>
    <p:sldLayoutId id="2147483672" r:id="rId10"/>
  </p:sldLayoutIdLst>
  <p:timing>
    <p:tnLst>
      <p:par>
        <p:cTn id="1" dur="indefinite" restart="never" nodeType="tmRoot"/>
      </p:par>
    </p:tnLst>
  </p:timing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990550" indent="-380981" algn="l" defTabSz="1219140" rtl="0" eaLnBrk="1" latinLnBrk="0" hangingPunct="1">
        <a:spcBef>
          <a:spcPts val="131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523925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2133493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74306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335263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slideLayout" Target="../slideLayouts/slideLayout8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image" Target="../media/image16.png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41" Type="http://schemas.openxmlformats.org/officeDocument/2006/relationships/image" Target="../media/image15.jpe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image" Target="../media/image14.jpeg"/><Relationship Id="rId45" Type="http://schemas.openxmlformats.org/officeDocument/2006/relationships/image" Target="../media/image18.pn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4" Type="http://schemas.microsoft.com/office/2007/relationships/hdphoto" Target="../media/hdphoto1.wdp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65.xml"/><Relationship Id="rId18" Type="http://schemas.openxmlformats.org/officeDocument/2006/relationships/tags" Target="../tags/tag70.xml"/><Relationship Id="rId26" Type="http://schemas.openxmlformats.org/officeDocument/2006/relationships/tags" Target="../tags/tag78.xml"/><Relationship Id="rId39" Type="http://schemas.openxmlformats.org/officeDocument/2006/relationships/tags" Target="../tags/tag91.xml"/><Relationship Id="rId3" Type="http://schemas.openxmlformats.org/officeDocument/2006/relationships/tags" Target="../tags/tag55.xml"/><Relationship Id="rId21" Type="http://schemas.openxmlformats.org/officeDocument/2006/relationships/tags" Target="../tags/tag73.xml"/><Relationship Id="rId34" Type="http://schemas.openxmlformats.org/officeDocument/2006/relationships/tags" Target="../tags/tag86.xml"/><Relationship Id="rId42" Type="http://schemas.openxmlformats.org/officeDocument/2006/relationships/tags" Target="../tags/tag94.xml"/><Relationship Id="rId47" Type="http://schemas.openxmlformats.org/officeDocument/2006/relationships/slideLayout" Target="../slideLayouts/slideLayout8.xml"/><Relationship Id="rId50" Type="http://schemas.microsoft.com/office/2007/relationships/hdphoto" Target="../media/hdphoto2.wdp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tags" Target="../tags/tag69.xml"/><Relationship Id="rId25" Type="http://schemas.openxmlformats.org/officeDocument/2006/relationships/tags" Target="../tags/tag77.xml"/><Relationship Id="rId33" Type="http://schemas.openxmlformats.org/officeDocument/2006/relationships/tags" Target="../tags/tag85.xml"/><Relationship Id="rId38" Type="http://schemas.openxmlformats.org/officeDocument/2006/relationships/tags" Target="../tags/tag90.xml"/><Relationship Id="rId46" Type="http://schemas.openxmlformats.org/officeDocument/2006/relationships/tags" Target="../tags/tag98.xml"/><Relationship Id="rId2" Type="http://schemas.openxmlformats.org/officeDocument/2006/relationships/tags" Target="../tags/tag54.xml"/><Relationship Id="rId16" Type="http://schemas.openxmlformats.org/officeDocument/2006/relationships/tags" Target="../tags/tag68.xml"/><Relationship Id="rId20" Type="http://schemas.openxmlformats.org/officeDocument/2006/relationships/tags" Target="../tags/tag72.xml"/><Relationship Id="rId29" Type="http://schemas.openxmlformats.org/officeDocument/2006/relationships/tags" Target="../tags/tag81.xml"/><Relationship Id="rId41" Type="http://schemas.openxmlformats.org/officeDocument/2006/relationships/tags" Target="../tags/tag93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24" Type="http://schemas.openxmlformats.org/officeDocument/2006/relationships/tags" Target="../tags/tag76.xml"/><Relationship Id="rId32" Type="http://schemas.openxmlformats.org/officeDocument/2006/relationships/tags" Target="../tags/tag84.xml"/><Relationship Id="rId37" Type="http://schemas.openxmlformats.org/officeDocument/2006/relationships/tags" Target="../tags/tag89.xml"/><Relationship Id="rId40" Type="http://schemas.openxmlformats.org/officeDocument/2006/relationships/tags" Target="../tags/tag92.xml"/><Relationship Id="rId45" Type="http://schemas.openxmlformats.org/officeDocument/2006/relationships/tags" Target="../tags/tag97.xml"/><Relationship Id="rId5" Type="http://schemas.openxmlformats.org/officeDocument/2006/relationships/tags" Target="../tags/tag57.xml"/><Relationship Id="rId15" Type="http://schemas.openxmlformats.org/officeDocument/2006/relationships/tags" Target="../tags/tag67.xml"/><Relationship Id="rId23" Type="http://schemas.openxmlformats.org/officeDocument/2006/relationships/tags" Target="../tags/tag75.xml"/><Relationship Id="rId28" Type="http://schemas.openxmlformats.org/officeDocument/2006/relationships/tags" Target="../tags/tag80.xml"/><Relationship Id="rId36" Type="http://schemas.openxmlformats.org/officeDocument/2006/relationships/tags" Target="../tags/tag88.xml"/><Relationship Id="rId49" Type="http://schemas.openxmlformats.org/officeDocument/2006/relationships/image" Target="../media/image19.png"/><Relationship Id="rId10" Type="http://schemas.openxmlformats.org/officeDocument/2006/relationships/tags" Target="../tags/tag62.xml"/><Relationship Id="rId19" Type="http://schemas.openxmlformats.org/officeDocument/2006/relationships/tags" Target="../tags/tag71.xml"/><Relationship Id="rId31" Type="http://schemas.openxmlformats.org/officeDocument/2006/relationships/tags" Target="../tags/tag83.xml"/><Relationship Id="rId44" Type="http://schemas.openxmlformats.org/officeDocument/2006/relationships/tags" Target="../tags/tag96.xml"/><Relationship Id="rId52" Type="http://schemas.openxmlformats.org/officeDocument/2006/relationships/image" Target="../media/image21.pn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tags" Target="../tags/tag74.xml"/><Relationship Id="rId27" Type="http://schemas.openxmlformats.org/officeDocument/2006/relationships/tags" Target="../tags/tag79.xml"/><Relationship Id="rId30" Type="http://schemas.openxmlformats.org/officeDocument/2006/relationships/tags" Target="../tags/tag82.xml"/><Relationship Id="rId35" Type="http://schemas.openxmlformats.org/officeDocument/2006/relationships/tags" Target="../tags/tag87.xml"/><Relationship Id="rId43" Type="http://schemas.openxmlformats.org/officeDocument/2006/relationships/tags" Target="../tags/tag95.xml"/><Relationship Id="rId48" Type="http://schemas.openxmlformats.org/officeDocument/2006/relationships/image" Target="../media/image16.png"/><Relationship Id="rId8" Type="http://schemas.openxmlformats.org/officeDocument/2006/relationships/tags" Target="../tags/tag60.xml"/><Relationship Id="rId5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3" Type="http://schemas.openxmlformats.org/officeDocument/2006/relationships/tags" Target="../tags/tag103.xml"/><Relationship Id="rId21" Type="http://schemas.openxmlformats.org/officeDocument/2006/relationships/slideLayout" Target="../slideLayouts/slideLayout5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tags" Target="../tags/tag120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10" Type="http://schemas.openxmlformats.org/officeDocument/2006/relationships/tags" Target="../tags/tag110.xml"/><Relationship Id="rId19" Type="http://schemas.openxmlformats.org/officeDocument/2006/relationships/tags" Target="../tags/tag119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3361057" y="1801743"/>
            <a:ext cx="5466715" cy="93358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5500" dirty="0">
                <a:latin typeface="隶书" panose="02010509060101010101" pitchFamily="49" charset="-122"/>
                <a:ea typeface="隶书" panose="02010509060101010101" pitchFamily="49" charset="-122"/>
              </a:rPr>
              <a:t>第四章 光现象</a:t>
            </a:r>
          </a:p>
        </p:txBody>
      </p:sp>
      <p:sp>
        <p:nvSpPr>
          <p:cNvPr id="6" name="矩形 5"/>
          <p:cNvSpPr/>
          <p:nvPr/>
        </p:nvSpPr>
        <p:spPr>
          <a:xfrm>
            <a:off x="3829051" y="2943168"/>
            <a:ext cx="4998720" cy="76944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/>
            <a:r>
              <a:rPr sz="4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第4节 </a:t>
            </a:r>
            <a:r>
              <a:rPr lang="en-US" sz="4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sz="4400" b="1" dirty="0" err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光的折射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4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17" name="矩形 178216"/>
          <p:cNvSpPr/>
          <p:nvPr/>
        </p:nvSpPr>
        <p:spPr>
          <a:xfrm>
            <a:off x="1075155" y="2696310"/>
            <a:ext cx="5492751" cy="1754327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5.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当光线</a:t>
            </a:r>
            <a:r>
              <a:rPr lang="zh-CN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垂直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射向介质表面时，</a:t>
            </a:r>
            <a:r>
              <a:rPr lang="zh-CN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传播方向不改变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4" name="图片 3" descr="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112" y="1647193"/>
            <a:ext cx="3850005" cy="4565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t="11047" r="2275" b="13019"/>
          <a:stretch>
            <a:fillRect/>
          </a:stretch>
        </p:blipFill>
        <p:spPr>
          <a:xfrm rot="16200000">
            <a:off x="1405794" y="2034149"/>
            <a:ext cx="3873500" cy="4357371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089844" y="2068468"/>
            <a:ext cx="5362917" cy="4081117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35000"/>
              </a:lnSpc>
            </a:pPr>
            <a:r>
              <a:rPr lang="zh-CN" altLang="en-US" sz="3200" dirty="0">
                <a:ea typeface="宋体" panose="02010600030101010101" pitchFamily="2" charset="-122"/>
              </a:rPr>
              <a:t>（</a:t>
            </a:r>
            <a:r>
              <a:rPr lang="en-US" altLang="zh-CN" sz="3200" dirty="0">
                <a:ea typeface="宋体" panose="02010600030101010101" pitchFamily="2" charset="-122"/>
              </a:rPr>
              <a:t>1</a:t>
            </a:r>
            <a:r>
              <a:rPr lang="zh-CN" altLang="en-US" sz="3200" dirty="0">
                <a:ea typeface="宋体" panose="02010600030101010101" pitchFamily="2" charset="-122"/>
              </a:rPr>
              <a:t>）让激光笔发出的光沿着上次实验中折射光线的路径射入玻璃砖，观察光的传播路径。</a:t>
            </a:r>
          </a:p>
          <a:p>
            <a:pPr algn="just">
              <a:lnSpc>
                <a:spcPct val="135000"/>
              </a:lnSpc>
            </a:pPr>
            <a:r>
              <a:rPr lang="zh-CN" altLang="en-US" sz="3200" dirty="0">
                <a:ea typeface="宋体" panose="02010600030101010101" pitchFamily="2" charset="-122"/>
              </a:rPr>
              <a:t>（</a:t>
            </a:r>
            <a:r>
              <a:rPr lang="en-US" altLang="zh-CN" sz="3200" dirty="0">
                <a:ea typeface="宋体" panose="02010600030101010101" pitchFamily="2" charset="-122"/>
              </a:rPr>
              <a:t>2</a:t>
            </a:r>
            <a:r>
              <a:rPr lang="zh-CN" altLang="en-US" sz="3200" dirty="0">
                <a:ea typeface="宋体" panose="02010600030101010101" pitchFamily="2" charset="-122"/>
              </a:rPr>
              <a:t>）让激光笔逆时针旋转，观察折射光线如何变化。</a:t>
            </a:r>
          </a:p>
        </p:txBody>
      </p:sp>
      <p:sp>
        <p:nvSpPr>
          <p:cNvPr id="6" name="文本框 3"/>
          <p:cNvSpPr txBox="1"/>
          <p:nvPr/>
        </p:nvSpPr>
        <p:spPr>
          <a:xfrm>
            <a:off x="1009845" y="1295401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探究</a:t>
            </a:r>
            <a:r>
              <a:rPr lang="zh-CN" altLang="en-US" sz="4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活动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altLang="en-US" sz="4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：</a:t>
            </a:r>
            <a:endParaRPr lang="zh-CN" altLang="en-US" sz="40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8395" y="4252548"/>
            <a:ext cx="3135631" cy="5835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折射规律：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68924" y="4882175"/>
            <a:ext cx="1049972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pPr indent="133343">
              <a:lnSpc>
                <a:spcPct val="125000"/>
              </a:lnSpc>
            </a:pPr>
            <a:r>
              <a:rPr 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ea typeface="宋体" panose="02010600030101010101" pitchFamily="2" charset="-122"/>
              </a:rPr>
              <a:t>在光的折射现象中，光路是可逆的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133343">
              <a:lnSpc>
                <a:spcPct val="125000"/>
              </a:lnSpc>
            </a:pPr>
            <a:r>
              <a:rPr lang="en-US" altLang="zh-CN" sz="3200" b="1" dirty="0">
                <a:ea typeface="宋体" panose="02010600030101010101" pitchFamily="2" charset="-122"/>
              </a:rPr>
              <a:t>2</a:t>
            </a:r>
            <a:r>
              <a:rPr lang="en-US" altLang="zh-CN" sz="3200" b="1" dirty="0">
                <a:ea typeface="宋体" panose="02010600030101010101" pitchFamily="2" charset="-122"/>
              </a:rPr>
              <a:t>.</a:t>
            </a:r>
            <a:r>
              <a:rPr lang="zh-CN" altLang="en-US" sz="3200" b="1" dirty="0">
                <a:ea typeface="宋体" panose="02010600030101010101" pitchFamily="2" charset="-122"/>
              </a:rPr>
              <a:t>当光从水、玻璃斜射入空气中，折射角大于入射角。</a:t>
            </a:r>
          </a:p>
        </p:txBody>
      </p:sp>
      <p:pic>
        <p:nvPicPr>
          <p:cNvPr id="10" name="图片 9" descr="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571" y="1385569"/>
            <a:ext cx="2524760" cy="2772411"/>
          </a:xfrm>
          <a:prstGeom prst="rect">
            <a:avLst/>
          </a:prstGeom>
        </p:spPr>
      </p:pic>
      <p:pic>
        <p:nvPicPr>
          <p:cNvPr id="5" name="图片 4" descr="1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220" y="1346838"/>
            <a:ext cx="2503805" cy="280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9150" y="1275569"/>
            <a:ext cx="577092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 dirty="0"/>
              <a:t>反射实验与折射实验对比</a:t>
            </a:r>
          </a:p>
        </p:txBody>
      </p:sp>
      <p:pic>
        <p:nvPicPr>
          <p:cNvPr id="5" name="media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6325" y="1921900"/>
            <a:ext cx="8147539" cy="4481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8306" y="1380393"/>
            <a:ext cx="7662497" cy="5108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536576" y="2618740"/>
            <a:ext cx="4565651" cy="1706880"/>
            <a:chOff x="1031100" y="1802000"/>
            <a:chExt cx="3091015" cy="1167157"/>
          </a:xfrm>
        </p:grpSpPr>
        <p:pic>
          <p:nvPicPr>
            <p:cNvPr id="16386" name="Picture 2" descr="08304006"/>
            <p:cNvPicPr preferRelativeResize="0">
              <a:picLocks noChangeArrowheads="1"/>
            </p:cNvPicPr>
            <p:nvPr>
              <p:custDataLst>
                <p:tags r:id="rId37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3" t="6720" r="2666" b="8054"/>
            <a:stretch>
              <a:fillRect/>
            </a:stretch>
          </p:blipFill>
          <p:spPr bwMode="auto">
            <a:xfrm>
              <a:off x="1031100" y="1802000"/>
              <a:ext cx="1436500" cy="107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" name="Picture 3" descr="08304007"/>
            <p:cNvPicPr preferRelativeResize="0">
              <a:picLocks noChangeArrowheads="1"/>
            </p:cNvPicPr>
            <p:nvPr>
              <p:custDataLst>
                <p:tags r:id="rId38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6" t="8853" r="5109" b="9506"/>
            <a:stretch>
              <a:fillRect/>
            </a:stretch>
          </p:blipFill>
          <p:spPr bwMode="auto">
            <a:xfrm>
              <a:off x="2685615" y="1843582"/>
              <a:ext cx="1436500" cy="11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481122" y="1837268"/>
            <a:ext cx="2235199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3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385" name="矩形 16384"/>
          <p:cNvSpPr/>
          <p:nvPr>
            <p:custDataLst>
              <p:tags r:id="rId3"/>
            </p:custDataLst>
          </p:nvPr>
        </p:nvSpPr>
        <p:spPr>
          <a:xfrm>
            <a:off x="536575" y="4915183"/>
            <a:ext cx="11413144" cy="188128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zh-CN" sz="3100" b="1" dirty="0">
                <a:solidFill>
                  <a:srgbClr val="0070C0"/>
                </a:solidFill>
                <a:latin typeface="+mn-ea"/>
              </a:rPr>
              <a:t>分析：</a:t>
            </a:r>
            <a:r>
              <a:rPr lang="zh-CN" altLang="en-US" sz="3100" b="1" dirty="0">
                <a:solidFill>
                  <a:srgbClr val="0070C0"/>
                </a:solidFill>
                <a:latin typeface="+mn-ea"/>
              </a:rPr>
              <a:t>加水后，硬币的光从水中斜射入空气时，</a:t>
            </a:r>
            <a:r>
              <a:rPr lang="zh-CN" altLang="zh-CN" sz="3100" b="1" dirty="0">
                <a:solidFill>
                  <a:srgbClr val="0070C0"/>
                </a:solidFill>
                <a:latin typeface="+mn-ea"/>
              </a:rPr>
              <a:t>折射光线偏离法线</a:t>
            </a:r>
            <a:r>
              <a:rPr lang="zh-CN" altLang="en-US" sz="3100" b="1" dirty="0">
                <a:solidFill>
                  <a:srgbClr val="0070C0"/>
                </a:solidFill>
                <a:latin typeface="+mn-ea"/>
              </a:rPr>
              <a:t>，折射光进入了眼睛，</a:t>
            </a:r>
            <a:r>
              <a:rPr lang="zh-CN" altLang="zh-CN" sz="3100" b="1" dirty="0">
                <a:solidFill>
                  <a:srgbClr val="0070C0"/>
                </a:solidFill>
                <a:latin typeface="+mn-ea"/>
              </a:rPr>
              <a:t>眼睛看到的</a:t>
            </a:r>
            <a:r>
              <a:rPr lang="zh-CN" altLang="en-US" sz="3100" b="1" dirty="0">
                <a:solidFill>
                  <a:srgbClr val="0070C0"/>
                </a:solidFill>
                <a:latin typeface="+mn-ea"/>
                <a:cs typeface="Helvetica"/>
                <a:sym typeface="Helvetica"/>
              </a:rPr>
              <a:t>实际上是</a:t>
            </a:r>
            <a:r>
              <a:rPr lang="zh-CN" altLang="en-US" sz="3100" b="1" dirty="0">
                <a:solidFill>
                  <a:srgbClr val="0070C0"/>
                </a:solidFill>
                <a:latin typeface="+mn-ea"/>
              </a:rPr>
              <a:t>升高了的硬币的</a:t>
            </a:r>
            <a:r>
              <a:rPr lang="zh-CN" altLang="zh-CN" sz="3100" b="1" dirty="0">
                <a:solidFill>
                  <a:srgbClr val="0070C0"/>
                </a:solidFill>
                <a:latin typeface="+mn-ea"/>
              </a:rPr>
              <a:t>虚像。</a:t>
            </a: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9146080" y="1532523"/>
            <a:ext cx="955715" cy="1706927"/>
            <a:chOff x="2641" y="2254"/>
            <a:chExt cx="510" cy="1223"/>
          </a:xfrm>
        </p:grpSpPr>
        <p:sp>
          <p:nvSpPr>
            <p:cNvPr id="12" name="直接连接符 31767"/>
            <p:cNvSpPr/>
            <p:nvPr>
              <p:custDataLst>
                <p:tags r:id="rId35"/>
              </p:custDataLst>
            </p:nvPr>
          </p:nvSpPr>
          <p:spPr>
            <a:xfrm flipH="1">
              <a:off x="3151" y="2254"/>
              <a:ext cx="0" cy="120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13" name="直接连接符 31770"/>
            <p:cNvSpPr/>
            <p:nvPr>
              <p:custDataLst>
                <p:tags r:id="rId36"/>
              </p:custDataLst>
            </p:nvPr>
          </p:nvSpPr>
          <p:spPr>
            <a:xfrm flipH="1">
              <a:off x="2641" y="2277"/>
              <a:ext cx="0" cy="120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</p:grpSp>
      <p:sp>
        <p:nvSpPr>
          <p:cNvPr id="14" name="Line 2"/>
          <p:cNvSpPr/>
          <p:nvPr>
            <p:custDataLst>
              <p:tags r:id="rId5"/>
            </p:custDataLst>
          </p:nvPr>
        </p:nvSpPr>
        <p:spPr>
          <a:xfrm flipH="1">
            <a:off x="10163815" y="3113335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91436" tIns="45718" rIns="91436" bIns="45718"/>
          <a:lstStyle/>
          <a:p>
            <a:endParaRPr>
              <a:latin typeface="+mn-ea"/>
            </a:endParaRPr>
          </a:p>
        </p:txBody>
      </p:sp>
      <p:grpSp>
        <p:nvGrpSpPr>
          <p:cNvPr id="15" name="Group 8"/>
          <p:cNvGrpSpPr/>
          <p:nvPr>
            <p:custDataLst>
              <p:tags r:id="rId6"/>
            </p:custDataLst>
          </p:nvPr>
        </p:nvGrpSpPr>
        <p:grpSpPr>
          <a:xfrm>
            <a:off x="9158515" y="1739374"/>
            <a:ext cx="2366799" cy="895841"/>
            <a:chOff x="3105" y="915"/>
            <a:chExt cx="1263" cy="861"/>
          </a:xfrm>
        </p:grpSpPr>
        <p:sp>
          <p:nvSpPr>
            <p:cNvPr id="16" name="Line 9"/>
            <p:cNvSpPr/>
            <p:nvPr>
              <p:custDataLst>
                <p:tags r:id="rId31"/>
              </p:custDataLst>
            </p:nvPr>
          </p:nvSpPr>
          <p:spPr>
            <a:xfrm flipV="1">
              <a:off x="3105" y="915"/>
              <a:ext cx="737" cy="853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17" name="Line 10"/>
            <p:cNvSpPr/>
            <p:nvPr>
              <p:custDataLst>
                <p:tags r:id="rId32"/>
              </p:custDataLst>
            </p:nvPr>
          </p:nvSpPr>
          <p:spPr>
            <a:xfrm flipV="1">
              <a:off x="3600" y="1248"/>
              <a:ext cx="768" cy="52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19" name="Line 11"/>
            <p:cNvSpPr/>
            <p:nvPr>
              <p:custDataLst>
                <p:tags r:id="rId33"/>
              </p:custDataLst>
            </p:nvPr>
          </p:nvSpPr>
          <p:spPr>
            <a:xfrm rot="21390516" flipV="1">
              <a:off x="3792" y="1445"/>
              <a:ext cx="301" cy="187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20" name="Line 12"/>
            <p:cNvSpPr/>
            <p:nvPr>
              <p:custDataLst>
                <p:tags r:id="rId34"/>
              </p:custDataLst>
            </p:nvPr>
          </p:nvSpPr>
          <p:spPr>
            <a:xfrm flipV="1">
              <a:off x="3263" y="1264"/>
              <a:ext cx="272" cy="320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</p:grpSp>
      <p:sp>
        <p:nvSpPr>
          <p:cNvPr id="21" name="Line 13"/>
          <p:cNvSpPr/>
          <p:nvPr>
            <p:custDataLst>
              <p:tags r:id="rId7"/>
            </p:custDataLst>
          </p:nvPr>
        </p:nvSpPr>
        <p:spPr>
          <a:xfrm flipH="1">
            <a:off x="9552731" y="3011488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91436" tIns="45718" rIns="91436" bIns="45718"/>
          <a:lstStyle/>
          <a:p>
            <a:endParaRPr>
              <a:latin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2"/>
          <a:stretch>
            <a:fillRect/>
          </a:stretch>
        </p:blipFill>
        <p:spPr>
          <a:xfrm rot="20160000" flipH="1">
            <a:off x="11006212" y="1042481"/>
            <a:ext cx="1077840" cy="7614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组合 22"/>
          <p:cNvGrpSpPr/>
          <p:nvPr>
            <p:custDataLst>
              <p:tags r:id="rId9"/>
            </p:custDataLst>
          </p:nvPr>
        </p:nvGrpSpPr>
        <p:grpSpPr>
          <a:xfrm>
            <a:off x="6521168" y="2619743"/>
            <a:ext cx="4952291" cy="2037479"/>
            <a:chOff x="273535" y="3168296"/>
            <a:chExt cx="3705191" cy="1524395"/>
          </a:xfrm>
        </p:grpSpPr>
        <p:sp>
          <p:nvSpPr>
            <p:cNvPr id="24" name="矩形 23"/>
            <p:cNvSpPr/>
            <p:nvPr>
              <p:custDataLst>
                <p:tags r:id="rId29"/>
              </p:custDataLst>
            </p:nvPr>
          </p:nvSpPr>
          <p:spPr>
            <a:xfrm>
              <a:off x="303375" y="3213094"/>
              <a:ext cx="3669113" cy="1479597"/>
            </a:xfrm>
            <a:prstGeom prst="rect">
              <a:avLst/>
            </a:prstGeom>
            <a:gradFill flip="none" rotWithShape="1">
              <a:gsLst>
                <a:gs pos="9000">
                  <a:srgbClr val="2EA2CF">
                    <a:alpha val="83000"/>
                  </a:srgbClr>
                </a:gs>
                <a:gs pos="97000">
                  <a:schemeClr val="bg1">
                    <a:alpha val="42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cxnSp>
          <p:nvCxnSpPr>
            <p:cNvPr id="25" name="直接连接符 24"/>
            <p:cNvCxnSpPr/>
            <p:nvPr>
              <p:custDataLst>
                <p:tags r:id="rId30"/>
              </p:custDataLst>
            </p:nvPr>
          </p:nvCxnSpPr>
          <p:spPr>
            <a:xfrm>
              <a:off x="273535" y="3168296"/>
              <a:ext cx="370519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3"/>
          <p:cNvGrpSpPr/>
          <p:nvPr>
            <p:custDataLst>
              <p:tags r:id="rId10"/>
            </p:custDataLst>
          </p:nvPr>
        </p:nvGrpSpPr>
        <p:grpSpPr>
          <a:xfrm>
            <a:off x="8248462" y="2619743"/>
            <a:ext cx="1888943" cy="1550991"/>
            <a:chOff x="2592" y="1776"/>
            <a:chExt cx="1008" cy="1824"/>
          </a:xfrm>
        </p:grpSpPr>
        <p:sp>
          <p:nvSpPr>
            <p:cNvPr id="27" name="Line 4"/>
            <p:cNvSpPr/>
            <p:nvPr>
              <p:custDataLst>
                <p:tags r:id="rId25"/>
              </p:custDataLst>
            </p:nvPr>
          </p:nvSpPr>
          <p:spPr>
            <a:xfrm flipV="1">
              <a:off x="2592" y="1776"/>
              <a:ext cx="480" cy="1824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28" name="Line 5"/>
            <p:cNvSpPr/>
            <p:nvPr>
              <p:custDataLst>
                <p:tags r:id="rId26"/>
              </p:custDataLst>
            </p:nvPr>
          </p:nvSpPr>
          <p:spPr>
            <a:xfrm flipV="1">
              <a:off x="2592" y="1776"/>
              <a:ext cx="1008" cy="1824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29" name="Line 6"/>
            <p:cNvSpPr/>
            <p:nvPr>
              <p:custDataLst>
                <p:tags r:id="rId27"/>
              </p:custDataLst>
            </p:nvPr>
          </p:nvSpPr>
          <p:spPr>
            <a:xfrm flipH="1">
              <a:off x="2804" y="2552"/>
              <a:ext cx="57" cy="231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30" name="Line 7"/>
            <p:cNvSpPr/>
            <p:nvPr>
              <p:custDataLst>
                <p:tags r:id="rId28"/>
              </p:custDataLst>
            </p:nvPr>
          </p:nvSpPr>
          <p:spPr>
            <a:xfrm flipV="1">
              <a:off x="3082" y="2540"/>
              <a:ext cx="96" cy="164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</p:grpSp>
      <p:grpSp>
        <p:nvGrpSpPr>
          <p:cNvPr id="32" name="Group 14"/>
          <p:cNvGrpSpPr/>
          <p:nvPr>
            <p:custDataLst>
              <p:tags r:id="rId11"/>
            </p:custDataLst>
          </p:nvPr>
        </p:nvGrpSpPr>
        <p:grpSpPr>
          <a:xfrm rot="408500">
            <a:off x="7825835" y="2520295"/>
            <a:ext cx="2170032" cy="1020248"/>
            <a:chOff x="2442" y="1761"/>
            <a:chExt cx="1158" cy="731"/>
          </a:xfrm>
        </p:grpSpPr>
        <p:sp>
          <p:nvSpPr>
            <p:cNvPr id="33" name="Line 15"/>
            <p:cNvSpPr/>
            <p:nvPr>
              <p:custDataLst>
                <p:tags r:id="rId23"/>
              </p:custDataLst>
            </p:nvPr>
          </p:nvSpPr>
          <p:spPr>
            <a:xfrm flipH="1">
              <a:off x="2442" y="1809"/>
              <a:ext cx="688" cy="683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34" name="Line 16"/>
            <p:cNvSpPr/>
            <p:nvPr>
              <p:custDataLst>
                <p:tags r:id="rId24"/>
              </p:custDataLst>
            </p:nvPr>
          </p:nvSpPr>
          <p:spPr>
            <a:xfrm flipH="1">
              <a:off x="2442" y="1761"/>
              <a:ext cx="1158" cy="731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</p:grpSp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8377913" y="4033235"/>
            <a:ext cx="3571809" cy="58477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硬币</a:t>
            </a:r>
            <a:r>
              <a:rPr lang="zh-CN" altLang="en-US" sz="32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的实际</a:t>
            </a:r>
            <a:r>
              <a:rPr lang="zh-CN" altLang="en-US" sz="32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位置</a:t>
            </a:r>
            <a:r>
              <a:rPr lang="en-US" altLang="zh-CN" sz="32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S</a:t>
            </a:r>
            <a:endParaRPr lang="zh-CN" altLang="en-US" sz="3200" dirty="0">
              <a:latin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13"/>
            </p:custDataLst>
          </p:nvPr>
        </p:nvSpPr>
        <p:spPr>
          <a:xfrm>
            <a:off x="7805864" y="2615889"/>
            <a:ext cx="1071811" cy="64633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altLang="zh-CN" sz="3600" b="1" i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S′</a:t>
            </a:r>
            <a:endParaRPr lang="zh-CN" altLang="en-US" sz="4400" dirty="0">
              <a:latin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5756857" y="2661221"/>
            <a:ext cx="2491603" cy="58477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just"/>
            <a:r>
              <a:rPr lang="zh-CN" altLang="en-US" sz="32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硬币</a:t>
            </a:r>
            <a:r>
              <a:rPr lang="zh-CN" altLang="en-US" sz="32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的虚像</a:t>
            </a:r>
            <a:endParaRPr lang="zh-CN" altLang="en-US" sz="4000" dirty="0">
              <a:latin typeface="+mn-ea"/>
            </a:endParaRP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124" b="91573" l="9744" r="92821">
                        <a14:foregroundMark x1="52308" y1="3933" x2="52308" y2="3933"/>
                        <a14:foregroundMark x1="93846" y1="46067" x2="93846" y2="46067"/>
                        <a14:foregroundMark x1="54359" y1="91573" x2="54359" y2="91573"/>
                        <a14:foregroundMark x1="37949" y1="89326" x2="37949" y2="89326"/>
                        <a14:foregroundMark x1="32821" y1="89888" x2="32821" y2="89888"/>
                        <a14:foregroundMark x1="43077" y1="3933" x2="43077" y2="3933"/>
                        <a14:foregroundMark x1="40000" y1="1685" x2="40000" y2="1685"/>
                        <a14:foregroundMark x1="90256" y1="24719" x2="90256" y2="24719"/>
                        <a14:foregroundMark x1="70256" y1="6180" x2="70256" y2="6180"/>
                        <a14:foregroundMark x1="41538" y1="91011" x2="41538" y2="91011"/>
                        <a14:foregroundMark x1="38462" y1="88764" x2="38462" y2="88764"/>
                        <a14:foregroundMark x1="41026" y1="90449" x2="41026" y2="90449"/>
                        <a14:foregroundMark x1="41026" y1="90449" x2="56410" y2="91573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5548" y="3956596"/>
            <a:ext cx="780005" cy="712005"/>
          </a:xfrm>
          <a:prstGeom prst="rect">
            <a:avLst/>
          </a:prstGeom>
          <a:scene3d>
            <a:camera prst="isometricOffAxis2Top">
              <a:rot lat="18600000" lon="1800000" rev="19200000"/>
            </a:camera>
            <a:lightRig rig="threePt" dir="t"/>
          </a:scene3d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artisticCement/>
                    </a14:imgEffect>
                    <a14:imgEffect>
                      <a14:backgroundRemoval t="1124" b="91573" l="9744" r="92821">
                        <a14:foregroundMark x1="52308" y1="3933" x2="52308" y2="3933"/>
                        <a14:foregroundMark x1="93846" y1="46067" x2="93846" y2="46067"/>
                        <a14:foregroundMark x1="54359" y1="91573" x2="54359" y2="91573"/>
                        <a14:foregroundMark x1="37949" y1="89326" x2="37949" y2="89326"/>
                        <a14:foregroundMark x1="32821" y1="89888" x2="32821" y2="89888"/>
                        <a14:foregroundMark x1="43077" y1="3933" x2="43077" y2="3933"/>
                        <a14:foregroundMark x1="40000" y1="1685" x2="40000" y2="1685"/>
                        <a14:foregroundMark x1="90256" y1="24719" x2="90256" y2="24719"/>
                        <a14:foregroundMark x1="70256" y1="6180" x2="70256" y2="6180"/>
                        <a14:foregroundMark x1="41538" y1="91011" x2="41538" y2="91011"/>
                        <a14:foregroundMark x1="38462" y1="88764" x2="38462" y2="88764"/>
                        <a14:foregroundMark x1="41026" y1="90449" x2="41026" y2="90449"/>
                        <a14:foregroundMark x1="41026" y1="90449" x2="56410" y2="91573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7596" y="3190159"/>
            <a:ext cx="780005" cy="712005"/>
          </a:xfrm>
          <a:prstGeom prst="rect">
            <a:avLst/>
          </a:prstGeom>
          <a:scene3d>
            <a:camera prst="isometricOffAxis2Top">
              <a:rot lat="18600000" lon="1800000" rev="19200000"/>
            </a:camera>
            <a:lightRig rig="threePt" dir="t"/>
          </a:scene3d>
        </p:spPr>
      </p:pic>
      <p:grpSp>
        <p:nvGrpSpPr>
          <p:cNvPr id="42" name="组合 41"/>
          <p:cNvGrpSpPr/>
          <p:nvPr>
            <p:custDataLst>
              <p:tags r:id="rId17"/>
            </p:custDataLst>
          </p:nvPr>
        </p:nvGrpSpPr>
        <p:grpSpPr>
          <a:xfrm>
            <a:off x="9149080" y="2462531"/>
            <a:ext cx="161925" cy="162560"/>
            <a:chOff x="4001" y="2931"/>
            <a:chExt cx="604" cy="604"/>
          </a:xfrm>
        </p:grpSpPr>
        <p:cxnSp>
          <p:nvCxnSpPr>
            <p:cNvPr id="43" name="直接连接符 42"/>
            <p:cNvCxnSpPr/>
            <p:nvPr>
              <p:custDataLst>
                <p:tags r:id="rId21"/>
              </p:custDataLst>
            </p:nvPr>
          </p:nvCxnSpPr>
          <p:spPr>
            <a:xfrm>
              <a:off x="4001" y="2946"/>
              <a:ext cx="60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22"/>
              </p:custDataLst>
            </p:nvPr>
          </p:nvCxnSpPr>
          <p:spPr>
            <a:xfrm flipH="1">
              <a:off x="4590" y="2931"/>
              <a:ext cx="0" cy="6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>
            <p:custDataLst>
              <p:tags r:id="rId18"/>
            </p:custDataLst>
          </p:nvPr>
        </p:nvGrpSpPr>
        <p:grpSpPr>
          <a:xfrm>
            <a:off x="10086340" y="2457451"/>
            <a:ext cx="161925" cy="162560"/>
            <a:chOff x="4001" y="2931"/>
            <a:chExt cx="604" cy="604"/>
          </a:xfrm>
        </p:grpSpPr>
        <p:cxnSp>
          <p:nvCxnSpPr>
            <p:cNvPr id="8" name="直接连接符 7"/>
            <p:cNvCxnSpPr/>
            <p:nvPr>
              <p:custDataLst>
                <p:tags r:id="rId19"/>
              </p:custDataLst>
            </p:nvPr>
          </p:nvCxnSpPr>
          <p:spPr>
            <a:xfrm>
              <a:off x="4001" y="2946"/>
              <a:ext cx="60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20"/>
              </p:custDataLst>
            </p:nvPr>
          </p:nvCxnSpPr>
          <p:spPr>
            <a:xfrm flipH="1">
              <a:off x="4590" y="2931"/>
              <a:ext cx="0" cy="6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2895652" y="2954931"/>
            <a:ext cx="955715" cy="1706927"/>
            <a:chOff x="2641" y="2254"/>
            <a:chExt cx="510" cy="1223"/>
          </a:xfrm>
        </p:grpSpPr>
        <p:sp>
          <p:nvSpPr>
            <p:cNvPr id="15" name="直接连接符 31767"/>
            <p:cNvSpPr/>
            <p:nvPr>
              <p:custDataLst>
                <p:tags r:id="rId45"/>
              </p:custDataLst>
            </p:nvPr>
          </p:nvSpPr>
          <p:spPr>
            <a:xfrm flipH="1">
              <a:off x="3151" y="2254"/>
              <a:ext cx="0" cy="120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17" name="直接连接符 31770"/>
            <p:cNvSpPr/>
            <p:nvPr>
              <p:custDataLst>
                <p:tags r:id="rId46"/>
              </p:custDataLst>
            </p:nvPr>
          </p:nvSpPr>
          <p:spPr>
            <a:xfrm flipH="1">
              <a:off x="2641" y="2277"/>
              <a:ext cx="0" cy="120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</p:grpSp>
      <p:sp>
        <p:nvSpPr>
          <p:cNvPr id="19" name="Line 2"/>
          <p:cNvSpPr/>
          <p:nvPr>
            <p:custDataLst>
              <p:tags r:id="rId2"/>
            </p:custDataLst>
          </p:nvPr>
        </p:nvSpPr>
        <p:spPr>
          <a:xfrm flipH="1">
            <a:off x="3913387" y="4535743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91436" tIns="45718" rIns="91436" bIns="45718"/>
          <a:lstStyle/>
          <a:p>
            <a:endParaRPr>
              <a:latin typeface="+mn-ea"/>
            </a:endParaRPr>
          </a:p>
        </p:txBody>
      </p:sp>
      <p:grpSp>
        <p:nvGrpSpPr>
          <p:cNvPr id="25" name="Group 8"/>
          <p:cNvGrpSpPr/>
          <p:nvPr>
            <p:custDataLst>
              <p:tags r:id="rId3"/>
            </p:custDataLst>
          </p:nvPr>
        </p:nvGrpSpPr>
        <p:grpSpPr>
          <a:xfrm>
            <a:off x="2908087" y="3161782"/>
            <a:ext cx="2366799" cy="895841"/>
            <a:chOff x="3105" y="915"/>
            <a:chExt cx="1263" cy="861"/>
          </a:xfrm>
        </p:grpSpPr>
        <p:sp>
          <p:nvSpPr>
            <p:cNvPr id="26" name="Line 9"/>
            <p:cNvSpPr/>
            <p:nvPr>
              <p:custDataLst>
                <p:tags r:id="rId41"/>
              </p:custDataLst>
            </p:nvPr>
          </p:nvSpPr>
          <p:spPr>
            <a:xfrm flipV="1">
              <a:off x="3105" y="915"/>
              <a:ext cx="737" cy="853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27" name="Line 10"/>
            <p:cNvSpPr/>
            <p:nvPr>
              <p:custDataLst>
                <p:tags r:id="rId42"/>
              </p:custDataLst>
            </p:nvPr>
          </p:nvSpPr>
          <p:spPr>
            <a:xfrm flipV="1">
              <a:off x="3600" y="1248"/>
              <a:ext cx="768" cy="52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28" name="Line 11"/>
            <p:cNvSpPr/>
            <p:nvPr>
              <p:custDataLst>
                <p:tags r:id="rId43"/>
              </p:custDataLst>
            </p:nvPr>
          </p:nvSpPr>
          <p:spPr>
            <a:xfrm rot="21390516" flipV="1">
              <a:off x="3792" y="1445"/>
              <a:ext cx="301" cy="187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29" name="Line 12"/>
            <p:cNvSpPr/>
            <p:nvPr>
              <p:custDataLst>
                <p:tags r:id="rId44"/>
              </p:custDataLst>
            </p:nvPr>
          </p:nvSpPr>
          <p:spPr>
            <a:xfrm flipV="1">
              <a:off x="3263" y="1264"/>
              <a:ext cx="272" cy="320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</p:grpSp>
      <p:sp>
        <p:nvSpPr>
          <p:cNvPr id="30" name="Line 13"/>
          <p:cNvSpPr/>
          <p:nvPr>
            <p:custDataLst>
              <p:tags r:id="rId4"/>
            </p:custDataLst>
          </p:nvPr>
        </p:nvSpPr>
        <p:spPr>
          <a:xfrm flipH="1">
            <a:off x="3302303" y="4433896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91436" tIns="45718" rIns="91436" bIns="45718"/>
          <a:lstStyle/>
          <a:p>
            <a:endParaRPr>
              <a:latin typeface="+mn-ea"/>
            </a:endParaRPr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8"/>
          <a:stretch>
            <a:fillRect/>
          </a:stretch>
        </p:blipFill>
        <p:spPr>
          <a:xfrm rot="20160000" flipH="1">
            <a:off x="4901061" y="2266500"/>
            <a:ext cx="1355067" cy="9573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4" name="组合 43"/>
          <p:cNvGrpSpPr/>
          <p:nvPr>
            <p:custDataLst>
              <p:tags r:id="rId6"/>
            </p:custDataLst>
          </p:nvPr>
        </p:nvGrpSpPr>
        <p:grpSpPr>
          <a:xfrm>
            <a:off x="270740" y="4042151"/>
            <a:ext cx="4952291" cy="2037479"/>
            <a:chOff x="273535" y="3168296"/>
            <a:chExt cx="3705191" cy="1524395"/>
          </a:xfrm>
        </p:grpSpPr>
        <p:sp>
          <p:nvSpPr>
            <p:cNvPr id="39" name="矩形 38"/>
            <p:cNvSpPr/>
            <p:nvPr>
              <p:custDataLst>
                <p:tags r:id="rId39"/>
              </p:custDataLst>
            </p:nvPr>
          </p:nvSpPr>
          <p:spPr>
            <a:xfrm>
              <a:off x="303375" y="3213094"/>
              <a:ext cx="3669113" cy="1479597"/>
            </a:xfrm>
            <a:prstGeom prst="rect">
              <a:avLst/>
            </a:prstGeom>
            <a:gradFill flip="none" rotWithShape="1">
              <a:gsLst>
                <a:gs pos="9000">
                  <a:srgbClr val="2EA2CF">
                    <a:alpha val="83000"/>
                  </a:srgbClr>
                </a:gs>
                <a:gs pos="97000">
                  <a:schemeClr val="bg1">
                    <a:alpha val="42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cxnSp>
          <p:nvCxnSpPr>
            <p:cNvPr id="43" name="直接连接符 42"/>
            <p:cNvCxnSpPr/>
            <p:nvPr>
              <p:custDataLst>
                <p:tags r:id="rId40"/>
              </p:custDataLst>
            </p:nvPr>
          </p:nvCxnSpPr>
          <p:spPr>
            <a:xfrm>
              <a:off x="273535" y="3168296"/>
              <a:ext cx="37051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3"/>
          <p:cNvGrpSpPr/>
          <p:nvPr>
            <p:custDataLst>
              <p:tags r:id="rId7"/>
            </p:custDataLst>
          </p:nvPr>
        </p:nvGrpSpPr>
        <p:grpSpPr>
          <a:xfrm>
            <a:off x="1998034" y="4042151"/>
            <a:ext cx="1888943" cy="1550991"/>
            <a:chOff x="2592" y="1776"/>
            <a:chExt cx="1008" cy="1824"/>
          </a:xfrm>
        </p:grpSpPr>
        <p:sp>
          <p:nvSpPr>
            <p:cNvPr id="21" name="Line 4"/>
            <p:cNvSpPr/>
            <p:nvPr>
              <p:custDataLst>
                <p:tags r:id="rId35"/>
              </p:custDataLst>
            </p:nvPr>
          </p:nvSpPr>
          <p:spPr>
            <a:xfrm flipV="1">
              <a:off x="2592" y="1776"/>
              <a:ext cx="480" cy="1824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22" name="Line 5"/>
            <p:cNvSpPr/>
            <p:nvPr>
              <p:custDataLst>
                <p:tags r:id="rId36"/>
              </p:custDataLst>
            </p:nvPr>
          </p:nvSpPr>
          <p:spPr>
            <a:xfrm flipV="1">
              <a:off x="2592" y="1776"/>
              <a:ext cx="1008" cy="1824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23" name="Line 6"/>
            <p:cNvSpPr/>
            <p:nvPr>
              <p:custDataLst>
                <p:tags r:id="rId37"/>
              </p:custDataLst>
            </p:nvPr>
          </p:nvSpPr>
          <p:spPr>
            <a:xfrm flipH="1">
              <a:off x="2804" y="2552"/>
              <a:ext cx="57" cy="231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24" name="Line 7"/>
            <p:cNvSpPr/>
            <p:nvPr>
              <p:custDataLst>
                <p:tags r:id="rId38"/>
              </p:custDataLst>
            </p:nvPr>
          </p:nvSpPr>
          <p:spPr>
            <a:xfrm flipV="1">
              <a:off x="3082" y="2540"/>
              <a:ext cx="96" cy="164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9217" b="93088" l="7143" r="96875">
                        <a14:foregroundMark x1="39509" y1="52995" x2="39509" y2="52995"/>
                        <a14:foregroundMark x1="70759" y1="57604" x2="47545" y2="56682"/>
                        <a14:foregroundMark x1="85714" y1="62212" x2="85714" y2="62212"/>
                        <a14:foregroundMark x1="83705" y1="59447" x2="90625" y2="64977"/>
                        <a14:foregroundMark x1="96875" y1="60369" x2="96875" y2="60369"/>
                        <a14:foregroundMark x1="7366" y1="48387" x2="7366" y2="48387"/>
                        <a14:foregroundMark x1="51786" y1="93088" x2="51786" y2="930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026" y="5211353"/>
            <a:ext cx="1292921" cy="626259"/>
          </a:xfrm>
          <a:prstGeom prst="rect">
            <a:avLst/>
          </a:prstGeom>
        </p:spPr>
      </p:pic>
      <p:grpSp>
        <p:nvGrpSpPr>
          <p:cNvPr id="31" name="Group 14"/>
          <p:cNvGrpSpPr/>
          <p:nvPr>
            <p:custDataLst>
              <p:tags r:id="rId9"/>
            </p:custDataLst>
          </p:nvPr>
        </p:nvGrpSpPr>
        <p:grpSpPr>
          <a:xfrm rot="408500">
            <a:off x="1575407" y="3942703"/>
            <a:ext cx="2170032" cy="1020248"/>
            <a:chOff x="2442" y="1761"/>
            <a:chExt cx="1158" cy="731"/>
          </a:xfrm>
        </p:grpSpPr>
        <p:sp>
          <p:nvSpPr>
            <p:cNvPr id="32" name="Line 15"/>
            <p:cNvSpPr/>
            <p:nvPr>
              <p:custDataLst>
                <p:tags r:id="rId33"/>
              </p:custDataLst>
            </p:nvPr>
          </p:nvSpPr>
          <p:spPr>
            <a:xfrm flipH="1">
              <a:off x="2442" y="1809"/>
              <a:ext cx="688" cy="683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33" name="Line 16"/>
            <p:cNvSpPr/>
            <p:nvPr>
              <p:custDataLst>
                <p:tags r:id="rId34"/>
              </p:custDataLst>
            </p:nvPr>
          </p:nvSpPr>
          <p:spPr>
            <a:xfrm flipH="1">
              <a:off x="2442" y="1761"/>
              <a:ext cx="1158" cy="731"/>
            </a:xfrm>
            <a:prstGeom prst="line">
              <a:avLst/>
            </a:prstGeom>
            <a:ln w="12700" cap="flat" cmpd="sng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txBody>
            <a:bodyPr/>
            <a:lstStyle/>
            <a:p>
              <a:endParaRPr>
                <a:latin typeface="+mn-ea"/>
              </a:endParaRPr>
            </a:p>
          </p:txBody>
        </p:sp>
      </p:grpSp>
      <p:sp>
        <p:nvSpPr>
          <p:cNvPr id="47" name="文本框 46"/>
          <p:cNvSpPr txBox="1"/>
          <p:nvPr>
            <p:custDataLst>
              <p:tags r:id="rId10"/>
            </p:custDataLst>
          </p:nvPr>
        </p:nvSpPr>
        <p:spPr>
          <a:xfrm>
            <a:off x="2091340" y="5470647"/>
            <a:ext cx="3123352" cy="58477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鱼的实际位置</a:t>
            </a:r>
            <a:r>
              <a:rPr lang="en-US" altLang="zh-CN" sz="32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S</a:t>
            </a:r>
            <a:endParaRPr lang="zh-CN" altLang="en-US" sz="3200" dirty="0">
              <a:latin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11"/>
            </p:custDataLst>
          </p:nvPr>
        </p:nvGrpSpPr>
        <p:grpSpPr>
          <a:xfrm>
            <a:off x="319909" y="3950965"/>
            <a:ext cx="2260407" cy="1295662"/>
            <a:chOff x="239108" y="2955924"/>
            <a:chExt cx="1691184" cy="969384"/>
          </a:xfrm>
        </p:grpSpPr>
        <p:pic>
          <p:nvPicPr>
            <p:cNvPr id="45" name="图片 4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artisticPencilGrayscale/>
                      </a14:imgEffect>
                      <a14:imgEffect>
                        <a14:backgroundRemoval t="9217" b="93088" l="7143" r="96875">
                          <a14:foregroundMark x1="39509" y1="52995" x2="39509" y2="52995"/>
                          <a14:foregroundMark x1="70759" y1="57604" x2="47545" y2="56682"/>
                          <a14:foregroundMark x1="85714" y1="62212" x2="85714" y2="62212"/>
                          <a14:foregroundMark x1="83705" y1="59447" x2="90625" y2="64977"/>
                          <a14:foregroundMark x1="96875" y1="60369" x2="96875" y2="60369"/>
                          <a14:foregroundMark x1="7366" y1="48387" x2="7366" y2="48387"/>
                          <a14:foregroundMark x1="51786" y1="93088" x2="51786" y2="9308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9108" y="3306091"/>
              <a:ext cx="967334" cy="468553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>
              <p:custDataLst>
                <p:tags r:id="rId31"/>
              </p:custDataLst>
            </p:nvPr>
          </p:nvSpPr>
          <p:spPr>
            <a:xfrm>
              <a:off x="1097698" y="3487793"/>
              <a:ext cx="832594" cy="437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b="1" i="1" dirty="0">
                  <a:solidFill>
                    <a:srgbClr val="002060"/>
                  </a:solidFill>
                  <a:latin typeface="+mn-ea"/>
                  <a:cs typeface="Times New Roman" panose="02020603050405020304" pitchFamily="18" charset="0"/>
                </a:rPr>
                <a:t>S′</a:t>
              </a:r>
              <a:endParaRPr lang="zh-CN" altLang="en-US" sz="3200" dirty="0">
                <a:latin typeface="+mn-ea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32"/>
              </p:custDataLst>
            </p:nvPr>
          </p:nvSpPr>
          <p:spPr>
            <a:xfrm>
              <a:off x="308096" y="2955924"/>
              <a:ext cx="1483780" cy="437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3200" dirty="0">
                  <a:solidFill>
                    <a:srgbClr val="002060"/>
                  </a:solidFill>
                  <a:latin typeface="+mn-ea"/>
                  <a:cs typeface="Times New Roman" panose="02020603050405020304" pitchFamily="18" charset="0"/>
                </a:rPr>
                <a:t>鱼的虚像</a:t>
              </a:r>
              <a:endParaRPr lang="zh-CN" altLang="en-US" sz="3200" dirty="0">
                <a:latin typeface="+mn-ea"/>
              </a:endParaRPr>
            </a:p>
          </p:txBody>
        </p:sp>
      </p:grpSp>
      <p:sp>
        <p:nvSpPr>
          <p:cNvPr id="35" name="矩形 34"/>
          <p:cNvSpPr/>
          <p:nvPr>
            <p:custDataLst>
              <p:tags r:id="rId12"/>
            </p:custDataLst>
          </p:nvPr>
        </p:nvSpPr>
        <p:spPr>
          <a:xfrm>
            <a:off x="953051" y="1316670"/>
            <a:ext cx="6516904" cy="128496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100" dirty="0">
                <a:latin typeface="+mn-ea"/>
                <a:sym typeface="Times New Roman" panose="02020603050405020304" pitchFamily="18" charset="0"/>
              </a:rPr>
              <a:t>讨论有经验的渔民怎样才能叉到鱼？如果不用鱼叉用激光呢？</a:t>
            </a:r>
          </a:p>
        </p:txBody>
      </p:sp>
      <p:sp>
        <p:nvSpPr>
          <p:cNvPr id="40" name="矩形 39"/>
          <p:cNvSpPr/>
          <p:nvPr>
            <p:custDataLst>
              <p:tags r:id="rId13"/>
            </p:custDataLst>
          </p:nvPr>
        </p:nvSpPr>
        <p:spPr>
          <a:xfrm>
            <a:off x="5795328" y="3969361"/>
            <a:ext cx="6091872" cy="255454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indent="539724" algn="just">
              <a:lnSpc>
                <a:spcPct val="125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+mn-ea"/>
              </a:rPr>
              <a:t>要向</a:t>
            </a:r>
            <a:r>
              <a:rPr lang="zh-CN" altLang="en-US" sz="3200" dirty="0">
                <a:solidFill>
                  <a:srgbClr val="C00000"/>
                </a:solidFill>
                <a:latin typeface="+mn-ea"/>
              </a:rPr>
              <a:t>看到的鱼的下方</a:t>
            </a:r>
            <a:r>
              <a:rPr lang="zh-CN" altLang="en-US" sz="3200" dirty="0">
                <a:solidFill>
                  <a:prstClr val="black"/>
                </a:solidFill>
                <a:latin typeface="+mn-ea"/>
              </a:rPr>
              <a:t>投叉才能叉到鱼。用激光时由于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光路可逆</a:t>
            </a:r>
            <a:r>
              <a:rPr lang="zh-CN" altLang="en-US" sz="3200" dirty="0">
                <a:latin typeface="+mn-ea"/>
              </a:rPr>
              <a:t>直接照在看到鱼的地方</a:t>
            </a:r>
            <a:r>
              <a:rPr lang="zh-CN" altLang="en-US" sz="3200" dirty="0">
                <a:solidFill>
                  <a:prstClr val="black"/>
                </a:solidFill>
                <a:latin typeface="+mn-ea"/>
              </a:rPr>
              <a:t>就能照到鱼实际的位置。</a:t>
            </a:r>
            <a:endParaRPr lang="en-US" altLang="zh-CN" sz="3200" dirty="0">
              <a:solidFill>
                <a:prstClr val="black"/>
              </a:solidFill>
              <a:latin typeface="+mn-ea"/>
            </a:endParaRPr>
          </a:p>
        </p:txBody>
      </p:sp>
      <p:grpSp>
        <p:nvGrpSpPr>
          <p:cNvPr id="42" name="组合 41"/>
          <p:cNvGrpSpPr/>
          <p:nvPr>
            <p:custDataLst>
              <p:tags r:id="rId14"/>
            </p:custDataLst>
          </p:nvPr>
        </p:nvGrpSpPr>
        <p:grpSpPr>
          <a:xfrm rot="170209">
            <a:off x="2699392" y="3848697"/>
            <a:ext cx="223499" cy="213880"/>
            <a:chOff x="4842" y="5453"/>
            <a:chExt cx="395" cy="378"/>
          </a:xfrm>
        </p:grpSpPr>
        <p:cxnSp>
          <p:nvCxnSpPr>
            <p:cNvPr id="46" name="直接连接符 45"/>
            <p:cNvCxnSpPr/>
            <p:nvPr>
              <p:custDataLst>
                <p:tags r:id="rId28"/>
              </p:custDataLst>
            </p:nvPr>
          </p:nvCxnSpPr>
          <p:spPr>
            <a:xfrm flipH="1">
              <a:off x="4859" y="5455"/>
              <a:ext cx="378" cy="18"/>
            </a:xfrm>
            <a:prstGeom prst="line">
              <a:avLst/>
            </a:prstGeom>
            <a:ln w="12700">
              <a:solidFill>
                <a:srgbClr val="FF21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29"/>
              </p:custDataLst>
            </p:nvPr>
          </p:nvCxnSpPr>
          <p:spPr>
            <a:xfrm flipH="1" flipV="1">
              <a:off x="4842" y="5453"/>
              <a:ext cx="18" cy="378"/>
            </a:xfrm>
            <a:prstGeom prst="line">
              <a:avLst/>
            </a:prstGeom>
            <a:ln w="12700">
              <a:solidFill>
                <a:srgbClr val="FF21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>
            <p:custDataLst>
              <p:tags r:id="rId15"/>
            </p:custDataLst>
          </p:nvPr>
        </p:nvGrpSpPr>
        <p:grpSpPr>
          <a:xfrm rot="170209">
            <a:off x="3596957" y="3839913"/>
            <a:ext cx="223499" cy="213880"/>
            <a:chOff x="4842" y="5453"/>
            <a:chExt cx="395" cy="378"/>
          </a:xfrm>
        </p:grpSpPr>
        <p:cxnSp>
          <p:nvCxnSpPr>
            <p:cNvPr id="52" name="直接连接符 51"/>
            <p:cNvCxnSpPr/>
            <p:nvPr>
              <p:custDataLst>
                <p:tags r:id="rId26"/>
              </p:custDataLst>
            </p:nvPr>
          </p:nvCxnSpPr>
          <p:spPr>
            <a:xfrm flipH="1">
              <a:off x="4859" y="5455"/>
              <a:ext cx="378" cy="18"/>
            </a:xfrm>
            <a:prstGeom prst="line">
              <a:avLst/>
            </a:prstGeom>
            <a:ln w="12700">
              <a:solidFill>
                <a:srgbClr val="FF21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>
              <p:custDataLst>
                <p:tags r:id="rId27"/>
              </p:custDataLst>
            </p:nvPr>
          </p:nvCxnSpPr>
          <p:spPr>
            <a:xfrm flipH="1" flipV="1">
              <a:off x="4842" y="5453"/>
              <a:ext cx="18" cy="378"/>
            </a:xfrm>
            <a:prstGeom prst="line">
              <a:avLst/>
            </a:prstGeom>
            <a:ln w="12700">
              <a:solidFill>
                <a:srgbClr val="FF21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8"/>
          <p:cNvGrpSpPr/>
          <p:nvPr>
            <p:custDataLst>
              <p:tags r:id="rId16"/>
            </p:custDataLst>
          </p:nvPr>
        </p:nvGrpSpPr>
        <p:grpSpPr>
          <a:xfrm>
            <a:off x="2890942" y="3178928"/>
            <a:ext cx="2366799" cy="895841"/>
            <a:chOff x="3105" y="915"/>
            <a:chExt cx="1263" cy="861"/>
          </a:xfrm>
        </p:grpSpPr>
        <p:sp>
          <p:nvSpPr>
            <p:cNvPr id="11" name="Line 9"/>
            <p:cNvSpPr/>
            <p:nvPr>
              <p:custDataLst>
                <p:tags r:id="rId22"/>
              </p:custDataLst>
            </p:nvPr>
          </p:nvSpPr>
          <p:spPr>
            <a:xfrm flipV="1">
              <a:off x="3105" y="915"/>
              <a:ext cx="737" cy="853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12" name="Line 10"/>
            <p:cNvSpPr/>
            <p:nvPr>
              <p:custDataLst>
                <p:tags r:id="rId23"/>
              </p:custDataLst>
            </p:nvPr>
          </p:nvSpPr>
          <p:spPr>
            <a:xfrm flipV="1">
              <a:off x="3600" y="1248"/>
              <a:ext cx="768" cy="528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13" name="Line 11"/>
            <p:cNvSpPr/>
            <p:nvPr>
              <p:custDataLst>
                <p:tags r:id="rId24"/>
              </p:custDataLst>
            </p:nvPr>
          </p:nvSpPr>
          <p:spPr>
            <a:xfrm rot="10800000" flipV="1">
              <a:off x="3792" y="1445"/>
              <a:ext cx="301" cy="187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18" name="Line 12"/>
            <p:cNvSpPr/>
            <p:nvPr>
              <p:custDataLst>
                <p:tags r:id="rId25"/>
              </p:custDataLst>
            </p:nvPr>
          </p:nvSpPr>
          <p:spPr>
            <a:xfrm rot="10800000" flipV="1">
              <a:off x="3263" y="1264"/>
              <a:ext cx="272" cy="320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/>
            <a:lstStyle/>
            <a:p>
              <a:endParaRPr>
                <a:latin typeface="+mn-ea"/>
              </a:endParaRPr>
            </a:p>
          </p:txBody>
        </p:sp>
      </p:grpSp>
      <p:grpSp>
        <p:nvGrpSpPr>
          <p:cNvPr id="38" name="Group 3"/>
          <p:cNvGrpSpPr/>
          <p:nvPr>
            <p:custDataLst>
              <p:tags r:id="rId17"/>
            </p:custDataLst>
          </p:nvPr>
        </p:nvGrpSpPr>
        <p:grpSpPr>
          <a:xfrm>
            <a:off x="1995494" y="4048501"/>
            <a:ext cx="1888943" cy="1550991"/>
            <a:chOff x="2592" y="1776"/>
            <a:chExt cx="1008" cy="1824"/>
          </a:xfrm>
        </p:grpSpPr>
        <p:sp>
          <p:nvSpPr>
            <p:cNvPr id="41" name="Line 4"/>
            <p:cNvSpPr/>
            <p:nvPr>
              <p:custDataLst>
                <p:tags r:id="rId18"/>
              </p:custDataLst>
            </p:nvPr>
          </p:nvSpPr>
          <p:spPr>
            <a:xfrm flipV="1">
              <a:off x="2592" y="1776"/>
              <a:ext cx="480" cy="1824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54" name="Line 5"/>
            <p:cNvSpPr/>
            <p:nvPr>
              <p:custDataLst>
                <p:tags r:id="rId19"/>
              </p:custDataLst>
            </p:nvPr>
          </p:nvSpPr>
          <p:spPr>
            <a:xfrm flipV="1">
              <a:off x="2592" y="1776"/>
              <a:ext cx="1008" cy="1824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55" name="Line 6"/>
            <p:cNvSpPr/>
            <p:nvPr>
              <p:custDataLst>
                <p:tags r:id="rId20"/>
              </p:custDataLst>
            </p:nvPr>
          </p:nvSpPr>
          <p:spPr>
            <a:xfrm rot="10800000" flipH="1">
              <a:off x="2804" y="2552"/>
              <a:ext cx="60" cy="231"/>
            </a:xfrm>
            <a:prstGeom prst="line">
              <a:avLst/>
            </a:prstGeom>
            <a:ln>
              <a:solidFill>
                <a:srgbClr val="00B0F0"/>
              </a:solidFill>
              <a:headEnd type="arrow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/>
            <a:lstStyle/>
            <a:p>
              <a:endParaRPr>
                <a:latin typeface="+mn-ea"/>
              </a:endParaRPr>
            </a:p>
          </p:txBody>
        </p:sp>
        <p:sp>
          <p:nvSpPr>
            <p:cNvPr id="56" name="Line 7"/>
            <p:cNvSpPr/>
            <p:nvPr>
              <p:custDataLst>
                <p:tags r:id="rId21"/>
              </p:custDataLst>
            </p:nvPr>
          </p:nvSpPr>
          <p:spPr>
            <a:xfrm rot="10800000" flipV="1">
              <a:off x="3082" y="2540"/>
              <a:ext cx="96" cy="164"/>
            </a:xfrm>
            <a:prstGeom prst="line">
              <a:avLst/>
            </a:prstGeom>
            <a:ln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/>
            <a:lstStyle/>
            <a:p>
              <a:endParaRPr>
                <a:latin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763512" y="1422903"/>
            <a:ext cx="3307715" cy="264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5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032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717" y="2640747"/>
            <a:ext cx="4500563" cy="357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DSC032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23" y="2640745"/>
            <a:ext cx="4572000" cy="3535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8" name="Cloud"/>
          <p:cNvSpPr>
            <a:spLocks noChangeAspect="1" noEditPoints="1"/>
          </p:cNvSpPr>
          <p:nvPr/>
        </p:nvSpPr>
        <p:spPr>
          <a:xfrm>
            <a:off x="2890595" y="888025"/>
            <a:ext cx="6066692" cy="2300952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24902" y="1522413"/>
              </a:cxn>
              <a:cxn ang="0">
                <a:pos x="4013994" y="3041583"/>
              </a:cxn>
              <a:cxn ang="0">
                <a:pos x="8021298" y="1522413"/>
              </a:cxn>
              <a:cxn ang="0">
                <a:pos x="4013994" y="174091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100000"/>
            </a:scheme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 lIns="91436" tIns="45718" rIns="91436" bIns="45718"/>
          <a:lstStyle/>
          <a:p>
            <a:endParaRPr lang="zh-CN" altLang="en-US">
              <a:latin typeface="+mn-ea"/>
            </a:endParaRPr>
          </a:p>
        </p:txBody>
      </p:sp>
      <p:sp>
        <p:nvSpPr>
          <p:cNvPr id="11269" name="Text Box 5"/>
          <p:cNvSpPr txBox="1"/>
          <p:nvPr/>
        </p:nvSpPr>
        <p:spPr>
          <a:xfrm>
            <a:off x="3744855" y="1522538"/>
            <a:ext cx="4641727" cy="76944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zh-CN" altLang="en-US" sz="4400" dirty="0">
                <a:solidFill>
                  <a:srgbClr val="6600FF"/>
                </a:solidFill>
                <a:latin typeface="+mn-ea"/>
              </a:rPr>
              <a:t>筷子怎么折断了？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794731" y="3314700"/>
            <a:ext cx="8991600" cy="101566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6000" b="1" dirty="0">
                <a:solidFill>
                  <a:srgbClr val="FFFF00"/>
                </a:solidFill>
                <a:latin typeface="+mn-ea"/>
              </a:rPr>
              <a:t>看起来向上弯折</a:t>
            </a:r>
            <a:endParaRPr lang="zh-CN" altLang="en-US" sz="6000" b="1" baseline="30000" dirty="0">
              <a:solidFill>
                <a:srgbClr val="FFFF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4200" y="3429000"/>
            <a:ext cx="1905000" cy="2209800"/>
            <a:chOff x="4368" y="2160"/>
            <a:chExt cx="1200" cy="1392"/>
          </a:xfrm>
        </p:grpSpPr>
        <p:sp>
          <p:nvSpPr>
            <p:cNvPr id="12340" name="Line 3"/>
            <p:cNvSpPr/>
            <p:nvPr/>
          </p:nvSpPr>
          <p:spPr>
            <a:xfrm flipH="1">
              <a:off x="4368" y="2160"/>
              <a:ext cx="1152" cy="1392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341" name="Line 4"/>
            <p:cNvSpPr/>
            <p:nvPr/>
          </p:nvSpPr>
          <p:spPr>
            <a:xfrm flipH="1">
              <a:off x="4416" y="2160"/>
              <a:ext cx="1152" cy="1392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342" name="Line 5"/>
            <p:cNvSpPr/>
            <p:nvPr/>
          </p:nvSpPr>
          <p:spPr>
            <a:xfrm>
              <a:off x="5520" y="2160"/>
              <a:ext cx="4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4822" name="Rectangle 6"/>
          <p:cNvSpPr/>
          <p:nvPr/>
        </p:nvSpPr>
        <p:spPr>
          <a:xfrm>
            <a:off x="5029200" y="4343400"/>
            <a:ext cx="3352800" cy="12954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1436" tIns="45718" rIns="91436" bIns="45718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zh-CN" altLang="en-US" sz="1900" dirty="0">
              <a:latin typeface="+mn-ea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3733800" y="2743200"/>
            <a:ext cx="838200" cy="669925"/>
            <a:chOff x="2448" y="1632"/>
            <a:chExt cx="528" cy="422"/>
          </a:xfrm>
        </p:grpSpPr>
        <p:grpSp>
          <p:nvGrpSpPr>
            <p:cNvPr id="12331" name="Group 8"/>
            <p:cNvGrpSpPr/>
            <p:nvPr/>
          </p:nvGrpSpPr>
          <p:grpSpPr>
            <a:xfrm>
              <a:off x="2448" y="1632"/>
              <a:ext cx="496" cy="422"/>
              <a:chOff x="2319" y="1735"/>
              <a:chExt cx="496" cy="422"/>
            </a:xfrm>
          </p:grpSpPr>
          <p:sp>
            <p:nvSpPr>
              <p:cNvPr id="12333" name="Freeform 9"/>
              <p:cNvSpPr/>
              <p:nvPr/>
            </p:nvSpPr>
            <p:spPr>
              <a:xfrm>
                <a:off x="2554" y="2076"/>
                <a:ext cx="57" cy="81"/>
              </a:xfrm>
              <a:custGeom>
                <a:avLst/>
                <a:gdLst>
                  <a:gd name="txL" fmla="*/ 0 w 57"/>
                  <a:gd name="txT" fmla="*/ 0 h 81"/>
                  <a:gd name="txR" fmla="*/ 57 w 57"/>
                  <a:gd name="txB" fmla="*/ 81 h 81"/>
                </a:gdLst>
                <a:ahLst/>
                <a:cxnLst>
                  <a:cxn ang="0">
                    <a:pos x="0" y="0"/>
                  </a:cxn>
                  <a:cxn ang="0">
                    <a:pos x="57" y="81"/>
                  </a:cxn>
                </a:cxnLst>
                <a:rect l="txL" t="txT" r="txR" b="txB"/>
                <a:pathLst>
                  <a:path w="57" h="81">
                    <a:moveTo>
                      <a:pt x="0" y="0"/>
                    </a:moveTo>
                    <a:cubicBezTo>
                      <a:pt x="41" y="13"/>
                      <a:pt x="57" y="41"/>
                      <a:pt x="57" y="81"/>
                    </a:cubicBezTo>
                  </a:path>
                </a:pathLst>
              </a:custGeom>
              <a:noFill/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+mn-ea"/>
                </a:endParaRPr>
              </a:p>
            </p:txBody>
          </p:sp>
          <p:grpSp>
            <p:nvGrpSpPr>
              <p:cNvPr id="12334" name="Group 10"/>
              <p:cNvGrpSpPr/>
              <p:nvPr/>
            </p:nvGrpSpPr>
            <p:grpSpPr>
              <a:xfrm>
                <a:off x="2319" y="1735"/>
                <a:ext cx="496" cy="414"/>
                <a:chOff x="2319" y="1735"/>
                <a:chExt cx="496" cy="414"/>
              </a:xfrm>
            </p:grpSpPr>
            <p:sp>
              <p:nvSpPr>
                <p:cNvPr id="12335" name="Freeform 11"/>
                <p:cNvSpPr/>
                <p:nvPr/>
              </p:nvSpPr>
              <p:spPr>
                <a:xfrm>
                  <a:off x="2319" y="1735"/>
                  <a:ext cx="404" cy="104"/>
                </a:xfrm>
                <a:custGeom>
                  <a:avLst/>
                  <a:gdLst>
                    <a:gd name="txL" fmla="*/ 0 w 404"/>
                    <a:gd name="txT" fmla="*/ 0 h 104"/>
                    <a:gd name="txR" fmla="*/ 404 w 404"/>
                    <a:gd name="txB" fmla="*/ 104 h 104"/>
                  </a:gdLst>
                  <a:ahLst/>
                  <a:cxnLst>
                    <a:cxn ang="0">
                      <a:pos x="0" y="24"/>
                    </a:cxn>
                    <a:cxn ang="0">
                      <a:pos x="33" y="16"/>
                    </a:cxn>
                    <a:cxn ang="0">
                      <a:pos x="81" y="0"/>
                    </a:cxn>
                    <a:cxn ang="0">
                      <a:pos x="252" y="8"/>
                    </a:cxn>
                    <a:cxn ang="0">
                      <a:pos x="300" y="24"/>
                    </a:cxn>
                    <a:cxn ang="0">
                      <a:pos x="324" y="32"/>
                    </a:cxn>
                    <a:cxn ang="0">
                      <a:pos x="365" y="65"/>
                    </a:cxn>
                    <a:cxn ang="0">
                      <a:pos x="397" y="97"/>
                    </a:cxn>
                  </a:cxnLst>
                  <a:rect l="txL" t="txT" r="txR" b="txB"/>
                  <a:pathLst>
                    <a:path w="404" h="104">
                      <a:moveTo>
                        <a:pt x="0" y="24"/>
                      </a:moveTo>
                      <a:cubicBezTo>
                        <a:pt x="11" y="21"/>
                        <a:pt x="22" y="19"/>
                        <a:pt x="33" y="16"/>
                      </a:cubicBezTo>
                      <a:cubicBezTo>
                        <a:pt x="49" y="11"/>
                        <a:pt x="81" y="0"/>
                        <a:pt x="81" y="0"/>
                      </a:cubicBezTo>
                      <a:cubicBezTo>
                        <a:pt x="138" y="3"/>
                        <a:pt x="195" y="2"/>
                        <a:pt x="252" y="8"/>
                      </a:cubicBezTo>
                      <a:cubicBezTo>
                        <a:pt x="269" y="10"/>
                        <a:pt x="284" y="19"/>
                        <a:pt x="300" y="24"/>
                      </a:cubicBezTo>
                      <a:cubicBezTo>
                        <a:pt x="308" y="27"/>
                        <a:pt x="324" y="32"/>
                        <a:pt x="324" y="32"/>
                      </a:cubicBezTo>
                      <a:cubicBezTo>
                        <a:pt x="327" y="35"/>
                        <a:pt x="364" y="64"/>
                        <a:pt x="365" y="65"/>
                      </a:cubicBezTo>
                      <a:cubicBezTo>
                        <a:pt x="404" y="104"/>
                        <a:pt x="360" y="79"/>
                        <a:pt x="397" y="97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336" name="Freeform 12"/>
                <p:cNvSpPr/>
                <p:nvPr/>
              </p:nvSpPr>
              <p:spPr>
                <a:xfrm>
                  <a:off x="2343" y="1784"/>
                  <a:ext cx="365" cy="295"/>
                </a:xfrm>
                <a:custGeom>
                  <a:avLst/>
                  <a:gdLst>
                    <a:gd name="txL" fmla="*/ 0 w 365"/>
                    <a:gd name="txT" fmla="*/ 0 h 295"/>
                    <a:gd name="txR" fmla="*/ 365 w 365"/>
                    <a:gd name="txB" fmla="*/ 295 h 295"/>
                  </a:gdLst>
                  <a:ahLst/>
                  <a:cxnLst>
                    <a:cxn ang="0">
                      <a:pos x="0" y="0"/>
                    </a:cxn>
                    <a:cxn ang="0">
                      <a:pos x="130" y="121"/>
                    </a:cxn>
                    <a:cxn ang="0">
                      <a:pos x="179" y="219"/>
                    </a:cxn>
                    <a:cxn ang="0">
                      <a:pos x="203" y="267"/>
                    </a:cxn>
                    <a:cxn ang="0">
                      <a:pos x="252" y="292"/>
                    </a:cxn>
                    <a:cxn ang="0">
                      <a:pos x="284" y="170"/>
                    </a:cxn>
                    <a:cxn ang="0">
                      <a:pos x="365" y="73"/>
                    </a:cxn>
                  </a:cxnLst>
                  <a:rect l="txL" t="txT" r="txR" b="txB"/>
                  <a:pathLst>
                    <a:path w="365" h="295">
                      <a:moveTo>
                        <a:pt x="0" y="0"/>
                      </a:moveTo>
                      <a:cubicBezTo>
                        <a:pt x="54" y="34"/>
                        <a:pt x="86" y="77"/>
                        <a:pt x="130" y="121"/>
                      </a:cubicBezTo>
                      <a:cubicBezTo>
                        <a:pt x="147" y="173"/>
                        <a:pt x="157" y="174"/>
                        <a:pt x="179" y="219"/>
                      </a:cubicBezTo>
                      <a:cubicBezTo>
                        <a:pt x="191" y="244"/>
                        <a:pt x="181" y="246"/>
                        <a:pt x="203" y="267"/>
                      </a:cubicBezTo>
                      <a:cubicBezTo>
                        <a:pt x="217" y="281"/>
                        <a:pt x="234" y="285"/>
                        <a:pt x="252" y="292"/>
                      </a:cubicBezTo>
                      <a:cubicBezTo>
                        <a:pt x="309" y="252"/>
                        <a:pt x="261" y="295"/>
                        <a:pt x="284" y="170"/>
                      </a:cubicBezTo>
                      <a:cubicBezTo>
                        <a:pt x="291" y="131"/>
                        <a:pt x="349" y="106"/>
                        <a:pt x="365" y="73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337" name="Freeform 13"/>
                <p:cNvSpPr/>
                <p:nvPr/>
              </p:nvSpPr>
              <p:spPr>
                <a:xfrm>
                  <a:off x="2489" y="1794"/>
                  <a:ext cx="218" cy="302"/>
                </a:xfrm>
                <a:custGeom>
                  <a:avLst/>
                  <a:gdLst>
                    <a:gd name="txL" fmla="*/ 0 w 218"/>
                    <a:gd name="txT" fmla="*/ 0 h 302"/>
                    <a:gd name="txR" fmla="*/ 218 w 218"/>
                    <a:gd name="txB" fmla="*/ 302 h 302"/>
                  </a:gdLst>
                  <a:ahLst/>
                  <a:cxnLst>
                    <a:cxn ang="0">
                      <a:pos x="195" y="63"/>
                    </a:cxn>
                    <a:cxn ang="0">
                      <a:pos x="49" y="55"/>
                    </a:cxn>
                    <a:cxn ang="0">
                      <a:pos x="0" y="119"/>
                    </a:cxn>
                    <a:cxn ang="0">
                      <a:pos x="106" y="298"/>
                    </a:cxn>
                    <a:cxn ang="0">
                      <a:pos x="146" y="176"/>
                    </a:cxn>
                    <a:cxn ang="0">
                      <a:pos x="187" y="144"/>
                    </a:cxn>
                    <a:cxn ang="0">
                      <a:pos x="195" y="119"/>
                    </a:cxn>
                    <a:cxn ang="0">
                      <a:pos x="211" y="95"/>
                    </a:cxn>
                    <a:cxn ang="0">
                      <a:pos x="187" y="111"/>
                    </a:cxn>
                    <a:cxn ang="0">
                      <a:pos x="130" y="176"/>
                    </a:cxn>
                    <a:cxn ang="0">
                      <a:pos x="106" y="257"/>
                    </a:cxn>
                    <a:cxn ang="0">
                      <a:pos x="98" y="282"/>
                    </a:cxn>
                    <a:cxn ang="0">
                      <a:pos x="73" y="273"/>
                    </a:cxn>
                    <a:cxn ang="0">
                      <a:pos x="82" y="298"/>
                    </a:cxn>
                    <a:cxn ang="0">
                      <a:pos x="114" y="290"/>
                    </a:cxn>
                    <a:cxn ang="0">
                      <a:pos x="138" y="241"/>
                    </a:cxn>
                    <a:cxn ang="0">
                      <a:pos x="106" y="273"/>
                    </a:cxn>
                  </a:cxnLst>
                  <a:rect l="txL" t="txT" r="txR" b="txB"/>
                  <a:pathLst>
                    <a:path w="218" h="302">
                      <a:moveTo>
                        <a:pt x="195" y="63"/>
                      </a:moveTo>
                      <a:cubicBezTo>
                        <a:pt x="175" y="0"/>
                        <a:pt x="99" y="41"/>
                        <a:pt x="49" y="55"/>
                      </a:cubicBezTo>
                      <a:cubicBezTo>
                        <a:pt x="21" y="74"/>
                        <a:pt x="12" y="88"/>
                        <a:pt x="0" y="119"/>
                      </a:cubicBezTo>
                      <a:cubicBezTo>
                        <a:pt x="11" y="199"/>
                        <a:pt x="22" y="270"/>
                        <a:pt x="106" y="298"/>
                      </a:cubicBezTo>
                      <a:cubicBezTo>
                        <a:pt x="156" y="264"/>
                        <a:pt x="130" y="239"/>
                        <a:pt x="146" y="176"/>
                      </a:cubicBezTo>
                      <a:cubicBezTo>
                        <a:pt x="148" y="168"/>
                        <a:pt x="184" y="146"/>
                        <a:pt x="187" y="144"/>
                      </a:cubicBezTo>
                      <a:cubicBezTo>
                        <a:pt x="190" y="136"/>
                        <a:pt x="191" y="127"/>
                        <a:pt x="195" y="119"/>
                      </a:cubicBezTo>
                      <a:cubicBezTo>
                        <a:pt x="199" y="110"/>
                        <a:pt x="218" y="102"/>
                        <a:pt x="211" y="95"/>
                      </a:cubicBezTo>
                      <a:cubicBezTo>
                        <a:pt x="204" y="88"/>
                        <a:pt x="194" y="105"/>
                        <a:pt x="187" y="111"/>
                      </a:cubicBezTo>
                      <a:cubicBezTo>
                        <a:pt x="166" y="128"/>
                        <a:pt x="150" y="156"/>
                        <a:pt x="130" y="176"/>
                      </a:cubicBezTo>
                      <a:cubicBezTo>
                        <a:pt x="118" y="227"/>
                        <a:pt x="126" y="195"/>
                        <a:pt x="106" y="257"/>
                      </a:cubicBezTo>
                      <a:cubicBezTo>
                        <a:pt x="103" y="265"/>
                        <a:pt x="98" y="282"/>
                        <a:pt x="98" y="282"/>
                      </a:cubicBezTo>
                      <a:cubicBezTo>
                        <a:pt x="90" y="279"/>
                        <a:pt x="79" y="267"/>
                        <a:pt x="73" y="273"/>
                      </a:cubicBezTo>
                      <a:cubicBezTo>
                        <a:pt x="67" y="279"/>
                        <a:pt x="74" y="295"/>
                        <a:pt x="82" y="298"/>
                      </a:cubicBezTo>
                      <a:cubicBezTo>
                        <a:pt x="92" y="302"/>
                        <a:pt x="103" y="293"/>
                        <a:pt x="114" y="290"/>
                      </a:cubicBezTo>
                      <a:cubicBezTo>
                        <a:pt x="117" y="286"/>
                        <a:pt x="157" y="250"/>
                        <a:pt x="138" y="241"/>
                      </a:cubicBezTo>
                      <a:cubicBezTo>
                        <a:pt x="138" y="241"/>
                        <a:pt x="113" y="266"/>
                        <a:pt x="106" y="273"/>
                      </a:cubicBezTo>
                    </a:path>
                  </a:pathLst>
                </a:custGeom>
                <a:solidFill>
                  <a:schemeClr val="bg2">
                    <a:alpha val="100000"/>
                  </a:schemeClr>
                </a:solidFill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338" name="Freeform 14"/>
                <p:cNvSpPr/>
                <p:nvPr/>
              </p:nvSpPr>
              <p:spPr>
                <a:xfrm>
                  <a:off x="2522" y="2108"/>
                  <a:ext cx="49" cy="41"/>
                </a:xfrm>
                <a:custGeom>
                  <a:avLst/>
                  <a:gdLst>
                    <a:gd name="txL" fmla="*/ 0 w 49"/>
                    <a:gd name="txT" fmla="*/ 0 h 41"/>
                    <a:gd name="txR" fmla="*/ 49 w 49"/>
                    <a:gd name="txB" fmla="*/ 41 h 41"/>
                  </a:gdLst>
                  <a:ahLst/>
                  <a:cxnLst>
                    <a:cxn ang="0">
                      <a:pos x="49" y="0"/>
                    </a:cxn>
                    <a:cxn ang="0">
                      <a:pos x="0" y="41"/>
                    </a:cxn>
                  </a:cxnLst>
                  <a:rect l="txL" t="txT" r="txR" b="txB"/>
                  <a:pathLst>
                    <a:path w="49" h="41">
                      <a:moveTo>
                        <a:pt x="49" y="0"/>
                      </a:moveTo>
                      <a:cubicBezTo>
                        <a:pt x="37" y="31"/>
                        <a:pt x="34" y="41"/>
                        <a:pt x="0" y="4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339" name="Freeform 15"/>
                <p:cNvSpPr/>
                <p:nvPr/>
              </p:nvSpPr>
              <p:spPr>
                <a:xfrm>
                  <a:off x="2700" y="1782"/>
                  <a:ext cx="115" cy="43"/>
                </a:xfrm>
                <a:custGeom>
                  <a:avLst/>
                  <a:gdLst>
                    <a:gd name="txL" fmla="*/ 0 w 115"/>
                    <a:gd name="txT" fmla="*/ 0 h 43"/>
                    <a:gd name="txR" fmla="*/ 115 w 115"/>
                    <a:gd name="txB" fmla="*/ 43 h 43"/>
                  </a:gdLst>
                  <a:ahLst/>
                  <a:cxnLst>
                    <a:cxn ang="0">
                      <a:pos x="0" y="42"/>
                    </a:cxn>
                    <a:cxn ang="0">
                      <a:pos x="81" y="26"/>
                    </a:cxn>
                    <a:cxn ang="0">
                      <a:pos x="106" y="2"/>
                    </a:cxn>
                  </a:cxnLst>
                  <a:rect l="txL" t="txT" r="txR" b="txB"/>
                  <a:pathLst>
                    <a:path w="115" h="43">
                      <a:moveTo>
                        <a:pt x="0" y="42"/>
                      </a:moveTo>
                      <a:cubicBezTo>
                        <a:pt x="27" y="38"/>
                        <a:pt x="59" y="43"/>
                        <a:pt x="81" y="26"/>
                      </a:cubicBezTo>
                      <a:cubicBezTo>
                        <a:pt x="115" y="0"/>
                        <a:pt x="84" y="2"/>
                        <a:pt x="106" y="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>
                    <a:latin typeface="+mn-ea"/>
                  </a:endParaRPr>
                </a:p>
              </p:txBody>
            </p:sp>
          </p:grpSp>
        </p:grpSp>
        <p:sp>
          <p:nvSpPr>
            <p:cNvPr id="12332" name="Freeform 16"/>
            <p:cNvSpPr/>
            <p:nvPr/>
          </p:nvSpPr>
          <p:spPr>
            <a:xfrm>
              <a:off x="2822" y="1736"/>
              <a:ext cx="154" cy="31"/>
            </a:xfrm>
            <a:custGeom>
              <a:avLst/>
              <a:gdLst>
                <a:gd name="txL" fmla="*/ 0 w 154"/>
                <a:gd name="txT" fmla="*/ 0 h 31"/>
                <a:gd name="txR" fmla="*/ 154 w 154"/>
                <a:gd name="txB" fmla="*/ 31 h 31"/>
              </a:gdLst>
              <a:ahLst/>
              <a:cxnLst>
                <a:cxn ang="0">
                  <a:pos x="0" y="31"/>
                </a:cxn>
                <a:cxn ang="0">
                  <a:pos x="154" y="7"/>
                </a:cxn>
              </a:cxnLst>
              <a:rect l="txL" t="txT" r="txR" b="txB"/>
              <a:pathLst>
                <a:path w="154" h="31">
                  <a:moveTo>
                    <a:pt x="0" y="31"/>
                  </a:moveTo>
                  <a:cubicBezTo>
                    <a:pt x="46" y="0"/>
                    <a:pt x="101" y="7"/>
                    <a:pt x="154" y="7"/>
                  </a:cubicBezTo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+mn-ea"/>
              </a:endParaRP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7019925" y="4365625"/>
            <a:ext cx="1066800" cy="762000"/>
            <a:chOff x="4416" y="2736"/>
            <a:chExt cx="672" cy="480"/>
          </a:xfrm>
        </p:grpSpPr>
        <p:grpSp>
          <p:nvGrpSpPr>
            <p:cNvPr id="12327" name="Group 18"/>
            <p:cNvGrpSpPr/>
            <p:nvPr/>
          </p:nvGrpSpPr>
          <p:grpSpPr>
            <a:xfrm>
              <a:off x="4416" y="2736"/>
              <a:ext cx="672" cy="480"/>
              <a:chOff x="4416" y="2736"/>
              <a:chExt cx="672" cy="480"/>
            </a:xfrm>
          </p:grpSpPr>
          <p:sp>
            <p:nvSpPr>
              <p:cNvPr id="12329" name="Line 19"/>
              <p:cNvSpPr/>
              <p:nvPr/>
            </p:nvSpPr>
            <p:spPr>
              <a:xfrm flipV="1">
                <a:off x="4416" y="2736"/>
                <a:ext cx="624" cy="432"/>
              </a:xfrm>
              <a:prstGeom prst="line">
                <a:avLst/>
              </a:prstGeom>
              <a:ln w="38100" cap="rnd" cmpd="sng">
                <a:solidFill>
                  <a:schemeClr val="tx1"/>
                </a:solidFill>
                <a:prstDash val="sysDot"/>
                <a:headEnd type="none" w="med" len="med"/>
                <a:tailEnd type="none" w="med" len="med"/>
              </a:ln>
            </p:spPr>
          </p:sp>
          <p:sp>
            <p:nvSpPr>
              <p:cNvPr id="12330" name="Line 20"/>
              <p:cNvSpPr/>
              <p:nvPr/>
            </p:nvSpPr>
            <p:spPr>
              <a:xfrm flipV="1">
                <a:off x="4416" y="2736"/>
                <a:ext cx="672" cy="480"/>
              </a:xfrm>
              <a:prstGeom prst="line">
                <a:avLst/>
              </a:prstGeom>
              <a:ln w="38100" cap="rnd" cmpd="sng">
                <a:solidFill>
                  <a:schemeClr val="tx1"/>
                </a:solidFill>
                <a:prstDash val="sysDot"/>
                <a:headEnd type="none" w="med" len="med"/>
                <a:tailEnd type="none" w="med" len="med"/>
              </a:ln>
            </p:spPr>
          </p:sp>
        </p:grpSp>
        <p:sp>
          <p:nvSpPr>
            <p:cNvPr id="12328" name="Line 21"/>
            <p:cNvSpPr/>
            <p:nvPr/>
          </p:nvSpPr>
          <p:spPr>
            <a:xfrm>
              <a:off x="4416" y="3168"/>
              <a:ext cx="48" cy="48"/>
            </a:xfrm>
            <a:prstGeom prst="line">
              <a:avLst/>
            </a:prstGeom>
            <a:ln w="38100" cap="rnd" cmpd="sng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</p:sp>
      </p:grpSp>
      <p:grpSp>
        <p:nvGrpSpPr>
          <p:cNvPr id="8" name="Group 22"/>
          <p:cNvGrpSpPr/>
          <p:nvPr/>
        </p:nvGrpSpPr>
        <p:grpSpPr>
          <a:xfrm>
            <a:off x="5651500" y="4365629"/>
            <a:ext cx="1752600" cy="690563"/>
            <a:chOff x="3552" y="2736"/>
            <a:chExt cx="1104" cy="435"/>
          </a:xfrm>
        </p:grpSpPr>
        <p:grpSp>
          <p:nvGrpSpPr>
            <p:cNvPr id="12323" name="Group 23"/>
            <p:cNvGrpSpPr/>
            <p:nvPr/>
          </p:nvGrpSpPr>
          <p:grpSpPr>
            <a:xfrm>
              <a:off x="3552" y="2736"/>
              <a:ext cx="864" cy="432"/>
              <a:chOff x="3552" y="2736"/>
              <a:chExt cx="864" cy="432"/>
            </a:xfrm>
          </p:grpSpPr>
          <p:sp>
            <p:nvSpPr>
              <p:cNvPr id="12325" name="Line 24"/>
              <p:cNvSpPr/>
              <p:nvPr/>
            </p:nvSpPr>
            <p:spPr>
              <a:xfrm>
                <a:off x="3936" y="2736"/>
                <a:ext cx="480" cy="432"/>
              </a:xfrm>
              <a:prstGeom prst="line">
                <a:avLst/>
              </a:prstGeom>
              <a:ln w="38100" cap="rnd" cmpd="sng">
                <a:solidFill>
                  <a:schemeClr val="tx1"/>
                </a:solidFill>
                <a:prstDash val="sysDot"/>
                <a:headEnd type="none" w="med" len="med"/>
                <a:tailEnd type="none" w="med" len="med"/>
              </a:ln>
            </p:spPr>
          </p:sp>
          <p:sp>
            <p:nvSpPr>
              <p:cNvPr id="12326" name="Line 25"/>
              <p:cNvSpPr/>
              <p:nvPr/>
            </p:nvSpPr>
            <p:spPr>
              <a:xfrm>
                <a:off x="3552" y="2736"/>
                <a:ext cx="864" cy="432"/>
              </a:xfrm>
              <a:prstGeom prst="line">
                <a:avLst/>
              </a:prstGeom>
              <a:ln w="38100" cap="rnd" cmpd="sng">
                <a:solidFill>
                  <a:schemeClr val="tx1"/>
                </a:solidFill>
                <a:prstDash val="sysDot"/>
                <a:headEnd type="none" w="med" len="med"/>
                <a:tailEnd type="none" w="med" len="med"/>
              </a:ln>
            </p:spPr>
          </p:sp>
        </p:grpSp>
        <p:sp>
          <p:nvSpPr>
            <p:cNvPr id="12324" name="Text Box 26"/>
            <p:cNvSpPr txBox="1"/>
            <p:nvPr/>
          </p:nvSpPr>
          <p:spPr>
            <a:xfrm>
              <a:off x="4320" y="2880"/>
              <a:ext cx="336" cy="291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zh-CN" sz="2400" i="1" dirty="0">
                  <a:latin typeface="+mn-ea"/>
                </a:rPr>
                <a:t>P'</a:t>
              </a:r>
            </a:p>
          </p:txBody>
        </p:sp>
      </p:grpSp>
      <p:sp>
        <p:nvSpPr>
          <p:cNvPr id="34843" name="Text Box 27"/>
          <p:cNvSpPr txBox="1"/>
          <p:nvPr/>
        </p:nvSpPr>
        <p:spPr>
          <a:xfrm>
            <a:off x="7924800" y="5181603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zh-CN" altLang="en-US" sz="2400" dirty="0">
                <a:latin typeface="+mn-ea"/>
              </a:rPr>
              <a:t>水</a:t>
            </a: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6705600" y="3429000"/>
            <a:ext cx="8382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zh-CN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空气</a:t>
            </a:r>
          </a:p>
        </p:txBody>
      </p:sp>
      <p:sp>
        <p:nvSpPr>
          <p:cNvPr id="34845" name="Text Box 29"/>
          <p:cNvSpPr txBox="1"/>
          <p:nvPr/>
        </p:nvSpPr>
        <p:spPr>
          <a:xfrm>
            <a:off x="269875" y="1824447"/>
            <a:ext cx="3733800" cy="116955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zh-CN" altLang="en-US" sz="2800" b="1" dirty="0">
                <a:solidFill>
                  <a:srgbClr val="0070C0"/>
                </a:solidFill>
                <a:latin typeface="+mn-ea"/>
              </a:rPr>
              <a:t>自</a:t>
            </a:r>
            <a:r>
              <a:rPr lang="en-US" altLang="zh-CN" sz="2800" b="1" i="1" dirty="0">
                <a:solidFill>
                  <a:srgbClr val="0070C0"/>
                </a:solidFill>
                <a:latin typeface="+mn-ea"/>
              </a:rPr>
              <a:t>P</a:t>
            </a:r>
            <a:r>
              <a:rPr lang="zh-CN" altLang="en-US" sz="2800" b="1" dirty="0">
                <a:solidFill>
                  <a:srgbClr val="0070C0"/>
                </a:solidFill>
                <a:latin typeface="+mn-ea"/>
              </a:rPr>
              <a:t>点射向空气中的光线</a:t>
            </a:r>
            <a:r>
              <a:rPr lang="en-US" altLang="zh-CN" sz="2800" b="1" i="1" dirty="0">
                <a:solidFill>
                  <a:srgbClr val="0070C0"/>
                </a:solidFill>
                <a:latin typeface="+mn-ea"/>
              </a:rPr>
              <a:t>PA</a:t>
            </a:r>
            <a:r>
              <a:rPr lang="zh-CN" altLang="en-US" sz="2800" b="1" dirty="0">
                <a:solidFill>
                  <a:srgbClr val="0070C0"/>
                </a:solidFill>
                <a:latin typeface="+mn-ea"/>
              </a:rPr>
              <a:t>和</a:t>
            </a:r>
            <a:r>
              <a:rPr lang="en-US" altLang="zh-CN" sz="2800" b="1" i="1" dirty="0">
                <a:solidFill>
                  <a:srgbClr val="0070C0"/>
                </a:solidFill>
                <a:latin typeface="+mn-ea"/>
              </a:rPr>
              <a:t>PB</a:t>
            </a:r>
          </a:p>
        </p:txBody>
      </p:sp>
      <p:grpSp>
        <p:nvGrpSpPr>
          <p:cNvPr id="10" name="Group 30"/>
          <p:cNvGrpSpPr/>
          <p:nvPr/>
        </p:nvGrpSpPr>
        <p:grpSpPr>
          <a:xfrm>
            <a:off x="5410200" y="3962403"/>
            <a:ext cx="1981200" cy="2214563"/>
            <a:chOff x="3408" y="2496"/>
            <a:chExt cx="1248" cy="1395"/>
          </a:xfrm>
        </p:grpSpPr>
        <p:grpSp>
          <p:nvGrpSpPr>
            <p:cNvPr id="12315" name="Group 31"/>
            <p:cNvGrpSpPr/>
            <p:nvPr/>
          </p:nvGrpSpPr>
          <p:grpSpPr>
            <a:xfrm>
              <a:off x="3552" y="2736"/>
              <a:ext cx="816" cy="816"/>
              <a:chOff x="3552" y="2736"/>
              <a:chExt cx="816" cy="816"/>
            </a:xfrm>
          </p:grpSpPr>
          <p:sp>
            <p:nvSpPr>
              <p:cNvPr id="12319" name="Line 32"/>
              <p:cNvSpPr/>
              <p:nvPr/>
            </p:nvSpPr>
            <p:spPr>
              <a:xfrm flipH="1" flipV="1">
                <a:off x="3936" y="2736"/>
                <a:ext cx="432" cy="81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20" name="Line 33"/>
              <p:cNvSpPr/>
              <p:nvPr/>
            </p:nvSpPr>
            <p:spPr>
              <a:xfrm flipH="1" flipV="1">
                <a:off x="3552" y="2736"/>
                <a:ext cx="816" cy="81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2321" name="Line 34"/>
              <p:cNvSpPr/>
              <p:nvPr/>
            </p:nvSpPr>
            <p:spPr>
              <a:xfrm flipH="1" flipV="1">
                <a:off x="3888" y="3072"/>
                <a:ext cx="480" cy="48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2322" name="Line 35"/>
              <p:cNvSpPr/>
              <p:nvPr/>
            </p:nvSpPr>
            <p:spPr>
              <a:xfrm flipH="1" flipV="1">
                <a:off x="4032" y="2928"/>
                <a:ext cx="336" cy="624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  <p:sp>
          <p:nvSpPr>
            <p:cNvPr id="12316" name="Text Box 36"/>
            <p:cNvSpPr txBox="1"/>
            <p:nvPr/>
          </p:nvSpPr>
          <p:spPr>
            <a:xfrm>
              <a:off x="4272" y="3600"/>
              <a:ext cx="384" cy="291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zh-CN" sz="2400" i="1" dirty="0">
                  <a:latin typeface="+mn-ea"/>
                </a:rPr>
                <a:t>P</a:t>
              </a:r>
            </a:p>
          </p:txBody>
        </p:sp>
        <p:sp>
          <p:nvSpPr>
            <p:cNvPr id="12317" name="Text Box 37"/>
            <p:cNvSpPr txBox="1"/>
            <p:nvPr/>
          </p:nvSpPr>
          <p:spPr>
            <a:xfrm>
              <a:off x="3840" y="2496"/>
              <a:ext cx="336" cy="291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zh-CN" sz="2400" i="1" dirty="0">
                  <a:latin typeface="+mn-ea"/>
                </a:rPr>
                <a:t>A</a:t>
              </a:r>
            </a:p>
          </p:txBody>
        </p:sp>
        <p:sp>
          <p:nvSpPr>
            <p:cNvPr id="12318" name="Text Box 38"/>
            <p:cNvSpPr txBox="1"/>
            <p:nvPr/>
          </p:nvSpPr>
          <p:spPr>
            <a:xfrm>
              <a:off x="3408" y="2496"/>
              <a:ext cx="336" cy="291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zh-CN" sz="2400" i="1" dirty="0">
                  <a:latin typeface="+mn-ea"/>
                </a:rPr>
                <a:t>B</a:t>
              </a:r>
            </a:p>
          </p:txBody>
        </p:sp>
      </p:grpSp>
      <p:sp>
        <p:nvSpPr>
          <p:cNvPr id="34855" name="Text Box 39"/>
          <p:cNvSpPr txBox="1"/>
          <p:nvPr/>
        </p:nvSpPr>
        <p:spPr>
          <a:xfrm>
            <a:off x="7924484" y="1831661"/>
            <a:ext cx="3967163" cy="132343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algn="just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FF0066"/>
                </a:solidFill>
                <a:latin typeface="+mn-ea"/>
              </a:rPr>
              <a:t>在水面处发生了折射，折射光线是</a:t>
            </a:r>
            <a:r>
              <a:rPr lang="en-US" altLang="zh-CN" b="1" i="1" dirty="0">
                <a:solidFill>
                  <a:srgbClr val="FF0066"/>
                </a:solidFill>
                <a:latin typeface="+mn-ea"/>
              </a:rPr>
              <a:t>AQ</a:t>
            </a:r>
            <a:r>
              <a:rPr lang="zh-CN" altLang="en-US" b="1" dirty="0">
                <a:solidFill>
                  <a:srgbClr val="FF0066"/>
                </a:solidFill>
                <a:latin typeface="+mn-ea"/>
              </a:rPr>
              <a:t>与</a:t>
            </a:r>
            <a:r>
              <a:rPr lang="en-US" altLang="zh-CN" b="1" i="1" dirty="0">
                <a:solidFill>
                  <a:srgbClr val="FF0066"/>
                </a:solidFill>
                <a:latin typeface="+mn-ea"/>
              </a:rPr>
              <a:t>BQ'</a:t>
            </a:r>
          </a:p>
        </p:txBody>
      </p:sp>
      <p:grpSp>
        <p:nvGrpSpPr>
          <p:cNvPr id="12" name="Group 40"/>
          <p:cNvGrpSpPr/>
          <p:nvPr/>
        </p:nvGrpSpPr>
        <p:grpSpPr>
          <a:xfrm>
            <a:off x="4343400" y="2743200"/>
            <a:ext cx="1905000" cy="1600200"/>
            <a:chOff x="2736" y="1728"/>
            <a:chExt cx="1200" cy="1008"/>
          </a:xfrm>
        </p:grpSpPr>
        <p:grpSp>
          <p:nvGrpSpPr>
            <p:cNvPr id="12307" name="Group 41"/>
            <p:cNvGrpSpPr/>
            <p:nvPr/>
          </p:nvGrpSpPr>
          <p:grpSpPr>
            <a:xfrm>
              <a:off x="2784" y="1920"/>
              <a:ext cx="1152" cy="816"/>
              <a:chOff x="2784" y="1920"/>
              <a:chExt cx="1152" cy="816"/>
            </a:xfrm>
          </p:grpSpPr>
          <p:sp>
            <p:nvSpPr>
              <p:cNvPr id="12310" name="Line 42"/>
              <p:cNvSpPr/>
              <p:nvPr/>
            </p:nvSpPr>
            <p:spPr>
              <a:xfrm flipH="1" flipV="1">
                <a:off x="3120" y="1920"/>
                <a:ext cx="816" cy="81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2311" name="Group 43"/>
              <p:cNvGrpSpPr/>
              <p:nvPr/>
            </p:nvGrpSpPr>
            <p:grpSpPr>
              <a:xfrm>
                <a:off x="2784" y="2352"/>
                <a:ext cx="768" cy="384"/>
                <a:chOff x="2784" y="2352"/>
                <a:chExt cx="768" cy="384"/>
              </a:xfrm>
            </p:grpSpPr>
            <p:sp>
              <p:nvSpPr>
                <p:cNvPr id="12313" name="Line 44"/>
                <p:cNvSpPr/>
                <p:nvPr/>
              </p:nvSpPr>
              <p:spPr>
                <a:xfrm flipH="1" flipV="1">
                  <a:off x="2784" y="2352"/>
                  <a:ext cx="768" cy="38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2314" name="Line 45"/>
                <p:cNvSpPr/>
                <p:nvPr/>
              </p:nvSpPr>
              <p:spPr>
                <a:xfrm flipH="1" flipV="1">
                  <a:off x="3168" y="2544"/>
                  <a:ext cx="384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</p:grpSp>
          <p:sp>
            <p:nvSpPr>
              <p:cNvPr id="12312" name="Line 46"/>
              <p:cNvSpPr/>
              <p:nvPr/>
            </p:nvSpPr>
            <p:spPr>
              <a:xfrm flipH="1" flipV="1">
                <a:off x="3408" y="2208"/>
                <a:ext cx="528" cy="528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  <p:sp>
          <p:nvSpPr>
            <p:cNvPr id="12308" name="Text Box 47"/>
            <p:cNvSpPr txBox="1"/>
            <p:nvPr/>
          </p:nvSpPr>
          <p:spPr>
            <a:xfrm>
              <a:off x="3120" y="1728"/>
              <a:ext cx="192" cy="291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zh-CN" sz="2400" i="1" dirty="0">
                  <a:latin typeface="+mn-ea"/>
                </a:rPr>
                <a:t>Q</a:t>
              </a:r>
            </a:p>
          </p:txBody>
        </p:sp>
        <p:sp>
          <p:nvSpPr>
            <p:cNvPr id="12309" name="Text Box 48"/>
            <p:cNvSpPr txBox="1"/>
            <p:nvPr/>
          </p:nvSpPr>
          <p:spPr>
            <a:xfrm>
              <a:off x="2736" y="2112"/>
              <a:ext cx="384" cy="291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zh-CN" sz="2400" i="1" dirty="0">
                  <a:latin typeface="+mn-ea"/>
                </a:rPr>
                <a:t>Q</a:t>
              </a:r>
              <a:r>
                <a:rPr lang="en-US" altLang="zh-CN" sz="2400" i="1" baseline="30000" dirty="0">
                  <a:latin typeface="+mn-ea"/>
                </a:rPr>
                <a:t>'</a:t>
              </a:r>
              <a:endParaRPr lang="en-US" altLang="zh-CN" sz="2400" i="1" dirty="0">
                <a:latin typeface="+mn-ea"/>
              </a:endParaRPr>
            </a:p>
          </p:txBody>
        </p:sp>
      </p:grpSp>
      <p:sp>
        <p:nvSpPr>
          <p:cNvPr id="34865" name="Text Box 49"/>
          <p:cNvSpPr txBox="1"/>
          <p:nvPr/>
        </p:nvSpPr>
        <p:spPr>
          <a:xfrm>
            <a:off x="340045" y="2886078"/>
            <a:ext cx="3663633" cy="2477599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lnSpc>
                <a:spcPct val="125000"/>
              </a:lnSpc>
              <a:spcBef>
                <a:spcPct val="50000"/>
              </a:spcBef>
              <a:buNone/>
            </a:pPr>
            <a:r>
              <a:rPr lang="zh-CN" altLang="en-US" sz="3100" b="1" dirty="0">
                <a:solidFill>
                  <a:srgbClr val="7030A0"/>
                </a:solidFill>
                <a:latin typeface="+mn-ea"/>
              </a:rPr>
              <a:t>眼睛对着折射光线看去，觉得光好像是从水中</a:t>
            </a:r>
            <a:r>
              <a:rPr lang="en-US" altLang="zh-CN" sz="3100" b="1" i="1" dirty="0">
                <a:solidFill>
                  <a:srgbClr val="7030A0"/>
                </a:solidFill>
                <a:latin typeface="+mn-ea"/>
              </a:rPr>
              <a:t>P</a:t>
            </a:r>
            <a:r>
              <a:rPr lang="en-US" altLang="zh-CN" sz="3100" b="1" i="1" baseline="30000" dirty="0">
                <a:solidFill>
                  <a:srgbClr val="7030A0"/>
                </a:solidFill>
                <a:latin typeface="+mn-ea"/>
              </a:rPr>
              <a:t>'</a:t>
            </a:r>
            <a:r>
              <a:rPr lang="zh-CN" altLang="en-US" sz="3100" b="1" dirty="0">
                <a:solidFill>
                  <a:srgbClr val="7030A0"/>
                </a:solidFill>
                <a:latin typeface="+mn-ea"/>
              </a:rPr>
              <a:t>点射出来的。</a:t>
            </a:r>
          </a:p>
        </p:txBody>
      </p:sp>
      <p:sp>
        <p:nvSpPr>
          <p:cNvPr id="34866" name="Text Box 50"/>
          <p:cNvSpPr txBox="1"/>
          <p:nvPr/>
        </p:nvSpPr>
        <p:spPr>
          <a:xfrm>
            <a:off x="361157" y="4648201"/>
            <a:ext cx="3733800" cy="52197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zh-CN" sz="2800" b="1" i="1" dirty="0">
                <a:solidFill>
                  <a:srgbClr val="FF0066"/>
                </a:solidFill>
                <a:latin typeface="+mn-ea"/>
              </a:rPr>
              <a:t>P'</a:t>
            </a:r>
            <a:r>
              <a:rPr lang="zh-CN" altLang="en-US" sz="2800" b="1" dirty="0">
                <a:solidFill>
                  <a:srgbClr val="FF0066"/>
                </a:solidFill>
                <a:latin typeface="+mn-ea"/>
              </a:rPr>
              <a:t>点在</a:t>
            </a:r>
            <a:r>
              <a:rPr lang="en-US" altLang="zh-CN" sz="2800" b="1" i="1" dirty="0">
                <a:solidFill>
                  <a:srgbClr val="FF0066"/>
                </a:solidFill>
                <a:latin typeface="+mn-ea"/>
              </a:rPr>
              <a:t>P</a:t>
            </a:r>
            <a:r>
              <a:rPr lang="zh-CN" altLang="en-US" sz="2800" b="1" dirty="0">
                <a:solidFill>
                  <a:srgbClr val="FF0066"/>
                </a:solidFill>
                <a:latin typeface="+mn-ea"/>
              </a:rPr>
              <a:t>点的上方</a:t>
            </a:r>
            <a:endParaRPr lang="zh-CN" altLang="en-US" sz="2400" dirty="0">
              <a:solidFill>
                <a:srgbClr val="FF0066"/>
              </a:solidFill>
              <a:latin typeface="+mn-ea"/>
            </a:endParaRPr>
          </a:p>
        </p:txBody>
      </p:sp>
      <p:sp>
        <p:nvSpPr>
          <p:cNvPr id="34867" name="Text Box 51"/>
          <p:cNvSpPr txBox="1"/>
          <p:nvPr/>
        </p:nvSpPr>
        <p:spPr>
          <a:xfrm>
            <a:off x="269875" y="5181600"/>
            <a:ext cx="4572000" cy="119888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用相同的方法分析铅笔在水下部分的各点，最后得到的结果是水中的部分好象向上偏折了。</a:t>
            </a:r>
          </a:p>
        </p:txBody>
      </p:sp>
      <p:sp>
        <p:nvSpPr>
          <p:cNvPr id="34868" name="Text Box 52"/>
          <p:cNvSpPr txBox="1"/>
          <p:nvPr/>
        </p:nvSpPr>
        <p:spPr>
          <a:xfrm>
            <a:off x="282636" y="1272748"/>
            <a:ext cx="2667000" cy="58477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zh-CN" altLang="en-US" b="1" dirty="0">
                <a:solidFill>
                  <a:srgbClr val="0070C0"/>
                </a:solidFill>
                <a:latin typeface="+mn-ea"/>
              </a:rPr>
              <a:t>分析：</a:t>
            </a:r>
            <a:endParaRPr lang="zh-CN" altLang="en-US" sz="24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305" name="WordArt 53"/>
          <p:cNvSpPr>
            <a:spLocks noTextEdit="1"/>
          </p:cNvSpPr>
          <p:nvPr/>
        </p:nvSpPr>
        <p:spPr>
          <a:xfrm>
            <a:off x="4214815" y="1268414"/>
            <a:ext cx="3457575" cy="936625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Triangle">
              <a:avLst>
                <a:gd name="adj" fmla="val 5000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zh-CN" altLang="en-US" sz="3600" dirty="0"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  <a:tileRect/>
                </a:gradFill>
                <a:latin typeface="+mn-ea"/>
              </a:rPr>
              <a:t>水中的筷子变弯</a:t>
            </a:r>
          </a:p>
        </p:txBody>
      </p:sp>
      <p:sp>
        <p:nvSpPr>
          <p:cNvPr id="12306" name="WordArt 54"/>
          <p:cNvSpPr>
            <a:spLocks noTextEdit="1"/>
          </p:cNvSpPr>
          <p:nvPr/>
        </p:nvSpPr>
        <p:spPr>
          <a:xfrm>
            <a:off x="7811135" y="1389697"/>
            <a:ext cx="551180" cy="716280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3600" b="1" i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+mn-ea"/>
              </a:rPr>
              <a:t>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348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75"/>
                                        <p:tgtEl>
                                          <p:spTgt spid="34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5" grpId="0"/>
      <p:bldP spid="34855" grpId="0"/>
      <p:bldP spid="34865" grpId="0"/>
      <p:bldP spid="34866" grpId="0" build="p"/>
      <p:bldP spid="34867" grpId="0"/>
      <p:bldP spid="34868" grpId="0"/>
      <p:bldP spid="12305" grpId="0"/>
      <p:bldP spid="123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61939" y="5109508"/>
            <a:ext cx="11255476" cy="147256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6894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700" dirty="0">
                <a:solidFill>
                  <a:srgbClr val="000000"/>
                </a:solidFill>
                <a:latin typeface="+mn-ea"/>
              </a:rPr>
              <a:t>    海市蜃楼</a:t>
            </a:r>
            <a:r>
              <a:rPr lang="zh-CN" altLang="en-US" sz="3700" dirty="0">
                <a:solidFill>
                  <a:srgbClr val="000000"/>
                </a:solidFill>
                <a:latin typeface="+mn-ea"/>
              </a:rPr>
              <a:t>是一种由光在不均匀介质中传播时发生弯折而产生的现象。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44247" y="1219200"/>
            <a:ext cx="10182860" cy="3717925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209675" y="1219201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海市蜃楼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2749909" y="1643055"/>
            <a:ext cx="8011879" cy="751205"/>
            <a:chOff x="10800" y="432053"/>
            <a:chExt cx="4685490" cy="751205"/>
          </a:xfrm>
        </p:grpSpPr>
        <p:sp>
          <p:nvSpPr>
            <p:cNvPr id="52" name="Title 1"/>
            <p:cNvSpPr txBox="1"/>
            <p:nvPr>
              <p:custDataLst>
                <p:tags r:id="rId7"/>
              </p:custDataLst>
            </p:nvPr>
          </p:nvSpPr>
          <p:spPr>
            <a:xfrm>
              <a:off x="124864" y="432053"/>
              <a:ext cx="4571426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3862">
                <a:spcAft>
                  <a:spcPct val="0"/>
                </a:spcAft>
                <a:defRPr/>
              </a:pPr>
              <a:r>
                <a:rPr sz="320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第4节 </a:t>
              </a:r>
              <a:r>
                <a:rPr lang="en-US" sz="320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  </a:t>
              </a:r>
              <a:r>
                <a:rPr sz="320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光的折射</a:t>
              </a:r>
              <a:r>
                <a:rPr lang="zh-CN" altLang="en-US" sz="320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en-US" altLang="zh-CN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</a:t>
              </a:r>
              <a:r>
                <a:rPr lang="zh-CN" altLang="en-US" sz="320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学习内容导览</a:t>
              </a:r>
              <a:endParaRPr lang="ru-RU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8"/>
              </p:custDataLst>
            </p:nvPr>
          </p:nvCxnSpPr>
          <p:spPr>
            <a:xfrm>
              <a:off x="10800" y="1183258"/>
              <a:ext cx="3837305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>
            <a:off x="4535596" y="4111868"/>
            <a:ext cx="3357245" cy="0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/>
          <p:nvPr>
            <p:custDataLst>
              <p:tags r:id="rId3"/>
            </p:custDataLst>
          </p:nvPr>
        </p:nvSpPr>
        <p:spPr>
          <a:xfrm>
            <a:off x="2944948" y="3108571"/>
            <a:ext cx="2160000" cy="2160000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1100" kern="0">
              <a:solidFill>
                <a:srgbClr val="29ABE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Oval 120"/>
          <p:cNvSpPr/>
          <p:nvPr>
            <p:custDataLst>
              <p:tags r:id="rId4"/>
            </p:custDataLst>
          </p:nvPr>
        </p:nvSpPr>
        <p:spPr>
          <a:xfrm>
            <a:off x="6853367" y="3216507"/>
            <a:ext cx="2160000" cy="2160000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100" kern="0">
              <a:solidFill>
                <a:srgbClr val="29ABE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5"/>
            </p:custDataLst>
          </p:nvPr>
        </p:nvSpPr>
        <p:spPr>
          <a:xfrm>
            <a:off x="3038500" y="3766112"/>
            <a:ext cx="1972896" cy="691515"/>
          </a:xfrm>
          <a:prstGeom prst="rect">
            <a:avLst/>
          </a:prstGeom>
        </p:spPr>
        <p:txBody>
          <a:bodyPr vert="horz" lIns="91436" tIns="45718" rIns="91436" bIns="45718" rtlCol="0" anchor="b" anchorCtr="0"/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3862">
              <a:lnSpc>
                <a:spcPct val="125000"/>
              </a:lnSpc>
              <a:spcBef>
                <a:spcPts val="751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光的折射</a:t>
            </a:r>
          </a:p>
        </p:txBody>
      </p:sp>
      <p:sp>
        <p:nvSpPr>
          <p:cNvPr id="67" name="Text Placeholder 45"/>
          <p:cNvSpPr txBox="1"/>
          <p:nvPr>
            <p:custDataLst>
              <p:tags r:id="rId6"/>
            </p:custDataLst>
          </p:nvPr>
        </p:nvSpPr>
        <p:spPr>
          <a:xfrm>
            <a:off x="6734910" y="4144107"/>
            <a:ext cx="2453055" cy="713036"/>
          </a:xfrm>
          <a:prstGeom prst="rect">
            <a:avLst/>
          </a:prstGeom>
        </p:spPr>
        <p:txBody>
          <a:bodyPr vert="horz" lIns="91436" tIns="45718" rIns="91436" bIns="45718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3862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生活中</a:t>
            </a:r>
          </a:p>
          <a:p>
            <a:pPr defTabSz="683862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的折射现象</a:t>
            </a:r>
            <a:endParaRPr lang="zh-CN" altLang="ru-RU" sz="32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159511" y="1334771"/>
            <a:ext cx="10569428" cy="2308324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ym typeface="+mn-ea"/>
              </a:rPr>
              <a:t>例</a:t>
            </a:r>
            <a:r>
              <a:rPr lang="en-US" altLang="zh-CN" sz="3200" b="1" dirty="0">
                <a:sym typeface="+mn-ea"/>
              </a:rPr>
              <a:t>1  </a:t>
            </a:r>
            <a:r>
              <a:rPr lang="zh-CN" altLang="en-US" sz="3200" b="1" dirty="0">
                <a:sym typeface="+mn-ea"/>
              </a:rPr>
              <a:t>去年暑假，小梦陪着爷爷到湖里叉鱼。小梦将钢叉向看到鱼的方向叉去，总是叉不到鱼。如图所示的四幅光路图中，能正确说明叉不到鱼的原因是（　　）</a:t>
            </a:r>
            <a:endParaRPr lang="en-US" altLang="zh-CN" sz="32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8371697" y="2898433"/>
            <a:ext cx="50165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492" y="3837307"/>
            <a:ext cx="1152525" cy="140970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23" y="3837305"/>
            <a:ext cx="1171575" cy="143827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207" y="3808733"/>
            <a:ext cx="1181100" cy="1495425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957" y="3822701"/>
            <a:ext cx="1123951" cy="146685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11523" y="5304156"/>
            <a:ext cx="8058151" cy="830997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ym typeface="+mn-ea"/>
              </a:rPr>
              <a:t>      A                 B                  C                 D</a:t>
            </a:r>
            <a:endParaRPr lang="en-US" altLang="zh-CN" sz="3200" b="1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1003935" y="1397979"/>
            <a:ext cx="10971188" cy="3785652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ym typeface="+mn-ea"/>
              </a:rPr>
              <a:t>例</a:t>
            </a:r>
            <a:r>
              <a:rPr lang="en-US" altLang="zh-CN" sz="3200" b="1" dirty="0">
                <a:sym typeface="+mn-ea"/>
              </a:rPr>
              <a:t>2  </a:t>
            </a:r>
            <a:r>
              <a:rPr lang="zh-CN" altLang="en-US" sz="3200" b="1" dirty="0">
                <a:sym typeface="+mn-ea"/>
              </a:rPr>
              <a:t>一束光线斜射到两种介质的界面上，它与界面成20°角，反射光线跟折射光线的夹角恰好是90°，则入射角、折射角分别是（　　）</a:t>
            </a:r>
          </a:p>
          <a:p>
            <a:pPr>
              <a:lnSpc>
                <a:spcPct val="150000"/>
              </a:lnSpc>
            </a:pPr>
            <a:r>
              <a:rPr lang="zh-CN" altLang="en-US" sz="3200" dirty="0">
                <a:sym typeface="+mn-ea"/>
              </a:rPr>
              <a:t>A．20°  70°  </a:t>
            </a:r>
            <a:r>
              <a:rPr lang="zh-CN" altLang="en-US" sz="3200" dirty="0">
                <a:sym typeface="+mn-ea"/>
              </a:rPr>
              <a:t>        B</a:t>
            </a:r>
            <a:r>
              <a:rPr lang="zh-CN" altLang="en-US" sz="3200" dirty="0">
                <a:sym typeface="+mn-ea"/>
              </a:rPr>
              <a:t>．20°  20° 	      </a:t>
            </a:r>
            <a:endParaRPr lang="en-US" altLang="zh-CN" sz="3200" dirty="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ym typeface="+mn-ea"/>
              </a:rPr>
              <a:t> </a:t>
            </a:r>
            <a:r>
              <a:rPr lang="zh-CN" altLang="en-US" sz="3200" dirty="0">
                <a:sym typeface="+mn-ea"/>
              </a:rPr>
              <a:t>C．70°  20°	 </a:t>
            </a:r>
            <a:r>
              <a:rPr lang="zh-CN" altLang="en-US" sz="3200" dirty="0">
                <a:sym typeface="+mn-ea"/>
              </a:rPr>
              <a:t>       </a:t>
            </a:r>
            <a:r>
              <a:rPr lang="zh-CN" altLang="en-US" sz="3200" dirty="0">
                <a:sym typeface="+mn-ea"/>
              </a:rPr>
              <a:t>D．70°  70°</a:t>
            </a:r>
            <a:r>
              <a:rPr lang="en-US" altLang="zh-CN" sz="3200" dirty="0">
                <a:sym typeface="+mn-ea"/>
              </a:rPr>
              <a:t> </a:t>
            </a:r>
            <a:r>
              <a:rPr lang="en-US" altLang="zh-CN" sz="3200" b="1" dirty="0">
                <a:sym typeface="+mn-ea"/>
              </a:rPr>
              <a:t>                                                 </a:t>
            </a:r>
          </a:p>
        </p:txBody>
      </p:sp>
      <p:sp>
        <p:nvSpPr>
          <p:cNvPr id="8" name="文本框 7"/>
          <p:cNvSpPr txBox="1"/>
          <p:nvPr/>
        </p:nvSpPr>
        <p:spPr>
          <a:xfrm flipH="1">
            <a:off x="2930527" y="2967639"/>
            <a:ext cx="561340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altLang="zh-CN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935355" y="1360611"/>
            <a:ext cx="10811168" cy="4616648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buNone/>
              <a:defRPr sz="3200" b="1"/>
            </a:lvl1pPr>
          </a:lstStyle>
          <a:p>
            <a:r>
              <a:rPr lang="zh-CN" altLang="en-US" sz="2800" dirty="0">
                <a:sym typeface="+mn-ea"/>
              </a:rPr>
              <a:t>例</a:t>
            </a:r>
            <a:r>
              <a:rPr lang="en-US" altLang="zh-CN" sz="2800" dirty="0">
                <a:sym typeface="+mn-ea"/>
              </a:rPr>
              <a:t>3  </a:t>
            </a:r>
            <a:r>
              <a:rPr lang="zh-CN" altLang="en-US" sz="2800" dirty="0">
                <a:sym typeface="+mn-ea"/>
              </a:rPr>
              <a:t>有一圆柱形敞口容器，从其左侧某一高度斜射一束激光，在容器底部产生一个光斑O，如图所示，下列操作能使光斑向左移动的是（　　）</a:t>
            </a:r>
          </a:p>
          <a:p>
            <a:r>
              <a:rPr lang="en-US" altLang="zh-CN" sz="2800" dirty="0" err="1">
                <a:sym typeface="+mn-ea"/>
              </a:rPr>
              <a:t>A．保持水面高度不变使激光笔向右平移</a:t>
            </a:r>
            <a:endParaRPr lang="en-US" altLang="zh-CN" sz="2800" dirty="0">
              <a:sym typeface="+mn-ea"/>
            </a:endParaRPr>
          </a:p>
          <a:p>
            <a:r>
              <a:rPr lang="en-US" altLang="zh-CN" sz="2800" dirty="0" err="1">
                <a:sym typeface="+mn-ea"/>
              </a:rPr>
              <a:t>B．保持水面高度和入射点不变使激光笔入射角增大</a:t>
            </a:r>
            <a:endParaRPr lang="en-US" altLang="zh-CN" sz="2800" dirty="0">
              <a:sym typeface="+mn-ea"/>
            </a:endParaRPr>
          </a:p>
          <a:p>
            <a:r>
              <a:rPr lang="en-US" altLang="zh-CN" sz="2800" dirty="0" err="1">
                <a:sym typeface="+mn-ea"/>
              </a:rPr>
              <a:t>C．保持激光笔不移动且射入角度不变，向容器内缓缓加水</a:t>
            </a:r>
            <a:endParaRPr lang="en-US" altLang="zh-CN" sz="2800" dirty="0">
              <a:sym typeface="+mn-ea"/>
            </a:endParaRPr>
          </a:p>
          <a:p>
            <a:r>
              <a:rPr lang="en-US" altLang="zh-CN" sz="2800" dirty="0" err="1">
                <a:sym typeface="+mn-ea"/>
              </a:rPr>
              <a:t>D．保持激光笔不移动且射入角度不变使容器水平向左移动</a:t>
            </a:r>
            <a:r>
              <a:rPr lang="en-US" altLang="zh-CN" sz="2800" dirty="0">
                <a:sym typeface="+mn-ea"/>
              </a:rPr>
              <a:t>                                        </a:t>
            </a:r>
          </a:p>
        </p:txBody>
      </p:sp>
      <p:sp>
        <p:nvSpPr>
          <p:cNvPr id="8" name="文本框 7"/>
          <p:cNvSpPr txBox="1"/>
          <p:nvPr/>
        </p:nvSpPr>
        <p:spPr>
          <a:xfrm flipH="1">
            <a:off x="1911155" y="2723467"/>
            <a:ext cx="561340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C</a:t>
            </a:r>
          </a:p>
        </p:txBody>
      </p:sp>
      <p:pic>
        <p:nvPicPr>
          <p:cNvPr id="2" name="图片 1" descr="C:\Users\wzsd\Desktop\QQ截图20240322105415.pngQQ截图202403221054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75600" y="2831783"/>
            <a:ext cx="3144520" cy="2242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>
            <p:custDataLst>
              <p:tags r:id="rId1"/>
            </p:custDataLst>
          </p:nvPr>
        </p:nvSpPr>
        <p:spPr>
          <a:xfrm>
            <a:off x="869140" y="3378171"/>
            <a:ext cx="1362321" cy="12979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zh-CN" altLang="en-US" sz="370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光的折射</a:t>
            </a:r>
            <a:endParaRPr lang="zh-CN" altLang="en-US" sz="3700">
              <a:solidFill>
                <a:prstClr val="black"/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2"/>
            </p:custDataLst>
          </p:nvPr>
        </p:nvSpPr>
        <p:spPr>
          <a:xfrm>
            <a:off x="8844920" y="1388704"/>
            <a:ext cx="2613025" cy="17227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zh-CN" altLang="en-US" sz="3700" spc="-300">
                <a:solidFill>
                  <a:prstClr val="black"/>
                </a:solidFill>
                <a:latin typeface="+mn-ea"/>
                <a:sym typeface="+mn-ea"/>
              </a:rPr>
              <a:t>池水变浅、海市蜃楼等</a:t>
            </a:r>
          </a:p>
        </p:txBody>
      </p:sp>
      <p:sp>
        <p:nvSpPr>
          <p:cNvPr id="13" name="圆角矩形 12"/>
          <p:cNvSpPr/>
          <p:nvPr>
            <p:custDataLst>
              <p:tags r:id="rId3"/>
            </p:custDataLst>
          </p:nvPr>
        </p:nvSpPr>
        <p:spPr>
          <a:xfrm>
            <a:off x="4091179" y="1214602"/>
            <a:ext cx="4285477" cy="177363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zh-CN" altLang="en-US" sz="3600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光从一种介质</a:t>
            </a:r>
            <a:r>
              <a:rPr lang="en-US" altLang="zh-CN" sz="3600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3600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入另一种介质时，传播方向发生偏折</a:t>
            </a:r>
          </a:p>
        </p:txBody>
      </p:sp>
      <p:sp>
        <p:nvSpPr>
          <p:cNvPr id="14" name="圆角矩形 13"/>
          <p:cNvSpPr/>
          <p:nvPr>
            <p:custDataLst>
              <p:tags r:id="rId4"/>
            </p:custDataLst>
          </p:nvPr>
        </p:nvSpPr>
        <p:spPr>
          <a:xfrm>
            <a:off x="4091179" y="5367716"/>
            <a:ext cx="5489303" cy="88591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zh-CN" altLang="en-US" sz="370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折射现象中，光路</a:t>
            </a:r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4091180" y="3575739"/>
            <a:ext cx="2303329" cy="11003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zh-CN" altLang="en-US" sz="3700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光的折射特点</a:t>
            </a:r>
          </a:p>
        </p:txBody>
      </p:sp>
      <p:sp>
        <p:nvSpPr>
          <p:cNvPr id="16" name="圆角矩形 15"/>
          <p:cNvSpPr/>
          <p:nvPr>
            <p:custDataLst>
              <p:tags r:id="rId6"/>
            </p:custDataLst>
          </p:nvPr>
        </p:nvSpPr>
        <p:spPr>
          <a:xfrm>
            <a:off x="6831968" y="3282276"/>
            <a:ext cx="4916171" cy="177228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just"/>
            <a:r>
              <a:rPr lang="zh-CN" altLang="en-US" sz="3600" b="1" spc="-300" dirty="0">
                <a:solidFill>
                  <a:srgbClr val="FF0000"/>
                </a:solidFill>
                <a:latin typeface="+mn-ea"/>
                <a:sym typeface="+mn-ea"/>
              </a:rPr>
              <a:t>三线共面</a:t>
            </a:r>
            <a:r>
              <a:rPr lang="zh-CN" altLang="en-US" sz="3600" b="1" spc="-300" dirty="0">
                <a:solidFill>
                  <a:srgbClr val="FF0000"/>
                </a:solidFill>
                <a:latin typeface="+mn-ea"/>
                <a:sym typeface="+mn-ea"/>
              </a:rPr>
              <a:t>、两</a:t>
            </a:r>
            <a:r>
              <a:rPr lang="zh-CN" altLang="en-US" sz="3600" b="1" spc="-300" dirty="0">
                <a:solidFill>
                  <a:srgbClr val="FF0000"/>
                </a:solidFill>
                <a:latin typeface="+mn-ea"/>
                <a:sym typeface="+mn-ea"/>
              </a:rPr>
              <a:t>角不等，折射与入射光线分居法线两侧</a:t>
            </a:r>
          </a:p>
        </p:txBody>
      </p:sp>
      <p:cxnSp>
        <p:nvCxnSpPr>
          <p:cNvPr id="22" name="直接连接符 21"/>
          <p:cNvCxnSpPr/>
          <p:nvPr>
            <p:custDataLst>
              <p:tags r:id="rId7"/>
            </p:custDataLst>
          </p:nvPr>
        </p:nvCxnSpPr>
        <p:spPr>
          <a:xfrm>
            <a:off x="8376655" y="2220131"/>
            <a:ext cx="46791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>
            <p:custDataLst>
              <p:tags r:id="rId8"/>
            </p:custDataLst>
          </p:nvPr>
        </p:nvGrpSpPr>
        <p:grpSpPr>
          <a:xfrm>
            <a:off x="2348007" y="2250088"/>
            <a:ext cx="1743172" cy="3559549"/>
            <a:chOff x="2203836" y="2034272"/>
            <a:chExt cx="1743172" cy="2260882"/>
          </a:xfrm>
        </p:grpSpPr>
        <p:sp>
          <p:nvSpPr>
            <p:cNvPr id="4" name="左大括号 3"/>
            <p:cNvSpPr/>
            <p:nvPr>
              <p:custDataLst>
                <p:tags r:id="rId17"/>
              </p:custDataLst>
            </p:nvPr>
          </p:nvSpPr>
          <p:spPr>
            <a:xfrm>
              <a:off x="2203836" y="2034272"/>
              <a:ext cx="268343" cy="2260882"/>
            </a:xfrm>
            <a:prstGeom prst="leftBrace">
              <a:avLst>
                <a:gd name="adj1" fmla="val 0"/>
                <a:gd name="adj2" fmla="val 50000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3700">
                <a:latin typeface="+mn-ea"/>
              </a:endParaRPr>
            </a:p>
          </p:txBody>
        </p:sp>
        <p:cxnSp>
          <p:nvCxnSpPr>
            <p:cNvPr id="24" name="直接连接符 23"/>
            <p:cNvCxnSpPr>
              <a:stCxn id="4" idx="0"/>
            </p:cNvCxnSpPr>
            <p:nvPr>
              <p:custDataLst>
                <p:tags r:id="rId18"/>
              </p:custDataLst>
            </p:nvPr>
          </p:nvCxnSpPr>
          <p:spPr>
            <a:xfrm>
              <a:off x="2472179" y="2034272"/>
              <a:ext cx="1474829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stCxn id="4" idx="2"/>
            </p:cNvCxnSpPr>
            <p:nvPr>
              <p:custDataLst>
                <p:tags r:id="rId19"/>
              </p:custDataLst>
            </p:nvPr>
          </p:nvCxnSpPr>
          <p:spPr>
            <a:xfrm flipV="1">
              <a:off x="2472179" y="4293174"/>
              <a:ext cx="1474828" cy="198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>
              <a:stCxn id="4" idx="1"/>
            </p:cNvCxnSpPr>
            <p:nvPr>
              <p:custDataLst>
                <p:tags r:id="rId20"/>
              </p:custDataLst>
            </p:nvPr>
          </p:nvCxnSpPr>
          <p:spPr>
            <a:xfrm flipV="1">
              <a:off x="2203836" y="3161770"/>
              <a:ext cx="1743171" cy="2943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直接连接符 32"/>
          <p:cNvCxnSpPr/>
          <p:nvPr>
            <p:custDataLst>
              <p:tags r:id="rId9"/>
            </p:custDataLst>
          </p:nvPr>
        </p:nvCxnSpPr>
        <p:spPr>
          <a:xfrm>
            <a:off x="6394508" y="4026052"/>
            <a:ext cx="437165" cy="215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2688927" y="1553884"/>
            <a:ext cx="1132840" cy="66611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lvl="0" algn="ctr"/>
            <a:r>
              <a:rPr lang="zh-CN" altLang="en-US" sz="3700">
                <a:solidFill>
                  <a:prstClr val="black"/>
                </a:solidFill>
                <a:latin typeface="+mn-ea"/>
                <a:sym typeface="+mn-ea"/>
              </a:rPr>
              <a:t>现象</a:t>
            </a:r>
            <a:endParaRPr lang="zh-CN" altLang="en-US" sz="37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2596693" y="3378171"/>
            <a:ext cx="1514139" cy="12414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/>
            <a:r>
              <a:rPr lang="zh-CN" altLang="en-US" sz="3700">
                <a:solidFill>
                  <a:prstClr val="black"/>
                </a:solidFill>
                <a:latin typeface="+mn-ea"/>
                <a:sym typeface="+mn-ea"/>
              </a:rPr>
              <a:t>实验探究</a:t>
            </a:r>
            <a:endParaRPr lang="zh-CN" altLang="en-US" sz="37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2437188" y="5144156"/>
            <a:ext cx="1673645" cy="66611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/>
            <a:r>
              <a:rPr lang="zh-CN" altLang="en-US" sz="3700">
                <a:solidFill>
                  <a:prstClr val="black"/>
                </a:solidFill>
                <a:latin typeface="+mn-ea"/>
                <a:sym typeface="+mn-ea"/>
              </a:rPr>
              <a:t>可逆性</a:t>
            </a:r>
            <a:endParaRPr lang="zh-CN" altLang="en-US" sz="37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7085970" y="1129027"/>
            <a:ext cx="1424305" cy="6451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+mn-ea"/>
                <a:cs typeface="微软雅黑" panose="020B0503020204020204" charset="-122"/>
                <a:sym typeface="+mn-ea"/>
              </a:rPr>
              <a:t>斜射</a:t>
            </a:r>
          </a:p>
        </p:txBody>
      </p:sp>
      <p:cxnSp>
        <p:nvCxnSpPr>
          <p:cNvPr id="5" name="直接连接符 4"/>
          <p:cNvCxnSpPr/>
          <p:nvPr>
            <p:custDataLst>
              <p:tags r:id="rId14"/>
            </p:custDataLst>
          </p:nvPr>
        </p:nvCxnSpPr>
        <p:spPr>
          <a:xfrm flipV="1">
            <a:off x="7085966" y="1710015"/>
            <a:ext cx="1040131" cy="10160"/>
          </a:xfrm>
          <a:prstGeom prst="line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8028944" y="5399365"/>
            <a:ext cx="1162685" cy="666115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r>
              <a:rPr lang="zh-CN" altLang="en-US" sz="3700" b="1">
                <a:solidFill>
                  <a:srgbClr val="FF0000"/>
                </a:solidFill>
                <a:latin typeface="+mn-ea"/>
                <a:cs typeface="微软雅黑" panose="020B0503020204020204" charset="-122"/>
                <a:sym typeface="+mn-ea"/>
              </a:rPr>
              <a:t>可逆</a:t>
            </a:r>
          </a:p>
        </p:txBody>
      </p:sp>
      <p:cxnSp>
        <p:nvCxnSpPr>
          <p:cNvPr id="7" name="直接连接符 6"/>
          <p:cNvCxnSpPr/>
          <p:nvPr>
            <p:custDataLst>
              <p:tags r:id="rId16"/>
            </p:custDataLst>
          </p:nvPr>
        </p:nvCxnSpPr>
        <p:spPr>
          <a:xfrm flipV="1">
            <a:off x="8090536" y="5967055"/>
            <a:ext cx="1040131" cy="10160"/>
          </a:xfrm>
          <a:prstGeom prst="line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3983767" y="2487583"/>
            <a:ext cx="5717804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4" rIns="121909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4300" dirty="0">
                <a:solidFill>
                  <a:prstClr val="black"/>
                </a:solidFill>
                <a:latin typeface="宋体"/>
                <a:ea typeface="宋体"/>
              </a:rPr>
              <a:t>根据课堂安排适量练习</a:t>
            </a:r>
          </a:p>
        </p:txBody>
      </p:sp>
    </p:spTree>
    <p:extLst>
      <p:ext uri="{BB962C8B-B14F-4D97-AF65-F5344CB8AC3E}">
        <p14:creationId xmlns:p14="http://schemas.microsoft.com/office/powerpoint/2010/main" val="15337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00983" y="2633621"/>
            <a:ext cx="7831456" cy="1248139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noAutofit/>
          </a:bodyPr>
          <a:lstStyle/>
          <a:p>
            <a:pPr algn="ctr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7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教材课后练习题</a:t>
            </a:r>
            <a:endParaRPr lang="en-US" altLang="zh-CN" sz="37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38048" y="1725022"/>
            <a:ext cx="10642121" cy="258191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t"/>
          <a:lstStyle>
            <a:lvl1pPr marL="285750" lvl="0" indent="-28575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25" lvl="1" indent="-238125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23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lvl="2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500" lvl="3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500" lvl="5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500" lvl="6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500" lvl="7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500" lvl="8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CN" sz="3200" b="1" dirty="0">
                <a:latin typeface="+mn-ea"/>
                <a:sym typeface="+mn-ea"/>
              </a:rPr>
              <a:t>1.</a:t>
            </a:r>
            <a:r>
              <a:rPr lang="zh-CN" altLang="zh-CN" sz="3200" b="1" dirty="0">
                <a:latin typeface="+mn-ea"/>
                <a:sym typeface="+mn-ea"/>
              </a:rPr>
              <a:t>通过</a:t>
            </a:r>
            <a:r>
              <a:rPr lang="zh-CN" altLang="en-US" sz="3200" b="1" dirty="0">
                <a:latin typeface="+mn-ea"/>
                <a:sym typeface="+mn-ea"/>
              </a:rPr>
              <a:t>实验，观察</a:t>
            </a:r>
            <a:r>
              <a:rPr lang="zh-CN" altLang="zh-CN" sz="3200" b="1" dirty="0">
                <a:latin typeface="+mn-ea"/>
                <a:sym typeface="+mn-ea"/>
              </a:rPr>
              <a:t>光的折射现象</a:t>
            </a:r>
            <a:r>
              <a:rPr lang="zh-CN" altLang="zh-CN" sz="3200" b="1" dirty="0">
                <a:latin typeface="+mn-ea"/>
                <a:sym typeface="+mn-ea"/>
              </a:rPr>
              <a:t>，掌握光折射</a:t>
            </a:r>
            <a:r>
              <a:rPr lang="zh-CN" altLang="en-US" sz="3200" b="1" dirty="0">
                <a:latin typeface="+mn-ea"/>
                <a:sym typeface="+mn-ea"/>
              </a:rPr>
              <a:t>时的特点。</a:t>
            </a:r>
            <a:endParaRPr lang="en-US" altLang="zh-CN" sz="3200" b="1" dirty="0">
              <a:latin typeface="+mn-ea"/>
              <a:sym typeface="+mn-ea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+mn-ea"/>
                <a:sym typeface="+mn-ea"/>
              </a:rPr>
              <a:t>（重点）</a:t>
            </a:r>
            <a:endParaRPr lang="en-US" altLang="zh-CN" sz="3200" b="1" dirty="0">
              <a:solidFill>
                <a:srgbClr val="FF0000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CN" sz="3200" b="1" dirty="0">
                <a:latin typeface="+mn-ea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3200" b="1" dirty="0">
                <a:latin typeface="+mn-ea"/>
                <a:sym typeface="+mn-ea"/>
              </a:rPr>
              <a:t>.</a:t>
            </a:r>
            <a:r>
              <a:rPr lang="zh-CN" altLang="zh-CN" sz="3200" b="1" dirty="0">
                <a:latin typeface="+mn-ea"/>
                <a:sym typeface="+mn-ea"/>
              </a:rPr>
              <a:t>知</a:t>
            </a:r>
            <a:r>
              <a:rPr lang="zh-CN" altLang="zh-CN" sz="3200" b="1" dirty="0">
                <a:latin typeface="+mn-ea"/>
                <a:sym typeface="+mn-ea"/>
              </a:rPr>
              <a:t>道光在发生折射时，光路是可逆</a:t>
            </a:r>
            <a:r>
              <a:rPr lang="zh-CN" altLang="zh-CN" sz="3200" b="1" dirty="0">
                <a:latin typeface="+mn-ea"/>
                <a:sym typeface="+mn-ea"/>
              </a:rPr>
              <a:t>的</a:t>
            </a:r>
            <a:r>
              <a:rPr lang="zh-CN" altLang="en-US" sz="3200" b="1" dirty="0">
                <a:latin typeface="+mn-ea"/>
                <a:sym typeface="+mn-ea"/>
              </a:rPr>
              <a:t>。</a:t>
            </a:r>
            <a:endParaRPr lang="zh-CN" altLang="zh-CN" sz="3200" b="1" dirty="0">
              <a:latin typeface="+mn-ea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CN" sz="3200" b="1" dirty="0">
                <a:latin typeface="+mn-ea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3200" b="1" dirty="0">
                <a:latin typeface="+mn-ea"/>
                <a:sym typeface="+mn-ea"/>
              </a:rPr>
              <a:t>.</a:t>
            </a:r>
            <a:r>
              <a:rPr lang="zh-CN" altLang="en-US" sz="3200" b="1" dirty="0">
                <a:latin typeface="+mn-ea"/>
                <a:sym typeface="+mn-ea"/>
              </a:rPr>
              <a:t>能够用</a:t>
            </a:r>
            <a:r>
              <a:rPr lang="zh-CN" altLang="zh-CN" sz="3200" b="1" spc="-151" dirty="0">
                <a:latin typeface="+mn-ea"/>
                <a:sym typeface="+mn-ea"/>
              </a:rPr>
              <a:t>光的折射知识解释生活中的一些简单现象。</a:t>
            </a:r>
            <a:r>
              <a:rPr lang="zh-CN" altLang="zh-CN" sz="3200" b="1" spc="-151" dirty="0">
                <a:solidFill>
                  <a:srgbClr val="FF0000"/>
                </a:solidFill>
                <a:latin typeface="+mn-ea"/>
                <a:sym typeface="+mn-ea"/>
              </a:rPr>
              <a:t>（难点）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305" y="1347160"/>
            <a:ext cx="8466959" cy="465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283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677" y="1706880"/>
            <a:ext cx="5669915" cy="44799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8362" y="1471297"/>
            <a:ext cx="2671217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3600" b="1" dirty="0"/>
              <a:t>1.</a:t>
            </a:r>
            <a:r>
              <a:rPr lang="zh-CN" altLang="en-US" sz="3600" b="1" dirty="0"/>
              <a:t>基本概念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734560" y="3872865"/>
            <a:ext cx="1198245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600" dirty="0"/>
              <a:t>界面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09846" y="2002156"/>
            <a:ext cx="5434919" cy="439991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 dirty="0">
                <a:ea typeface="宋体" panose="02010600030101010101" pitchFamily="2" charset="-122"/>
              </a:rPr>
              <a:t>实验步骤：</a:t>
            </a: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ea typeface="宋体" panose="02010600030101010101" pitchFamily="2" charset="-122"/>
              </a:rPr>
              <a:t>）按图安装实验器材。</a:t>
            </a: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ea typeface="宋体" panose="02010600030101010101" pitchFamily="2" charset="-122"/>
              </a:rPr>
              <a:t>）让激光笔发出的光斜射入玻璃砖，观察光的传播路径。</a:t>
            </a:r>
          </a:p>
          <a:p>
            <a:pPr algn="just">
              <a:lnSpc>
                <a:spcPct val="150000"/>
              </a:lnSpc>
            </a:pPr>
            <a:r>
              <a:rPr lang="zh-CN" altLang="en-US" sz="2800" b="1" dirty="0"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ea typeface="宋体" panose="02010600030101010101" pitchFamily="2" charset="-122"/>
              </a:rPr>
              <a:t>）让激光笔逆时针旋转，观察折射光线如何变化。</a:t>
            </a:r>
          </a:p>
          <a:p>
            <a:pPr algn="just"/>
            <a:endParaRPr lang="zh-CN" altLang="en-US" sz="2800" b="1" dirty="0"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6682" t="13468" b="8007"/>
          <a:stretch>
            <a:fillRect/>
          </a:stretch>
        </p:blipFill>
        <p:spPr>
          <a:xfrm rot="16200000">
            <a:off x="7048747" y="1180781"/>
            <a:ext cx="4345940" cy="528193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9845" y="1295401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探究活动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altLang="en-US" sz="40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t="15129" b="13074"/>
          <a:stretch>
            <a:fillRect/>
          </a:stretch>
        </p:blipFill>
        <p:spPr>
          <a:xfrm rot="16200000">
            <a:off x="6816089" y="1116331"/>
            <a:ext cx="4032251" cy="49860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64261" y="2157047"/>
            <a:ext cx="4997451" cy="2308324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3200" b="1" dirty="0"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3200" b="1" dirty="0">
                <a:ea typeface="宋体" panose="02010600030101010101" pitchFamily="2" charset="-122"/>
                <a:sym typeface="+mn-ea"/>
              </a:rPr>
              <a:t>）让激光笔发出的光垂直射入玻璃砖，观察光的传播路径。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/>
          <p:cNvGraphicFramePr/>
          <p:nvPr/>
        </p:nvGraphicFramePr>
        <p:xfrm>
          <a:off x="6096000" y="2845435"/>
          <a:ext cx="43349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/>
                <a:gridCol w="216747"/>
              </a:tblGrid>
              <a:tr h="4572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400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4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400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1172845" y="163258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ea typeface="宋体" panose="02010600030101010101" pitchFamily="2" charset="-122"/>
              </a:rPr>
              <a:t>实验数据：</a:t>
            </a:r>
          </a:p>
        </p:txBody>
      </p:sp>
      <p:graphicFrame>
        <p:nvGraphicFramePr>
          <p:cNvPr id="2" name="表格 1"/>
          <p:cNvGraphicFramePr/>
          <p:nvPr>
            <p:extLst>
              <p:ext uri="{D42A27DB-BD31-4B8C-83A1-F6EECF244321}">
                <p14:modId xmlns:p14="http://schemas.microsoft.com/office/powerpoint/2010/main" val="3957572973"/>
              </p:ext>
            </p:extLst>
          </p:nvPr>
        </p:nvGraphicFramePr>
        <p:xfrm>
          <a:off x="1847218" y="3042139"/>
          <a:ext cx="7780363" cy="1512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4807"/>
                <a:gridCol w="1449579"/>
                <a:gridCol w="1442403"/>
                <a:gridCol w="1344089"/>
                <a:gridCol w="1429485"/>
              </a:tblGrid>
              <a:tr h="76790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 dirty="0" err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入射角</a:t>
                      </a:r>
                      <a:r>
                        <a:rPr lang="en-US" sz="3200" b="0" i="1" dirty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α</a:t>
                      </a:r>
                      <a:endParaRPr lang="en-US" altLang="en-US" sz="3200" b="0" i="1" dirty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 dirty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15°</a:t>
                      </a:r>
                      <a:endParaRPr lang="en-US" altLang="en-US" sz="3200" b="0" dirty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 dirty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30°</a:t>
                      </a:r>
                      <a:endParaRPr lang="en-US" altLang="en-US" sz="3200" b="0" dirty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 dirty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45°</a:t>
                      </a:r>
                      <a:endParaRPr lang="en-US" altLang="en-US" sz="3200" b="0" dirty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60°</a:t>
                      </a:r>
                      <a:endParaRPr lang="en-US" altLang="en-US" sz="32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36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折射角</a:t>
                      </a:r>
                      <a:r>
                        <a:rPr lang="en-US" sz="3200" b="0" i="1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β</a:t>
                      </a:r>
                      <a:endParaRPr lang="en-US" altLang="en-US" sz="3200" b="0" i="1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10.5°</a:t>
                      </a:r>
                      <a:endParaRPr lang="en-US" altLang="en-US" sz="3200" b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 dirty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20.7°</a:t>
                      </a:r>
                      <a:endParaRPr lang="en-US" altLang="en-US" sz="3200" b="0" dirty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 dirty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30°</a:t>
                      </a:r>
                      <a:endParaRPr lang="en-US" altLang="en-US" sz="3200" b="0" dirty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3200" b="0" dirty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37.8°</a:t>
                      </a:r>
                      <a:endParaRPr lang="en-US" altLang="en-US" sz="3200" b="0" dirty="0">
                        <a:solidFill>
                          <a:srgbClr val="333333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88062" y="1304389"/>
            <a:ext cx="313563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折射规律：</a:t>
            </a:r>
          </a:p>
        </p:txBody>
      </p:sp>
      <p:pic>
        <p:nvPicPr>
          <p:cNvPr id="10" name="图片 9" descr="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398" y="2335721"/>
            <a:ext cx="3299460" cy="3622040"/>
          </a:xfrm>
          <a:prstGeom prst="rect">
            <a:avLst/>
          </a:prstGeom>
        </p:spPr>
      </p:pic>
      <p:sp>
        <p:nvSpPr>
          <p:cNvPr id="178215" name="矩形 178214"/>
          <p:cNvSpPr/>
          <p:nvPr/>
        </p:nvSpPr>
        <p:spPr>
          <a:xfrm>
            <a:off x="908929" y="1950719"/>
            <a:ext cx="8103187" cy="4081117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lnSpc>
                <a:spcPct val="135000"/>
              </a:lnSpc>
              <a:spcBef>
                <a:spcPct val="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入射光线、折射光线与法线在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同一平面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内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折射光线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入射光线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分居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法线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的两侧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光从空气斜射入水或玻璃时，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折射角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小于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入射角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光从空气斜射入水或玻璃时，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入射角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增大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时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折射角也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增大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8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8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8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8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8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8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8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15" grpId="1"/>
      <p:bldP spid="178215" grpId="2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9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801</Words>
  <PresentationFormat>自定义</PresentationFormat>
  <Paragraphs>99</Paragraphs>
  <Slides>25</Slides>
  <Notes>0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2024-07-18T06:20:47Z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66F7662344B748049B3A24D35EF44E65</vt:lpwstr>
  </property>
</Properties>
</file>