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 id="2147483660" r:id="rId2"/>
  </p:sldMasterIdLst>
  <p:notesMasterIdLst>
    <p:notesMasterId r:id="rId3"/>
  </p:notesMasterIdLst>
  <p:sldIdLst>
    <p:sldId id="265" r:id="rId4"/>
    <p:sldId id="256" r:id="rId5"/>
    <p:sldId id="266" r:id="rId6"/>
    <p:sldId id="258" r:id="rId7"/>
    <p:sldId id="277" r:id="rId8"/>
    <p:sldId id="267" r:id="rId9"/>
    <p:sldId id="259" r:id="rId10"/>
    <p:sldId id="262" r:id="rId11"/>
    <p:sldId id="260" r:id="rId12"/>
    <p:sldId id="271" r:id="rId13"/>
    <p:sldId id="278" r:id="rId14"/>
    <p:sldId id="272" r:id="rId15"/>
    <p:sldId id="268" r:id="rId16"/>
    <p:sldId id="286" r:id="rId17"/>
    <p:sldId id="288" r:id="rId18"/>
    <p:sldId id="287" r:id="rId19"/>
  </p:sldIdLst>
  <p:sldSz cx="12241530" cy="6858000"/>
  <p:notesSz cx="6858000" cy="9144000"/>
  <p:custDataLst>
    <p:tags r:id="rId20"/>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32"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p:scale>
          <a:sx n="50" d="100"/>
          <a:sy n="50" d="100"/>
        </p:scale>
        <p:origin x="-1572" y="-738"/>
      </p:cViewPr>
      <p:guideLst>
        <p:guide orient="horz" pos="2160"/>
        <p:guide pos="3832"/>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6199" cy="76199"/>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tags" Target="tags/tag14.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heme" Target="theme/theme1.xml" /><Relationship Id="rId24" Type="http://schemas.openxmlformats.org/officeDocument/2006/relationships/tableStyles" Target="tableStyles.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Pr>
        <a:solidFill>
          <a:schemeClr val="bg1"/>
        </a:solidFill>
        <a:effectLst/>
      </p:bgPr>
    </p:bg>
    <p:spTree>
      <p:nvGrpSpPr>
        <p:cNvPr id="1" name=""/>
        <p:cNvGrpSpPr/>
        <p:nvPr/>
      </p:nvGrpSpPr>
      <p:grpSpPr/>
      <p:sp>
        <p:nvSpPr>
          <p:cNvPr id="14338"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39"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2" name="Rectangle 4"/>
          <p:cNvSpPr>
            <a:spLocks noRot="1" noTextEdit="1"/>
          </p:cNvSpPr>
          <p:nvPr>
            <p:ph type="sldImg" idx="6"/>
          </p:nvPr>
        </p:nvSpPr>
        <p:spPr>
          <a:xfrm>
            <a:off x="369888" y="685800"/>
            <a:ext cx="6118225" cy="3429000"/>
          </a:xfrm>
          <a:prstGeom prst="rect">
            <a:avLst/>
          </a:prstGeom>
          <a:noFill/>
          <a:ln w="9525" cap="flat" cmpd="sng">
            <a:solidFill>
              <a:srgbClr val="000000"/>
            </a:solidFill>
            <a:prstDash val="solid"/>
            <a:miter/>
            <a:headEnd type="none" w="med" len="med"/>
            <a:tailEnd type="none" w="med" len="me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42"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altLang="zh-CN" sz="1200" strike="noStrike" noProof="1">
                <a:latin typeface="Arial" panose="020b0604020202020204" pitchFamily="34" charset="0"/>
                <a:ea typeface="宋体" panose="02010600030101010101" pitchFamily="2" charset="-122"/>
                <a:cs typeface="+mn-cs"/>
              </a:rPr>
              <a:t/>
            </a:fld>
            <a:endParaRPr lang="en-US" altLang="zh-CN" sz="1200"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1031"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1031"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1.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22.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3.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5.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6.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png" /><Relationship Id="rId3" Type="http://schemas.openxmlformats.org/officeDocument/2006/relationships/image" Target="../media/image3.png" /><Relationship Id="rId4" Type="http://schemas.openxmlformats.org/officeDocument/2006/relationships/image" Target="../media/image4.png" /><Relationship Id="rId5" Type="http://schemas.openxmlformats.org/officeDocument/2006/relationships/image" Target="../media/image5.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6.png" /><Relationship Id="rId3" Type="http://schemas.openxmlformats.org/officeDocument/2006/relationships/image" Target="../media/image7.png" /><Relationship Id="rId4" Type="http://schemas.openxmlformats.org/officeDocument/2006/relationships/image" Target="../media/image8.png" /><Relationship Id="rId5" Type="http://schemas.openxmlformats.org/officeDocument/2006/relationships/tags" Target="../tags/tag1.xml" /><Relationship Id="rId6" Type="http://schemas.openxmlformats.org/officeDocument/2006/relationships/video" Target="../media/media1.mp4" /><Relationship Id="rId7" Type="http://schemas.microsoft.com/office/2007/relationships/media" Target="../media/media1.mp4"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 Id="rId3" Type="http://schemas.openxmlformats.org/officeDocument/2006/relationships/hyperlink" Target="&#24178;&#20912;&#21319;&#21326;.mpg" TargetMode="External" /><Relationship Id="rId4" Type="http://schemas.openxmlformats.org/officeDocument/2006/relationships/image" Target="../media/image10.png" /><Relationship Id="rId5" Type="http://schemas.openxmlformats.org/officeDocument/2006/relationships/hyperlink" Target="&#20957;&#21326;&#29616;&#35937;.avi" TargetMode="External" /><Relationship Id="rId6" Type="http://schemas.openxmlformats.org/officeDocument/2006/relationships/image" Target="../media/image11.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xml" /><Relationship Id="rId11" Type="http://schemas.openxmlformats.org/officeDocument/2006/relationships/tags" Target="../tags/tag9.xml" /><Relationship Id="rId12" Type="http://schemas.openxmlformats.org/officeDocument/2006/relationships/tags" Target="../tags/tag10.xml" /><Relationship Id="rId13" Type="http://schemas.openxmlformats.org/officeDocument/2006/relationships/image" Target="../media/image14.jpeg" /><Relationship Id="rId14" Type="http://schemas.openxmlformats.org/officeDocument/2006/relationships/tags" Target="../tags/tag11.xml" /><Relationship Id="rId15" Type="http://schemas.openxmlformats.org/officeDocument/2006/relationships/tags" Target="../tags/tag12.xml" /><Relationship Id="rId16" Type="http://schemas.openxmlformats.org/officeDocument/2006/relationships/image" Target="../media/image15.jpeg" /><Relationship Id="rId17" Type="http://schemas.openxmlformats.org/officeDocument/2006/relationships/tags" Target="../tags/tag13.xml" /><Relationship Id="rId2" Type="http://schemas.openxmlformats.org/officeDocument/2006/relationships/tags" Target="../tags/tag2.xml" /><Relationship Id="rId3" Type="http://schemas.openxmlformats.org/officeDocument/2006/relationships/image" Target="../media/image12.jpeg" /><Relationship Id="rId4" Type="http://schemas.openxmlformats.org/officeDocument/2006/relationships/tags" Target="../tags/tag3.xml" /><Relationship Id="rId5" Type="http://schemas.openxmlformats.org/officeDocument/2006/relationships/tags" Target="../tags/tag4.xml" /><Relationship Id="rId6" Type="http://schemas.openxmlformats.org/officeDocument/2006/relationships/image" Target="../media/image13.jpeg"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tags" Target="../tags/tag7.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6.png" /><Relationship Id="rId3" Type="http://schemas.openxmlformats.org/officeDocument/2006/relationships/hyperlink" Target="http://www.xkbwl.com/Photo/ShowClass.asp?ClassID=62" TargetMode="External" /><Relationship Id="rId4" Type="http://schemas.openxmlformats.org/officeDocument/2006/relationships/image" Target="../media/image17.jpeg" /><Relationship Id="rId5" Type="http://schemas.openxmlformats.org/officeDocument/2006/relationships/image" Target="../media/image18.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9.jpeg" /><Relationship Id="rId3" Type="http://schemas.openxmlformats.org/officeDocument/2006/relationships/image" Target="../media/image20.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074" name="Rectangle 15" title=""/>
          <p:cNvSpPr>
            <a:spLocks noChangeArrowheads="1"/>
          </p:cNvSpPr>
          <p:nvPr/>
        </p:nvSpPr>
        <p:spPr bwMode="auto">
          <a:xfrm>
            <a:off x="1092200" y="3778250"/>
            <a:ext cx="3810000" cy="64135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2"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知识回顾</a:t>
            </a:r>
            <a:endParaRPr lang="zh-CN" altLang="en-US" sz="3200" b="1">
              <a:solidFill>
                <a:schemeClr val="bg1"/>
              </a:solidFill>
              <a:latin typeface="Arial" panose="020b0604020202020204" pitchFamily="34" charset="0"/>
              <a:ea typeface="黑体" panose="02010609060101010101" pitchFamily="49" charset="-122"/>
            </a:endParaRPr>
          </a:p>
        </p:txBody>
      </p:sp>
      <p:sp>
        <p:nvSpPr>
          <p:cNvPr id="3076" name="Text Box 3" title=""/>
          <p:cNvSpPr txBox="1">
            <a:spLocks noChangeArrowheads="1"/>
          </p:cNvSpPr>
          <p:nvPr/>
        </p:nvSpPr>
        <p:spPr bwMode="auto">
          <a:xfrm>
            <a:off x="177800" y="806450"/>
            <a:ext cx="11885613" cy="953135"/>
          </a:xfrm>
          <a:prstGeom prst="rect">
            <a:avLst/>
          </a:prstGeom>
          <a:noFill/>
          <a:ln w="9525">
            <a:noFill/>
            <a:miter lim="800000"/>
          </a:ln>
          <a:effectLst/>
        </p:spPr>
        <p:txBody>
          <a:bodyPr>
            <a:spAutoFit/>
          </a:bodyPr>
          <a:lstStyle/>
          <a:p>
            <a:pPr marL="457200" marR="0" indent="-285750" defTabSz="914400">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回顾所学物态变化，在下面（ ）中填入相应物态变化名称，在</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中填入“吸热”或“放热”。</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077" name="Rectangle 4" title=""/>
          <p:cNvSpPr>
            <a:spLocks noChangeArrowheads="1"/>
          </p:cNvSpPr>
          <p:nvPr/>
        </p:nvSpPr>
        <p:spPr bwMode="auto">
          <a:xfrm>
            <a:off x="482600" y="3016250"/>
            <a:ext cx="1120775" cy="100647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固</a:t>
            </a:r>
            <a:endPar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78" name="Rectangle 5" title=""/>
          <p:cNvSpPr>
            <a:spLocks noChangeArrowheads="1"/>
          </p:cNvSpPr>
          <p:nvPr/>
        </p:nvSpPr>
        <p:spPr bwMode="auto">
          <a:xfrm>
            <a:off x="5229225" y="3016250"/>
            <a:ext cx="1120775" cy="100647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a:t>
            </a:r>
            <a:endPar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79" name="AutoShape 6" title=""/>
          <p:cNvSpPr>
            <a:spLocks noChangeArrowheads="1"/>
          </p:cNvSpPr>
          <p:nvPr/>
        </p:nvSpPr>
        <p:spPr bwMode="auto">
          <a:xfrm>
            <a:off x="1397000" y="3244850"/>
            <a:ext cx="3810000" cy="152400"/>
          </a:xfrm>
          <a:prstGeom prst="rightArrow">
            <a:avLst>
              <a:gd name="adj1" fmla="val 50000"/>
              <a:gd name="adj2" fmla="val 625000"/>
            </a:avLst>
          </a:prstGeom>
          <a:solidFill>
            <a:schemeClr val="accent1"/>
          </a:solidFill>
          <a:ln w="9525">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080" name="Rectangle 8" title=""/>
          <p:cNvSpPr>
            <a:spLocks noChangeArrowheads="1"/>
          </p:cNvSpPr>
          <p:nvPr/>
        </p:nvSpPr>
        <p:spPr bwMode="auto">
          <a:xfrm>
            <a:off x="1092200" y="2635250"/>
            <a:ext cx="3810000" cy="64135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81" name="AutoShape 9" title=""/>
          <p:cNvSpPr>
            <a:spLocks noChangeArrowheads="1"/>
          </p:cNvSpPr>
          <p:nvPr/>
        </p:nvSpPr>
        <p:spPr bwMode="auto">
          <a:xfrm flipH="1">
            <a:off x="1397000" y="3625850"/>
            <a:ext cx="3810000" cy="152400"/>
          </a:xfrm>
          <a:prstGeom prst="rightArrow">
            <a:avLst>
              <a:gd name="adj1" fmla="val 50000"/>
              <a:gd name="adj2" fmla="val 625000"/>
            </a:avLst>
          </a:prstGeom>
          <a:solidFill>
            <a:schemeClr val="accent1"/>
          </a:solidFill>
          <a:ln w="9525">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8922" name="Rectangle 10" title=""/>
          <p:cNvSpPr>
            <a:spLocks noChangeArrowheads="1"/>
          </p:cNvSpPr>
          <p:nvPr/>
        </p:nvSpPr>
        <p:spPr bwMode="auto">
          <a:xfrm>
            <a:off x="3302000" y="2635250"/>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吸热</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23" name="Rectangle 11" title=""/>
          <p:cNvSpPr>
            <a:spLocks noChangeArrowheads="1"/>
          </p:cNvSpPr>
          <p:nvPr/>
        </p:nvSpPr>
        <p:spPr bwMode="auto">
          <a:xfrm>
            <a:off x="3400425" y="3792538"/>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放热</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24" name="Rectangle 12" title=""/>
          <p:cNvSpPr>
            <a:spLocks noChangeArrowheads="1"/>
          </p:cNvSpPr>
          <p:nvPr/>
        </p:nvSpPr>
        <p:spPr bwMode="auto">
          <a:xfrm>
            <a:off x="1625600" y="2635250"/>
            <a:ext cx="1066800"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熔化</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25" name="Rectangle 13" title=""/>
          <p:cNvSpPr>
            <a:spLocks noChangeArrowheads="1"/>
          </p:cNvSpPr>
          <p:nvPr/>
        </p:nvSpPr>
        <p:spPr bwMode="auto">
          <a:xfrm>
            <a:off x="1549400" y="3792538"/>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凝固</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26" name="Text Box 14" title=""/>
          <p:cNvSpPr txBox="1">
            <a:spLocks noChangeArrowheads="1"/>
          </p:cNvSpPr>
          <p:nvPr/>
        </p:nvSpPr>
        <p:spPr bwMode="auto">
          <a:xfrm>
            <a:off x="177800" y="5424488"/>
            <a:ext cx="11885613" cy="522288"/>
          </a:xfrm>
          <a:prstGeom prst="rect">
            <a:avLst/>
          </a:prstGeom>
          <a:noFill/>
          <a:ln w="9525">
            <a:noFill/>
            <a:miter lim="800000"/>
          </a:ln>
          <a:effectLst/>
        </p:spPr>
        <p:txBody>
          <a:bodyPr>
            <a:spAutoFit/>
          </a:bodyPr>
          <a:lstStyle/>
          <a:p>
            <a:pPr marL="457200" marR="0" indent="-285750" defTabSz="914400">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2.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思考：物质可以从固态直接变成气态或由气态直接变成固态吗？</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087" name="Rectangle 17" title=""/>
          <p:cNvSpPr>
            <a:spLocks noChangeArrowheads="1"/>
          </p:cNvSpPr>
          <p:nvPr/>
        </p:nvSpPr>
        <p:spPr bwMode="auto">
          <a:xfrm>
            <a:off x="10083800" y="3016250"/>
            <a:ext cx="1120775" cy="100647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气</a:t>
            </a:r>
            <a:endParaRPr kumimoji="0" lang="zh-CN" altLang="en-US" sz="60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88" name="AutoShape 18" title=""/>
          <p:cNvSpPr>
            <a:spLocks noChangeArrowheads="1"/>
          </p:cNvSpPr>
          <p:nvPr/>
        </p:nvSpPr>
        <p:spPr bwMode="auto">
          <a:xfrm>
            <a:off x="6197600" y="3244850"/>
            <a:ext cx="3810000" cy="152400"/>
          </a:xfrm>
          <a:prstGeom prst="rightArrow">
            <a:avLst>
              <a:gd name="adj1" fmla="val 50000"/>
              <a:gd name="adj2" fmla="val 625000"/>
            </a:avLst>
          </a:prstGeom>
          <a:solidFill>
            <a:schemeClr val="accent1"/>
          </a:solidFill>
          <a:ln w="9525">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089" name="AutoShape 19" title=""/>
          <p:cNvSpPr>
            <a:spLocks noChangeArrowheads="1"/>
          </p:cNvSpPr>
          <p:nvPr/>
        </p:nvSpPr>
        <p:spPr bwMode="auto">
          <a:xfrm flipH="1">
            <a:off x="6197600" y="3625850"/>
            <a:ext cx="3810000" cy="152400"/>
          </a:xfrm>
          <a:prstGeom prst="rightArrow">
            <a:avLst>
              <a:gd name="adj1" fmla="val 50000"/>
              <a:gd name="adj2" fmla="val 625000"/>
            </a:avLst>
          </a:prstGeom>
          <a:solidFill>
            <a:schemeClr val="accent1"/>
          </a:solidFill>
          <a:ln w="9525">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090" name="Rectangle 20" title=""/>
          <p:cNvSpPr>
            <a:spLocks noChangeArrowheads="1"/>
          </p:cNvSpPr>
          <p:nvPr/>
        </p:nvSpPr>
        <p:spPr bwMode="auto">
          <a:xfrm>
            <a:off x="6197600" y="3778250"/>
            <a:ext cx="3810000" cy="64135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91" name="Rectangle 21" title=""/>
          <p:cNvSpPr>
            <a:spLocks noChangeArrowheads="1"/>
          </p:cNvSpPr>
          <p:nvPr/>
        </p:nvSpPr>
        <p:spPr bwMode="auto">
          <a:xfrm>
            <a:off x="6197600" y="2635250"/>
            <a:ext cx="3810000" cy="64135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34" name="Rectangle 22" title=""/>
          <p:cNvSpPr>
            <a:spLocks noChangeArrowheads="1"/>
          </p:cNvSpPr>
          <p:nvPr/>
        </p:nvSpPr>
        <p:spPr bwMode="auto">
          <a:xfrm>
            <a:off x="8331200" y="2635250"/>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吸热</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35" name="Rectangle 23" title=""/>
          <p:cNvSpPr>
            <a:spLocks noChangeArrowheads="1"/>
          </p:cNvSpPr>
          <p:nvPr/>
        </p:nvSpPr>
        <p:spPr bwMode="auto">
          <a:xfrm>
            <a:off x="6654800" y="2635250"/>
            <a:ext cx="1066800"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汽化</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36" name="Rectangle 24" title=""/>
          <p:cNvSpPr>
            <a:spLocks noChangeArrowheads="1"/>
          </p:cNvSpPr>
          <p:nvPr/>
        </p:nvSpPr>
        <p:spPr bwMode="auto">
          <a:xfrm>
            <a:off x="8331200" y="3792538"/>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放热</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8937" name="Rectangle 25" title=""/>
          <p:cNvSpPr>
            <a:spLocks noChangeArrowheads="1"/>
          </p:cNvSpPr>
          <p:nvPr/>
        </p:nvSpPr>
        <p:spPr bwMode="auto">
          <a:xfrm>
            <a:off x="6654800" y="3792538"/>
            <a:ext cx="1120775" cy="519113"/>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液化</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nvGrpSpPr>
          <p:cNvPr id="3" name="Group 42" title=""/>
          <p:cNvGrpSpPr/>
          <p:nvPr/>
        </p:nvGrpSpPr>
        <p:grpSpPr>
          <a:xfrm>
            <a:off x="939800" y="1638300"/>
            <a:ext cx="9601200" cy="1524000"/>
            <a:chOff x="592" y="1032"/>
            <a:chExt cx="6048" cy="960"/>
          </a:xfrm>
        </p:grpSpPr>
        <p:grpSp>
          <p:nvGrpSpPr>
            <p:cNvPr id="3096" name="Group 31"/>
            <p:cNvGrpSpPr/>
            <p:nvPr/>
          </p:nvGrpSpPr>
          <p:grpSpPr>
            <a:xfrm>
              <a:off x="592" y="1512"/>
              <a:ext cx="6048" cy="480"/>
              <a:chOff x="592" y="1512"/>
              <a:chExt cx="6048" cy="480"/>
            </a:xfrm>
          </p:grpSpPr>
          <p:sp>
            <p:nvSpPr>
              <p:cNvPr id="3105" name="Line 26"/>
              <p:cNvSpPr>
                <a:spLocks noChangeShapeType="1"/>
              </p:cNvSpPr>
              <p:nvPr/>
            </p:nvSpPr>
            <p:spPr bwMode="auto">
              <a:xfrm flipH="1" flipV="1">
                <a:off x="592" y="1512"/>
                <a:ext cx="0" cy="480"/>
              </a:xfrm>
              <a:prstGeom prst="line">
                <a:avLst/>
              </a:prstGeom>
              <a:noFill/>
              <a:ln w="57150">
                <a:solidFill>
                  <a:schemeClr val="tx1"/>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106" name="Line 28"/>
              <p:cNvSpPr>
                <a:spLocks noChangeShapeType="1"/>
              </p:cNvSpPr>
              <p:nvPr/>
            </p:nvSpPr>
            <p:spPr bwMode="auto">
              <a:xfrm>
                <a:off x="592" y="1524"/>
                <a:ext cx="6048" cy="0"/>
              </a:xfrm>
              <a:prstGeom prst="line">
                <a:avLst/>
              </a:prstGeom>
              <a:noFill/>
              <a:ln w="57150">
                <a:solidFill>
                  <a:schemeClr val="tx1"/>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107" name="Line 29"/>
              <p:cNvSpPr>
                <a:spLocks noChangeShapeType="1"/>
              </p:cNvSpPr>
              <p:nvPr/>
            </p:nvSpPr>
            <p:spPr bwMode="auto">
              <a:xfrm flipH="1">
                <a:off x="6640" y="1512"/>
                <a:ext cx="0" cy="456"/>
              </a:xfrm>
              <a:prstGeom prst="line">
                <a:avLst/>
              </a:prstGeom>
              <a:noFill/>
              <a:ln w="57150">
                <a:solidFill>
                  <a:schemeClr val="tx1"/>
                </a:solidFill>
                <a:round/>
                <a:tailEnd type="stealth" w="lg" len="lg"/>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sp>
          <p:nvSpPr>
            <p:cNvPr id="3104" name="Rectangle 32"/>
            <p:cNvSpPr>
              <a:spLocks noChangeArrowheads="1"/>
            </p:cNvSpPr>
            <p:nvPr/>
          </p:nvSpPr>
          <p:spPr bwMode="auto">
            <a:xfrm>
              <a:off x="2272" y="1032"/>
              <a:ext cx="3216" cy="519"/>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zh-CN" altLang="en-US" sz="4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zh-CN" altLang="en-US" sz="4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grpSp>
        <p:nvGrpSpPr>
          <p:cNvPr id="4" name="Group 43" title=""/>
          <p:cNvGrpSpPr/>
          <p:nvPr/>
        </p:nvGrpSpPr>
        <p:grpSpPr>
          <a:xfrm>
            <a:off x="939800" y="3962400"/>
            <a:ext cx="9601200" cy="1490663"/>
            <a:chOff x="592" y="2496"/>
            <a:chExt cx="6048" cy="939"/>
          </a:xfrm>
        </p:grpSpPr>
        <p:grpSp>
          <p:nvGrpSpPr>
            <p:cNvPr id="3102" name="Group 34"/>
            <p:cNvGrpSpPr/>
            <p:nvPr/>
          </p:nvGrpSpPr>
          <p:grpSpPr>
            <a:xfrm flipH="1" flipV="1">
              <a:off x="592" y="2496"/>
              <a:ext cx="6048" cy="480"/>
              <a:chOff x="592" y="1512"/>
              <a:chExt cx="6048" cy="480"/>
            </a:xfrm>
          </p:grpSpPr>
          <p:sp>
            <p:nvSpPr>
              <p:cNvPr id="3100" name="Line 35"/>
              <p:cNvSpPr>
                <a:spLocks noChangeShapeType="1"/>
              </p:cNvSpPr>
              <p:nvPr/>
            </p:nvSpPr>
            <p:spPr bwMode="auto">
              <a:xfrm flipH="1" flipV="1">
                <a:off x="592" y="1512"/>
                <a:ext cx="0" cy="480"/>
              </a:xfrm>
              <a:prstGeom prst="line">
                <a:avLst/>
              </a:prstGeom>
              <a:noFill/>
              <a:ln w="57150">
                <a:solidFill>
                  <a:schemeClr val="tx1"/>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101" name="Line 36"/>
              <p:cNvSpPr>
                <a:spLocks noChangeShapeType="1"/>
              </p:cNvSpPr>
              <p:nvPr/>
            </p:nvSpPr>
            <p:spPr bwMode="auto">
              <a:xfrm>
                <a:off x="592" y="1524"/>
                <a:ext cx="6048" cy="0"/>
              </a:xfrm>
              <a:prstGeom prst="line">
                <a:avLst/>
              </a:prstGeom>
              <a:noFill/>
              <a:ln w="57150">
                <a:solidFill>
                  <a:schemeClr val="tx1"/>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5" name="Line 37"/>
              <p:cNvSpPr>
                <a:spLocks noChangeShapeType="1"/>
              </p:cNvSpPr>
              <p:nvPr/>
            </p:nvSpPr>
            <p:spPr bwMode="auto">
              <a:xfrm flipH="1">
                <a:off x="6640" y="1512"/>
                <a:ext cx="0" cy="456"/>
              </a:xfrm>
              <a:prstGeom prst="line">
                <a:avLst/>
              </a:prstGeom>
              <a:noFill/>
              <a:ln w="57150">
                <a:solidFill>
                  <a:schemeClr val="tx1"/>
                </a:solidFill>
                <a:round/>
                <a:tailEnd type="stealth" w="lg" len="lg"/>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sp>
          <p:nvSpPr>
            <p:cNvPr id="3099" name="Rectangle 39"/>
            <p:cNvSpPr>
              <a:spLocks noChangeArrowheads="1"/>
            </p:cNvSpPr>
            <p:nvPr/>
          </p:nvSpPr>
          <p:spPr bwMode="auto">
            <a:xfrm>
              <a:off x="2272" y="2916"/>
              <a:ext cx="3456" cy="519"/>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zh-CN" altLang="en-US" sz="4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zh-CN" altLang="en-US" sz="4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r>
                <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endParaRPr kumimoji="0" lang="en-US" altLang="zh-CN" sz="3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24"/>
                                        </p:tgtEl>
                                        <p:attrNameLst>
                                          <p:attrName>style.visibility</p:attrName>
                                        </p:attrNameLst>
                                      </p:cBhvr>
                                      <p:to>
                                        <p:strVal val="visible"/>
                                      </p:to>
                                    </p:set>
                                    <p:animEffect transition="in" filter="wipe(left)">
                                      <p:cBhvr>
                                        <p:cTn id="7" dur="500"/>
                                        <p:tgtEl>
                                          <p:spTgt spid="3892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22"/>
                                        </p:tgtEl>
                                        <p:attrNameLst>
                                          <p:attrName>style.visibility</p:attrName>
                                        </p:attrNameLst>
                                      </p:cBhvr>
                                      <p:to>
                                        <p:strVal val="visible"/>
                                      </p:to>
                                    </p:set>
                                    <p:animEffect transition="in" filter="wipe(left)">
                                      <p:cBhvr>
                                        <p:cTn id="12" dur="500"/>
                                        <p:tgtEl>
                                          <p:spTgt spid="3892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25"/>
                                        </p:tgtEl>
                                        <p:attrNameLst>
                                          <p:attrName>style.visibility</p:attrName>
                                        </p:attrNameLst>
                                      </p:cBhvr>
                                      <p:to>
                                        <p:strVal val="visible"/>
                                      </p:to>
                                    </p:set>
                                    <p:animEffect transition="in" filter="wipe(left)">
                                      <p:cBhvr>
                                        <p:cTn id="17" dur="500"/>
                                        <p:tgtEl>
                                          <p:spTgt spid="3892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923"/>
                                        </p:tgtEl>
                                        <p:attrNameLst>
                                          <p:attrName>style.visibility</p:attrName>
                                        </p:attrNameLst>
                                      </p:cBhvr>
                                      <p:to>
                                        <p:strVal val="visible"/>
                                      </p:to>
                                    </p:set>
                                    <p:animEffect transition="in" filter="wipe(left)">
                                      <p:cBhvr>
                                        <p:cTn id="22" dur="500"/>
                                        <p:tgtEl>
                                          <p:spTgt spid="3892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8935"/>
                                        </p:tgtEl>
                                        <p:attrNameLst>
                                          <p:attrName>style.visibility</p:attrName>
                                        </p:attrNameLst>
                                      </p:cBhvr>
                                      <p:to>
                                        <p:strVal val="visible"/>
                                      </p:to>
                                    </p:set>
                                    <p:animEffect transition="in" filter="wipe(left)">
                                      <p:cBhvr>
                                        <p:cTn id="27" dur="500"/>
                                        <p:tgtEl>
                                          <p:spTgt spid="3893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8934"/>
                                        </p:tgtEl>
                                        <p:attrNameLst>
                                          <p:attrName>style.visibility</p:attrName>
                                        </p:attrNameLst>
                                      </p:cBhvr>
                                      <p:to>
                                        <p:strVal val="visible"/>
                                      </p:to>
                                    </p:set>
                                    <p:animEffect transition="in" filter="wipe(left)">
                                      <p:cBhvr>
                                        <p:cTn id="32" dur="500"/>
                                        <p:tgtEl>
                                          <p:spTgt spid="38934"/>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8937"/>
                                        </p:tgtEl>
                                        <p:attrNameLst>
                                          <p:attrName>style.visibility</p:attrName>
                                        </p:attrNameLst>
                                      </p:cBhvr>
                                      <p:to>
                                        <p:strVal val="visible"/>
                                      </p:to>
                                    </p:set>
                                    <p:animEffect transition="in" filter="wipe(left)">
                                      <p:cBhvr>
                                        <p:cTn id="37" dur="500"/>
                                        <p:tgtEl>
                                          <p:spTgt spid="38937"/>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8936"/>
                                        </p:tgtEl>
                                        <p:attrNameLst>
                                          <p:attrName>style.visibility</p:attrName>
                                        </p:attrNameLst>
                                      </p:cBhvr>
                                      <p:to>
                                        <p:strVal val="visible"/>
                                      </p:to>
                                    </p:set>
                                    <p:animEffect transition="in" filter="wipe(left)">
                                      <p:cBhvr>
                                        <p:cTn id="42" dur="500"/>
                                        <p:tgtEl>
                                          <p:spTgt spid="3893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8926"/>
                                        </p:tgtEl>
                                        <p:attrNameLst>
                                          <p:attrName>style.visibility</p:attrName>
                                        </p:attrNameLst>
                                      </p:cBhvr>
                                      <p:to>
                                        <p:strVal val="visible"/>
                                      </p:to>
                                    </p:set>
                                    <p:animEffect transition="in" filter="wipe(left)">
                                      <p:cBhvr>
                                        <p:cTn id="47" dur="500"/>
                                        <p:tgtEl>
                                          <p:spTgt spid="38926"/>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2" grpId="0"/>
      <p:bldP spid="38923" grpId="0"/>
      <p:bldP spid="38924" grpId="0"/>
      <p:bldP spid="38925" grpId="0"/>
      <p:bldP spid="38926" grpId="0" animBg="1"/>
      <p:bldP spid="38934" grpId="0"/>
      <p:bldP spid="38935" grpId="0"/>
      <p:bldP spid="38936" grpId="0"/>
      <p:bldP spid="38937"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Text Box 3" title=""/>
          <p:cNvSpPr txBox="1">
            <a:spLocks noChangeArrowheads="1"/>
          </p:cNvSpPr>
          <p:nvPr/>
        </p:nvSpPr>
        <p:spPr bwMode="auto">
          <a:xfrm>
            <a:off x="287655" y="5125720"/>
            <a:ext cx="10007600" cy="491490"/>
          </a:xfrm>
          <a:prstGeom prst="rect">
            <a:avLst/>
          </a:prstGeom>
          <a:noFill/>
          <a:ln>
            <a:noFill/>
          </a:ln>
          <a:effectLst/>
        </p:spPr>
        <p:txBody>
          <a:bodyPr wrap="square">
            <a:spAutoFit/>
          </a:bodyPr>
          <a:lstStyle/>
          <a:p>
            <a:pPr marR="0" defTabSz="914400">
              <a:buClrTx/>
              <a:buSzTx/>
              <a:buFontTx/>
              <a:buNone/>
              <a:defRPr/>
            </a:pP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利用干冰实现人工降水的首要条件是</a:t>
            </a:r>
            <a:r>
              <a:rPr lang="en-US" altLang="zh-CN" sz="2600" b="1"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______</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_________________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0242" name="Text Box 2" title=""/>
          <p:cNvSpPr txBox="1">
            <a:spLocks noChangeArrowheads="1"/>
          </p:cNvSpPr>
          <p:nvPr/>
        </p:nvSpPr>
        <p:spPr bwMode="auto">
          <a:xfrm>
            <a:off x="177800" y="820738"/>
            <a:ext cx="11125200" cy="491490"/>
          </a:xfrm>
          <a:prstGeom prst="rect">
            <a:avLst/>
          </a:prstGeom>
          <a:noFill/>
          <a:ln w="9525">
            <a:noFill/>
            <a:miter lim="800000"/>
          </a:ln>
        </p:spPr>
        <p:txBody>
          <a:bodyPr>
            <a:spAutoFit/>
          </a:bodyPr>
          <a:lstStyle/>
          <a:p>
            <a:pPr marR="0" defTabSz="914400">
              <a:buClrTx/>
              <a:buSzTx/>
              <a:buFontTx/>
              <a:buNone/>
              <a:defRPr/>
            </a:pP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阅读：</a:t>
            </a:r>
            <a:r>
              <a:rPr kumimoji="0" lang="zh-CN" altLang="en-US" sz="2600" b="1" kern="1200" cap="none" spc="0" normalizeH="0" baseline="0" noProof="0" smtClean="0">
                <a:solidFill>
                  <a:schemeClr val="tx1"/>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课本</a:t>
            </a:r>
            <a:r>
              <a:rPr kumimoji="0" lang="en-US" altLang="zh-CN" sz="2600" b="1" kern="1200" cap="none" spc="0" normalizeH="0" baseline="0" noProof="0" smtClean="0">
                <a:solidFill>
                  <a:schemeClr val="tx1"/>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P.110                                    ——</a:t>
            </a:r>
            <a:r>
              <a:rPr kumimoji="0" lang="zh-CN" altLang="en-US" sz="2600" b="1" kern="1200" cap="none" spc="0" normalizeH="0" baseline="0" noProof="0" smtClean="0">
                <a:solidFill>
                  <a:schemeClr val="tx1"/>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人工降水</a:t>
            </a:r>
            <a:endParaRPr kumimoji="0" lang="zh-CN" altLang="en-US" sz="2600" b="1" kern="1200" cap="none" spc="0" normalizeH="0" baseline="0" noProof="0" smtClean="0">
              <a:solidFill>
                <a:schemeClr val="tx1"/>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5059" name="Text Box 3" title=""/>
          <p:cNvSpPr txBox="1">
            <a:spLocks noChangeArrowheads="1"/>
          </p:cNvSpPr>
          <p:nvPr/>
        </p:nvSpPr>
        <p:spPr bwMode="auto">
          <a:xfrm>
            <a:off x="136525" y="1446530"/>
            <a:ext cx="12009120" cy="3611245"/>
          </a:xfrm>
          <a:prstGeom prst="rect">
            <a:avLst/>
          </a:prstGeom>
          <a:noFill/>
          <a:ln>
            <a:noFill/>
          </a:ln>
          <a:effectLst/>
        </p:spPr>
        <p:txBody>
          <a:bodyPr wrap="square">
            <a:spAutoFit/>
          </a:bodyPr>
          <a:lstStyle/>
          <a:p>
            <a:pPr marR="0" defTabSz="914400">
              <a:buClrTx/>
              <a:buSzTx/>
              <a:buFontTx/>
              <a:buNone/>
              <a:defRPr/>
            </a:pP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人工降水有三种常用方法：</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21640" marR="0" indent="-240030" defTabSz="914400">
              <a:lnSpc>
                <a:spcPct val="130000"/>
              </a:lnSpc>
              <a:buClrTx/>
              <a:buSzTx/>
              <a:buFontTx/>
              <a:buNone/>
              <a:tabLst>
                <a:tab pos="447675"/>
              </a:tabLst>
              <a:defRPr/>
            </a:pP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向云层中播撒冷却剂。如用飞机在适宜的云层中播撒干冰，干冰</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a:t>
            </a:r>
            <a:r>
              <a:rPr lang="en-US" altLang="zh-CN" sz="2600" b="1"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_____</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，使云层中的小冰晶增多、小水滴增大，从而形成降水；</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21640" marR="0" indent="-240030" defTabSz="914400">
              <a:lnSpc>
                <a:spcPct val="130000"/>
              </a:lnSpc>
              <a:buClrTx/>
              <a:buSzTx/>
              <a:buFontTx/>
              <a:buNone/>
              <a:tabLst>
                <a:tab pos="447675"/>
              </a:tabLst>
              <a:defRPr/>
            </a:pP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2.</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向高空播撒盐粉、碘化银等，作为吸附水汽、加速水蒸气</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或</a:t>
            </a:r>
            <a:r>
              <a:rPr lang="en-US" altLang="zh-CN" sz="2600" b="1"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的凝结核，使云层中的冰晶增多、小水滴增大，从而形成降水；</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21640" marR="0" indent="-240030" defTabSz="914400">
              <a:lnSpc>
                <a:spcPct val="130000"/>
              </a:lnSpc>
              <a:buClrTx/>
              <a:buSzTx/>
              <a:buFontTx/>
              <a:buNone/>
              <a:tabLst>
                <a:tab pos="447675"/>
              </a:tabLst>
              <a:defRPr/>
            </a:pP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3.</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用飞机在适宜的云层中直接喷洒</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___________________________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，使云层中的小水滴相互合并变大，从而形成降水。</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5073" name="Rectangle 17" title=""/>
          <p:cNvSpPr>
            <a:spLocks noChangeArrowheads="1"/>
          </p:cNvSpPr>
          <p:nvPr/>
        </p:nvSpPr>
        <p:spPr bwMode="auto">
          <a:xfrm>
            <a:off x="8994775" y="2956560"/>
            <a:ext cx="1149350"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液化</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5074" name="Rectangle 18" title=""/>
          <p:cNvSpPr>
            <a:spLocks noChangeArrowheads="1"/>
          </p:cNvSpPr>
          <p:nvPr/>
        </p:nvSpPr>
        <p:spPr bwMode="auto">
          <a:xfrm>
            <a:off x="5996940" y="5110480"/>
            <a:ext cx="3871913" cy="492125"/>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云层中有大量水蒸气</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5081" name="Rectangle 25" title=""/>
          <p:cNvSpPr>
            <a:spLocks noChangeArrowheads="1"/>
          </p:cNvSpPr>
          <p:nvPr/>
        </p:nvSpPr>
        <p:spPr bwMode="auto">
          <a:xfrm>
            <a:off x="10144125" y="1925320"/>
            <a:ext cx="2070735"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升华吸热</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4" name="Text Box 3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现象解释</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 name="图片 1" title=""/>
          <p:cNvPicPr>
            <a:picLocks noChangeAspect="1"/>
          </p:cNvPicPr>
          <p:nvPr/>
        </p:nvPicPr>
        <p:blipFill>
          <a:blip r:embed="rId2"/>
          <a:stretch>
            <a:fillRect/>
          </a:stretch>
        </p:blipFill>
        <p:spPr>
          <a:xfrm>
            <a:off x="2750820" y="796290"/>
            <a:ext cx="2854960" cy="582295"/>
          </a:xfrm>
          <a:prstGeom prst="rect">
            <a:avLst/>
          </a:prstGeom>
        </p:spPr>
      </p:pic>
      <p:sp>
        <p:nvSpPr>
          <p:cNvPr id="4" name="Rectangle 17" title=""/>
          <p:cNvSpPr>
            <a:spLocks noChangeArrowheads="1"/>
          </p:cNvSpPr>
          <p:nvPr/>
        </p:nvSpPr>
        <p:spPr bwMode="auto">
          <a:xfrm>
            <a:off x="10386060" y="2956560"/>
            <a:ext cx="1173480"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凝华</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 name="文本框 4" title=""/>
          <p:cNvSpPr txBox="1"/>
          <p:nvPr/>
        </p:nvSpPr>
        <p:spPr>
          <a:xfrm>
            <a:off x="5429885" y="3997960"/>
            <a:ext cx="4606290" cy="491490"/>
          </a:xfrm>
          <a:prstGeom prst="rect">
            <a:avLst/>
          </a:prstGeom>
          <a:noFill/>
        </p:spPr>
        <p:txBody>
          <a:bodyPr wrap="square" rtlCol="0" anchor="t">
            <a:spAutoFit/>
          </a:bodyPr>
          <a:lstStyle/>
          <a:p>
            <a:r>
              <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直径约为</a:t>
            </a:r>
            <a:r>
              <a:rPr lang="en-US" altLang="zh-CN"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 0.05 mm </a:t>
            </a:r>
            <a:r>
              <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的小水滴</a:t>
            </a:r>
            <a:endPar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81"/>
                                        </p:tgtEl>
                                        <p:attrNameLst>
                                          <p:attrName>style.visibility</p:attrName>
                                        </p:attrNameLst>
                                      </p:cBhvr>
                                      <p:to>
                                        <p:strVal val="visible"/>
                                      </p:to>
                                    </p:set>
                                    <p:animEffect transition="in" filter="wipe(left)">
                                      <p:cBhvr>
                                        <p:cTn id="7" dur="500"/>
                                        <p:tgtEl>
                                          <p:spTgt spid="4508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73"/>
                                        </p:tgtEl>
                                        <p:attrNameLst>
                                          <p:attrName>style.visibility</p:attrName>
                                        </p:attrNameLst>
                                      </p:cBhvr>
                                      <p:to>
                                        <p:strVal val="visible"/>
                                      </p:to>
                                    </p:set>
                                    <p:animEffect transition="in" filter="wipe(left)">
                                      <p:cBhvr>
                                        <p:cTn id="12" dur="500"/>
                                        <p:tgtEl>
                                          <p:spTgt spid="4507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5074"/>
                                        </p:tgtEl>
                                        <p:attrNameLst>
                                          <p:attrName>style.visibility</p:attrName>
                                        </p:attrNameLst>
                                      </p:cBhvr>
                                      <p:to>
                                        <p:strVal val="visible"/>
                                      </p:to>
                                    </p:set>
                                    <p:animEffect transition="in" filter="wipe(left)">
                                      <p:cBhvr>
                                        <p:cTn id="27" dur="500"/>
                                        <p:tgtEl>
                                          <p:spTgt spid="45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3" grpId="0" animBg="1"/>
      <p:bldP spid="45074" grpId="0" animBg="1"/>
      <p:bldP spid="45081" grpId="0" animBg="1"/>
      <p:bldP spid="4" grpId="0" animBg="1"/>
      <p:bldP spid="5"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5075" name="Text Box 19" title=""/>
          <p:cNvSpPr txBox="1">
            <a:spLocks noChangeArrowheads="1"/>
          </p:cNvSpPr>
          <p:nvPr/>
        </p:nvSpPr>
        <p:spPr bwMode="auto">
          <a:xfrm>
            <a:off x="330200" y="1373505"/>
            <a:ext cx="8298180" cy="2009775"/>
          </a:xfrm>
          <a:prstGeom prst="rect">
            <a:avLst/>
          </a:prstGeom>
          <a:noFill/>
          <a:ln>
            <a:noFill/>
          </a:ln>
          <a:effectLst/>
        </p:spPr>
        <p:txBody>
          <a:bodyPr wrap="square">
            <a:spAutoFit/>
          </a:bodyPr>
          <a:lstStyle/>
          <a:p>
            <a:pPr marR="0" defTabSz="914400">
              <a:lnSpc>
                <a:spcPct val="120000"/>
              </a:lnSpc>
              <a:spcBef>
                <a:spcPct val="0"/>
              </a:spcBef>
              <a:spcAft>
                <a:spcPct val="0"/>
              </a:spcAft>
              <a:buClrTx/>
              <a:buSzTx/>
              <a:buFontTx/>
              <a:buNone/>
              <a:defRPr/>
            </a:pP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当向舞台上播撒干冰，干冰</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（填物态变化）会</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a:t>
            </a:r>
            <a:r>
              <a:rPr lang="en-US" altLang="zh-CN" sz="2600" b="1"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__</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大量的热，使周围空气温度</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，空气中水蒸气</a:t>
            </a:r>
            <a:r>
              <a:rPr kumimoji="0" lang="en-US" altLang="zh-CN"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 </a:t>
            </a:r>
            <a:r>
              <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（填物态变化）变成小水滴，从而形成“白雾” 。</a:t>
            </a:r>
            <a:endParaRPr kumimoji="0" lang="zh-CN" altLang="en-US" sz="26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5076" name="Text Box 20" title=""/>
          <p:cNvSpPr txBox="1">
            <a:spLocks noChangeArrowheads="1"/>
          </p:cNvSpPr>
          <p:nvPr/>
        </p:nvSpPr>
        <p:spPr bwMode="auto">
          <a:xfrm>
            <a:off x="254000" y="914083"/>
            <a:ext cx="4114800" cy="492125"/>
          </a:xfrm>
          <a:prstGeom prst="rect">
            <a:avLst/>
          </a:prstGeom>
          <a:noFill/>
          <a:ln w="9525">
            <a:noFill/>
            <a:miter lim="800000"/>
          </a:ln>
        </p:spPr>
        <p:txBody>
          <a:bodyPr>
            <a:spAutoFit/>
          </a:bodyPr>
          <a:lstStyle/>
          <a:p>
            <a:pPr marR="0" defTabSz="914400">
              <a:buClrTx/>
              <a:buSzTx/>
              <a:buFontTx/>
              <a:buNone/>
              <a:defRPr/>
            </a:pPr>
            <a:r>
              <a:rPr kumimoji="0" lang="zh-CN" altLang="en-US" sz="26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利用干冰制造“白雾”</a:t>
            </a:r>
            <a:endParaRPr kumimoji="0" lang="zh-CN" altLang="en-US" sz="26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pic>
        <p:nvPicPr>
          <p:cNvPr id="45080" name="Picture 24" title=""/>
          <p:cNvPicPr>
            <a:picLocks noChangeAspect="1"/>
          </p:cNvPicPr>
          <p:nvPr/>
        </p:nvPicPr>
        <p:blipFill>
          <a:blip r:embed="rId2"/>
          <a:stretch>
            <a:fillRect/>
          </a:stretch>
        </p:blipFill>
        <p:spPr>
          <a:xfrm>
            <a:off x="8711565" y="914083"/>
            <a:ext cx="3267075" cy="2455862"/>
          </a:xfrm>
          <a:prstGeom prst="rect">
            <a:avLst/>
          </a:prstGeom>
          <a:noFill/>
          <a:ln w="9525">
            <a:noFill/>
          </a:ln>
        </p:spPr>
      </p:pic>
      <p:sp>
        <p:nvSpPr>
          <p:cNvPr id="45082" name="Rectangle 26" title=""/>
          <p:cNvSpPr>
            <a:spLocks noChangeArrowheads="1"/>
          </p:cNvSpPr>
          <p:nvPr/>
        </p:nvSpPr>
        <p:spPr bwMode="auto">
          <a:xfrm>
            <a:off x="5057140" y="1438275"/>
            <a:ext cx="1217613" cy="492125"/>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升华</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5083" name="Rectangle 27" title=""/>
          <p:cNvSpPr>
            <a:spLocks noChangeArrowheads="1"/>
          </p:cNvSpPr>
          <p:nvPr/>
        </p:nvSpPr>
        <p:spPr bwMode="auto">
          <a:xfrm>
            <a:off x="863600" y="1906905"/>
            <a:ext cx="1828800" cy="492125"/>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吸收</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5084" name="Rectangle 28" title=""/>
          <p:cNvSpPr>
            <a:spLocks noChangeArrowheads="1"/>
          </p:cNvSpPr>
          <p:nvPr/>
        </p:nvSpPr>
        <p:spPr bwMode="auto">
          <a:xfrm>
            <a:off x="5968365" y="1906905"/>
            <a:ext cx="1123950"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下降</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5085" name="Rectangle 29" title=""/>
          <p:cNvSpPr>
            <a:spLocks noChangeArrowheads="1"/>
          </p:cNvSpPr>
          <p:nvPr/>
        </p:nvSpPr>
        <p:spPr bwMode="auto">
          <a:xfrm>
            <a:off x="1610360" y="2374265"/>
            <a:ext cx="1219200"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液化</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4" name="Text Box 3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现象解释</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43016" name="文本框 33809" title=""/>
          <p:cNvSpPr txBox="1">
            <a:spLocks noChangeArrowheads="1"/>
          </p:cNvSpPr>
          <p:nvPr/>
        </p:nvSpPr>
        <p:spPr bwMode="auto">
          <a:xfrm>
            <a:off x="104140" y="3747612"/>
            <a:ext cx="11066463" cy="491490"/>
          </a:xfrm>
          <a:prstGeom prst="rect">
            <a:avLst/>
          </a:prstGeom>
          <a:noFill/>
          <a:ln>
            <a:noFill/>
          </a:ln>
        </p:spPr>
        <p:txBody>
          <a:bodyPr anchor="ctr">
            <a:spAutoFit/>
          </a:bodyPr>
          <a:lstStyle/>
          <a:p>
            <a:pPr marR="0" defTabSz="914400">
              <a:buClr>
                <a:schemeClr val="bg1"/>
              </a:buClr>
              <a:buSzTx/>
              <a:buFontTx/>
              <a:buNone/>
              <a:defRPr/>
            </a:pPr>
            <a:r>
              <a:rPr kumimoji="0" lang="zh-CN" sz="2600" b="1" kern="1200" cap="none" spc="0" normalizeH="0" baseline="0" noProof="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思考：</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俗话说“霜前冷，雪后寒”，如何利用所学的有关知识加以解释。</a:t>
            </a:r>
            <a:endPar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p:txBody>
      </p:sp>
      <p:sp>
        <p:nvSpPr>
          <p:cNvPr id="33811" name="文本框 33810" title=""/>
          <p:cNvSpPr txBox="1">
            <a:spLocks noChangeArrowheads="1"/>
          </p:cNvSpPr>
          <p:nvPr/>
        </p:nvSpPr>
        <p:spPr bwMode="auto">
          <a:xfrm>
            <a:off x="214630" y="4293870"/>
            <a:ext cx="11939270" cy="2171065"/>
          </a:xfrm>
          <a:prstGeom prst="rect">
            <a:avLst/>
          </a:prstGeom>
          <a:noFill/>
          <a:ln>
            <a:noFill/>
          </a:ln>
        </p:spPr>
        <p:txBody>
          <a:bodyPr wrap="square" anchor="ctr">
            <a:spAutoFit/>
          </a:bodyPr>
          <a:lstStyle/>
          <a:p>
            <a:pPr marR="0" defTabSz="914400">
              <a:lnSpc>
                <a:spcPct val="130000"/>
              </a:lnSpc>
              <a:spcBef>
                <a:spcPct val="0"/>
              </a:spcBef>
              <a:spcAft>
                <a:spcPct val="0"/>
              </a:spcAft>
              <a:buClr>
                <a:schemeClr val="bg1"/>
              </a:buClr>
              <a:buSzTx/>
              <a:buFontTx/>
              <a:buNone/>
              <a:defRPr/>
            </a:pP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         </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因为霜是水蒸气遇冷</a:t>
            </a:r>
            <a:r>
              <a:rPr kumimoji="0" lang="en-US" altLang="zh-CN" sz="2600" b="1" kern="1200" cap="none" spc="0" normalizeH="0" baseline="0" noProof="0">
                <a:solidFill>
                  <a:schemeClr val="tx1"/>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________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而成的，若气温偏高，则霜</a:t>
            </a:r>
            <a:r>
              <a:rPr lang="en-US" altLang="zh-CN" sz="2600" b="1" noProof="0">
                <a:effectLst>
                  <a:outerShdw blurRad="38100" dist="38100" dir="2700000" algn="tl">
                    <a:srgbClr val="C0C0C0"/>
                  </a:outerShdw>
                </a:effectLst>
                <a:latin typeface="Times New Roman" panose="02020603050405020304" pitchFamily="18" charset="0"/>
                <a:ea typeface="黑体" panose="02010609060101010101" pitchFamily="49" charset="-122"/>
                <a:sym typeface="+mn-ea"/>
              </a:rPr>
              <a:t>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生成，因此“霜前冷”是必然的。</a:t>
            </a:r>
            <a:endPar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a:p>
            <a:pPr marR="0" defTabSz="914400">
              <a:lnSpc>
                <a:spcPct val="130000"/>
              </a:lnSpc>
              <a:spcBef>
                <a:spcPct val="0"/>
              </a:spcBef>
              <a:spcAft>
                <a:spcPct val="0"/>
              </a:spcAft>
              <a:buClr>
                <a:schemeClr val="bg1"/>
              </a:buClr>
              <a:buSzTx/>
              <a:buFontTx/>
              <a:buNone/>
              <a:defRPr/>
            </a:pP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         而“雪后寒”是因为雪</a:t>
            </a:r>
            <a:r>
              <a:rPr kumimoji="0" lang="en-US" altLang="zh-CN" sz="2600" b="1" kern="1200" cap="none" spc="0" normalizeH="0" baseline="0" noProof="0">
                <a:solidFill>
                  <a:schemeClr val="tx1"/>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时需从空气中</a:t>
            </a:r>
            <a:r>
              <a:rPr kumimoji="0" lang="en-US" altLang="zh-CN"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________</a:t>
            </a:r>
            <a:r>
              <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大量的热量，导致气温降低。</a:t>
            </a:r>
            <a:endParaRPr kumimoji="0" lang="zh-CN" altLang="en-US" sz="26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p:txBody>
      </p:sp>
      <p:sp>
        <p:nvSpPr>
          <p:cNvPr id="3" name="Rectangle 26" title=""/>
          <p:cNvSpPr>
            <a:spLocks noChangeArrowheads="1"/>
          </p:cNvSpPr>
          <p:nvPr/>
        </p:nvSpPr>
        <p:spPr bwMode="auto">
          <a:xfrm>
            <a:off x="4124325" y="4409440"/>
            <a:ext cx="1217613"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凝华</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 name="Rectangle 26" title=""/>
          <p:cNvSpPr>
            <a:spLocks noChangeArrowheads="1"/>
          </p:cNvSpPr>
          <p:nvPr/>
        </p:nvSpPr>
        <p:spPr bwMode="auto">
          <a:xfrm>
            <a:off x="9432925" y="4399280"/>
            <a:ext cx="1217613"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不能</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 name="Rectangle 26" title=""/>
          <p:cNvSpPr>
            <a:spLocks noChangeArrowheads="1"/>
          </p:cNvSpPr>
          <p:nvPr/>
        </p:nvSpPr>
        <p:spPr bwMode="auto">
          <a:xfrm>
            <a:off x="4444365" y="5410200"/>
            <a:ext cx="1217613"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熔化</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6" name="Rectangle 26" title=""/>
          <p:cNvSpPr>
            <a:spLocks noChangeArrowheads="1"/>
          </p:cNvSpPr>
          <p:nvPr/>
        </p:nvSpPr>
        <p:spPr bwMode="auto">
          <a:xfrm>
            <a:off x="7493635" y="5410200"/>
            <a:ext cx="1217613" cy="491490"/>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吸收</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5080"/>
                                        </p:tgtEl>
                                        <p:attrNameLst>
                                          <p:attrName>style.visibility</p:attrName>
                                        </p:attrNameLst>
                                      </p:cBhvr>
                                      <p:to>
                                        <p:strVal val="visible"/>
                                      </p:to>
                                    </p:set>
                                    <p:animEffect transition="in" filter="blinds(horizontal)">
                                      <p:cBhvr>
                                        <p:cTn id="7" dur="500"/>
                                        <p:tgtEl>
                                          <p:spTgt spid="4508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5075"/>
                                        </p:tgtEl>
                                        <p:attrNameLst>
                                          <p:attrName>style.visibility</p:attrName>
                                        </p:attrNameLst>
                                      </p:cBhvr>
                                      <p:to>
                                        <p:strVal val="visible"/>
                                      </p:to>
                                    </p:set>
                                    <p:animEffect transition="in" filter="blinds(horizontal)">
                                      <p:cBhvr>
                                        <p:cTn id="11" dur="500"/>
                                        <p:tgtEl>
                                          <p:spTgt spid="45075"/>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5082"/>
                                        </p:tgtEl>
                                        <p:attrNameLst>
                                          <p:attrName>style.visibility</p:attrName>
                                        </p:attrNameLst>
                                      </p:cBhvr>
                                      <p:to>
                                        <p:strVal val="visible"/>
                                      </p:to>
                                    </p:set>
                                    <p:animEffect transition="in" filter="wipe(left)">
                                      <p:cBhvr>
                                        <p:cTn id="16" dur="500"/>
                                        <p:tgtEl>
                                          <p:spTgt spid="45082"/>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5083"/>
                                        </p:tgtEl>
                                        <p:attrNameLst>
                                          <p:attrName>style.visibility</p:attrName>
                                        </p:attrNameLst>
                                      </p:cBhvr>
                                      <p:to>
                                        <p:strVal val="visible"/>
                                      </p:to>
                                    </p:set>
                                    <p:animEffect transition="in" filter="wipe(left)">
                                      <p:cBhvr>
                                        <p:cTn id="21" dur="500"/>
                                        <p:tgtEl>
                                          <p:spTgt spid="4508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5084"/>
                                        </p:tgtEl>
                                        <p:attrNameLst>
                                          <p:attrName>style.visibility</p:attrName>
                                        </p:attrNameLst>
                                      </p:cBhvr>
                                      <p:to>
                                        <p:strVal val="visible"/>
                                      </p:to>
                                    </p:set>
                                    <p:animEffect transition="in" filter="wipe(left)">
                                      <p:cBhvr>
                                        <p:cTn id="26" dur="500"/>
                                        <p:tgtEl>
                                          <p:spTgt spid="45084"/>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5085"/>
                                        </p:tgtEl>
                                        <p:attrNameLst>
                                          <p:attrName>style.visibility</p:attrName>
                                        </p:attrNameLst>
                                      </p:cBhvr>
                                      <p:to>
                                        <p:strVal val="visible"/>
                                      </p:to>
                                    </p:set>
                                    <p:animEffect transition="in" filter="wipe(left)">
                                      <p:cBhvr>
                                        <p:cTn id="31" dur="500"/>
                                        <p:tgtEl>
                                          <p:spTgt spid="45085"/>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3016"/>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33811"/>
                                        </p:tgtEl>
                                        <p:attrNameLst>
                                          <p:attrName>style.visibility</p:attrName>
                                        </p:attrNameLst>
                                      </p:cBhvr>
                                      <p:to>
                                        <p:strVal val="visible"/>
                                      </p:to>
                                    </p:set>
                                    <p:anim calcmode="lin" valueType="num">
                                      <p:cBhvr>
                                        <p:cTn id="40" dur="500" fill="hold"/>
                                        <p:tgtEl>
                                          <p:spTgt spid="33811"/>
                                        </p:tgtEl>
                                        <p:attrNameLst>
                                          <p:attrName>ppt_x</p:attrName>
                                        </p:attrNameLst>
                                      </p:cBhvr>
                                      <p:tavLst>
                                        <p:tav tm="0">
                                          <p:val>
                                            <p:strVal val="1+#ppt_w/2"/>
                                          </p:val>
                                        </p:tav>
                                        <p:tav tm="100000">
                                          <p:val>
                                            <p:strVal val="#ppt_x"/>
                                          </p:val>
                                        </p:tav>
                                      </p:tavLst>
                                    </p:anim>
                                    <p:anim calcmode="lin" valueType="num">
                                      <p:cBhvr>
                                        <p:cTn id="41" dur="500" fill="hold"/>
                                        <p:tgtEl>
                                          <p:spTgt spid="3381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500"/>
                                        <p:tgtEl>
                                          <p:spTgt spid="3"/>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wipe(left)">
                                      <p:cBhvr>
                                        <p:cTn id="51" dur="500"/>
                                        <p:tgtEl>
                                          <p:spTgt spid="4"/>
                                        </p:tgtEl>
                                      </p:cBhvr>
                                    </p:animEffect>
                                  </p:childTnLst>
                                </p:cTn>
                              </p:par>
                            </p:childTnLst>
                          </p:cTn>
                        </p:par>
                      </p:childTnLst>
                    </p:cTn>
                  </p:par>
                  <p:par>
                    <p:cTn id="52" fill="hold" nodeType="clickPar">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wipe(left)">
                                      <p:cBhvr>
                                        <p:cTn id="56" dur="500"/>
                                        <p:tgtEl>
                                          <p:spTgt spid="5"/>
                                        </p:tgtEl>
                                      </p:cBhvr>
                                    </p:animEffect>
                                  </p:childTnLst>
                                </p:cTn>
                              </p:par>
                            </p:childTnLst>
                          </p:cTn>
                        </p:par>
                      </p:childTnLst>
                    </p:cTn>
                  </p:par>
                  <p:par>
                    <p:cTn id="57" fill="hold" nodeType="clickPar">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left)">
                                      <p:cBhvr>
                                        <p:cTn id="6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5" grpId="0" animBg="1"/>
      <p:bldP spid="45082" grpId="0" animBg="1"/>
      <p:bldP spid="45083" grpId="0" animBg="1"/>
      <p:bldP spid="45084" grpId="0" animBg="1"/>
      <p:bldP spid="45085" grpId="0" animBg="1"/>
      <p:bldP spid="43016" grpId="0"/>
      <p:bldP spid="33811" grpId="0"/>
      <p:bldP spid="3"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4337" name="Rectangle 2" title=""/>
          <p:cNvSpPr/>
          <p:nvPr/>
        </p:nvSpPr>
        <p:spPr>
          <a:xfrm>
            <a:off x="1092200" y="3778250"/>
            <a:ext cx="3810000" cy="645160"/>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38" name="Text Box 3" title=""/>
          <p:cNvSpPr txBox="1"/>
          <p:nvPr/>
        </p:nvSpPr>
        <p:spPr>
          <a:xfrm>
            <a:off x="238125" y="22225"/>
            <a:ext cx="3141663" cy="579438"/>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课堂小结</a:t>
            </a:r>
            <a:endParaRPr lang="zh-CN" altLang="en-US" sz="3200" b="1">
              <a:solidFill>
                <a:schemeClr val="bg1"/>
              </a:solidFill>
              <a:latin typeface="Arial" panose="020b0604020202020204" pitchFamily="34" charset="0"/>
              <a:ea typeface="黑体" panose="02010609060101010101" pitchFamily="49" charset="-122"/>
            </a:endParaRPr>
          </a:p>
        </p:txBody>
      </p:sp>
      <p:sp>
        <p:nvSpPr>
          <p:cNvPr id="14339" name="Text Box 4" title=""/>
          <p:cNvSpPr txBox="1"/>
          <p:nvPr/>
        </p:nvSpPr>
        <p:spPr>
          <a:xfrm>
            <a:off x="177800" y="806450"/>
            <a:ext cx="11885613" cy="953135"/>
          </a:xfrm>
          <a:prstGeom prst="rect">
            <a:avLst/>
          </a:prstGeom>
          <a:noFill/>
          <a:ln w="9525">
            <a:noFill/>
          </a:ln>
        </p:spPr>
        <p:txBody>
          <a:bodyPr anchor="t" anchorCtr="0">
            <a:spAutoFit/>
          </a:bodyPr>
          <a:lstStyle/>
          <a:p>
            <a:pPr indent="723900"/>
            <a:r>
              <a:rPr lang="en-US" altLang="zh-CN" sz="28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完成下列六种物态变化，在下面（ ）中填入相应物态变化名称，在</a:t>
            </a:r>
            <a:r>
              <a:rPr lang="en-US" altLang="zh-CN" sz="28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中填入“吸热”或“放热”。</a:t>
            </a:r>
            <a:endPar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40" name="Rectangle 5" title=""/>
          <p:cNvSpPr/>
          <p:nvPr/>
        </p:nvSpPr>
        <p:spPr>
          <a:xfrm>
            <a:off x="482600" y="3016250"/>
            <a:ext cx="1120775" cy="1014730"/>
          </a:xfrm>
          <a:prstGeom prst="rect">
            <a:avLst/>
          </a:prstGeom>
          <a:noFill/>
          <a:ln w="9525">
            <a:noFill/>
          </a:ln>
        </p:spPr>
        <p:txBody>
          <a:bodyPr anchor="t" anchorCtr="0">
            <a:spAutoFit/>
          </a:bodyPr>
          <a:lstStyle/>
          <a:p>
            <a:r>
              <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固</a:t>
            </a:r>
            <a:endPar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41" name="Rectangle 6" title=""/>
          <p:cNvSpPr/>
          <p:nvPr/>
        </p:nvSpPr>
        <p:spPr>
          <a:xfrm>
            <a:off x="5229225" y="3016250"/>
            <a:ext cx="1120775" cy="1014730"/>
          </a:xfrm>
          <a:prstGeom prst="rect">
            <a:avLst/>
          </a:prstGeom>
          <a:noFill/>
          <a:ln w="9525">
            <a:noFill/>
          </a:ln>
        </p:spPr>
        <p:txBody>
          <a:bodyPr anchor="t" anchorCtr="0">
            <a:spAutoFit/>
          </a:bodyPr>
          <a:lstStyle/>
          <a:p>
            <a:r>
              <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液</a:t>
            </a:r>
            <a:endPar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42" name="AutoShape 7" title=""/>
          <p:cNvSpPr/>
          <p:nvPr/>
        </p:nvSpPr>
        <p:spPr>
          <a:xfrm>
            <a:off x="1397000" y="32448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zh-CN" altLang="en-US" b="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14343" name="Rectangle 8" title=""/>
          <p:cNvSpPr/>
          <p:nvPr/>
        </p:nvSpPr>
        <p:spPr>
          <a:xfrm>
            <a:off x="1092200" y="2635250"/>
            <a:ext cx="3810000" cy="645160"/>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44" name="AutoShape 9" title=""/>
          <p:cNvSpPr/>
          <p:nvPr/>
        </p:nvSpPr>
        <p:spPr>
          <a:xfrm flipH="1">
            <a:off x="1397000" y="36258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zh-CN" altLang="en-US" b="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46090" name="Rectangle 10" title=""/>
          <p:cNvSpPr/>
          <p:nvPr/>
        </p:nvSpPr>
        <p:spPr>
          <a:xfrm>
            <a:off x="3302000" y="2635250"/>
            <a:ext cx="1120775"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吸热</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091" name="Rectangle 11" title=""/>
          <p:cNvSpPr/>
          <p:nvPr/>
        </p:nvSpPr>
        <p:spPr>
          <a:xfrm>
            <a:off x="3400425" y="3792538"/>
            <a:ext cx="1120775" cy="521970"/>
          </a:xfrm>
          <a:prstGeom prst="rect">
            <a:avLst/>
          </a:prstGeom>
          <a:noFill/>
          <a:ln w="9525">
            <a:noFill/>
          </a:ln>
        </p:spPr>
        <p:txBody>
          <a:bodyPr anchor="t" anchorCtr="0">
            <a:spAutoFit/>
          </a:bodyPr>
          <a:lstStyle/>
          <a:p>
            <a:r>
              <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放热</a:t>
            </a:r>
            <a:endPar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092" name="Rectangle 12" title=""/>
          <p:cNvSpPr/>
          <p:nvPr/>
        </p:nvSpPr>
        <p:spPr>
          <a:xfrm>
            <a:off x="1625600" y="2635250"/>
            <a:ext cx="1066800"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熔化</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093" name="Rectangle 13" title=""/>
          <p:cNvSpPr/>
          <p:nvPr/>
        </p:nvSpPr>
        <p:spPr>
          <a:xfrm>
            <a:off x="1549400" y="3792538"/>
            <a:ext cx="1120775" cy="521970"/>
          </a:xfrm>
          <a:prstGeom prst="rect">
            <a:avLst/>
          </a:prstGeom>
          <a:noFill/>
          <a:ln w="9525">
            <a:noFill/>
          </a:ln>
        </p:spPr>
        <p:txBody>
          <a:bodyPr anchor="t" anchorCtr="0">
            <a:spAutoFit/>
          </a:bodyPr>
          <a:lstStyle/>
          <a:p>
            <a:r>
              <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凝固</a:t>
            </a:r>
            <a:endPar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49" name="Rectangle 15" title=""/>
          <p:cNvSpPr/>
          <p:nvPr/>
        </p:nvSpPr>
        <p:spPr>
          <a:xfrm>
            <a:off x="10083800" y="3016250"/>
            <a:ext cx="1120775" cy="1014730"/>
          </a:xfrm>
          <a:prstGeom prst="rect">
            <a:avLst/>
          </a:prstGeom>
          <a:noFill/>
          <a:ln w="9525">
            <a:noFill/>
          </a:ln>
        </p:spPr>
        <p:txBody>
          <a:bodyPr anchor="t" anchorCtr="0">
            <a:spAutoFit/>
          </a:bodyPr>
          <a:lstStyle/>
          <a:p>
            <a:r>
              <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气</a:t>
            </a:r>
            <a:endParaRPr lang="zh-CN" altLang="en-US" sz="60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50" name="AutoShape 16" title=""/>
          <p:cNvSpPr/>
          <p:nvPr/>
        </p:nvSpPr>
        <p:spPr>
          <a:xfrm>
            <a:off x="6197600" y="32448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zh-CN" altLang="en-US" b="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14351" name="AutoShape 17" title=""/>
          <p:cNvSpPr/>
          <p:nvPr/>
        </p:nvSpPr>
        <p:spPr>
          <a:xfrm flipH="1">
            <a:off x="6197600" y="36258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zh-CN" altLang="en-US" b="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14352" name="Rectangle 18" title=""/>
          <p:cNvSpPr/>
          <p:nvPr/>
        </p:nvSpPr>
        <p:spPr>
          <a:xfrm>
            <a:off x="6197600" y="3778250"/>
            <a:ext cx="3810000" cy="645160"/>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14353" name="Rectangle 19" title=""/>
          <p:cNvSpPr/>
          <p:nvPr/>
        </p:nvSpPr>
        <p:spPr>
          <a:xfrm>
            <a:off x="6197600" y="2635250"/>
            <a:ext cx="3810000" cy="645160"/>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00" name="Rectangle 20" title=""/>
          <p:cNvSpPr/>
          <p:nvPr/>
        </p:nvSpPr>
        <p:spPr>
          <a:xfrm>
            <a:off x="8331200" y="2635250"/>
            <a:ext cx="1120775"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吸热</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01" name="Rectangle 21" title=""/>
          <p:cNvSpPr/>
          <p:nvPr/>
        </p:nvSpPr>
        <p:spPr>
          <a:xfrm>
            <a:off x="6654800" y="2635250"/>
            <a:ext cx="1066800"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汽化</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02" name="Rectangle 22" title=""/>
          <p:cNvSpPr/>
          <p:nvPr/>
        </p:nvSpPr>
        <p:spPr>
          <a:xfrm>
            <a:off x="8331200" y="3792538"/>
            <a:ext cx="1120775" cy="521970"/>
          </a:xfrm>
          <a:prstGeom prst="rect">
            <a:avLst/>
          </a:prstGeom>
          <a:noFill/>
          <a:ln w="9525">
            <a:noFill/>
          </a:ln>
        </p:spPr>
        <p:txBody>
          <a:bodyPr anchor="t" anchorCtr="0">
            <a:spAutoFit/>
          </a:bodyPr>
          <a:lstStyle/>
          <a:p>
            <a:r>
              <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放热</a:t>
            </a:r>
            <a:endPar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03" name="Rectangle 23" title=""/>
          <p:cNvSpPr/>
          <p:nvPr/>
        </p:nvSpPr>
        <p:spPr>
          <a:xfrm>
            <a:off x="6654800" y="3792538"/>
            <a:ext cx="1120775" cy="521970"/>
          </a:xfrm>
          <a:prstGeom prst="rect">
            <a:avLst/>
          </a:prstGeom>
          <a:noFill/>
          <a:ln w="9525">
            <a:noFill/>
          </a:ln>
        </p:spPr>
        <p:txBody>
          <a:bodyPr anchor="t" anchorCtr="0">
            <a:spAutoFit/>
          </a:bodyPr>
          <a:lstStyle/>
          <a:p>
            <a:r>
              <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液化</a:t>
            </a:r>
            <a:endParaRPr lang="zh-CN" altLang="en-US" sz="2800" b="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grpSp>
        <p:nvGrpSpPr>
          <p:cNvPr id="14358" name="Group 24" title=""/>
          <p:cNvGrpSpPr/>
          <p:nvPr/>
        </p:nvGrpSpPr>
        <p:grpSpPr>
          <a:xfrm>
            <a:off x="939800" y="2400300"/>
            <a:ext cx="9601200" cy="762000"/>
            <a:chOff x="592" y="1512"/>
            <a:chExt cx="6048" cy="480"/>
          </a:xfrm>
        </p:grpSpPr>
        <p:sp>
          <p:nvSpPr>
            <p:cNvPr id="14359" name="Line 25"/>
            <p:cNvSpPr/>
            <p:nvPr/>
          </p:nvSpPr>
          <p:spPr>
            <a:xfrm flipH="1" flipV="1">
              <a:off x="592" y="1512"/>
              <a:ext cx="0" cy="480"/>
            </a:xfrm>
            <a:prstGeom prst="line">
              <a:avLst/>
            </a:prstGeom>
            <a:ln w="57150" cap="flat" cmpd="sng">
              <a:solidFill>
                <a:schemeClr val="tx1"/>
              </a:solidFill>
              <a:prstDash val="solid"/>
              <a:round/>
              <a:headEnd type="none" w="med" len="med"/>
              <a:tailEnd type="none" w="med" len="med"/>
            </a:ln>
          </p:spPr>
          <p:txBody>
            <a:bodyPr/>
            <a:lstStyle/>
            <a:p/>
          </p:txBody>
        </p:sp>
        <p:sp>
          <p:nvSpPr>
            <p:cNvPr id="14360" name="Line 26"/>
            <p:cNvSpPr/>
            <p:nvPr/>
          </p:nvSpPr>
          <p:spPr>
            <a:xfrm>
              <a:off x="592" y="1524"/>
              <a:ext cx="6048" cy="0"/>
            </a:xfrm>
            <a:prstGeom prst="line">
              <a:avLst/>
            </a:prstGeom>
            <a:ln w="57150" cap="flat" cmpd="sng">
              <a:solidFill>
                <a:schemeClr val="tx1"/>
              </a:solidFill>
              <a:prstDash val="solid"/>
              <a:round/>
              <a:headEnd type="none" w="med" len="med"/>
              <a:tailEnd type="none" w="med" len="med"/>
            </a:ln>
          </p:spPr>
          <p:txBody>
            <a:bodyPr/>
            <a:lstStyle/>
            <a:p/>
          </p:txBody>
        </p:sp>
        <p:sp>
          <p:nvSpPr>
            <p:cNvPr id="14361" name="Line 27"/>
            <p:cNvSpPr/>
            <p:nvPr/>
          </p:nvSpPr>
          <p:spPr>
            <a:xfrm flipH="1">
              <a:off x="6640" y="1512"/>
              <a:ext cx="0" cy="456"/>
            </a:xfrm>
            <a:prstGeom prst="line">
              <a:avLst/>
            </a:prstGeom>
            <a:ln w="57150" cap="flat" cmpd="sng">
              <a:solidFill>
                <a:schemeClr val="tx1"/>
              </a:solidFill>
              <a:prstDash val="solid"/>
              <a:round/>
              <a:headEnd type="none" w="med" len="med"/>
              <a:tailEnd type="stealth" w="lg" len="lg"/>
            </a:ln>
          </p:spPr>
          <p:txBody>
            <a:bodyPr/>
            <a:lstStyle/>
            <a:p/>
          </p:txBody>
        </p:sp>
      </p:grpSp>
      <p:sp>
        <p:nvSpPr>
          <p:cNvPr id="14362" name="Rectangle 28" title=""/>
          <p:cNvSpPr/>
          <p:nvPr/>
        </p:nvSpPr>
        <p:spPr>
          <a:xfrm>
            <a:off x="3606800" y="1638300"/>
            <a:ext cx="5181600" cy="829945"/>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zh-CN" altLang="en-US" sz="4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4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grpSp>
        <p:nvGrpSpPr>
          <p:cNvPr id="14363" name="Group 29" title=""/>
          <p:cNvGrpSpPr/>
          <p:nvPr/>
        </p:nvGrpSpPr>
        <p:grpSpPr>
          <a:xfrm flipH="1" flipV="1">
            <a:off x="939800" y="3962400"/>
            <a:ext cx="9601200" cy="762000"/>
            <a:chOff x="592" y="1512"/>
            <a:chExt cx="6048" cy="480"/>
          </a:xfrm>
        </p:grpSpPr>
        <p:sp>
          <p:nvSpPr>
            <p:cNvPr id="14364" name="Line 30"/>
            <p:cNvSpPr/>
            <p:nvPr/>
          </p:nvSpPr>
          <p:spPr>
            <a:xfrm flipH="1" flipV="1">
              <a:off x="592" y="1512"/>
              <a:ext cx="0" cy="480"/>
            </a:xfrm>
            <a:prstGeom prst="line">
              <a:avLst/>
            </a:prstGeom>
            <a:ln w="57150" cap="flat" cmpd="sng">
              <a:solidFill>
                <a:schemeClr val="tx1"/>
              </a:solidFill>
              <a:prstDash val="solid"/>
              <a:round/>
              <a:headEnd type="none" w="med" len="med"/>
              <a:tailEnd type="none" w="med" len="med"/>
            </a:ln>
          </p:spPr>
          <p:txBody>
            <a:bodyPr/>
            <a:lstStyle/>
            <a:p/>
          </p:txBody>
        </p:sp>
        <p:sp>
          <p:nvSpPr>
            <p:cNvPr id="14365" name="Line 31"/>
            <p:cNvSpPr/>
            <p:nvPr/>
          </p:nvSpPr>
          <p:spPr>
            <a:xfrm>
              <a:off x="592" y="1524"/>
              <a:ext cx="6048" cy="0"/>
            </a:xfrm>
            <a:prstGeom prst="line">
              <a:avLst/>
            </a:prstGeom>
            <a:ln w="57150" cap="flat" cmpd="sng">
              <a:solidFill>
                <a:schemeClr val="tx1"/>
              </a:solidFill>
              <a:prstDash val="solid"/>
              <a:round/>
              <a:headEnd type="none" w="med" len="med"/>
              <a:tailEnd type="none" w="med" len="med"/>
            </a:ln>
          </p:spPr>
          <p:txBody>
            <a:bodyPr/>
            <a:lstStyle/>
            <a:p/>
          </p:txBody>
        </p:sp>
        <p:sp>
          <p:nvSpPr>
            <p:cNvPr id="14366" name="Line 32"/>
            <p:cNvSpPr/>
            <p:nvPr/>
          </p:nvSpPr>
          <p:spPr>
            <a:xfrm flipH="1">
              <a:off x="6640" y="1512"/>
              <a:ext cx="0" cy="456"/>
            </a:xfrm>
            <a:prstGeom prst="line">
              <a:avLst/>
            </a:prstGeom>
            <a:ln w="57150" cap="flat" cmpd="sng">
              <a:solidFill>
                <a:schemeClr val="tx1"/>
              </a:solidFill>
              <a:prstDash val="solid"/>
              <a:round/>
              <a:headEnd type="none" w="med" len="med"/>
              <a:tailEnd type="stealth" w="lg" len="lg"/>
            </a:ln>
          </p:spPr>
          <p:txBody>
            <a:bodyPr/>
            <a:lstStyle/>
            <a:p/>
          </p:txBody>
        </p:sp>
      </p:grpSp>
      <p:sp>
        <p:nvSpPr>
          <p:cNvPr id="14367" name="Rectangle 33" title=""/>
          <p:cNvSpPr/>
          <p:nvPr/>
        </p:nvSpPr>
        <p:spPr>
          <a:xfrm>
            <a:off x="3606800" y="4629150"/>
            <a:ext cx="5181600" cy="829945"/>
          </a:xfrm>
          <a:prstGeom prst="rect">
            <a:avLst/>
          </a:prstGeom>
          <a:noFill/>
          <a:ln w="9525">
            <a:noFill/>
          </a:ln>
        </p:spPr>
        <p:txBody>
          <a:bodyPr anchor="t" anchorCtr="0">
            <a:spAutoFit/>
          </a:bodyPr>
          <a:lstStyle/>
          <a:p>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zh-CN" altLang="en-US" sz="4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zh-CN" altLang="en-US"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4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r>
              <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 】</a:t>
            </a:r>
            <a:endParaRPr lang="en-US" altLang="zh-CN" sz="36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14" name="Rectangle 34" title=""/>
          <p:cNvSpPr/>
          <p:nvPr/>
        </p:nvSpPr>
        <p:spPr>
          <a:xfrm>
            <a:off x="6219825" y="1766888"/>
            <a:ext cx="1120775"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吸热</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15" name="Rectangle 35" title=""/>
          <p:cNvSpPr/>
          <p:nvPr/>
        </p:nvSpPr>
        <p:spPr>
          <a:xfrm>
            <a:off x="4292600" y="1766888"/>
            <a:ext cx="1066800" cy="521970"/>
          </a:xfrm>
          <a:prstGeom prst="rect">
            <a:avLst/>
          </a:prstGeom>
          <a:noFill/>
          <a:ln w="9525">
            <a:noFill/>
          </a:ln>
        </p:spPr>
        <p:txBody>
          <a:bodyPr anchor="t" anchorCtr="0">
            <a:spAutoFit/>
          </a:bodyPr>
          <a:lstStyle/>
          <a:p>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升华</a:t>
            </a:r>
            <a:endPar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17" name="Rectangle 37" title=""/>
          <p:cNvSpPr/>
          <p:nvPr/>
        </p:nvSpPr>
        <p:spPr>
          <a:xfrm>
            <a:off x="6296025" y="4800600"/>
            <a:ext cx="1120775" cy="521970"/>
          </a:xfrm>
          <a:prstGeom prst="rect">
            <a:avLst/>
          </a:prstGeom>
          <a:noFill/>
          <a:ln w="9525">
            <a:noFill/>
          </a:ln>
        </p:spPr>
        <p:txBody>
          <a:bodyPr anchor="t" anchorCtr="0">
            <a:spAutoFit/>
          </a:bodyPr>
          <a:lstStyle/>
          <a:p>
            <a:r>
              <a:rPr lang="zh-CN" altLang="en-US" sz="2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放热</a:t>
            </a:r>
            <a:endParaRPr lang="zh-CN" altLang="en-US" sz="2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6118" name="Rectangle 38" title=""/>
          <p:cNvSpPr/>
          <p:nvPr/>
        </p:nvSpPr>
        <p:spPr>
          <a:xfrm>
            <a:off x="4368800" y="4800600"/>
            <a:ext cx="1066800" cy="521970"/>
          </a:xfrm>
          <a:prstGeom prst="rect">
            <a:avLst/>
          </a:prstGeom>
          <a:noFill/>
          <a:ln w="9525">
            <a:noFill/>
          </a:ln>
        </p:spPr>
        <p:txBody>
          <a:bodyPr anchor="t" anchorCtr="0">
            <a:spAutoFit/>
          </a:bodyPr>
          <a:lstStyle/>
          <a:p>
            <a:r>
              <a:rPr lang="zh-CN" altLang="en-US" sz="2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rPr>
              <a:t>凝华</a:t>
            </a:r>
            <a:endParaRPr lang="zh-CN" altLang="en-US" sz="2800" b="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pic>
        <p:nvPicPr>
          <p:cNvPr id="2" name="Picture 2"/>
          <p:cNvPicPr>
            <a:picLocks noChangeAspect="1"/>
          </p:cNvPicPr>
          <p:nvPr/>
        </p:nvPicPr>
        <p:blipFill>
          <a:blip r:embed="rId2"/>
          <a:stretch>
            <a:fillRect/>
          </a:stretch>
        </p:blipFill>
        <p:spPr>
          <a:xfrm flipH="1">
            <a:off x="10655300" y="103124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wipe(left)">
                                      <p:cBhvr>
                                        <p:cTn id="7" dur="500"/>
                                        <p:tgtEl>
                                          <p:spTgt spid="4609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090"/>
                                        </p:tgtEl>
                                        <p:attrNameLst>
                                          <p:attrName>style.visibility</p:attrName>
                                        </p:attrNameLst>
                                      </p:cBhvr>
                                      <p:to>
                                        <p:strVal val="visible"/>
                                      </p:to>
                                    </p:set>
                                    <p:animEffect transition="in" filter="wipe(left)">
                                      <p:cBhvr>
                                        <p:cTn id="12" dur="500"/>
                                        <p:tgtEl>
                                          <p:spTgt spid="4609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093"/>
                                        </p:tgtEl>
                                        <p:attrNameLst>
                                          <p:attrName>style.visibility</p:attrName>
                                        </p:attrNameLst>
                                      </p:cBhvr>
                                      <p:to>
                                        <p:strVal val="visible"/>
                                      </p:to>
                                    </p:set>
                                    <p:animEffect transition="in" filter="wipe(left)">
                                      <p:cBhvr>
                                        <p:cTn id="17" dur="500"/>
                                        <p:tgtEl>
                                          <p:spTgt spid="4609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091"/>
                                        </p:tgtEl>
                                        <p:attrNameLst>
                                          <p:attrName>style.visibility</p:attrName>
                                        </p:attrNameLst>
                                      </p:cBhvr>
                                      <p:to>
                                        <p:strVal val="visible"/>
                                      </p:to>
                                    </p:set>
                                    <p:animEffect transition="in" filter="wipe(left)">
                                      <p:cBhvr>
                                        <p:cTn id="22" dur="500"/>
                                        <p:tgtEl>
                                          <p:spTgt spid="4609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6101"/>
                                        </p:tgtEl>
                                        <p:attrNameLst>
                                          <p:attrName>style.visibility</p:attrName>
                                        </p:attrNameLst>
                                      </p:cBhvr>
                                      <p:to>
                                        <p:strVal val="visible"/>
                                      </p:to>
                                    </p:set>
                                    <p:animEffect transition="in" filter="wipe(left)">
                                      <p:cBhvr>
                                        <p:cTn id="27" dur="500"/>
                                        <p:tgtEl>
                                          <p:spTgt spid="4610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6100"/>
                                        </p:tgtEl>
                                        <p:attrNameLst>
                                          <p:attrName>style.visibility</p:attrName>
                                        </p:attrNameLst>
                                      </p:cBhvr>
                                      <p:to>
                                        <p:strVal val="visible"/>
                                      </p:to>
                                    </p:set>
                                    <p:animEffect transition="in" filter="wipe(left)">
                                      <p:cBhvr>
                                        <p:cTn id="32" dur="500"/>
                                        <p:tgtEl>
                                          <p:spTgt spid="46100"/>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6102"/>
                                        </p:tgtEl>
                                        <p:attrNameLst>
                                          <p:attrName>style.visibility</p:attrName>
                                        </p:attrNameLst>
                                      </p:cBhvr>
                                      <p:to>
                                        <p:strVal val="visible"/>
                                      </p:to>
                                    </p:set>
                                    <p:animEffect transition="in" filter="wipe(left)">
                                      <p:cBhvr>
                                        <p:cTn id="37" dur="500"/>
                                        <p:tgtEl>
                                          <p:spTgt spid="4610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6103"/>
                                        </p:tgtEl>
                                        <p:attrNameLst>
                                          <p:attrName>style.visibility</p:attrName>
                                        </p:attrNameLst>
                                      </p:cBhvr>
                                      <p:to>
                                        <p:strVal val="visible"/>
                                      </p:to>
                                    </p:set>
                                    <p:animEffect transition="in" filter="wipe(left)">
                                      <p:cBhvr>
                                        <p:cTn id="42" dur="500"/>
                                        <p:tgtEl>
                                          <p:spTgt spid="46103"/>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6115"/>
                                        </p:tgtEl>
                                        <p:attrNameLst>
                                          <p:attrName>style.visibility</p:attrName>
                                        </p:attrNameLst>
                                      </p:cBhvr>
                                      <p:to>
                                        <p:strVal val="visible"/>
                                      </p:to>
                                    </p:set>
                                    <p:animEffect transition="in" filter="wipe(left)">
                                      <p:cBhvr>
                                        <p:cTn id="47" dur="500"/>
                                        <p:tgtEl>
                                          <p:spTgt spid="46115"/>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6114"/>
                                        </p:tgtEl>
                                        <p:attrNameLst>
                                          <p:attrName>style.visibility</p:attrName>
                                        </p:attrNameLst>
                                      </p:cBhvr>
                                      <p:to>
                                        <p:strVal val="visible"/>
                                      </p:to>
                                    </p:set>
                                    <p:animEffect transition="in" filter="wipe(left)">
                                      <p:cBhvr>
                                        <p:cTn id="52" dur="500"/>
                                        <p:tgtEl>
                                          <p:spTgt spid="46114"/>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6118"/>
                                        </p:tgtEl>
                                        <p:attrNameLst>
                                          <p:attrName>style.visibility</p:attrName>
                                        </p:attrNameLst>
                                      </p:cBhvr>
                                      <p:to>
                                        <p:strVal val="visible"/>
                                      </p:to>
                                    </p:set>
                                    <p:animEffect transition="in" filter="wipe(left)">
                                      <p:cBhvr>
                                        <p:cTn id="57" dur="500"/>
                                        <p:tgtEl>
                                          <p:spTgt spid="46118"/>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6117"/>
                                        </p:tgtEl>
                                        <p:attrNameLst>
                                          <p:attrName>style.visibility</p:attrName>
                                        </p:attrNameLst>
                                      </p:cBhvr>
                                      <p:to>
                                        <p:strVal val="visible"/>
                                      </p:to>
                                    </p:set>
                                    <p:animEffect transition="in" filter="wipe(left)">
                                      <p:cBhvr>
                                        <p:cTn id="62" dur="500"/>
                                        <p:tgtEl>
                                          <p:spTgt spid="46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p:bldP spid="46091" grpId="0"/>
      <p:bldP spid="46092" grpId="0"/>
      <p:bldP spid="46093" grpId="0"/>
      <p:bldP spid="46100" grpId="0"/>
      <p:bldP spid="46101" grpId="0"/>
      <p:bldP spid="46102" grpId="0"/>
      <p:bldP spid="46103" grpId="0"/>
      <p:bldP spid="46114" grpId="0"/>
      <p:bldP spid="46115" grpId="0"/>
      <p:bldP spid="46117" grpId="0"/>
      <p:bldP spid="46118"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文本框 39937" title=""/>
          <p:cNvSpPr txBox="1">
            <a:spLocks noChangeArrowheads="1"/>
          </p:cNvSpPr>
          <p:nvPr/>
        </p:nvSpPr>
        <p:spPr bwMode="auto">
          <a:xfrm>
            <a:off x="368300" y="1038384"/>
            <a:ext cx="10617200" cy="521970"/>
          </a:xfrm>
          <a:prstGeom prst="rect">
            <a:avLst/>
          </a:prstGeom>
          <a:noFill/>
          <a:ln w="9525">
            <a:noFill/>
            <a:miter lim="800000"/>
          </a:ln>
        </p:spPr>
        <p:txBody>
          <a:bodyPr anchor="ctr">
            <a:spAutoFit/>
          </a:bodyPr>
          <a:lstStyle/>
          <a:p>
            <a:pPr marR="0" defTabSz="914400">
              <a:buClr>
                <a:schemeClr val="bg1"/>
              </a:buClr>
              <a:buSzTx/>
              <a:buFontTx/>
              <a:buNone/>
              <a:defRPr/>
            </a:pP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例</a:t>
            </a: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说说下列</a:t>
            </a: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物质状态的变化</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并说明</a:t>
            </a: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吸放热</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情况。</a:t>
            </a:r>
            <a:r>
              <a:rPr kumimoji="0" lang="zh-CN" altLang="en-US" sz="2800" b="1" kern="1200" cap="none" spc="0" normalizeH="0" baseline="0" noProof="0" smtClean="0">
                <a:solidFill>
                  <a:srgbClr val="990033"/>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kumimoji="0" lang="zh-CN" altLang="en-US" sz="2800" b="1" kern="1200" cap="none" spc="0" normalizeH="0" baseline="0" noProof="0" smtClean="0">
              <a:solidFill>
                <a:srgbClr val="990033"/>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67" name="文本框 39939" title=""/>
          <p:cNvSpPr txBox="1">
            <a:spLocks noChangeArrowheads="1"/>
          </p:cNvSpPr>
          <p:nvPr/>
        </p:nvSpPr>
        <p:spPr bwMode="auto">
          <a:xfrm>
            <a:off x="735013" y="1724025"/>
            <a:ext cx="469900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碘变成紫色的气体</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68" name="文本框 39940" title=""/>
          <p:cNvSpPr txBox="1">
            <a:spLocks noChangeArrowheads="1"/>
          </p:cNvSpPr>
          <p:nvPr/>
        </p:nvSpPr>
        <p:spPr bwMode="auto">
          <a:xfrm>
            <a:off x="6807200" y="1685925"/>
            <a:ext cx="4060825"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卫生球变小了</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69" name="文本框 39941" title=""/>
          <p:cNvSpPr txBox="1">
            <a:spLocks noChangeArrowheads="1"/>
          </p:cNvSpPr>
          <p:nvPr/>
        </p:nvSpPr>
        <p:spPr bwMode="auto">
          <a:xfrm>
            <a:off x="735013" y="2770188"/>
            <a:ext cx="391795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霜的形成</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70" name="文本框 39942" title=""/>
          <p:cNvSpPr txBox="1">
            <a:spLocks noChangeArrowheads="1"/>
          </p:cNvSpPr>
          <p:nvPr/>
        </p:nvSpPr>
        <p:spPr bwMode="auto">
          <a:xfrm>
            <a:off x="6807200" y="2770188"/>
            <a:ext cx="4976813"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雾、露的形成</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71" name="文本框 39943" title=""/>
          <p:cNvSpPr txBox="1">
            <a:spLocks noChangeArrowheads="1"/>
          </p:cNvSpPr>
          <p:nvPr/>
        </p:nvSpPr>
        <p:spPr bwMode="auto">
          <a:xfrm>
            <a:off x="763588" y="3930650"/>
            <a:ext cx="290830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E.</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水结冰</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72" name="文本框 39944" title=""/>
          <p:cNvSpPr txBox="1">
            <a:spLocks noChangeArrowheads="1"/>
          </p:cNvSpPr>
          <p:nvPr/>
        </p:nvSpPr>
        <p:spPr bwMode="auto">
          <a:xfrm>
            <a:off x="6807200" y="3922713"/>
            <a:ext cx="420370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F.</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夏天衣服被晒干</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73" name="文本框 39945" title=""/>
          <p:cNvSpPr txBox="1">
            <a:spLocks noChangeArrowheads="1"/>
          </p:cNvSpPr>
          <p:nvPr/>
        </p:nvSpPr>
        <p:spPr bwMode="auto">
          <a:xfrm>
            <a:off x="763588" y="5259388"/>
            <a:ext cx="283210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G.</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冰化成水</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1274" name="文本框 39946" title=""/>
          <p:cNvSpPr txBox="1">
            <a:spLocks noChangeArrowheads="1"/>
          </p:cNvSpPr>
          <p:nvPr/>
        </p:nvSpPr>
        <p:spPr bwMode="auto">
          <a:xfrm>
            <a:off x="6807200" y="5259388"/>
            <a:ext cx="5105400" cy="519113"/>
          </a:xfrm>
          <a:prstGeom prst="rect">
            <a:avLst/>
          </a:prstGeom>
          <a:noFill/>
          <a:ln w="9525">
            <a:noFill/>
            <a:miter lim="800000"/>
          </a:ln>
        </p:spPr>
        <p:txBody>
          <a:bodyPr anchor="ctr">
            <a:spAutoFit/>
          </a:bodyPr>
          <a:lstStyle/>
          <a:p>
            <a:pPr marR="0" defTabSz="914400">
              <a:buClr>
                <a:schemeClr val="bg1"/>
              </a:buClr>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H.</a:t>
            </a:r>
            <a:r>
              <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冬天嘴里呼出的白气</a:t>
            </a:r>
            <a:endParaRPr kumimoji="0" lang="zh-CN" altLang="en-US" sz="28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48" name="文本框 39947" title=""/>
          <p:cNvSpPr txBox="1">
            <a:spLocks noChangeArrowheads="1"/>
          </p:cNvSpPr>
          <p:nvPr/>
        </p:nvSpPr>
        <p:spPr bwMode="auto">
          <a:xfrm>
            <a:off x="7110413" y="2185988"/>
            <a:ext cx="3543300" cy="519113"/>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（升华吸热）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49" name="文本框 39948" title=""/>
          <p:cNvSpPr txBox="1">
            <a:spLocks noChangeArrowheads="1"/>
          </p:cNvSpPr>
          <p:nvPr/>
        </p:nvSpPr>
        <p:spPr bwMode="auto">
          <a:xfrm>
            <a:off x="954088" y="3340100"/>
            <a:ext cx="3257550" cy="520700"/>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（凝华放热）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0" name="文本框 39949" title=""/>
          <p:cNvSpPr txBox="1">
            <a:spLocks noChangeArrowheads="1"/>
          </p:cNvSpPr>
          <p:nvPr/>
        </p:nvSpPr>
        <p:spPr bwMode="auto">
          <a:xfrm>
            <a:off x="7110413" y="5935663"/>
            <a:ext cx="2574925" cy="519113"/>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（液化放热）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1" name="文本框 39950" title=""/>
          <p:cNvSpPr txBox="1">
            <a:spLocks noChangeArrowheads="1"/>
          </p:cNvSpPr>
          <p:nvPr/>
        </p:nvSpPr>
        <p:spPr bwMode="auto">
          <a:xfrm>
            <a:off x="957263" y="5935663"/>
            <a:ext cx="2597150" cy="519113"/>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（熔化吸热）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2" name="文本框 39951" title=""/>
          <p:cNvSpPr txBox="1">
            <a:spLocks noChangeArrowheads="1"/>
          </p:cNvSpPr>
          <p:nvPr/>
        </p:nvSpPr>
        <p:spPr bwMode="auto">
          <a:xfrm>
            <a:off x="7110413" y="4514850"/>
            <a:ext cx="2678113" cy="520700"/>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（汽化吸热）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3" name="文本框 39952" title=""/>
          <p:cNvSpPr txBox="1">
            <a:spLocks noChangeArrowheads="1"/>
          </p:cNvSpPr>
          <p:nvPr/>
        </p:nvSpPr>
        <p:spPr bwMode="auto">
          <a:xfrm>
            <a:off x="954088" y="4506913"/>
            <a:ext cx="3581400" cy="519113"/>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（凝固放热）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4" name="文本框 39953" title=""/>
          <p:cNvSpPr txBox="1">
            <a:spLocks noChangeArrowheads="1"/>
          </p:cNvSpPr>
          <p:nvPr/>
        </p:nvSpPr>
        <p:spPr bwMode="auto">
          <a:xfrm>
            <a:off x="877888" y="2228850"/>
            <a:ext cx="3778250" cy="519113"/>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（升华吸热）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9955" name="文本框 39954" title=""/>
          <p:cNvSpPr txBox="1">
            <a:spLocks noChangeArrowheads="1"/>
          </p:cNvSpPr>
          <p:nvPr/>
        </p:nvSpPr>
        <p:spPr bwMode="auto">
          <a:xfrm>
            <a:off x="7110413" y="3340100"/>
            <a:ext cx="3582988" cy="520700"/>
          </a:xfrm>
          <a:prstGeom prst="rect">
            <a:avLst/>
          </a:prstGeom>
          <a:noFill/>
          <a:ln w="9525">
            <a:noFill/>
            <a:miter lim="800000"/>
          </a:ln>
        </p:spPr>
        <p:txBody>
          <a:bodyPr>
            <a:spAutoFit/>
          </a:bodyPr>
          <a:lstStyle/>
          <a:p>
            <a:pPr marR="0" defTabSz="914400">
              <a:spcBef>
                <a:spcPct val="50000"/>
              </a:spcBef>
              <a:buClr>
                <a:schemeClr val="bg1"/>
              </a:buClr>
              <a:buSzTx/>
              <a:buFontTx/>
              <a:buNone/>
              <a:defRPr/>
            </a:pPr>
            <a:r>
              <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（液化放热）</a:t>
            </a:r>
            <a:endParaRPr kumimoji="0" lang="zh-CN" altLang="en-US" sz="28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2306" name="文本框 39956" title=""/>
          <p:cNvSpPr txBox="1"/>
          <p:nvPr/>
        </p:nvSpPr>
        <p:spPr>
          <a:xfrm>
            <a:off x="1782763" y="260350"/>
            <a:ext cx="1301750" cy="368300"/>
          </a:xfrm>
          <a:prstGeom prst="rect">
            <a:avLst/>
          </a:prstGeom>
          <a:noFill/>
          <a:ln w="9525">
            <a:noFill/>
          </a:ln>
        </p:spPr>
        <p:txBody>
          <a:bodyPr anchor="t" anchorCtr="0">
            <a:spAutoFit/>
          </a:bodyPr>
          <a:lstStyle/>
          <a:p>
            <a:pPr>
              <a:spcBef>
                <a:spcPct val="50000"/>
              </a:spcBef>
            </a:pPr>
            <a:endParaRPr lang="zh-CN" altLang="zh-CN">
              <a:latin typeface="Times New Roman" panose="02020603050405020304" pitchFamily="18" charset="0"/>
              <a:ea typeface="宋体" panose="02010600030101010101" pitchFamily="2" charset="-122"/>
            </a:endParaRPr>
          </a:p>
        </p:txBody>
      </p:sp>
      <p:sp>
        <p:nvSpPr>
          <p:cNvPr id="42005" name="Text Box 21"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典型例题</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954"/>
                                        </p:tgtEl>
                                        <p:attrNameLst>
                                          <p:attrName>style.visibility</p:attrName>
                                        </p:attrNameLst>
                                      </p:cBhvr>
                                      <p:to>
                                        <p:strVal val="visible"/>
                                      </p:to>
                                    </p:set>
                                    <p:animEffect transition="in" filter="wipe(left)">
                                      <p:cBhvr>
                                        <p:cTn id="7" dur="500"/>
                                        <p:tgtEl>
                                          <p:spTgt spid="3995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948"/>
                                        </p:tgtEl>
                                        <p:attrNameLst>
                                          <p:attrName>style.visibility</p:attrName>
                                        </p:attrNameLst>
                                      </p:cBhvr>
                                      <p:to>
                                        <p:strVal val="visible"/>
                                      </p:to>
                                    </p:set>
                                    <p:animEffect transition="in" filter="wipe(left)">
                                      <p:cBhvr>
                                        <p:cTn id="12" dur="500"/>
                                        <p:tgtEl>
                                          <p:spTgt spid="3994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949"/>
                                        </p:tgtEl>
                                        <p:attrNameLst>
                                          <p:attrName>style.visibility</p:attrName>
                                        </p:attrNameLst>
                                      </p:cBhvr>
                                      <p:to>
                                        <p:strVal val="visible"/>
                                      </p:to>
                                    </p:set>
                                    <p:animEffect transition="in" filter="wipe(left)">
                                      <p:cBhvr>
                                        <p:cTn id="17" dur="500"/>
                                        <p:tgtEl>
                                          <p:spTgt spid="3994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9955"/>
                                        </p:tgtEl>
                                        <p:attrNameLst>
                                          <p:attrName>style.visibility</p:attrName>
                                        </p:attrNameLst>
                                      </p:cBhvr>
                                      <p:to>
                                        <p:strVal val="visible"/>
                                      </p:to>
                                    </p:set>
                                    <p:animEffect transition="in" filter="wipe(left)">
                                      <p:cBhvr>
                                        <p:cTn id="22" dur="500"/>
                                        <p:tgtEl>
                                          <p:spTgt spid="3995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9953"/>
                                        </p:tgtEl>
                                        <p:attrNameLst>
                                          <p:attrName>style.visibility</p:attrName>
                                        </p:attrNameLst>
                                      </p:cBhvr>
                                      <p:to>
                                        <p:strVal val="visible"/>
                                      </p:to>
                                    </p:set>
                                    <p:animEffect transition="in" filter="wipe(left)">
                                      <p:cBhvr>
                                        <p:cTn id="27" dur="500"/>
                                        <p:tgtEl>
                                          <p:spTgt spid="3995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9952"/>
                                        </p:tgtEl>
                                        <p:attrNameLst>
                                          <p:attrName>style.visibility</p:attrName>
                                        </p:attrNameLst>
                                      </p:cBhvr>
                                      <p:to>
                                        <p:strVal val="visible"/>
                                      </p:to>
                                    </p:set>
                                    <p:animEffect transition="in" filter="wipe(left)">
                                      <p:cBhvr>
                                        <p:cTn id="32" dur="500"/>
                                        <p:tgtEl>
                                          <p:spTgt spid="3995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9951"/>
                                        </p:tgtEl>
                                        <p:attrNameLst>
                                          <p:attrName>style.visibility</p:attrName>
                                        </p:attrNameLst>
                                      </p:cBhvr>
                                      <p:to>
                                        <p:strVal val="visible"/>
                                      </p:to>
                                    </p:set>
                                    <p:animEffect transition="in" filter="wipe(left)">
                                      <p:cBhvr>
                                        <p:cTn id="37" dur="500"/>
                                        <p:tgtEl>
                                          <p:spTgt spid="39951"/>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9950"/>
                                        </p:tgtEl>
                                        <p:attrNameLst>
                                          <p:attrName>style.visibility</p:attrName>
                                        </p:attrNameLst>
                                      </p:cBhvr>
                                      <p:to>
                                        <p:strVal val="visible"/>
                                      </p:to>
                                    </p:set>
                                    <p:animEffect transition="in" filter="wipe(left)">
                                      <p:cBhvr>
                                        <p:cTn id="42" dur="500"/>
                                        <p:tgtEl>
                                          <p:spTgt spid="39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8" grpId="0"/>
      <p:bldP spid="39949" grpId="0"/>
      <p:bldP spid="39950" grpId="0"/>
      <p:bldP spid="39951" grpId="0"/>
      <p:bldP spid="39952" grpId="0"/>
      <p:bldP spid="39953" grpId="0"/>
      <p:bldP spid="39954" grpId="0"/>
      <p:bldP spid="39955"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文本框 39937" title=""/>
          <p:cNvSpPr txBox="1">
            <a:spLocks noChangeArrowheads="1"/>
          </p:cNvSpPr>
          <p:nvPr/>
        </p:nvSpPr>
        <p:spPr bwMode="auto">
          <a:xfrm>
            <a:off x="75565" y="653098"/>
            <a:ext cx="12071350" cy="6249670"/>
          </a:xfrm>
          <a:prstGeom prst="rect">
            <a:avLst/>
          </a:prstGeom>
          <a:noFill/>
          <a:ln w="9525">
            <a:noFill/>
            <a:miter lim="800000"/>
          </a:ln>
        </p:spPr>
        <p:txBody>
          <a:bodyPr wrap="square" anchor="ctr">
            <a:spAutoFit/>
          </a:bodyPr>
          <a:lstStyle/>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1．炎热的夏天，将冰冻的杨梅放在室内很快就会在杨梅表面</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出现一层白色的霜，这一过程所涉及的物态变化是（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A．凝华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B．升华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C．汽化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D．凝固</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2．雾凇是北方冬天常见的美景，该过程发生的物态变化和吸放热情况是（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A．凝华、放热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B．凝固、放热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C．液化、吸热</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D．熔化、吸热</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3．生活中有很多物态变化现象，下列解释正确的是（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21590"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A．冰雪消融是熔化现象	</a:t>
            </a:r>
            <a:r>
              <a:rPr kumimoji="0" 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B．早晨大雾弥漫是升华现象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21590"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C．窗玻璃上出现冰花是一种凝固现象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21590"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D．从冰箱中取出的饮料“出汗”是汽化现象</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4．下列关于物态变化描述正确的是（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1079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A．冬天水面结冰是凝固现象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1079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B．冬天教室窗户上的冰花通常出现在玻璃外侧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1079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C．烧开水时冒出的“白气”是汽化现象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1079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D．运动出汗后吹风扇感到凉快是因为蒸发放热</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2306" name="文本框 39956" title=""/>
          <p:cNvSpPr txBox="1"/>
          <p:nvPr/>
        </p:nvSpPr>
        <p:spPr>
          <a:xfrm>
            <a:off x="1782763" y="260350"/>
            <a:ext cx="1301750" cy="368300"/>
          </a:xfrm>
          <a:prstGeom prst="rect">
            <a:avLst/>
          </a:prstGeom>
          <a:noFill/>
          <a:ln w="9525">
            <a:noFill/>
          </a:ln>
        </p:spPr>
        <p:txBody>
          <a:bodyPr anchor="t" anchorCtr="0">
            <a:spAutoFit/>
          </a:bodyPr>
          <a:lstStyle/>
          <a:p>
            <a:pPr>
              <a:spcBef>
                <a:spcPct val="50000"/>
              </a:spcBef>
            </a:pPr>
            <a:endParaRPr lang="zh-CN" altLang="zh-CN">
              <a:latin typeface="Times New Roman" panose="02020603050405020304" pitchFamily="18" charset="0"/>
              <a:ea typeface="宋体" panose="02010600030101010101" pitchFamily="2" charset="-122"/>
            </a:endParaRPr>
          </a:p>
        </p:txBody>
      </p:sp>
      <p:sp>
        <p:nvSpPr>
          <p:cNvPr id="42005" name="Text Box 21" title=""/>
          <p:cNvSpPr txBox="1">
            <a:spLocks noChangeArrowheads="1"/>
          </p:cNvSpPr>
          <p:nvPr/>
        </p:nvSpPr>
        <p:spPr bwMode="auto">
          <a:xfrm>
            <a:off x="238125" y="174625"/>
            <a:ext cx="2530475" cy="583565"/>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检测反馈</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147484679" name="图片 -2147482618" title=""/>
          <p:cNvPicPr>
            <a:picLocks noChangeAspect="1"/>
          </p:cNvPicPr>
          <p:nvPr/>
        </p:nvPicPr>
        <p:blipFill>
          <a:blip r:embed="rId2"/>
          <a:stretch>
            <a:fillRect/>
          </a:stretch>
        </p:blipFill>
        <p:spPr>
          <a:xfrm>
            <a:off x="9778365" y="381000"/>
            <a:ext cx="2298065" cy="1411605"/>
          </a:xfrm>
          <a:prstGeom prst="rect">
            <a:avLst/>
          </a:prstGeom>
          <a:noFill/>
          <a:ln w="9525">
            <a:noFill/>
          </a:ln>
        </p:spPr>
      </p:pic>
      <p:sp>
        <p:nvSpPr>
          <p:cNvPr id="2" name="文本框 1" title=""/>
          <p:cNvSpPr txBox="1">
            <a:spLocks noChangeArrowheads="1"/>
          </p:cNvSpPr>
          <p:nvPr/>
        </p:nvSpPr>
        <p:spPr bwMode="auto">
          <a:xfrm>
            <a:off x="8330565" y="1143000"/>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3" name="文本框 2" title=""/>
          <p:cNvSpPr txBox="1">
            <a:spLocks noChangeArrowheads="1"/>
          </p:cNvSpPr>
          <p:nvPr/>
        </p:nvSpPr>
        <p:spPr bwMode="auto">
          <a:xfrm>
            <a:off x="11073765" y="1981200"/>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 name="文本框 3" title=""/>
          <p:cNvSpPr txBox="1">
            <a:spLocks noChangeArrowheads="1"/>
          </p:cNvSpPr>
          <p:nvPr/>
        </p:nvSpPr>
        <p:spPr bwMode="auto">
          <a:xfrm>
            <a:off x="8045450" y="2895600"/>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5" name="文本框 4" title=""/>
          <p:cNvSpPr txBox="1">
            <a:spLocks noChangeArrowheads="1"/>
          </p:cNvSpPr>
          <p:nvPr/>
        </p:nvSpPr>
        <p:spPr bwMode="auto">
          <a:xfrm>
            <a:off x="5739765" y="4648200"/>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文本框 39937" title=""/>
          <p:cNvSpPr txBox="1">
            <a:spLocks noChangeArrowheads="1"/>
          </p:cNvSpPr>
          <p:nvPr/>
        </p:nvSpPr>
        <p:spPr bwMode="auto">
          <a:xfrm>
            <a:off x="170180" y="680085"/>
            <a:ext cx="12071350" cy="4368165"/>
          </a:xfrm>
          <a:prstGeom prst="rect">
            <a:avLst/>
          </a:prstGeom>
          <a:noFill/>
          <a:ln w="9525">
            <a:noFill/>
            <a:miter lim="800000"/>
          </a:ln>
        </p:spPr>
        <p:txBody>
          <a:bodyPr wrap="square" anchor="ctr">
            <a:spAutoFit/>
          </a:bodyPr>
          <a:lstStyle/>
          <a:p>
            <a:pPr marL="376555" marR="0" indent="-376555" defTabSz="914400">
              <a:lnSpc>
                <a:spcPct val="12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5．2023年1月22日，黑龙江省漠河市最低气温达到零下53度，打破我国有气象记载以来的历史最低气温。吸引了众多游客前来尝试泼水成冰的游戏。如图所示，“泼水成冰”的游戏需要滚烫的开水在零下30度以下的极寒环境中才能成功。关于“泼水成冰”的原理说法错误的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2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A．用滚烫的开水而不用冷水是因为开水在短时间内能提供大量的水蒸气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2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B．图中水蒸气在极寒环境下遇冷放热直接凝华成小冰晶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2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C．和“泼水成冰”形成原理相同的自然现象还有雾的形成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2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D．开水提供水蒸气的物态变化过程是汽化，汽化需要吸热</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2306" name="文本框 39956" title=""/>
          <p:cNvSpPr txBox="1"/>
          <p:nvPr/>
        </p:nvSpPr>
        <p:spPr>
          <a:xfrm>
            <a:off x="1782763" y="260350"/>
            <a:ext cx="1301750" cy="368300"/>
          </a:xfrm>
          <a:prstGeom prst="rect">
            <a:avLst/>
          </a:prstGeom>
          <a:noFill/>
          <a:ln w="9525">
            <a:noFill/>
          </a:ln>
        </p:spPr>
        <p:txBody>
          <a:bodyPr anchor="t" anchorCtr="0">
            <a:spAutoFit/>
          </a:bodyPr>
          <a:lstStyle/>
          <a:p>
            <a:pPr>
              <a:spcBef>
                <a:spcPct val="50000"/>
              </a:spcBef>
            </a:pPr>
            <a:endParaRPr lang="zh-CN" altLang="zh-CN">
              <a:latin typeface="Times New Roman" panose="02020603050405020304" pitchFamily="18" charset="0"/>
              <a:ea typeface="宋体" panose="02010600030101010101" pitchFamily="2" charset="-122"/>
            </a:endParaRPr>
          </a:p>
        </p:txBody>
      </p:sp>
      <p:sp>
        <p:nvSpPr>
          <p:cNvPr id="42005" name="Text Box 21" title=""/>
          <p:cNvSpPr txBox="1">
            <a:spLocks noChangeArrowheads="1"/>
          </p:cNvSpPr>
          <p:nvPr/>
        </p:nvSpPr>
        <p:spPr bwMode="auto">
          <a:xfrm>
            <a:off x="238125" y="174625"/>
            <a:ext cx="2530475" cy="583565"/>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检测反馈</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147484674" name="图片24" title=""/>
          <p:cNvPicPr>
            <a:picLocks noChangeAspect="1"/>
          </p:cNvPicPr>
          <p:nvPr/>
        </p:nvPicPr>
        <p:blipFill>
          <a:blip r:embed="rId2"/>
          <a:stretch>
            <a:fillRect/>
          </a:stretch>
        </p:blipFill>
        <p:spPr>
          <a:xfrm>
            <a:off x="9016365" y="4114800"/>
            <a:ext cx="3070860" cy="2217420"/>
          </a:xfrm>
          <a:prstGeom prst="rect">
            <a:avLst/>
          </a:prstGeom>
          <a:noFill/>
          <a:ln w="9525">
            <a:noFill/>
          </a:ln>
        </p:spPr>
      </p:pic>
      <p:sp>
        <p:nvSpPr>
          <p:cNvPr id="5" name="文本框 4" title=""/>
          <p:cNvSpPr txBox="1">
            <a:spLocks noChangeArrowheads="1"/>
          </p:cNvSpPr>
          <p:nvPr/>
        </p:nvSpPr>
        <p:spPr bwMode="auto">
          <a:xfrm>
            <a:off x="6120765" y="2195195"/>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文本框 39937" title=""/>
          <p:cNvSpPr txBox="1">
            <a:spLocks noChangeArrowheads="1"/>
          </p:cNvSpPr>
          <p:nvPr/>
        </p:nvSpPr>
        <p:spPr bwMode="auto">
          <a:xfrm>
            <a:off x="75565" y="832485"/>
            <a:ext cx="12200255" cy="3170555"/>
          </a:xfrm>
          <a:prstGeom prst="rect">
            <a:avLst/>
          </a:prstGeom>
          <a:noFill/>
          <a:ln w="9525">
            <a:noFill/>
            <a:miter lim="800000"/>
          </a:ln>
        </p:spPr>
        <p:txBody>
          <a:bodyPr wrap="square" anchor="ctr">
            <a:spAutoFit/>
          </a:bodyPr>
          <a:lstStyle/>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6．在标准大气压下，二氧化碳的熔点和沸点分别为﹣78.5℃和﹣56.6℃，如图所示，图中tA、tB两点坐标的温度分别对应的是二氧化碳的熔点和沸点，下列说法正确的是（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R="0"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A．若二氧化碳由Ⅱ区域的状态到Ⅰ区域状态时，该晶体物质发生升华现象，且吸热B．﹣78.5℃的二氧化碳吸收热量后，温度可能不变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C．﹣56.6℃的二氧化碳且处于Ⅱ区域状态时，需要放出热量才能到达Ⅲ状态	</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376555" marR="0" indent="-376555" defTabSz="914400">
              <a:lnSpc>
                <a:spcPct val="110000"/>
              </a:lnSpc>
              <a:spcBef>
                <a:spcPct val="0"/>
              </a:spcBef>
              <a:spcAft>
                <a:spcPct val="0"/>
              </a:spcAft>
              <a:buClr>
                <a:schemeClr val="bg1"/>
              </a:buClr>
              <a:buSzTx/>
              <a:buFontTx/>
              <a:buNone/>
              <a:defRPr/>
            </a:pPr>
            <a:r>
              <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D．通常情况下，空气中二氧化碳的温度处于Ⅰ区域</a:t>
            </a:r>
            <a:endParaRPr kumimoji="0"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12306" name="文本框 39956" title=""/>
          <p:cNvSpPr txBox="1"/>
          <p:nvPr/>
        </p:nvSpPr>
        <p:spPr>
          <a:xfrm>
            <a:off x="1782763" y="260350"/>
            <a:ext cx="1301750" cy="368300"/>
          </a:xfrm>
          <a:prstGeom prst="rect">
            <a:avLst/>
          </a:prstGeom>
          <a:noFill/>
          <a:ln w="9525">
            <a:noFill/>
          </a:ln>
        </p:spPr>
        <p:txBody>
          <a:bodyPr anchor="t" anchorCtr="0">
            <a:spAutoFit/>
          </a:bodyPr>
          <a:lstStyle/>
          <a:p>
            <a:pPr>
              <a:spcBef>
                <a:spcPct val="50000"/>
              </a:spcBef>
            </a:pPr>
            <a:endParaRPr lang="zh-CN" altLang="zh-CN">
              <a:latin typeface="Times New Roman" panose="02020603050405020304" pitchFamily="18" charset="0"/>
              <a:ea typeface="宋体" panose="02010600030101010101" pitchFamily="2" charset="-122"/>
            </a:endParaRPr>
          </a:p>
        </p:txBody>
      </p:sp>
      <p:sp>
        <p:nvSpPr>
          <p:cNvPr id="42005" name="Text Box 21" title=""/>
          <p:cNvSpPr txBox="1">
            <a:spLocks noChangeArrowheads="1"/>
          </p:cNvSpPr>
          <p:nvPr/>
        </p:nvSpPr>
        <p:spPr bwMode="auto">
          <a:xfrm>
            <a:off x="238125" y="174625"/>
            <a:ext cx="2530475" cy="583565"/>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检测反馈</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147484675" name="图片24" title=""/>
          <p:cNvPicPr>
            <a:picLocks noChangeAspect="1"/>
          </p:cNvPicPr>
          <p:nvPr/>
        </p:nvPicPr>
        <p:blipFill>
          <a:blip r:embed="rId2"/>
          <a:stretch>
            <a:fillRect/>
          </a:stretch>
        </p:blipFill>
        <p:spPr>
          <a:xfrm>
            <a:off x="2844165" y="4077335"/>
            <a:ext cx="6830060" cy="1980565"/>
          </a:xfrm>
          <a:prstGeom prst="rect">
            <a:avLst/>
          </a:prstGeom>
          <a:noFill/>
          <a:ln w="9525">
            <a:noFill/>
          </a:ln>
        </p:spPr>
      </p:pic>
      <p:sp>
        <p:nvSpPr>
          <p:cNvPr id="5" name="文本框 4" title=""/>
          <p:cNvSpPr txBox="1">
            <a:spLocks noChangeArrowheads="1"/>
          </p:cNvSpPr>
          <p:nvPr/>
        </p:nvSpPr>
        <p:spPr bwMode="auto">
          <a:xfrm>
            <a:off x="1624965" y="1752600"/>
            <a:ext cx="470535" cy="491490"/>
          </a:xfrm>
          <a:prstGeom prst="rect">
            <a:avLst/>
          </a:prstGeom>
          <a:noFill/>
          <a:ln w="9525">
            <a:noFill/>
            <a:miter lim="800000"/>
          </a:ln>
        </p:spPr>
        <p:txBody>
          <a:bodyPr wrap="square">
            <a:spAutoFit/>
          </a:bodyPr>
          <a:lstStyle/>
          <a:p>
            <a:pPr marR="0" defTabSz="914400">
              <a:spcBef>
                <a:spcPct val="50000"/>
              </a:spcBef>
              <a:buClr>
                <a:schemeClr val="bg1"/>
              </a:buClr>
              <a:buSzTx/>
              <a:buFontTx/>
              <a:buNone/>
              <a:defRPr/>
            </a:pPr>
            <a:r>
              <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B</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097" name="WordArt 4" title=""/>
          <p:cNvSpPr>
            <a:spLocks noTextEdit="1"/>
          </p:cNvSpPr>
          <p:nvPr/>
        </p:nvSpPr>
        <p:spPr>
          <a:xfrm>
            <a:off x="1733550" y="1828800"/>
            <a:ext cx="8774113" cy="1600200"/>
          </a:xfrm>
          <a:prstGeom prst="rect">
            <a:avLst/>
          </a:prstGeom>
        </p:spPr>
        <p:txBody>
          <a:bodyPr wrap="none" fromWordArt="1">
            <a:prstTxWarp prst="textPlain">
              <a:avLst>
                <a:gd name="adj" fmla="val 50000"/>
              </a:avLst>
            </a:prstTxWarp>
            <a:normAutofit/>
          </a:bodyPr>
          <a:lstStyle/>
          <a:p>
            <a:pPr algn="ctr"/>
            <a:r>
              <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rPr>
              <a:t>升华和凝华</a:t>
            </a:r>
            <a:endPar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098" name="Text Box 3" title=""/>
          <p:cNvSpPr txBox="1">
            <a:spLocks noChangeArrowheads="1"/>
          </p:cNvSpPr>
          <p:nvPr/>
        </p:nvSpPr>
        <p:spPr bwMode="auto">
          <a:xfrm>
            <a:off x="238125" y="22225"/>
            <a:ext cx="3141663" cy="579438"/>
          </a:xfrm>
          <a:prstGeom prst="rect">
            <a:avLst/>
          </a:prstGeom>
          <a:solidFill>
            <a:srgbClr val="FF0000"/>
          </a:solidFill>
          <a:ln w="9525">
            <a:noFill/>
            <a:miter lim="800000"/>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学习目标</a:t>
            </a:r>
            <a:endParaRPr kumimoji="0" lang="zh-CN" altLang="en-US" sz="3200" b="1" kern="1200" cap="none" spc="0" normalizeH="0" baseline="0" noProof="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endParaRPr>
          </a:p>
        </p:txBody>
      </p:sp>
      <p:sp>
        <p:nvSpPr>
          <p:cNvPr id="4099" name="Text Box 4" title=""/>
          <p:cNvSpPr txBox="1">
            <a:spLocks noChangeArrowheads="1"/>
          </p:cNvSpPr>
          <p:nvPr/>
        </p:nvSpPr>
        <p:spPr bwMode="auto">
          <a:xfrm>
            <a:off x="-76200" y="806450"/>
            <a:ext cx="12292013" cy="2676525"/>
          </a:xfrm>
          <a:prstGeom prst="rect">
            <a:avLst/>
          </a:prstGeom>
          <a:noFill/>
          <a:ln w="9525">
            <a:noFill/>
            <a:miter lim="800000"/>
          </a:ln>
          <a:effectLst/>
        </p:spPr>
        <p:txBody>
          <a:bodyPr wrap="square">
            <a:spAutoFit/>
          </a:bodyPr>
          <a:lstStyle/>
          <a:p>
            <a:pPr marL="457200" marR="0" indent="-285750" defTabSz="914400">
              <a:lnSpc>
                <a:spcPct val="150000"/>
              </a:lnSpc>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通过观察和思考，能说出升华是物质由固态</a:t>
            </a:r>
            <a:r>
              <a:rPr kumimoji="0" lang="zh-CN" altLang="en-US" sz="2800" b="1"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直接</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变为气态；</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57200" marR="0" indent="-285750" defTabSz="914400">
              <a:lnSpc>
                <a:spcPct val="150000"/>
              </a:lnSpc>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2.</a:t>
            </a:r>
            <a:r>
              <a:rPr lang="zh-CN" altLang="en-US"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通过观察和思考，</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能说出凝华是物质由气态</a:t>
            </a:r>
            <a:r>
              <a:rPr kumimoji="0" lang="zh-CN" altLang="en-US" sz="2800" b="1"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直接</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变为固态；</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57200" marR="0" indent="-285750" defTabSz="914400">
              <a:lnSpc>
                <a:spcPct val="150000"/>
              </a:lnSpc>
              <a:buClrTx/>
              <a:buSzTx/>
              <a:buFontTx/>
              <a:buNone/>
              <a:defRPr/>
            </a:pPr>
            <a:r>
              <a:rPr lang="en-US" altLang="zh-CN"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3.</a:t>
            </a:r>
            <a:r>
              <a:rPr lang="zh-CN" altLang="en-US"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通过阅读和思考，能认识升华需要吸热、凝华需要放热；</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L="457200" marR="0" indent="-285750" defTabSz="914400">
              <a:lnSpc>
                <a:spcPct val="150000"/>
              </a:lnSpc>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4.</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会分析辨别日常生活中的升华和凝华现象，并能解释干冰升华有关现象。</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14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升华现象</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5123" name="Text Box 3" title=""/>
          <p:cNvSpPr txBox="1">
            <a:spLocks noChangeArrowheads="1"/>
          </p:cNvSpPr>
          <p:nvPr/>
        </p:nvSpPr>
        <p:spPr bwMode="auto">
          <a:xfrm>
            <a:off x="2920365" y="184150"/>
            <a:ext cx="55626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观察碘锤中的物态变化</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5125" name="Text Box 5" title=""/>
          <p:cNvSpPr txBox="1">
            <a:spLocks noChangeArrowheads="1"/>
          </p:cNvSpPr>
          <p:nvPr/>
        </p:nvSpPr>
        <p:spPr bwMode="auto">
          <a:xfrm>
            <a:off x="172085" y="865505"/>
            <a:ext cx="9220835" cy="491490"/>
          </a:xfrm>
          <a:prstGeom prst="rect">
            <a:avLst/>
          </a:prstGeom>
          <a:noFill/>
          <a:ln w="9525">
            <a:noFill/>
            <a:miter lim="800000"/>
          </a:ln>
        </p:spPr>
        <p:txBody>
          <a:bodyPr wrap="square">
            <a:spAutoFit/>
          </a:bodyPr>
          <a:lstStyle/>
          <a:p>
            <a:pPr marR="0" defTabSz="914400">
              <a:buClrTx/>
              <a:buSzTx/>
              <a:buFontTx/>
              <a:buNone/>
              <a:defRPr/>
            </a:pPr>
            <a:r>
              <a:rPr lang="zh-CN" alt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观察：</a:t>
            </a:r>
            <a:r>
              <a:rPr kumimoji="0" lang="en-US" altLang="zh-CN"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a:t>
            </a: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碘锤中碘是什么状态？注意碘分布的位置。</a:t>
            </a:r>
            <a:endParaRPr kumimoji="0" lang="en-US" altLang="zh-CN"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9" name="Rectangle 14" title=""/>
          <p:cNvSpPr>
            <a:spLocks noChangeArrowheads="1"/>
          </p:cNvSpPr>
          <p:nvPr/>
        </p:nvSpPr>
        <p:spPr bwMode="auto">
          <a:xfrm>
            <a:off x="200025" y="6080760"/>
            <a:ext cx="6376670"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思考：</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为什么不用酒精灯直接加热碘锤？</a:t>
            </a:r>
            <a:endPar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pic>
        <p:nvPicPr>
          <p:cNvPr id="2" name="图片 1" title=""/>
          <p:cNvPicPr>
            <a:picLocks noChangeAspect="1"/>
          </p:cNvPicPr>
          <p:nvPr/>
        </p:nvPicPr>
        <p:blipFill>
          <a:blip r:embed="rId2"/>
          <a:srcRect l="25048" t="28292" r="11612" b="12373"/>
          <a:stretch>
            <a:fillRect/>
          </a:stretch>
        </p:blipFill>
        <p:spPr>
          <a:xfrm>
            <a:off x="736600" y="2179320"/>
            <a:ext cx="1670050" cy="2075180"/>
          </a:xfrm>
          <a:prstGeom prst="rect">
            <a:avLst/>
          </a:prstGeom>
        </p:spPr>
      </p:pic>
      <p:pic>
        <p:nvPicPr>
          <p:cNvPr id="3" name="图片 2" title=""/>
          <p:cNvPicPr>
            <a:picLocks noChangeAspect="1"/>
          </p:cNvPicPr>
          <p:nvPr/>
        </p:nvPicPr>
        <p:blipFill>
          <a:blip r:embed="rId3"/>
          <a:stretch>
            <a:fillRect/>
          </a:stretch>
        </p:blipFill>
        <p:spPr>
          <a:xfrm>
            <a:off x="2691765" y="2181225"/>
            <a:ext cx="1570990" cy="2073275"/>
          </a:xfrm>
          <a:prstGeom prst="rect">
            <a:avLst/>
          </a:prstGeom>
        </p:spPr>
      </p:pic>
      <p:sp>
        <p:nvSpPr>
          <p:cNvPr id="4" name="文本框 3" title=""/>
          <p:cNvSpPr txBox="1"/>
          <p:nvPr/>
        </p:nvSpPr>
        <p:spPr>
          <a:xfrm>
            <a:off x="1179195" y="1419860"/>
            <a:ext cx="7668895" cy="491490"/>
          </a:xfrm>
          <a:prstGeom prst="rect">
            <a:avLst/>
          </a:prstGeom>
          <a:noFill/>
        </p:spPr>
        <p:txBody>
          <a:bodyPr wrap="square" rtlCol="0" anchor="t">
            <a:spAutoFit/>
          </a:bodyPr>
          <a:lstStyle/>
          <a:p>
            <a:pPr marR="0" defTabSz="914400">
              <a:buClrTx/>
              <a:buSzTx/>
              <a:buFontTx/>
              <a:buNone/>
              <a:defRPr/>
            </a:pPr>
            <a:r>
              <a:rPr lang="en-US" altLang="zh-CN" sz="2600" b="1"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2.</a:t>
            </a:r>
            <a:r>
              <a:rPr lang="zh-CN" altLang="en-US" sz="2600" b="1"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用电吹风对碘锤加热后，观察到什么现象？</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5" name="文本框 4" title=""/>
          <p:cNvSpPr txBox="1"/>
          <p:nvPr/>
        </p:nvSpPr>
        <p:spPr>
          <a:xfrm>
            <a:off x="173355" y="4334510"/>
            <a:ext cx="6163945" cy="491490"/>
          </a:xfrm>
          <a:prstGeom prst="rect">
            <a:avLst/>
          </a:prstGeom>
          <a:noFill/>
        </p:spPr>
        <p:txBody>
          <a:bodyPr wrap="square" rtlCol="0" anchor="t">
            <a:spAutoFit/>
          </a:bodyPr>
          <a:lstStyle/>
          <a:p>
            <a:pPr marR="0" defTabSz="914400">
              <a:buClrTx/>
              <a:buSzTx/>
              <a:buFontTx/>
              <a:buNone/>
              <a:defRPr/>
            </a:pPr>
            <a:r>
              <a:rPr lang="zh-CN" alt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思考：</a:t>
            </a:r>
            <a:r>
              <a:rPr lang="zh-CN" altLang="en-US" sz="2600" b="1"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加热过程中有无液态的碘出现？</a:t>
            </a:r>
            <a:endParaRPr kumimoji="0" lang="en-US" altLang="zh-CN"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grpSp>
        <p:nvGrpSpPr>
          <p:cNvPr id="11" name="组合 10" title=""/>
          <p:cNvGrpSpPr/>
          <p:nvPr/>
        </p:nvGrpSpPr>
        <p:grpSpPr>
          <a:xfrm>
            <a:off x="4595495" y="2182495"/>
            <a:ext cx="3611245" cy="2069465"/>
            <a:chOff x="6880" y="4080"/>
            <a:chExt cx="5634" cy="3259"/>
          </a:xfrm>
        </p:grpSpPr>
        <p:pic>
          <p:nvPicPr>
            <p:cNvPr id="8" name="图片 7"/>
            <p:cNvPicPr>
              <a:picLocks noChangeAspect="1"/>
            </p:cNvPicPr>
            <p:nvPr/>
          </p:nvPicPr>
          <p:blipFill>
            <a:blip r:embed="rId4"/>
            <a:srcRect l="6569" t="14673" r="77"/>
            <a:stretch>
              <a:fillRect/>
            </a:stretch>
          </p:blipFill>
          <p:spPr>
            <a:xfrm>
              <a:off x="6880" y="4080"/>
              <a:ext cx="5634" cy="3259"/>
            </a:xfrm>
            <a:prstGeom prst="rect">
              <a:avLst/>
            </a:prstGeom>
          </p:spPr>
        </p:pic>
        <p:sp>
          <p:nvSpPr>
            <p:cNvPr id="10" name="文本框 9"/>
            <p:cNvSpPr txBox="1"/>
            <p:nvPr/>
          </p:nvSpPr>
          <p:spPr>
            <a:xfrm>
              <a:off x="7960" y="4080"/>
              <a:ext cx="1921" cy="774"/>
            </a:xfrm>
            <a:prstGeom prst="rect">
              <a:avLst/>
            </a:prstGeom>
            <a:solidFill>
              <a:schemeClr val="accent6">
                <a:lumMod val="20000"/>
                <a:lumOff val="80000"/>
              </a:schemeClr>
            </a:solidFill>
          </p:spPr>
          <p:txBody>
            <a:bodyPr wrap="square" rtlCol="0" anchor="t">
              <a:spAutoFit/>
            </a:bodyPr>
            <a:lstStyle/>
            <a:p>
              <a:pPr marR="0" defTabSz="914400">
                <a:buClrTx/>
                <a:buSzTx/>
                <a:buFontTx/>
                <a:buNone/>
                <a:defRPr/>
              </a:pPr>
              <a:r>
                <a:rPr 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76.3</a:t>
              </a:r>
              <a:r>
                <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a:t>
              </a:r>
              <a:endPar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grpSp>
      <p:pic>
        <p:nvPicPr>
          <p:cNvPr id="13" name="图片 12" title=""/>
          <p:cNvPicPr>
            <a:picLocks noChangeAspect="1"/>
          </p:cNvPicPr>
          <p:nvPr/>
        </p:nvPicPr>
        <p:blipFill>
          <a:blip r:embed="rId5"/>
          <a:stretch>
            <a:fillRect/>
          </a:stretch>
        </p:blipFill>
        <p:spPr>
          <a:xfrm>
            <a:off x="8787765" y="282575"/>
            <a:ext cx="2643505" cy="3969385"/>
          </a:xfrm>
          <a:prstGeom prst="rect">
            <a:avLst/>
          </a:prstGeom>
        </p:spPr>
      </p:pic>
      <p:sp>
        <p:nvSpPr>
          <p:cNvPr id="14" name="文本框 13" title=""/>
          <p:cNvSpPr txBox="1"/>
          <p:nvPr/>
        </p:nvSpPr>
        <p:spPr>
          <a:xfrm>
            <a:off x="8776335" y="3762375"/>
            <a:ext cx="1374775" cy="491490"/>
          </a:xfrm>
          <a:prstGeom prst="rect">
            <a:avLst/>
          </a:prstGeom>
          <a:solidFill>
            <a:schemeClr val="accent6">
              <a:lumMod val="20000"/>
              <a:lumOff val="80000"/>
            </a:schemeClr>
          </a:solidFill>
        </p:spPr>
        <p:txBody>
          <a:bodyPr wrap="square" rtlCol="0" anchor="t">
            <a:spAutoFit/>
          </a:bodyPr>
          <a:lstStyle/>
          <a:p>
            <a:pPr marR="0" defTabSz="914400">
              <a:buClrTx/>
              <a:buSzTx/>
              <a:buFontTx/>
              <a:buNone/>
              <a:defRPr/>
            </a:pPr>
            <a:r>
              <a:rPr lang="zh-CN" alt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约</a:t>
            </a:r>
            <a:r>
              <a:rPr 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500</a:t>
            </a:r>
            <a:r>
              <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a:t>
            </a:r>
            <a:endPar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5" name="文本框 14" title=""/>
          <p:cNvSpPr txBox="1"/>
          <p:nvPr/>
        </p:nvSpPr>
        <p:spPr>
          <a:xfrm>
            <a:off x="5974715" y="4344670"/>
            <a:ext cx="5874385" cy="49149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sp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碘的熔点为</a:t>
            </a:r>
            <a:r>
              <a:rPr lang="en-US" alt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113.5</a:t>
            </a:r>
            <a:r>
              <a:rPr lang="en-US" alt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a:t>
            </a:r>
            <a:r>
              <a:rPr lang="zh-CN" altLang="en-US"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，碘的沸点约</a:t>
            </a:r>
            <a:r>
              <a:rPr lang="en-US" alt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184</a:t>
            </a:r>
            <a:r>
              <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a:t>
            </a:r>
            <a:endParaRPr kumimoji="0" lang="en-US"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8" name="文本框 17" title=""/>
          <p:cNvSpPr txBox="1"/>
          <p:nvPr/>
        </p:nvSpPr>
        <p:spPr>
          <a:xfrm>
            <a:off x="1042035" y="4879340"/>
            <a:ext cx="7091680" cy="491490"/>
          </a:xfrm>
          <a:prstGeom prst="rect">
            <a:avLst/>
          </a:prstGeom>
          <a:noFill/>
        </p:spPr>
        <p:txBody>
          <a:bodyPr wrap="square" rtlCol="0" anchor="t">
            <a:spAutoFit/>
          </a:bodyPr>
          <a:lstStyle/>
          <a:p>
            <a:pPr marR="0" defTabSz="914400">
              <a:buClrTx/>
              <a:buSzTx/>
              <a:buFontTx/>
              <a:buNone/>
              <a:defRPr/>
            </a:pPr>
            <a:r>
              <a:rPr lang="zh-CN" altLang="en-US" sz="2600" b="1"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加热过程中碘锤中碘经历了怎样的物态变化？</a:t>
            </a:r>
            <a:endParaRPr kumimoji="0" lang="en-US" altLang="zh-CN"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9" name="文本框 18" title=""/>
          <p:cNvSpPr txBox="1"/>
          <p:nvPr/>
        </p:nvSpPr>
        <p:spPr>
          <a:xfrm>
            <a:off x="1249680" y="5430520"/>
            <a:ext cx="88519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固态</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0" name="文本框 19" title=""/>
          <p:cNvSpPr txBox="1"/>
          <p:nvPr/>
        </p:nvSpPr>
        <p:spPr>
          <a:xfrm>
            <a:off x="3532505" y="5434330"/>
            <a:ext cx="88519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气态</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2" name="文本框 21" title=""/>
          <p:cNvSpPr txBox="1"/>
          <p:nvPr/>
        </p:nvSpPr>
        <p:spPr>
          <a:xfrm>
            <a:off x="2778760" y="5444490"/>
            <a:ext cx="856615" cy="44958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变为</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3" name="文本框 22" title=""/>
          <p:cNvSpPr txBox="1"/>
          <p:nvPr/>
        </p:nvSpPr>
        <p:spPr>
          <a:xfrm>
            <a:off x="184150" y="5444490"/>
            <a:ext cx="1047750" cy="46990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升华：</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4" name="文本框 23" title=""/>
          <p:cNvSpPr txBox="1"/>
          <p:nvPr/>
        </p:nvSpPr>
        <p:spPr>
          <a:xfrm>
            <a:off x="6425565" y="6122670"/>
            <a:ext cx="5240020" cy="44958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酒精灯加热碘可能熔化直至沸腾</a:t>
            </a:r>
            <a:endPar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5" name="文本框 24" title=""/>
          <p:cNvSpPr txBox="1"/>
          <p:nvPr/>
        </p:nvSpPr>
        <p:spPr>
          <a:xfrm>
            <a:off x="2042160" y="5444490"/>
            <a:ext cx="954405" cy="44958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直接</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linds(horizontal)">
                                      <p:cBhvr>
                                        <p:cTn id="62" dur="500"/>
                                        <p:tgtEl>
                                          <p:spTgt spid="9"/>
                                        </p:tgtEl>
                                      </p:cBhvr>
                                    </p:animEffect>
                                  </p:childTnLst>
                                </p:cTn>
                              </p:par>
                              <p:par>
                                <p:cTn id="63" presetID="22" presetClass="entr" presetSubtype="8"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childTnLst>
                          </p:cTn>
                        </p:par>
                      </p:childTnLst>
                    </p:cTn>
                  </p:par>
                  <p:par>
                    <p:cTn id="66" fill="hold" nodeType="clickPar">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wipe(left)">
                                      <p:cBhvr>
                                        <p:cTn id="70" dur="500"/>
                                        <p:tgtEl>
                                          <p:spTgt spid="14"/>
                                        </p:tgtEl>
                                      </p:cBhvr>
                                    </p:animEffect>
                                  </p:childTnLst>
                                </p:cTn>
                              </p:par>
                            </p:childTnLst>
                          </p:cTn>
                        </p:par>
                      </p:childTnLst>
                    </p:cTn>
                  </p:par>
                  <p:par>
                    <p:cTn id="71" fill="hold" nodeType="clickPar">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left)">
                                      <p:cBhvr>
                                        <p:cTn id="7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5" grpId="0"/>
      <p:bldP spid="15" grpId="0"/>
      <p:bldP spid="18" grpId="0"/>
      <p:bldP spid="19" grpId="0"/>
      <p:bldP spid="20" grpId="0"/>
      <p:bldP spid="22" grpId="0"/>
      <p:bldP spid="23" grpId="0"/>
      <p:bldP spid="14" grpId="0" animBg="1"/>
      <p:bldP spid="24" grpId="0"/>
      <p:bldP spid="25"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146" name="Text Box 2" title=""/>
          <p:cNvSpPr txBox="1">
            <a:spLocks noChangeArrowheads="1"/>
          </p:cNvSpPr>
          <p:nvPr/>
        </p:nvSpPr>
        <p:spPr bwMode="auto">
          <a:xfrm>
            <a:off x="238125" y="174625"/>
            <a:ext cx="2530475" cy="583565"/>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凝华现象</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5123" name="Text Box 3" title=""/>
          <p:cNvSpPr txBox="1">
            <a:spLocks noChangeArrowheads="1"/>
          </p:cNvSpPr>
          <p:nvPr/>
        </p:nvSpPr>
        <p:spPr bwMode="auto">
          <a:xfrm>
            <a:off x="2844800" y="228600"/>
            <a:ext cx="4384675" cy="521970"/>
          </a:xfrm>
          <a:prstGeom prst="rect">
            <a:avLst/>
          </a:prstGeom>
          <a:noFill/>
          <a:ln w="9525">
            <a:noFill/>
            <a:miter lim="800000"/>
          </a:ln>
        </p:spPr>
        <p:txBody>
          <a:bodyPr wrap="square">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观察碘锤中的物态变化</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6150" name="Rectangle 6" title=""/>
          <p:cNvSpPr>
            <a:spLocks noChangeArrowheads="1"/>
          </p:cNvSpPr>
          <p:nvPr/>
        </p:nvSpPr>
        <p:spPr bwMode="auto">
          <a:xfrm>
            <a:off x="248285" y="915035"/>
            <a:ext cx="7968615" cy="521970"/>
          </a:xfrm>
          <a:prstGeom prst="rect">
            <a:avLst/>
          </a:prstGeom>
          <a:noFill/>
          <a:ln w="9525">
            <a:noFill/>
            <a:miter lim="800000"/>
          </a:ln>
        </p:spPr>
        <p:txBody>
          <a:bodyPr wrap="square">
            <a:spAutoFit/>
          </a:bodyPr>
          <a:lstStyle/>
          <a:p>
            <a:pPr marL="1044575" marR="0" lvl="0" indent="-1044575"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观察：</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冷却后，仔细观察碘锤你有什么发现？</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pic>
        <p:nvPicPr>
          <p:cNvPr id="7" name="图片 6" title=""/>
          <p:cNvPicPr>
            <a:picLocks noChangeAspect="1"/>
          </p:cNvPicPr>
          <p:nvPr/>
        </p:nvPicPr>
        <p:blipFill>
          <a:blip r:embed="rId2"/>
          <a:stretch>
            <a:fillRect/>
          </a:stretch>
        </p:blipFill>
        <p:spPr>
          <a:xfrm>
            <a:off x="939800" y="1525905"/>
            <a:ext cx="2179955" cy="2895600"/>
          </a:xfrm>
          <a:prstGeom prst="rect">
            <a:avLst/>
          </a:prstGeom>
        </p:spPr>
      </p:pic>
      <p:pic>
        <p:nvPicPr>
          <p:cNvPr id="8" name="图片 7" title=""/>
          <p:cNvPicPr>
            <a:picLocks noChangeAspect="1"/>
          </p:cNvPicPr>
          <p:nvPr/>
        </p:nvPicPr>
        <p:blipFill>
          <a:blip r:embed="rId3"/>
          <a:stretch>
            <a:fillRect/>
          </a:stretch>
        </p:blipFill>
        <p:spPr>
          <a:xfrm rot="16200000">
            <a:off x="7693025" y="1137920"/>
            <a:ext cx="4069080" cy="2656840"/>
          </a:xfrm>
          <a:prstGeom prst="rect">
            <a:avLst/>
          </a:prstGeom>
        </p:spPr>
      </p:pic>
      <p:pic>
        <p:nvPicPr>
          <p:cNvPr id="10" name="碘的升华和凝华" title="">
            <a:hlinkClick action="ppaction://media"/>
          </p:cNvPr>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4136390" y="1525905"/>
            <a:ext cx="3159125" cy="2899410"/>
          </a:xfrm>
          <a:prstGeom prst="rect">
            <a:avLst/>
          </a:prstGeom>
        </p:spPr>
      </p:pic>
      <p:sp>
        <p:nvSpPr>
          <p:cNvPr id="11" name="Rectangle 6" title=""/>
          <p:cNvSpPr>
            <a:spLocks noChangeArrowheads="1"/>
          </p:cNvSpPr>
          <p:nvPr/>
        </p:nvSpPr>
        <p:spPr bwMode="auto">
          <a:xfrm>
            <a:off x="252730" y="4498340"/>
            <a:ext cx="8180070" cy="521970"/>
          </a:xfrm>
          <a:prstGeom prst="rect">
            <a:avLst/>
          </a:prstGeom>
          <a:noFill/>
          <a:ln w="9525">
            <a:noFill/>
            <a:miter lim="800000"/>
          </a:ln>
        </p:spPr>
        <p:txBody>
          <a:bodyPr wrap="square">
            <a:spAutoFit/>
          </a:bodyPr>
          <a:lstStyle/>
          <a:p>
            <a:pPr marL="1044575" marR="0" lvl="0" indent="-1044575"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思考：</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冷却后，碘锤中的碘发生了怎样物态变化？</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19" name="文本框 18" title=""/>
          <p:cNvSpPr txBox="1"/>
          <p:nvPr/>
        </p:nvSpPr>
        <p:spPr>
          <a:xfrm>
            <a:off x="1280160" y="5001895"/>
            <a:ext cx="88519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气态</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0" name="文本框 19" title=""/>
          <p:cNvSpPr txBox="1"/>
          <p:nvPr/>
        </p:nvSpPr>
        <p:spPr>
          <a:xfrm>
            <a:off x="3562985" y="5005705"/>
            <a:ext cx="88519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固态</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2" name="文本框 21" title=""/>
          <p:cNvSpPr txBox="1"/>
          <p:nvPr/>
        </p:nvSpPr>
        <p:spPr>
          <a:xfrm>
            <a:off x="2809240" y="5015865"/>
            <a:ext cx="856615" cy="44958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变为</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3" name="文本框 22" title=""/>
          <p:cNvSpPr txBox="1"/>
          <p:nvPr/>
        </p:nvSpPr>
        <p:spPr>
          <a:xfrm>
            <a:off x="259715" y="5015865"/>
            <a:ext cx="1047750" cy="46990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凝华：</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5" name="文本框 24" title=""/>
          <p:cNvSpPr txBox="1"/>
          <p:nvPr/>
        </p:nvSpPr>
        <p:spPr>
          <a:xfrm>
            <a:off x="2072640" y="5015865"/>
            <a:ext cx="954405" cy="44958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square" rtlCol="0" anchor="t">
            <a:no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直接</a:t>
            </a:r>
            <a:endParaRPr kumimoji="0" lang="zh-CN"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2" name="文本框 11" title=""/>
          <p:cNvSpPr txBox="1"/>
          <p:nvPr/>
        </p:nvSpPr>
        <p:spPr>
          <a:xfrm>
            <a:off x="236220" y="5502275"/>
            <a:ext cx="11320145" cy="491490"/>
          </a:xfrm>
          <a:prstGeom prst="rect">
            <a:avLst/>
          </a:prstGeom>
          <a:noFill/>
        </p:spPr>
        <p:txBody>
          <a:bodyPr wrap="square" rtlCol="0" anchor="t">
            <a:spAutoFit/>
          </a:bodyPr>
          <a:lstStyle/>
          <a:p>
            <a:pPr marR="0" defTabSz="914400">
              <a:buClrTx/>
              <a:buSzTx/>
              <a:buFontTx/>
              <a:buNone/>
              <a:defRPr/>
            </a:pPr>
            <a:r>
              <a:rPr lang="zh-CN" sz="2600" b="1"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思考：</a:t>
            </a: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冷却碘锤的过程中，哪一端出现的黑色颗粒</a:t>
            </a:r>
            <a:r>
              <a:rPr lang="zh-CN" altLang="en-US" sz="2600" b="1"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sym typeface="+mn-ea"/>
              </a:rPr>
              <a:t>更多</a:t>
            </a: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7" name="文本框 16" title=""/>
          <p:cNvSpPr txBox="1"/>
          <p:nvPr/>
        </p:nvSpPr>
        <p:spPr>
          <a:xfrm>
            <a:off x="8635365" y="5497195"/>
            <a:ext cx="2384425"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说明了什么？</a:t>
            </a:r>
            <a:endPar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18" name="文本框 17" title=""/>
          <p:cNvSpPr txBox="1"/>
          <p:nvPr/>
        </p:nvSpPr>
        <p:spPr>
          <a:xfrm>
            <a:off x="1307465" y="6019800"/>
            <a:ext cx="516001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盛水</a:t>
            </a: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的一端碘凝华现象</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更明显</a:t>
            </a:r>
            <a:endPar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
        <p:nvSpPr>
          <p:cNvPr id="21" name="文本框 20" title=""/>
          <p:cNvSpPr txBox="1"/>
          <p:nvPr/>
        </p:nvSpPr>
        <p:spPr>
          <a:xfrm>
            <a:off x="6349365" y="6010275"/>
            <a:ext cx="2783840" cy="491490"/>
          </a:xfrm>
          <a:prstGeom prst="rect">
            <a:avLst/>
          </a:prstGeom>
          <a:noFill/>
        </p:spPr>
        <p:txBody>
          <a:bodyPr wrap="square" rtlCol="0" anchor="t">
            <a:spAutoFit/>
          </a:bodyPr>
          <a:lstStyle/>
          <a:p>
            <a:pPr marR="0" defTabSz="914400">
              <a:buClrTx/>
              <a:buSzTx/>
              <a:buFontTx/>
              <a:buNone/>
              <a:defRPr/>
            </a:pP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碘</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凝华</a:t>
            </a:r>
            <a:r>
              <a:rPr kumimoji="0" lang="zh-CN" altLang="en-US" sz="2600" b="1" kern="1200" cap="none" spc="0" normalizeH="0" baseline="0" noProof="0" smtClean="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需要</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rPr>
              <a:t>放热</a:t>
            </a:r>
            <a:endPar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1"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1"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1"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1"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1"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 presetClass="mediacall" presetSubtype="0" fill="hold" nodeType="clickEffect">
                                  <p:stCondLst>
                                    <p:cond delay="0"/>
                                  </p:stCondLst>
                                  <p:childTnLst>
                                    <p:cmd type="call" cmd="togglePause">
                                      <p:cBhvr additive="base">
                                        <p:cTn id="46" dur="1" fill="hold"/>
                                        <p:tgtEl>
                                          <p:spTgt spid="10"/>
                                        </p:tgtEl>
                                      </p:cBhvr>
                                    </p:cmd>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1"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500"/>
                                        <p:tgtEl>
                                          <p:spTgt spid="12"/>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left)">
                                      <p:cBhvr>
                                        <p:cTn id="57" dur="500"/>
                                        <p:tgtEl>
                                          <p:spTgt spid="8"/>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1"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left)">
                                      <p:cBhvr>
                                        <p:cTn id="62" dur="500"/>
                                        <p:tgtEl>
                                          <p:spTgt spid="18"/>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1"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47" fill="hold" display="0">
                  <p:stCondLst>
                    <p:cond delay="indefinite"/>
                  </p:stCondLst>
                </p:cTn>
                <p:tgtEl>
                  <p:spTgt spid="10"/>
                </p:tgtEl>
              </p:cMediaNode>
            </p:video>
          </p:childTnLst>
        </p:cTn>
      </p:par>
    </p:tnLst>
    <p:bldLst>
      <p:bldP spid="11" grpId="0"/>
      <p:bldP spid="19" grpId="1"/>
      <p:bldP spid="20" grpId="1"/>
      <p:bldP spid="22" grpId="1"/>
      <p:bldP spid="23" grpId="1"/>
      <p:bldP spid="25" grpId="1"/>
      <p:bldP spid="12" grpId="1"/>
      <p:bldP spid="18" grpId="1"/>
      <p:bldP spid="21" grpId="1"/>
      <p:bldP spid="17"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169"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升华和凝华</a:t>
            </a:r>
            <a:endParaRPr lang="zh-CN" altLang="en-US" sz="3200" b="1">
              <a:solidFill>
                <a:schemeClr val="bg1"/>
              </a:solidFill>
              <a:latin typeface="Arial" panose="020b0604020202020204" pitchFamily="34" charset="0"/>
              <a:ea typeface="黑体" panose="02010609060101010101" pitchFamily="49" charset="-122"/>
            </a:endParaRPr>
          </a:p>
        </p:txBody>
      </p:sp>
      <p:pic>
        <p:nvPicPr>
          <p:cNvPr id="40966" name="Picture 6" title="">
            <a:hlinkClick r:id="rId3" action="ppaction://hlinkfile"/>
          </p:cNvPr>
          <p:cNvPicPr>
            <a:picLocks noChangeAspect="1"/>
          </p:cNvPicPr>
          <p:nvPr/>
        </p:nvPicPr>
        <p:blipFill>
          <a:blip r:embed="rId2"/>
          <a:stretch>
            <a:fillRect/>
          </a:stretch>
        </p:blipFill>
        <p:spPr>
          <a:xfrm>
            <a:off x="406400" y="1600200"/>
            <a:ext cx="4191000" cy="3057525"/>
          </a:xfrm>
          <a:prstGeom prst="rect">
            <a:avLst/>
          </a:prstGeom>
          <a:noFill/>
          <a:ln w="9525">
            <a:noFill/>
          </a:ln>
        </p:spPr>
      </p:pic>
      <p:sp>
        <p:nvSpPr>
          <p:cNvPr id="6148" name="Text Box 7" title=""/>
          <p:cNvSpPr txBox="1">
            <a:spLocks noChangeArrowheads="1"/>
          </p:cNvSpPr>
          <p:nvPr/>
        </p:nvSpPr>
        <p:spPr bwMode="auto">
          <a:xfrm>
            <a:off x="177800" y="762000"/>
            <a:ext cx="16002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升华：</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0969" name="Rectangle 9" title=""/>
          <p:cNvSpPr>
            <a:spLocks noChangeArrowheads="1"/>
          </p:cNvSpPr>
          <p:nvPr/>
        </p:nvSpPr>
        <p:spPr bwMode="auto">
          <a:xfrm>
            <a:off x="1320800" y="762000"/>
            <a:ext cx="4572000" cy="519113"/>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物质由固态</a:t>
            </a: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直接</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变为气态</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0970" name="Rectangle 10" title=""/>
          <p:cNvSpPr>
            <a:spLocks noChangeArrowheads="1"/>
          </p:cNvSpPr>
          <p:nvPr/>
        </p:nvSpPr>
        <p:spPr bwMode="auto">
          <a:xfrm>
            <a:off x="387350" y="4857750"/>
            <a:ext cx="4591050" cy="94615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固态的干冰直接变成了气态的二氧化碳</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pic>
        <p:nvPicPr>
          <p:cNvPr id="40971" name="Picture 11" title="">
            <a:hlinkClick r:id="rId5" action="ppaction://hlinkfile"/>
          </p:cNvPr>
          <p:cNvPicPr>
            <a:picLocks noChangeAspect="1"/>
          </p:cNvPicPr>
          <p:nvPr/>
        </p:nvPicPr>
        <p:blipFill>
          <a:blip r:embed="rId4"/>
          <a:stretch>
            <a:fillRect/>
          </a:stretch>
        </p:blipFill>
        <p:spPr>
          <a:xfrm>
            <a:off x="7035800" y="1600200"/>
            <a:ext cx="4114800" cy="3022600"/>
          </a:xfrm>
          <a:prstGeom prst="rect">
            <a:avLst/>
          </a:prstGeom>
          <a:noFill/>
          <a:ln w="9525">
            <a:noFill/>
          </a:ln>
        </p:spPr>
      </p:pic>
      <p:sp>
        <p:nvSpPr>
          <p:cNvPr id="40972" name="Rectangle 12" title=""/>
          <p:cNvSpPr>
            <a:spLocks noChangeArrowheads="1"/>
          </p:cNvSpPr>
          <p:nvPr/>
        </p:nvSpPr>
        <p:spPr bwMode="auto">
          <a:xfrm>
            <a:off x="6711950" y="4857750"/>
            <a:ext cx="4591050" cy="94615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空气中的水蒸气遇冷直接变成了固态的小冰晶</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40973" name="Text Box 13" title=""/>
          <p:cNvSpPr txBox="1">
            <a:spLocks noChangeArrowheads="1"/>
          </p:cNvSpPr>
          <p:nvPr/>
        </p:nvSpPr>
        <p:spPr bwMode="auto">
          <a:xfrm>
            <a:off x="6350000" y="762000"/>
            <a:ext cx="16002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凝华：</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40974" name="Rectangle 14" title=""/>
          <p:cNvSpPr>
            <a:spLocks noChangeArrowheads="1"/>
          </p:cNvSpPr>
          <p:nvPr/>
        </p:nvSpPr>
        <p:spPr bwMode="auto">
          <a:xfrm>
            <a:off x="7493000" y="762000"/>
            <a:ext cx="4519613" cy="519113"/>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物质由气态</a:t>
            </a: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直接</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变为气固态</a:t>
            </a:r>
            <a:endPar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pic>
        <p:nvPicPr>
          <p:cNvPr id="2" name="图片 1" title=""/>
          <p:cNvPicPr>
            <a:picLocks noChangeAspect="1"/>
          </p:cNvPicPr>
          <p:nvPr/>
        </p:nvPicPr>
        <p:blipFill>
          <a:blip r:embed="rId6"/>
          <a:stretch>
            <a:fillRect/>
          </a:stretch>
        </p:blipFill>
        <p:spPr>
          <a:xfrm>
            <a:off x="4215765" y="1587500"/>
            <a:ext cx="2820670" cy="30740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blinds(horizontal)">
                                      <p:cBhvr>
                                        <p:cTn id="7" dur="500"/>
                                        <p:tgtEl>
                                          <p:spTgt spid="4096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970"/>
                                        </p:tgtEl>
                                        <p:attrNameLst>
                                          <p:attrName>style.visibility</p:attrName>
                                        </p:attrNameLst>
                                      </p:cBhvr>
                                      <p:to>
                                        <p:strVal val="visible"/>
                                      </p:to>
                                    </p:set>
                                    <p:animEffect transition="in" filter="blinds(horizontal)">
                                      <p:cBhvr>
                                        <p:cTn id="12" dur="500"/>
                                        <p:tgtEl>
                                          <p:spTgt spid="4097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0969"/>
                                        </p:tgtEl>
                                        <p:attrNameLst>
                                          <p:attrName>style.visibility</p:attrName>
                                        </p:attrNameLst>
                                      </p:cBhvr>
                                      <p:to>
                                        <p:strVal val="visible"/>
                                      </p:to>
                                    </p:set>
                                    <p:animEffect transition="in" filter="blinds(horizontal)">
                                      <p:cBhvr>
                                        <p:cTn id="17" dur="500"/>
                                        <p:tgtEl>
                                          <p:spTgt spid="4096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0973"/>
                                        </p:tgtEl>
                                        <p:attrNameLst>
                                          <p:attrName>style.visibility</p:attrName>
                                        </p:attrNameLst>
                                      </p:cBhvr>
                                      <p:to>
                                        <p:strVal val="visible"/>
                                      </p:to>
                                    </p:set>
                                    <p:animEffect transition="in" filter="blinds(horizontal)">
                                      <p:cBhvr>
                                        <p:cTn id="22" dur="500"/>
                                        <p:tgtEl>
                                          <p:spTgt spid="4097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0971"/>
                                        </p:tgtEl>
                                        <p:attrNameLst>
                                          <p:attrName>style.visibility</p:attrName>
                                        </p:attrNameLst>
                                      </p:cBhvr>
                                      <p:to>
                                        <p:strVal val="visible"/>
                                      </p:to>
                                    </p:set>
                                    <p:animEffect transition="in" filter="blinds(horizontal)">
                                      <p:cBhvr>
                                        <p:cTn id="27" dur="500"/>
                                        <p:tgtEl>
                                          <p:spTgt spid="4097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0972"/>
                                        </p:tgtEl>
                                        <p:attrNameLst>
                                          <p:attrName>style.visibility</p:attrName>
                                        </p:attrNameLst>
                                      </p:cBhvr>
                                      <p:to>
                                        <p:strVal val="visible"/>
                                      </p:to>
                                    </p:set>
                                    <p:animEffect transition="in" filter="blinds(horizontal)">
                                      <p:cBhvr>
                                        <p:cTn id="32" dur="500"/>
                                        <p:tgtEl>
                                          <p:spTgt spid="4097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0974"/>
                                        </p:tgtEl>
                                        <p:attrNameLst>
                                          <p:attrName>style.visibility</p:attrName>
                                        </p:attrNameLst>
                                      </p:cBhvr>
                                      <p:to>
                                        <p:strVal val="visible"/>
                                      </p:to>
                                    </p:set>
                                    <p:animEffect transition="in" filter="blinds(horizontal)">
                                      <p:cBhvr>
                                        <p:cTn id="37" dur="500"/>
                                        <p:tgtEl>
                                          <p:spTgt spid="40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p:bldP spid="40970" grpId="0"/>
      <p:bldP spid="40972" grpId="0"/>
      <p:bldP spid="40973" grpId="0"/>
      <p:bldP spid="4097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170" name="Text Box 3" title=""/>
          <p:cNvSpPr txBox="1">
            <a:spLocks noChangeArrowheads="1"/>
          </p:cNvSpPr>
          <p:nvPr/>
        </p:nvSpPr>
        <p:spPr bwMode="auto">
          <a:xfrm>
            <a:off x="177800" y="912813"/>
            <a:ext cx="55626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日常生活中的升华和凝华现象</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grpSp>
        <p:nvGrpSpPr>
          <p:cNvPr id="5" name="Group 7" title=""/>
          <p:cNvGrpSpPr/>
          <p:nvPr>
            <p:custDataLst>
              <p:tags r:id="rId2"/>
            </p:custDataLst>
          </p:nvPr>
        </p:nvGrpSpPr>
        <p:grpSpPr>
          <a:xfrm>
            <a:off x="177800" y="1903413"/>
            <a:ext cx="2895600" cy="2805112"/>
            <a:chOff x="112" y="720"/>
            <a:chExt cx="1824" cy="1767"/>
          </a:xfrm>
        </p:grpSpPr>
        <p:pic>
          <p:nvPicPr>
            <p:cNvPr id="8195" name="Picture 8" descr="wt16"/>
            <p:cNvPicPr>
              <a:picLocks noChangeAspect="1"/>
            </p:cNvPicPr>
            <p:nvPr/>
          </p:nvPicPr>
          <p:blipFill>
            <a:blip r:embed="rId3"/>
            <a:srcRect l="6181" t="77686" r="58284" b="3542"/>
            <a:stretch>
              <a:fillRect/>
            </a:stretch>
          </p:blipFill>
          <p:spPr>
            <a:xfrm>
              <a:off x="144" y="720"/>
              <a:ext cx="1680" cy="1419"/>
            </a:xfrm>
            <a:prstGeom prst="rect">
              <a:avLst/>
            </a:prstGeom>
            <a:noFill/>
            <a:ln w="9525">
              <a:noFill/>
            </a:ln>
          </p:spPr>
        </p:pic>
        <p:sp>
          <p:nvSpPr>
            <p:cNvPr id="7177" name="Rectangle 9"/>
            <p:cNvSpPr>
              <a:spLocks noChangeArrowheads="1"/>
            </p:cNvSpPr>
            <p:nvPr>
              <p:custDataLst>
                <p:tags r:id="rId4"/>
              </p:custDataLst>
            </p:nvPr>
          </p:nvSpPr>
          <p:spPr bwMode="auto">
            <a:xfrm>
              <a:off x="112" y="2160"/>
              <a:ext cx="1824" cy="327"/>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冬天的衣服变干</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grpSp>
        <p:nvGrpSpPr>
          <p:cNvPr id="6" name="Group 10" title=""/>
          <p:cNvGrpSpPr/>
          <p:nvPr>
            <p:custDataLst>
              <p:tags r:id="rId5"/>
            </p:custDataLst>
          </p:nvPr>
        </p:nvGrpSpPr>
        <p:grpSpPr>
          <a:xfrm>
            <a:off x="3020420" y="1979613"/>
            <a:ext cx="2949234" cy="2795587"/>
            <a:chOff x="1932" y="720"/>
            <a:chExt cx="2004" cy="1761"/>
          </a:xfrm>
        </p:grpSpPr>
        <p:pic>
          <p:nvPicPr>
            <p:cNvPr id="8198" name="Picture 11" descr="wt16"/>
            <p:cNvPicPr>
              <a:picLocks noChangeAspect="1"/>
            </p:cNvPicPr>
            <p:nvPr/>
          </p:nvPicPr>
          <p:blipFill>
            <a:blip r:embed="rId6"/>
            <a:srcRect l="49091" t="69289" r="3641" b="9476"/>
            <a:stretch>
              <a:fillRect/>
            </a:stretch>
          </p:blipFill>
          <p:spPr>
            <a:xfrm>
              <a:off x="1968" y="720"/>
              <a:ext cx="1824" cy="1420"/>
            </a:xfrm>
            <a:prstGeom prst="rect">
              <a:avLst/>
            </a:prstGeom>
            <a:noFill/>
            <a:ln w="9525">
              <a:noFill/>
            </a:ln>
          </p:spPr>
        </p:pic>
        <p:sp>
          <p:nvSpPr>
            <p:cNvPr id="4" name="Rectangle 12"/>
            <p:cNvSpPr>
              <a:spLocks noChangeArrowheads="1"/>
            </p:cNvSpPr>
            <p:nvPr>
              <p:custDataLst>
                <p:tags r:id="rId7"/>
              </p:custDataLst>
            </p:nvPr>
          </p:nvSpPr>
          <p:spPr bwMode="auto">
            <a:xfrm>
              <a:off x="1932" y="2152"/>
              <a:ext cx="2004" cy="329"/>
            </a:xfrm>
            <a:prstGeom prst="rect">
              <a:avLst/>
            </a:prstGeom>
            <a:noFill/>
            <a:ln>
              <a:noFill/>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冬天铁丝上冰霜</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sp>
        <p:nvSpPr>
          <p:cNvPr id="2" name="Text Box 16" title=""/>
          <p:cNvSpPr txBox="1">
            <a:spLocks noChangeArrowheads="1"/>
          </p:cNvSpPr>
          <p:nvPr>
            <p:custDataLst>
              <p:tags r:id="rId8"/>
            </p:custDataLst>
          </p:nvPr>
        </p:nvSpPr>
        <p:spPr bwMode="auto">
          <a:xfrm>
            <a:off x="25400" y="4826953"/>
            <a:ext cx="2438400" cy="1291590"/>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衣服中的冰</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，变成了水蒸气。</a:t>
            </a:r>
            <a:endPar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7185" name="Text Box 17" title=""/>
          <p:cNvSpPr txBox="1">
            <a:spLocks noChangeArrowheads="1"/>
          </p:cNvSpPr>
          <p:nvPr>
            <p:custDataLst>
              <p:tags r:id="rId9"/>
            </p:custDataLst>
          </p:nvPr>
        </p:nvSpPr>
        <p:spPr bwMode="auto">
          <a:xfrm>
            <a:off x="2768600" y="4750753"/>
            <a:ext cx="3048000" cy="1291590"/>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空气中的</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水蒸气</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遇到</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低温</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的铁丝，</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成小冰晶。</a:t>
            </a:r>
            <a:endPar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3" name="Text Box 18" title=""/>
          <p:cNvSpPr txBox="1">
            <a:spLocks noChangeArrowheads="1"/>
          </p:cNvSpPr>
          <p:nvPr>
            <p:custDataLst>
              <p:tags r:id="rId10"/>
            </p:custDataLst>
          </p:nvPr>
        </p:nvSpPr>
        <p:spPr bwMode="auto">
          <a:xfrm>
            <a:off x="6197600" y="4874578"/>
            <a:ext cx="2513013" cy="1291590"/>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雪</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，直接变成了水蒸气，雪人变小。</a:t>
            </a:r>
            <a:endPar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7190" name="Text Box 22" title=""/>
          <p:cNvSpPr txBox="1">
            <a:spLocks noChangeArrowheads="1"/>
          </p:cNvSpPr>
          <p:nvPr>
            <p:custDataLst>
              <p:tags r:id="rId11"/>
            </p:custDataLst>
          </p:nvPr>
        </p:nvSpPr>
        <p:spPr bwMode="auto">
          <a:xfrm>
            <a:off x="9017000" y="4872990"/>
            <a:ext cx="3148013" cy="1291590"/>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寒冷</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的冬季空气中的</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水蒸气</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，在树枝上</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成小冰晶</a:t>
            </a:r>
            <a:endPar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grpSp>
        <p:nvGrpSpPr>
          <p:cNvPr id="7" name="Group 27" title=""/>
          <p:cNvGrpSpPr/>
          <p:nvPr>
            <p:custDataLst>
              <p:tags r:id="rId12"/>
            </p:custDataLst>
          </p:nvPr>
        </p:nvGrpSpPr>
        <p:grpSpPr>
          <a:xfrm>
            <a:off x="6046788" y="1598613"/>
            <a:ext cx="2741612" cy="3160712"/>
            <a:chOff x="3809" y="1296"/>
            <a:chExt cx="1727" cy="1991"/>
          </a:xfrm>
        </p:grpSpPr>
        <p:pic>
          <p:nvPicPr>
            <p:cNvPr id="8205" name="Picture 23" descr="u=3115040009,2646860621&amp;fm=21&amp;gp=0"/>
            <p:cNvPicPr>
              <a:picLocks noChangeAspect="1"/>
            </p:cNvPicPr>
            <p:nvPr/>
          </p:nvPicPr>
          <p:blipFill>
            <a:blip r:embed="rId13"/>
            <a:srcRect l="54149" r="26422" b="23949"/>
            <a:stretch>
              <a:fillRect/>
            </a:stretch>
          </p:blipFill>
          <p:spPr>
            <a:xfrm>
              <a:off x="3809" y="1296"/>
              <a:ext cx="1698" cy="1824"/>
            </a:xfrm>
            <a:prstGeom prst="rect">
              <a:avLst/>
            </a:prstGeom>
            <a:noFill/>
            <a:ln w="9525">
              <a:noFill/>
            </a:ln>
          </p:spPr>
        </p:pic>
        <p:sp>
          <p:nvSpPr>
            <p:cNvPr id="7193" name="Rectangle 25"/>
            <p:cNvSpPr>
              <a:spLocks noChangeArrowheads="1"/>
            </p:cNvSpPr>
            <p:nvPr>
              <p:custDataLst>
                <p:tags r:id="rId14"/>
              </p:custDataLst>
            </p:nvPr>
          </p:nvSpPr>
          <p:spPr bwMode="auto">
            <a:xfrm>
              <a:off x="3856" y="2960"/>
              <a:ext cx="1680" cy="327"/>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冬天雪人变小</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grpSp>
        <p:nvGrpSpPr>
          <p:cNvPr id="8" name="Group 28" title=""/>
          <p:cNvGrpSpPr/>
          <p:nvPr>
            <p:custDataLst>
              <p:tags r:id="rId15"/>
            </p:custDataLst>
          </p:nvPr>
        </p:nvGrpSpPr>
        <p:grpSpPr>
          <a:xfrm>
            <a:off x="9244013" y="1903413"/>
            <a:ext cx="2516187" cy="2932112"/>
            <a:chOff x="5823" y="1440"/>
            <a:chExt cx="1585" cy="1847"/>
          </a:xfrm>
        </p:grpSpPr>
        <p:pic>
          <p:nvPicPr>
            <p:cNvPr id="8208" name="Picture 24" descr="8112532_121744686000_2"/>
            <p:cNvPicPr>
              <a:picLocks noChangeAspect="1"/>
            </p:cNvPicPr>
            <p:nvPr/>
          </p:nvPicPr>
          <p:blipFill>
            <a:blip r:embed="rId16"/>
            <a:srcRect l="9740" b="14285"/>
            <a:stretch>
              <a:fillRect/>
            </a:stretch>
          </p:blipFill>
          <p:spPr>
            <a:xfrm>
              <a:off x="5823" y="1440"/>
              <a:ext cx="1585" cy="1494"/>
            </a:xfrm>
            <a:prstGeom prst="rect">
              <a:avLst/>
            </a:prstGeom>
            <a:noFill/>
            <a:ln w="9525">
              <a:noFill/>
            </a:ln>
          </p:spPr>
        </p:pic>
        <p:sp>
          <p:nvSpPr>
            <p:cNvPr id="7194" name="Rectangle 26"/>
            <p:cNvSpPr>
              <a:spLocks noChangeArrowheads="1"/>
            </p:cNvSpPr>
            <p:nvPr>
              <p:custDataLst>
                <p:tags r:id="rId17"/>
              </p:custDataLst>
            </p:nvPr>
          </p:nvSpPr>
          <p:spPr bwMode="auto">
            <a:xfrm>
              <a:off x="5920" y="2960"/>
              <a:ext cx="1392" cy="327"/>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冬天的雾凇</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sp>
        <p:nvSpPr>
          <p:cNvPr id="7197" name="Text Box 29"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现象辨别</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185"/>
                                        </p:tgtEl>
                                        <p:attrNameLst>
                                          <p:attrName>style.visibility</p:attrName>
                                        </p:attrNameLst>
                                      </p:cBhvr>
                                      <p:to>
                                        <p:strVal val="visible"/>
                                      </p:to>
                                    </p:set>
                                    <p:animEffect transition="in" filter="blinds(horizontal)">
                                      <p:cBhvr>
                                        <p:cTn id="32" dur="500"/>
                                        <p:tgtEl>
                                          <p:spTgt spid="718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linds(horizontal)">
                                      <p:cBhvr>
                                        <p:cTn id="37" dur="500"/>
                                        <p:tgtEl>
                                          <p:spTgt spid="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190"/>
                                        </p:tgtEl>
                                        <p:attrNameLst>
                                          <p:attrName>style.visibility</p:attrName>
                                        </p:attrNameLst>
                                      </p:cBhvr>
                                      <p:to>
                                        <p:strVal val="visible"/>
                                      </p:to>
                                    </p:set>
                                    <p:animEffect transition="in" filter="blinds(horizontal)">
                                      <p:cBhvr>
                                        <p:cTn id="42" dur="500"/>
                                        <p:tgtEl>
                                          <p:spTgt spid="7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185" grpId="0"/>
      <p:bldP spid="3" grpId="0"/>
      <p:bldP spid="7190"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194" name="Text Box 3" title=""/>
          <p:cNvSpPr txBox="1">
            <a:spLocks noChangeArrowheads="1"/>
          </p:cNvSpPr>
          <p:nvPr/>
        </p:nvSpPr>
        <p:spPr bwMode="auto">
          <a:xfrm>
            <a:off x="177800" y="1004888"/>
            <a:ext cx="55626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日常生活中的升华和凝华现象</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grpSp>
        <p:nvGrpSpPr>
          <p:cNvPr id="2" name="Group 11" title=""/>
          <p:cNvGrpSpPr/>
          <p:nvPr/>
        </p:nvGrpSpPr>
        <p:grpSpPr>
          <a:xfrm>
            <a:off x="863600" y="1981200"/>
            <a:ext cx="2895600" cy="2809875"/>
            <a:chOff x="3936" y="717"/>
            <a:chExt cx="1824" cy="1770"/>
          </a:xfrm>
        </p:grpSpPr>
        <p:pic>
          <p:nvPicPr>
            <p:cNvPr id="9219" name="Picture 12" descr="20070316071649672">
              <a:hlinkClick r:id="rId3"/>
            </p:cNvPr>
            <p:cNvPicPr>
              <a:picLocks noChangeAspect="1"/>
            </p:cNvPicPr>
            <p:nvPr/>
          </p:nvPicPr>
          <p:blipFill>
            <a:blip r:embed="rId2"/>
            <a:srcRect l="9523" r="4347" b="19254"/>
            <a:stretch>
              <a:fillRect/>
            </a:stretch>
          </p:blipFill>
          <p:spPr>
            <a:xfrm>
              <a:off x="3984" y="717"/>
              <a:ext cx="1664" cy="1425"/>
            </a:xfrm>
            <a:prstGeom prst="rect">
              <a:avLst/>
            </a:prstGeom>
            <a:noFill/>
            <a:ln w="9525">
              <a:noFill/>
            </a:ln>
          </p:spPr>
        </p:pic>
        <p:sp>
          <p:nvSpPr>
            <p:cNvPr id="10253" name="Rectangle 13"/>
            <p:cNvSpPr>
              <a:spLocks noChangeArrowheads="1"/>
            </p:cNvSpPr>
            <p:nvPr/>
          </p:nvSpPr>
          <p:spPr bwMode="auto">
            <a:xfrm>
              <a:off x="3936" y="2160"/>
              <a:ext cx="1824" cy="327"/>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冬天玻璃上冰花</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sp>
        <p:nvSpPr>
          <p:cNvPr id="10256" name="Text Box 16" title=""/>
          <p:cNvSpPr txBox="1">
            <a:spLocks noChangeArrowheads="1"/>
          </p:cNvSpPr>
          <p:nvPr/>
        </p:nvSpPr>
        <p:spPr bwMode="auto">
          <a:xfrm>
            <a:off x="558800" y="4876800"/>
            <a:ext cx="3276600" cy="1292225"/>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室内</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空气中的</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水蒸气</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遇到低温的玻璃，</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成小冰晶</a:t>
            </a:r>
            <a:endPar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grpSp>
        <p:nvGrpSpPr>
          <p:cNvPr id="3" name="Group 17" title=""/>
          <p:cNvGrpSpPr/>
          <p:nvPr/>
        </p:nvGrpSpPr>
        <p:grpSpPr>
          <a:xfrm>
            <a:off x="9249728" y="1676400"/>
            <a:ext cx="2187575" cy="2957513"/>
            <a:chOff x="6211" y="1440"/>
            <a:chExt cx="1379" cy="1863"/>
          </a:xfrm>
        </p:grpSpPr>
        <p:pic>
          <p:nvPicPr>
            <p:cNvPr id="9223" name="Picture 18" descr="发黑的灯泡4-27"/>
            <p:cNvPicPr>
              <a:picLocks noChangeAspect="1"/>
            </p:cNvPicPr>
            <p:nvPr/>
          </p:nvPicPr>
          <p:blipFill>
            <a:blip r:embed="rId4"/>
            <a:srcRect l="10338" t="8571" r="6964" b="2858"/>
            <a:stretch>
              <a:fillRect/>
            </a:stretch>
          </p:blipFill>
          <p:spPr>
            <a:xfrm>
              <a:off x="6256" y="1440"/>
              <a:ext cx="1189" cy="1536"/>
            </a:xfrm>
            <a:prstGeom prst="rect">
              <a:avLst/>
            </a:prstGeom>
            <a:noFill/>
            <a:ln w="9525">
              <a:noFill/>
            </a:ln>
          </p:spPr>
        </p:pic>
        <p:sp>
          <p:nvSpPr>
            <p:cNvPr id="8205" name="Text Box 19"/>
            <p:cNvSpPr txBox="1">
              <a:spLocks noChangeArrowheads="1"/>
            </p:cNvSpPr>
            <p:nvPr/>
          </p:nvSpPr>
          <p:spPr bwMode="auto">
            <a:xfrm>
              <a:off x="6211" y="2976"/>
              <a:ext cx="1379" cy="327"/>
            </a:xfrm>
            <a:prstGeom prst="rect">
              <a:avLst/>
            </a:prstGeom>
            <a:noFill/>
            <a:ln w="9525">
              <a:noFill/>
              <a:miter lim="800000"/>
            </a:ln>
          </p:spPr>
          <p:txBody>
            <a:bodyPr>
              <a:spAutoFit/>
            </a:bodyPr>
            <a:lstStyle/>
            <a:p>
              <a:pPr marR="0" algn="ctr" defTabSz="914400">
                <a:buClrTx/>
                <a:buSzTx/>
                <a:buFontTx/>
                <a:buNone/>
                <a:defRPr/>
              </a:pPr>
              <a:r>
                <a:rPr kumimoji="1"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烧黑的灯泡</a:t>
              </a:r>
              <a:endParaRPr kumimoji="1"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grpSp>
      <p:sp>
        <p:nvSpPr>
          <p:cNvPr id="10260" name="Text Box 20" title=""/>
          <p:cNvSpPr txBox="1">
            <a:spLocks noChangeArrowheads="1"/>
          </p:cNvSpPr>
          <p:nvPr/>
        </p:nvSpPr>
        <p:spPr bwMode="auto">
          <a:xfrm>
            <a:off x="8637588" y="4676775"/>
            <a:ext cx="3427413" cy="1292225"/>
          </a:xfrm>
          <a:prstGeom prst="rect">
            <a:avLst/>
          </a:prstGeom>
          <a:noFill/>
          <a:ln w="9525">
            <a:noFill/>
            <a:miter lim="800000"/>
          </a:ln>
        </p:spPr>
        <p:txBody>
          <a:bodyPr>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钨丝</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发光</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时，在高温下</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，遇到</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温度较低</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的灯壁</a:t>
            </a:r>
            <a:r>
              <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endParaRPr kumimoji="0" lang="zh-CN" altLang="en-US"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grpSp>
        <p:nvGrpSpPr>
          <p:cNvPr id="4" name="Group 24" title=""/>
          <p:cNvGrpSpPr/>
          <p:nvPr/>
        </p:nvGrpSpPr>
        <p:grpSpPr>
          <a:xfrm>
            <a:off x="4597400" y="1828800"/>
            <a:ext cx="3200400" cy="3033713"/>
            <a:chOff x="2896" y="1392"/>
            <a:chExt cx="2016" cy="1911"/>
          </a:xfrm>
        </p:grpSpPr>
        <p:pic>
          <p:nvPicPr>
            <p:cNvPr id="9227" name="Picture 22" descr="855120979248712872"/>
            <p:cNvPicPr>
              <a:picLocks noChangeAspect="1"/>
            </p:cNvPicPr>
            <p:nvPr/>
          </p:nvPicPr>
          <p:blipFill>
            <a:blip r:embed="rId5"/>
            <a:stretch>
              <a:fillRect/>
            </a:stretch>
          </p:blipFill>
          <p:spPr>
            <a:xfrm>
              <a:off x="2896" y="1392"/>
              <a:ext cx="2016" cy="1510"/>
            </a:xfrm>
            <a:prstGeom prst="rect">
              <a:avLst/>
            </a:prstGeom>
            <a:noFill/>
            <a:ln w="9525">
              <a:noFill/>
            </a:ln>
          </p:spPr>
        </p:pic>
        <p:sp>
          <p:nvSpPr>
            <p:cNvPr id="10263" name="Rectangle 23"/>
            <p:cNvSpPr>
              <a:spLocks noChangeArrowheads="1"/>
            </p:cNvSpPr>
            <p:nvPr/>
          </p:nvSpPr>
          <p:spPr bwMode="auto">
            <a:xfrm>
              <a:off x="2944" y="2976"/>
              <a:ext cx="1872" cy="327"/>
            </a:xfrm>
            <a:prstGeom prst="rect">
              <a:avLst/>
            </a:prstGeom>
            <a:noFill/>
            <a:ln>
              <a:noFill/>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草叶上的霜</a:t>
              </a:r>
              <a:endParaRPr kumimoji="0" lang="zh-CN" altLang="en-US" sz="28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grpSp>
      <p:sp>
        <p:nvSpPr>
          <p:cNvPr id="10265" name="Text Box 25" title=""/>
          <p:cNvSpPr txBox="1">
            <a:spLocks noChangeArrowheads="1"/>
          </p:cNvSpPr>
          <p:nvPr/>
        </p:nvSpPr>
        <p:spPr bwMode="auto">
          <a:xfrm>
            <a:off x="3790950" y="4876800"/>
            <a:ext cx="4848225" cy="1692275"/>
          </a:xfrm>
          <a:prstGeom prst="rect">
            <a:avLst/>
          </a:prstGeom>
          <a:noFill/>
          <a:ln w="9525">
            <a:noFill/>
            <a:miter lim="800000"/>
          </a:ln>
        </p:spPr>
        <p:txBody>
          <a:bodyPr wrap="square">
            <a:spAutoFit/>
          </a:bodyPr>
          <a:lstStyle/>
          <a:p>
            <a:pPr marR="0" defTabSz="914400">
              <a:spcBef>
                <a:spcPct val="50000"/>
              </a:spcBef>
              <a:buClrTx/>
              <a:buSzTx/>
              <a:buFontTx/>
              <a:buNone/>
              <a:defRPr/>
            </a:pPr>
            <a:r>
              <a:rPr kumimoji="0" lang="en-US" altLang="zh-CN"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当夜间气温低于___℃时，空气中的水蒸气会在低温的物体（如石头、树叶）表面______成小冰晶，就形成了霜。 </a:t>
            </a:r>
            <a:endParaRPr kumimoji="0" lang="zh-CN" altLang="en-US" sz="26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7197" name="Text Box 29"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现象辨别</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5" name="文本框 4" title=""/>
          <p:cNvSpPr txBox="1"/>
          <p:nvPr/>
        </p:nvSpPr>
        <p:spPr>
          <a:xfrm>
            <a:off x="6807200" y="4876800"/>
            <a:ext cx="349250" cy="492125"/>
          </a:xfrm>
          <a:prstGeom prst="rect">
            <a:avLst/>
          </a:prstGeom>
          <a:noFill/>
        </p:spPr>
        <p:txBody>
          <a:bodyPr wrap="none" rtlCol="0">
            <a:spAutoFit/>
          </a:bodyPr>
          <a:lstStyle/>
          <a:p>
            <a:r>
              <a:rPr lang="en-US" altLang="zh-CN" sz="2600" b="1"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rPr>
              <a:t>0</a:t>
            </a:r>
            <a:endParaRPr kumimoji="0" lang="en-US" altLang="zh-CN" sz="2600" b="1" kern="1200" cap="none" spc="0" normalizeH="0" baseline="0"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endParaRPr>
          </a:p>
        </p:txBody>
      </p:sp>
      <p:sp>
        <p:nvSpPr>
          <p:cNvPr id="6" name="文本框 5" title=""/>
          <p:cNvSpPr txBox="1"/>
          <p:nvPr/>
        </p:nvSpPr>
        <p:spPr>
          <a:xfrm>
            <a:off x="7288213" y="5653088"/>
            <a:ext cx="985838" cy="490538"/>
          </a:xfrm>
          <a:prstGeom prst="rect">
            <a:avLst/>
          </a:prstGeom>
          <a:noFill/>
        </p:spPr>
        <p:txBody>
          <a:bodyPr wrap="square" rtlCol="0">
            <a:spAutoFit/>
          </a:bodyPr>
          <a:lstStyle/>
          <a:p>
            <a:r>
              <a:rPr lang="zh-CN" altLang="en-US" sz="2600" b="1"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rPr>
              <a:t>凝华</a:t>
            </a:r>
            <a:endParaRPr lang="zh-CN" altLang="en-US" sz="2600" b="1" noProof="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56"/>
                                        </p:tgtEl>
                                        <p:attrNameLst>
                                          <p:attrName>style.visibility</p:attrName>
                                        </p:attrNameLst>
                                      </p:cBhvr>
                                      <p:to>
                                        <p:strVal val="visible"/>
                                      </p:to>
                                    </p:set>
                                    <p:animEffect transition="in" filter="blinds(horizontal)">
                                      <p:cBhvr>
                                        <p:cTn id="12" dur="500"/>
                                        <p:tgtEl>
                                          <p:spTgt spid="1025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65"/>
                                        </p:tgtEl>
                                        <p:attrNameLst>
                                          <p:attrName>style.visibility</p:attrName>
                                        </p:attrNameLst>
                                      </p:cBhvr>
                                      <p:to>
                                        <p:strVal val="visible"/>
                                      </p:to>
                                    </p:set>
                                    <p:animEffect transition="in" filter="blinds(horizontal)">
                                      <p:cBhvr>
                                        <p:cTn id="22" dur="500"/>
                                        <p:tgtEl>
                                          <p:spTgt spid="1026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2"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2"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linds(horizontal)">
                                      <p:cBhvr>
                                        <p:cTn id="37" dur="500"/>
                                        <p:tgtEl>
                                          <p:spTgt spid="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260"/>
                                        </p:tgtEl>
                                        <p:attrNameLst>
                                          <p:attrName>style.visibility</p:attrName>
                                        </p:attrNameLst>
                                      </p:cBhvr>
                                      <p:to>
                                        <p:strVal val="visible"/>
                                      </p:to>
                                    </p:set>
                                    <p:animEffect transition="in" filter="blinds(horizontal)">
                                      <p:cBhvr>
                                        <p:cTn id="42" dur="500"/>
                                        <p:tgtEl>
                                          <p:spTgt spid="10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6" grpId="0"/>
      <p:bldP spid="10260" grpId="0"/>
      <p:bldP spid="10265" grpId="0"/>
      <p:bldP spid="5" grpId="2"/>
      <p:bldP spid="6" grpId="2"/>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8" name="Text Box 3" title=""/>
          <p:cNvSpPr txBox="1">
            <a:spLocks noChangeArrowheads="1"/>
          </p:cNvSpPr>
          <p:nvPr/>
        </p:nvSpPr>
        <p:spPr bwMode="auto">
          <a:xfrm>
            <a:off x="177800" y="874713"/>
            <a:ext cx="5562600" cy="519113"/>
          </a:xfrm>
          <a:prstGeom prst="rect">
            <a:avLst/>
          </a:prstGeom>
          <a:noFill/>
          <a:ln w="9525">
            <a:noFill/>
            <a:miter lim="800000"/>
          </a:ln>
        </p:spPr>
        <p:txBody>
          <a:bodyPr>
            <a:spAutoFit/>
          </a:bodyPr>
          <a:lstStyle/>
          <a:p>
            <a:pPr marR="0" defTabSz="914400">
              <a:buClrTx/>
              <a:buSzTx/>
              <a:buFontTx/>
              <a:buNone/>
              <a:defRPr/>
            </a:pPr>
            <a:r>
              <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冰箱冷冻室与冷藏室</a:t>
            </a:r>
            <a:endParaRPr kumimoji="0" lang="zh-CN" altLang="en-US" sz="2800" b="1" kern="1200" cap="none" spc="0" normalizeH="0" baseline="0" noProof="0" smtClean="0">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196" name="Text Box 4" title=""/>
          <p:cNvSpPr txBox="1">
            <a:spLocks noChangeArrowheads="1"/>
          </p:cNvSpPr>
          <p:nvPr/>
        </p:nvSpPr>
        <p:spPr bwMode="auto">
          <a:xfrm>
            <a:off x="482600" y="1225233"/>
            <a:ext cx="11201400" cy="2675255"/>
          </a:xfrm>
          <a:prstGeom prst="rect">
            <a:avLst/>
          </a:prstGeom>
          <a:noFill/>
          <a:ln>
            <a:noFill/>
          </a:ln>
          <a:effectLst/>
        </p:spPr>
        <p:txBody>
          <a:bodyPr>
            <a:spAutoFit/>
          </a:bodyPr>
          <a:lstStyle/>
          <a:p>
            <a:pPr marR="0" defTabSz="914400">
              <a:lnSpc>
                <a:spcPct val="120000"/>
              </a:lnSpc>
              <a:spcBef>
                <a:spcPct val="0"/>
              </a:spcBef>
              <a:spcAft>
                <a:spcPct val="0"/>
              </a:spcAft>
              <a:buClrTx/>
              <a:buSzTx/>
              <a:buFontTx/>
              <a:buNone/>
              <a:defRPr/>
            </a:pP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观察冰箱冷藏室和冷冻室内的霜，冷冻室的管子或冰箱内壁上有</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，它是由</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（填位置）</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（填物质名称）</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（填物态变化）形成的；冷藏室的内壁上有</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，它是由</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（填位置）</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（填物质名称）</a:t>
            </a:r>
            <a:r>
              <a:rPr kumimoji="0" lang="en-US" altLang="zh-CN"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a:t>
            </a:r>
            <a:r>
              <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（填物态变化）形成的。</a:t>
            </a:r>
            <a:endParaRPr kumimoji="0" lang="zh-CN" altLang="en-US" sz="2800" b="1" kern="1200" cap="none" spc="0" normalizeH="0" baseline="0" noProof="0">
              <a:solidFill>
                <a:srgbClr val="0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pic>
        <p:nvPicPr>
          <p:cNvPr id="10243" name="Picture 21" title=""/>
          <p:cNvPicPr>
            <a:picLocks noChangeAspect="1"/>
          </p:cNvPicPr>
          <p:nvPr/>
        </p:nvPicPr>
        <p:blipFill>
          <a:blip r:embed="rId2"/>
          <a:stretch>
            <a:fillRect/>
          </a:stretch>
        </p:blipFill>
        <p:spPr>
          <a:xfrm>
            <a:off x="939800" y="4148773"/>
            <a:ext cx="3375025" cy="2530475"/>
          </a:xfrm>
          <a:prstGeom prst="rect">
            <a:avLst/>
          </a:prstGeom>
          <a:noFill/>
          <a:ln w="9525">
            <a:noFill/>
          </a:ln>
        </p:spPr>
      </p:pic>
      <p:pic>
        <p:nvPicPr>
          <p:cNvPr id="10244" name="Picture 23" title=""/>
          <p:cNvPicPr>
            <a:picLocks noChangeAspect="1"/>
          </p:cNvPicPr>
          <p:nvPr/>
        </p:nvPicPr>
        <p:blipFill>
          <a:blip r:embed="rId3"/>
          <a:stretch>
            <a:fillRect/>
          </a:stretch>
        </p:blipFill>
        <p:spPr>
          <a:xfrm>
            <a:off x="4597400" y="4148773"/>
            <a:ext cx="4953000" cy="2554287"/>
          </a:xfrm>
          <a:prstGeom prst="rect">
            <a:avLst/>
          </a:prstGeom>
          <a:noFill/>
          <a:ln w="9525">
            <a:noFill/>
          </a:ln>
        </p:spPr>
      </p:pic>
      <p:sp>
        <p:nvSpPr>
          <p:cNvPr id="8216" name="Rectangle 24" title=""/>
          <p:cNvSpPr>
            <a:spLocks noChangeArrowheads="1"/>
          </p:cNvSpPr>
          <p:nvPr/>
        </p:nvSpPr>
        <p:spPr bwMode="auto">
          <a:xfrm>
            <a:off x="482600" y="1789113"/>
            <a:ext cx="1828800"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霜（冰晶）</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17" name="Rectangle 25" title=""/>
          <p:cNvSpPr>
            <a:spLocks noChangeArrowheads="1"/>
          </p:cNvSpPr>
          <p:nvPr/>
        </p:nvSpPr>
        <p:spPr bwMode="auto">
          <a:xfrm>
            <a:off x="3617913" y="1789113"/>
            <a:ext cx="1360488"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冰箱内</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18" name="Rectangle 26" title=""/>
          <p:cNvSpPr>
            <a:spLocks noChangeArrowheads="1"/>
          </p:cNvSpPr>
          <p:nvPr/>
        </p:nvSpPr>
        <p:spPr bwMode="auto">
          <a:xfrm>
            <a:off x="6426200" y="1789113"/>
            <a:ext cx="3148013"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空气中的水蒸气</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19" name="Rectangle 27" title=""/>
          <p:cNvSpPr>
            <a:spLocks noChangeArrowheads="1"/>
          </p:cNvSpPr>
          <p:nvPr/>
        </p:nvSpPr>
        <p:spPr bwMode="auto">
          <a:xfrm>
            <a:off x="558800" y="2316480"/>
            <a:ext cx="1470025"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凝华</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0" name="Rectangle 28" title=""/>
          <p:cNvSpPr>
            <a:spLocks noChangeArrowheads="1"/>
          </p:cNvSpPr>
          <p:nvPr/>
        </p:nvSpPr>
        <p:spPr bwMode="auto">
          <a:xfrm>
            <a:off x="8605838" y="2306320"/>
            <a:ext cx="1470025"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小水珠</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1" name="Rectangle 29" title=""/>
          <p:cNvSpPr>
            <a:spLocks noChangeArrowheads="1"/>
          </p:cNvSpPr>
          <p:nvPr/>
        </p:nvSpPr>
        <p:spPr bwMode="auto">
          <a:xfrm>
            <a:off x="719138" y="2814955"/>
            <a:ext cx="1360488"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冰箱内</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2" name="Rectangle 30" title=""/>
          <p:cNvSpPr>
            <a:spLocks noChangeArrowheads="1"/>
          </p:cNvSpPr>
          <p:nvPr/>
        </p:nvSpPr>
        <p:spPr bwMode="auto">
          <a:xfrm>
            <a:off x="3943350" y="2814955"/>
            <a:ext cx="3148013"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空气中的水蒸气</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3" name="Rectangle 31" title=""/>
          <p:cNvSpPr>
            <a:spLocks noChangeArrowheads="1"/>
          </p:cNvSpPr>
          <p:nvPr/>
        </p:nvSpPr>
        <p:spPr bwMode="auto">
          <a:xfrm>
            <a:off x="9548813" y="2814955"/>
            <a:ext cx="1360488" cy="51911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液化</a:t>
            </a:r>
            <a:endParaRPr kumimoji="0" lang="zh-CN" altLang="en-US"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8224" name="Text Box 3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现象解释</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216"/>
                                        </p:tgtEl>
                                        <p:attrNameLst>
                                          <p:attrName>style.visibility</p:attrName>
                                        </p:attrNameLst>
                                      </p:cBhvr>
                                      <p:to>
                                        <p:strVal val="visible"/>
                                      </p:to>
                                    </p:set>
                                    <p:animEffect transition="in" filter="wipe(left)">
                                      <p:cBhvr>
                                        <p:cTn id="7" dur="500"/>
                                        <p:tgtEl>
                                          <p:spTgt spid="82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217"/>
                                        </p:tgtEl>
                                        <p:attrNameLst>
                                          <p:attrName>style.visibility</p:attrName>
                                        </p:attrNameLst>
                                      </p:cBhvr>
                                      <p:to>
                                        <p:strVal val="visible"/>
                                      </p:to>
                                    </p:set>
                                    <p:animEffect transition="in" filter="wipe(left)">
                                      <p:cBhvr>
                                        <p:cTn id="12" dur="500"/>
                                        <p:tgtEl>
                                          <p:spTgt spid="821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218"/>
                                        </p:tgtEl>
                                        <p:attrNameLst>
                                          <p:attrName>style.visibility</p:attrName>
                                        </p:attrNameLst>
                                      </p:cBhvr>
                                      <p:to>
                                        <p:strVal val="visible"/>
                                      </p:to>
                                    </p:set>
                                    <p:animEffect transition="in" filter="wipe(left)">
                                      <p:cBhvr>
                                        <p:cTn id="17" dur="500"/>
                                        <p:tgtEl>
                                          <p:spTgt spid="821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219"/>
                                        </p:tgtEl>
                                        <p:attrNameLst>
                                          <p:attrName>style.visibility</p:attrName>
                                        </p:attrNameLst>
                                      </p:cBhvr>
                                      <p:to>
                                        <p:strVal val="visible"/>
                                      </p:to>
                                    </p:set>
                                    <p:animEffect transition="in" filter="wipe(left)">
                                      <p:cBhvr>
                                        <p:cTn id="22" dur="500"/>
                                        <p:tgtEl>
                                          <p:spTgt spid="821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220"/>
                                        </p:tgtEl>
                                        <p:attrNameLst>
                                          <p:attrName>style.visibility</p:attrName>
                                        </p:attrNameLst>
                                      </p:cBhvr>
                                      <p:to>
                                        <p:strVal val="visible"/>
                                      </p:to>
                                    </p:set>
                                    <p:animEffect transition="in" filter="wipe(left)">
                                      <p:cBhvr>
                                        <p:cTn id="27" dur="500"/>
                                        <p:tgtEl>
                                          <p:spTgt spid="822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221"/>
                                        </p:tgtEl>
                                        <p:attrNameLst>
                                          <p:attrName>style.visibility</p:attrName>
                                        </p:attrNameLst>
                                      </p:cBhvr>
                                      <p:to>
                                        <p:strVal val="visible"/>
                                      </p:to>
                                    </p:set>
                                    <p:animEffect transition="in" filter="wipe(left)">
                                      <p:cBhvr>
                                        <p:cTn id="32" dur="500"/>
                                        <p:tgtEl>
                                          <p:spTgt spid="822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222"/>
                                        </p:tgtEl>
                                        <p:attrNameLst>
                                          <p:attrName>style.visibility</p:attrName>
                                        </p:attrNameLst>
                                      </p:cBhvr>
                                      <p:to>
                                        <p:strVal val="visible"/>
                                      </p:to>
                                    </p:set>
                                    <p:animEffect transition="in" filter="wipe(left)">
                                      <p:cBhvr>
                                        <p:cTn id="37" dur="500"/>
                                        <p:tgtEl>
                                          <p:spTgt spid="822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223"/>
                                        </p:tgtEl>
                                        <p:attrNameLst>
                                          <p:attrName>style.visibility</p:attrName>
                                        </p:attrNameLst>
                                      </p:cBhvr>
                                      <p:to>
                                        <p:strVal val="visible"/>
                                      </p:to>
                                    </p:set>
                                    <p:animEffect transition="in" filter="wipe(left)">
                                      <p:cBhvr>
                                        <p:cTn id="42" dur="500"/>
                                        <p:tgtEl>
                                          <p:spTgt spid="8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6" grpId="0"/>
      <p:bldP spid="8217" grpId="0"/>
      <p:bldP spid="8218" grpId="0"/>
      <p:bldP spid="8219" grpId="0" animBg="1"/>
      <p:bldP spid="8220" grpId="0" animBg="1"/>
      <p:bldP spid="8221" grpId="0" animBg="1"/>
      <p:bldP spid="8222" grpId="0" animBg="1"/>
      <p:bldP spid="8223" grpId="0" animBg="1"/>
    </p:bldLst>
  </p:timing>
</p:sld>
</file>

<file path=ppt/tags/tag1.xml><?xml version="1.0" encoding="utf-8"?>
<p:tagLst xmlns:p="http://schemas.openxmlformats.org/presentationml/2006/main">
  <p:tag name="KSO_WM_MEDIACOVER_FLAG" val="1"/>
  <p:tag name="KSO_WM_UNIT_MEDIACOVER_BTN_STATE" val="1"/>
  <p:tag name="KSO_WM_UNIT_MEDIACOVER_BTNRECT" val="0*0*0*0"/>
</p:tagLst>
</file>

<file path=ppt/tags/tag10.xml><?xml version="1.0" encoding="utf-8"?>
<p:tagLst xmlns:p="http://schemas.openxmlformats.org/presentationml/2006/main">
  <p:tag name="KSO_WM_DIAGRAM_VIRTUALLY_FRAME" val="{&quot;height&quot;:360.12496062992125,&quot;left&quot;:2,&quot;top&quot;:125.87503937007872,&quot;width&quot;:955.875}"/>
</p:tagLst>
</file>

<file path=ppt/tags/tag11.xml><?xml version="1.0" encoding="utf-8"?>
<p:tagLst xmlns:p="http://schemas.openxmlformats.org/presentationml/2006/main">
  <p:tag name="KSO_WM_DIAGRAM_VIRTUALLY_FRAME" val="{&quot;height&quot;:360.12496062992125,&quot;left&quot;:2,&quot;top&quot;:125.87503937007872,&quot;width&quot;:955.875}"/>
</p:tagLst>
</file>

<file path=ppt/tags/tag12.xml><?xml version="1.0" encoding="utf-8"?>
<p:tagLst xmlns:p="http://schemas.openxmlformats.org/presentationml/2006/main">
  <p:tag name="KSO_WM_DIAGRAM_VIRTUALLY_FRAME" val="{&quot;height&quot;:360.12496062992125,&quot;left&quot;:2,&quot;top&quot;:125.87503937007872,&quot;width&quot;:955.875}"/>
</p:tagLst>
</file>

<file path=ppt/tags/tag13.xml><?xml version="1.0" encoding="utf-8"?>
<p:tagLst xmlns:p="http://schemas.openxmlformats.org/presentationml/2006/main">
  <p:tag name="KSO_WM_DIAGRAM_VIRTUALLY_FRAME" val="{&quot;height&quot;:360.12496062992125,&quot;left&quot;:2,&quot;top&quot;:125.87503937007872,&quot;width&quot;:955.875}"/>
</p:tagLst>
</file>

<file path=ppt/tags/tag14.xml><?xml version="1.0" encoding="utf-8"?>
<p:tagLst xmlns:p="http://schemas.openxmlformats.org/presentationml/2006/main">
  <p:tag name="AS_OS" val="Unix 3.10 unknown"/>
  <p:tag name="AS_RELEASE_DATE" val="2023.03.31"/>
  <p:tag name="AS_TITLE" val="Aspose.Slides for Java"/>
  <p:tag name="AS_VERSION" val="23.3"/>
  <p:tag name="COMMONDATA" val="eyJoZGlkIjoiNzVjYzk0ODMzYzY0MjdmZTZkZjU0OGM3ZTEwNTNkNTkifQ=="/>
</p:tagLst>
</file>

<file path=ppt/tags/tag2.xml><?xml version="1.0" encoding="utf-8"?>
<p:tagLst xmlns:p="http://schemas.openxmlformats.org/presentationml/2006/main">
  <p:tag name="KSO_WM_DIAGRAM_VIRTUALLY_FRAME" val="{&quot;height&quot;:360.12496062992125,&quot;left&quot;:2,&quot;top&quot;:125.87503937007872,&quot;width&quot;:955.875}"/>
</p:tagLst>
</file>

<file path=ppt/tags/tag3.xml><?xml version="1.0" encoding="utf-8"?>
<p:tagLst xmlns:p="http://schemas.openxmlformats.org/presentationml/2006/main">
  <p:tag name="KSO_WM_DIAGRAM_VIRTUALLY_FRAME" val="{&quot;height&quot;:360.12496062992125,&quot;left&quot;:2,&quot;top&quot;:125.87503937007872,&quot;width&quot;:955.875}"/>
</p:tagLst>
</file>

<file path=ppt/tags/tag4.xml><?xml version="1.0" encoding="utf-8"?>
<p:tagLst xmlns:p="http://schemas.openxmlformats.org/presentationml/2006/main">
  <p:tag name="KSO_WM_DIAGRAM_VIRTUALLY_FRAME" val="{&quot;height&quot;:360.12496062992125,&quot;left&quot;:2,&quot;top&quot;:125.87503937007872,&quot;width&quot;:955.875}"/>
</p:tagLst>
</file>

<file path=ppt/tags/tag5.xml><?xml version="1.0" encoding="utf-8"?>
<p:tagLst xmlns:p="http://schemas.openxmlformats.org/presentationml/2006/main">
  <p:tag name="KSO_WM_DIAGRAM_VIRTUALLY_FRAME" val="{&quot;height&quot;:360.12496062992125,&quot;left&quot;:2,&quot;top&quot;:125.87503937007872,&quot;width&quot;:955.875}"/>
</p:tagLst>
</file>

<file path=ppt/tags/tag6.xml><?xml version="1.0" encoding="utf-8"?>
<p:tagLst xmlns:p="http://schemas.openxmlformats.org/presentationml/2006/main">
  <p:tag name="KSO_WM_DIAGRAM_VIRTUALLY_FRAME" val="{&quot;height&quot;:360.12496062992125,&quot;left&quot;:2,&quot;top&quot;:125.87503937007872,&quot;width&quot;:955.875}"/>
</p:tagLst>
</file>

<file path=ppt/tags/tag7.xml><?xml version="1.0" encoding="utf-8"?>
<p:tagLst xmlns:p="http://schemas.openxmlformats.org/presentationml/2006/main">
  <p:tag name="KSO_WM_DIAGRAM_VIRTUALLY_FRAME" val="{&quot;height&quot;:360.12496062992125,&quot;left&quot;:2,&quot;top&quot;:125.87503937007872,&quot;width&quot;:955.875}"/>
</p:tagLst>
</file>

<file path=ppt/tags/tag8.xml><?xml version="1.0" encoding="utf-8"?>
<p:tagLst xmlns:p="http://schemas.openxmlformats.org/presentationml/2006/main">
  <p:tag name="KSO_WM_DIAGRAM_VIRTUALLY_FRAME" val="{&quot;height&quot;:360.12496062992125,&quot;left&quot;:2,&quot;top&quot;:125.87503937007872,&quot;width&quot;:955.875}"/>
</p:tagLst>
</file>

<file path=ppt/tags/tag9.xml><?xml version="1.0" encoding="utf-8"?>
<p:tagLst xmlns:p="http://schemas.openxmlformats.org/presentationml/2006/main">
  <p:tag name="KSO_WM_DIAGRAM_VIRTUALLY_FRAME" val="{&quot;height&quot;:360.12496062992125,&quot;left&quot;:2,&quot;top&quot;:125.87503937007872,&quot;width&quot;:955.875}"/>
</p:tagLst>
</file>

<file path=ppt/theme/theme1.xml><?xml version="1.0" encoding="utf-8"?>
<a:theme xmlns:r="http://schemas.openxmlformats.org/officeDocument/2006/relationships"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192</Paragraphs>
  <Slides>16</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宋体</vt:lpstr>
      <vt:lpstr>Calibri</vt:lpstr>
      <vt:lpstr>Times New Roman</vt:lpstr>
      <vt:lpstr>黑体</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2024-11-29T18:59:02Z</cp:lastPrinted>
  <dcterms:created xsi:type="dcterms:W3CDTF">2024-11-29T18:59:02Z</dcterms:created>
  <dcterms:modified xsi:type="dcterms:W3CDTF">2024-11-29T10:59:02Z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