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858000" cy="12192000"/>
  <p:custDataLst>
    <p:tags r:id="rId41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tags" Target="tags/tag1.xml" /><Relationship Id="rId42" Type="http://schemas.openxmlformats.org/officeDocument/2006/relationships/presProps" Target="presProps.xml" /><Relationship Id="rId43" Type="http://schemas.openxmlformats.org/officeDocument/2006/relationships/viewProps" Target="viewProps.xml" /><Relationship Id="rId44" Type="http://schemas.openxmlformats.org/officeDocument/2006/relationships/theme" Target="theme/theme1.xml" /><Relationship Id="rId45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3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6.png" /><Relationship Id="rId4" Type="http://schemas.openxmlformats.org/officeDocument/2006/relationships/image" Target="../media/image17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Relationship Id="rId5" Type="http://schemas.openxmlformats.org/officeDocument/2006/relationships/image" Target="../media/image18.jpeg" /><Relationship Id="rId6" Type="http://schemas.openxmlformats.org/officeDocument/2006/relationships/image" Target="../media/image19.jpeg" /><Relationship Id="rId7" Type="http://schemas.openxmlformats.org/officeDocument/2006/relationships/image" Target="../media/image20.jpeg" /><Relationship Id="rId8" Type="http://schemas.openxmlformats.org/officeDocument/2006/relationships/image" Target="../media/image21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2.png" /><Relationship Id="rId4" Type="http://schemas.openxmlformats.org/officeDocument/2006/relationships/image" Target="../media/image23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24.jpeg" /><Relationship Id="rId4" Type="http://schemas.openxmlformats.org/officeDocument/2006/relationships/image" Target="../media/image25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7.jpeg" /><Relationship Id="rId4" Type="http://schemas.openxmlformats.org/officeDocument/2006/relationships/image" Target="../media/image8.jpeg" /><Relationship Id="rId5" Type="http://schemas.openxmlformats.org/officeDocument/2006/relationships/image" Target="../media/image26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7.jpeg" /><Relationship Id="rId4" Type="http://schemas.openxmlformats.org/officeDocument/2006/relationships/image" Target="../media/image28.png" /><Relationship Id="rId5" Type="http://schemas.openxmlformats.org/officeDocument/2006/relationships/image" Target="../media/image29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30.jpeg" /><Relationship Id="rId4" Type="http://schemas.openxmlformats.org/officeDocument/2006/relationships/image" Target="../media/image31.png" /><Relationship Id="rId5" Type="http://schemas.openxmlformats.org/officeDocument/2006/relationships/image" Target="../media/image32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33.png" /><Relationship Id="rId4" Type="http://schemas.openxmlformats.org/officeDocument/2006/relationships/image" Target="../media/image34.jpeg" /><Relationship Id="rId5" Type="http://schemas.openxmlformats.org/officeDocument/2006/relationships/image" Target="../media/image35.jpeg" /><Relationship Id="rId6" Type="http://schemas.openxmlformats.org/officeDocument/2006/relationships/image" Target="../media/image36.jpeg" /><Relationship Id="rId7" Type="http://schemas.openxmlformats.org/officeDocument/2006/relationships/image" Target="../media/image37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38.png" /><Relationship Id="rId4" Type="http://schemas.openxmlformats.org/officeDocument/2006/relationships/image" Target="../media/image39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11.xml" TargetMode="Internal" /><Relationship Id="rId7" Type="http://schemas.openxmlformats.org/officeDocument/2006/relationships/slide" Target="slide25.xml" TargetMode="Internal" /><Relationship Id="rId8" Type="http://schemas.openxmlformats.org/officeDocument/2006/relationships/slide" Target="slide31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40.jpeg" /><Relationship Id="rId4" Type="http://schemas.openxmlformats.org/officeDocument/2006/relationships/image" Target="../media/image41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9.jpeg" /><Relationship Id="rId4" Type="http://schemas.openxmlformats.org/officeDocument/2006/relationships/image" Target="../media/image10.jpeg" /><Relationship Id="rId5" Type="http://schemas.openxmlformats.org/officeDocument/2006/relationships/image" Target="../media/image42.png" /><Relationship Id="rId6" Type="http://schemas.openxmlformats.org/officeDocument/2006/relationships/image" Target="../media/image43.jpeg" /><Relationship Id="rId7" Type="http://schemas.openxmlformats.org/officeDocument/2006/relationships/image" Target="../media/image44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45.png" /><Relationship Id="rId4" Type="http://schemas.openxmlformats.org/officeDocument/2006/relationships/image" Target="../media/image46.jpeg" /><Relationship Id="rId5" Type="http://schemas.openxmlformats.org/officeDocument/2006/relationships/image" Target="../media/image4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48.jpeg" /><Relationship Id="rId4" Type="http://schemas.openxmlformats.org/officeDocument/2006/relationships/image" Target="../media/image49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50.png" /><Relationship Id="rId4" Type="http://schemas.openxmlformats.org/officeDocument/2006/relationships/image" Target="../media/image48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51.png" /><Relationship Id="rId4" Type="http://schemas.openxmlformats.org/officeDocument/2006/relationships/image" Target="../media/image52.jpeg" /><Relationship Id="rId5" Type="http://schemas.openxmlformats.org/officeDocument/2006/relationships/image" Target="../media/image53.jpeg" /><Relationship Id="rId6" Type="http://schemas.openxmlformats.org/officeDocument/2006/relationships/image" Target="../media/image54.jpeg" /><Relationship Id="rId7" Type="http://schemas.openxmlformats.org/officeDocument/2006/relationships/image" Target="../media/image55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56.jpeg" /><Relationship Id="rId4" Type="http://schemas.openxmlformats.org/officeDocument/2006/relationships/image" Target="../media/image57.png" /><Relationship Id="rId5" Type="http://schemas.openxmlformats.org/officeDocument/2006/relationships/image" Target="../media/image58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59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60.jpeg" /><Relationship Id="rId4" Type="http://schemas.openxmlformats.org/officeDocument/2006/relationships/image" Target="../media/image61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62.png" /><Relationship Id="rId4" Type="http://schemas.openxmlformats.org/officeDocument/2006/relationships/image" Target="../media/image63.jpeg" /><Relationship Id="rId5" Type="http://schemas.openxmlformats.org/officeDocument/2006/relationships/image" Target="../media/image64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65.png" /><Relationship Id="rId4" Type="http://schemas.openxmlformats.org/officeDocument/2006/relationships/image" Target="../media/image66.jpeg" /><Relationship Id="rId5" Type="http://schemas.openxmlformats.org/officeDocument/2006/relationships/image" Target="../media/image67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68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69.jpeg" /><Relationship Id="rId4" Type="http://schemas.openxmlformats.org/officeDocument/2006/relationships/image" Target="../media/image70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5.x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71.png" /><Relationship Id="rId4" Type="http://schemas.openxmlformats.org/officeDocument/2006/relationships/image" Target="../media/image72.jpe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73.png" /><Relationship Id="rId4" Type="http://schemas.openxmlformats.org/officeDocument/2006/relationships/image" Target="../media/image74.png" /><Relationship Id="rId5" Type="http://schemas.openxmlformats.org/officeDocument/2006/relationships/image" Target="../media/image75.png" /><Relationship Id="rId6" Type="http://schemas.openxmlformats.org/officeDocument/2006/relationships/image" Target="../media/image76.jpe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7.jpeg" /><Relationship Id="rId4" Type="http://schemas.openxmlformats.org/officeDocument/2006/relationships/image" Target="../media/image8.jpeg" /><Relationship Id="rId5" Type="http://schemas.openxmlformats.org/officeDocument/2006/relationships/image" Target="../media/image9.jpeg" /><Relationship Id="rId6" Type="http://schemas.openxmlformats.org/officeDocument/2006/relationships/image" Target="../media/image10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1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2.png" /><Relationship Id="rId4" Type="http://schemas.openxmlformats.org/officeDocument/2006/relationships/image" Target="../media/image13.png" /><Relationship Id="rId5" Type="http://schemas.openxmlformats.org/officeDocument/2006/relationships/image" Target="../media/image14.png" /><Relationship Id="rId6" Type="http://schemas.openxmlformats.org/officeDocument/2006/relationships/image" Target="../media/image15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c580d9a21.fixed?vcp=1&amp;pid=d886613b3&amp;color=0,0,0&amp;vtp=1&amp;bbb=1" title=""/>
          <p:cNvSpPr/>
          <p:nvPr/>
        </p:nvSpPr>
        <p:spPr>
          <a:xfrm>
            <a:off x="3175" y="1639062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c580d9a21.fixed?vcp=1&amp;pid=d886613b3&amp;color=0,0,0&amp;vtp=1&amp;bbb=1" title=""/>
          <p:cNvSpPr/>
          <p:nvPr/>
        </p:nvSpPr>
        <p:spPr>
          <a:xfrm>
            <a:off x="3175" y="2699766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第四部分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电与磁</a:t>
            </a:r>
            <a:endParaRPr lang="en-US" altLang="zh-CN" sz="5500"/>
          </a:p>
        </p:txBody>
      </p:sp>
      <p:sp>
        <p:nvSpPr>
          <p:cNvPr id="4" name="C_3_BD#c580d9a21.fixed?vcp=1&amp;pid=d886613b3&amp;color=0,0,0&amp;vtp=1&amp;bbb=1" title=""/>
          <p:cNvSpPr/>
          <p:nvPr/>
        </p:nvSpPr>
        <p:spPr>
          <a:xfrm>
            <a:off x="3175" y="3632454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第19讲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电流和电路</a:t>
            </a:r>
            <a:endParaRPr lang="en-US" altLang="zh-CN" sz="5500"/>
          </a:p>
        </p:txBody>
      </p:sp>
      <p:sp>
        <p:nvSpPr>
          <p:cNvPr id="5" name="C_3#c580d9a21" title=""/>
          <p:cNvSpPr/>
          <p:nvPr/>
        </p:nvSpPr>
        <p:spPr>
          <a:xfrm>
            <a:off x="1959991" y="4665726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cd2531d4e?vcp=1&amp;pid=24968024b&amp;color=0,0,0&amp;mp=1&amp;vtp=1&amp;bt=1&amp;bbb=1&amp;hb=1" title=""/>
          <p:cNvSpPr/>
          <p:nvPr/>
        </p:nvSpPr>
        <p:spPr>
          <a:xfrm>
            <a:off x="932688" y="2186146"/>
            <a:ext cx="10323576" cy="24698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12.串、并联电路的电流规律：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（1）串联电路中的电流处处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，公式表示为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（2）并联电路的总电流，等于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之和，公式表示为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#9.2</a:t>
            </a:r>
            <a:endParaRPr lang="en-US" altLang="zh-CN" sz="2800"/>
          </a:p>
        </p:txBody>
      </p:sp>
      <p:sp>
        <p:nvSpPr>
          <p:cNvPr id="3" name="P_6_AN.26_1#cd2531d4e.blank?vcp=1&amp;pid=24968024b&amp;color=0,0,0&amp;mp=1&amp;vpa=26&amp;vtp=1&amp;bbb=1" title=""/>
          <p:cNvSpPr/>
          <p:nvPr/>
        </p:nvSpPr>
        <p:spPr>
          <a:xfrm>
            <a:off x="5407056" y="2803366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相等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4" name="P_6_AN.27_1#cd2531d4e.blank?vcp=1&amp;pid=24968024b&amp;color=0,0,0&amp;mp=1&amp;vpa=27&amp;vtp=1&amp;bbb=1" title=""/>
              <p:cNvSpPr/>
              <p:nvPr/>
            </p:nvSpPr>
            <p:spPr>
              <a:xfrm>
                <a:off x="8630476" y="2927254"/>
                <a:ext cx="191376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P_6_AN.27_1#cd2531d4e.blank?vcp=1&amp;pid=24968024b&amp;color=0,0,0&amp;mp=1&amp;vpa=27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0476" y="2927254"/>
                <a:ext cx="1913763" cy="412369"/>
              </a:xfrm>
              <a:prstGeom prst="rect">
                <a:avLst/>
              </a:prstGeom>
              <a:blipFill rotWithShape="1">
                <a:blip r:embed="rId3"/>
                <a:stretch>
                  <a:fillRect l="-10" t="-131" r="3" b="-7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28_1#cd2531d4e.blank?vcp=1&amp;pid=24968024b&amp;color=0,0,0&amp;mp=1&amp;vpa=28&amp;vtp=1&amp;bbb=1" title=""/>
          <p:cNvSpPr/>
          <p:nvPr/>
        </p:nvSpPr>
        <p:spPr>
          <a:xfrm>
            <a:off x="5764244" y="3451066"/>
            <a:ext cx="204470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各支路电流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6" name="P_6_AN.29_1#cd2531d4e.blank?vcp=1&amp;pid=24968024b&amp;color=0,0,0&amp;mp=1&amp;vpa=29&amp;vtp=1&amp;bbb=1" title=""/>
              <p:cNvSpPr/>
              <p:nvPr/>
            </p:nvSpPr>
            <p:spPr>
              <a:xfrm>
                <a:off x="981901" y="4198143"/>
                <a:ext cx="1874139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P_6_AN.29_1#cd2531d4e.blank?vcp=1&amp;pid=24968024b&amp;color=0,0,0&amp;mp=1&amp;vpa=2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901" y="4198143"/>
                <a:ext cx="1874139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10" t="-38" r="24" b="-7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9517e9a8a.fixed?vcp=1&amp;pid=c580d9a21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9517e9a8a.fixed?vcp=1&amp;pid=c580d9a21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9517e9a8a.fixed?vcp=1&amp;pid=c580d9a21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d749fded9?vcp=1&amp;pid=9517e9a8a&amp;color=0,0,0&amp;tib=255,255,255&amp;iip=7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d749fded9?vcp=1&amp;pid=9517e9a8a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电荷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导体和绝缘体</a:t>
            </a:r>
            <a:endParaRPr lang="en-US" altLang="zh-CN" sz="100"/>
          </a:p>
        </p:txBody>
      </p:sp>
      <p:pic>
        <p:nvPicPr>
          <p:cNvPr id="4" name="C_5_BD#d749fded9?vcp=1&amp;pid=9517e9a8a&amp;color=0,0,0&amp;tib=255,255,255&amp;iip=8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65" y="810742"/>
            <a:ext cx="1143000" cy="466344"/>
          </a:xfrm>
          <a:prstGeom prst="rect">
            <a:avLst/>
          </a:prstGeom>
        </p:spPr>
      </p:pic>
      <p:sp>
        <p:nvSpPr>
          <p:cNvPr id="5" name="QC_6_BD.30_1#71b3081e0?vcp=1&amp;vop=1&amp;vis=1&amp;pid=d749fded9&amp;color=0,0,0&amp;vtp=1&amp;bbb=1&amp;hb=1" title=""/>
          <p:cNvSpPr/>
          <p:nvPr/>
        </p:nvSpPr>
        <p:spPr>
          <a:xfrm>
            <a:off x="932688" y="1351063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（2025·河南）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用干燥的毛皮分别摩擦两个由橡胶制成的气球，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使两个气球均带电。将两气球靠近时，图中能正确反映两气球所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带电荷的种类和相互作用情况的是(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6" name="QC_6_AN.31_1#71b3081e0.bracket?vcp=1&amp;vop=1&amp;vis=1&amp;pid=d749fded9&amp;color=0,0,0&amp;vpa=30&amp;vtp=1" title=""/>
          <p:cNvSpPr/>
          <p:nvPr/>
        </p:nvSpPr>
        <p:spPr>
          <a:xfrm>
            <a:off x="6580220" y="2633128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7" name="QC_6_BD.30_2#71b3081e0.choices?vcp=1&amp;vop=1&amp;vis=1&amp;pid=d749fded9&amp;color=0,0,0&amp;vtp=1&amp;bbb=1" title=""/>
          <p:cNvSpPr/>
          <p:nvPr/>
        </p:nvSpPr>
        <p:spPr>
          <a:xfrm>
            <a:off x="932689" y="3330485"/>
            <a:ext cx="10323320" cy="1710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5300"/>
              </a:lnSpc>
              <a:tabLst>
                <a:tab pos="2646680"/>
                <a:tab pos="5254625"/>
                <a:tab pos="78886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85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85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85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85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8" name="QC_6_BD.30_2#71b3081e0.choice_image?vcp=1&amp;vop=1&amp;vis=1&amp;pid=d749fded9&amp;color=0,0,0&amp;tib=255,255,255&amp;iip=9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0226" y="3330866"/>
            <a:ext cx="1920240" cy="17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6_BD.30_2#71b3081e0.choice_image?vcp=1&amp;vop=1&amp;vis=1&amp;pid=d749fded9&amp;color=0,0,0&amp;tib=255,255,255&amp;iip=10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16269" y="3330866"/>
            <a:ext cx="1920240" cy="17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0" name="QC_6_BD.30_2#71b3081e0.choice_image?vcp=1&amp;vop=1&amp;vis=1&amp;pid=d749fded9&amp;color=0,0,0&amp;tib=255,255,255&amp;iip=11&amp;vtp=1" title="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45486" y="3330866"/>
            <a:ext cx="1920240" cy="17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1" name="QC_6_BD.30_2#71b3081e0.choice_image?vcp=1&amp;vop=1&amp;vis=1&amp;pid=d749fded9&amp;color=0,0,0&amp;tib=255,255,255&amp;iip=12&amp;vtp=1" title="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79466" y="3330866"/>
            <a:ext cx="1920240" cy="17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32_1#c94539240?vcp=1&amp;vop=1&amp;vis=1&amp;pid=d749fded9&amp;color=0,0,0&amp;vtp=1&amp;bt=1&amp;bbb=1&amp;hb=1" title=""/>
              <p:cNvSpPr/>
              <p:nvPr/>
            </p:nvSpPr>
            <p:spPr>
              <a:xfrm>
                <a:off x="932688" y="1192117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（2025·广西）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将下列物体接入如图19-1所示电路的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两点，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可使小灯泡发光的是(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6_BD.32_1#c94539240?vcp=1&amp;vop=1&amp;vis=1&amp;pid=d749fded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92117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2" b="-5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6_AN.33_1#c94539240.bracket?vcp=1&amp;vop=1&amp;vis=1&amp;pid=d749fded9&amp;color=0,0,0&amp;vpa=31&amp;vtp=1" title=""/>
          <p:cNvSpPr/>
          <p:nvPr/>
        </p:nvSpPr>
        <p:spPr>
          <a:xfrm>
            <a:off x="4424394" y="1826482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pic>
        <p:nvPicPr>
          <p:cNvPr id="4" name="QC_6_BD.32_2#c94539240?iti=1&amp;vcp=1&amp;vop=1&amp;vis=1&amp;pid=d749fded9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0872" y="2525998"/>
            <a:ext cx="2816352" cy="180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2_3#c94539240?iti=1&amp;vcp=1&amp;vop=1&amp;vis=1&amp;pid=d749fded9&amp;color=0,0,0&amp;vtp=1&amp;bbb=1" title=""/>
          <p:cNvSpPr/>
          <p:nvPr/>
        </p:nvSpPr>
        <p:spPr>
          <a:xfrm>
            <a:off x="5553742" y="445436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图19-1</a:t>
            </a:r>
            <a:endParaRPr lang="en-US" altLang="zh-CN" sz="2800"/>
          </a:p>
        </p:txBody>
      </p:sp>
      <p:sp>
        <p:nvSpPr>
          <p:cNvPr id="6" name="QC_6_BD.32_4#c94539240.choices?vcp=1&amp;vop=1&amp;vis=1&amp;pid=d749fded9&amp;color=0,0,0&amp;vtp=1&amp;bbb=1" title=""/>
          <p:cNvSpPr/>
          <p:nvPr/>
        </p:nvSpPr>
        <p:spPr>
          <a:xfrm>
            <a:off x="932688" y="5093176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643505"/>
                <a:tab pos="5260975"/>
                <a:tab pos="78917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A.玻璃片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B.塑料尺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C.橡皮筋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D.金属棒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34_1#cee304ed8?iti=2&amp;htil=1&amp;vcp=1&amp;vop=1&amp;vis=1&amp;pid=d749fded9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96579" y="1746980"/>
            <a:ext cx="2377440" cy="268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34_2#cee304ed8?iti=2&amp;htil=1&amp;vcp=1&amp;vop=1&amp;vis=1&amp;pid=d749fded9&amp;color=0,0,0&amp;vtp=1&amp;bbb=1" title=""/>
          <p:cNvSpPr/>
          <p:nvPr/>
        </p:nvSpPr>
        <p:spPr>
          <a:xfrm>
            <a:off x="9339993" y="456231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图19-2</a:t>
            </a:r>
            <a:endParaRPr lang="en-US" altLang="zh-CN" sz="2800"/>
          </a:p>
        </p:txBody>
      </p:sp>
      <p:sp>
        <p:nvSpPr>
          <p:cNvPr id="4" name="QB_6_BD.34_3#cee304ed8?htil=1&amp;vcp=1&amp;vop=1&amp;vis=1&amp;pid=d749fded9&amp;color=0,0,0&amp;vtp=1&amp;bt=1&amp;bbb=1&amp;hb=1" title=""/>
          <p:cNvSpPr/>
          <p:nvPr/>
        </p:nvSpPr>
        <p:spPr>
          <a:xfrm>
            <a:off x="932688" y="1728692"/>
            <a:ext cx="7808976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（2025·扬州改编）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如图19-2，小朋友沿塑料滑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梯滑下，长发竖起散开，这是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现象，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头发散开的原因是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。小朋友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滑下来的过程中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（选填“有”或“没有”）创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造电荷。</a:t>
            </a:r>
            <a:endParaRPr lang="en-US" altLang="zh-CN" sz="2800"/>
          </a:p>
        </p:txBody>
      </p:sp>
      <p:sp>
        <p:nvSpPr>
          <p:cNvPr id="5" name="QB_6_AN.35_1#cee304ed8.blank?vcp=1&amp;vop=1&amp;vis=1&amp;pid=d749fded9&amp;color=0,0,0&amp;vpa=32&amp;vtp=1&amp;bbb=1" title=""/>
          <p:cNvSpPr/>
          <p:nvPr/>
        </p:nvSpPr>
        <p:spPr>
          <a:xfrm>
            <a:off x="5586444" y="2345912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摩擦起电</a:t>
            </a:r>
            <a:endParaRPr lang="en-US" altLang="zh-CN" sz="2800"/>
          </a:p>
        </p:txBody>
      </p:sp>
      <p:sp>
        <p:nvSpPr>
          <p:cNvPr id="6" name="QB_6_AN.36_1#cee304ed8.blank?vcp=1&amp;vop=1&amp;vis=1&amp;pid=d749fded9&amp;color=0,0,0&amp;vpa=33&amp;vtp=1&amp;bbb=1" title=""/>
          <p:cNvSpPr/>
          <p:nvPr/>
        </p:nvSpPr>
        <p:spPr>
          <a:xfrm>
            <a:off x="3800506" y="2993612"/>
            <a:ext cx="311626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同种电荷相互排斥</a:t>
            </a:r>
            <a:endParaRPr lang="en-US" altLang="zh-CN" sz="2800"/>
          </a:p>
        </p:txBody>
      </p:sp>
      <p:sp>
        <p:nvSpPr>
          <p:cNvPr id="7" name="QB_6_AN.37_1#cee304ed8.blank?vcp=1&amp;vop=1&amp;vis=1&amp;pid=d749fded9&amp;color=0,0,0&amp;vpa=34&amp;vtp=1&amp;bbb=1" title=""/>
          <p:cNvSpPr/>
          <p:nvPr/>
        </p:nvSpPr>
        <p:spPr>
          <a:xfrm>
            <a:off x="3443319" y="3641312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没有</a:t>
            </a:r>
            <a:endParaRPr lang="en-US" altLang="zh-CN" sz="28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591800" y="12636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4cf2e2afc?vcp=1&amp;pid=9517e9a8a&amp;color=0,0,0&amp;tib=255,255,255&amp;iip=1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4cf2e2afc?vcp=1&amp;pid=9517e9a8a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电流和电路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串联和并联</a:t>
            </a:r>
            <a:endParaRPr lang="en-US" altLang="zh-CN" sz="100"/>
          </a:p>
        </p:txBody>
      </p:sp>
      <p:pic>
        <p:nvPicPr>
          <p:cNvPr id="4" name="C_5_BD#4cf2e2afc?vcp=1&amp;pid=9517e9a8a&amp;color=0,0,0&amp;tib=255,255,255&amp;iip=14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128" y="810742"/>
            <a:ext cx="1143000" cy="466344"/>
          </a:xfrm>
          <a:prstGeom prst="rect">
            <a:avLst/>
          </a:prstGeom>
        </p:spPr>
      </p:pic>
      <p:sp>
        <p:nvSpPr>
          <p:cNvPr id="5" name="QC_6_BD.38_1#08ea24204?vcp=1&amp;vop=1&amp;vis=1&amp;pid=4cf2e2afc&amp;color=0,0,0&amp;vtp=1&amp;bbb=1&amp;hb=1" title=""/>
          <p:cNvSpPr/>
          <p:nvPr/>
        </p:nvSpPr>
        <p:spPr>
          <a:xfrm>
            <a:off x="932688" y="1351063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（2023·四川）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如图19-3所示，用充电宝给手机充电时，充电宝相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当于电路中的(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6" name="QC_6_AN.39_1#08ea24204.bracket?vcp=1&amp;vop=1&amp;vis=1&amp;pid=4cf2e2afc&amp;color=0,0,0&amp;vpa=35&amp;vtp=1" title=""/>
          <p:cNvSpPr/>
          <p:nvPr/>
        </p:nvSpPr>
        <p:spPr>
          <a:xfrm>
            <a:off x="3365531" y="1985428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pic>
        <p:nvPicPr>
          <p:cNvPr id="7" name="QC_6_BD.38_2#08ea24204?iti=3&amp;vcp=1&amp;vop=1&amp;vis=1&amp;pid=4cf2e2afc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04431" y="2689770"/>
            <a:ext cx="2980091" cy="187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8" name="QC_6_BD.38_3#08ea24204?iti=3&amp;vcp=1&amp;vop=1&amp;vis=1&amp;pid=4cf2e2afc&amp;color=0,0,0&amp;vtp=1&amp;bbb=1" title=""/>
          <p:cNvSpPr/>
          <p:nvPr/>
        </p:nvSpPr>
        <p:spPr>
          <a:xfrm>
            <a:off x="5549171" y="469639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图19-3</a:t>
            </a:r>
            <a:endParaRPr lang="en-US" altLang="zh-CN" sz="2800"/>
          </a:p>
        </p:txBody>
      </p:sp>
      <p:sp>
        <p:nvSpPr>
          <p:cNvPr id="9" name="QC_6_BD.38_4#08ea24204.choices?vcp=1&amp;vop=1&amp;vis=1&amp;pid=4cf2e2afc&amp;color=0,0,0&amp;vtp=1&amp;bbb=1" title=""/>
          <p:cNvSpPr/>
          <p:nvPr/>
        </p:nvSpPr>
        <p:spPr>
          <a:xfrm>
            <a:off x="932688" y="533977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557780"/>
                <a:tab pos="5076825"/>
                <a:tab pos="79775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A.开关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B.电源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C.用电器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D.导线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40_1#5e2c33085?iti=4&amp;htil=2&amp;vcp=1&amp;vop=1&amp;vis=1&amp;pid=4cf2e2afc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70407" y="1281398"/>
            <a:ext cx="3566160" cy="2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40_2#5e2c33085?iti=4&amp;htil=2&amp;vcp=1&amp;vop=1&amp;vis=1&amp;pid=4cf2e2afc&amp;color=0,0,0&amp;vtp=1&amp;bbb=1" title=""/>
          <p:cNvSpPr/>
          <p:nvPr/>
        </p:nvSpPr>
        <p:spPr>
          <a:xfrm>
            <a:off x="8808181" y="355723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图19-4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40_3#5e2c33085?htil=2&amp;vcp=1&amp;vop=1&amp;vis=1&amp;pid=4cf2e2afc&amp;color=0,0,0&amp;vtp=1&amp;bt=1&amp;bbb=1&amp;hb=1&amp;hs=1" title=""/>
              <p:cNvSpPr/>
              <p:nvPr/>
            </p:nvSpPr>
            <p:spPr>
              <a:xfrm>
                <a:off x="932688" y="1253966"/>
                <a:ext cx="662025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（2025·安徽）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如图19-4所示，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两个相同的验电器，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带正电，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带负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的金属箔张开的角度大于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的金属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箔张开的角度。若用一带绝缘柄的金属棒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把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的金属球连接起来，则(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40_3#5e2c33085?htil=2&amp;vcp=1&amp;vop=1&amp;vis=1&amp;pid=4cf2e2afc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53966"/>
                <a:ext cx="662025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8" t="-15" r="4" b="-21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41_1#5e2c33085.bracket?vcp=1&amp;vop=1&amp;vis=1&amp;pid=4cf2e2afc&amp;color=0,0,0&amp;vpa=36&amp;vtp=1" title=""/>
          <p:cNvSpPr/>
          <p:nvPr/>
        </p:nvSpPr>
        <p:spPr>
          <a:xfrm>
            <a:off x="6091269" y="3831431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40_4#5e2c33085.choices?vcp=1&amp;vop=1&amp;vis=1&amp;pid=4cf2e2afc&amp;color=0,0,0&amp;vtp=1&amp;bbb=1&amp;hs=1" title=""/>
              <p:cNvSpPr/>
              <p:nvPr/>
            </p:nvSpPr>
            <p:spPr>
              <a:xfrm>
                <a:off x="932688" y="4384262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A.电子从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转移到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B.金属棒中始终有电流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C.产生的电流方向从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流向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的金属箔张开的角度减小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40_4#5e2c33085.choices?vcp=1&amp;vop=1&amp;vis=1&amp;pid=4cf2e2afc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384262"/>
                <a:ext cx="10323576" cy="1201357"/>
              </a:xfrm>
              <a:prstGeom prst="rect">
                <a:avLst/>
              </a:prstGeom>
              <a:blipFill rotWithShape="1">
                <a:blip r:embed="rId5"/>
                <a:stretch>
                  <a:fillRect l="-5" t="-18" r="2" b="-5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42_1#24c7165e8?iti=5&amp;htil=3&amp;vcp=1&amp;vop=1&amp;vis=1&amp;pid=4cf2e2afc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59843" y="2003012"/>
            <a:ext cx="2020824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42_2#24c7165e8?iti=5&amp;htil=3&amp;vcp=1&amp;vop=1&amp;vis=1&amp;pid=4cf2e2afc&amp;color=0,0,0&amp;vtp=1&amp;bbb=1" title=""/>
          <p:cNvSpPr/>
          <p:nvPr/>
        </p:nvSpPr>
        <p:spPr>
          <a:xfrm>
            <a:off x="9624949" y="429675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图19-5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42_3#24c7165e8?htil=3&amp;vcp=1&amp;vop=1&amp;vis=1&amp;pid=4cf2e2afc&amp;color=0,0,0&amp;vtp=1&amp;bt=1&amp;bbb=1&amp;hb=1" title=""/>
              <p:cNvSpPr/>
              <p:nvPr/>
            </p:nvSpPr>
            <p:spPr>
              <a:xfrm>
                <a:off x="932688" y="1984724"/>
                <a:ext cx="8165592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如图19-5所示电路，两只小灯泡规格相同，先闭合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正常发光，再闭合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42_3#24c7165e8?htil=3&amp;vcp=1&amp;vop=1&amp;vis=1&amp;pid=4cf2e2af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984724"/>
                <a:ext cx="8165592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6" t="-29" r="-16" b="-56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43_1#24c7165e8.bracket?vcp=1&amp;vop=1&amp;vis=1&amp;pid=4cf2e2afc&amp;color=0,0,0&amp;vpa=37&amp;vtp=1" title=""/>
          <p:cNvSpPr/>
          <p:nvPr/>
        </p:nvSpPr>
        <p:spPr>
          <a:xfrm>
            <a:off x="6427566" y="261908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42_4#24c7165e8.choices?htil=3&amp;vcp=1&amp;vop=1&amp;vis=1&amp;pid=4cf2e2afc&amp;color=0,0,0&amp;vtp=1&amp;bbb=1" title=""/>
              <p:cNvSpPr/>
              <p:nvPr/>
            </p:nvSpPr>
            <p:spPr>
              <a:xfrm>
                <a:off x="932688" y="3260439"/>
                <a:ext cx="8165592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  <a:tabLst>
                    <a:tab pos="1920240"/>
                    <a:tab pos="3815715"/>
                    <a:tab pos="6092190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A.被短路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B.被烧坏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并联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串联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42_4#24c7165e8.choices?htil=3&amp;vcp=1&amp;vop=1&amp;vis=1&amp;pid=4cf2e2afc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260439"/>
                <a:ext cx="8165592" cy="563182"/>
              </a:xfrm>
              <a:prstGeom prst="rect">
                <a:avLst/>
              </a:prstGeom>
              <a:blipFill rotWithShape="1">
                <a:blip r:embed="rId5"/>
                <a:stretch>
                  <a:fillRect l="-6" t="-62" r="0" b="-126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44_1#a33af0fb1?vcp=1&amp;vop=1&amp;vis=1&amp;pid=4cf2e2afc&amp;color=0,0,0&amp;vtp=1&amp;bt=1&amp;bbb=1&amp;hb=1" title=""/>
              <p:cNvSpPr/>
              <p:nvPr/>
            </p:nvSpPr>
            <p:spPr>
              <a:xfrm>
                <a:off x="932688" y="1220660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（2025·德阳）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小东家楼栋单元门设有门禁系统，他回家时需在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门禁处进行人脸识别成功或输入密码正确后，该单元门（电动机）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自动打开。若人脸识别成功相当于闭合开关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，输入密码正确相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当于闭合开关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，则下列电路中符合要求的是(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6_BD.44_1#a33af0fb1?vcp=1&amp;vop=1&amp;vis=1&amp;pid=4cf2e2af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0660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-1382" b="-27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6_AN.45_1#a33af0fb1.bracket?vcp=1&amp;vop=1&amp;vis=1&amp;pid=4cf2e2afc&amp;color=0,0,0&amp;vpa=38&amp;vtp=1" title=""/>
          <p:cNvSpPr/>
          <p:nvPr/>
        </p:nvSpPr>
        <p:spPr>
          <a:xfrm>
            <a:off x="8366602" y="3150426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4" name="QC_6_BD.44_2#a33af0fb1.choices?vcp=1&amp;vop=1&amp;vis=1&amp;pid=4cf2e2afc&amp;color=0,0,0&amp;vtp=1&amp;bbb=1" title=""/>
          <p:cNvSpPr/>
          <p:nvPr/>
        </p:nvSpPr>
        <p:spPr>
          <a:xfrm>
            <a:off x="932689" y="3846513"/>
            <a:ext cx="10323320" cy="178892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6000"/>
              </a:lnSpc>
              <a:tabLst>
                <a:tab pos="2643505"/>
                <a:tab pos="5260975"/>
                <a:tab pos="78917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84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2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2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89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6_BD.44_2#a33af0fb1.choice_image?vcp=1&amp;vop=1&amp;vis=1&amp;pid=4cf2e2afc&amp;color=0,0,0&amp;tib=255,255,255&amp;iip=1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5085" y="3936555"/>
            <a:ext cx="1947672" cy="170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6_BD.44_2#a33af0fb1.choice_image?vcp=1&amp;vop=1&amp;vis=1&amp;pid=4cf2e2afc&amp;color=0,0,0&amp;tib=255,255,255&amp;iip=16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18808" y="3936555"/>
            <a:ext cx="1965960" cy="170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6_BD.44_2#a33af0fb1.choice_image?vcp=1&amp;vop=1&amp;vis=1&amp;pid=4cf2e2afc&amp;color=0,0,0&amp;tib=255,255,255&amp;iip=17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7551" y="3845116"/>
            <a:ext cx="1965960" cy="17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6_BD.44_2#a33af0fb1.choice_image?vcp=1&amp;vop=1&amp;vis=1&amp;pid=4cf2e2afc&amp;color=0,0,0&amp;tib=255,255,255&amp;iip=18&amp;vtp=1" title="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88356" y="3945699"/>
            <a:ext cx="1965960" cy="169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6_1#62867f73f?vcp=1&amp;vop=1&amp;vis=1&amp;pid=4cf2e2afc&amp;color=0,0,0&amp;vtp=1&amp;bt=1&amp;bbb=1&amp;hb=1" title=""/>
              <p:cNvSpPr/>
              <p:nvPr/>
            </p:nvSpPr>
            <p:spPr>
              <a:xfrm>
                <a:off x="932688" y="807802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在如图19-6所示电路中，当甲、乙均为电流表且开关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断开时，电阻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连接方式是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联。当甲、乙均为电压表且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都闭合时，电阻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连接方式是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联。若甲为电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流表，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均闭合时，电路会出现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现象。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46_1#62867f73f?vcp=1&amp;vop=1&amp;vis=1&amp;pid=4cf2e2af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07802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3" r="2" b="-27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47_1#62867f73f.blank?vcp=1&amp;vop=1&amp;vis=1&amp;pid=4cf2e2afc&amp;color=0,0,0&amp;vpa=39&amp;vtp=1" title=""/>
          <p:cNvSpPr/>
          <p:nvPr/>
        </p:nvSpPr>
        <p:spPr>
          <a:xfrm>
            <a:off x="6065171" y="1425022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并</a:t>
            </a:r>
            <a:endParaRPr lang="en-US" altLang="zh-CN" sz="2800"/>
          </a:p>
        </p:txBody>
      </p:sp>
      <p:sp>
        <p:nvSpPr>
          <p:cNvPr id="4" name="QB_6_AN.48_1#62867f73f.blank?vcp=1&amp;vop=1&amp;vis=1&amp;pid=4cf2e2afc&amp;color=0,0,0&amp;vpa=40&amp;vtp=1" title=""/>
          <p:cNvSpPr/>
          <p:nvPr/>
        </p:nvSpPr>
        <p:spPr>
          <a:xfrm>
            <a:off x="8209185" y="2072722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串</a:t>
            </a:r>
            <a:endParaRPr lang="en-US" altLang="zh-CN" sz="2800"/>
          </a:p>
        </p:txBody>
      </p:sp>
      <p:sp>
        <p:nvSpPr>
          <p:cNvPr id="5" name="QB_6_AN.50_1#62867f73f.blank?vcp=1&amp;vop=1&amp;vis=1&amp;pid=4cf2e2afc&amp;color=0,0,0&amp;vpa=41&amp;vtp=1&amp;bbb=1" title=""/>
          <p:cNvSpPr/>
          <p:nvPr/>
        </p:nvSpPr>
        <p:spPr>
          <a:xfrm>
            <a:off x="7016083" y="2699467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短路</a:t>
            </a:r>
            <a:endParaRPr lang="en-US" altLang="zh-CN" sz="2800"/>
          </a:p>
        </p:txBody>
      </p:sp>
      <p:pic>
        <p:nvPicPr>
          <p:cNvPr id="6" name="QB_6_BD.49_1#62867f73f?iti=6&amp;vcp=1&amp;vop=1&amp;vis=1&amp;pid=4cf2e2af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9560" y="3430098"/>
            <a:ext cx="2609835" cy="192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6_BD.49_2#62867f73f?iti=6&amp;vcp=1&amp;vop=1&amp;vis=1&amp;pid=4cf2e2afc&amp;color=0,0,0&amp;vtp=1&amp;bbb=1" title=""/>
          <p:cNvSpPr/>
          <p:nvPr/>
        </p:nvSpPr>
        <p:spPr>
          <a:xfrm>
            <a:off x="5549171" y="548320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c580d9a21?lid=1d2a1f1f2&amp;cid=1d2a1f1f2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c580d9a21?lid=1d2a1f1f2&amp;cid=1d2a1f1f2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c580d9a21?lid=1d2a1f1f2&amp;cid=1d2a1f1f2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c580d9a21?lid=a47f33d7d&amp;cid=a47f33d7d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c580d9a21?lid=a47f33d7d&amp;cid=a47f33d7d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c580d9a21?lid=a47f33d7d&amp;cid=a47f33d7d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c580d9a21?lid=9517e9a8a&amp;cid=9517e9a8a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c580d9a21?lid=9517e9a8a&amp;cid=9517e9a8a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c580d9a21?lid=9517e9a8a&amp;cid=9517e9a8a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c580d9a21?lid=8ef734981&amp;cid=8ef734981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c580d9a21?lid=8ef734981&amp;cid=8ef734981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c580d9a21?lid=8ef734981&amp;cid=8ef734981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c580d9a21?lid=f364d56a9&amp;cid=f364d56a9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c580d9a21?lid=f364d56a9&amp;cid=f364d56a9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c580d9a21?lid=f364d56a9&amp;cid=f364d56a9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c580d9a21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c580d9a21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c580d9a21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51_1#f56d68fda?iti=7&amp;htil=4&amp;vcp=1&amp;vop=1&amp;vis=1&amp;pid=4cf2e2afc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27029" y="1243552"/>
            <a:ext cx="3502152" cy="330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51_2#f56d68fda?iti=7&amp;htil=4&amp;vcp=1&amp;vop=1&amp;vis=1&amp;pid=4cf2e2afc&amp;color=0,0,0&amp;vtp=1&amp;bbb=1" title=""/>
          <p:cNvSpPr/>
          <p:nvPr/>
        </p:nvSpPr>
        <p:spPr>
          <a:xfrm>
            <a:off x="8932799" y="467153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图19-7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51_3#f56d68fda?htil=4&amp;vcp=1&amp;vop=1&amp;vis=1&amp;pid=4cf2e2afc&amp;color=0,0,0&amp;vtp=1&amp;bt=1&amp;bbb=1&amp;hb=1" title=""/>
              <p:cNvSpPr/>
              <p:nvPr/>
            </p:nvSpPr>
            <p:spPr>
              <a:xfrm>
                <a:off x="932688" y="1225264"/>
                <a:ext cx="6684264" cy="44398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9.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（2024·广西改编）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如图19-7所示的是水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果电池和发光二极管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𝐋𝐄𝐃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组成的电路，与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铜棒相连的引脚较长，此时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𝐋𝐄𝐃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发光，则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水果电池中铜棒是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𝐋𝐄𝐃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可以把电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能转化为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能。把和铜、锌棒相连的两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根导线交换位置，发现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𝐋𝐄𝐃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不能发光，说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明发光二极管具有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性。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51_3#f56d68fda?htil=4&amp;vcp=1&amp;vop=1&amp;vis=1&amp;pid=4cf2e2af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5264"/>
                <a:ext cx="6684264" cy="4439857"/>
              </a:xfrm>
              <a:prstGeom prst="rect">
                <a:avLst/>
              </a:prstGeom>
              <a:blipFill rotWithShape="1">
                <a:blip r:embed="rId4"/>
                <a:stretch>
                  <a:fillRect l="-8" t="-8" r="-1452" b="-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52_1#f56d68fda.blank?vcp=1&amp;vop=1&amp;vis=1&amp;pid=4cf2e2afc&amp;color=0,0,0&amp;vpa=42&amp;vtp=1" title=""/>
          <p:cNvSpPr/>
          <p:nvPr/>
        </p:nvSpPr>
        <p:spPr>
          <a:xfrm>
            <a:off x="3800506" y="313788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</a:t>
            </a:r>
            <a:endParaRPr lang="en-US" altLang="zh-CN" sz="2800"/>
          </a:p>
        </p:txBody>
      </p:sp>
      <p:sp>
        <p:nvSpPr>
          <p:cNvPr id="6" name="QB_6_AN.53_1#f56d68fda.blank?vcp=1&amp;vop=1&amp;vis=1&amp;pid=4cf2e2afc&amp;color=0,0,0&amp;vpa=43&amp;vtp=1" title=""/>
          <p:cNvSpPr/>
          <p:nvPr/>
        </p:nvSpPr>
        <p:spPr>
          <a:xfrm>
            <a:off x="2371757" y="378558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光</a:t>
            </a:r>
            <a:endParaRPr lang="en-US" altLang="zh-CN" sz="2800"/>
          </a:p>
        </p:txBody>
      </p:sp>
      <p:sp>
        <p:nvSpPr>
          <p:cNvPr id="7" name="QB_6_AN.54_1#f56d68fda.blank?vcp=1&amp;vop=1&amp;vis=1&amp;pid=4cf2e2afc&amp;color=0,0,0&amp;vpa=44&amp;vtp=1&amp;bbb=1" title=""/>
          <p:cNvSpPr/>
          <p:nvPr/>
        </p:nvSpPr>
        <p:spPr>
          <a:xfrm>
            <a:off x="3800506" y="5060029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单向导电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12166fe0a?vcp=1&amp;pid=9517e9a8a&amp;color=0,0,0&amp;tib=255,255,255&amp;iip=19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12166fe0a?vcp=1&amp;pid=9517e9a8a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电流的测量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串联电路和并联电路的电流规律</a:t>
            </a:r>
            <a:endParaRPr lang="en-US" altLang="zh-CN" sz="100"/>
          </a:p>
        </p:txBody>
      </p:sp>
      <p:pic>
        <p:nvPicPr>
          <p:cNvPr id="4" name="C_5_BD#12166fe0a?vcp=1&amp;pid=9517e9a8a&amp;color=0,0,0&amp;tib=255,255,255&amp;iip=20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128" y="810742"/>
            <a:ext cx="1143000" cy="466344"/>
          </a:xfrm>
          <a:prstGeom prst="rect">
            <a:avLst/>
          </a:prstGeom>
        </p:spPr>
      </p:pic>
      <mc:AlternateContent>
        <mc:Choice Requires="a14">
          <p:sp>
            <p:nvSpPr>
              <p:cNvPr id="5" name="QC_6_BD.55_1#f0c2b9937?vcp=1&amp;vop=1&amp;vis=1&amp;pid=12166fe0a&amp;color=0,0,0&amp;vtp=1&amp;bbb=1&amp;hb=1" title=""/>
              <p:cNvSpPr/>
              <p:nvPr/>
            </p:nvSpPr>
            <p:spPr>
              <a:xfrm>
                <a:off x="932688" y="1285785"/>
                <a:ext cx="10323576" cy="16490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10.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（2024·陕西改编）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如图19-8所示，电源电压不变。闭合开关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均正常发光，电流表有示数。下列分析正确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C_6_BD.55_1#f0c2b9937?vcp=1&amp;vop=1&amp;vis=1&amp;pid=12166fe0a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85785"/>
                <a:ext cx="10323576" cy="1649032"/>
              </a:xfrm>
              <a:prstGeom prst="rect">
                <a:avLst/>
              </a:prstGeom>
              <a:blipFill rotWithShape="1">
                <a:blip r:embed="rId5"/>
                <a:stretch>
                  <a:fillRect l="-5" t="-33" r="2" b="-31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C_6_AN.56_1#f0c2b9937.bracket?vcp=1&amp;vop=1&amp;vis=1&amp;pid=12166fe0a&amp;color=0,0,0&amp;vpa=45&amp;vtp=1" title=""/>
          <p:cNvSpPr/>
          <p:nvPr/>
        </p:nvSpPr>
        <p:spPr>
          <a:xfrm>
            <a:off x="1936782" y="2422181"/>
            <a:ext cx="495300" cy="51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pic>
        <p:nvPicPr>
          <p:cNvPr id="7" name="QC_6_BD.55_2#f0c2b9937?iti=8&amp;htil=5&amp;vcp=1&amp;vop=1&amp;vis=1&amp;pid=12166fe0a&amp;color=0,0,0&amp;tib=255,255,255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68519" y="2964217"/>
            <a:ext cx="2423160" cy="189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8" name="QC_6_BD.55_3#f0c2b9937?iti=8&amp;htil=5&amp;vcp=1&amp;vop=1&amp;vis=1&amp;pid=12166fe0a&amp;color=0,0,0&amp;vtp=1&amp;bbb=1" title=""/>
          <p:cNvSpPr/>
          <p:nvPr/>
        </p:nvSpPr>
        <p:spPr>
          <a:xfrm>
            <a:off x="8634793" y="4984025"/>
            <a:ext cx="1090612" cy="9133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图19-8</a:t>
            </a:r>
            <a:endParaRPr lang="en-US" altLang="zh-CN" sz="2800"/>
          </a:p>
        </p:txBody>
      </p:sp>
      <mc:AlternateContent>
        <mc:Choice Requires="a14">
          <p:sp>
            <p:nvSpPr>
              <p:cNvPr id="9" name="QC_6_BD.55_4#f0c2b9937.choices?htil=5&amp;vcp=1&amp;vop=1&amp;vis=1&amp;pid=12166fe0a&amp;color=0,0,0&amp;vtp=1&amp;bbb=1" title=""/>
              <p:cNvSpPr/>
              <p:nvPr/>
            </p:nvSpPr>
            <p:spPr>
              <a:xfrm>
                <a:off x="932688" y="2936785"/>
                <a:ext cx="776325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串联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B.若断开开关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，电流表示数会变小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C.若小灯泡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被短接，则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会继续发光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D.电流表测的是通过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</a:t>
                </a:r>
                <a:endParaRPr lang="en-US" altLang="zh-CN" sz="2800"/>
              </a:p>
            </p:txBody>
          </p:sp>
        </mc:Choice>
        <mc:Fallback>
          <p:sp>
            <p:nvSpPr>
              <p:cNvPr id="9" name="QC_6_BD.55_4#f0c2b9937.choices?htil=5&amp;vcp=1&amp;vop=1&amp;vis=1&amp;pid=12166fe0a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936785"/>
                <a:ext cx="7763256" cy="2496757"/>
              </a:xfrm>
              <a:prstGeom prst="rect">
                <a:avLst/>
              </a:prstGeom>
              <a:blipFill rotWithShape="1">
                <a:blip r:embed="rId7"/>
                <a:stretch>
                  <a:fillRect l="-7" t="-22" r="3" b="-27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57_1#fa3a37338?vcp=1&amp;vop=1&amp;vis=1&amp;pid=12166fe0a&amp;color=0,0,0&amp;vtp=1&amp;bt=1&amp;bbb=1&amp;hb=1" title=""/>
              <p:cNvSpPr/>
              <p:nvPr/>
            </p:nvSpPr>
            <p:spPr>
              <a:xfrm>
                <a:off x="932688" y="1260983"/>
                <a:ext cx="10323576" cy="18141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如图19-9甲所示电路，闭合开关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后，两个灯泡都能发光，乙图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指针的位置，如果电流表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读数是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，则下列说法</a:t>
                </a:r>
                <a:endParaRPr lang="en-US" altLang="zh-CN" sz="100" b="1" i="0" kern="0" spc="-9990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错误的是(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6_BD.57_1#fa3a37338?vcp=1&amp;vop=1&amp;vis=1&amp;pid=12166fe0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60983"/>
                <a:ext cx="10323576" cy="1814132"/>
              </a:xfrm>
              <a:prstGeom prst="rect">
                <a:avLst/>
              </a:prstGeom>
              <a:blipFill rotWithShape="1">
                <a:blip r:embed="rId3"/>
                <a:stretch>
                  <a:fillRect l="-5" t="-28" r="2" b="-35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6_AN.58_1#fa3a37338.bracket?vcp=1&amp;vop=1&amp;vis=1&amp;pid=12166fe0a&amp;color=0,0,0&amp;vpa=46&amp;vtp=1" title=""/>
          <p:cNvSpPr/>
          <p:nvPr/>
        </p:nvSpPr>
        <p:spPr>
          <a:xfrm>
            <a:off x="2638457" y="2517712"/>
            <a:ext cx="515938" cy="5487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pic>
        <p:nvPicPr>
          <p:cNvPr id="4" name="QC_6_BD.57_2#fa3a37338?iti=9&amp;htil=6&amp;vcp=1&amp;vop=1&amp;vis=1&amp;pid=12166fe0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7519" y="3107055"/>
            <a:ext cx="2962656" cy="131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57_3#fa3a37338?iti=9&amp;htil=6&amp;vcp=1&amp;vop=1&amp;vis=1&amp;pid=12166fe0a&amp;color=0,0,0&amp;vtp=1&amp;bbb=1" title=""/>
          <p:cNvSpPr/>
          <p:nvPr/>
        </p:nvSpPr>
        <p:spPr>
          <a:xfrm>
            <a:off x="8263541" y="4550790"/>
            <a:ext cx="1090612" cy="9773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图19-9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57_4#fa3a37338.choices?htil=6&amp;vcp=1&amp;vop=1&amp;vis=1&amp;pid=12166fe0a&amp;color=0,0,0&amp;vtp=1&amp;bbb=1" title=""/>
              <p:cNvSpPr/>
              <p:nvPr/>
            </p:nvSpPr>
            <p:spPr>
              <a:xfrm>
                <a:off x="932688" y="3079622"/>
                <a:ext cx="7223760" cy="24983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的读数是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并联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一定连接“-”“3”接线柱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D.通过灯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57_4#fa3a37338.choices?htil=6&amp;vcp=1&amp;vop=1&amp;vis=1&amp;pid=12166fe0a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079622"/>
                <a:ext cx="7223760" cy="2498344"/>
              </a:xfrm>
              <a:prstGeom prst="rect">
                <a:avLst/>
              </a:prstGeom>
              <a:blipFill rotWithShape="1">
                <a:blip r:embed="rId5"/>
                <a:stretch>
                  <a:fillRect l="-7" t="-20" r="7" b="-31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C_6_BD.57_1#fa3a37338?vcp=1&amp;vop=1&amp;vis=1&amp;pid=12166fe0a&amp;color=0,0,0&amp;vtp=1&amp;bt=1&amp;bbb=1&amp;hb=1&amp;zzd= 2" title=""/>
          <p:cNvSpPr/>
          <p:nvPr/>
        </p:nvSpPr>
        <p:spPr>
          <a:xfrm>
            <a:off x="1092264" y="3100515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QC_6_BD.57_1#fa3a37338?vcp=1&amp;vop=1&amp;vis=1&amp;pid=12166fe0a&amp;color=0,0,0&amp;vtp=1&amp;bt=1&amp;bbb=1&amp;hb=1&amp;zzd= 2" title=""/>
          <p:cNvSpPr/>
          <p:nvPr/>
        </p:nvSpPr>
        <p:spPr>
          <a:xfrm>
            <a:off x="1449452" y="3100515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59_1#9b573952d?iti=10&amp;htil=7&amp;vcp=1&amp;vop=1&amp;vis=1&amp;pid=12166fe0a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04505" y="932148"/>
            <a:ext cx="2534611" cy="182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59_2#9b573952d?iti=10&amp;htil=7&amp;vcp=1&amp;vop=1&amp;vis=1&amp;pid=12166fe0a&amp;color=0,0,0&amp;vtp=1&amp;bbb=1" title=""/>
          <p:cNvSpPr/>
          <p:nvPr/>
        </p:nvSpPr>
        <p:spPr>
          <a:xfrm>
            <a:off x="9237604" y="288090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图19-10</a:t>
            </a:r>
            <a:endParaRPr lang="en-US" altLang="zh-CN" sz="2800"/>
          </a:p>
        </p:txBody>
      </p:sp>
      <p:sp>
        <p:nvSpPr>
          <p:cNvPr id="4" name="QO_6_BD.59_3#9b573952d?htil=7&amp;vcp=1&amp;vop=1&amp;vis=1&amp;pid=12166fe0a&amp;color=0,0,0&amp;vtp=1&amp;bt=1&amp;bbb=1&amp;hb=1&amp;hs=1" title=""/>
          <p:cNvSpPr/>
          <p:nvPr/>
        </p:nvSpPr>
        <p:spPr>
          <a:xfrm>
            <a:off x="932688" y="944848"/>
            <a:ext cx="7562088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（2025·四川）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小强同学做“探究并联电路电流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的特点”实验的电路如图19-10所示，请你帮助他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完善下列实验操作。</a:t>
            </a:r>
            <a:endParaRPr lang="en-US" altLang="zh-CN" sz="2800"/>
          </a:p>
        </p:txBody>
      </p:sp>
      <p:sp>
        <p:nvSpPr>
          <p:cNvPr id="5" name="QB_7_BD.60_1#7488e4316?htil=7&amp;vcp=1&amp;vop=1&amp;vis=1&amp;pid=9b573952d&amp;color=0,0,0&amp;vtp=1&amp;bbb=1&amp;hb=1" title=""/>
          <p:cNvSpPr/>
          <p:nvPr/>
        </p:nvSpPr>
        <p:spPr>
          <a:xfrm>
            <a:off x="932688" y="2869088"/>
            <a:ext cx="756208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电流表应与待测的那部分电路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（选填“串联”或“并联”）。</a:t>
            </a:r>
            <a:endParaRPr lang="en-US" altLang="zh-CN" sz="2800"/>
          </a:p>
        </p:txBody>
      </p:sp>
      <p:sp>
        <p:nvSpPr>
          <p:cNvPr id="6" name="QB_7_AN.61_1#7488e4316.blank?vcp=1&amp;vop=1&amp;vis=1&amp;pid=9b573952d&amp;color=0,0,0&amp;vpa=47&amp;vtp=1&amp;bbb=1" title=""/>
          <p:cNvSpPr/>
          <p:nvPr/>
        </p:nvSpPr>
        <p:spPr>
          <a:xfrm>
            <a:off x="6478620" y="283860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串联</a:t>
            </a:r>
            <a:endParaRPr lang="en-US" altLang="zh-CN" sz="2800"/>
          </a:p>
        </p:txBody>
      </p:sp>
      <mc:AlternateContent>
        <mc:Choice Requires="a14">
          <p:sp>
            <p:nvSpPr>
              <p:cNvPr id="7" name="QB_7_BD.62_1#9ac2f25aa?vcp=1&amp;vop=1&amp;vis=1&amp;pid=9b573952d&amp;color=0,0,0&amp;vtp=1&amp;bbb=1&amp;hb=1&amp;hs=1" title=""/>
              <p:cNvSpPr/>
              <p:nvPr/>
            </p:nvSpPr>
            <p:spPr>
              <a:xfrm>
                <a:off x="932688" y="4072985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2）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在测量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pc="-5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处的电流时，发现电流表的指针反向偏转，他应该立</a:t>
                </a:r>
                <a:endParaRPr lang="en-US" altLang="zh-CN" sz="2800" b="1" i="0" spc="-5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即</a:t>
                </a:r>
                <a:r>
                  <a:rPr lang="en-US" altLang="zh-CN" sz="28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（选填“断开开关”或“更换电流表”），然后改变连线</a:t>
                </a:r>
                <a:endParaRPr lang="en-US" altLang="zh-CN" sz="2800" b="1" i="0" spc="-5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方式，使电流从电流表的</a:t>
                </a:r>
                <a:r>
                  <a:rPr lang="en-US" altLang="zh-CN" sz="2800" i="0" spc="-5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（选填“正”或“负”）接线柱流入。</a:t>
                </a:r>
                <a:endParaRPr lang="en-US" altLang="zh-CN" sz="2800" spc="-50"/>
              </a:p>
            </p:txBody>
          </p:sp>
        </mc:Choice>
        <mc:Fallback>
          <p:sp>
            <p:nvSpPr>
              <p:cNvPr id="7" name="QB_7_BD.62_1#9ac2f25aa?vcp=1&amp;vop=1&amp;vis=1&amp;pid=9b573952d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072985"/>
                <a:ext cx="10323576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5" t="-5" r="-139" b="-3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QB_7_AN.63_1#9ac2f25aa.blank?vcp=1&amp;vop=1&amp;vis=1&amp;pid=9b573952d&amp;color=0,0,0&amp;vpa=48&amp;vtp=1&amp;bbb=1" title=""/>
          <p:cNvSpPr/>
          <p:nvPr/>
        </p:nvSpPr>
        <p:spPr>
          <a:xfrm>
            <a:off x="1284320" y="4690205"/>
            <a:ext cx="165576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断开开关</a:t>
            </a:r>
            <a:endParaRPr lang="en-US" altLang="zh-CN" sz="2800" spc="-50"/>
          </a:p>
        </p:txBody>
      </p:sp>
      <p:sp>
        <p:nvSpPr>
          <p:cNvPr id="9" name="QB_7_AN.64_1#9ac2f25aa.blank?vcp=1&amp;vop=1&amp;vis=1&amp;pid=9b573952d&amp;color=0,0,0&amp;vpa=49&amp;vtp=1" title=""/>
          <p:cNvSpPr/>
          <p:nvPr/>
        </p:nvSpPr>
        <p:spPr>
          <a:xfrm>
            <a:off x="4805394" y="5316950"/>
            <a:ext cx="6032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</a:t>
            </a:r>
            <a:endParaRPr lang="en-US" altLang="zh-CN" sz="2800" spc="-5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8" grpId="0" uiExpand="1" build="p" animBg="1"/>
      <p:bldP spid="9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65_1#a00497da6?vcp=1&amp;vop=1&amp;vis=1&amp;pid=9b573952d&amp;color=0,0,0&amp;vtp=1&amp;bt=1&amp;bbb=1&amp;hb=1" title=""/>
              <p:cNvSpPr/>
              <p:nvPr/>
            </p:nvSpPr>
            <p:spPr>
              <a:xfrm>
                <a:off x="932688" y="722376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测出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𝑪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三处电流大小后，他应该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（选填“改变开关的位置”或“更换规格不同的灯泡”），多次实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验得出结论。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65_1#a00497da6?vcp=1&amp;vop=1&amp;vis=1&amp;pid=9b573952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2376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21" r="-244" b="-3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66_1#a00497da6.blank?vcp=1&amp;vop=1&amp;vis=1&amp;pid=9b573952d&amp;color=0,0,0&amp;vpa=50&amp;vtp=1&amp;bbb=1&amp;hb=1" title=""/>
          <p:cNvSpPr/>
          <p:nvPr/>
        </p:nvSpPr>
        <p:spPr>
          <a:xfrm>
            <a:off x="932689" y="691896"/>
            <a:ext cx="10323321" cy="1207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更换规格不同的灯泡</a:t>
            </a:r>
            <a:endParaRPr lang="en-US" altLang="zh-CN" sz="2800"/>
          </a:p>
        </p:txBody>
      </p:sp>
      <p:pic>
        <p:nvPicPr>
          <p:cNvPr id="4" name="QB_7_BD.65_2#a00497da6?iti=11&amp;vcp=1&amp;vop=1&amp;vis=1&amp;visfb=1&amp;pid=9b573952d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3088" y="2705100"/>
            <a:ext cx="3922776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65_3#a00497da6?iti=11&amp;vcp=1&amp;vop=1&amp;vis=1&amp;visfb=1&amp;pid=9b573952d&amp;color=0,0,0&amp;vtp=1&amp;bbb=1" title=""/>
          <p:cNvSpPr/>
          <p:nvPr/>
        </p:nvSpPr>
        <p:spPr>
          <a:xfrm>
            <a:off x="5460270" y="557530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图19-10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8ef734981.fixed?vcp=1&amp;pid=c580d9a21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8ef734981.fixed?vcp=1&amp;pid=c580d9a21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8ef734981.fixed?vcp=1&amp;pid=c580d9a21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67_1#124a17d7c?vcp=1&amp;vop=1&amp;vis=1&amp;pid=8ef734981&amp;color=0,0,0&amp;vtp=1&amp;bt=1&amp;bbb=1&amp;hb=1" title=""/>
              <p:cNvSpPr/>
              <p:nvPr/>
            </p:nvSpPr>
            <p:spPr>
              <a:xfrm>
                <a:off x="932688" y="1564608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（2025·南充）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某智能烧水壶工作方式有两种，必须先闭合电源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，再闭合按键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或语音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，烧水壶才能工作。用灯泡发光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模拟烧水壶工作，则下列设计的电路图符合要求的是(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5_BD.67_1#124a17d7c?vcp=1&amp;vop=1&amp;vis=1&amp;pid=8ef73498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64608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2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68_1#124a17d7c.bracket?vcp=1&amp;vop=1&amp;vis=1&amp;pid=8ef734981&amp;color=0,0,0&amp;vpa=51&amp;vtp=1" title=""/>
          <p:cNvSpPr/>
          <p:nvPr/>
        </p:nvSpPr>
        <p:spPr>
          <a:xfrm>
            <a:off x="9425020" y="284667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4" name="QC_5_BD.67_2#124a17d7c.choices?vcp=1&amp;vop=1&amp;vis=1&amp;pid=8ef734981&amp;color=0,0,0&amp;vtp=1&amp;bbb=1" title=""/>
          <p:cNvSpPr/>
          <p:nvPr/>
        </p:nvSpPr>
        <p:spPr>
          <a:xfrm>
            <a:off x="932689" y="3542760"/>
            <a:ext cx="10323320" cy="17449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5600"/>
              </a:lnSpc>
              <a:tabLst>
                <a:tab pos="2732405"/>
                <a:tab pos="5375275"/>
                <a:tab pos="78663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82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82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83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87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5_BD.67_2#124a17d7c.choice_image?vcp=1&amp;vop=1&amp;vis=1&amp;pid=8ef734981&amp;color=0,0,0&amp;tib=255,255,255&amp;iip=21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78796" y="3647472"/>
            <a:ext cx="2057400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5_BD.67_2#124a17d7c.choice_image?vcp=1&amp;vop=1&amp;vis=1&amp;pid=8ef734981&amp;color=0,0,0&amp;tib=255,255,255&amp;iip=22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8564" y="3793776"/>
            <a:ext cx="1984248" cy="149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5_BD.67_2#124a17d7c.choice_image?vcp=1&amp;vop=1&amp;vis=1&amp;pid=8ef734981&amp;color=0,0,0&amp;tib=255,255,255&amp;iip=23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8422" y="3620040"/>
            <a:ext cx="1801368" cy="16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5_BD.67_2#124a17d7c.choice_image?vcp=1&amp;vop=1&amp;vis=1&amp;pid=8ef734981&amp;color=0,0,0&amp;tib=255,255,255&amp;iip=24&amp;vtp=1" title="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9240" y="3537744"/>
            <a:ext cx="1993392" cy="175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69_1#780da8d96?iti=12&amp;htil=8&amp;vcp=1&amp;vop=1&amp;vis=1&amp;pid=8ef734981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17337" y="1281398"/>
            <a:ext cx="2779776" cy="224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69_2#780da8d96?iti=12&amp;htil=8&amp;vcp=1&amp;vop=1&amp;vis=1&amp;pid=8ef734981&amp;color=0,0,0&amp;vtp=1&amp;bbb=1" title=""/>
          <p:cNvSpPr/>
          <p:nvPr/>
        </p:nvSpPr>
        <p:spPr>
          <a:xfrm>
            <a:off x="9182830" y="3648678"/>
            <a:ext cx="12487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图19-11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69_3#780da8d96?htil=8&amp;vcp=1&amp;vop=1&amp;vis=1&amp;pid=8ef734981&amp;color=0,0,0&amp;vtp=1&amp;bt=1&amp;bbb=1&amp;hb=1&amp;hs=1" title=""/>
              <p:cNvSpPr/>
              <p:nvPr/>
            </p:nvSpPr>
            <p:spPr>
              <a:xfrm>
                <a:off x="932688" y="1253966"/>
                <a:ext cx="7406640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科学思维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）如图19-11所示，开关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闭合时，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都不亮，用一段导线的两端接触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两点时，两小灯泡都不亮；接触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时，两小灯泡也不亮；接触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𝒅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两点时，两小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灯泡都亮。对此，下列判断中可能的是(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69_3#780da8d96?htil=8&amp;vcp=1&amp;vop=1&amp;vis=1&amp;pid=8ef73498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53966"/>
                <a:ext cx="7406640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7" t="-15" r="-456" b="-21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70_1#780da8d96.bracket?vcp=1&amp;vop=1&amp;vis=1&amp;pid=8ef734981&amp;color=0,0,0&amp;vpa=52&amp;vtp=1" title=""/>
          <p:cNvSpPr/>
          <p:nvPr/>
        </p:nvSpPr>
        <p:spPr>
          <a:xfrm>
            <a:off x="7281895" y="3831431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69_4#780da8d96.choices?vcp=1&amp;vop=1&amp;vis=1&amp;pid=8ef734981&amp;color=0,0,0&amp;vtp=1&amp;bbb=1&amp;hs=1" title=""/>
              <p:cNvSpPr/>
              <p:nvPr/>
            </p:nvSpPr>
            <p:spPr>
              <a:xfrm>
                <a:off x="932688" y="4384262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断路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断路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断路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短路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69_4#780da8d96.choices?vcp=1&amp;vop=1&amp;vis=1&amp;pid=8ef734981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384262"/>
                <a:ext cx="10323576" cy="1201357"/>
              </a:xfrm>
              <a:prstGeom prst="rect">
                <a:avLst/>
              </a:prstGeom>
              <a:blipFill rotWithShape="1">
                <a:blip r:embed="rId5"/>
                <a:stretch>
                  <a:fillRect l="-5" t="-18" r="2" b="-5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71_1#bac63e289?iti=13&amp;htil=9&amp;vcp=1&amp;vop=1&amp;vis=1&amp;pid=8ef734981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8351" y="1563592"/>
            <a:ext cx="3566160" cy="226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71_2#bac63e289?iti=13&amp;htil=9&amp;vcp=1&amp;vop=1&amp;vis=1&amp;pid=8ef734981&amp;color=0,0,0&amp;vtp=1&amp;bbb=1" title=""/>
          <p:cNvSpPr/>
          <p:nvPr/>
        </p:nvSpPr>
        <p:spPr>
          <a:xfrm>
            <a:off x="8777225" y="395830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图19-12</a:t>
            </a:r>
            <a:endParaRPr lang="en-US" altLang="zh-CN" sz="2800"/>
          </a:p>
        </p:txBody>
      </p:sp>
      <p:sp>
        <p:nvSpPr>
          <p:cNvPr id="4" name="QB_5_BD.71_3#bac63e289?htil=9&amp;vcp=1&amp;vop=1&amp;vis=1&amp;pid=8ef734981&amp;color=0,0,0&amp;vtp=1&amp;bt=1&amp;bbb=1&amp;hb=1" title=""/>
          <p:cNvSpPr/>
          <p:nvPr/>
        </p:nvSpPr>
        <p:spPr>
          <a:xfrm>
            <a:off x="932688" y="1545304"/>
            <a:ext cx="6620256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（2025·成都）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小丽为班级科学晚会制作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了一款以串联方式连接的彩灯，如图19-12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所示。接通电路后，她观察到灯泡亮度不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同，根据所学知识判断出通过每个灯泡的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电流大小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。该电路还缺少的一个电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路元件是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5" name="QB_5_AN.72_1#bac63e289.blank?vcp=1&amp;vop=1&amp;vis=1&amp;pid=8ef734981&amp;color=0,0,0&amp;vpa=53&amp;vtp=1&amp;bbb=1" title=""/>
          <p:cNvSpPr/>
          <p:nvPr/>
        </p:nvSpPr>
        <p:spPr>
          <a:xfrm>
            <a:off x="2371757" y="410562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相等</a:t>
            </a:r>
            <a:endParaRPr lang="en-US" altLang="zh-CN" sz="2800"/>
          </a:p>
        </p:txBody>
      </p:sp>
      <p:sp>
        <p:nvSpPr>
          <p:cNvPr id="6" name="QB_5_AN.73_1#bac63e289.blank?vcp=1&amp;vop=1&amp;vis=1&amp;pid=8ef734981&amp;color=0,0,0&amp;vpa=54&amp;vtp=1&amp;bbb=1" title=""/>
          <p:cNvSpPr/>
          <p:nvPr/>
        </p:nvSpPr>
        <p:spPr>
          <a:xfrm>
            <a:off x="2371757" y="473236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开关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74_1#d38900be8?iti=14&amp;htil=10&amp;vcp=1&amp;vop=1&amp;vis=1&amp;pid=8ef73498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50369" y="1440656"/>
            <a:ext cx="2176272" cy="330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74_2#d38900be8?iti=14&amp;htil=10&amp;vcp=1&amp;vop=1&amp;vis=1&amp;pid=8ef734981&amp;color=0,0,0&amp;vtp=1&amp;bbb=1" title=""/>
          <p:cNvSpPr/>
          <p:nvPr/>
        </p:nvSpPr>
        <p:spPr>
          <a:xfrm>
            <a:off x="9504299" y="486864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图19-13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5_BD.74_3#d38900be8?htil=10&amp;vcp=1&amp;vop=1&amp;vis=1&amp;pid=8ef734981&amp;color=0,0,0&amp;vtp=1&amp;bt=1&amp;bbb=1&amp;hb=1" title=""/>
              <p:cNvSpPr/>
              <p:nvPr/>
            </p:nvSpPr>
            <p:spPr>
              <a:xfrm>
                <a:off x="932688" y="1422368"/>
                <a:ext cx="8019288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跨学科实践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（2023·河源）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如图19-13所示是电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解水实验原理图，蓄电池在向外供电时把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转化为电能。为增强水的导电性，通常向水中加少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量的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𝐍𝐚𝐎𝐇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。在闭合开关的瞬间，溶液中的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𝐍𝐚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动方向是从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𝑪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𝑫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，则蓄电池的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端是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5_BD.74_3#d38900be8?htil=10&amp;vcp=1&amp;vop=1&amp;vis=1&amp;pid=8ef73498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22368"/>
                <a:ext cx="8019288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6" t="-19" r="-1033" b="-21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75_1#d38900be8.blank?vcp=1&amp;vop=1&amp;vis=1&amp;pid=8ef734981&amp;color=0,0,0&amp;vpa=55&amp;vtp=1&amp;bbb=1" title=""/>
          <p:cNvSpPr/>
          <p:nvPr/>
        </p:nvSpPr>
        <p:spPr>
          <a:xfrm>
            <a:off x="7372382" y="203958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化学</a:t>
            </a:r>
            <a:endParaRPr lang="en-US" altLang="zh-CN" sz="2800"/>
          </a:p>
        </p:txBody>
      </p:sp>
      <p:sp>
        <p:nvSpPr>
          <p:cNvPr id="6" name="QB_5_AN.76_1#d38900be8.blank?vcp=1&amp;vop=1&amp;vis=1&amp;pid=8ef734981&amp;color=0,0,0&amp;vpa=56&amp;vtp=1" title=""/>
          <p:cNvSpPr/>
          <p:nvPr/>
        </p:nvSpPr>
        <p:spPr>
          <a:xfrm>
            <a:off x="6669120" y="3961733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负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1d2a1f1f2.fixed?vcp=1&amp;pid=c580d9a21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1d2a1f1f2.fixed?vcp=1&amp;pid=c580d9a21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1d2a1f1f2.fixed?vcp=1&amp;pid=c580d9a21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77_1#a524b6b0b?vcp=1&amp;vop=1&amp;vis=1&amp;pid=8ef734981&amp;color=0,0,0&amp;vtp=1&amp;bt=1&amp;bbb=1&amp;hb=1" title=""/>
              <p:cNvSpPr/>
              <p:nvPr/>
            </p:nvSpPr>
            <p:spPr>
              <a:xfrm>
                <a:off x="932688" y="720000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（2023·中山）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如图19-14所示实物电路，请用笔画线代替导线按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要求完成电路连接。要求：两灯并联，电流表测通过灯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开关控制整个电路，导线不能交叉。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77_1#a524b6b0b?vcp=1&amp;vop=1&amp;vis=1&amp;pid=8ef73498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29" r="-1474" b="-36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77_2#a524b6b0b?iti=15&amp;htil=11&amp;vcp=1&amp;vop=1&amp;vis=1&amp;pid=8ef73498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8488" y="2698152"/>
            <a:ext cx="3694176" cy="267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77_3#a524b6b0b?iti=15&amp;htil=11&amp;vcp=1&amp;vop=1&amp;vis=1&amp;pid=8ef734981&amp;color=0,0,0&amp;vtp=1&amp;bbb=1" title=""/>
          <p:cNvSpPr/>
          <p:nvPr/>
        </p:nvSpPr>
        <p:spPr>
          <a:xfrm>
            <a:off x="2831370" y="550053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图19-14</a:t>
            </a:r>
            <a:endParaRPr lang="en-US" altLang="zh-CN" sz="2800"/>
          </a:p>
        </p:txBody>
      </p:sp>
      <p:sp>
        <p:nvSpPr>
          <p:cNvPr id="5" name="QO_5_AN.78_1#a524b6b0b?htil=11&amp;vcp=1&amp;vop=1&amp;vis=1&amp;pid=8ef734981&amp;color=0,0,0&amp;vtp=1&amp;bbb=1" title=""/>
          <p:cNvSpPr/>
          <p:nvPr/>
        </p:nvSpPr>
        <p:spPr>
          <a:xfrm>
            <a:off x="6089904" y="2698152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5_AN.78_2#a524b6b0b?htil=11&amp;vcp=1&amp;vop=1&amp;vis=1&amp;pid=8ef734981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2280" y="3388334"/>
            <a:ext cx="3712464" cy="267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f364d56a9.fixed?vcp=1&amp;pid=c580d9a21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f364d56a9.fixed?vcp=1&amp;pid=c580d9a21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f364d56a9.fixed?vcp=1&amp;pid=c580d9a21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79_1#4caf142c1?vcp=1&amp;vop=1&amp;vis=1&amp;pid=f364d56a9&amp;color=0,0,0&amp;vtp=1&amp;bt=1&amp;bbb=1&amp;hb=1" title=""/>
              <p:cNvSpPr/>
              <p:nvPr/>
            </p:nvSpPr>
            <p:spPr>
              <a:xfrm>
                <a:off x="932688" y="133270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（2025·广东）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小明家的智能门锁，可通过指纹识别开关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pc="-5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 spc="-5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 spc="-5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或密码</a:t>
                </a:r>
                <a:endParaRPr lang="en-US" altLang="zh-CN" sz="2800" b="1" i="0" spc="-5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识别开关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pc="-5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 spc="-5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 spc="-5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 spc="-5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控制电动机开锁，请在图19-15中完成其简化电路设计。</a:t>
                </a:r>
                <a:endParaRPr lang="en-US" altLang="zh-CN" sz="2800" spc="-50"/>
              </a:p>
            </p:txBody>
          </p:sp>
        </mc:Choice>
        <mc:Fallback>
          <p:sp>
            <p:nvSpPr>
              <p:cNvPr id="2" name="QO_5_BD.79_1#4caf142c1?vcp=1&amp;vop=1&amp;vis=1&amp;pid=f364d56a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3270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-256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79_2#4caf142c1?iti=16&amp;htil=12&amp;vcp=1&amp;vop=1&amp;vis=1&amp;pid=f364d56a9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7944" y="2722467"/>
            <a:ext cx="3255264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79_3#4caf142c1?iti=16&amp;htil=12&amp;vcp=1&amp;vop=1&amp;vis=1&amp;pid=f364d56a9&amp;color=0,0,0&amp;vtp=1&amp;bbb=1" title=""/>
          <p:cNvSpPr/>
          <p:nvPr/>
        </p:nvSpPr>
        <p:spPr>
          <a:xfrm>
            <a:off x="2831370" y="494877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图19-15</a:t>
            </a:r>
            <a:endParaRPr lang="en-US" altLang="zh-CN" sz="2800"/>
          </a:p>
        </p:txBody>
      </p:sp>
      <p:sp>
        <p:nvSpPr>
          <p:cNvPr id="5" name="QO_5_AN.80_1#4caf142c1?htil=12&amp;vcp=1&amp;vop=1&amp;vis=1&amp;pid=f364d56a9&amp;color=0,0,0&amp;vtp=1&amp;bbb=1" title=""/>
          <p:cNvSpPr/>
          <p:nvPr/>
        </p:nvSpPr>
        <p:spPr>
          <a:xfrm>
            <a:off x="6089904" y="2539587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5_AN.80_2#4caf142c1?htil=12&amp;vcp=1&amp;vop=1&amp;vis=1&amp;pid=f364d56a9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229769"/>
            <a:ext cx="3584448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81_1#815fae952?vcp=1&amp;vop=1&amp;vis=1&amp;pid=f364d56a9&amp;color=0,0,0&amp;vtp=1&amp;bt=1&amp;bbb=1&amp;hb=1" title=""/>
          <p:cNvSpPr/>
          <p:nvPr/>
        </p:nvSpPr>
        <p:spPr>
          <a:xfrm>
            <a:off x="932688" y="771988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如图19-16所示原子结构示意图中，原子核带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电，其质量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（选填“大于”或“小于”）电子的质量，原子整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体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（选填“显”或“不显”）电性。</a:t>
            </a:r>
            <a:endParaRPr lang="en-US" altLang="zh-CN" sz="2800"/>
          </a:p>
        </p:txBody>
      </p:sp>
      <p:sp>
        <p:nvSpPr>
          <p:cNvPr id="3" name="QB_5_AN.82_1#815fae952.blank?vcp=1&amp;vop=1&amp;vis=1&amp;pid=f364d56a9&amp;color=0,0,0&amp;vpa=57&amp;vtp=1" title=""/>
          <p:cNvSpPr/>
          <p:nvPr/>
        </p:nvSpPr>
        <p:spPr>
          <a:xfrm>
            <a:off x="10371170" y="741508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</a:t>
            </a:r>
            <a:endParaRPr lang="en-US" altLang="zh-CN" sz="2800"/>
          </a:p>
        </p:txBody>
      </p:sp>
      <p:sp>
        <p:nvSpPr>
          <p:cNvPr id="4" name="QB_5_AN.83_1#815fae952.blank?vcp=1&amp;vop=1&amp;vis=1&amp;pid=f364d56a9&amp;color=0,0,0&amp;vpa=58&amp;vtp=1&amp;bbb=1" title=""/>
          <p:cNvSpPr/>
          <p:nvPr/>
        </p:nvSpPr>
        <p:spPr>
          <a:xfrm>
            <a:off x="2728944" y="138920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大于</a:t>
            </a:r>
            <a:endParaRPr lang="en-US" altLang="zh-CN" sz="2800"/>
          </a:p>
        </p:txBody>
      </p:sp>
      <p:sp>
        <p:nvSpPr>
          <p:cNvPr id="5" name="QB_5_AN.85_1#815fae952.blank?vcp=1&amp;vop=1&amp;vis=1&amp;pid=f364d56a9&amp;color=0,0,0&amp;vpa=59&amp;vtp=1&amp;bbb=1" title=""/>
          <p:cNvSpPr/>
          <p:nvPr/>
        </p:nvSpPr>
        <p:spPr>
          <a:xfrm>
            <a:off x="1300195" y="2015953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不显</a:t>
            </a:r>
            <a:endParaRPr lang="en-US" altLang="zh-CN" sz="2800"/>
          </a:p>
        </p:txBody>
      </p:sp>
      <p:pic>
        <p:nvPicPr>
          <p:cNvPr id="6" name="QB_5_BD.84_1#815fae952?iti=17&amp;vcp=1&amp;vop=1&amp;vis=1&amp;pid=f364d56a9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42606" y="2754712"/>
            <a:ext cx="3703741" cy="267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5_BD.84_2#815fae952?iti=17&amp;vcp=1&amp;vop=1&amp;vis=1&amp;pid=f364d56a9&amp;color=0,0,0&amp;vtp=1&amp;bbb=1" title=""/>
          <p:cNvSpPr/>
          <p:nvPr/>
        </p:nvSpPr>
        <p:spPr>
          <a:xfrm>
            <a:off x="5460271" y="555712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图19-16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86_1#89ed6848a?iti=18&amp;htil=13&amp;vcp=1&amp;vop=1&amp;vis=1&amp;pid=f364d56a9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3400" y="1596104"/>
            <a:ext cx="2898648" cy="299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86_2#89ed6848a?iti=18&amp;htil=13&amp;vcp=1&amp;vop=1&amp;vis=1&amp;pid=f364d56a9&amp;color=0,0,0&amp;vtp=1&amp;bbb=1" title=""/>
          <p:cNvSpPr/>
          <p:nvPr/>
        </p:nvSpPr>
        <p:spPr>
          <a:xfrm>
            <a:off x="8968518" y="470366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图19-17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86_3#89ed6848a?htil=13&amp;vcp=1&amp;vop=1&amp;vis=1&amp;pid=f364d56a9&amp;color=0,0,0&amp;vtp=1&amp;bt=1&amp;bbb=1&amp;hb=1" title=""/>
              <p:cNvSpPr/>
              <p:nvPr/>
            </p:nvSpPr>
            <p:spPr>
              <a:xfrm>
                <a:off x="932688" y="1577816"/>
                <a:ext cx="7287768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在如图19-17所示的原子模型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86_3#89ed6848a?htil=13&amp;vcp=1&amp;vop=1&amp;vis=1&amp;pid=f364d56a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77816"/>
                <a:ext cx="7287768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7" t="-40" r="5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87_1#89ed6848a.bracket?vcp=1&amp;vop=1&amp;vis=1&amp;pid=f364d56a9&amp;color=0,0,0&amp;vpa=60&amp;vtp=1" title=""/>
          <p:cNvSpPr/>
          <p:nvPr/>
        </p:nvSpPr>
        <p:spPr>
          <a:xfrm>
            <a:off x="2501932" y="2212181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6" name="QC_5_BD.86_4#89ed6848a.choices?htil=13&amp;vcp=1&amp;vop=1&amp;vis=1&amp;pid=f364d56a9&amp;color=0,0,0&amp;vtp=1&amp;bbb=1" title=""/>
          <p:cNvSpPr/>
          <p:nvPr/>
        </p:nvSpPr>
        <p:spPr>
          <a:xfrm>
            <a:off x="932688" y="2788253"/>
            <a:ext cx="728776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155190"/>
                <a:tab pos="3916680"/>
                <a:tab pos="57035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A.原子核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B.质子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C.中子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D.电子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88_1#14e9ed4ae?vcp=1&amp;vop=1&amp;vis=1&amp;pid=f364d56a9&amp;color=0,0,0&amp;vtp=1&amp;bt=1&amp;bbb=1&amp;hb=1" title=""/>
          <p:cNvSpPr/>
          <p:nvPr/>
        </p:nvSpPr>
        <p:spPr>
          <a:xfrm>
            <a:off x="932688" y="250542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（2024·广东节选）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《本草纲目》记载：“琥珀如血色，以布拭热，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吸得芥子者真也”。“拭”指摩擦，“吸得芥子”是由于琥珀因摩擦带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轻小的芥子。</a:t>
            </a:r>
            <a:endParaRPr lang="en-US" altLang="zh-CN" sz="2800"/>
          </a:p>
        </p:txBody>
      </p:sp>
      <p:sp>
        <p:nvSpPr>
          <p:cNvPr id="3" name="QB_5_AN.89_1#14e9ed4ae.blank?vcp=1&amp;vop=1&amp;vis=1&amp;pid=f364d56a9&amp;color=0,0,0&amp;vpa=61&amp;vtp=1" title=""/>
          <p:cNvSpPr/>
          <p:nvPr/>
        </p:nvSpPr>
        <p:spPr>
          <a:xfrm>
            <a:off x="943007" y="3749389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</a:t>
            </a:r>
            <a:endParaRPr lang="en-US" altLang="zh-CN" sz="2800"/>
          </a:p>
        </p:txBody>
      </p:sp>
      <p:sp>
        <p:nvSpPr>
          <p:cNvPr id="4" name="QB_5_AN.90_1#14e9ed4ae.blank?vcp=1&amp;vop=1&amp;vis=1&amp;pid=f364d56a9&amp;color=0,0,0&amp;vpa=62&amp;vtp=1&amp;bbb=1" title=""/>
          <p:cNvSpPr/>
          <p:nvPr/>
        </p:nvSpPr>
        <p:spPr>
          <a:xfrm>
            <a:off x="2011394" y="374938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吸引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91_1#6ec496bed?vcp=1&amp;vop=1&amp;vis=1&amp;pid=f364d56a9&amp;color=0,0,0&amp;vtp=1&amp;bt=1&amp;bbb=1&amp;hb=1" title=""/>
              <p:cNvSpPr/>
              <p:nvPr/>
            </p:nvSpPr>
            <p:spPr>
              <a:xfrm>
                <a:off x="932688" y="812374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将自制的电动机接入电路，如图19-18所示，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其中支架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（选填“导体”或“绝缘体”）。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91_1#6ec496bed?vcp=1&amp;vop=1&amp;vis=1&amp;pid=f364d56a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12374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17" r="2" b="-56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92_1#6ec496bed.blank?vcp=1&amp;vop=1&amp;vis=1&amp;pid=f364d56a9&amp;color=0,0,0&amp;vpa=63&amp;vtp=1&amp;bbb=1" title=""/>
          <p:cNvSpPr/>
          <p:nvPr/>
        </p:nvSpPr>
        <p:spPr>
          <a:xfrm>
            <a:off x="2963894" y="140863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导体</a:t>
            </a:r>
            <a:endParaRPr lang="en-US" altLang="zh-CN" sz="2800"/>
          </a:p>
        </p:txBody>
      </p:sp>
      <p:pic>
        <p:nvPicPr>
          <p:cNvPr id="4" name="QB_5_BD.91_2#6ec496bed?iti=19&amp;vcp=1&amp;vop=1&amp;vis=1&amp;pid=f364d56a9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4521" y="2149811"/>
            <a:ext cx="4199911" cy="319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BD.91_3#6ec496bed?iti=19&amp;vcp=1&amp;vop=1&amp;vis=1&amp;pid=f364d56a9&amp;color=0,0,0&amp;vtp=1&amp;bbb=1" title=""/>
          <p:cNvSpPr/>
          <p:nvPr/>
        </p:nvSpPr>
        <p:spPr>
          <a:xfrm>
            <a:off x="5460271" y="5472919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图19-18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93_1#e2417eb76?vcp=1&amp;vop=1&amp;vis=1&amp;pid=f364d56a9&amp;color=0,0,0&amp;vtp=1&amp;bt=1&amp;bbb=1&amp;hb=1" title=""/>
              <p:cNvSpPr/>
              <p:nvPr/>
            </p:nvSpPr>
            <p:spPr>
              <a:xfrm>
                <a:off x="932688" y="116633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如图19-19所示是氦的原子模型示意图，原子核是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，核外电子是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，其中带负电的是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。（均选填“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”）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93_1#e2417eb76?vcp=1&amp;vop=1&amp;vis=1&amp;pid=f364d56a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6633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-674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94_1#e2417eb76.blank?vcp=1&amp;vop=1&amp;vis=1&amp;pid=f364d56a9&amp;color=0,0,0&amp;vpa=64&amp;vtp=1&amp;bbb=1" title=""/>
              <p:cNvSpPr/>
              <p:nvPr/>
            </p:nvSpPr>
            <p:spPr>
              <a:xfrm>
                <a:off x="981901" y="1887759"/>
                <a:ext cx="43815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5_AN.94_1#e2417eb76.blank?vcp=1&amp;vop=1&amp;vis=1&amp;pid=f364d56a9&amp;color=0,0,0&amp;vpa=6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901" y="1887759"/>
                <a:ext cx="438150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44" t="-131" r="44" b="-7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5_AN.95_1#e2417eb76.blank?vcp=1&amp;vop=1&amp;vis=1&amp;pid=f364d56a9&amp;color=0,0,0&amp;vpa=65&amp;vtp=1&amp;bbb=1" title=""/>
              <p:cNvSpPr/>
              <p:nvPr/>
            </p:nvSpPr>
            <p:spPr>
              <a:xfrm>
                <a:off x="3671126" y="1887759"/>
                <a:ext cx="41592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5_AN.95_1#e2417eb76.blank?vcp=1&amp;vop=1&amp;vis=1&amp;pid=f364d56a9&amp;color=0,0,0&amp;vpa=6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126" y="1887759"/>
                <a:ext cx="415925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46" t="-131" r="46" b="-7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5_AN.97_1#e2417eb76.blank?vcp=1&amp;vop=1&amp;vis=1&amp;pid=f364d56a9&amp;color=0,0,0&amp;vpa=66&amp;vtp=1&amp;bbb=1" title=""/>
              <p:cNvSpPr/>
              <p:nvPr/>
            </p:nvSpPr>
            <p:spPr>
              <a:xfrm>
                <a:off x="7062026" y="1887759"/>
                <a:ext cx="41592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5_AN.97_1#e2417eb76.blank?vcp=1&amp;vop=1&amp;vis=1&amp;pid=f364d56a9&amp;color=0,0,0&amp;vpa=6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2026" y="1887759"/>
                <a:ext cx="415925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46" t="-131" r="46" b="-7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QB_5_BD.96_1#e2417eb76?iti=20&amp;vcp=1&amp;vop=1&amp;vis=1&amp;pid=f364d56a9&amp;color=0,0,0&amp;tib=255,255,255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71416" y="2495645"/>
            <a:ext cx="3255264" cy="249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5_BD.96_2#e2417eb76?iti=20&amp;vcp=1&amp;vop=1&amp;vis=1&amp;pid=f364d56a9&amp;color=0,0,0&amp;vtp=1&amp;bbb=1" title=""/>
          <p:cNvSpPr/>
          <p:nvPr/>
        </p:nvSpPr>
        <p:spPr>
          <a:xfrm>
            <a:off x="5464842" y="511895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图19-19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ed5b52100?colgroup=4,23&amp;vcp=1&amp;pid=1d2a1f1f2&amp;color=0,0,0&amp;vtp=1&amp;bt=1&amp;bbb=1&amp;hb=1" title=""/>
          <p:cNvGraphicFramePr>
            <a:graphicFrameLocks noGrp="1"/>
          </p:cNvGraphicFramePr>
          <p:nvPr/>
        </p:nvGraphicFramePr>
        <p:xfrm>
          <a:off x="932688" y="720000"/>
          <a:ext cx="10277856" cy="5452556"/>
        </p:xfrm>
        <a:graphic>
          <a:graphicData uri="http://schemas.openxmlformats.org/drawingml/2006/table">
            <a:tbl>
              <a:tblPr/>
              <a:tblGrid>
                <a:gridCol w="1609344"/>
                <a:gridCol w="1490472"/>
                <a:gridCol w="2697480"/>
                <a:gridCol w="3374136"/>
                <a:gridCol w="1106424"/>
              </a:tblGrid>
              <a:tr h="273488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标要求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1.观察摩擦起电现象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会看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会画简单的电路图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2.会连接简单的串联电路和并联电路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3.从能量转化的角度认识电源和用电器的作用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4.会使用电流表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5.探究并了解串并联电路的电流的特点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23558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东中考考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查情况分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117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原子结构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882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原子结构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摩擦起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导体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117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作图题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原子结构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电路设计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a47f33d7d.fixed?vcp=1&amp;pid=c580d9a21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a47f33d7d.fixed?vcp=1&amp;pid=c580d9a21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a47f33d7d.fixed?vcp=1&amp;pid=c580d9a21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b190aaa82?vcp=1&amp;pid=a47f33d7d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727557"/>
            <a:ext cx="1143000" cy="466344"/>
          </a:xfrm>
          <a:prstGeom prst="rect">
            <a:avLst/>
          </a:prstGeom>
        </p:spPr>
      </p:pic>
      <p:sp>
        <p:nvSpPr>
          <p:cNvPr id="3" name="C_5_BD#b190aaa82?vcp=1&amp;pid=a47f33d7d&amp;color=0,0,0&amp;vtp=1&amp;bt=1&amp;bbb=1" title=""/>
          <p:cNvSpPr/>
          <p:nvPr/>
        </p:nvSpPr>
        <p:spPr>
          <a:xfrm>
            <a:off x="932689" y="720000"/>
            <a:ext cx="10323320" cy="4838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电荷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导体和绝缘体</a:t>
            </a:r>
            <a:endParaRPr lang="en-US" altLang="zh-CN" sz="100"/>
          </a:p>
        </p:txBody>
      </p:sp>
      <p:pic>
        <p:nvPicPr>
          <p:cNvPr id="4" name="C_5_BD#b190aaa82?vcp=1&amp;pid=a47f33d7d&amp;color=0,0,0&amp;tib=255,255,255&amp;iip=2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65" y="727557"/>
            <a:ext cx="1143000" cy="466344"/>
          </a:xfrm>
          <a:prstGeom prst="rect">
            <a:avLst/>
          </a:prstGeom>
        </p:spPr>
      </p:pic>
      <p:sp>
        <p:nvSpPr>
          <p:cNvPr id="5" name="P_6_BD#0dd539b4a?vcp=1&amp;pid=b190aaa82&amp;color=0,0,0&amp;vtp=1&amp;bbb=1&amp;hb=1" title=""/>
          <p:cNvSpPr/>
          <p:nvPr/>
        </p:nvSpPr>
        <p:spPr>
          <a:xfrm>
            <a:off x="932688" y="1269148"/>
            <a:ext cx="10323576" cy="4744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1.自然界只有两种电荷，用丝绸摩擦过的玻璃棒带的电荷叫作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；用毛皮摩擦过的橡胶棒带的电荷叫作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。在摩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擦起电过程中，失去电子的物体带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电，得到电子的物体带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电。</a:t>
            </a:r>
            <a:endParaRPr lang="en-US" altLang="zh-CN" sz="2800"/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2.实验室常用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来检验物体是否带电。其工作原理是电荷间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的相互作用：同种电荷互相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3.导体是指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的物体，如金属、食盐水等；绝缘体是指不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容易导电的物体，如橡胶、玻璃、油等。金属容易导电，靠的是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内部的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6" name="P_6_AN.1_1#0dd539b4a.blank?vcp=1&amp;pid=b190aaa82&amp;color=0,0,0&amp;vpa=1&amp;vtp=1&amp;bbb=1" title=""/>
          <p:cNvSpPr/>
          <p:nvPr/>
        </p:nvSpPr>
        <p:spPr>
          <a:xfrm>
            <a:off x="943007" y="1768703"/>
            <a:ext cx="1330325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正电荷</a:t>
            </a:r>
            <a:endParaRPr lang="en-US" altLang="zh-CN" sz="2800"/>
          </a:p>
        </p:txBody>
      </p:sp>
      <p:sp>
        <p:nvSpPr>
          <p:cNvPr id="7" name="P_6_AN.2_1#0dd539b4a.blank?vcp=1&amp;pid=b190aaa82&amp;color=0,0,0&amp;vpa=2&amp;vtp=1&amp;bbb=1" title=""/>
          <p:cNvSpPr/>
          <p:nvPr/>
        </p:nvSpPr>
        <p:spPr>
          <a:xfrm>
            <a:off x="8437595" y="1768703"/>
            <a:ext cx="1330325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负电荷</a:t>
            </a:r>
            <a:endParaRPr lang="en-US" altLang="zh-CN" sz="2800"/>
          </a:p>
        </p:txBody>
      </p:sp>
      <p:sp>
        <p:nvSpPr>
          <p:cNvPr id="8" name="P_6_AN.3_1#0dd539b4a.blank?vcp=1&amp;pid=b190aaa82&amp;color=0,0,0&amp;vpa=3&amp;vtp=1" title=""/>
          <p:cNvSpPr/>
          <p:nvPr/>
        </p:nvSpPr>
        <p:spPr>
          <a:xfrm>
            <a:off x="6300819" y="2302102"/>
            <a:ext cx="615950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</a:t>
            </a:r>
            <a:endParaRPr lang="en-US" altLang="zh-CN" sz="2800"/>
          </a:p>
        </p:txBody>
      </p:sp>
      <p:sp>
        <p:nvSpPr>
          <p:cNvPr id="9" name="P_6_AN.4_1#0dd539b4a.blank?vcp=1&amp;pid=b190aaa82&amp;color=0,0,0&amp;vpa=4&amp;vtp=1" title=""/>
          <p:cNvSpPr/>
          <p:nvPr/>
        </p:nvSpPr>
        <p:spPr>
          <a:xfrm>
            <a:off x="10494995" y="2302102"/>
            <a:ext cx="615950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负</a:t>
            </a:r>
            <a:endParaRPr lang="en-US" altLang="zh-CN" sz="2800"/>
          </a:p>
        </p:txBody>
      </p:sp>
      <p:sp>
        <p:nvSpPr>
          <p:cNvPr id="10" name="P_6_AN.5_1#0dd539b4a.blank?vcp=1&amp;pid=b190aaa82&amp;color=0,0,0&amp;vpa=5&amp;vtp=1&amp;bbb=1" title=""/>
          <p:cNvSpPr/>
          <p:nvPr/>
        </p:nvSpPr>
        <p:spPr>
          <a:xfrm>
            <a:off x="2995644" y="3368902"/>
            <a:ext cx="1330325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验电器</a:t>
            </a:r>
            <a:endParaRPr lang="en-US" altLang="zh-CN" sz="2800"/>
          </a:p>
        </p:txBody>
      </p:sp>
      <p:sp>
        <p:nvSpPr>
          <p:cNvPr id="11" name="P_6_AN.6_1#0dd539b4a.blank?vcp=1&amp;pid=b190aaa82&amp;color=0,0,0&amp;vpa=6&amp;vtp=1&amp;bbb=1" title=""/>
          <p:cNvSpPr/>
          <p:nvPr/>
        </p:nvSpPr>
        <p:spPr>
          <a:xfrm>
            <a:off x="5229256" y="3902303"/>
            <a:ext cx="973138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排斥</a:t>
            </a:r>
            <a:endParaRPr lang="en-US" altLang="zh-CN" sz="2800"/>
          </a:p>
        </p:txBody>
      </p:sp>
      <p:sp>
        <p:nvSpPr>
          <p:cNvPr id="12" name="P_6_AN.7_1#0dd539b4a.blank?vcp=1&amp;pid=b190aaa82&amp;color=0,0,0&amp;vpa=7&amp;vtp=1&amp;bbb=1" title=""/>
          <p:cNvSpPr/>
          <p:nvPr/>
        </p:nvSpPr>
        <p:spPr>
          <a:xfrm>
            <a:off x="2638457" y="4435702"/>
            <a:ext cx="1687513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容易导电</a:t>
            </a:r>
            <a:endParaRPr lang="en-US" altLang="zh-CN" sz="2800"/>
          </a:p>
        </p:txBody>
      </p:sp>
      <p:sp>
        <p:nvSpPr>
          <p:cNvPr id="13" name="P_6_AN.8_1#0dd539b4a.blank?vcp=1&amp;pid=b190aaa82&amp;color=0,0,0&amp;vpa=8&amp;vtp=1&amp;bbb=1" title=""/>
          <p:cNvSpPr/>
          <p:nvPr/>
        </p:nvSpPr>
        <p:spPr>
          <a:xfrm>
            <a:off x="2014569" y="5491898"/>
            <a:ext cx="1687513" cy="477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自由电子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24968024b?vcp=1&amp;pid=a47f33d7d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06868"/>
            <a:ext cx="1143000" cy="466344"/>
          </a:xfrm>
          <a:prstGeom prst="rect">
            <a:avLst/>
          </a:prstGeom>
        </p:spPr>
      </p:pic>
      <p:sp>
        <p:nvSpPr>
          <p:cNvPr id="3" name="C_5_BD#24968024b?vcp=1&amp;pid=a47f33d7d&amp;color=0,0,0&amp;vtp=1&amp;bt=1&amp;bbb=1&amp;hb=1" title=""/>
          <p:cNvSpPr/>
          <p:nvPr/>
        </p:nvSpPr>
        <p:spPr>
          <a:xfrm>
            <a:off x="932689" y="720000"/>
            <a:ext cx="10323320" cy="12070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电流和电路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串联和并联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电流的测量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endParaRPr lang="en-US" altLang="zh-CN" sz="2800" b="1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串联电路和并联电路的电流规律</a:t>
            </a:r>
            <a:endParaRPr lang="en-US" altLang="zh-CN" sz="100"/>
          </a:p>
        </p:txBody>
      </p:sp>
      <p:pic>
        <p:nvPicPr>
          <p:cNvPr id="4" name="C_5_BD#24968024b?vcp=1&amp;pid=a47f33d7d&amp;color=0,0,0&amp;tib=255,255,255&amp;iip=4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128" y="806868"/>
            <a:ext cx="1143000" cy="466344"/>
          </a:xfrm>
          <a:prstGeom prst="rect">
            <a:avLst/>
          </a:prstGeom>
        </p:spPr>
      </p:pic>
      <p:pic>
        <p:nvPicPr>
          <p:cNvPr id="5" name="C_5_BD#24968024b?vcp=1&amp;pid=a47f33d7d&amp;color=0,0,0&amp;tib=255,255,255&amp;iip=5&amp;vtp=1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7839" y="806868"/>
            <a:ext cx="1143000" cy="466344"/>
          </a:xfrm>
          <a:prstGeom prst="rect">
            <a:avLst/>
          </a:prstGeom>
        </p:spPr>
      </p:pic>
      <p:pic>
        <p:nvPicPr>
          <p:cNvPr id="6" name="C_5_BD#24968024b?vcp=1&amp;pid=a47f33d7d&amp;color=0,0,0&amp;tib=255,255,255&amp;iip=6&amp;vtp=1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2415" y="1410404"/>
            <a:ext cx="1143000" cy="466344"/>
          </a:xfrm>
          <a:prstGeom prst="rect">
            <a:avLst/>
          </a:prstGeom>
        </p:spPr>
      </p:pic>
      <p:sp>
        <p:nvSpPr>
          <p:cNvPr id="7" name="P_6_BD#cd2531d4e?vcp=1&amp;pid=24968024b&amp;color=0,0,0&amp;vtp=1&amp;bbb=1&amp;hb=1" title=""/>
          <p:cNvSpPr/>
          <p:nvPr/>
        </p:nvSpPr>
        <p:spPr>
          <a:xfrm>
            <a:off x="932688" y="1993683"/>
            <a:ext cx="10323576" cy="24698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4.电荷的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形成电流。物理学中规定，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定向移动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的方向为电流的方向。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电流方向与自由电子定向移动方向相反。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5.电源是提供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的装置（如电池、发电机）；用电器是消耗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的装置（如灯泡、电风扇、门铃）。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#2</a:t>
            </a:r>
            <a:endParaRPr lang="en-US" altLang="zh-CN" sz="2800"/>
          </a:p>
        </p:txBody>
      </p:sp>
      <p:sp>
        <p:nvSpPr>
          <p:cNvPr id="8" name="P_6_AN.9_1#cd2531d4e.blank?vcp=1&amp;pid=24968024b&amp;color=0,0,0&amp;vpa=9&amp;vtp=1&amp;bbb=1" title=""/>
          <p:cNvSpPr/>
          <p:nvPr/>
        </p:nvSpPr>
        <p:spPr>
          <a:xfrm>
            <a:off x="2281269" y="196320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定向移动</a:t>
            </a:r>
            <a:endParaRPr lang="en-US" altLang="zh-CN" sz="2800"/>
          </a:p>
        </p:txBody>
      </p:sp>
      <p:sp>
        <p:nvSpPr>
          <p:cNvPr id="9" name="P_6_AN.10_1#cd2531d4e.blank?vcp=1&amp;pid=24968024b&amp;color=0,0,0&amp;vpa=10&amp;vtp=1&amp;bbb=1" title=""/>
          <p:cNvSpPr/>
          <p:nvPr/>
        </p:nvSpPr>
        <p:spPr>
          <a:xfrm>
            <a:off x="8345520" y="196320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正电荷</a:t>
            </a:r>
            <a:endParaRPr lang="en-US" altLang="zh-CN" sz="2800"/>
          </a:p>
        </p:txBody>
      </p:sp>
      <p:sp>
        <p:nvSpPr>
          <p:cNvPr id="10" name="P_6_AN.11_1#cd2531d4e.blank?vcp=1&amp;pid=24968024b&amp;color=0,0,0&amp;vpa=11&amp;vtp=1&amp;bbb=1" title=""/>
          <p:cNvSpPr/>
          <p:nvPr/>
        </p:nvSpPr>
        <p:spPr>
          <a:xfrm>
            <a:off x="2995644" y="325860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电能</a:t>
            </a:r>
            <a:endParaRPr lang="en-US" altLang="zh-CN" sz="2800"/>
          </a:p>
        </p:txBody>
      </p:sp>
      <p:sp>
        <p:nvSpPr>
          <p:cNvPr id="11" name="P_6_AN.12_1#cd2531d4e.blank?vcp=1&amp;pid=24968024b&amp;color=0,0,0&amp;vpa=12&amp;vtp=1&amp;bbb=1" title=""/>
          <p:cNvSpPr/>
          <p:nvPr/>
        </p:nvSpPr>
        <p:spPr>
          <a:xfrm>
            <a:off x="943007" y="388534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电能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cd2531d4e?vcp=1&amp;pid=24968024b&amp;color=0,0,0&amp;mp=1&amp;vtp=1&amp;bt=1&amp;bbb=1&amp;hb=1" title=""/>
              <p:cNvSpPr/>
              <p:nvPr/>
            </p:nvSpPr>
            <p:spPr>
              <a:xfrm>
                <a:off x="932688" y="1235583"/>
                <a:ext cx="10323576" cy="4441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6.电路：把电源、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用导线连接起来组成电流可以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流过的闭合的回路。电路用相应的符号表示就是电路图。只有电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时，电路中才有电流。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7.把电路元件逐个顺次地连接起来的电路叫作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，如开关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与灯的连接；把电路元件并列地连接在电路的两点之间，就组成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了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，如教室内各盏灯、各台风扇之间的连接。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8.电流是表示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的物理量，用字母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#5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6_BD#cd2531d4e?vcp=1&amp;pid=24968024b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35583"/>
                <a:ext cx="10323576" cy="4441444"/>
              </a:xfrm>
              <a:prstGeom prst="rect">
                <a:avLst/>
              </a:prstGeom>
              <a:blipFill rotWithShape="1">
                <a:blip r:embed="rId3"/>
                <a:stretch>
                  <a:fillRect l="-5" t="-11" r="-410" b="-17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_6_AN.13_1#cd2531d4e.blank?vcp=1&amp;pid=24968024b&amp;color=0,0,0&amp;mp=1&amp;vpa=13&amp;vtp=1&amp;bbb=1" title=""/>
          <p:cNvSpPr/>
          <p:nvPr/>
        </p:nvSpPr>
        <p:spPr>
          <a:xfrm>
            <a:off x="3710019" y="120510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用电器</a:t>
            </a:r>
            <a:endParaRPr lang="en-US" altLang="zh-CN" sz="2800"/>
          </a:p>
        </p:txBody>
      </p:sp>
      <p:sp>
        <p:nvSpPr>
          <p:cNvPr id="4" name="P_6_AN.14_1#cd2531d4e.blank?vcp=1&amp;pid=24968024b&amp;color=0,0,0&amp;mp=1&amp;vpa=14&amp;vtp=1&amp;bbb=1" title=""/>
          <p:cNvSpPr/>
          <p:nvPr/>
        </p:nvSpPr>
        <p:spPr>
          <a:xfrm>
            <a:off x="5489606" y="120510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开关</a:t>
            </a:r>
            <a:endParaRPr lang="en-US" altLang="zh-CN" sz="2800"/>
          </a:p>
        </p:txBody>
      </p:sp>
      <p:sp>
        <p:nvSpPr>
          <p:cNvPr id="5" name="P_6_AN.15_1#cd2531d4e.blank?vcp=1&amp;pid=24968024b&amp;color=0,0,0&amp;mp=1&amp;vpa=15&amp;vtp=1&amp;bbb=1" title=""/>
          <p:cNvSpPr/>
          <p:nvPr/>
        </p:nvSpPr>
        <p:spPr>
          <a:xfrm>
            <a:off x="1300195" y="250050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闭合</a:t>
            </a:r>
            <a:endParaRPr lang="en-US" altLang="zh-CN" sz="2800"/>
          </a:p>
        </p:txBody>
      </p:sp>
      <p:sp>
        <p:nvSpPr>
          <p:cNvPr id="6" name="P_6_AN.16_1#cd2531d4e.blank?vcp=1&amp;pid=24968024b&amp;color=0,0,0&amp;mp=1&amp;vpa=16&amp;vtp=1&amp;bbb=1" title=""/>
          <p:cNvSpPr/>
          <p:nvPr/>
        </p:nvSpPr>
        <p:spPr>
          <a:xfrm>
            <a:off x="7996270" y="314820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串联电路</a:t>
            </a:r>
            <a:endParaRPr lang="en-US" altLang="zh-CN" sz="2800"/>
          </a:p>
        </p:txBody>
      </p:sp>
      <p:sp>
        <p:nvSpPr>
          <p:cNvPr id="7" name="P_6_AN.17_1#cd2531d4e.blank?vcp=1&amp;pid=24968024b&amp;color=0,0,0&amp;mp=1&amp;vpa=17&amp;vtp=1&amp;bbb=1" title=""/>
          <p:cNvSpPr/>
          <p:nvPr/>
        </p:nvSpPr>
        <p:spPr>
          <a:xfrm>
            <a:off x="1300195" y="444360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并联电路</a:t>
            </a:r>
            <a:endParaRPr lang="en-US" altLang="zh-CN" sz="2800"/>
          </a:p>
        </p:txBody>
      </p:sp>
      <p:sp>
        <p:nvSpPr>
          <p:cNvPr id="8" name="P_6_AN.18_1#cd2531d4e.blank?vcp=1&amp;pid=24968024b&amp;color=0,0,0&amp;mp=1&amp;vpa=18&amp;vtp=1&amp;bbb=1" title=""/>
          <p:cNvSpPr/>
          <p:nvPr/>
        </p:nvSpPr>
        <p:spPr>
          <a:xfrm>
            <a:off x="2995644" y="5079873"/>
            <a:ext cx="1687513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电流强弱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cd2531d4e?vcp=1&amp;pid=24968024b&amp;color=0,0,0&amp;mp=1&amp;vtp=1&amp;bt=1&amp;bbb=1&amp;hb=1" title=""/>
              <p:cNvSpPr/>
              <p:nvPr/>
            </p:nvSpPr>
            <p:spPr>
              <a:xfrm>
                <a:off x="932688" y="1226026"/>
                <a:ext cx="10323576" cy="441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9.电流的单位是安培，符号为A，常用单位还有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𝝁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。单位换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算：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𝐦𝐀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𝝁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10.电流表是测量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的仪表。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11.电流表的使用规则：（1）电流表要与被测的用电器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（2）必须使电流从电流表的“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”接线柱流入，从“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”接线柱流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出，即“正入负出”。（3）绝对不允许不经过用电器而把电流表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连到电源的两极。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#8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6_BD#cd2531d4e?vcp=1&amp;pid=24968024b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6026"/>
                <a:ext cx="10323576" cy="4412933"/>
              </a:xfrm>
              <a:prstGeom prst="rect">
                <a:avLst/>
              </a:prstGeom>
              <a:blipFill rotWithShape="1">
                <a:blip r:embed="rId3"/>
                <a:stretch>
                  <a:fillRect l="-5" t="-11" r="2" b="-21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P_6_AN.19_1#cd2531d4e.blank?vcp=1&amp;pid=24968024b&amp;color=0,0,0&amp;mp=1&amp;vpa=19&amp;vtp=1&amp;bbb=1" title=""/>
              <p:cNvSpPr/>
              <p:nvPr/>
            </p:nvSpPr>
            <p:spPr>
              <a:xfrm>
                <a:off x="2912681" y="1955768"/>
                <a:ext cx="9656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P_6_AN.19_1#cd2531d4e.blank?vcp=1&amp;pid=24968024b&amp;color=0,0,0&amp;mp=1&amp;vpa=1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2681" y="1955768"/>
                <a:ext cx="965645" cy="431419"/>
              </a:xfrm>
              <a:prstGeom prst="rect">
                <a:avLst/>
              </a:prstGeom>
              <a:blipFill rotWithShape="1">
                <a:blip r:embed="rId4"/>
                <a:stretch>
                  <a:fillRect l="-59" t="-140" r="39" b="-87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P_6_AN.20_1#cd2531d4e.blank?vcp=1&amp;pid=24968024b&amp;color=0,0,0&amp;mp=1&amp;vpa=20&amp;vtp=1&amp;bbb=1" title=""/>
              <p:cNvSpPr/>
              <p:nvPr/>
            </p:nvSpPr>
            <p:spPr>
              <a:xfrm>
                <a:off x="5637212" y="1955768"/>
                <a:ext cx="9656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P_6_AN.20_1#cd2531d4e.blank?vcp=1&amp;pid=24968024b&amp;color=0,0,0&amp;mp=1&amp;vpa=2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212" y="1955768"/>
                <a:ext cx="965645" cy="431419"/>
              </a:xfrm>
              <a:prstGeom prst="rect">
                <a:avLst/>
              </a:prstGeom>
              <a:blipFill rotWithShape="1">
                <a:blip r:embed="rId5"/>
                <a:stretch>
                  <a:fillRect l="-33" t="-140" r="13" b="-87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21_1#cd2531d4e.blank?vcp=1&amp;pid=24968024b&amp;color=0,0,0&amp;mp=1&amp;vpa=21&amp;vtp=1&amp;bbb=1" title=""/>
          <p:cNvSpPr/>
          <p:nvPr/>
        </p:nvSpPr>
        <p:spPr>
          <a:xfrm>
            <a:off x="3530631" y="2490946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电流大小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22_1#cd2531d4e.blank?vcp=1&amp;pid=24968024b&amp;color=0,0,0&amp;mp=1&amp;vpa=22&amp;vtp=1&amp;bbb=1" title=""/>
          <p:cNvSpPr/>
          <p:nvPr/>
        </p:nvSpPr>
        <p:spPr>
          <a:xfrm>
            <a:off x="9403810" y="3138646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串联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7" name="P_6_AN.23_1#cd2531d4e.blank?vcp=1&amp;pid=24968024b&amp;color=0,0,0&amp;mp=1&amp;vpa=23&amp;vtp=1&amp;bbb=1" title=""/>
              <p:cNvSpPr/>
              <p:nvPr/>
            </p:nvSpPr>
            <p:spPr>
              <a:xfrm>
                <a:off x="5623750" y="3913536"/>
                <a:ext cx="44608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P_6_AN.23_1#cd2531d4e.blank?vcp=1&amp;pid=24968024b&amp;color=0,0,0&amp;mp=1&amp;vpa=2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3750" y="3913536"/>
                <a:ext cx="446088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43" t="-8" r="114" b="-77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_6_AN.24_1#cd2531d4e.blank?vcp=1&amp;pid=24968024b&amp;color=0,0,0&amp;mp=1&amp;vpa=24&amp;vtp=1" title=""/>
          <p:cNvSpPr/>
          <p:nvPr/>
        </p:nvSpPr>
        <p:spPr>
          <a:xfrm>
            <a:off x="8923370" y="3786346"/>
            <a:ext cx="377825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-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25_1#cd2531d4e.blank?vcp=1&amp;pid=24968024b&amp;color=0,0,0&amp;mp=1&amp;vpa=25&amp;vtp=1&amp;bbb=1" title=""/>
          <p:cNvSpPr/>
          <p:nvPr/>
        </p:nvSpPr>
        <p:spPr>
          <a:xfrm>
            <a:off x="943007" y="5060791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直接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263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2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2026-02-06T23:37:01Z</cp:lastPrinted>
  <dcterms:created xsi:type="dcterms:W3CDTF">2026-02-06T23:37:01Z</dcterms:created>
  <dcterms:modified xsi:type="dcterms:W3CDTF">2026-02-06T15:37:01Z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