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2.xml" ContentType="application/vnd.openxmlformats-officedocument.them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heme/themeOverride1.xml" ContentType="application/vnd.openxmlformats-officedocument.themeOverr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notesSlides/notesSlide1.xml" ContentType="application/vnd.openxmlformats-officedocument.presentationml.notesSlide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notesSlides/notesSlide2.xml" ContentType="application/vnd.openxmlformats-officedocument.presentationml.notesSlide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notesSlides/notesSlide3.xml" ContentType="application/vnd.openxmlformats-officedocument.presentationml.notesSlide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notesSlides/notesSlide4.xml" ContentType="application/vnd.openxmlformats-officedocument.presentationml.notesSlide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490" r:id="rId2"/>
    <p:sldId id="305" r:id="rId3"/>
    <p:sldId id="447" r:id="rId4"/>
    <p:sldId id="258" r:id="rId5"/>
    <p:sldId id="384" r:id="rId6"/>
    <p:sldId id="449" r:id="rId7"/>
    <p:sldId id="450" r:id="rId8"/>
    <p:sldId id="451" r:id="rId9"/>
    <p:sldId id="452" r:id="rId10"/>
    <p:sldId id="453" r:id="rId11"/>
    <p:sldId id="454" r:id="rId12"/>
    <p:sldId id="455" r:id="rId13"/>
    <p:sldId id="456" r:id="rId14"/>
    <p:sldId id="457" r:id="rId15"/>
    <p:sldId id="458" r:id="rId16"/>
    <p:sldId id="459" r:id="rId17"/>
    <p:sldId id="460" r:id="rId18"/>
    <p:sldId id="463" r:id="rId19"/>
    <p:sldId id="464" r:id="rId20"/>
    <p:sldId id="462" r:id="rId21"/>
    <p:sldId id="465" r:id="rId22"/>
    <p:sldId id="466" r:id="rId23"/>
    <p:sldId id="467" r:id="rId24"/>
    <p:sldId id="486" r:id="rId25"/>
    <p:sldId id="487" r:id="rId26"/>
    <p:sldId id="488" r:id="rId27"/>
    <p:sldId id="482" r:id="rId28"/>
    <p:sldId id="484" r:id="rId29"/>
    <p:sldId id="485" r:id="rId30"/>
    <p:sldId id="406" r:id="rId31"/>
    <p:sldId id="474" r:id="rId32"/>
    <p:sldId id="475" r:id="rId33"/>
    <p:sldId id="383" r:id="rId34"/>
    <p:sldId id="473" r:id="rId35"/>
  </p:sldIdLst>
  <p:sldSz cx="12192000" cy="6858000"/>
  <p:notesSz cx="6858000" cy="9144000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034" autoAdjust="0"/>
  </p:normalViewPr>
  <p:slideViewPr>
    <p:cSldViewPr snapToGrid="0">
      <p:cViewPr varScale="1">
        <p:scale>
          <a:sx n="82" d="100"/>
          <a:sy n="82" d="100"/>
        </p:scale>
        <p:origin x="-828" y="-84"/>
      </p:cViewPr>
      <p:guideLst>
        <p:guide orient="horz" pos="2175"/>
        <p:guide pos="378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196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2" Type="http://schemas.openxmlformats.org/officeDocument/2006/relationships/tags" Target="../tags/tag10.xml"/><Relationship Id="rId1" Type="http://schemas.openxmlformats.org/officeDocument/2006/relationships/theme" Target="../theme/theme2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AB18683-8C09-4EE5-BEAA-63FE89D3883D}" type="datetimeFigureOut">
              <a:rPr lang="zh-CN" altLang="en-US"/>
              <a:pPr>
                <a:defRPr/>
              </a:pPr>
              <a:t>2020/10/26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6894DCF-25B7-4F8B-99FB-B9A0751E0A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390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31.xml"/><Relationship Id="rId2" Type="http://schemas.openxmlformats.org/officeDocument/2006/relationships/tags" Target="../tags/tag230.xml"/><Relationship Id="rId1" Type="http://schemas.openxmlformats.org/officeDocument/2006/relationships/tags" Target="../tags/tag229.xml"/><Relationship Id="rId5" Type="http://schemas.openxmlformats.org/officeDocument/2006/relationships/slide" Target="../slides/slide31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242.xml"/><Relationship Id="rId2" Type="http://schemas.openxmlformats.org/officeDocument/2006/relationships/tags" Target="../tags/tag241.xml"/><Relationship Id="rId1" Type="http://schemas.openxmlformats.org/officeDocument/2006/relationships/tags" Target="../tags/tag240.xml"/><Relationship Id="rId5" Type="http://schemas.openxmlformats.org/officeDocument/2006/relationships/slide" Target="../slides/slide32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49.xml"/><Relationship Id="rId2" Type="http://schemas.openxmlformats.org/officeDocument/2006/relationships/tags" Target="../tags/tag248.xml"/><Relationship Id="rId1" Type="http://schemas.openxmlformats.org/officeDocument/2006/relationships/tags" Target="../tags/tag247.xml"/><Relationship Id="rId5" Type="http://schemas.openxmlformats.org/officeDocument/2006/relationships/slide" Target="../slides/slide33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57.xml"/><Relationship Id="rId2" Type="http://schemas.openxmlformats.org/officeDocument/2006/relationships/tags" Target="../tags/tag256.xml"/><Relationship Id="rId1" Type="http://schemas.openxmlformats.org/officeDocument/2006/relationships/tags" Target="../tags/tag255.xml"/><Relationship Id="rId5" Type="http://schemas.openxmlformats.org/officeDocument/2006/relationships/slide" Target="../slides/slide34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993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3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39CDEF2-88F1-42F5-92BC-1C6FF352A28D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1986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7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6BCDA1B-21DB-45FA-8A11-B2BC0A8A6021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4034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5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771C9A5-FA3F-4D61-9A63-9CDE9BF564A8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6082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3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6F85079-3040-417A-B803-A8AF56BF54EA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3D8A9D-CE04-4570-9AA6-99ADE7F14F93}" type="datetimeFigureOut">
              <a:rPr lang="zh-CN" altLang="en-US"/>
              <a:pPr>
                <a:defRPr/>
              </a:pPr>
              <a:t>2020/10/26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733D5D-2AA9-4756-AB51-BBCEEDD594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tags" Target="../tags/tag6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B252CEE-B0DF-4C76-BDE2-968B68C87C0D}" type="datetimeFigureOut">
              <a:rPr lang="zh-CN" altLang="en-US"/>
              <a:pPr>
                <a:defRPr/>
              </a:pPr>
              <a:t>2020/10/26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9C2E37D-CFDC-410E-84E5-7F2A203E03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5.xml"/><Relationship Id="rId4" Type="http://schemas.openxmlformats.org/officeDocument/2006/relationships/tags" Target="../tags/tag7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tags" Target="../tags/tag7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90.xml"/><Relationship Id="rId7" Type="http://schemas.openxmlformats.org/officeDocument/2006/relationships/tags" Target="../tags/tag94.xml"/><Relationship Id="rId2" Type="http://schemas.openxmlformats.org/officeDocument/2006/relationships/tags" Target="../tags/tag89.xml"/><Relationship Id="rId1" Type="http://schemas.openxmlformats.org/officeDocument/2006/relationships/themeOverride" Target="../theme/themeOverride1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9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9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tags" Target="../tags/tag9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10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09.xml"/><Relationship Id="rId7" Type="http://schemas.openxmlformats.org/officeDocument/2006/relationships/tags" Target="../tags/tag113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9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21.xml"/><Relationship Id="rId3" Type="http://schemas.openxmlformats.org/officeDocument/2006/relationships/tags" Target="../tags/tag116.xml"/><Relationship Id="rId7" Type="http://schemas.openxmlformats.org/officeDocument/2006/relationships/tags" Target="../tags/tag120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9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24.xml"/><Relationship Id="rId7" Type="http://schemas.openxmlformats.org/officeDocument/2006/relationships/tags" Target="../tags/tag128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tags" Target="../tags/tag1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13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3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tags" Target="../tags/tag13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48.xml"/><Relationship Id="rId13" Type="http://schemas.openxmlformats.org/officeDocument/2006/relationships/tags" Target="../tags/tag153.xml"/><Relationship Id="rId3" Type="http://schemas.openxmlformats.org/officeDocument/2006/relationships/tags" Target="../tags/tag143.xml"/><Relationship Id="rId7" Type="http://schemas.openxmlformats.org/officeDocument/2006/relationships/tags" Target="../tags/tag147.xml"/><Relationship Id="rId12" Type="http://schemas.openxmlformats.org/officeDocument/2006/relationships/tags" Target="../tags/tag152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tags" Target="../tags/tag146.xml"/><Relationship Id="rId11" Type="http://schemas.openxmlformats.org/officeDocument/2006/relationships/tags" Target="../tags/tag151.xml"/><Relationship Id="rId5" Type="http://schemas.openxmlformats.org/officeDocument/2006/relationships/tags" Target="../tags/tag145.xml"/><Relationship Id="rId15" Type="http://schemas.openxmlformats.org/officeDocument/2006/relationships/image" Target="../media/image14.png"/><Relationship Id="rId10" Type="http://schemas.openxmlformats.org/officeDocument/2006/relationships/tags" Target="../tags/tag150.xml"/><Relationship Id="rId4" Type="http://schemas.openxmlformats.org/officeDocument/2006/relationships/tags" Target="../tags/tag144.xml"/><Relationship Id="rId9" Type="http://schemas.openxmlformats.org/officeDocument/2006/relationships/tags" Target="../tags/tag149.xml"/><Relationship Id="rId14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tags" Target="../tags/tag15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tags" Target="../tags/tag159.xml"/><Relationship Id="rId5" Type="http://schemas.openxmlformats.org/officeDocument/2006/relationships/tags" Target="../tags/tag158.xml"/><Relationship Id="rId4" Type="http://schemas.openxmlformats.org/officeDocument/2006/relationships/tags" Target="../tags/tag15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171.xml"/><Relationship Id="rId13" Type="http://schemas.openxmlformats.org/officeDocument/2006/relationships/tags" Target="../tags/tag176.xml"/><Relationship Id="rId3" Type="http://schemas.openxmlformats.org/officeDocument/2006/relationships/tags" Target="../tags/tag166.xml"/><Relationship Id="rId7" Type="http://schemas.openxmlformats.org/officeDocument/2006/relationships/tags" Target="../tags/tag170.xml"/><Relationship Id="rId12" Type="http://schemas.openxmlformats.org/officeDocument/2006/relationships/tags" Target="../tags/tag175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tags" Target="../tags/tag169.xml"/><Relationship Id="rId11" Type="http://schemas.openxmlformats.org/officeDocument/2006/relationships/tags" Target="../tags/tag174.xml"/><Relationship Id="rId5" Type="http://schemas.openxmlformats.org/officeDocument/2006/relationships/tags" Target="../tags/tag168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173.xml"/><Relationship Id="rId4" Type="http://schemas.openxmlformats.org/officeDocument/2006/relationships/tags" Target="../tags/tag167.xml"/><Relationship Id="rId9" Type="http://schemas.openxmlformats.org/officeDocument/2006/relationships/tags" Target="../tags/tag172.xml"/><Relationship Id="rId14" Type="http://schemas.openxmlformats.org/officeDocument/2006/relationships/tags" Target="../tags/tag17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8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79.xml"/><Relationship Id="rId1" Type="http://schemas.openxmlformats.org/officeDocument/2006/relationships/tags" Target="../tags/tag178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4" Type="http://schemas.openxmlformats.org/officeDocument/2006/relationships/tags" Target="../tags/tag18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191.xml"/><Relationship Id="rId13" Type="http://schemas.openxmlformats.org/officeDocument/2006/relationships/tags" Target="../tags/tag196.xml"/><Relationship Id="rId18" Type="http://schemas.openxmlformats.org/officeDocument/2006/relationships/image" Target="../media/image16.png"/><Relationship Id="rId3" Type="http://schemas.openxmlformats.org/officeDocument/2006/relationships/tags" Target="../tags/tag186.xml"/><Relationship Id="rId7" Type="http://schemas.openxmlformats.org/officeDocument/2006/relationships/tags" Target="../tags/tag190.xml"/><Relationship Id="rId12" Type="http://schemas.openxmlformats.org/officeDocument/2006/relationships/tags" Target="../tags/tag195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185.xml"/><Relationship Id="rId16" Type="http://schemas.openxmlformats.org/officeDocument/2006/relationships/tags" Target="../tags/tag199.xml"/><Relationship Id="rId1" Type="http://schemas.openxmlformats.org/officeDocument/2006/relationships/tags" Target="../tags/tag184.xml"/><Relationship Id="rId6" Type="http://schemas.openxmlformats.org/officeDocument/2006/relationships/tags" Target="../tags/tag189.xml"/><Relationship Id="rId11" Type="http://schemas.openxmlformats.org/officeDocument/2006/relationships/tags" Target="../tags/tag194.xml"/><Relationship Id="rId5" Type="http://schemas.openxmlformats.org/officeDocument/2006/relationships/tags" Target="../tags/tag188.xml"/><Relationship Id="rId15" Type="http://schemas.openxmlformats.org/officeDocument/2006/relationships/tags" Target="../tags/tag198.xml"/><Relationship Id="rId10" Type="http://schemas.openxmlformats.org/officeDocument/2006/relationships/tags" Target="../tags/tag193.xml"/><Relationship Id="rId4" Type="http://schemas.openxmlformats.org/officeDocument/2006/relationships/tags" Target="../tags/tag187.xml"/><Relationship Id="rId9" Type="http://schemas.openxmlformats.org/officeDocument/2006/relationships/tags" Target="../tags/tag192.xml"/><Relationship Id="rId14" Type="http://schemas.openxmlformats.org/officeDocument/2006/relationships/tags" Target="../tags/tag19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202.xml"/><Relationship Id="rId7" Type="http://schemas.openxmlformats.org/officeDocument/2006/relationships/image" Target="../media/image17.png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04.xml"/><Relationship Id="rId4" Type="http://schemas.openxmlformats.org/officeDocument/2006/relationships/tags" Target="../tags/tag20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207.xml"/><Relationship Id="rId2" Type="http://schemas.openxmlformats.org/officeDocument/2006/relationships/tags" Target="../tags/tag206.xml"/><Relationship Id="rId1" Type="http://schemas.openxmlformats.org/officeDocument/2006/relationships/tags" Target="../tags/tag205.xml"/><Relationship Id="rId6" Type="http://schemas.openxmlformats.org/officeDocument/2006/relationships/image" Target="../media/image1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216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211.xml"/><Relationship Id="rId7" Type="http://schemas.openxmlformats.org/officeDocument/2006/relationships/tags" Target="../tags/tag215.xml"/><Relationship Id="rId12" Type="http://schemas.openxmlformats.org/officeDocument/2006/relationships/tags" Target="../tags/tag220.xml"/><Relationship Id="rId2" Type="http://schemas.openxmlformats.org/officeDocument/2006/relationships/tags" Target="../tags/tag210.xml"/><Relationship Id="rId1" Type="http://schemas.openxmlformats.org/officeDocument/2006/relationships/tags" Target="../tags/tag209.xml"/><Relationship Id="rId6" Type="http://schemas.openxmlformats.org/officeDocument/2006/relationships/tags" Target="../tags/tag214.xml"/><Relationship Id="rId11" Type="http://schemas.openxmlformats.org/officeDocument/2006/relationships/tags" Target="../tags/tag219.xml"/><Relationship Id="rId5" Type="http://schemas.openxmlformats.org/officeDocument/2006/relationships/tags" Target="../tags/tag213.xml"/><Relationship Id="rId10" Type="http://schemas.openxmlformats.org/officeDocument/2006/relationships/tags" Target="../tags/tag218.xml"/><Relationship Id="rId4" Type="http://schemas.openxmlformats.org/officeDocument/2006/relationships/tags" Target="../tags/tag212.xml"/><Relationship Id="rId9" Type="http://schemas.openxmlformats.org/officeDocument/2006/relationships/tags" Target="../tags/tag21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228.xml"/><Relationship Id="rId3" Type="http://schemas.openxmlformats.org/officeDocument/2006/relationships/tags" Target="../tags/tag223.xml"/><Relationship Id="rId7" Type="http://schemas.openxmlformats.org/officeDocument/2006/relationships/tags" Target="../tags/tag227.xml"/><Relationship Id="rId2" Type="http://schemas.openxmlformats.org/officeDocument/2006/relationships/tags" Target="../tags/tag222.xml"/><Relationship Id="rId1" Type="http://schemas.openxmlformats.org/officeDocument/2006/relationships/tags" Target="../tags/tag221.xml"/><Relationship Id="rId6" Type="http://schemas.openxmlformats.org/officeDocument/2006/relationships/tags" Target="../tags/tag226.xml"/><Relationship Id="rId5" Type="http://schemas.openxmlformats.org/officeDocument/2006/relationships/tags" Target="../tags/tag225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224.xml"/><Relationship Id="rId9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239.xml"/><Relationship Id="rId3" Type="http://schemas.openxmlformats.org/officeDocument/2006/relationships/tags" Target="../tags/tag234.xml"/><Relationship Id="rId7" Type="http://schemas.openxmlformats.org/officeDocument/2006/relationships/tags" Target="../tags/tag238.xml"/><Relationship Id="rId2" Type="http://schemas.openxmlformats.org/officeDocument/2006/relationships/tags" Target="../tags/tag233.xml"/><Relationship Id="rId1" Type="http://schemas.openxmlformats.org/officeDocument/2006/relationships/tags" Target="../tags/tag232.xml"/><Relationship Id="rId6" Type="http://schemas.openxmlformats.org/officeDocument/2006/relationships/tags" Target="../tags/tag237.xml"/><Relationship Id="rId5" Type="http://schemas.openxmlformats.org/officeDocument/2006/relationships/tags" Target="../tags/tag236.xml"/><Relationship Id="rId10" Type="http://schemas.openxmlformats.org/officeDocument/2006/relationships/notesSlide" Target="../notesSlides/notesSlide2.xml"/><Relationship Id="rId4" Type="http://schemas.openxmlformats.org/officeDocument/2006/relationships/tags" Target="../tags/tag235.xml"/><Relationship Id="rId9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245.xml"/><Relationship Id="rId2" Type="http://schemas.openxmlformats.org/officeDocument/2006/relationships/tags" Target="../tags/tag244.xml"/><Relationship Id="rId1" Type="http://schemas.openxmlformats.org/officeDocument/2006/relationships/tags" Target="../tags/tag243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6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252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251.xml"/><Relationship Id="rId1" Type="http://schemas.openxmlformats.org/officeDocument/2006/relationships/tags" Target="../tags/tag25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54.xml"/><Relationship Id="rId4" Type="http://schemas.openxmlformats.org/officeDocument/2006/relationships/tags" Target="../tags/tag25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13" Type="http://schemas.openxmlformats.org/officeDocument/2006/relationships/image" Target="../media/image2.png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tags" Target="../tags/tag45.xml"/><Relationship Id="rId5" Type="http://schemas.openxmlformats.org/officeDocument/2006/relationships/tags" Target="../tags/tag39.xml"/><Relationship Id="rId10" Type="http://schemas.openxmlformats.org/officeDocument/2006/relationships/tags" Target="../tags/tag44.xml"/><Relationship Id="rId4" Type="http://schemas.openxmlformats.org/officeDocument/2006/relationships/tags" Target="../tags/tag38.xml"/><Relationship Id="rId9" Type="http://schemas.openxmlformats.org/officeDocument/2006/relationships/tags" Target="../tags/tag4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8.xml"/><Relationship Id="rId7" Type="http://schemas.openxmlformats.org/officeDocument/2006/relationships/tags" Target="../tags/tag52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9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60.xml"/><Relationship Id="rId3" Type="http://schemas.openxmlformats.org/officeDocument/2006/relationships/tags" Target="../tags/tag55.xml"/><Relationship Id="rId7" Type="http://schemas.openxmlformats.org/officeDocument/2006/relationships/tags" Target="../tags/tag59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11" Type="http://schemas.openxmlformats.org/officeDocument/2006/relationships/image" Target="../media/image5.png"/><Relationship Id="rId5" Type="http://schemas.openxmlformats.org/officeDocument/2006/relationships/tags" Target="../tags/tag57.xml"/><Relationship Id="rId10" Type="http://schemas.openxmlformats.org/officeDocument/2006/relationships/image" Target="../media/image4.png"/><Relationship Id="rId4" Type="http://schemas.openxmlformats.org/officeDocument/2006/relationships/tags" Target="../tags/tag56.xml"/><Relationship Id="rId9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6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video" Target="NULL" TargetMode="External"/><Relationship Id="rId7" Type="http://schemas.openxmlformats.org/officeDocument/2006/relationships/image" Target="../media/image7.pn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0.xml"/><Relationship Id="rId4" Type="http://schemas.openxmlformats.org/officeDocument/2006/relationships/tags" Target="../tags/tag6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073275" y="2249488"/>
            <a:ext cx="7345363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latin typeface="+mn-ea"/>
                <a:ea typeface="+mn-ea"/>
              </a:rPr>
              <a:t>第</a:t>
            </a:r>
            <a:r>
              <a:rPr lang="en-US" altLang="zh-CN" sz="2400" b="1">
                <a:latin typeface="+mn-ea"/>
                <a:ea typeface="+mn-ea"/>
              </a:rPr>
              <a:t>2</a:t>
            </a:r>
            <a:r>
              <a:rPr lang="zh-CN" altLang="en-US" sz="2400" b="1">
                <a:latin typeface="+mn-ea"/>
                <a:ea typeface="+mn-ea"/>
              </a:rPr>
              <a:t>章 第</a:t>
            </a:r>
            <a:r>
              <a:rPr lang="en-US" altLang="zh-CN" sz="2400" b="1">
                <a:latin typeface="+mn-ea"/>
                <a:ea typeface="+mn-ea"/>
              </a:rPr>
              <a:t>1</a:t>
            </a:r>
            <a:r>
              <a:rPr lang="zh-CN" altLang="en-US" sz="2400" b="1">
                <a:latin typeface="+mn-ea"/>
                <a:ea typeface="+mn-ea"/>
              </a:rPr>
              <a:t>节 课时</a:t>
            </a:r>
            <a:r>
              <a:rPr lang="en-US" altLang="zh-CN" sz="2400" b="1">
                <a:latin typeface="+mn-ea"/>
                <a:ea typeface="+mn-ea"/>
              </a:rPr>
              <a:t>2</a:t>
            </a:r>
          </a:p>
        </p:txBody>
      </p:sp>
      <p:sp>
        <p:nvSpPr>
          <p:cNvPr id="8" name="圆角矩形 7"/>
          <p:cNvSpPr/>
          <p:nvPr>
            <p:custDataLst>
              <p:tags r:id="rId2"/>
            </p:custDataLst>
          </p:nvPr>
        </p:nvSpPr>
        <p:spPr>
          <a:xfrm>
            <a:off x="2216150" y="3489325"/>
            <a:ext cx="7821613" cy="963613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b="1" dirty="0">
                <a:solidFill>
                  <a:srgbClr val="FF0000"/>
                </a:solidFill>
                <a:latin typeface="+mn-ea"/>
              </a:rPr>
              <a:t>声音的产生与传播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6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600" y="784225"/>
            <a:ext cx="10831513" cy="1292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现象：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随着玻璃罩内空气被抽出，听到的声音越来越小，最后几乎听不见声音，再逐渐充入空气，随着空气越来越多，听到的声音越来越大。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609600" y="2009775"/>
            <a:ext cx="9082088" cy="6207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Helvetica"/>
                <a:sym typeface="Helvetica"/>
              </a:rPr>
              <a:t>结论：</a:t>
            </a:r>
            <a:r>
              <a:rPr lang="zh-CN" altLang="en-US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Helvetica"/>
                <a:sym typeface="Helvetica"/>
              </a:rPr>
              <a:t>实验推理</a:t>
            </a:r>
            <a:r>
              <a:rPr lang="zh-CN" altLang="en-US" sz="2600">
                <a:latin typeface="Times New Roman" panose="02020603050405020304" pitchFamily="18" charset="0"/>
                <a:ea typeface="微软雅黑" pitchFamily="34" charset="-122"/>
              </a:rPr>
              <a:t>声音的传播需要介质；真空不能传声。</a:t>
            </a:r>
          </a:p>
        </p:txBody>
      </p:sp>
      <p:sp>
        <p:nvSpPr>
          <p:cNvPr id="7" name="圆角矩形 6"/>
          <p:cNvSpPr/>
          <p:nvPr>
            <p:custDataLst>
              <p:tags r:id="rId4"/>
            </p:custDataLst>
          </p:nvPr>
        </p:nvSpPr>
        <p:spPr>
          <a:xfrm>
            <a:off x="942975" y="2828925"/>
            <a:ext cx="9852025" cy="19145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schemeClr val="tx1"/>
                </a:solidFill>
              </a:rPr>
              <a:t>大量实验表明：</a:t>
            </a:r>
            <a:r>
              <a:rPr lang="zh-CN" altLang="en-US" sz="2600">
                <a:solidFill>
                  <a:srgbClr val="FF0000"/>
                </a:solidFill>
              </a:rPr>
              <a:t>声音的传播需要</a:t>
            </a:r>
            <a:r>
              <a:rPr lang="zh-CN" altLang="en-US" sz="2600">
                <a:solidFill>
                  <a:schemeClr val="tx1"/>
                </a:solidFill>
              </a:rPr>
              <a:t>物质，物理学中把这样的物质叫做</a:t>
            </a:r>
            <a:r>
              <a:rPr lang="zh-CN" altLang="en-US" sz="2600">
                <a:solidFill>
                  <a:srgbClr val="FF0000"/>
                </a:solidFill>
              </a:rPr>
              <a:t>介质；</a:t>
            </a:r>
            <a:r>
              <a:rPr lang="zh-CN" altLang="en-US" sz="2600">
                <a:solidFill>
                  <a:schemeClr val="tx1"/>
                </a:solidFill>
              </a:rPr>
              <a:t>传声的介质既可以是气体、固体，也可以是液体；</a:t>
            </a:r>
            <a:r>
              <a:rPr lang="zh-CN" altLang="en-US" sz="2600">
                <a:solidFill>
                  <a:srgbClr val="FF0000"/>
                </a:solidFill>
              </a:rPr>
              <a:t>真空不能传声。</a:t>
            </a:r>
            <a:endParaRPr lang="en-US" altLang="zh-CN" sz="2600">
              <a:solidFill>
                <a:prstClr val="black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圆角矩形 7"/>
          <p:cNvSpPr/>
          <p:nvPr>
            <p:custDataLst>
              <p:tags r:id="rId5"/>
            </p:custDataLst>
          </p:nvPr>
        </p:nvSpPr>
        <p:spPr>
          <a:xfrm>
            <a:off x="47625" y="55563"/>
            <a:ext cx="1574800" cy="474662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18434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90563" y="796925"/>
            <a:ext cx="2693987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你知道吗？</a:t>
            </a: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extLst/>
          </a:blip>
          <a:stretch>
            <a:fillRect/>
          </a:stretch>
        </p:blipFill>
        <p:spPr>
          <a:xfrm>
            <a:off x="1880387" y="2046819"/>
            <a:ext cx="3526414" cy="2193585"/>
          </a:xfrm>
          <a:prstGeom prst="roundRect">
            <a:avLst/>
          </a:prstGeom>
        </p:spPr>
      </p:pic>
      <p:sp>
        <p:nvSpPr>
          <p:cNvPr id="2" name="双波形 1"/>
          <p:cNvSpPr/>
          <p:nvPr>
            <p:custDataLst>
              <p:tags r:id="rId4"/>
            </p:custDataLst>
          </p:nvPr>
        </p:nvSpPr>
        <p:spPr>
          <a:xfrm>
            <a:off x="5707063" y="1944688"/>
            <a:ext cx="4486275" cy="2398712"/>
          </a:xfrm>
          <a:prstGeom prst="doubleWav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prstClr val="black"/>
                </a:solidFill>
              </a:rPr>
              <a:t>太空中没有空气，哪怕离得再近，航天员也</a:t>
            </a:r>
            <a:r>
              <a:rPr lang="zh-CN" altLang="en-US" sz="2600">
                <a:solidFill>
                  <a:srgbClr val="FF0000"/>
                </a:solidFill>
              </a:rPr>
              <a:t>只能通过无线电交谈。</a:t>
            </a:r>
          </a:p>
        </p:txBody>
      </p:sp>
      <p:sp>
        <p:nvSpPr>
          <p:cNvPr id="11" name="TextBox 2"/>
          <p:cNvSpPr txBox="1"/>
          <p:nvPr>
            <p:custDataLst>
              <p:tags r:id="rId5"/>
            </p:custDataLst>
          </p:nvPr>
        </p:nvSpPr>
        <p:spPr>
          <a:xfrm>
            <a:off x="2400300" y="787400"/>
            <a:ext cx="6013450" cy="692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Helvetica"/>
                <a:sym typeface="Helvetica"/>
              </a:rPr>
              <a:t>如果没有空气，人们就无法正常交流。</a:t>
            </a:r>
          </a:p>
        </p:txBody>
      </p:sp>
      <p:sp>
        <p:nvSpPr>
          <p:cNvPr id="8" name="圆角矩形 7"/>
          <p:cNvSpPr/>
          <p:nvPr>
            <p:custDataLst>
              <p:tags r:id="rId6"/>
            </p:custDataLst>
          </p:nvPr>
        </p:nvSpPr>
        <p:spPr>
          <a:xfrm>
            <a:off x="47625" y="55563"/>
            <a:ext cx="1574800" cy="474662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>
            <p:custDataLst>
              <p:tags r:id="rId1"/>
            </p:custDataLst>
          </p:nvPr>
        </p:nvSpPr>
        <p:spPr>
          <a:xfrm>
            <a:off x="1168400" y="1619250"/>
            <a:ext cx="9839325" cy="3203575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itchFamily="18" charset="0"/>
                <a:sym typeface="Helvetica"/>
              </a:rPr>
              <a:t>（</a:t>
            </a:r>
            <a:r>
              <a:rPr lang="en-US" altLang="zh-CN" sz="2600" ker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itchFamily="18" charset="0"/>
                <a:sym typeface="Helvetica"/>
              </a:rPr>
              <a:t>1</a:t>
            </a:r>
            <a:r>
              <a:rPr lang="zh-CN" altLang="en-US" sz="2600" ker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itchFamily="18" charset="0"/>
                <a:sym typeface="Helvetica"/>
              </a:rPr>
              <a:t>）</a:t>
            </a:r>
            <a:r>
              <a:rPr lang="zh-CN" altLang="en-US" sz="2600" kern="0">
                <a:solidFill>
                  <a:sysClr val="windowText" lastClr="000000"/>
                </a:solidFill>
                <a:latin typeface="Helvetica"/>
                <a:cs typeface="Helvetica"/>
                <a:sym typeface="Helvetica"/>
              </a:rPr>
              <a:t>在抽气的过程中，罩内的空气越来越少，听到的铃声越来越小，于是，我们可以在此实验的基础上推测出：如果能把罩内抽成真空，那么我们就听不到铃声了，这种在实验的基础上经过概括、抽象、推理得出规律的研究，叫做实验推理法，又称理想实验法。</a:t>
            </a:r>
            <a:endParaRPr lang="zh-CN" altLang="en-US" sz="2600">
              <a:solidFill>
                <a:prstClr val="black"/>
              </a:solidFill>
            </a:endParaRPr>
          </a:p>
        </p:txBody>
      </p:sp>
      <p:sp>
        <p:nvSpPr>
          <p:cNvPr id="8" name="圆角矩形 7"/>
          <p:cNvSpPr/>
          <p:nvPr>
            <p:custDataLst>
              <p:tags r:id="rId2"/>
            </p:custDataLst>
          </p:nvPr>
        </p:nvSpPr>
        <p:spPr>
          <a:xfrm>
            <a:off x="57150" y="92075"/>
            <a:ext cx="1682750" cy="444500"/>
          </a:xfrm>
          <a:prstGeom prst="roundRect">
            <a:avLst>
              <a:gd name="adj" fmla="val 50000"/>
            </a:avLst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  <a:sym typeface="+mn-ea"/>
              </a:rPr>
              <a:t>拓展延伸</a:t>
            </a:r>
          </a:p>
        </p:txBody>
      </p:sp>
      <p:sp>
        <p:nvSpPr>
          <p:cNvPr id="19459" name="矩形 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17563" y="638175"/>
            <a:ext cx="2017712" cy="663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实验推理法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5" name="圆角矩形 4"/>
          <p:cNvSpPr/>
          <p:nvPr>
            <p:custDataLst>
              <p:tags r:id="rId2"/>
            </p:custDataLst>
          </p:nvPr>
        </p:nvSpPr>
        <p:spPr>
          <a:xfrm>
            <a:off x="987425" y="1531938"/>
            <a:ext cx="10009188" cy="3246437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ysClr val="windowText" lastClr="000000"/>
                </a:solidFill>
                <a:latin typeface="Helvetica"/>
                <a:cs typeface="Helvetica"/>
                <a:sym typeface="Helvetica"/>
              </a:rPr>
              <a:t>（</a:t>
            </a:r>
            <a:r>
              <a:rPr lang="en-US" altLang="zh-CN" sz="2600" ker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itchFamily="18" charset="0"/>
                <a:sym typeface="Helvetica"/>
              </a:rPr>
              <a:t>2</a:t>
            </a:r>
            <a:r>
              <a:rPr lang="zh-CN" altLang="en-US" sz="2600" kern="0">
                <a:solidFill>
                  <a:sysClr val="windowText" lastClr="000000"/>
                </a:solidFill>
                <a:latin typeface="Helvetica"/>
                <a:cs typeface="Helvetica"/>
                <a:sym typeface="Helvetica"/>
              </a:rPr>
              <a:t>）不管怎样向外抽玻璃罩内的空气，离实验装置很近的同学还是能听到微弱的铃声。这是因为玻璃罩内很难真正抽成真空状态，总还有少量稀薄的气体可以传声。另外不管用什么方法固定闹钟，闹钟总能通过与其相互接触的物体传出来少量声音。这也从另外一个角度说明了声音的传播需要有介质。</a:t>
            </a:r>
          </a:p>
        </p:txBody>
      </p:sp>
      <p:sp>
        <p:nvSpPr>
          <p:cNvPr id="20483" name="矩形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17563" y="638175"/>
            <a:ext cx="2017712" cy="663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实验推理法</a:t>
            </a:r>
          </a:p>
        </p:txBody>
      </p:sp>
      <p:sp>
        <p:nvSpPr>
          <p:cNvPr id="9" name="圆角矩形 8"/>
          <p:cNvSpPr/>
          <p:nvPr>
            <p:custDataLst>
              <p:tags r:id="rId4"/>
            </p:custDataLst>
          </p:nvPr>
        </p:nvSpPr>
        <p:spPr>
          <a:xfrm>
            <a:off x="57150" y="92075"/>
            <a:ext cx="1682750" cy="444500"/>
          </a:xfrm>
          <a:prstGeom prst="roundRect">
            <a:avLst>
              <a:gd name="adj" fmla="val 50000"/>
            </a:avLst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  <a:sym typeface="+mn-ea"/>
              </a:rPr>
              <a:t>拓展延伸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3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261938" y="1400175"/>
            <a:ext cx="11385550" cy="6921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prstClr val="black"/>
                </a:solidFill>
                <a:latin typeface="+mn-ea"/>
                <a:ea typeface="+mn-ea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60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  <a:sym typeface="+mn-ea"/>
              </a:rPr>
              <a:t>1</a:t>
            </a:r>
            <a:r>
              <a:rPr lang="zh-CN" altLang="en-US" sz="2600">
                <a:solidFill>
                  <a:prstClr val="black"/>
                </a:solidFill>
                <a:latin typeface="+mn-ea"/>
                <a:ea typeface="+mn-ea"/>
                <a:cs typeface="微软雅黑" panose="020B0503020204020204" charset="-122"/>
                <a:sym typeface="+mn-ea"/>
              </a:rPr>
              <a:t>）定义：声音</a:t>
            </a:r>
            <a:r>
              <a:rPr lang="zh-CN" altLang="en-US" sz="2600">
                <a:solidFill>
                  <a:srgbClr val="FF0000"/>
                </a:solidFill>
                <a:latin typeface="+mn-ea"/>
                <a:ea typeface="+mn-ea"/>
                <a:cs typeface="微软雅黑" panose="020B0503020204020204" charset="-122"/>
                <a:sym typeface="+mn-ea"/>
              </a:rPr>
              <a:t>以波的形式通过介质将声源的振动向外传播</a:t>
            </a:r>
            <a:r>
              <a:rPr lang="zh-CN" altLang="en-US" sz="2600">
                <a:solidFill>
                  <a:prstClr val="black"/>
                </a:solidFill>
                <a:latin typeface="+mn-ea"/>
                <a:ea typeface="+mn-ea"/>
                <a:cs typeface="微软雅黑" panose="020B0503020204020204" charset="-122"/>
                <a:sym typeface="+mn-ea"/>
              </a:rPr>
              <a:t>，这个波叫声波。</a:t>
            </a:r>
          </a:p>
        </p:txBody>
      </p:sp>
      <p:sp>
        <p:nvSpPr>
          <p:cNvPr id="21508" name="矩形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4500" y="682625"/>
            <a:ext cx="1262063" cy="661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2. 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声波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8" name="圆角矩形 7"/>
          <p:cNvSpPr/>
          <p:nvPr>
            <p:custDataLst>
              <p:tags r:id="rId5"/>
            </p:custDataLst>
          </p:nvPr>
        </p:nvSpPr>
        <p:spPr>
          <a:xfrm>
            <a:off x="1131888" y="2449513"/>
            <a:ext cx="5303837" cy="2030412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prstClr val="black"/>
                </a:solidFill>
                <a:cs typeface="微软雅黑" panose="020B0503020204020204" charset="-122"/>
                <a:sym typeface="+mn-ea"/>
              </a:rPr>
              <a:t>音叉振动，引起周围空气的振动，形成了声波，从而将音叉（声源）的振动传播到远方。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clrChange>
              <a:clrFrom>
                <a:srgbClr val="FFFDEB"/>
              </a:clrFrom>
              <a:clrTo>
                <a:srgbClr val="FFFDEB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67513" y="2449513"/>
            <a:ext cx="3930650" cy="216852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" name="圆角矩形 9"/>
          <p:cNvSpPr/>
          <p:nvPr>
            <p:custDataLst>
              <p:tags r:id="rId7"/>
            </p:custDataLst>
          </p:nvPr>
        </p:nvSpPr>
        <p:spPr>
          <a:xfrm>
            <a:off x="47625" y="55563"/>
            <a:ext cx="1574800" cy="474662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1439863" y="2276475"/>
            <a:ext cx="4803775" cy="2524125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ysClr val="windowText" lastClr="000000"/>
                </a:solidFill>
                <a:latin typeface="Times New Roman" panose="02020603050405020304" pitchFamily="18" charset="0"/>
                <a:cs typeface="Helvetica"/>
                <a:sym typeface="Helvetica"/>
              </a:rPr>
              <a:t>当我们向水平如镜的水中投入一块小石子时，水面会形成一圈一圈的水波，不断地向远处传播。</a:t>
            </a:r>
            <a:endParaRPr lang="zh-CN" altLang="en-US" sz="2600" kern="0">
              <a:solidFill>
                <a:sysClr val="windowText" lastClr="000000"/>
              </a:solidFill>
              <a:latin typeface="Helvetica"/>
              <a:cs typeface="Helvetica"/>
              <a:sym typeface="Helvetica"/>
            </a:endParaRPr>
          </a:p>
        </p:txBody>
      </p:sp>
      <p:sp>
        <p:nvSpPr>
          <p:cNvPr id="22530" name="矩形 3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444500" y="636588"/>
            <a:ext cx="3744913" cy="7381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（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2</a:t>
            </a:r>
            <a:r>
              <a:rPr lang="zh-CN" altLang="en-US" sz="2800" b="1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）类比理解声波</a:t>
            </a:r>
            <a:endParaRPr lang="zh-CN" altLang="en-US" sz="2800" b="1" kern="0">
              <a:solidFill>
                <a:sysClr val="windowText" lastClr="000000"/>
              </a:solidFill>
              <a:latin typeface="Helvetica"/>
              <a:ea typeface="+mn-ea"/>
              <a:cs typeface="Helvetica"/>
              <a:sym typeface="Helvetic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549390" y="2275857"/>
            <a:ext cx="4142491" cy="2684761"/>
          </a:xfrm>
          <a:prstGeom prst="roundRect">
            <a:avLst/>
          </a:prstGeom>
        </p:spPr>
      </p:pic>
      <p:sp>
        <p:nvSpPr>
          <p:cNvPr id="8" name="圆角矩形 7"/>
          <p:cNvSpPr/>
          <p:nvPr>
            <p:custDataLst>
              <p:tags r:id="rId5"/>
            </p:custDataLst>
          </p:nvPr>
        </p:nvSpPr>
        <p:spPr>
          <a:xfrm>
            <a:off x="47625" y="55563"/>
            <a:ext cx="1574800" cy="474662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1314450" y="1331913"/>
            <a:ext cx="1439863" cy="6619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①</a:t>
            </a:r>
            <a:r>
              <a:rPr lang="zh-CN" altLang="en-US" sz="2800" b="1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Helvetica"/>
                <a:sym typeface="Helvetica"/>
              </a:rPr>
              <a:t>水波</a:t>
            </a:r>
            <a:endParaRPr lang="zh-CN" altLang="en-US" sz="2800" b="1" kern="0">
              <a:solidFill>
                <a:sysClr val="windowText" lastClr="000000"/>
              </a:solidFill>
              <a:latin typeface="Helvetica"/>
              <a:ea typeface="+mn-ea"/>
              <a:cs typeface="Helvetica"/>
              <a:sym typeface="Helvetic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11" name="矩形 1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4500" y="1222375"/>
            <a:ext cx="10715625" cy="20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sym typeface="+mn-ea"/>
              </a:rPr>
              <a:t>当鼓面向左振动时，压缩鼓左侧的空气，使其变密；鼓面向右振动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sym typeface="+mn-ea"/>
              </a:rPr>
              <a:t>时，又会使左侧的空气变疏，鼓面振动使周围空气形成疏密相间的波动，向远处传播。</a:t>
            </a: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415925" y="682625"/>
            <a:ext cx="1262063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Helvetica"/>
                <a:sym typeface="Helvetica"/>
              </a:rPr>
              <a:t>②声波</a:t>
            </a:r>
            <a:endParaRPr lang="zh-CN" altLang="en-US" sz="2800" b="1" kern="0">
              <a:solidFill>
                <a:sysClr val="windowText" lastClr="000000"/>
              </a:solidFill>
              <a:latin typeface="Helvetica"/>
              <a:ea typeface="+mn-ea"/>
              <a:cs typeface="Helvetica"/>
              <a:sym typeface="Helvetica"/>
            </a:endParaRPr>
          </a:p>
        </p:txBody>
      </p:sp>
      <p:sp>
        <p:nvSpPr>
          <p:cNvPr id="4" name="圆角矩形 3"/>
          <p:cNvSpPr/>
          <p:nvPr>
            <p:custDataLst>
              <p:tags r:id="rId4"/>
            </p:custDataLst>
          </p:nvPr>
        </p:nvSpPr>
        <p:spPr>
          <a:xfrm>
            <a:off x="4625975" y="3335338"/>
            <a:ext cx="5784850" cy="2430462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prstClr val="black"/>
                </a:solidFill>
              </a:rPr>
              <a:t>水波是一圈一圈向外传播的，而声波是以疏密相间的波动形式向外传播的，水波与声波具有相似的形式。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35026" y="3398301"/>
            <a:ext cx="3495816" cy="2303205"/>
          </a:xfrm>
          <a:prstGeom prst="roundRect">
            <a:avLst/>
          </a:prstGeom>
        </p:spPr>
      </p:pic>
      <p:sp>
        <p:nvSpPr>
          <p:cNvPr id="8" name="圆角矩形 7"/>
          <p:cNvSpPr/>
          <p:nvPr>
            <p:custDataLst>
              <p:tags r:id="rId6"/>
            </p:custDataLst>
          </p:nvPr>
        </p:nvSpPr>
        <p:spPr>
          <a:xfrm>
            <a:off x="47625" y="55563"/>
            <a:ext cx="1574800" cy="474662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24578" name="矩形 1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4500" y="692150"/>
            <a:ext cx="11041063" cy="1292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sym typeface="+mn-ea"/>
              </a:rPr>
              <a:t>宇航员在飞船舱外工作时，他们之间必须借助电子通讯设备才能进行对话，而在飞船舱内却可以直接对话，其原因是（       ）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466199" y="2022829"/>
            <a:ext cx="3570675" cy="2267863"/>
          </a:xfrm>
          <a:prstGeom prst="roundRect">
            <a:avLst/>
          </a:prstGeom>
        </p:spPr>
      </p:pic>
      <p:sp>
        <p:nvSpPr>
          <p:cNvPr id="24580" name="矩形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46113" y="1868488"/>
            <a:ext cx="4914900" cy="2493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sym typeface="+mn-ea"/>
              </a:rPr>
              <a:t>A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sym typeface="+mn-ea"/>
              </a:rPr>
              <a:t>．太空中其他声音太大</a:t>
            </a: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sym typeface="+mn-ea"/>
              </a:rPr>
              <a:t>B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sym typeface="+mn-ea"/>
              </a:rPr>
              <a:t>．太空是真空，不能传声</a:t>
            </a: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sym typeface="+mn-ea"/>
              </a:rPr>
              <a:t>C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sym typeface="+mn-ea"/>
              </a:rPr>
              <a:t>．用通讯设备对话更方便</a:t>
            </a: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sym typeface="+mn-ea"/>
              </a:rPr>
              <a:t>D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sym typeface="+mn-ea"/>
              </a:rPr>
              <a:t>．声音只能在地面附近传播</a:t>
            </a:r>
          </a:p>
        </p:txBody>
      </p:sp>
      <p:sp>
        <p:nvSpPr>
          <p:cNvPr id="8" name="圆角矩形 7"/>
          <p:cNvSpPr/>
          <p:nvPr>
            <p:custDataLst>
              <p:tags r:id="rId5"/>
            </p:custDataLst>
          </p:nvPr>
        </p:nvSpPr>
        <p:spPr>
          <a:xfrm>
            <a:off x="57150" y="92075"/>
            <a:ext cx="1682750" cy="444500"/>
          </a:xfrm>
          <a:prstGeom prst="roundRect">
            <a:avLst>
              <a:gd name="adj" fmla="val 50000"/>
            </a:avLst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  <a:sym typeface="+mn-ea"/>
              </a:rPr>
              <a:t>典型例题</a:t>
            </a:r>
          </a:p>
        </p:txBody>
      </p:sp>
      <p:sp>
        <p:nvSpPr>
          <p:cNvPr id="3" name="矩形 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911975" y="1303338"/>
            <a:ext cx="407988" cy="692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B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圆角矩形 8"/>
          <p:cNvSpPr/>
          <p:nvPr>
            <p:custDataLst>
              <p:tags r:id="rId7"/>
            </p:custDataLst>
          </p:nvPr>
        </p:nvSpPr>
        <p:spPr>
          <a:xfrm>
            <a:off x="646113" y="4613275"/>
            <a:ext cx="10098087" cy="170815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解析：</a:t>
            </a:r>
            <a:r>
              <a:rPr lang="zh-CN" altLang="en-US" sz="2600">
                <a:solidFill>
                  <a:prstClr val="black"/>
                </a:solidFill>
                <a:latin typeface="Times New Roman" panose="02020603050405020304" pitchFamily="18" charset="0"/>
                <a:sym typeface="+mn-ea"/>
              </a:rPr>
              <a:t>太空是真空，声音不能在真空中传播，所以宇航员之间需要借助电子设备才能进行对话；而飞船舱内有空气，空气可以传播声音，所以宇航员可以在舱内直接对话。</a:t>
            </a:r>
            <a:endParaRPr lang="en-US" altLang="zh-CN" sz="2600">
              <a:solidFill>
                <a:prstClr val="black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11" name="矩形 1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4500" y="1287463"/>
            <a:ext cx="10213975" cy="1220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1</a:t>
            </a: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sym typeface="+mn-ea"/>
              </a:rPr>
              <a:t>. </a:t>
            </a:r>
            <a:r>
              <a:rPr lang="zh-CN" altLang="en-US" sz="2600" b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sym typeface="+mn-ea"/>
              </a:rPr>
              <a:t>声速</a:t>
            </a:r>
            <a:endParaRPr lang="en-US" altLang="zh-CN" sz="2600" b="1">
              <a:solidFill>
                <a:srgbClr val="000000"/>
              </a:solidFill>
              <a:latin typeface="Times New Roman" panose="02020603050405020304" pitchFamily="18" charset="0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sym typeface="+mn-ea"/>
              </a:rPr>
              <a:t>表示声音传播的</a:t>
            </a: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sym typeface="+mn-ea"/>
              </a:rPr>
              <a:t>快慢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sym typeface="+mn-ea"/>
              </a:rPr>
              <a:t>；它的大小等于</a:t>
            </a: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sym typeface="+mn-ea"/>
              </a:rPr>
              <a:t>声音在每秒内传播的距离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sym typeface="+mn-ea"/>
              </a:rPr>
              <a:t>。</a:t>
            </a:r>
          </a:p>
        </p:txBody>
      </p:sp>
      <p:grpSp>
        <p:nvGrpSpPr>
          <p:cNvPr id="25603" name="组合 5"/>
          <p:cNvGrpSpPr/>
          <p:nvPr>
            <p:custDataLst>
              <p:tags r:id="rId3"/>
            </p:custDataLst>
          </p:nvPr>
        </p:nvGrpSpPr>
        <p:grpSpPr>
          <a:xfrm>
            <a:off x="406400" y="561975"/>
            <a:ext cx="2965450" cy="785813"/>
            <a:chOff x="256491" y="589271"/>
            <a:chExt cx="2965986" cy="784830"/>
          </a:xfrm>
        </p:grpSpPr>
        <p:sp>
          <p:nvSpPr>
            <p:cNvPr id="25641" name="文本框 7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56491" y="589271"/>
              <a:ext cx="2965986" cy="7848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+mn-ea"/>
                </a:rPr>
                <a:t>知识点      声速</a:t>
              </a:r>
            </a:p>
          </p:txBody>
        </p:sp>
        <p:sp>
          <p:nvSpPr>
            <p:cNvPr id="12" name="椭圆 11"/>
            <p:cNvSpPr/>
            <p:nvPr>
              <p:custDataLst>
                <p:tags r:id="rId8"/>
              </p:custDataLst>
            </p:nvPr>
          </p:nvSpPr>
          <p:spPr>
            <a:xfrm>
              <a:off x="1599759" y="773191"/>
              <a:ext cx="444580" cy="46297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600" b="1">
                  <a:solidFill>
                    <a:prstClr val="white"/>
                  </a:solidFill>
                  <a:cs typeface="微软雅黑" panose="020B0503020204020204" charset="-122"/>
                  <a:sym typeface="+mn-ea"/>
                </a:rPr>
                <a:t>2</a:t>
              </a:r>
              <a:endParaRPr lang="zh-CN" altLang="en-US" sz="2600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14" name="表格 13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144588" y="3986213"/>
          <a:ext cx="9170442" cy="2265206"/>
        </p:xfrm>
        <a:graphic>
          <a:graphicData uri="http://schemas.openxmlformats.org/drawingml/2006/table">
            <a:tbl>
              <a:tblPr firstRow="1" bandRow="1"/>
              <a:tblGrid>
                <a:gridCol w="855557"/>
                <a:gridCol w="1565910"/>
                <a:gridCol w="1771650"/>
                <a:gridCol w="1460402"/>
                <a:gridCol w="1659988"/>
                <a:gridCol w="1856935"/>
              </a:tblGrid>
              <a:tr h="425080"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3765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0" i="0" baseline="0" smtClean="0">
                          <a:latin typeface="微软雅黑" pitchFamily="34" charset="-122"/>
                          <a:ea typeface="微软雅黑" pitchFamily="34" charset="-122"/>
                        </a:rPr>
                        <a:t>物质</a:t>
                      </a:r>
                    </a:p>
                  </a:txBody>
                  <a:tcPr marL="91429" marR="91429" marT="45722" marB="45722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3765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0" i="0" baseline="0" smtClean="0">
                          <a:latin typeface="微软雅黑" pitchFamily="34" charset="-122"/>
                          <a:ea typeface="微软雅黑" pitchFamily="34" charset="-122"/>
                        </a:rPr>
                        <a:t>温度（</a:t>
                      </a:r>
                      <a:r>
                        <a:rPr kumimoji="0" lang="zh-CN" altLang="en-US" sz="2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itchFamily="34" charset="-122"/>
                          <a:cs typeface="Times New Roman" pitchFamily="18" charset="0"/>
                        </a:rPr>
                        <a:t>℃</a:t>
                      </a:r>
                      <a:r>
                        <a:rPr lang="zh-CN" altLang="en-US" sz="2400" b="0" i="0" baseline="0" smtClean="0">
                          <a:latin typeface="微软雅黑" pitchFamily="34" charset="-122"/>
                          <a:ea typeface="微软雅黑" pitchFamily="34" charset="-122"/>
                        </a:rPr>
                        <a:t>）</a:t>
                      </a:r>
                      <a:endParaRPr lang="zh-CN" altLang="en-US" sz="2400" b="0" i="0" baseline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29" marR="91429" marT="45722" marB="45722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3765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0" i="0" baseline="0" smtClean="0">
                          <a:latin typeface="微软雅黑" pitchFamily="34" charset="-122"/>
                          <a:ea typeface="微软雅黑" pitchFamily="34" charset="-122"/>
                        </a:rPr>
                        <a:t>速度（</a:t>
                      </a:r>
                      <a:r>
                        <a:rPr kumimoji="0" lang="en-US" altLang="zh-CN" sz="2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itchFamily="34" charset="-122"/>
                          <a:cs typeface="Times New Roman" pitchFamily="18" charset="0"/>
                        </a:rPr>
                        <a:t>m/s</a:t>
                      </a:r>
                      <a:r>
                        <a:rPr lang="zh-CN" altLang="en-US" sz="2400" b="0" i="0" baseline="0" smtClean="0">
                          <a:latin typeface="微软雅黑" pitchFamily="34" charset="-122"/>
                          <a:ea typeface="微软雅黑" pitchFamily="34" charset="-122"/>
                        </a:rPr>
                        <a:t>）</a:t>
                      </a:r>
                      <a:endParaRPr lang="zh-CN" altLang="en-US" sz="2400" b="0" i="0" baseline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29" marR="91429" marT="45722" marB="45722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zh-CN" altLang="en-US" sz="2400" b="0" i="0" baseline="0" smtClean="0">
                          <a:latin typeface="微软雅黑" pitchFamily="34" charset="-122"/>
                          <a:ea typeface="微软雅黑" pitchFamily="34" charset="-122"/>
                        </a:rPr>
                        <a:t>物质</a:t>
                      </a:r>
                      <a:endParaRPr lang="zh-CN" altLang="en-US" sz="2400" b="0" i="0" baseline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29" marR="91429" marT="45722" marB="45722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0" i="0" baseline="0" smtClean="0">
                          <a:latin typeface="微软雅黑" pitchFamily="34" charset="-122"/>
                          <a:ea typeface="微软雅黑" pitchFamily="34" charset="-122"/>
                        </a:rPr>
                        <a:t>温度</a:t>
                      </a:r>
                      <a:r>
                        <a:rPr kumimoji="0" lang="zh-CN" altLang="en-US" sz="2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（</a:t>
                      </a:r>
                      <a:r>
                        <a:rPr kumimoji="0" lang="zh-CN" altLang="en-US" sz="2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itchFamily="34" charset="-122"/>
                          <a:cs typeface="Times New Roman" pitchFamily="18" charset="0"/>
                        </a:rPr>
                        <a:t>℃</a:t>
                      </a:r>
                      <a:r>
                        <a:rPr kumimoji="0" lang="zh-CN" altLang="en-US" sz="2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）</a:t>
                      </a:r>
                    </a:p>
                  </a:txBody>
                  <a:tcPr marL="91429" marR="91429" marT="45722" marB="45722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3765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0" i="0" baseline="0" smtClean="0">
                          <a:latin typeface="微软雅黑" pitchFamily="34" charset="-122"/>
                          <a:ea typeface="微软雅黑" pitchFamily="34" charset="-122"/>
                        </a:rPr>
                        <a:t>速度</a:t>
                      </a:r>
                      <a:r>
                        <a:rPr kumimoji="0" lang="zh-CN" altLang="en-US" sz="2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（</a:t>
                      </a:r>
                      <a:r>
                        <a:rPr kumimoji="0" lang="en-US" altLang="zh-CN" sz="2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itchFamily="34" charset="-122"/>
                          <a:cs typeface="Times New Roman" pitchFamily="18" charset="0"/>
                        </a:rPr>
                        <a:t>m/s</a:t>
                      </a:r>
                      <a:r>
                        <a:rPr kumimoji="0" lang="zh-CN" altLang="en-US" sz="2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）</a:t>
                      </a:r>
                    </a:p>
                  </a:txBody>
                  <a:tcPr marL="91429" marR="91429" marT="45722" marB="45722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92519">
                <a:tc rowSpan="3"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lvl="0" indent="0" algn="ctr">
                        <a:buNone/>
                      </a:pPr>
                      <a:endParaRPr lang="zh-CN" altLang="en-US" sz="2400" b="0" i="0" baseline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400" b="0" i="0" baseline="0" smtClean="0">
                          <a:latin typeface="微软雅黑" pitchFamily="34" charset="-122"/>
                          <a:ea typeface="微软雅黑" pitchFamily="34" charset="-122"/>
                        </a:rPr>
                        <a:t>空气</a:t>
                      </a:r>
                    </a:p>
                    <a:p>
                      <a:pPr algn="ctr"/>
                      <a:endParaRPr lang="zh-CN" altLang="en-US" sz="2400" b="0" i="0" baseline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29" marR="91429" marT="45722" marB="45722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3765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0" i="0" baseline="0" smtClean="0">
                          <a:latin typeface="Times New Roman" panose="02020603050405020304" pitchFamily="18" charset="0"/>
                          <a:ea typeface="微软雅黑" pitchFamily="34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1429" marR="91429" marT="45722" marB="45722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3765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0" i="0" baseline="0" smtClean="0">
                          <a:latin typeface="Times New Roman" panose="02020603050405020304" pitchFamily="18" charset="0"/>
                          <a:ea typeface="微软雅黑" pitchFamily="34" charset="-122"/>
                          <a:cs typeface="Times New Roman" pitchFamily="18" charset="0"/>
                        </a:rPr>
                        <a:t>331</a:t>
                      </a:r>
                    </a:p>
                  </a:txBody>
                  <a:tcPr marL="91429" marR="91429" marT="45722" marB="45722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3765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0" i="0" baseline="0" smtClean="0">
                          <a:latin typeface="微软雅黑" pitchFamily="34" charset="-122"/>
                          <a:ea typeface="微软雅黑" pitchFamily="34" charset="-122"/>
                        </a:rPr>
                        <a:t>水</a:t>
                      </a:r>
                    </a:p>
                  </a:txBody>
                  <a:tcPr marL="91429" marR="91429" marT="45722" marB="45722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3765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0" i="0" baseline="0" smtClean="0">
                          <a:latin typeface="Times New Roman" panose="02020603050405020304" pitchFamily="18" charset="0"/>
                          <a:ea typeface="微软雅黑" pitchFamily="34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1429" marR="91429" marT="45722" marB="45722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3765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0" i="0" baseline="0" smtClean="0">
                          <a:latin typeface="Times New Roman" panose="02020603050405020304" pitchFamily="18" charset="0"/>
                          <a:ea typeface="微软雅黑" pitchFamily="34" charset="-122"/>
                          <a:cs typeface="Times New Roman" pitchFamily="18" charset="0"/>
                        </a:rPr>
                        <a:t>1450</a:t>
                      </a:r>
                      <a:endParaRPr kumimoji="0" lang="en-US" altLang="zh-CN" sz="24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91429" marR="91429" marT="45722" marB="45722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92519">
                <a:tc vMerge="1">
                  <a:txBody>
                    <a:bodyPr/>
                    <a:lstStyle/>
                    <a:p>
                      <a:endParaRPr lang="zh-CN" altLang="en-US" sz="28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3765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0" i="0" baseline="0" smtClean="0">
                          <a:latin typeface="Times New Roman" panose="02020603050405020304" pitchFamily="18" charset="0"/>
                          <a:ea typeface="微软雅黑" pitchFamily="34" charset="-122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1429" marR="91429" marT="45722" marB="45722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3765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0" i="0" baseline="0" smtClean="0">
                          <a:latin typeface="Times New Roman" panose="02020603050405020304" pitchFamily="18" charset="0"/>
                          <a:ea typeface="微软雅黑" pitchFamily="34" charset="-122"/>
                          <a:cs typeface="Times New Roman" pitchFamily="18" charset="0"/>
                        </a:rPr>
                        <a:t>340</a:t>
                      </a:r>
                      <a:endParaRPr kumimoji="0" lang="en-US" altLang="zh-CN" sz="24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91429" marR="91429" marT="45722" marB="45722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3765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0" i="0" baseline="0" smtClean="0">
                          <a:latin typeface="微软雅黑" pitchFamily="34" charset="-122"/>
                          <a:ea typeface="微软雅黑" pitchFamily="34" charset="-122"/>
                        </a:rPr>
                        <a:t>铁</a:t>
                      </a:r>
                    </a:p>
                  </a:txBody>
                  <a:tcPr marL="91429" marR="91429" marT="45722" marB="45722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3765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0" i="0" baseline="0" smtClean="0">
                          <a:latin typeface="Times New Roman" panose="02020603050405020304" pitchFamily="18" charset="0"/>
                          <a:ea typeface="微软雅黑" pitchFamily="34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1429" marR="91429" marT="45722" marB="45722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3765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0" i="0" baseline="0" smtClean="0">
                          <a:latin typeface="Times New Roman" panose="02020603050405020304" pitchFamily="18" charset="0"/>
                          <a:ea typeface="微软雅黑" pitchFamily="34" charset="-122"/>
                          <a:cs typeface="Times New Roman" pitchFamily="18" charset="0"/>
                        </a:rPr>
                        <a:t>4900</a:t>
                      </a:r>
                      <a:endParaRPr kumimoji="0" lang="en-US" altLang="zh-CN" sz="24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91429" marR="91429" marT="45722" marB="45722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1484">
                <a:tc vMerge="1">
                  <a:txBody>
                    <a:bodyPr/>
                    <a:lstStyle/>
                    <a:p>
                      <a:endParaRPr lang="zh-CN" altLang="en-US" sz="28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3765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0" i="0" baseline="0" smtClean="0">
                          <a:latin typeface="Times New Roman" panose="02020603050405020304" pitchFamily="18" charset="0"/>
                          <a:ea typeface="微软雅黑" pitchFamily="34" charset="-122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1429" marR="91429" marT="45722" marB="45722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3765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0" i="0" baseline="0" smtClean="0">
                          <a:latin typeface="Times New Roman" panose="02020603050405020304" pitchFamily="18" charset="0"/>
                          <a:ea typeface="微软雅黑" pitchFamily="34" charset="-122"/>
                          <a:cs typeface="Times New Roman" pitchFamily="18" charset="0"/>
                        </a:rPr>
                        <a:t>349</a:t>
                      </a:r>
                      <a:endParaRPr kumimoji="0" lang="en-US" altLang="zh-CN" sz="24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91429" marR="91429" marT="45722" marB="45722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3765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0" i="0" baseline="0" smtClean="0">
                          <a:latin typeface="微软雅黑" pitchFamily="34" charset="-122"/>
                          <a:ea typeface="微软雅黑" pitchFamily="34" charset="-122"/>
                        </a:rPr>
                        <a:t>松木</a:t>
                      </a:r>
                    </a:p>
                  </a:txBody>
                  <a:tcPr marL="91429" marR="91429" marT="45722" marB="45722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3765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0" i="0" baseline="0" smtClean="0">
                          <a:latin typeface="Times New Roman" panose="02020603050405020304" pitchFamily="18" charset="0"/>
                          <a:ea typeface="微软雅黑" pitchFamily="34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1429" marR="91429" marT="45722" marB="45722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3765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0" i="0" baseline="0" smtClean="0">
                          <a:latin typeface="Times New Roman" panose="02020603050405020304" pitchFamily="18" charset="0"/>
                          <a:ea typeface="微软雅黑" pitchFamily="34" charset="-122"/>
                          <a:cs typeface="Times New Roman" pitchFamily="18" charset="0"/>
                        </a:rPr>
                        <a:t>3320</a:t>
                      </a:r>
                      <a:endParaRPr kumimoji="0" lang="en-US" altLang="zh-CN" sz="24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微软雅黑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429" marR="91429" marT="45722" marB="45722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矩形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44500" y="2533650"/>
            <a:ext cx="9952038" cy="1292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2. </a:t>
            </a:r>
            <a:r>
              <a:rPr lang="zh-CN" altLang="en-US" sz="2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影响声速的因素</a:t>
            </a:r>
            <a:endParaRPr lang="en-US" altLang="zh-CN" sz="26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（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1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）观察表格中一些介质中的声速的数据，你有什么发现？</a:t>
            </a:r>
          </a:p>
        </p:txBody>
      </p:sp>
      <p:sp>
        <p:nvSpPr>
          <p:cNvPr id="10" name="圆角矩形 9"/>
          <p:cNvSpPr/>
          <p:nvPr>
            <p:custDataLst>
              <p:tags r:id="rId6"/>
            </p:custDataLst>
          </p:nvPr>
        </p:nvSpPr>
        <p:spPr>
          <a:xfrm>
            <a:off x="47625" y="55563"/>
            <a:ext cx="1574800" cy="474662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6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4500" y="2325688"/>
            <a:ext cx="11177588" cy="3092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）声音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不同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介质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传播快慢不同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，声音在固体、液体、气体中的传播速度的关系（一般）为：</a:t>
            </a:r>
            <a:r>
              <a:rPr lang="en-US" altLang="zh-CN" sz="2600" i="1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v</a:t>
            </a:r>
            <a:r>
              <a:rPr lang="zh-CN" altLang="en-US" sz="2600" baseline="-25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固</a:t>
            </a:r>
            <a:r>
              <a:rPr lang="en-US" altLang="zh-CN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&gt;</a:t>
            </a:r>
            <a:r>
              <a:rPr lang="en-US" altLang="zh-CN" sz="2600" i="1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v</a:t>
            </a:r>
            <a:r>
              <a:rPr lang="zh-CN" altLang="en-US" sz="2600" baseline="-25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液</a:t>
            </a:r>
            <a:r>
              <a:rPr lang="en-US" altLang="zh-CN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&gt;</a:t>
            </a:r>
            <a:r>
              <a:rPr lang="en-US" altLang="zh-CN" sz="2600" i="1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v</a:t>
            </a:r>
            <a:r>
              <a:rPr lang="zh-CN" altLang="en-US" sz="2600" baseline="-25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气</a:t>
            </a:r>
            <a:r>
              <a:rPr lang="zh-CN" altLang="en-US" sz="3600" baseline="-25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3600" baseline="-250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）声音传播的快慢与温度有关，一般同种物质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中温度越高，声音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传播越快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。例如，在空气中，声速随气温的升高而增大。</a:t>
            </a: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15ºC</a:t>
            </a:r>
            <a:r>
              <a:rPr lang="en-US" altLang="zh-CN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空气中的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声速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340m/s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8" name="矩形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39900" y="1022350"/>
            <a:ext cx="2727325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影响声速的因素</a:t>
            </a:r>
          </a:p>
        </p:txBody>
      </p:sp>
      <p:sp>
        <p:nvSpPr>
          <p:cNvPr id="10" name="左大括号 9"/>
          <p:cNvSpPr/>
          <p:nvPr>
            <p:custDataLst>
              <p:tags r:id="rId4"/>
            </p:custDataLst>
          </p:nvPr>
        </p:nvSpPr>
        <p:spPr>
          <a:xfrm>
            <a:off x="4321175" y="946150"/>
            <a:ext cx="557213" cy="893763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/>
          </a:p>
        </p:txBody>
      </p:sp>
      <p:sp>
        <p:nvSpPr>
          <p:cNvPr id="12" name="矩形 1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78388" y="776288"/>
            <a:ext cx="3951287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声速与</a:t>
            </a: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介质种类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有关系。 </a:t>
            </a:r>
            <a:endParaRPr lang="zh-CN" altLang="en-US" sz="2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878388" y="1439863"/>
            <a:ext cx="4106862" cy="620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声速与介质</a:t>
            </a: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温度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有关系。 </a:t>
            </a:r>
          </a:p>
        </p:txBody>
      </p:sp>
      <p:sp>
        <p:nvSpPr>
          <p:cNvPr id="9" name="圆角矩形 8"/>
          <p:cNvSpPr/>
          <p:nvPr>
            <p:custDataLst>
              <p:tags r:id="rId7"/>
            </p:custDataLst>
          </p:nvPr>
        </p:nvSpPr>
        <p:spPr>
          <a:xfrm>
            <a:off x="57150" y="92075"/>
            <a:ext cx="1682750" cy="444500"/>
          </a:xfrm>
          <a:prstGeom prst="roundRect">
            <a:avLst>
              <a:gd name="adj" fmla="val 50000"/>
            </a:avLst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  <a:sym typeface="+mn-ea"/>
              </a:rPr>
              <a:t>知识小结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32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学习目标</a:t>
            </a:r>
          </a:p>
        </p:txBody>
      </p:sp>
      <p:sp>
        <p:nvSpPr>
          <p:cNvPr id="9218" name="矩形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8488" y="908050"/>
            <a:ext cx="10899775" cy="189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通过观察和实验，知道声音传播的条件，掌握声音的传播需要介质，声音在不同的介质中传播的速度不同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; </a:t>
            </a:r>
            <a:endParaRPr lang="zh-CN" altLang="zh-CN" sz="26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通过探究活动，学会用物理知识来描述生活中的一些声现象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12" name="圆角矩形 11"/>
          <p:cNvSpPr/>
          <p:nvPr>
            <p:custDataLst>
              <p:tags r:id="rId3"/>
            </p:custDataLst>
          </p:nvPr>
        </p:nvSpPr>
        <p:spPr>
          <a:xfrm>
            <a:off x="598488" y="2976563"/>
            <a:ext cx="10142537" cy="1374775"/>
          </a:xfrm>
          <a:prstGeom prst="roundRect">
            <a:avLst>
              <a:gd name="adj" fmla="val 9099"/>
            </a:avLst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>
                <a:solidFill>
                  <a:schemeClr val="tx1"/>
                </a:solidFill>
                <a:sym typeface="+mn-ea"/>
              </a:rPr>
              <a:t>【</a:t>
            </a:r>
            <a:r>
              <a:rPr lang="zh-CN" altLang="en-US" sz="2600" b="1">
                <a:solidFill>
                  <a:schemeClr val="tx1"/>
                </a:solidFill>
                <a:sym typeface="+mn-ea"/>
              </a:rPr>
              <a:t>重点</a:t>
            </a:r>
            <a:r>
              <a:rPr lang="en-US" altLang="zh-CN" sz="2600">
                <a:solidFill>
                  <a:schemeClr val="tx1"/>
                </a:solidFill>
                <a:sym typeface="+mn-ea"/>
              </a:rPr>
              <a:t>】</a:t>
            </a:r>
            <a:r>
              <a:rPr lang="zh-CN" altLang="en-US" sz="2600">
                <a:solidFill>
                  <a:schemeClr val="tx1"/>
                </a:solidFill>
                <a:sym typeface="+mn-ea"/>
              </a:rPr>
              <a:t>通过观察和实验，探究声音传播的条件；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>
                <a:solidFill>
                  <a:schemeClr val="tx1"/>
                </a:solidFill>
                <a:sym typeface="+mn-ea"/>
              </a:rPr>
              <a:t>【</a:t>
            </a:r>
            <a:r>
              <a:rPr lang="zh-CN" altLang="en-US" sz="2600" b="1">
                <a:solidFill>
                  <a:schemeClr val="tx1"/>
                </a:solidFill>
                <a:sym typeface="+mn-ea"/>
              </a:rPr>
              <a:t>难点</a:t>
            </a:r>
            <a:r>
              <a:rPr lang="en-US" altLang="zh-CN" sz="2600">
                <a:solidFill>
                  <a:schemeClr val="tx1"/>
                </a:solidFill>
                <a:sym typeface="+mn-ea"/>
              </a:rPr>
              <a:t>】</a:t>
            </a:r>
            <a:r>
              <a:rPr lang="zh-CN" altLang="en-US" sz="260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在探究过程中，仔细观察、认真分析，并能得出正确结论。</a:t>
            </a:r>
            <a:endParaRPr lang="zh-CN" altLang="en-US" sz="2600">
              <a:solidFill>
                <a:schemeClr val="tx1"/>
              </a:solidFill>
            </a:endParaRPr>
          </a:p>
        </p:txBody>
      </p:sp>
      <p:sp>
        <p:nvSpPr>
          <p:cNvPr id="6" name="圆角矩形 5"/>
          <p:cNvSpPr/>
          <p:nvPr>
            <p:custDataLst>
              <p:tags r:id="rId4"/>
            </p:custDataLst>
          </p:nvPr>
        </p:nvSpPr>
        <p:spPr>
          <a:xfrm>
            <a:off x="47625" y="55563"/>
            <a:ext cx="1574800" cy="474662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学习目标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541338" y="703263"/>
            <a:ext cx="1250950" cy="4921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</a:rPr>
              <a:t>3</a:t>
            </a:r>
            <a:r>
              <a:rPr lang="en-US" altLang="zh-CN" sz="2600" b="1">
                <a:solidFill>
                  <a:srgbClr val="000000"/>
                </a:solidFill>
                <a:latin typeface="+mn-ea"/>
                <a:ea typeface="+mn-ea"/>
              </a:rPr>
              <a:t>. </a:t>
            </a:r>
            <a:r>
              <a:rPr lang="zh-CN" altLang="en-US" sz="2600" b="1">
                <a:solidFill>
                  <a:srgbClr val="000000"/>
                </a:solidFill>
                <a:latin typeface="+mn-ea"/>
                <a:ea typeface="+mn-ea"/>
              </a:rPr>
              <a:t>回声</a:t>
            </a:r>
            <a:endParaRPr lang="zh-CN" altLang="en-US" sz="2600" b="1"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>
            <p:custDataLst>
              <p:tags r:id="rId3"/>
            </p:custDataLst>
          </p:nvPr>
        </p:nvSpPr>
        <p:spPr>
          <a:xfrm>
            <a:off x="336550" y="1258888"/>
            <a:ext cx="11368088" cy="6921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srgbClr val="000000"/>
                </a:solidFill>
                <a:latin typeface="+mn-ea"/>
                <a:ea typeface="+mn-ea"/>
              </a:rPr>
              <a:t>（</a:t>
            </a: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</a:rPr>
              <a:t>1</a:t>
            </a:r>
            <a:r>
              <a:rPr lang="zh-CN" altLang="en-US" sz="2600" b="1">
                <a:solidFill>
                  <a:srgbClr val="000000"/>
                </a:solidFill>
                <a:latin typeface="+mn-ea"/>
                <a:ea typeface="+mn-ea"/>
              </a:rPr>
              <a:t>）定义</a:t>
            </a:r>
            <a:r>
              <a:rPr lang="zh-CN" altLang="en-US" sz="2600">
                <a:solidFill>
                  <a:srgbClr val="000000"/>
                </a:solidFill>
                <a:latin typeface="+mn-ea"/>
                <a:ea typeface="+mn-ea"/>
              </a:rPr>
              <a:t>：声音在传播过程中，遇到障碍物被反射回来的声音叫做回声。</a:t>
            </a:r>
            <a:endParaRPr lang="en-US" altLang="zh-CN" sz="260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25" name="圆角矩形 24"/>
          <p:cNvSpPr/>
          <p:nvPr>
            <p:custDataLst>
              <p:tags r:id="rId4"/>
            </p:custDataLst>
          </p:nvPr>
        </p:nvSpPr>
        <p:spPr>
          <a:xfrm>
            <a:off x="5848350" y="2420938"/>
            <a:ext cx="4926013" cy="2174875"/>
          </a:xfrm>
          <a:prstGeom prst="roundRect">
            <a:avLst/>
          </a:prstGeom>
          <a:noFill/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2800">
                <a:solidFill>
                  <a:schemeClr val="tx1"/>
                </a:solidFill>
              </a:rPr>
              <a:t>我们对着远处的高墙或山崖大喊一声后听到的声音，就是反射回来的声音。</a:t>
            </a:r>
            <a:endParaRPr lang="en-US" altLang="zh-CN" sz="2800">
              <a:solidFill>
                <a:schemeClr val="tx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440274" y="2261798"/>
            <a:ext cx="3987393" cy="2469861"/>
          </a:xfrm>
          <a:prstGeom prst="roundRect">
            <a:avLst/>
          </a:prstGeom>
        </p:spPr>
      </p:pic>
      <p:sp>
        <p:nvSpPr>
          <p:cNvPr id="8" name="圆角矩形 7"/>
          <p:cNvSpPr/>
          <p:nvPr>
            <p:custDataLst>
              <p:tags r:id="rId6"/>
            </p:custDataLst>
          </p:nvPr>
        </p:nvSpPr>
        <p:spPr>
          <a:xfrm>
            <a:off x="47625" y="55563"/>
            <a:ext cx="1574800" cy="474662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49275" y="4932363"/>
            <a:ext cx="7007225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Helvetica" pitchFamily="34" charset="0"/>
              </a:rPr>
              <a:t>音乐厅中常用这种原理使演奏的效果更好。</a:t>
            </a:r>
          </a:p>
        </p:txBody>
      </p:sp>
      <p:sp>
        <p:nvSpPr>
          <p:cNvPr id="6" name="圆角矩形 5"/>
          <p:cNvSpPr/>
          <p:nvPr>
            <p:custDataLst>
              <p:tags r:id="rId3"/>
            </p:custDataLst>
          </p:nvPr>
        </p:nvSpPr>
        <p:spPr>
          <a:xfrm>
            <a:off x="47625" y="55563"/>
            <a:ext cx="1574800" cy="474662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  <p:sp>
        <p:nvSpPr>
          <p:cNvPr id="28676" name="矩形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375" y="654050"/>
            <a:ext cx="5351463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2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）人</a:t>
            </a:r>
            <a:r>
              <a:rPr lang="zh-CN" altLang="en-US" sz="2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耳能区分回声与原声的条件</a:t>
            </a:r>
            <a:endParaRPr lang="en-US" altLang="zh-CN" sz="26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8" name="圆角矩形 7"/>
          <p:cNvSpPr/>
          <p:nvPr>
            <p:custDataLst>
              <p:tags r:id="rId5"/>
            </p:custDataLst>
          </p:nvPr>
        </p:nvSpPr>
        <p:spPr>
          <a:xfrm>
            <a:off x="549275" y="1519238"/>
            <a:ext cx="10720388" cy="32861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prstClr val="black"/>
                </a:solidFill>
                <a:sym typeface="+mn-ea"/>
              </a:rPr>
              <a:t>①当障碍物离人较远时，发出的声音经过较长的时间（大于</a:t>
            </a:r>
            <a:r>
              <a:rPr lang="en-US" altLang="zh-CN" sz="260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0.1s</a:t>
            </a:r>
            <a:r>
              <a:rPr lang="zh-CN" altLang="en-US" sz="2600">
                <a:solidFill>
                  <a:prstClr val="black"/>
                </a:solidFill>
                <a:sym typeface="+mn-ea"/>
              </a:rPr>
              <a:t>）回到耳边，人们能把回声与原声区分开（当声速为</a:t>
            </a:r>
            <a:r>
              <a:rPr lang="en-US" altLang="zh-CN" sz="260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340m/s</a:t>
            </a:r>
            <a:r>
              <a:rPr lang="zh-CN" altLang="en-US" sz="2600">
                <a:solidFill>
                  <a:prstClr val="black"/>
                </a:solidFill>
                <a:sym typeface="+mn-ea"/>
              </a:rPr>
              <a:t>时，障碍物距人耳至少为</a:t>
            </a:r>
            <a:r>
              <a:rPr lang="en-US" altLang="zh-CN" sz="260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17m</a:t>
            </a:r>
            <a:r>
              <a:rPr lang="zh-CN" altLang="en-US" sz="2600">
                <a:solidFill>
                  <a:prstClr val="black"/>
                </a:solidFill>
                <a:sym typeface="+mn-ea"/>
              </a:rPr>
              <a:t>）。</a:t>
            </a:r>
            <a:endParaRPr lang="en-US" altLang="zh-CN" sz="2600">
              <a:solidFill>
                <a:prstClr val="black"/>
              </a:solidFill>
              <a:sym typeface="+mn-ea"/>
            </a:endParaRPr>
          </a:p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2600">
              <a:solidFill>
                <a:prstClr val="black"/>
              </a:solidFill>
              <a:sym typeface="+mn-ea"/>
            </a:endParaRPr>
          </a:p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2600">
              <a:solidFill>
                <a:prstClr val="black"/>
              </a:solidFill>
              <a:sym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42950" y="3433763"/>
            <a:ext cx="10412413" cy="1292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②当障碍物离得太近时，声波很快被反射回来，回声与原声叠加在一起，此时人们分辨不出原声和回声，但是会觉得声音更响亮。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11" name="矩形 1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2138" y="1214438"/>
            <a:ext cx="10644187" cy="189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当声源静止时，声音从出发到再次回到声源处所走过的距离，是声源到障碍物距离的两倍，即                    </a:t>
            </a:r>
            <a:r>
              <a:rPr lang="en-US" altLang="zh-CN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   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，其中</a:t>
            </a:r>
            <a:r>
              <a:rPr lang="en-US" altLang="zh-CN" sz="2600" i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t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为从发声到接收到回声的时间，</a:t>
            </a:r>
            <a:r>
              <a:rPr lang="en-US" altLang="zh-CN" sz="2600" i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v</a:t>
            </a:r>
            <a:r>
              <a:rPr lang="zh-CN" altLang="en-US" sz="2600" baseline="-25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声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为声音的传播速度。</a:t>
            </a:r>
          </a:p>
        </p:txBody>
      </p:sp>
      <p:sp>
        <p:nvSpPr>
          <p:cNvPr id="6" name="圆角矩形 5"/>
          <p:cNvSpPr/>
          <p:nvPr>
            <p:custDataLst>
              <p:tags r:id="rId3"/>
            </p:custDataLst>
          </p:nvPr>
        </p:nvSpPr>
        <p:spPr>
          <a:xfrm>
            <a:off x="6235700" y="3725863"/>
            <a:ext cx="4268788" cy="1560512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prstClr val="black"/>
                </a:solidFill>
                <a:latin typeface="Times New Roman" panose="02020603050405020304" pitchFamily="18" charset="0"/>
                <a:sym typeface="+mn-ea"/>
              </a:rPr>
              <a:t>如图是海洋测量船利用回声测量海底地形的示意图。</a:t>
            </a:r>
            <a:endParaRPr lang="zh-CN" altLang="en-US" sz="2600">
              <a:solidFill>
                <a:prstClr val="black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2212722" y="3322571"/>
            <a:ext cx="3629178" cy="2367182"/>
          </a:xfrm>
          <a:prstGeom prst="roundRect">
            <a:avLst/>
          </a:prstGeom>
        </p:spPr>
      </p:pic>
      <p:sp>
        <p:nvSpPr>
          <p:cNvPr id="8" name="圆角矩形 7"/>
          <p:cNvSpPr/>
          <p:nvPr>
            <p:custDataLst>
              <p:tags r:id="rId5"/>
            </p:custDataLst>
          </p:nvPr>
        </p:nvSpPr>
        <p:spPr>
          <a:xfrm>
            <a:off x="47625" y="55563"/>
            <a:ext cx="1574800" cy="474662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  <p:sp>
        <p:nvSpPr>
          <p:cNvPr id="29702" name="矩形 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92138" y="582613"/>
            <a:ext cx="2814637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(</a:t>
            </a: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3</a:t>
            </a:r>
            <a:r>
              <a:rPr lang="zh-CN" altLang="en-US" sz="2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）回声测距原理</a:t>
            </a:r>
          </a:p>
        </p:txBody>
      </p:sp>
      <p:sp>
        <p:nvSpPr>
          <p:cNvPr id="5" name="文本框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951288" y="1868488"/>
            <a:ext cx="26209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i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s</a:t>
            </a:r>
            <a:r>
              <a:rPr lang="en-US" altLang="zh-CN" sz="28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= </a:t>
            </a:r>
            <a:r>
              <a:rPr lang="en-US" altLang="zh-CN" sz="2800" i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v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声            </a:t>
            </a:r>
            <a:r>
              <a:rPr lang="en-US" altLang="zh-CN" sz="28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=</a:t>
            </a:r>
            <a:r>
              <a:rPr lang="en-US" altLang="zh-CN" sz="2800" i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     v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声 </a:t>
            </a:r>
            <a:r>
              <a:rPr lang="en-US" altLang="zh-CN" sz="2800" i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t</a:t>
            </a:r>
            <a:endParaRPr lang="zh-CN" altLang="en-US" sz="2800" i="1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873625" y="1733550"/>
            <a:ext cx="2921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i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t</a:t>
            </a:r>
            <a:endParaRPr lang="zh-CN" altLang="en-US" sz="2800" i="1"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822825" y="2084388"/>
            <a:ext cx="293688" cy="493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2</a:t>
            </a:r>
            <a:endParaRPr lang="zh-CN" altLang="en-US" sz="260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10" name="直接连接符 9"/>
          <p:cNvCxnSpPr/>
          <p:nvPr>
            <p:custDataLst>
              <p:tags r:id="rId10"/>
            </p:custDataLst>
          </p:nvPr>
        </p:nvCxnSpPr>
        <p:spPr>
          <a:xfrm>
            <a:off x="4822825" y="2171700"/>
            <a:ext cx="369888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文本框 1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556250" y="2058988"/>
            <a:ext cx="293688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2</a:t>
            </a:r>
            <a:endParaRPr lang="zh-CN" altLang="en-US" sz="2600"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18" name="直接连接符 17"/>
          <p:cNvCxnSpPr/>
          <p:nvPr>
            <p:custDataLst>
              <p:tags r:id="rId12"/>
            </p:custDataLst>
          </p:nvPr>
        </p:nvCxnSpPr>
        <p:spPr>
          <a:xfrm>
            <a:off x="5556250" y="2144713"/>
            <a:ext cx="369888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文本框 18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548313" y="1736725"/>
            <a:ext cx="293687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1</a:t>
            </a:r>
            <a:endParaRPr lang="zh-CN" altLang="en-US" sz="2600"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  <p:bldP spid="12" grpId="0"/>
      <p:bldP spid="13" grpId="0"/>
      <p:bldP spid="17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11" name="矩形 1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4500" y="1296988"/>
            <a:ext cx="11215688" cy="1222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室内讲话（比如晚会、报告会等场合）的回声有时会使人听到多重声音，产生重音，不利于接收信息，严重时会对人的听觉系统造成伤害。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extLst/>
          </a:blip>
          <a:stretch>
            <a:fillRect/>
          </a:stretch>
        </p:blipFill>
        <p:spPr>
          <a:xfrm>
            <a:off x="942434" y="2867826"/>
            <a:ext cx="3533421" cy="2569499"/>
          </a:xfrm>
          <a:prstGeom prst="roundRect">
            <a:avLst/>
          </a:prstGeom>
        </p:spPr>
      </p:pic>
      <p:sp>
        <p:nvSpPr>
          <p:cNvPr id="10" name="圆角矩形 9"/>
          <p:cNvSpPr/>
          <p:nvPr>
            <p:custDataLst>
              <p:tags r:id="rId4"/>
            </p:custDataLst>
          </p:nvPr>
        </p:nvSpPr>
        <p:spPr>
          <a:xfrm>
            <a:off x="4757738" y="2865438"/>
            <a:ext cx="6019800" cy="2536825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prstClr val="black"/>
                </a:solidFill>
                <a:latin typeface="Times New Roman" panose="02020603050405020304" pitchFamily="18" charset="0"/>
                <a:sym typeface="+mn-ea"/>
              </a:rPr>
              <a:t>所以剧院的墙壁常做成凹凸不平的形状（俗称燕子泥），使到达的声音向各个方向反射，从而吸收掉一部分，减弱回声的影响。</a:t>
            </a:r>
          </a:p>
        </p:txBody>
      </p:sp>
      <p:sp>
        <p:nvSpPr>
          <p:cNvPr id="7" name="圆角矩形 6"/>
          <p:cNvSpPr/>
          <p:nvPr>
            <p:custDataLst>
              <p:tags r:id="rId5"/>
            </p:custDataLst>
          </p:nvPr>
        </p:nvSpPr>
        <p:spPr>
          <a:xfrm>
            <a:off x="47625" y="55563"/>
            <a:ext cx="1574800" cy="474662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  <p:sp>
        <p:nvSpPr>
          <p:cNvPr id="30726" name="矩形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57175" y="666750"/>
            <a:ext cx="2686050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（</a:t>
            </a: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4</a:t>
            </a:r>
            <a:r>
              <a:rPr lang="zh-CN" altLang="en-US" sz="2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）回声的防止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457200" y="622300"/>
            <a:ext cx="6069013" cy="692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latin typeface="+mj-ea"/>
                <a:ea typeface="+mj-ea"/>
              </a:rPr>
              <a:t>声音在不同介质中传播的速度不同。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627313" y="1463675"/>
          <a:ext cx="6849022" cy="27414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6972"/>
                <a:gridCol w="1771650"/>
                <a:gridCol w="1508760"/>
                <a:gridCol w="1691640"/>
              </a:tblGrid>
              <a:tr h="546868">
                <a:tc gridSpan="4">
                  <a:txBody>
                    <a:bodyPr/>
                    <a:lstStyle/>
                    <a:p>
                      <a:pPr algn="ctr"/>
                      <a:r>
                        <a:rPr lang="zh-CN" altLang="en-US" sz="2400" smtClean="0">
                          <a:latin typeface="+mn-lt"/>
                        </a:rPr>
                        <a:t>一些介质中的声速</a:t>
                      </a:r>
                      <a:r>
                        <a:rPr lang="en-US" altLang="zh-CN" sz="2400" i="1" smtClean="0">
                          <a:latin typeface="Times New Roman" panose="02020603050405020304" pitchFamily="18" charset="0"/>
                          <a:cs typeface="Times New Roman" pitchFamily="18" charset="0"/>
                        </a:rPr>
                        <a:t>v</a:t>
                      </a:r>
                      <a:r>
                        <a:rPr lang="en-US" altLang="zh-CN" sz="2400" smtClean="0">
                          <a:latin typeface="Times New Roman" panose="02020603050405020304" pitchFamily="18" charset="0"/>
                          <a:cs typeface="Times New Roman" pitchFamily="18" charset="0"/>
                        </a:rPr>
                        <a:t>/(m</a:t>
                      </a:r>
                      <a:r>
                        <a:rPr lang="en-US" altLang="zh-CN" sz="2400" baseline="30000" smtClean="0">
                          <a:latin typeface="Times New Roman" panose="02020603050405020304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en-US" altLang="zh-CN" sz="2400" baseline="0" smtClean="0">
                          <a:latin typeface="Times New Roman" panose="02020603050405020304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en-US" altLang="zh-CN" sz="2400" baseline="30000" smtClean="0">
                          <a:latin typeface="Times New Roman" panose="02020603050405020304" pitchFamily="18" charset="0"/>
                          <a:cs typeface="Times New Roman" pitchFamily="18" charset="0"/>
                        </a:rPr>
                        <a:t>-1</a:t>
                      </a:r>
                      <a:r>
                        <a:rPr lang="en-US" altLang="zh-CN" sz="2400" baseline="0" smtClean="0">
                          <a:latin typeface="Times New Roman" panose="02020603050405020304" pitchFamily="18" charset="0"/>
                          <a:cs typeface="Times New Roman" pitchFamily="18" charset="0"/>
                        </a:rPr>
                        <a:t>)</a:t>
                      </a:r>
                      <a:endParaRPr lang="zh-CN" altLang="en-US" sz="240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41052">
                <a:tc>
                  <a:txBody>
                    <a:bodyPr/>
                    <a:lstStyle/>
                    <a:p>
                      <a:pPr marL="0" marR="0" lvl="0" indent="0" algn="ctr" defTabSz="913765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微软雅黑" pitchFamily="34" charset="-122"/>
                        </a:rPr>
                        <a:t>空气 </a:t>
                      </a:r>
                      <a:r>
                        <a:rPr kumimoji="0" lang="en-US" altLang="zh-CN" sz="2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itchFamily="34" charset="-122"/>
                          <a:cs typeface="Times New Roman" pitchFamily="18" charset="0"/>
                        </a:rPr>
                        <a:t>0 </a:t>
                      </a:r>
                      <a:r>
                        <a:rPr kumimoji="0" lang="zh-CN" altLang="en-US" sz="2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itchFamily="34" charset="-122"/>
                          <a:cs typeface="Times New Roman" pitchFamily="18" charset="0"/>
                        </a:rPr>
                        <a:t>℃</a:t>
                      </a:r>
                      <a:endParaRPr kumimoji="0" lang="en-US" altLang="zh-CN" sz="24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smtClean="0">
                          <a:latin typeface="Times New Roman" panose="02020603050405020304" pitchFamily="18" charset="0"/>
                          <a:cs typeface="Times New Roman" pitchFamily="18" charset="0"/>
                        </a:rPr>
                        <a:t>331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3765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微软雅黑" pitchFamily="34" charset="-122"/>
                        </a:rPr>
                        <a:t>冰</a:t>
                      </a:r>
                      <a:endParaRPr lang="zh-CN" altLang="en-US" sz="2400">
                        <a:latin typeface="+mn-lt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smtClean="0">
                          <a:latin typeface="Times New Roman" panose="02020603050405020304" pitchFamily="18" charset="0"/>
                          <a:cs typeface="Times New Roman" pitchFamily="18" charset="0"/>
                        </a:rPr>
                        <a:t>3230</a:t>
                      </a:r>
                      <a:endParaRPr lang="zh-CN" altLang="en-US" sz="2400" smtClean="0"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9622">
                <a:tc>
                  <a:txBody>
                    <a:bodyPr/>
                    <a:lstStyle/>
                    <a:p>
                      <a:pPr marL="0" marR="0" lvl="0" indent="0" algn="ctr" defTabSz="913765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微软雅黑" pitchFamily="34" charset="-122"/>
                        </a:rPr>
                        <a:t>空气 </a:t>
                      </a:r>
                      <a:r>
                        <a:rPr kumimoji="0" lang="en-US" altLang="zh-CN" sz="2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itchFamily="34" charset="-122"/>
                          <a:cs typeface="Times New Roman" pitchFamily="18" charset="0"/>
                        </a:rPr>
                        <a:t>15</a:t>
                      </a:r>
                      <a:r>
                        <a:rPr kumimoji="0" lang="zh-CN" altLang="en-US" sz="2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itchFamily="34" charset="-122"/>
                          <a:cs typeface="Times New Roman" pitchFamily="18" charset="0"/>
                        </a:rPr>
                        <a:t>℃</a:t>
                      </a:r>
                      <a:endParaRPr kumimoji="0" lang="en-US" altLang="zh-CN" sz="24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smtClean="0">
                          <a:latin typeface="Times New Roman" panose="02020603050405020304" pitchFamily="18" charset="0"/>
                          <a:cs typeface="Times New Roman" pitchFamily="18" charset="0"/>
                        </a:rPr>
                        <a:t>340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smtClean="0">
                          <a:latin typeface="+mn-lt"/>
                        </a:rPr>
                        <a:t>铜</a:t>
                      </a:r>
                      <a:endParaRPr lang="zh-CN" altLang="en-US" sz="2400">
                        <a:latin typeface="+mn-lt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smtClean="0">
                          <a:latin typeface="Times New Roman" panose="02020603050405020304" pitchFamily="18" charset="0"/>
                          <a:cs typeface="Times New Roman" pitchFamily="18" charset="0"/>
                        </a:rPr>
                        <a:t>3750</a:t>
                      </a:r>
                      <a:endParaRPr lang="zh-CN" altLang="en-US" sz="240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18192">
                <a:tc>
                  <a:txBody>
                    <a:bodyPr/>
                    <a:lstStyle/>
                    <a:p>
                      <a:pPr marL="0" marR="0" lvl="0" indent="0" algn="l" defTabSz="913765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微软雅黑" pitchFamily="34" charset="-122"/>
                        </a:rPr>
                        <a:t>煤油（</a:t>
                      </a:r>
                      <a:r>
                        <a:rPr kumimoji="0" lang="en-US" altLang="zh-CN" sz="2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itchFamily="34" charset="-122"/>
                          <a:cs typeface="Times New Roman" pitchFamily="18" charset="0"/>
                        </a:rPr>
                        <a:t>25</a:t>
                      </a:r>
                      <a:r>
                        <a:rPr kumimoji="0" lang="zh-CN" altLang="en-US" sz="2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itchFamily="34" charset="-122"/>
                          <a:cs typeface="Times New Roman" pitchFamily="18" charset="0"/>
                        </a:rPr>
                        <a:t>℃</a:t>
                      </a:r>
                      <a:r>
                        <a:rPr kumimoji="0" lang="zh-CN" altLang="en-US" sz="2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微软雅黑" pitchFamily="34" charset="-122"/>
                        </a:rPr>
                        <a:t>）</a:t>
                      </a:r>
                      <a:endParaRPr kumimoji="0" lang="en-US" altLang="zh-CN" sz="24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微软雅黑" pitchFamily="34" charset="-122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smtClean="0">
                          <a:latin typeface="Times New Roman" panose="02020603050405020304" pitchFamily="18" charset="0"/>
                          <a:cs typeface="Times New Roman" pitchFamily="18" charset="0"/>
                        </a:rPr>
                        <a:t>1324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smtClean="0">
                          <a:latin typeface="+mn-lt"/>
                        </a:rPr>
                        <a:t>铝</a:t>
                      </a:r>
                      <a:endParaRPr lang="zh-CN" altLang="en-US" sz="2400">
                        <a:latin typeface="+mn-lt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smtClean="0">
                          <a:latin typeface="Times New Roman" panose="02020603050405020304" pitchFamily="18" charset="0"/>
                          <a:cs typeface="Times New Roman" pitchFamily="18" charset="0"/>
                        </a:rPr>
                        <a:t>5000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83902">
                <a:tc>
                  <a:txBody>
                    <a:bodyPr/>
                    <a:lstStyle/>
                    <a:p>
                      <a:pPr marL="0" marR="0" lvl="0" indent="0" algn="ctr" defTabSz="913765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微软雅黑" pitchFamily="34" charset="-122"/>
                        </a:rPr>
                        <a:t>水（常温）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smtClean="0">
                          <a:latin typeface="Times New Roman" panose="02020603050405020304" pitchFamily="18" charset="0"/>
                          <a:cs typeface="Times New Roman" pitchFamily="18" charset="0"/>
                        </a:rPr>
                        <a:t>1500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smtClean="0">
                          <a:latin typeface="+mn-lt"/>
                        </a:rPr>
                        <a:t>铁</a:t>
                      </a:r>
                      <a:endParaRPr lang="zh-CN" altLang="en-US" sz="2400">
                        <a:latin typeface="+mn-lt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smtClean="0">
                          <a:latin typeface="Times New Roman" panose="02020603050405020304" pitchFamily="18" charset="0"/>
                          <a:cs typeface="Times New Roman" pitchFamily="18" charset="0"/>
                        </a:rPr>
                        <a:t>5200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457200" y="4149725"/>
            <a:ext cx="10937875" cy="16319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latin typeface="+mj-ea"/>
                <a:ea typeface="+mn-ea"/>
              </a:rPr>
              <a:t>结合表格，回答问题：在长</a:t>
            </a:r>
            <a:r>
              <a:rPr lang="en-US" altLang="zh-CN" sz="2600">
                <a:latin typeface="Times New Roman" panose="02020603050405020304" pitchFamily="18" charset="0"/>
                <a:ea typeface="+mn-ea"/>
                <a:cs typeface="Times New Roman" pitchFamily="18" charset="0"/>
              </a:rPr>
              <a:t>884m</a:t>
            </a:r>
            <a:r>
              <a:rPr lang="zh-CN" altLang="en-US" sz="2600">
                <a:latin typeface="+mj-ea"/>
                <a:ea typeface="+mn-ea"/>
              </a:rPr>
              <a:t>的金属管的一端敲击一下，在另一端先后听到两次声音，两次声音相隔</a:t>
            </a:r>
            <a:r>
              <a:rPr lang="en-US" altLang="zh-CN" sz="2600">
                <a:latin typeface="Times New Roman" panose="02020603050405020304" pitchFamily="18" charset="0"/>
                <a:ea typeface="+mn-ea"/>
                <a:cs typeface="Times New Roman" pitchFamily="18" charset="0"/>
              </a:rPr>
              <a:t>2.43s</a:t>
            </a:r>
            <a:r>
              <a:rPr lang="zh-CN" altLang="en-US" sz="2600">
                <a:latin typeface="+mj-ea"/>
                <a:ea typeface="+mn-ea"/>
              </a:rPr>
              <a:t>。声音在该金属管中传播的时间是多少？该金属管可能是由什么金属制成的？（此时气温为</a:t>
            </a:r>
            <a:r>
              <a:rPr lang="en-US" altLang="zh-CN" sz="2600">
                <a:latin typeface="Times New Roman" panose="02020603050405020304" pitchFamily="18" charset="0"/>
                <a:ea typeface="+mn-ea"/>
                <a:cs typeface="Times New Roman" pitchFamily="18" charset="0"/>
              </a:rPr>
              <a:t>15℃</a:t>
            </a:r>
            <a:r>
              <a:rPr lang="zh-CN" altLang="en-US" sz="2600">
                <a:latin typeface="+mj-ea"/>
                <a:ea typeface="+mn-ea"/>
              </a:rPr>
              <a:t>）</a:t>
            </a:r>
          </a:p>
        </p:txBody>
      </p:sp>
      <p:sp>
        <p:nvSpPr>
          <p:cNvPr id="8" name="圆角矩形 7"/>
          <p:cNvSpPr/>
          <p:nvPr>
            <p:custDataLst>
              <p:tags r:id="rId4"/>
            </p:custDataLst>
          </p:nvPr>
        </p:nvSpPr>
        <p:spPr>
          <a:xfrm>
            <a:off x="57150" y="92075"/>
            <a:ext cx="1682750" cy="444500"/>
          </a:xfrm>
          <a:prstGeom prst="roundRect">
            <a:avLst>
              <a:gd name="adj" fmla="val 50000"/>
            </a:avLst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chemeClr val="bg1"/>
                </a:solidFill>
              </a:rPr>
              <a:t>典型例题</a:t>
            </a:r>
            <a:endParaRPr lang="en-US" altLang="zh-CN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8313" y="738188"/>
            <a:ext cx="10785475" cy="4430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解析：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由表中数据可知，声音在金属中的传播速度大于在空气中的传播速度，故先后听到的两次声音分别是通过金属管和空气传播的。由此时的气温为</a:t>
            </a:r>
            <a:r>
              <a:rPr lang="en-US" altLang="zh-CN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15℃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可知，声音在空气中的传播速度为</a:t>
            </a:r>
            <a:r>
              <a:rPr lang="en-US" altLang="zh-CN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340m/s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。故声音在空气中传播的时间</a:t>
            </a:r>
            <a:r>
              <a:rPr lang="en-US" altLang="zh-CN" sz="2600" i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t</a:t>
            </a:r>
            <a:r>
              <a:rPr lang="en-US" altLang="zh-CN" sz="1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en-US" altLang="zh-CN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=     =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60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=2.6s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；声音在金属管中传播的时间</a:t>
            </a:r>
            <a:r>
              <a:rPr lang="en-US" altLang="zh-CN" sz="2600" i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t</a:t>
            </a:r>
            <a:r>
              <a:rPr lang="en-US" altLang="zh-CN" sz="2600" baseline="-250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en-US" altLang="zh-CN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=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2600" i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t</a:t>
            </a:r>
            <a:r>
              <a:rPr lang="en-US" altLang="zh-CN" sz="2600" baseline="-250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-</a:t>
            </a:r>
            <a:r>
              <a:rPr lang="el-GR" altLang="zh-CN" sz="2200">
                <a:latin typeface="微软雅黑" pitchFamily="34" charset="-122"/>
                <a:ea typeface="微软雅黑" pitchFamily="34" charset="-122"/>
              </a:rPr>
              <a:t>Δ</a:t>
            </a:r>
            <a:r>
              <a:rPr lang="en-US" altLang="zh-CN" sz="2600" i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t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=</a:t>
            </a:r>
            <a:r>
              <a:rPr lang="en-US" altLang="zh-CN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2.6s -2.43s = 0.17s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，则声音在金属管中传播的速度 </a:t>
            </a:r>
            <a:r>
              <a:rPr lang="en-US" altLang="zh-CN" sz="2600" i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v</a:t>
            </a:r>
            <a:r>
              <a:rPr lang="en-US" altLang="zh-CN" sz="1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en-US" altLang="zh-CN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=      =</a:t>
            </a:r>
            <a:r>
              <a:rPr lang="zh-CN" altLang="en-US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             </a:t>
            </a:r>
            <a:r>
              <a:rPr lang="en-US" altLang="zh-CN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=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5200m/s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，查表知，该金属管是由铁制成的。</a:t>
            </a:r>
          </a:p>
          <a:p>
            <a:pPr algn="just"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答案：</a:t>
            </a:r>
            <a:r>
              <a:rPr lang="en-US" altLang="zh-CN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0.17s</a:t>
            </a:r>
            <a:r>
              <a:rPr lang="en-US" altLang="zh-CN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铁</a:t>
            </a:r>
          </a:p>
        </p:txBody>
      </p:sp>
      <p:sp>
        <p:nvSpPr>
          <p:cNvPr id="6" name="圆角矩形 5"/>
          <p:cNvSpPr/>
          <p:nvPr>
            <p:custDataLst>
              <p:tags r:id="rId2"/>
            </p:custDataLst>
          </p:nvPr>
        </p:nvSpPr>
        <p:spPr>
          <a:xfrm>
            <a:off x="57150" y="92075"/>
            <a:ext cx="1682750" cy="444500"/>
          </a:xfrm>
          <a:prstGeom prst="roundRect">
            <a:avLst>
              <a:gd name="adj" fmla="val 50000"/>
            </a:avLst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chemeClr val="bg1"/>
                </a:solidFill>
              </a:rPr>
              <a:t>典型例题</a:t>
            </a:r>
            <a:endParaRPr lang="en-US" altLang="zh-CN" sz="2400" b="1">
              <a:solidFill>
                <a:schemeClr val="bg1"/>
              </a:solidFill>
            </a:endParaRPr>
          </a:p>
        </p:txBody>
      </p:sp>
      <p:sp>
        <p:nvSpPr>
          <p:cNvPr id="32771" name="文本框 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130425" y="2425700"/>
            <a:ext cx="274638" cy="493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600" i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s</a:t>
            </a:r>
            <a:endParaRPr lang="zh-CN" altLang="en-US" sz="2600" i="1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>
            <a:off x="2095500" y="2900363"/>
            <a:ext cx="3667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773" name="文本框 1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076450" y="2817813"/>
            <a:ext cx="474663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600" i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v</a:t>
            </a:r>
            <a:r>
              <a:rPr lang="en-US" altLang="zh-CN" sz="1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1</a:t>
            </a:r>
            <a:endParaRPr lang="zh-CN" altLang="en-US" sz="160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774" name="文本框 1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930525" y="2460625"/>
            <a:ext cx="97790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884m</a:t>
            </a:r>
            <a:endParaRPr lang="zh-CN" altLang="en-US" sz="2600"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13" name="直接连接符 12"/>
          <p:cNvCxnSpPr/>
          <p:nvPr>
            <p:custDataLst>
              <p:tags r:id="rId7"/>
            </p:custDataLst>
          </p:nvPr>
        </p:nvCxnSpPr>
        <p:spPr>
          <a:xfrm>
            <a:off x="2946400" y="2919413"/>
            <a:ext cx="9461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776" name="文本框 1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860675" y="2862263"/>
            <a:ext cx="1185863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340m/s</a:t>
            </a:r>
            <a:endParaRPr lang="zh-CN" altLang="en-US" sz="1600"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2777" name="文本框 19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627938" y="3032125"/>
            <a:ext cx="274637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600" i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s</a:t>
            </a:r>
            <a:endParaRPr lang="zh-CN" altLang="en-US" sz="2600" i="1"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10"/>
            </p:custDataLst>
          </p:nvPr>
        </p:nvCxnSpPr>
        <p:spPr>
          <a:xfrm>
            <a:off x="7593013" y="3506788"/>
            <a:ext cx="3651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779" name="文本框 2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572375" y="3468688"/>
            <a:ext cx="474663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600" i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t</a:t>
            </a:r>
            <a:r>
              <a:rPr lang="en-US" altLang="zh-CN" sz="1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2</a:t>
            </a:r>
            <a:endParaRPr lang="zh-CN" altLang="en-US" sz="1600"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2780" name="文本框 2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358188" y="3074988"/>
            <a:ext cx="97790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884m</a:t>
            </a:r>
            <a:endParaRPr lang="zh-CN" altLang="en-US" sz="2600"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24" name="直接连接符 23"/>
          <p:cNvCxnSpPr/>
          <p:nvPr>
            <p:custDataLst>
              <p:tags r:id="rId13"/>
            </p:custDataLst>
          </p:nvPr>
        </p:nvCxnSpPr>
        <p:spPr>
          <a:xfrm>
            <a:off x="8351838" y="3509963"/>
            <a:ext cx="9461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782" name="文本框 24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8415338" y="3449638"/>
            <a:ext cx="1030287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0.17s</a:t>
            </a:r>
            <a:endParaRPr lang="zh-CN" altLang="en-US" sz="1600"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>
            <p:custDataLst>
              <p:tags r:id="rId1"/>
            </p:custDataLst>
          </p:nvPr>
        </p:nvSpPr>
        <p:spPr>
          <a:xfrm>
            <a:off x="57150" y="92075"/>
            <a:ext cx="1682750" cy="444500"/>
          </a:xfrm>
          <a:prstGeom prst="roundRect">
            <a:avLst>
              <a:gd name="adj" fmla="val 50000"/>
            </a:avLst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chemeClr val="bg1"/>
                </a:solidFill>
              </a:rPr>
              <a:t>解题通法</a:t>
            </a:r>
            <a:endParaRPr lang="en-US" altLang="zh-CN" sz="2400" b="1">
              <a:solidFill>
                <a:schemeClr val="bg1"/>
              </a:solidFill>
            </a:endParaRPr>
          </a:p>
        </p:txBody>
      </p:sp>
      <p:sp>
        <p:nvSpPr>
          <p:cNvPr id="33794" name="矩形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33438" y="1147763"/>
            <a:ext cx="10129837" cy="2246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ts val="56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由于声音在不同介质中传播的速度不同，所以解答此类问题时，首先要结合题意明确声音的传播渠道，进而明确声速与传播介质之间的关系，再根据          进行求解。</a:t>
            </a:r>
          </a:p>
        </p:txBody>
      </p:sp>
      <p:sp>
        <p:nvSpPr>
          <p:cNvPr id="33795" name="矩形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86038" y="2760663"/>
            <a:ext cx="569912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600" i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v</a:t>
            </a:r>
            <a:r>
              <a:rPr lang="en-US" altLang="zh-CN" sz="1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2600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=</a:t>
            </a:r>
            <a:endParaRPr lang="zh-CN" altLang="en-US" sz="2600"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3796" name="文本框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148013" y="2533650"/>
            <a:ext cx="274637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600" i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s</a:t>
            </a:r>
            <a:endParaRPr lang="zh-CN" altLang="en-US" sz="2600" i="1"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>
            <a:off x="3113088" y="3006725"/>
            <a:ext cx="36671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798" name="文本框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148013" y="2901950"/>
            <a:ext cx="474662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600" i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t</a:t>
            </a:r>
            <a:endParaRPr lang="zh-CN" altLang="en-US" sz="1600"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47688" y="627063"/>
            <a:ext cx="3830637" cy="6937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1220788">
              <a:lnSpc>
                <a:spcPct val="150000"/>
              </a:lnSpc>
            </a:pPr>
            <a:r>
              <a:rPr lang="zh-CN" altLang="en-US" sz="2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我们是怎么听到声音的</a:t>
            </a:r>
          </a:p>
        </p:txBody>
      </p:sp>
      <p:sp>
        <p:nvSpPr>
          <p:cNvPr id="6" name="圆角矩形 5"/>
          <p:cNvSpPr/>
          <p:nvPr>
            <p:custDataLst>
              <p:tags r:id="rId2"/>
            </p:custDataLst>
          </p:nvPr>
        </p:nvSpPr>
        <p:spPr>
          <a:xfrm>
            <a:off x="576263" y="1506538"/>
            <a:ext cx="5624512" cy="4051300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prstClr val="black"/>
                </a:solidFill>
              </a:rPr>
              <a:t>人耳听声音，那么耳朵通过什么途径感知声音呢？生物课上大家已经知道了人们感知声音的基本过程：外界传来的声音引起鼓膜振动，这种振动产生的信号经过听小骨及其他组织传给听觉神经，听觉神经把信号传给大脑，人就听到了声音。</a:t>
            </a:r>
          </a:p>
        </p:txBody>
      </p:sp>
      <p:grpSp>
        <p:nvGrpSpPr>
          <p:cNvPr id="34819" name="组合 7"/>
          <p:cNvGrpSpPr/>
          <p:nvPr>
            <p:custDataLst>
              <p:tags r:id="rId3"/>
            </p:custDataLst>
          </p:nvPr>
        </p:nvGrpSpPr>
        <p:grpSpPr>
          <a:xfrm>
            <a:off x="6388100" y="1773238"/>
            <a:ext cx="5408613" cy="3519487"/>
            <a:chOff x="557221" y="1067806"/>
            <a:chExt cx="4114023" cy="3596674"/>
          </a:xfrm>
        </p:grpSpPr>
        <p:pic>
          <p:nvPicPr>
            <p:cNvPr id="9" name="图片 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8"/>
            <a:stretch>
              <a:fillRect/>
            </a:stretch>
          </p:blipFill>
          <p:spPr>
            <a:xfrm>
              <a:off x="615933" y="1139010"/>
              <a:ext cx="3858294" cy="3525470"/>
            </a:xfrm>
            <a:prstGeom prst="roundRect">
              <a:avLst/>
            </a:prstGeom>
          </p:spPr>
        </p:pic>
        <p:sp>
          <p:nvSpPr>
            <p:cNvPr id="34823" name="矩形 9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240496" y="1067806"/>
              <a:ext cx="842611" cy="4718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400">
                  <a:latin typeface="楷体" pitchFamily="49" charset="-122"/>
                  <a:ea typeface="楷体" pitchFamily="49" charset="-122"/>
                </a:rPr>
                <a:t>半规管</a:t>
              </a:r>
            </a:p>
          </p:txBody>
        </p:sp>
        <p:sp>
          <p:nvSpPr>
            <p:cNvPr id="34824" name="矩形 10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516178" y="1568789"/>
              <a:ext cx="842611" cy="4718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400">
                  <a:latin typeface="楷体" pitchFamily="49" charset="-122"/>
                  <a:ea typeface="楷体" pitchFamily="49" charset="-122"/>
                </a:rPr>
                <a:t>听小骨</a:t>
              </a:r>
            </a:p>
          </p:txBody>
        </p:sp>
        <p:sp>
          <p:nvSpPr>
            <p:cNvPr id="34825" name="矩形 11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285204" y="2029472"/>
              <a:ext cx="861007" cy="4718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latin typeface="楷体" pitchFamily="49" charset="-122"/>
                  <a:ea typeface="楷体" pitchFamily="49" charset="-122"/>
                </a:rPr>
                <a:t>外耳道</a:t>
              </a:r>
            </a:p>
          </p:txBody>
        </p:sp>
        <p:sp>
          <p:nvSpPr>
            <p:cNvPr id="34826" name="矩形 12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557221" y="1662240"/>
              <a:ext cx="608552" cy="4718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400">
                  <a:latin typeface="楷体" pitchFamily="49" charset="-122"/>
                  <a:ea typeface="楷体" pitchFamily="49" charset="-122"/>
                </a:rPr>
                <a:t>耳廓</a:t>
              </a:r>
            </a:p>
          </p:txBody>
        </p:sp>
        <p:sp>
          <p:nvSpPr>
            <p:cNvPr id="34827" name="矩形 13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2356710" y="3732470"/>
              <a:ext cx="608552" cy="4718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400">
                  <a:latin typeface="楷体" pitchFamily="49" charset="-122"/>
                  <a:ea typeface="楷体" pitchFamily="49" charset="-122"/>
                </a:rPr>
                <a:t>鼓膜</a:t>
              </a:r>
            </a:p>
          </p:txBody>
        </p:sp>
        <p:sp>
          <p:nvSpPr>
            <p:cNvPr id="34828" name="矩形 14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3037244" y="4173674"/>
              <a:ext cx="608552" cy="4718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400">
                  <a:latin typeface="楷体" pitchFamily="49" charset="-122"/>
                  <a:ea typeface="楷体" pitchFamily="49" charset="-122"/>
                </a:rPr>
                <a:t>鼓室</a:t>
              </a:r>
            </a:p>
          </p:txBody>
        </p:sp>
        <p:sp>
          <p:nvSpPr>
            <p:cNvPr id="34829" name="矩形 15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3603898" y="4058197"/>
              <a:ext cx="834508" cy="4718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latin typeface="楷体" pitchFamily="49" charset="-122"/>
                  <a:ea typeface="楷体" pitchFamily="49" charset="-122"/>
                </a:rPr>
                <a:t>咽鼓管</a:t>
              </a:r>
            </a:p>
          </p:txBody>
        </p:sp>
        <p:sp>
          <p:nvSpPr>
            <p:cNvPr id="34830" name="矩形 16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3367281" y="3628635"/>
              <a:ext cx="608552" cy="4718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400">
                  <a:latin typeface="楷体" pitchFamily="49" charset="-122"/>
                  <a:ea typeface="楷体" pitchFamily="49" charset="-122"/>
                </a:rPr>
                <a:t>前庭</a:t>
              </a:r>
            </a:p>
          </p:txBody>
        </p:sp>
        <p:sp>
          <p:nvSpPr>
            <p:cNvPr id="34831" name="矩形 17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3967230" y="3149257"/>
              <a:ext cx="704014" cy="6605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defTabSz="1220788">
                <a:lnSpc>
                  <a:spcPct val="150000"/>
                </a:lnSpc>
              </a:pPr>
              <a:r>
                <a:rPr lang="zh-CN" altLang="en-US" sz="2400">
                  <a:latin typeface="楷体" pitchFamily="49" charset="-122"/>
                  <a:ea typeface="楷体" pitchFamily="49" charset="-122"/>
                </a:rPr>
                <a:t>耳蜗</a:t>
              </a:r>
            </a:p>
          </p:txBody>
        </p:sp>
        <p:sp>
          <p:nvSpPr>
            <p:cNvPr id="34832" name="矩形 18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557221" y="3963832"/>
              <a:ext cx="608552" cy="6605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defTabSz="1220788">
                <a:lnSpc>
                  <a:spcPct val="150000"/>
                </a:lnSpc>
              </a:pPr>
              <a:r>
                <a:rPr lang="zh-CN" altLang="en-US" sz="2400">
                  <a:latin typeface="楷体" pitchFamily="49" charset="-122"/>
                  <a:ea typeface="楷体" pitchFamily="49" charset="-122"/>
                </a:rPr>
                <a:t>耳垂</a:t>
              </a:r>
            </a:p>
          </p:txBody>
        </p:sp>
      </p:grpSp>
      <p:sp>
        <p:nvSpPr>
          <p:cNvPr id="34820" name="矩形 1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062913" y="5203825"/>
            <a:ext cx="1851025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1220788">
              <a:lnSpc>
                <a:spcPct val="150000"/>
              </a:lnSpc>
            </a:pP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人耳的构造</a:t>
            </a:r>
          </a:p>
        </p:txBody>
      </p:sp>
      <p:sp>
        <p:nvSpPr>
          <p:cNvPr id="21" name="圆角矩形 20"/>
          <p:cNvSpPr/>
          <p:nvPr>
            <p:custDataLst>
              <p:tags r:id="rId5"/>
            </p:custDataLst>
          </p:nvPr>
        </p:nvSpPr>
        <p:spPr>
          <a:xfrm>
            <a:off x="57150" y="92075"/>
            <a:ext cx="1682750" cy="444500"/>
          </a:xfrm>
          <a:prstGeom prst="roundRect">
            <a:avLst>
              <a:gd name="adj" fmla="val 50000"/>
            </a:avLst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chemeClr val="bg1"/>
                </a:solidFill>
              </a:rPr>
              <a:t>科学世界</a:t>
            </a:r>
            <a:endParaRPr lang="en-US" altLang="zh-CN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矩形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838325" y="3586163"/>
            <a:ext cx="17240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体验骨传导</a:t>
            </a:r>
          </a:p>
        </p:txBody>
      </p:sp>
      <p:sp>
        <p:nvSpPr>
          <p:cNvPr id="8" name="矩形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73188" y="4594225"/>
            <a:ext cx="6973887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一些失去听觉的人可以利用骨传导来听声音。</a:t>
            </a:r>
          </a:p>
        </p:txBody>
      </p:sp>
      <p:sp>
        <p:nvSpPr>
          <p:cNvPr id="10" name="圆角矩形 9"/>
          <p:cNvSpPr/>
          <p:nvPr>
            <p:custDataLst>
              <p:tags r:id="rId3"/>
            </p:custDataLst>
          </p:nvPr>
        </p:nvSpPr>
        <p:spPr>
          <a:xfrm>
            <a:off x="5154613" y="1470025"/>
            <a:ext cx="5383212" cy="2209800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222187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prstClr val="black"/>
                </a:solidFill>
              </a:rPr>
              <a:t>声音通过头骨、颌骨也能传到听觉神经，引起听觉。科学中把声音的这种传导方式叫做骨传导。</a:t>
            </a:r>
          </a:p>
        </p:txBody>
      </p:sp>
      <p:pic>
        <p:nvPicPr>
          <p:cNvPr id="3584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373188" y="1020763"/>
            <a:ext cx="2805112" cy="25654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7" name="圆角矩形 6"/>
          <p:cNvSpPr/>
          <p:nvPr>
            <p:custDataLst>
              <p:tags r:id="rId5"/>
            </p:custDataLst>
          </p:nvPr>
        </p:nvSpPr>
        <p:spPr>
          <a:xfrm>
            <a:off x="47625" y="55563"/>
            <a:ext cx="1574800" cy="474662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6725" y="735013"/>
            <a:ext cx="10917238" cy="189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据说，音乐家</a:t>
            </a: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贝多芬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耳聋后，就是</a:t>
            </a: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用牙咬住木棒的一端，另一端顶在钢琴上来听自己演奏的琴声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，从而继续创作的。骨传导不用空气传声，可以有效避免嘈杂环境的干扰，常应用在工业、战场等特殊场合中。</a:t>
            </a:r>
            <a:endParaRPr lang="en-US" altLang="zh-CN" sz="26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893006" y="2674671"/>
            <a:ext cx="2822494" cy="2544686"/>
          </a:xfrm>
          <a:prstGeom prst="roundRect">
            <a:avLst/>
          </a:prstGeom>
        </p:spPr>
      </p:pic>
      <p:sp>
        <p:nvSpPr>
          <p:cNvPr id="9" name="圆角矩形 8"/>
          <p:cNvSpPr/>
          <p:nvPr>
            <p:custDataLst>
              <p:tags r:id="rId3"/>
            </p:custDataLst>
          </p:nvPr>
        </p:nvSpPr>
        <p:spPr>
          <a:xfrm>
            <a:off x="47625" y="55563"/>
            <a:ext cx="1574800" cy="474662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  <p:sp>
        <p:nvSpPr>
          <p:cNvPr id="10" name="圆角矩形 9"/>
          <p:cNvSpPr/>
          <p:nvPr>
            <p:custDataLst>
              <p:tags r:id="rId4"/>
            </p:custDataLst>
          </p:nvPr>
        </p:nvSpPr>
        <p:spPr>
          <a:xfrm>
            <a:off x="593725" y="2994025"/>
            <a:ext cx="5899150" cy="142875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defTabSz="1222187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schemeClr val="tx1"/>
                </a:solidFill>
              </a:rPr>
              <a:t>利用骨传导原理制成的助听器、耳机等更是在生活中得到了广泛的应用。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32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学习目标</a:t>
            </a:r>
          </a:p>
        </p:txBody>
      </p:sp>
      <p:sp>
        <p:nvSpPr>
          <p:cNvPr id="10242" name="矩形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69925" y="854075"/>
            <a:ext cx="4129088" cy="620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1.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声音产生的原因是什么？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942975" y="3798888"/>
            <a:ext cx="10407650" cy="12223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为了让振动更容易直观观察，常用的方法是</a:t>
            </a:r>
            <a:r>
              <a:rPr lang="zh-CN" altLang="en-US" sz="2600" ker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转换法，另外还有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比较法、归纳法。</a:t>
            </a: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942975" y="1541463"/>
            <a:ext cx="8766175" cy="6937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声音是由物体的</a:t>
            </a:r>
            <a:r>
              <a:rPr lang="zh-CN" altLang="en-US" sz="2600" ker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振动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产生的，振动停止，发声立刻停止。</a:t>
            </a:r>
          </a:p>
        </p:txBody>
      </p:sp>
      <p:sp>
        <p:nvSpPr>
          <p:cNvPr id="7" name="矩形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69925" y="2428875"/>
            <a:ext cx="8885238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2.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什么叫声源？探究声音产生原因的科学方法有哪些？</a:t>
            </a:r>
          </a:p>
        </p:txBody>
      </p:sp>
      <p:sp>
        <p:nvSpPr>
          <p:cNvPr id="8" name="矩形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42975" y="3178175"/>
            <a:ext cx="4184650" cy="620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正在发声的物体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叫做声源。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9" name="圆角矩形 8"/>
          <p:cNvSpPr/>
          <p:nvPr>
            <p:custDataLst>
              <p:tags r:id="rId7"/>
            </p:custDataLst>
          </p:nvPr>
        </p:nvSpPr>
        <p:spPr>
          <a:xfrm>
            <a:off x="47625" y="55563"/>
            <a:ext cx="1574800" cy="474662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知识回顾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矩形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课堂总结</a:t>
            </a:r>
          </a:p>
        </p:txBody>
      </p:sp>
      <p:sp>
        <p:nvSpPr>
          <p:cNvPr id="5" name="矩形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600200" y="2095500"/>
            <a:ext cx="1300163" cy="2030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815975"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声音的产生与传播</a:t>
            </a:r>
          </a:p>
        </p:txBody>
      </p:sp>
      <p:sp>
        <p:nvSpPr>
          <p:cNvPr id="6" name="左大括号 5"/>
          <p:cNvSpPr/>
          <p:nvPr>
            <p:custDataLst>
              <p:tags r:id="rId3"/>
            </p:custDataLst>
          </p:nvPr>
        </p:nvSpPr>
        <p:spPr>
          <a:xfrm>
            <a:off x="2900363" y="1866900"/>
            <a:ext cx="457200" cy="2486025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354388" y="1476375"/>
            <a:ext cx="1620837" cy="738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815975"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声音传播</a:t>
            </a:r>
          </a:p>
        </p:txBody>
      </p:sp>
      <p:sp>
        <p:nvSpPr>
          <p:cNvPr id="9" name="左大括号 8"/>
          <p:cNvSpPr/>
          <p:nvPr>
            <p:custDataLst>
              <p:tags r:id="rId5"/>
            </p:custDataLst>
          </p:nvPr>
        </p:nvSpPr>
        <p:spPr>
          <a:xfrm>
            <a:off x="5070475" y="1176338"/>
            <a:ext cx="554038" cy="1427162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624513" y="952500"/>
            <a:ext cx="50641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需要介质，真空不能传播声音  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624513" y="2124075"/>
            <a:ext cx="3373437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815975"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以声波的形式传播   </a:t>
            </a:r>
          </a:p>
        </p:txBody>
      </p:sp>
      <p:sp>
        <p:nvSpPr>
          <p:cNvPr id="12" name="矩形 1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400425" y="3984625"/>
            <a:ext cx="903288" cy="738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815975"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声速</a:t>
            </a:r>
          </a:p>
        </p:txBody>
      </p:sp>
      <p:sp>
        <p:nvSpPr>
          <p:cNvPr id="14" name="左大括号 13"/>
          <p:cNvSpPr/>
          <p:nvPr>
            <p:custDataLst>
              <p:tags r:id="rId9"/>
            </p:custDataLst>
          </p:nvPr>
        </p:nvSpPr>
        <p:spPr>
          <a:xfrm>
            <a:off x="4391025" y="3716338"/>
            <a:ext cx="533400" cy="1343025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891088" y="3443288"/>
            <a:ext cx="424021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声速与</a:t>
            </a: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介质种类</a:t>
            </a:r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有关系。 </a:t>
            </a:r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867275" y="4645025"/>
            <a:ext cx="4108450" cy="738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声速与介质</a:t>
            </a: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温度</a:t>
            </a:r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有关系。 </a:t>
            </a:r>
          </a:p>
        </p:txBody>
      </p:sp>
      <p:sp>
        <p:nvSpPr>
          <p:cNvPr id="17" name="圆角矩形 16"/>
          <p:cNvSpPr/>
          <p:nvPr>
            <p:custDataLst>
              <p:tags r:id="rId12"/>
            </p:custDataLst>
          </p:nvPr>
        </p:nvSpPr>
        <p:spPr>
          <a:xfrm>
            <a:off x="47625" y="55563"/>
            <a:ext cx="1552575" cy="474662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课堂总结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8" grpId="0"/>
      <p:bldP spid="9" grpId="0" animBg="1"/>
      <p:bldP spid="10" grpId="0"/>
      <p:bldP spid="11" grpId="0"/>
      <p:bldP spid="12" grpId="0"/>
      <p:bldP spid="14" grpId="0" animBg="1"/>
      <p:bldP spid="15" grpId="0"/>
      <p:bldP spid="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矩形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课堂作业</a:t>
            </a:r>
          </a:p>
        </p:txBody>
      </p:sp>
      <p:sp>
        <p:nvSpPr>
          <p:cNvPr id="5" name="TextBox 2"/>
          <p:cNvSpPr txBox="1"/>
          <p:nvPr>
            <p:custDataLst>
              <p:tags r:id="rId2"/>
            </p:custDataLst>
          </p:nvPr>
        </p:nvSpPr>
        <p:spPr>
          <a:xfrm>
            <a:off x="604838" y="749300"/>
            <a:ext cx="10969625" cy="1892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/>
              </a:rPr>
              <a:t>1. 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声音在</a:t>
            </a:r>
            <a:r>
              <a:rPr lang="en-US" altLang="zh-CN" sz="26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/>
              </a:rPr>
              <a:t>15℃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空气中的传播速度约为</a:t>
            </a:r>
            <a:r>
              <a:rPr lang="en-US" altLang="zh-CN" sz="2600" kern="0" baseline="-2500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______________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，在某次百米赛跑中，若终点记时员听到起点的发令枪声才开始记时，则所记录的比赛成绩比实际情况要</a:t>
            </a:r>
            <a:r>
              <a:rPr lang="en-US" altLang="zh-CN" sz="2600" kern="0" baseline="-2500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________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。（选填“好”或“差”）</a:t>
            </a: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6175375" y="876300"/>
            <a:ext cx="1168400" cy="4921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 kern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Helvetica"/>
              </a:rPr>
              <a:t>340m/s</a:t>
            </a:r>
            <a:endParaRPr lang="zh-CN" altLang="en-US" sz="2600" kern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  <a:sym typeface="Helvetica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1497013" y="2070100"/>
            <a:ext cx="519112" cy="4921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好</a:t>
            </a:r>
          </a:p>
        </p:txBody>
      </p:sp>
      <p:sp>
        <p:nvSpPr>
          <p:cNvPr id="10" name="矩形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04838" y="2838450"/>
            <a:ext cx="11190287" cy="1293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815975">
              <a:lnSpc>
                <a:spcPct val="150000"/>
              </a:lnSpc>
              <a:buFont typeface="Arial"/>
              <a:buNone/>
            </a:pP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2.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诗句“姑苏城外寒山寺，夜半钟声到客船”中，钟声是钟</a:t>
            </a:r>
            <a:r>
              <a:rPr lang="en-US" altLang="zh-CN" sz="2600" baseline="-25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__________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产生的，钟声是通过</a:t>
            </a:r>
            <a:r>
              <a:rPr lang="en-US" altLang="zh-CN" sz="2600" baseline="-25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_________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传播到人耳中的。</a:t>
            </a:r>
          </a:p>
        </p:txBody>
      </p:sp>
      <p:sp>
        <p:nvSpPr>
          <p:cNvPr id="11" name="矩形 10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397125" y="3565525"/>
            <a:ext cx="85090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815975">
              <a:buFont typeface="Arial"/>
              <a:buNone/>
            </a:pP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空气</a:t>
            </a:r>
            <a:endParaRPr lang="zh-CN" altLang="en-US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355138" y="2970213"/>
            <a:ext cx="852487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815975">
              <a:buFont typeface="Arial"/>
              <a:buNone/>
            </a:pP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振动</a:t>
            </a:r>
          </a:p>
        </p:txBody>
      </p:sp>
      <p:sp>
        <p:nvSpPr>
          <p:cNvPr id="13" name="圆角矩形 12"/>
          <p:cNvSpPr/>
          <p:nvPr>
            <p:custDataLst>
              <p:tags r:id="rId8"/>
            </p:custDataLst>
          </p:nvPr>
        </p:nvSpPr>
        <p:spPr>
          <a:xfrm>
            <a:off x="47625" y="55563"/>
            <a:ext cx="1552575" cy="474662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课堂作业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矩形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课堂作业</a:t>
            </a:r>
          </a:p>
        </p:txBody>
      </p:sp>
      <p:sp>
        <p:nvSpPr>
          <p:cNvPr id="40962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71500" y="958850"/>
            <a:ext cx="10975975" cy="309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3.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回声是声音在传播过程中遇到障碍物</a:t>
            </a:r>
            <a:r>
              <a:rPr lang="en-US" altLang="zh-CN" sz="2600" baseline="-25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__________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形成的。如果回声到达人耳比原声晚</a:t>
            </a:r>
            <a:r>
              <a:rPr lang="en-US" altLang="zh-CN" sz="2600" baseline="-25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_______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s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以上，人耳就能把回声跟原声区分开来，此时障碍物到听者的距离至少是</a:t>
            </a:r>
            <a:r>
              <a:rPr lang="en-US" altLang="zh-CN" sz="2600" baseline="-25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_______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m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。在屋子里说话比在操场上说话听起来更响亮，原因是屋子的空间比较小，造成回声到达人耳与原声延迟时间</a:t>
            </a:r>
            <a:r>
              <a:rPr lang="en-US" altLang="zh-CN" sz="2600" baseline="-25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_______________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，最终</a:t>
            </a:r>
            <a:r>
              <a:rPr lang="en-US" altLang="zh-CN" sz="2600" baseline="-25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____________________________________________________________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。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523038" y="1085850"/>
            <a:ext cx="85090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反射</a:t>
            </a:r>
            <a:endParaRPr lang="zh-CN" altLang="en-US" sz="26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58988" y="1706563"/>
            <a:ext cx="601662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0.1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786063" y="2289175"/>
            <a:ext cx="5429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17</a:t>
            </a:r>
            <a:endParaRPr lang="zh-CN" altLang="en-US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034463" y="2732088"/>
            <a:ext cx="1398587" cy="692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小于</a:t>
            </a: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0.1s</a:t>
            </a:r>
            <a:endParaRPr lang="zh-CN" altLang="en-US" sz="2600" baseline="-2500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矩形 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79463" y="3436938"/>
            <a:ext cx="5851525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回声与原声叠加在一起，原声就加强了</a:t>
            </a:r>
          </a:p>
        </p:txBody>
      </p:sp>
      <p:sp>
        <p:nvSpPr>
          <p:cNvPr id="11" name="圆角矩形 10"/>
          <p:cNvSpPr/>
          <p:nvPr>
            <p:custDataLst>
              <p:tags r:id="rId8"/>
            </p:custDataLst>
          </p:nvPr>
        </p:nvSpPr>
        <p:spPr>
          <a:xfrm>
            <a:off x="47625" y="55563"/>
            <a:ext cx="1552575" cy="474662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课堂作业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矩形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课堂作业</a:t>
            </a:r>
          </a:p>
        </p:txBody>
      </p:sp>
      <p:sp>
        <p:nvSpPr>
          <p:cNvPr id="43010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84275" y="896938"/>
            <a:ext cx="7416800" cy="3094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4.</a:t>
            </a:r>
            <a:r>
              <a:rPr lang="en-US" altLang="zh-CN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下列四种环境中，不能传播声音的是（         ）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A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．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在风沙飞扬的罗布泊沙漠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B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．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在潜水艇邀游的大海</a:t>
            </a: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C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．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在世界最高峰珠穆朗玛峰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D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．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在宇航员漫步的太空</a:t>
            </a:r>
          </a:p>
        </p:txBody>
      </p:sp>
      <p:sp>
        <p:nvSpPr>
          <p:cNvPr id="5" name="矩形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505700" y="1038225"/>
            <a:ext cx="423863" cy="493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D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" name="圆角矩形 5"/>
          <p:cNvSpPr/>
          <p:nvPr>
            <p:custDataLst>
              <p:tags r:id="rId4"/>
            </p:custDataLst>
          </p:nvPr>
        </p:nvSpPr>
        <p:spPr>
          <a:xfrm>
            <a:off x="47625" y="55563"/>
            <a:ext cx="1552575" cy="474662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课堂作业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矩形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课堂作业</a:t>
            </a:r>
          </a:p>
        </p:txBody>
      </p:sp>
      <p:sp>
        <p:nvSpPr>
          <p:cNvPr id="45058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50925" y="1039813"/>
            <a:ext cx="6783388" cy="3092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5.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关于声速，下列说法正确的是（　　  ）</a:t>
            </a: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A.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声音被墙壁反射回来，声速变大	</a:t>
            </a: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B.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声音被墙壁反射回来，声速变小	</a:t>
            </a: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C.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声音从水中传到空气中时，声速变大	</a:t>
            </a: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D.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声音从水中传到空气中时，声速变小</a:t>
            </a: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337300" y="1174750"/>
            <a:ext cx="423863" cy="493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815975"/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D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" name="圆角矩形 5"/>
          <p:cNvSpPr/>
          <p:nvPr>
            <p:custDataLst>
              <p:tags r:id="rId4"/>
            </p:custDataLst>
          </p:nvPr>
        </p:nvSpPr>
        <p:spPr>
          <a:xfrm>
            <a:off x="47625" y="55563"/>
            <a:ext cx="1552575" cy="474662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课堂作业</a:t>
            </a:r>
          </a:p>
        </p:txBody>
      </p:sp>
      <p:pic>
        <p:nvPicPr>
          <p:cNvPr id="45059" name="New picture" hidden="1"/>
          <p:cNvPicPr/>
          <p:nvPr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2128500" y="11811000"/>
            <a:ext cx="495300" cy="431800"/>
          </a:xfrm>
          <a:prstGeom prst="cube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矩形 10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课堂导入</a:t>
            </a:r>
          </a:p>
        </p:txBody>
      </p:sp>
      <p:sp>
        <p:nvSpPr>
          <p:cNvPr id="11266" name="矩形 1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课堂导入</a:t>
            </a:r>
          </a:p>
        </p:txBody>
      </p:sp>
      <p:sp>
        <p:nvSpPr>
          <p:cNvPr id="11267" name="矩形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23900" y="903288"/>
            <a:ext cx="10637838" cy="1222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sym typeface="+mn-ea"/>
              </a:rPr>
              <a:t>人们听到声音时往往距发声的物体有一定的距离，那么声音是怎样从发声的物体传播到远处的呢？</a:t>
            </a:r>
          </a:p>
        </p:txBody>
      </p:sp>
      <p:sp>
        <p:nvSpPr>
          <p:cNvPr id="4" name="圆角矩形 3"/>
          <p:cNvSpPr/>
          <p:nvPr>
            <p:custDataLst>
              <p:tags r:id="rId4"/>
            </p:custDataLst>
          </p:nvPr>
        </p:nvSpPr>
        <p:spPr>
          <a:xfrm>
            <a:off x="1104900" y="2543175"/>
            <a:ext cx="4524375" cy="2114550"/>
          </a:xfrm>
          <a:prstGeom prst="roundRect">
            <a:avLst/>
          </a:prstGeom>
          <a:noFill/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prstClr val="black"/>
                </a:solidFill>
                <a:latin typeface="Times New Roman" panose="02020603050405020304" pitchFamily="18" charset="0"/>
                <a:sym typeface="+mn-ea"/>
              </a:rPr>
              <a:t>老师现在可以和同学们交流，如果到月球上我们还能直接交谈吗？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166363" y="2380576"/>
            <a:ext cx="3892037" cy="2440846"/>
          </a:xfrm>
          <a:prstGeom prst="roundRect">
            <a:avLst/>
          </a:prstGeom>
        </p:spPr>
      </p:pic>
      <p:sp>
        <p:nvSpPr>
          <p:cNvPr id="10" name="圆角矩形 9"/>
          <p:cNvSpPr/>
          <p:nvPr>
            <p:custDataLst>
              <p:tags r:id="rId6"/>
            </p:custDataLst>
          </p:nvPr>
        </p:nvSpPr>
        <p:spPr>
          <a:xfrm>
            <a:off x="47625" y="55563"/>
            <a:ext cx="1574800" cy="474662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新课引入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11" name="矩形 1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98463" y="1376363"/>
            <a:ext cx="6324600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  <a:sym typeface="+mn-ea"/>
              </a:rPr>
              <a:t>1. 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  <a:sym typeface="+mn-ea"/>
              </a:rPr>
              <a:t>实验探究：声音是怎样向远处传播的</a:t>
            </a:r>
          </a:p>
        </p:txBody>
      </p:sp>
      <p:grpSp>
        <p:nvGrpSpPr>
          <p:cNvPr id="12291" name="组合 5"/>
          <p:cNvGrpSpPr/>
          <p:nvPr>
            <p:custDataLst>
              <p:tags r:id="rId3"/>
            </p:custDataLst>
          </p:nvPr>
        </p:nvGrpSpPr>
        <p:grpSpPr>
          <a:xfrm>
            <a:off x="398463" y="655638"/>
            <a:ext cx="4035425" cy="785812"/>
            <a:chOff x="210771" y="575077"/>
            <a:chExt cx="4035604" cy="784830"/>
          </a:xfrm>
        </p:grpSpPr>
        <p:sp>
          <p:nvSpPr>
            <p:cNvPr id="12298" name="文本框 7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210771" y="575077"/>
              <a:ext cx="4035604" cy="7848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+mn-ea"/>
                </a:rPr>
                <a:t>知识点      声音的传播</a:t>
              </a:r>
            </a:p>
          </p:txBody>
        </p:sp>
        <p:sp>
          <p:nvSpPr>
            <p:cNvPr id="12" name="椭圆 11"/>
            <p:cNvSpPr/>
            <p:nvPr>
              <p:custDataLst>
                <p:tags r:id="rId11"/>
              </p:custDataLst>
            </p:nvPr>
          </p:nvSpPr>
          <p:spPr>
            <a:xfrm>
              <a:off x="1549092" y="757411"/>
              <a:ext cx="444520" cy="462971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600" b="1">
                  <a:solidFill>
                    <a:prstClr val="white"/>
                  </a:solidFill>
                  <a:cs typeface="微软雅黑" panose="020B0503020204020204" charset="-122"/>
                  <a:sym typeface="+mn-ea"/>
                </a:rPr>
                <a:t>1</a:t>
              </a:r>
              <a:endParaRPr lang="zh-CN" altLang="en-US" sz="2600">
                <a:solidFill>
                  <a:prstClr val="white"/>
                </a:solidFill>
              </a:endParaRPr>
            </a:p>
          </p:txBody>
        </p:sp>
      </p:grpSp>
      <p:sp>
        <p:nvSpPr>
          <p:cNvPr id="2" name="矩形 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30213" y="2159000"/>
            <a:ext cx="3519487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探究一：固体能否传声</a:t>
            </a: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398463" y="2654300"/>
            <a:ext cx="11385550" cy="129222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815975">
              <a:lnSpc>
                <a:spcPct val="150000"/>
              </a:lnSpc>
              <a:defRPr/>
            </a:pPr>
            <a:r>
              <a:rPr lang="zh-CN" altLang="en-US" sz="2600">
                <a:solidFill>
                  <a:prstClr val="black"/>
                </a:solidFill>
                <a:latin typeface="+mn-ea"/>
                <a:ea typeface="+mn-ea"/>
              </a:rPr>
              <a:t>用一张桌子做实验。一个同学轻敲桌子，另一个同学把耳朵贴在桌面上。由实验能得出什么结论？</a:t>
            </a:r>
          </a:p>
        </p:txBody>
      </p:sp>
      <p:sp>
        <p:nvSpPr>
          <p:cNvPr id="17" name="圆角矩形 16"/>
          <p:cNvSpPr/>
          <p:nvPr>
            <p:custDataLst>
              <p:tags r:id="rId6"/>
            </p:custDataLst>
          </p:nvPr>
        </p:nvSpPr>
        <p:spPr>
          <a:xfrm>
            <a:off x="5724525" y="4051300"/>
            <a:ext cx="3590925" cy="1693863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prstClr val="black"/>
                </a:solidFill>
                <a:latin typeface="Times New Roman" panose="02020603050405020304" pitchFamily="18" charset="0"/>
                <a:sym typeface="+mn-ea"/>
              </a:rPr>
              <a:t>能听到明显的敲桌子的声音</a:t>
            </a:r>
          </a:p>
        </p:txBody>
      </p:sp>
      <p:sp>
        <p:nvSpPr>
          <p:cNvPr id="7" name="横卷形 6"/>
          <p:cNvSpPr/>
          <p:nvPr>
            <p:custDataLst>
              <p:tags r:id="rId7"/>
            </p:custDataLst>
          </p:nvPr>
        </p:nvSpPr>
        <p:spPr>
          <a:xfrm>
            <a:off x="5456238" y="3513138"/>
            <a:ext cx="4127500" cy="2768600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ysClr val="windowText" lastClr="000000"/>
                </a:solidFill>
                <a:cs typeface="Helvetica"/>
                <a:sym typeface="Helvetica"/>
              </a:rPr>
              <a:t>结论：</a:t>
            </a:r>
            <a:r>
              <a:rPr lang="zh-CN" altLang="en-US" sz="2600" kern="0">
                <a:solidFill>
                  <a:srgbClr val="FF0000"/>
                </a:solidFill>
                <a:cs typeface="Helvetica"/>
                <a:sym typeface="Helvetica"/>
              </a:rPr>
              <a:t>从这个实验可以看出，固体（桌子）也能传声。</a:t>
            </a:r>
            <a:endParaRPr lang="zh-CN" altLang="en-US" sz="2600">
              <a:solidFill>
                <a:prstClr val="black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1962" y="4263984"/>
            <a:ext cx="3351446" cy="1835147"/>
          </a:xfrm>
          <a:prstGeom prst="roundRect">
            <a:avLst/>
          </a:prstGeom>
        </p:spPr>
      </p:pic>
      <p:sp>
        <p:nvSpPr>
          <p:cNvPr id="13" name="圆角矩形 12"/>
          <p:cNvSpPr/>
          <p:nvPr>
            <p:custDataLst>
              <p:tags r:id="rId9"/>
            </p:custDataLst>
          </p:nvPr>
        </p:nvSpPr>
        <p:spPr>
          <a:xfrm>
            <a:off x="47625" y="55563"/>
            <a:ext cx="1574800" cy="474662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3" grpId="0"/>
      <p:bldP spid="17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6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98550" y="1368425"/>
            <a:ext cx="9142413" cy="692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将石头在水中碰撞，是否能在上方听到声音？这说明了什么？</a:t>
            </a:r>
          </a:p>
        </p:txBody>
      </p:sp>
      <p:sp>
        <p:nvSpPr>
          <p:cNvPr id="13315" name="矩形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15913" y="781050"/>
            <a:ext cx="377666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探究二：液体能否传声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>
            <p:custDataLst>
              <p:tags r:id="rId4"/>
            </p:custDataLst>
          </p:nvPr>
        </p:nvSpPr>
        <p:spPr>
          <a:xfrm>
            <a:off x="4618038" y="2652713"/>
            <a:ext cx="6275387" cy="2103437"/>
          </a:xfrm>
          <a:prstGeom prst="roundRect">
            <a:avLst/>
          </a:prstGeom>
          <a:noFill/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black"/>
                </a:solidFill>
                <a:latin typeface="Times New Roman" panose="02020603050405020304" pitchFamily="18" charset="0"/>
                <a:sym typeface="+mn-ea"/>
              </a:rPr>
              <a:t>现象：</a:t>
            </a:r>
            <a:r>
              <a:rPr lang="zh-CN" altLang="en-US" sz="2600">
                <a:solidFill>
                  <a:prstClr val="black"/>
                </a:solidFill>
                <a:latin typeface="Times New Roman" panose="02020603050405020304" pitchFamily="18" charset="0"/>
                <a:sym typeface="+mn-ea"/>
              </a:rPr>
              <a:t>能够清晰地听见石头撞击的声音。</a:t>
            </a:r>
            <a:endParaRPr lang="en-US" altLang="zh-CN" sz="2600">
              <a:solidFill>
                <a:prstClr val="black"/>
              </a:solidFill>
              <a:latin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2600">
              <a:solidFill>
                <a:prstClr val="black"/>
              </a:solidFill>
              <a:latin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2600">
              <a:solidFill>
                <a:prstClr val="black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355725" y="2382838"/>
            <a:ext cx="2530475" cy="2373312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矩形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727575" y="3338513"/>
            <a:ext cx="6291263" cy="1292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sym typeface="+mn-ea"/>
              </a:rPr>
              <a:t>结论：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sym typeface="+mn-ea"/>
              </a:rPr>
              <a:t>水中的声音是通过水传入空气，又通过空气传入人耳的。</a:t>
            </a:r>
          </a:p>
        </p:txBody>
      </p:sp>
      <p:sp>
        <p:nvSpPr>
          <p:cNvPr id="11" name="圆角矩形 10"/>
          <p:cNvSpPr/>
          <p:nvPr>
            <p:custDataLst>
              <p:tags r:id="rId7"/>
            </p:custDataLst>
          </p:nvPr>
        </p:nvSpPr>
        <p:spPr>
          <a:xfrm>
            <a:off x="47625" y="55563"/>
            <a:ext cx="1574800" cy="474662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14338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49275" y="1387475"/>
            <a:ext cx="10950575" cy="1220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上课时，我们都能听见老师讲课的声音；熟睡者被狗的叫声吵醒；这说明了什么？</a:t>
            </a:r>
          </a:p>
        </p:txBody>
      </p:sp>
      <p:sp>
        <p:nvSpPr>
          <p:cNvPr id="14339" name="矩形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9738" y="819150"/>
            <a:ext cx="37750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探究三：气体能否传声</a:t>
            </a: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云形 9"/>
          <p:cNvSpPr/>
          <p:nvPr>
            <p:custDataLst>
              <p:tags r:id="rId4"/>
            </p:custDataLst>
          </p:nvPr>
        </p:nvSpPr>
        <p:spPr>
          <a:xfrm>
            <a:off x="7964488" y="3328988"/>
            <a:ext cx="2871787" cy="1566862"/>
          </a:xfrm>
          <a:prstGeom prst="cloud">
            <a:avLst/>
          </a:prstGeom>
          <a:noFill/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prstClr val="black"/>
                </a:solidFill>
                <a:sym typeface="+mn-ea"/>
              </a:rPr>
              <a:t>这说明空气能传播声音</a:t>
            </a:r>
          </a:p>
        </p:txBody>
      </p:sp>
      <p:pic>
        <p:nvPicPr>
          <p:cNvPr id="14341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916113" y="3090863"/>
            <a:ext cx="2473325" cy="2043112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4342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>
            <a:clrChange>
              <a:clrFrom>
                <a:srgbClr val="FFFDEB"/>
              </a:clrFrom>
              <a:clrTo>
                <a:srgbClr val="FFFDEB">
                  <a:alpha val="0"/>
                </a:srgbClr>
              </a:clrTo>
            </a:clrChange>
          </a:blip>
          <a:srcRect t="478"/>
          <a:stretch>
            <a:fillRect/>
          </a:stretch>
        </p:blipFill>
        <p:spPr bwMode="auto">
          <a:xfrm>
            <a:off x="5016500" y="2824163"/>
            <a:ext cx="2195513" cy="236378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4343" name="文本框 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000750" y="3144838"/>
            <a:ext cx="960438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汪汪汪</a:t>
            </a:r>
          </a:p>
        </p:txBody>
      </p:sp>
      <p:sp>
        <p:nvSpPr>
          <p:cNvPr id="11" name="圆角矩形 10"/>
          <p:cNvSpPr/>
          <p:nvPr>
            <p:custDataLst>
              <p:tags r:id="rId8"/>
            </p:custDataLst>
          </p:nvPr>
        </p:nvSpPr>
        <p:spPr>
          <a:xfrm>
            <a:off x="47625" y="55563"/>
            <a:ext cx="1574800" cy="474662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15362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439863" y="1565275"/>
            <a:ext cx="4281487" cy="693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演示实验：真空罩中的闹钟</a:t>
            </a:r>
          </a:p>
        </p:txBody>
      </p:sp>
      <p:sp>
        <p:nvSpPr>
          <p:cNvPr id="15363" name="矩形 1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41338" y="715963"/>
            <a:ext cx="37766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探究四：真空能否传声</a:t>
            </a: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36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147888" y="2451100"/>
            <a:ext cx="2308225" cy="285432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8" name="圆角矩形 7"/>
          <p:cNvSpPr/>
          <p:nvPr>
            <p:custDataLst>
              <p:tags r:id="rId5"/>
            </p:custDataLst>
          </p:nvPr>
        </p:nvSpPr>
        <p:spPr>
          <a:xfrm>
            <a:off x="47625" y="55563"/>
            <a:ext cx="1574800" cy="474662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  <p:sp>
        <p:nvSpPr>
          <p:cNvPr id="10" name="圆角矩形 9"/>
          <p:cNvSpPr/>
          <p:nvPr>
            <p:custDataLst>
              <p:tags r:id="rId6"/>
            </p:custDataLst>
          </p:nvPr>
        </p:nvSpPr>
        <p:spPr>
          <a:xfrm>
            <a:off x="5026025" y="2746375"/>
            <a:ext cx="5592763" cy="2032000"/>
          </a:xfrm>
          <a:prstGeom prst="roundRect">
            <a:avLst/>
          </a:prstGeom>
          <a:noFill/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（</a:t>
            </a:r>
            <a:r>
              <a:rPr lang="en-US" altLang="zh-CN" sz="260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1</a:t>
            </a:r>
            <a:r>
              <a:rPr lang="zh-CN" altLang="en-US" sz="260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）</a:t>
            </a:r>
            <a:r>
              <a:rPr lang="zh-CN" altLang="en-US" sz="2600">
                <a:solidFill>
                  <a:prstClr val="black"/>
                </a:solidFill>
              </a:rPr>
              <a:t>把正在响铃的闹钟放在玻璃罩内，逐渐抽出其中的空气，注意声音的变化。</a:t>
            </a:r>
            <a:endParaRPr lang="en-US" altLang="zh-CN" sz="2600">
              <a:solidFill>
                <a:prstClr val="black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16386" name="矩形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60363" y="676275"/>
            <a:ext cx="9148762" cy="692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260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itchFamily="18" charset="0"/>
              </a:rPr>
              <a:t>）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再让空气逐渐进入玻璃罩内，注意声音的变化。</a:t>
            </a:r>
          </a:p>
        </p:txBody>
      </p:sp>
      <p:pic>
        <p:nvPicPr>
          <p:cNvPr id="3" name="Shape">
            <a:hlinkClick r:id="" action="ppaction://media"/>
          </p:cNvPr>
          <p:cNvPicPr>
            <a:picLocks noRot="1" noChangeAspect="1"/>
          </p:cNvPicPr>
          <p:nvPr>
            <a:videoFile r:link="rId3"/>
            <p:custDataLst>
              <p:tags r:id="rId4"/>
            </p:custDataLst>
            <p:extLst/>
          </p:nvPr>
        </p:nvPicPr>
        <p:blipFill>
          <a:blip r:embed="rId7"/>
          <a:stretch>
            <a:fillRect/>
          </a:stretch>
        </p:blipFill>
        <p:spPr bwMode="auto">
          <a:xfrm>
            <a:off x="2533650" y="1584325"/>
            <a:ext cx="7113588" cy="42672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7" name="圆角矩形 6"/>
          <p:cNvSpPr/>
          <p:nvPr>
            <p:custDataLst>
              <p:tags r:id="rId5"/>
            </p:custDataLst>
          </p:nvPr>
        </p:nvSpPr>
        <p:spPr>
          <a:xfrm>
            <a:off x="47625" y="55563"/>
            <a:ext cx="1574800" cy="474662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2337</TotalTime>
  <Words>2391</Words>
  <Application>Microsoft Office PowerPoint</Application>
  <PresentationFormat>自定义</PresentationFormat>
  <Paragraphs>257</Paragraphs>
  <Slides>34</Slides>
  <Notes>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lenovo</cp:lastModifiedBy>
  <cp:revision>1</cp:revision>
  <dcterms:created xsi:type="dcterms:W3CDTF">2019-05-20T10:58:00Z</dcterms:created>
  <dcterms:modified xsi:type="dcterms:W3CDTF">2020-10-26T02:36:54Z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