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188085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744" y="-90"/>
      </p:cViewPr>
      <p:guideLst>
        <p:guide orient="horz" pos="2155"/>
        <p:guide pos="37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AD0C0-E35A-43D2-AD7A-3BE22A3AFE7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F0A22-8B42-496D-BB7C-698799FFC9C3}" type="slidenum">
              <a:rPr lang="zh-CN" altLang="en-US" smtClean="0"/>
              <a:t>‹#›</a:t>
            </a:fld>
            <a:endParaRPr lang="zh-CN" altLang="en-US"/>
          </a:p>
        </p:txBody>
      </p:sp>
    </p:spTree>
    <p:extLst>
      <p:ext uri="{BB962C8B-B14F-4D97-AF65-F5344CB8AC3E}">
        <p14:creationId xmlns:p14="http://schemas.microsoft.com/office/powerpoint/2010/main" val="182782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1064" y="2125001"/>
            <a:ext cx="10098723" cy="146628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82128" y="3876305"/>
            <a:ext cx="8316595"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3939"/>
            <a:ext cx="2673191" cy="583662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4042" y="273939"/>
            <a:ext cx="7821560" cy="583662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5759625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2074188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371956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14047925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6277973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4169571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6759516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085275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8105575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1771242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8479917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4063538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13091290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15892388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9932210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53386857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42701156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1990270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38505" y="4395679"/>
            <a:ext cx="10098723" cy="135860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38505" y="2899312"/>
            <a:ext cx="10098723"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9354697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331821494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423124615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16910810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extLst>
      <p:ext uri="{BB962C8B-B14F-4D97-AF65-F5344CB8AC3E}">
        <p14:creationId xmlns:p14="http://schemas.microsoft.com/office/powerpoint/2010/main" val="20187001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94043" y="1596126"/>
            <a:ext cx="5247375"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39432" y="1596126"/>
            <a:ext cx="5247375"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4042" y="1531204"/>
            <a:ext cx="5249439"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94042" y="2169337"/>
            <a:ext cx="524943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035307" y="1531204"/>
            <a:ext cx="5251501"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035307" y="2169337"/>
            <a:ext cx="5251501"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4043" y="272355"/>
            <a:ext cx="3908718" cy="115909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45082" y="272355"/>
            <a:ext cx="6641725"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94043" y="1431446"/>
            <a:ext cx="3908718"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28730" y="4788377"/>
            <a:ext cx="7128510" cy="56529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28730" y="611215"/>
            <a:ext cx="7128510"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28730" y="5353671"/>
            <a:ext cx="712851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4043" y="273939"/>
            <a:ext cx="10692765" cy="114009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4043" y="1596126"/>
            <a:ext cx="10692765" cy="45144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94043" y="6340166"/>
            <a:ext cx="2772198"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4059291" y="6340166"/>
            <a:ext cx="3762269"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14609" y="6340166"/>
            <a:ext cx="2772198"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png"/><Relationship Id="rId7"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slide" Target="slide9.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hi.baidu.com/lionre001/album/item/33646f678a17c23eab184cd2.html" TargetMode="External"/><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__1.docx"/></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197338" y="1033681"/>
            <a:ext cx="16190133" cy="2746982"/>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4" name="平行四边形 3"/>
          <p:cNvSpPr/>
          <p:nvPr/>
        </p:nvSpPr>
        <p:spPr>
          <a:xfrm>
            <a:off x="-1335359" y="1033681"/>
            <a:ext cx="4831546" cy="2746982"/>
          </a:xfrm>
          <a:prstGeom prst="parallelogram">
            <a:avLst>
              <a:gd name="adj" fmla="val 44396"/>
            </a:avLst>
          </a:prstGeom>
          <a:blipFill dpi="0" rotWithShape="1">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6" name="文本框 5"/>
          <p:cNvSpPr txBox="1"/>
          <p:nvPr/>
        </p:nvSpPr>
        <p:spPr>
          <a:xfrm>
            <a:off x="3139919" y="1805477"/>
            <a:ext cx="8189320" cy="992610"/>
          </a:xfrm>
          <a:prstGeom prst="rect">
            <a:avLst/>
          </a:prstGeom>
          <a:noFill/>
        </p:spPr>
        <p:txBody>
          <a:bodyPr wrap="square" lIns="89860" tIns="44930" rIns="89860" bIns="44930" rtlCol="0">
            <a:spAutoFit/>
          </a:bodyPr>
          <a:lstStyle/>
          <a:p>
            <a:pPr algn="ctr"/>
            <a:r>
              <a:rPr lang="zh-CN" altLang="en-US" sz="5800" b="1">
                <a:solidFill>
                  <a:schemeClr val="bg1"/>
                </a:solidFill>
                <a:effectLst>
                  <a:outerShdw blurRad="38100" dist="38100" dir="2700000" algn="tl">
                    <a:srgbClr val="000000">
                      <a:alpha val="43137"/>
                    </a:srgbClr>
                  </a:outerShdw>
                </a:effectLst>
                <a:latin typeface="微软雅黑" panose="020B0503020204020204" charset="-122"/>
                <a:ea typeface="微软雅黑"/>
              </a:rPr>
              <a:t>第五章  透镜及其应用</a:t>
            </a:r>
          </a:p>
        </p:txBody>
      </p:sp>
      <p:sp>
        <p:nvSpPr>
          <p:cNvPr id="9" name="Rectangle 5"/>
          <p:cNvSpPr/>
          <p:nvPr/>
        </p:nvSpPr>
        <p:spPr>
          <a:xfrm>
            <a:off x="323801" y="4115259"/>
            <a:ext cx="11880850" cy="828881"/>
          </a:xfrm>
          <a:prstGeom prst="rect">
            <a:avLst/>
          </a:prstGeom>
          <a:noFill/>
          <a:ln w="9525">
            <a:noFill/>
          </a:ln>
        </p:spPr>
        <p:txBody>
          <a:bodyPr wrap="squar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algn="ctr">
              <a:buNone/>
            </a:pPr>
            <a:r>
              <a:rPr lang="en-US" altLang="zh-CN" sz="4700" b="1" dirty="0" smtClean="0">
                <a:latin typeface="微软雅黑" panose="020B0503020204020204" charset="-122"/>
                <a:ea typeface="微软雅黑"/>
                <a:cs typeface="微软雅黑" panose="020B0503020204020204" charset="-122"/>
              </a:rPr>
              <a:t>5.4</a:t>
            </a:r>
            <a:r>
              <a:rPr lang="zh-CN" altLang="en-US" sz="4700" b="1" dirty="0" smtClean="0">
                <a:latin typeface="微软雅黑" panose="020B0503020204020204" charset="-122"/>
                <a:ea typeface="微软雅黑"/>
                <a:cs typeface="微软雅黑" panose="020B0503020204020204" charset="-122"/>
              </a:rPr>
              <a:t>眼</a:t>
            </a:r>
            <a:r>
              <a:rPr lang="zh-CN" altLang="en-US" sz="4700" b="1" dirty="0">
                <a:latin typeface="微软雅黑" panose="020B0503020204020204" charset="-122"/>
                <a:ea typeface="微软雅黑"/>
                <a:cs typeface="微软雅黑" panose="020B0503020204020204" charset="-122"/>
              </a:rPr>
              <a:t>睛和眼镜</a:t>
            </a:r>
          </a:p>
        </p:txBody>
      </p:sp>
    </p:spTree>
    <p:extLst>
      <p:ext uri="{BB962C8B-B14F-4D97-AF65-F5344CB8AC3E}">
        <p14:creationId xmlns:p14="http://schemas.microsoft.com/office/powerpoint/2010/main" val="201117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4"/>
                                        </p:tgtEl>
                                        <p:attrNameLst>
                                          <p:attrName>style.visibility</p:attrName>
                                        </p:attrNameLst>
                                      </p:cBhvr>
                                      <p:to>
                                        <p:strVal val="visible"/>
                                      </p:to>
                                    </p:set>
                                    <p:animEffect transition="in" filter="checkerboard(across)">
                                      <p:cBhvr>
                                        <p:cTn id="8" dur="500"/>
                                        <p:tgtEl>
                                          <p:spTgt spid="4"/>
                                        </p:tgtEl>
                                      </p:cBhvr>
                                    </p:animEffect>
                                  </p:childTnLst>
                                </p:cTn>
                              </p:par>
                            </p:childTnLst>
                          </p:cTn>
                        </p:par>
                        <p:par>
                          <p:cTn id="9" fill="hold" nodeType="withGroup">
                            <p:stCondLst>
                              <p:cond delay="500"/>
                            </p:stCondLst>
                            <p:childTnLst>
                              <p:par>
                                <p:cTn id="10" presetID="22" presetClass="entr" presetSubtype="4" fill="hold" grpId="0" nodeType="afterEffec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withGroup">
                            <p:stCondLst>
                              <p:cond delay="1000"/>
                            </p:stCondLst>
                            <p:childTnLst>
                              <p:par>
                                <p:cTn id="14" presetID="4" presetClass="entr" presetSubtype="16" fill="hold" grpId="0" nodeType="afterEffect">
                                  <p:childTnLst>
                                    <p:set>
                                      <p:cBhvr>
                                        <p:cTn id="15" dur="1000" fill="hold">
                                          <p:stCondLst>
                                            <p:cond delay="0"/>
                                          </p:stCondLst>
                                        </p:cTn>
                                        <p:tgtEl>
                                          <p:spTgt spid="6"/>
                                        </p:tgtEl>
                                        <p:attrNameLst>
                                          <p:attrName>style.visibility</p:attrName>
                                        </p:attrNameLst>
                                      </p:cBhvr>
                                      <p:to>
                                        <p:strVal val="visible"/>
                                      </p:to>
                                    </p:set>
                                    <p:animEffect transition="in" filter="box(in)">
                                      <p:cBhvr>
                                        <p:cTn id="16" dur="1000"/>
                                        <p:tgtEl>
                                          <p:spTgt spid="6"/>
                                        </p:tgtEl>
                                      </p:cBhvr>
                                    </p:animEffect>
                                  </p:childTnLst>
                                </p:cTn>
                              </p:par>
                            </p:childTnLst>
                          </p:cTn>
                        </p:par>
                        <p:par>
                          <p:cTn id="17" fill="hold" nodeType="withGroup">
                            <p:stCondLst>
                              <p:cond delay="2000"/>
                            </p:stCondLst>
                            <p:childTnLst>
                              <p:par>
                                <p:cTn id="18" presetID="21" presetClass="entr" presetSubtype="3" fill="hold" grpId="0" nodeType="afterEffect">
                                  <p:childTnLst>
                                    <p:set>
                                      <p:cBhvr>
                                        <p:cTn id="19" dur="500" fill="hold">
                                          <p:stCondLst>
                                            <p:cond delay="0"/>
                                          </p:stCondLst>
                                        </p:cTn>
                                        <p:tgtEl>
                                          <p:spTgt spid="9"/>
                                        </p:tgtEl>
                                        <p:attrNameLst>
                                          <p:attrName>style.visibility</p:attrName>
                                        </p:attrNameLst>
                                      </p:cBhvr>
                                      <p:to>
                                        <p:strVal val="visible"/>
                                      </p:to>
                                    </p:set>
                                    <p:animEffect transition="in" filter="wheel(3)">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763252" y="1893987"/>
            <a:ext cx="5248923" cy="2930980"/>
            <a:chOff x="930" y="1162"/>
            <a:chExt cx="3393" cy="1851"/>
          </a:xfrm>
        </p:grpSpPr>
        <p:pic>
          <p:nvPicPr>
            <p:cNvPr id="4" name="Picture 4" descr="F:\人教物理八上学练考三校\AV168.EPS"/>
            <p:cNvPicPr>
              <a:picLocks noChangeAspect="1" noChangeArrowheads="1"/>
            </p:cNvPicPr>
            <p:nvPr/>
          </p:nvPicPr>
          <p:blipFill>
            <a:blip r:embed="rId2"/>
            <a:stretch>
              <a:fillRect/>
            </a:stretch>
          </p:blipFill>
          <p:spPr bwMode="auto">
            <a:xfrm>
              <a:off x="930" y="1162"/>
              <a:ext cx="3393" cy="1157"/>
            </a:xfrm>
            <a:prstGeom prst="rect">
              <a:avLst/>
            </a:prstGeom>
            <a:noFill/>
            <a:ln w="9525">
              <a:noFill/>
              <a:miter lim="800000"/>
            </a:ln>
          </p:spPr>
        </p:pic>
        <p:sp>
          <p:nvSpPr>
            <p:cNvPr id="5" name="Rectangle 5"/>
            <p:cNvSpPr>
              <a:spLocks noChangeArrowheads="1"/>
            </p:cNvSpPr>
            <p:nvPr/>
          </p:nvSpPr>
          <p:spPr bwMode="auto">
            <a:xfrm>
              <a:off x="2251" y="2517"/>
              <a:ext cx="1370" cy="496"/>
            </a:xfrm>
            <a:prstGeom prst="rect">
              <a:avLst/>
            </a:prstGeom>
            <a:noFill/>
            <a:ln w="9525" algn="ctr">
              <a:noFill/>
              <a:miter lim="800000"/>
            </a:ln>
          </p:spPr>
          <p:txBody>
            <a:bodyPr wrap="none" anchor="ctr">
              <a:spAutoFit/>
            </a:bodyPr>
            <a:lstStyle/>
            <a:p>
              <a:pPr>
                <a:lnSpc>
                  <a:spcPct val="150000"/>
                </a:lnSpc>
                <a:buFont typeface="Arial" pitchFamily="34" charset="0"/>
                <a:buNone/>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5 </a:t>
              </a:r>
            </a:p>
          </p:txBody>
        </p:sp>
      </p:grpSp>
    </p:spTree>
    <p:extLst>
      <p:ext uri="{BB962C8B-B14F-4D97-AF65-F5344CB8AC3E}">
        <p14:creationId xmlns:p14="http://schemas.microsoft.com/office/powerpoint/2010/main" val="410155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543184" y="1668032"/>
            <a:ext cx="10250058" cy="1811258"/>
          </a:xfrm>
          <a:prstGeom prst="rect">
            <a:avLst/>
          </a:prstGeom>
          <a:noFill/>
          <a:ln w="9525">
            <a:noFill/>
            <a:miter lim="800000"/>
          </a:ln>
        </p:spPr>
        <p:txBody>
          <a:bodyPr wrap="square" lIns="89860" tIns="44930" rIns="89860" bIns="44930" anchor="ctr">
            <a:spAutoFit/>
          </a:bodyPr>
          <a:lstStyle/>
          <a:p>
            <a:pPr eaLnBrk="0" hangingPunct="0">
              <a:lnSpc>
                <a:spcPct val="140000"/>
              </a:lnSpc>
            </a:pP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FF"/>
                </a:solidFill>
                <a:latin typeface="黑体" pitchFamily="49" charset="-122"/>
                <a:ea typeface="黑体" pitchFamily="49" charset="-122"/>
                <a:cs typeface="Times New Roman" panose="02020603050405020304" pitchFamily="18" charset="0"/>
              </a:rPr>
              <a:t>解析</a:t>
            </a: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图</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(a)(b)</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相比较：图</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中的晶状体更薄，焦距更大；图</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(b)</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中的晶状体更厚，焦距更小，所以眼睛是一个焦距可变的</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凸透镜</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。由于此人看远处和近处的物体都能成像在视网膜上，所以视力正常。</a:t>
            </a:r>
          </a:p>
        </p:txBody>
      </p:sp>
    </p:spTree>
    <p:extLst>
      <p:ext uri="{BB962C8B-B14F-4D97-AF65-F5344CB8AC3E}">
        <p14:creationId xmlns:p14="http://schemas.microsoft.com/office/powerpoint/2010/main" val="2350610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checkerboard(across)">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32875" y="1136026"/>
            <a:ext cx="10654091" cy="4018817"/>
            <a:chOff x="181" y="733"/>
            <a:chExt cx="6887" cy="2538"/>
          </a:xfrm>
        </p:grpSpPr>
        <p:sp>
          <p:nvSpPr>
            <p:cNvPr id="14" name="Rectangle 4"/>
            <p:cNvSpPr>
              <a:spLocks noChangeArrowheads="1"/>
            </p:cNvSpPr>
            <p:nvPr/>
          </p:nvSpPr>
          <p:spPr bwMode="auto">
            <a:xfrm>
              <a:off x="181" y="733"/>
              <a:ext cx="6887" cy="969"/>
            </a:xfrm>
            <a:prstGeom prst="rect">
              <a:avLst/>
            </a:prstGeom>
            <a:noFill/>
            <a:ln w="9525" algn="ctr">
              <a:noFill/>
              <a:miter lim="800000"/>
            </a:ln>
          </p:spPr>
          <p:txBody>
            <a:bodyPr wrap="square" anchor="ctr">
              <a:spAutoFit/>
            </a:bodyPr>
            <a:lstStyle/>
            <a:p>
              <a:pPr>
                <a:lnSpc>
                  <a:spcPct val="150000"/>
                </a:lnSpc>
                <a:buFont typeface="Arial" pitchFamily="34" charset="0"/>
                <a:buNone/>
              </a:pPr>
              <a:r>
                <a:rPr lang="zh-CN" altLang="en-US" sz="3000" b="1">
                  <a:solidFill>
                    <a:srgbClr val="57C6CF"/>
                  </a:solidFill>
                  <a:latin typeface="宋体" pitchFamily="2" charset="-122"/>
                  <a:ea typeface="宋体" pitchFamily="2" charset="-122"/>
                  <a:cs typeface="Times New Roman" panose="02020603050405020304" pitchFamily="18" charset="0"/>
                </a:rPr>
                <a:t>例</a:t>
              </a:r>
              <a:r>
                <a:rPr lang="en-US" altLang="zh-CN" sz="3000" b="1">
                  <a:solidFill>
                    <a:srgbClr val="57C6CF"/>
                  </a:solidFill>
                  <a:latin typeface="宋体" pitchFamily="2" charset="-122"/>
                  <a:ea typeface="宋体" pitchFamily="2" charset="-122"/>
                  <a:cs typeface="Times New Roman" panose="02020603050405020304" pitchFamily="18" charset="0"/>
                </a:rPr>
                <a:t>2</a:t>
              </a:r>
              <a:r>
                <a:rPr lang="zh-CN" altLang="en-US" sz="3000" b="1">
                  <a:solidFill>
                    <a:srgbClr val="FF0000"/>
                  </a:solidFill>
                  <a:latin typeface="宋体" pitchFamily="2" charset="-122"/>
                  <a:ea typeface="宋体" pitchFamily="2" charset="-122"/>
                  <a:cs typeface="Times New Roman" panose="02020603050405020304" pitchFamily="18" charset="0"/>
                </a:rPr>
                <a:t>　</a:t>
              </a:r>
              <a:r>
                <a:rPr lang="zh-CN" altLang="en-US" sz="3000" b="1">
                  <a:latin typeface="宋体" pitchFamily="2" charset="-122"/>
                  <a:ea typeface="宋体" pitchFamily="2" charset="-122"/>
                  <a:cs typeface="Times New Roman" panose="02020603050405020304" pitchFamily="18" charset="0"/>
                </a:rPr>
                <a:t>比较如图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6</a:t>
              </a:r>
              <a:r>
                <a:rPr lang="zh-CN" altLang="en-US" sz="3000" b="1">
                  <a:latin typeface="宋体" pitchFamily="2" charset="-122"/>
                  <a:ea typeface="宋体" pitchFamily="2" charset="-122"/>
                  <a:cs typeface="Times New Roman" panose="02020603050405020304" pitchFamily="18" charset="0"/>
                </a:rPr>
                <a:t>所示的眼睛和照相机的结构，把照相机与眼睛功能类似的部件填入表中。 </a:t>
              </a:r>
            </a:p>
          </p:txBody>
        </p:sp>
        <p:pic>
          <p:nvPicPr>
            <p:cNvPr id="15" name="Picture 5" descr="F:\人教物理八上学练考三校\3SED187.EPS"/>
            <p:cNvPicPr>
              <a:picLocks noChangeAspect="1" noChangeArrowheads="1"/>
            </p:cNvPicPr>
            <p:nvPr/>
          </p:nvPicPr>
          <p:blipFill>
            <a:blip r:embed="rId2"/>
            <a:stretch>
              <a:fillRect/>
            </a:stretch>
          </p:blipFill>
          <p:spPr bwMode="auto">
            <a:xfrm>
              <a:off x="1219" y="1706"/>
              <a:ext cx="3976" cy="1097"/>
            </a:xfrm>
            <a:prstGeom prst="rect">
              <a:avLst/>
            </a:prstGeom>
            <a:noFill/>
            <a:ln w="9525">
              <a:noFill/>
              <a:miter lim="800000"/>
            </a:ln>
          </p:spPr>
        </p:pic>
        <p:sp>
          <p:nvSpPr>
            <p:cNvPr id="16" name="Rectangle 6"/>
            <p:cNvSpPr>
              <a:spLocks noChangeArrowheads="1"/>
            </p:cNvSpPr>
            <p:nvPr/>
          </p:nvSpPr>
          <p:spPr bwMode="auto">
            <a:xfrm>
              <a:off x="2364" y="2775"/>
              <a:ext cx="1245" cy="496"/>
            </a:xfrm>
            <a:prstGeom prst="rect">
              <a:avLst/>
            </a:prstGeom>
            <a:noFill/>
            <a:ln w="9525" algn="ctr">
              <a:noFill/>
              <a:miter lim="800000"/>
            </a:ln>
          </p:spPr>
          <p:txBody>
            <a:bodyPr wrap="none" anchor="ctr">
              <a:spAutoFit/>
            </a:bodyPr>
            <a:lstStyle/>
            <a:p>
              <a:pPr>
                <a:lnSpc>
                  <a:spcPct val="150000"/>
                </a:lnSpc>
                <a:buFont typeface="Arial" pitchFamily="34" charset="0"/>
                <a:buNone/>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6</a:t>
              </a:r>
            </a:p>
          </p:txBody>
        </p:sp>
      </p:grpSp>
      <p:graphicFrame>
        <p:nvGraphicFramePr>
          <p:cNvPr id="17" name="Group 7"/>
          <p:cNvGraphicFramePr>
            <a:graphicFrameLocks noGrp="1"/>
          </p:cNvGraphicFramePr>
          <p:nvPr/>
        </p:nvGraphicFramePr>
        <p:xfrm>
          <a:off x="918751" y="5072501"/>
          <a:ext cx="7929849" cy="1035856"/>
        </p:xfrm>
        <a:graphic>
          <a:graphicData uri="http://schemas.openxmlformats.org/drawingml/2006/table">
            <a:tbl>
              <a:tblPr/>
              <a:tblGrid>
                <a:gridCol w="1522234">
                  <a:extLst>
                    <a:ext uri="{9D8B030D-6E8A-4147-A177-3AD203B41FA5}">
                      <a16:colId xmlns:a16="http://schemas.microsoft.com/office/drawing/2014/main" xmlns:p15="http://schemas.microsoft.com/office/powerpoint/2012/main" xmlns:p14="http://schemas.microsoft.com/office/powerpoint/2010/main" xmlns="" val="20000"/>
                    </a:ext>
                  </a:extLst>
                </a:gridCol>
                <a:gridCol w="2461255">
                  <a:extLst>
                    <a:ext uri="{9D8B030D-6E8A-4147-A177-3AD203B41FA5}">
                      <a16:colId xmlns:a16="http://schemas.microsoft.com/office/drawing/2014/main" xmlns:p15="http://schemas.microsoft.com/office/powerpoint/2012/main" xmlns:p14="http://schemas.microsoft.com/office/powerpoint/2010/main" xmlns="" val="20001"/>
                    </a:ext>
                  </a:extLst>
                </a:gridCol>
                <a:gridCol w="1523780">
                  <a:extLst>
                    <a:ext uri="{9D8B030D-6E8A-4147-A177-3AD203B41FA5}">
                      <a16:colId xmlns:a16="http://schemas.microsoft.com/office/drawing/2014/main" xmlns:p15="http://schemas.microsoft.com/office/powerpoint/2012/main" xmlns:p14="http://schemas.microsoft.com/office/powerpoint/2010/main" xmlns="" val="20002"/>
                    </a:ext>
                  </a:extLst>
                </a:gridCol>
                <a:gridCol w="1211291">
                  <a:extLst>
                    <a:ext uri="{9D8B030D-6E8A-4147-A177-3AD203B41FA5}">
                      <a16:colId xmlns:a16="http://schemas.microsoft.com/office/drawing/2014/main" xmlns:p15="http://schemas.microsoft.com/office/powerpoint/2012/main" xmlns:p14="http://schemas.microsoft.com/office/powerpoint/2010/main" xmlns="" val="20003"/>
                    </a:ext>
                  </a:extLst>
                </a:gridCol>
                <a:gridCol w="1211289">
                  <a:extLst>
                    <a:ext uri="{9D8B030D-6E8A-4147-A177-3AD203B41FA5}">
                      <a16:colId xmlns:a16="http://schemas.microsoft.com/office/drawing/2014/main" xmlns:p15="http://schemas.microsoft.com/office/powerpoint/2012/main" xmlns:p14="http://schemas.microsoft.com/office/powerpoint/2010/main" xmlns="" val="20004"/>
                    </a:ext>
                  </a:extLst>
                </a:gridCol>
              </a:tblGrid>
              <a:tr h="516841">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眼睛</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角膜、晶状体</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视网膜</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瞳孔</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眼睑</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5="http://schemas.microsoft.com/office/powerpoint/2012/main" xmlns:p14="http://schemas.microsoft.com/office/powerpoint/2010/main" xmlns="" val="10000"/>
                  </a:ext>
                </a:extLst>
              </a:tr>
              <a:tr h="516841">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照相机</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 </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 </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 </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宋体" pitchFamily="2" charset="-122"/>
                          <a:ea typeface="宋体" pitchFamily="2" charset="-122"/>
                          <a:cs typeface="Times New Roman" panose="02020603050405020304" pitchFamily="18" charset="0"/>
                        </a:rPr>
                        <a:t> </a:t>
                      </a:r>
                      <a:endParaRPr kumimoji="0" lang="zh-CN" altLang="en-US" sz="2800" b="1" i="0" u="none" strike="noStrike" cap="none" normalizeH="0" baseline="0">
                        <a:ln>
                          <a:noFill/>
                        </a:ln>
                        <a:solidFill>
                          <a:schemeClr val="tx1"/>
                        </a:solidFill>
                        <a:effectLst/>
                        <a:latin typeface="宋体" pitchFamily="2" charset="-122"/>
                        <a:ea typeface="宋体" pitchFamily="2" charset="-122"/>
                      </a:endParaRPr>
                    </a:p>
                  </a:txBody>
                  <a:tcPr marL="89106" marR="89106" marT="45604" marB="456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p15="http://schemas.microsoft.com/office/powerpoint/2012/main" xmlns:p14="http://schemas.microsoft.com/office/powerpoint/2010/main" xmlns="" val="10001"/>
                  </a:ext>
                </a:extLst>
              </a:tr>
            </a:tbl>
          </a:graphicData>
        </a:graphic>
      </p:graphicFrame>
      <p:sp>
        <p:nvSpPr>
          <p:cNvPr id="18" name="Rectangle 27"/>
          <p:cNvSpPr>
            <a:spLocks noChangeArrowheads="1"/>
          </p:cNvSpPr>
          <p:nvPr/>
        </p:nvSpPr>
        <p:spPr bwMode="auto">
          <a:xfrm>
            <a:off x="3095361" y="5601330"/>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镜头</a:t>
            </a:r>
          </a:p>
        </p:txBody>
      </p:sp>
      <p:sp>
        <p:nvSpPr>
          <p:cNvPr id="19" name="Rectangle 28"/>
          <p:cNvSpPr>
            <a:spLocks noChangeArrowheads="1"/>
          </p:cNvSpPr>
          <p:nvPr/>
        </p:nvSpPr>
        <p:spPr bwMode="auto">
          <a:xfrm>
            <a:off x="5342672" y="5576679"/>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胶片</a:t>
            </a:r>
          </a:p>
        </p:txBody>
      </p:sp>
      <p:sp>
        <p:nvSpPr>
          <p:cNvPr id="20" name="Rectangle 29"/>
          <p:cNvSpPr>
            <a:spLocks noChangeArrowheads="1"/>
          </p:cNvSpPr>
          <p:nvPr/>
        </p:nvSpPr>
        <p:spPr bwMode="auto">
          <a:xfrm>
            <a:off x="6698834" y="5624182"/>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光圈</a:t>
            </a:r>
          </a:p>
        </p:txBody>
      </p:sp>
      <p:sp>
        <p:nvSpPr>
          <p:cNvPr id="21" name="Rectangle 30"/>
          <p:cNvSpPr>
            <a:spLocks noChangeArrowheads="1"/>
          </p:cNvSpPr>
          <p:nvPr/>
        </p:nvSpPr>
        <p:spPr bwMode="auto">
          <a:xfrm>
            <a:off x="7903601" y="5613654"/>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快门</a:t>
            </a:r>
          </a:p>
        </p:txBody>
      </p:sp>
    </p:spTree>
    <p:extLst>
      <p:ext uri="{BB962C8B-B14F-4D97-AF65-F5344CB8AC3E}">
        <p14:creationId xmlns:p14="http://schemas.microsoft.com/office/powerpoint/2010/main" val="3064786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nodeType="clickPar">
                      <p:stCondLst>
                        <p:cond delay="indefinite"/>
                        <p:cond evt="onBegin" delay="0">
                          <p:tn val="10"/>
                        </p:cond>
                      </p:stCondLst>
                      <p:childTnLst>
                        <p:par>
                          <p:cTn id="12" fill="hold" nodeType="withGroup">
                            <p:stCondLst>
                              <p:cond delay="indefinite"/>
                            </p:stCondLst>
                          </p:cTn>
                        </p:par>
                        <p:par>
                          <p:cTn id="13" fill="hold" nodeType="after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withGroup">
                            <p:stCondLst>
                              <p:cond delay="indefinite"/>
                            </p:stCondLst>
                          </p:cTn>
                        </p:par>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nodeType="withGroup">
                            <p:stCondLst>
                              <p:cond delay="indefinite"/>
                            </p:stCondLst>
                          </p:cTn>
                        </p:par>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543184" y="1668032"/>
            <a:ext cx="10250058" cy="1811258"/>
          </a:xfrm>
          <a:prstGeom prst="rect">
            <a:avLst/>
          </a:prstGeom>
          <a:noFill/>
          <a:ln w="9525">
            <a:noFill/>
            <a:miter lim="800000"/>
          </a:ln>
        </p:spPr>
        <p:txBody>
          <a:bodyPr wrap="square" lIns="89860" tIns="44930" rIns="89860" bIns="44930" anchor="ctr">
            <a:spAutoFit/>
          </a:bodyPr>
          <a:lstStyle/>
          <a:p>
            <a:pPr eaLnBrk="0" hangingPunct="0">
              <a:lnSpc>
                <a:spcPct val="140000"/>
              </a:lnSpc>
            </a:pP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FF"/>
                </a:solidFill>
                <a:latin typeface="黑体" pitchFamily="49" charset="-122"/>
                <a:ea typeface="黑体" pitchFamily="49" charset="-122"/>
                <a:cs typeface="Times New Roman" panose="02020603050405020304" pitchFamily="18" charset="0"/>
              </a:rPr>
              <a:t>解析</a:t>
            </a: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人的眼睛好比一架神奇的照相机，晶状体和角膜的共同作用相当于镜头；视网膜相当于胶片；瞳孔相当于光圈，调节光线的射入量；眼睑相当于快门，快门打开才能有光线进入。</a:t>
            </a:r>
          </a:p>
        </p:txBody>
      </p:sp>
    </p:spTree>
    <p:extLst>
      <p:ext uri="{BB962C8B-B14F-4D97-AF65-F5344CB8AC3E}">
        <p14:creationId xmlns:p14="http://schemas.microsoft.com/office/powerpoint/2010/main" val="362127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checkerboard(across)">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528508" y="787888"/>
            <a:ext cx="10250058" cy="3530418"/>
          </a:xfrm>
          <a:prstGeom prst="rect">
            <a:avLst/>
          </a:prstGeom>
          <a:noFill/>
          <a:ln w="9525">
            <a:noFill/>
            <a:miter lim="800000"/>
          </a:ln>
        </p:spPr>
        <p:txBody>
          <a:bodyPr wrap="square" lIns="89860" tIns="44930" rIns="89860" bIns="44930" anchor="ctr">
            <a:spAutoFit/>
          </a:bodyPr>
          <a:lstStyle/>
          <a:p>
            <a:pPr eaLnBrk="0" hangingPunct="0">
              <a:lnSpc>
                <a:spcPct val="140000"/>
              </a:lnSpc>
            </a:pPr>
            <a:r>
              <a:rPr lang="en-US" altLang="zh-CN" sz="2600" b="1">
                <a:solidFill>
                  <a:srgbClr val="00B0F0"/>
                </a:solidFill>
                <a:latin typeface="黑体" pitchFamily="49" charset="-122"/>
                <a:ea typeface="黑体" pitchFamily="49" charset="-122"/>
                <a:cs typeface="Times New Roman" panose="02020603050405020304" pitchFamily="18" charset="0"/>
              </a:rPr>
              <a:t>[</a:t>
            </a:r>
            <a:r>
              <a:rPr lang="zh-CN" altLang="en-US" sz="2600" b="1">
                <a:solidFill>
                  <a:srgbClr val="00B0F0"/>
                </a:solidFill>
                <a:latin typeface="黑体" pitchFamily="49" charset="-122"/>
                <a:ea typeface="黑体" pitchFamily="49" charset="-122"/>
                <a:cs typeface="Times New Roman" panose="02020603050405020304" pitchFamily="18" charset="0"/>
              </a:rPr>
              <a:t>易错警示</a:t>
            </a:r>
            <a:r>
              <a:rPr lang="en-US" altLang="zh-CN" sz="2600" b="1">
                <a:solidFill>
                  <a:srgbClr val="00B0F0"/>
                </a:solidFill>
                <a:latin typeface="黑体" pitchFamily="49" charset="-122"/>
                <a:ea typeface="黑体"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虽然眼球的成像原理与照相机的成像原理都是</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物距大于二倍焦距</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(u&gt;2f)</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时，成一个倒立、缩小的实像</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，但两者也有不同的地方：照相机</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老式胶皮相机</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的焦距不变，远、近不同的物体都能清晰地成像在胶片上，是通过改变像距来实现的</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镜头前后伸缩</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；而眼睛能将远近不同的景物成像在视网膜上是通过改变晶状体的焦距实现的。</a:t>
            </a:r>
          </a:p>
        </p:txBody>
      </p:sp>
    </p:spTree>
    <p:extLst>
      <p:ext uri="{BB962C8B-B14F-4D97-AF65-F5344CB8AC3E}">
        <p14:creationId xmlns:p14="http://schemas.microsoft.com/office/powerpoint/2010/main" val="327226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4" fill="hold" grpId="0"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650388" y="868787"/>
            <a:ext cx="5178650" cy="706084"/>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600" b="1">
                <a:solidFill>
                  <a:schemeClr val="tx1">
                    <a:lumMod val="65000"/>
                    <a:lumOff val="35000"/>
                  </a:schemeClr>
                </a:solidFill>
                <a:latin typeface="微软雅黑" panose="020B0503020204020204" charset="-122"/>
                <a:ea typeface="微软雅黑"/>
                <a:cs typeface="微软雅黑" panose="020B0503020204020204" charset="-122"/>
              </a:rPr>
              <a:t>类型二　近视眼、远视眼及其矫正</a:t>
            </a:r>
          </a:p>
        </p:txBody>
      </p:sp>
      <p:grpSp>
        <p:nvGrpSpPr>
          <p:cNvPr id="13" name="组合 12"/>
          <p:cNvGrpSpPr/>
          <p:nvPr/>
        </p:nvGrpSpPr>
        <p:grpSpPr>
          <a:xfrm>
            <a:off x="638194" y="1506941"/>
            <a:ext cx="10611486" cy="4631951"/>
            <a:chOff x="654908" y="1510787"/>
            <a:chExt cx="10889392" cy="4643774"/>
          </a:xfrm>
        </p:grpSpPr>
        <p:sp>
          <p:nvSpPr>
            <p:cNvPr id="9218" name="Rectangle 2"/>
            <p:cNvSpPr>
              <a:spLocks noChangeArrowheads="1"/>
            </p:cNvSpPr>
            <p:nvPr/>
          </p:nvSpPr>
          <p:spPr bwMode="auto">
            <a:xfrm>
              <a:off x="654908" y="1510787"/>
              <a:ext cx="10889392" cy="2954654"/>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50000"/>
                </a:lnSpc>
                <a:spcBef>
                  <a:spcPct val="0"/>
                </a:spcBef>
                <a:spcAft>
                  <a:spcPct val="0"/>
                </a:spcAft>
              </a:pPr>
              <a:r>
                <a:rPr lang="zh-CN" altLang="en-US" sz="3000" b="1">
                  <a:solidFill>
                    <a:srgbClr val="57C6CF"/>
                  </a:solidFill>
                  <a:latin typeface="宋体" pitchFamily="2" charset="-122"/>
                  <a:ea typeface="宋体" pitchFamily="2" charset="-122"/>
                  <a:cs typeface="Times New Roman" panose="02020603050405020304" pitchFamily="18" charset="0"/>
                </a:rPr>
                <a:t>例</a:t>
              </a:r>
              <a:r>
                <a:rPr lang="en-US" altLang="zh-CN" sz="3000" b="1">
                  <a:solidFill>
                    <a:srgbClr val="57C6CF"/>
                  </a:solidFill>
                  <a:latin typeface="宋体" pitchFamily="2" charset="-122"/>
                  <a:ea typeface="宋体" pitchFamily="2" charset="-122"/>
                  <a:cs typeface="Times New Roman" panose="02020603050405020304" pitchFamily="18" charset="0"/>
                </a:rPr>
                <a:t>3 </a:t>
              </a:r>
              <a:r>
                <a:rPr lang="en-US" altLang="zh-CN" sz="3000" b="1">
                  <a:latin typeface="宋体" pitchFamily="2" charset="-122"/>
                  <a:ea typeface="宋体" pitchFamily="2" charset="-122"/>
                  <a:cs typeface="Times New Roman" panose="02020603050405020304" pitchFamily="18" charset="0"/>
                </a:rPr>
                <a:t>2018·</a:t>
              </a:r>
              <a:r>
                <a:rPr lang="zh-CN" altLang="en-US" sz="3000" b="1">
                  <a:latin typeface="宋体" pitchFamily="2" charset="-122"/>
                  <a:ea typeface="宋体" pitchFamily="2" charset="-122"/>
                  <a:cs typeface="Times New Roman" panose="02020603050405020304" pitchFamily="18" charset="0"/>
                </a:rPr>
                <a:t>长沙 现代生活，智能手机给人们带来了许多便利，但长时间盯着手机屏幕，容易导致视力下降。如图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所示，关于近视眼及其矫正的原理图正确的是（　　）</a:t>
              </a:r>
            </a:p>
            <a:p>
              <a:pPr fontAlgn="base">
                <a:lnSpc>
                  <a:spcPct val="150000"/>
                </a:lnSpc>
                <a:spcBef>
                  <a:spcPct val="0"/>
                </a:spcBef>
                <a:spcAft>
                  <a:spcPct val="0"/>
                </a:spcAft>
              </a:pPr>
              <a:r>
                <a:rPr lang="en-US" altLang="zh-CN" sz="3000" b="1">
                  <a:latin typeface="宋体" pitchFamily="2" charset="-122"/>
                  <a:ea typeface="宋体" pitchFamily="2" charset="-122"/>
                  <a:cs typeface="Times New Roman" panose="02020603050405020304" pitchFamily="18" charset="0"/>
                </a:rPr>
                <a:t>A.</a:t>
              </a:r>
              <a:r>
                <a:rPr lang="zh-CN" altLang="en-US" sz="3000" b="1">
                  <a:latin typeface="宋体" pitchFamily="2" charset="-122"/>
                  <a:ea typeface="宋体" pitchFamily="2" charset="-122"/>
                  <a:cs typeface="Times New Roman" panose="02020603050405020304" pitchFamily="18" charset="0"/>
                </a:rPr>
                <a:t>甲、乙　　</a:t>
              </a:r>
              <a:r>
                <a:rPr lang="en-US" altLang="zh-CN" sz="3000" b="1">
                  <a:latin typeface="宋体" pitchFamily="2" charset="-122"/>
                  <a:ea typeface="宋体" pitchFamily="2" charset="-122"/>
                  <a:cs typeface="Times New Roman" panose="02020603050405020304" pitchFamily="18" charset="0"/>
                </a:rPr>
                <a:t>B.</a:t>
              </a:r>
              <a:r>
                <a:rPr lang="zh-CN" altLang="en-US" sz="3000" b="1">
                  <a:latin typeface="宋体" pitchFamily="2" charset="-122"/>
                  <a:ea typeface="宋体" pitchFamily="2" charset="-122"/>
                  <a:cs typeface="Times New Roman" panose="02020603050405020304" pitchFamily="18" charset="0"/>
                </a:rPr>
                <a:t>甲、丁   </a:t>
              </a:r>
              <a:r>
                <a:rPr lang="en-US" altLang="zh-CN" sz="3000" b="1">
                  <a:latin typeface="宋体" pitchFamily="2" charset="-122"/>
                  <a:ea typeface="宋体" pitchFamily="2" charset="-122"/>
                  <a:cs typeface="Times New Roman" panose="02020603050405020304" pitchFamily="18" charset="0"/>
                </a:rPr>
                <a:t>C.</a:t>
              </a:r>
              <a:r>
                <a:rPr lang="zh-CN" altLang="en-US" sz="3000" b="1">
                  <a:latin typeface="宋体" pitchFamily="2" charset="-122"/>
                  <a:ea typeface="宋体" pitchFamily="2" charset="-122"/>
                  <a:cs typeface="Times New Roman" panose="02020603050405020304" pitchFamily="18" charset="0"/>
                </a:rPr>
                <a:t>丙、乙    </a:t>
              </a:r>
              <a:r>
                <a:rPr lang="en-US" altLang="zh-CN" sz="3000" b="1">
                  <a:latin typeface="宋体" pitchFamily="2" charset="-122"/>
                  <a:ea typeface="宋体" pitchFamily="2" charset="-122"/>
                  <a:cs typeface="Times New Roman" panose="02020603050405020304" pitchFamily="18" charset="0"/>
                </a:rPr>
                <a:t>D.</a:t>
              </a:r>
              <a:r>
                <a:rPr lang="zh-CN" altLang="en-US" sz="3000" b="1">
                  <a:latin typeface="宋体" pitchFamily="2" charset="-122"/>
                  <a:ea typeface="宋体" pitchFamily="2" charset="-122"/>
                  <a:cs typeface="Times New Roman" panose="02020603050405020304" pitchFamily="18" charset="0"/>
                </a:rPr>
                <a:t>丙、丁</a:t>
              </a:r>
            </a:p>
          </p:txBody>
        </p:sp>
        <p:pic>
          <p:nvPicPr>
            <p:cNvPr id="9217" name="图片 169" descr="9WRN150"/>
            <p:cNvPicPr>
              <a:picLocks noChangeAspect="1" noChangeArrowheads="1"/>
            </p:cNvPicPr>
            <p:nvPr/>
          </p:nvPicPr>
          <p:blipFill>
            <a:blip r:embed="rId2"/>
            <a:stretch>
              <a:fillRect/>
            </a:stretch>
          </p:blipFill>
          <p:spPr bwMode="auto">
            <a:xfrm>
              <a:off x="3286897" y="4361935"/>
              <a:ext cx="4851312" cy="889687"/>
            </a:xfrm>
            <a:prstGeom prst="rect">
              <a:avLst/>
            </a:prstGeom>
            <a:noFill/>
          </p:spPr>
        </p:pic>
        <p:sp>
          <p:nvSpPr>
            <p:cNvPr id="9219" name="Rectangle 3"/>
            <p:cNvSpPr>
              <a:spLocks noChangeArrowheads="1"/>
            </p:cNvSpPr>
            <p:nvPr/>
          </p:nvSpPr>
          <p:spPr bwMode="auto">
            <a:xfrm>
              <a:off x="4955059" y="5367728"/>
              <a:ext cx="1975955" cy="786833"/>
            </a:xfrm>
            <a:prstGeom prst="rect">
              <a:avLst/>
            </a:prstGeom>
            <a:noFill/>
            <a:ln w="9525">
              <a:noFill/>
              <a:miter lim="800000"/>
            </a:ln>
            <a:effectLst/>
          </p:spPr>
          <p:txBody>
            <a:bodyPr vert="horz" wrap="none" lIns="91440" tIns="45720" rIns="91440" bIns="45720" numCol="1" anchor="ctr" anchorCtr="0" compatLnSpc="1">
              <a:spAutoFit/>
            </a:bodyPr>
            <a:lstStyle/>
            <a:p>
              <a:pPr fontAlgn="base">
                <a:lnSpc>
                  <a:spcPct val="150000"/>
                </a:lnSpc>
                <a:spcBef>
                  <a:spcPct val="0"/>
                </a:spcBef>
                <a:spcAft>
                  <a:spcPct val="0"/>
                </a:spcAft>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5</a:t>
              </a:r>
            </a:p>
          </p:txBody>
        </p:sp>
      </p:grpSp>
      <p:sp>
        <p:nvSpPr>
          <p:cNvPr id="14" name="Rectangle 51"/>
          <p:cNvSpPr>
            <a:spLocks noChangeArrowheads="1"/>
          </p:cNvSpPr>
          <p:nvPr/>
        </p:nvSpPr>
        <p:spPr bwMode="auto">
          <a:xfrm>
            <a:off x="8460685" y="3045722"/>
            <a:ext cx="336967" cy="460069"/>
          </a:xfrm>
          <a:prstGeom prst="rect">
            <a:avLst/>
          </a:prstGeom>
        </p:spPr>
        <p:txBody>
          <a:bodyPr wrap="none" lIns="89860" tIns="44930" rIns="89860" bIns="44930" anchor="ctr">
            <a:spAutoFit/>
          </a:bodyPr>
          <a:lstStyle/>
          <a:p>
            <a:pPr>
              <a:buFontTx/>
              <a:buNone/>
            </a:pPr>
            <a:r>
              <a:rPr lang="en-US" altLang="zh-CN" sz="2400" b="1">
                <a:solidFill>
                  <a:srgbClr val="57C6CF"/>
                </a:solidFill>
                <a:latin typeface="宋体" pitchFamily="2" charset="-122"/>
                <a:ea typeface="宋体" pitchFamily="2" charset="-122"/>
              </a:rPr>
              <a:t>A</a:t>
            </a:r>
          </a:p>
        </p:txBody>
      </p:sp>
    </p:spTree>
    <p:extLst>
      <p:ext uri="{BB962C8B-B14F-4D97-AF65-F5344CB8AC3E}">
        <p14:creationId xmlns:p14="http://schemas.microsoft.com/office/powerpoint/2010/main" val="1143639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8" fill="hold" grpId="0" nodeType="afterEffect">
                                  <p:stCondLst>
                                    <p:cond delay="0"/>
                                  </p:stCondLst>
                                  <p:childTnLst>
                                    <p:set>
                                      <p:cBhvr>
                                        <p:cTn id="7" dur="1" fill="hold">
                                          <p:stCondLst>
                                            <p:cond delay="0"/>
                                          </p:stCondLst>
                                        </p:cTn>
                                        <p:tgtEl>
                                          <p:spTgt spid="4"/>
                                        </p:tgtEl>
                                        <p:attrNameLst>
                                          <p:attrName>style.visibility</p:attrName>
                                        </p:attrNameLst>
                                      </p:cBhvr>
                                      <p:to>
                                        <p:strVal val="visible"/>
                                      </p:to>
                                    </p:set>
                                    <p:anim calcmode="lin" valueType="num">
                                      <p:cBhvr additive="base">
                                        <p:cTn id="8" dur="500" fill="hold"/>
                                        <p:tgtEl>
                                          <p:spTgt spid="4"/>
                                        </p:tgtEl>
                                        <p:attrNameLst>
                                          <p:attrName>ppt_x</p:attrName>
                                        </p:attrNameLst>
                                      </p:cBhvr>
                                      <p:tavLst>
                                        <p:tav tm="0">
                                          <p:val>
                                            <p:strVal val="0-#ppt_w/2"/>
                                          </p:val>
                                        </p:tav>
                                        <p:tav tm="100000">
                                          <p:val>
                                            <p:strVal val="#ppt_x"/>
                                          </p:val>
                                        </p:tav>
                                      </p:tavLst>
                                    </p:anim>
                                    <p:anim calcmode="lin" valueType="num">
                                      <p:cBhvr additive="base">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500"/>
                            </p:stCondLst>
                            <p:childTnLst>
                              <p:par>
                                <p:cTn id="11" presetID="5" presetClass="entr" presetSubtype="10" fill="hold" nodeType="afterEffec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nodeType="clickPar">
                      <p:stCondLst>
                        <p:cond delay="indefinite"/>
                        <p:cond evt="onBegin" delay="0">
                          <p:tn val="13"/>
                        </p:cond>
                      </p:stCondLst>
                      <p:childTnLst>
                        <p:par>
                          <p:cTn id="15" fill="hold" nodeType="withGroup">
                            <p:stCondLst>
                              <p:cond delay="indefinite"/>
                            </p:stCondLst>
                          </p:cTn>
                        </p:par>
                        <p:par>
                          <p:cTn id="16" fill="hold" nodeType="after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615432" y="906796"/>
            <a:ext cx="10250058" cy="5249578"/>
          </a:xfrm>
          <a:prstGeom prst="rect">
            <a:avLst/>
          </a:prstGeom>
          <a:noFill/>
          <a:ln w="9525">
            <a:noFill/>
            <a:miter lim="800000"/>
          </a:ln>
        </p:spPr>
        <p:txBody>
          <a:bodyPr wrap="square" lIns="89860" tIns="44930" rIns="89860" bIns="44930" anchor="ctr">
            <a:spAutoFit/>
          </a:bodyPr>
          <a:lstStyle/>
          <a:p>
            <a:pPr eaLnBrk="0" hangingPunct="0">
              <a:lnSpc>
                <a:spcPct val="140000"/>
              </a:lnSpc>
            </a:pP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FF"/>
                </a:solidFill>
                <a:latin typeface="黑体" pitchFamily="49" charset="-122"/>
                <a:ea typeface="黑体" pitchFamily="49" charset="-122"/>
                <a:cs typeface="Times New Roman" panose="02020603050405020304" pitchFamily="18" charset="0"/>
              </a:rPr>
              <a:t>解析</a:t>
            </a:r>
            <a:r>
              <a:rPr lang="en-US" altLang="zh-CN" sz="2600" b="1">
                <a:solidFill>
                  <a:srgbClr val="0000FF"/>
                </a:solidFill>
                <a:latin typeface="黑体" pitchFamily="49" charset="-122"/>
                <a:ea typeface="黑体"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图甲中折射光线会聚在视网膜的前方，所以图甲表示近视眼的成像情况；为了使光会聚在原来的会聚点后面的视网膜上，就需要使光在进入人的眼睛以前发散一次，因此配戴对光具有发散作用的凹透镜来矫正，即图乙能正确表示近视眼的矫正情况。图丙中折射光线会聚在视网膜的后方，所以图丙表示远视眼的成像情况；远视眼是因为晶状体焦距太大，像落在视网膜的后方，为了使光会聚在原来的会聚点前面的视网膜上，就需要使光在进入人的眼睛以前会聚一次，因此配戴对光具有会聚作用的凸透镜来矫正，即图丁能正确表示远视眼的矫正情况。</a:t>
            </a:r>
          </a:p>
        </p:txBody>
      </p:sp>
    </p:spTree>
    <p:extLst>
      <p:ext uri="{BB962C8B-B14F-4D97-AF65-F5344CB8AC3E}">
        <p14:creationId xmlns:p14="http://schemas.microsoft.com/office/powerpoint/2010/main" val="2418187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checkerboard(across)">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624840" y="1744801"/>
            <a:ext cx="10250058" cy="2957365"/>
          </a:xfrm>
          <a:prstGeom prst="rect">
            <a:avLst/>
          </a:prstGeom>
          <a:noFill/>
          <a:ln w="9525">
            <a:noFill/>
            <a:miter lim="800000"/>
          </a:ln>
        </p:spPr>
        <p:txBody>
          <a:bodyPr wrap="square" lIns="89860" tIns="44930" rIns="89860" bIns="44930" anchor="ctr">
            <a:spAutoFit/>
          </a:bodyPr>
          <a:lstStyle/>
          <a:p>
            <a:pPr eaLnBrk="0" hangingPunct="0">
              <a:lnSpc>
                <a:spcPct val="140000"/>
              </a:lnSpc>
            </a:pPr>
            <a:r>
              <a:rPr lang="en-US" altLang="zh-CN" sz="2600" b="1">
                <a:solidFill>
                  <a:srgbClr val="00B0F0"/>
                </a:solidFill>
                <a:latin typeface="黑体" pitchFamily="49" charset="-122"/>
                <a:ea typeface="黑体" pitchFamily="49" charset="-122"/>
                <a:cs typeface="Times New Roman" panose="02020603050405020304" pitchFamily="18" charset="0"/>
              </a:rPr>
              <a:t>[</a:t>
            </a:r>
            <a:r>
              <a:rPr lang="zh-CN" altLang="en-US" sz="2600" b="1">
                <a:solidFill>
                  <a:srgbClr val="00B0F0"/>
                </a:solidFill>
                <a:latin typeface="黑体" pitchFamily="49" charset="-122"/>
                <a:ea typeface="黑体" pitchFamily="49" charset="-122"/>
                <a:cs typeface="Times New Roman" panose="02020603050405020304" pitchFamily="18" charset="0"/>
              </a:rPr>
              <a:t>方法指导</a:t>
            </a:r>
            <a:r>
              <a:rPr lang="en-US" altLang="zh-CN" sz="2600" b="1">
                <a:solidFill>
                  <a:srgbClr val="00B0F0"/>
                </a:solidFill>
                <a:latin typeface="黑体" pitchFamily="49" charset="-122"/>
                <a:ea typeface="黑体" pitchFamily="49" charset="-122"/>
                <a:cs typeface="Times New Roman" panose="02020603050405020304" pitchFamily="18" charset="0"/>
              </a:rPr>
              <a:t>]</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判断近视眼和远视眼的方法</a:t>
            </a:r>
          </a:p>
          <a:p>
            <a:pPr eaLnBrk="0" hangingPunct="0">
              <a:lnSpc>
                <a:spcPct val="140000"/>
              </a:lnSpc>
            </a:pP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(1)</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近视眼：</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①</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远处射来的平行光会聚于视网膜前；②只能看清近处物体看不清远处物体。</a:t>
            </a:r>
          </a:p>
          <a:p>
            <a:pPr eaLnBrk="0" hangingPunct="0">
              <a:lnSpc>
                <a:spcPct val="140000"/>
              </a:lnSpc>
            </a:pP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(2)</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远视眼：</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①</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近处射来的光会聚于视网膜后；</a:t>
            </a:r>
            <a:r>
              <a:rPr lang="en-US"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②</a:t>
            </a:r>
            <a:r>
              <a:rPr lang="zh-CN" altLang="en-US" sz="2600" b="1">
                <a:solidFill>
                  <a:srgbClr val="000000"/>
                </a:solidFill>
                <a:latin typeface="仿宋" panose="02010609060101010101" pitchFamily="49" charset="-122"/>
                <a:ea typeface="仿宋" panose="02010609060101010101" pitchFamily="49" charset="-122"/>
                <a:cs typeface="Times New Roman" panose="02020603050405020304" pitchFamily="18" charset="0"/>
              </a:rPr>
              <a:t>只能看清远处物体看不清近处物体。</a:t>
            </a:r>
          </a:p>
        </p:txBody>
      </p:sp>
    </p:spTree>
    <p:extLst>
      <p:ext uri="{BB962C8B-B14F-4D97-AF65-F5344CB8AC3E}">
        <p14:creationId xmlns:p14="http://schemas.microsoft.com/office/powerpoint/2010/main" val="1662280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4" fill="hold" grpId="0"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pSp>
        <p:nvGrpSpPr>
          <p:cNvPr id="2" name="组合 9"/>
          <p:cNvGrpSpPr/>
          <p:nvPr/>
        </p:nvGrpSpPr>
        <p:grpSpPr>
          <a:xfrm>
            <a:off x="571148" y="970342"/>
            <a:ext cx="2286445" cy="571311"/>
            <a:chOff x="923" y="1532"/>
            <a:chExt cx="3695" cy="902"/>
          </a:xfrm>
        </p:grpSpPr>
        <p:pic>
          <p:nvPicPr>
            <p:cNvPr id="9" name="图片 8" descr="00 图标-0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 y="1552"/>
              <a:ext cx="3695" cy="882"/>
            </a:xfrm>
            <a:prstGeom prst="rect">
              <a:avLst/>
            </a:prstGeom>
          </p:spPr>
        </p:pic>
        <p:sp>
          <p:nvSpPr>
            <p:cNvPr id="22" name="文本框 3"/>
            <p:cNvSpPr txBox="1"/>
            <p:nvPr/>
          </p:nvSpPr>
          <p:spPr>
            <a:xfrm>
              <a:off x="1156" y="1532"/>
              <a:ext cx="2868" cy="899"/>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课堂小结</a:t>
              </a:r>
            </a:p>
          </p:txBody>
        </p:sp>
      </p:grpSp>
      <p:sp>
        <p:nvSpPr>
          <p:cNvPr id="8" name="Text Box 43"/>
          <p:cNvSpPr txBox="1">
            <a:spLocks noChangeArrowheads="1"/>
          </p:cNvSpPr>
          <p:nvPr/>
        </p:nvSpPr>
        <p:spPr bwMode="auto">
          <a:xfrm>
            <a:off x="932409" y="2805106"/>
            <a:ext cx="593385" cy="2237406"/>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眼睛和眼镜</a:t>
            </a:r>
            <a:endParaRPr lang="en-US" altLang="zh-CN" sz="2800" b="1">
              <a:latin typeface="宋体" pitchFamily="2" charset="-122"/>
              <a:ea typeface="宋体" pitchFamily="2" charset="-122"/>
            </a:endParaRPr>
          </a:p>
        </p:txBody>
      </p:sp>
      <p:grpSp>
        <p:nvGrpSpPr>
          <p:cNvPr id="60" name="Group 44"/>
          <p:cNvGrpSpPr/>
          <p:nvPr/>
        </p:nvGrpSpPr>
        <p:grpSpPr>
          <a:xfrm>
            <a:off x="1579093" y="2640125"/>
            <a:ext cx="1069687" cy="2657043"/>
            <a:chOff x="567" y="1752"/>
            <a:chExt cx="816" cy="1678"/>
          </a:xfrm>
          <a:solidFill>
            <a:schemeClr val="bg1"/>
          </a:solidFill>
        </p:grpSpPr>
        <p:sp>
          <p:nvSpPr>
            <p:cNvPr id="61" name="Line 45"/>
            <p:cNvSpPr>
              <a:spLocks noChangeShapeType="1"/>
            </p:cNvSpPr>
            <p:nvPr/>
          </p:nvSpPr>
          <p:spPr bwMode="auto">
            <a:xfrm flipH="1">
              <a:off x="1111" y="1752"/>
              <a:ext cx="272"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62" name="Line 46"/>
            <p:cNvSpPr>
              <a:spLocks noChangeShapeType="1"/>
            </p:cNvSpPr>
            <p:nvPr/>
          </p:nvSpPr>
          <p:spPr bwMode="auto">
            <a:xfrm flipH="1">
              <a:off x="1111" y="1752"/>
              <a:ext cx="0" cy="1678"/>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63" name="Line 47"/>
            <p:cNvSpPr>
              <a:spLocks noChangeShapeType="1"/>
            </p:cNvSpPr>
            <p:nvPr/>
          </p:nvSpPr>
          <p:spPr bwMode="auto">
            <a:xfrm>
              <a:off x="1111" y="3430"/>
              <a:ext cx="272"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64" name="Line 48"/>
            <p:cNvSpPr>
              <a:spLocks noChangeShapeType="1"/>
            </p:cNvSpPr>
            <p:nvPr/>
          </p:nvSpPr>
          <p:spPr bwMode="auto">
            <a:xfrm flipH="1">
              <a:off x="567" y="2478"/>
              <a:ext cx="816"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65" name="Line 49"/>
            <p:cNvSpPr>
              <a:spLocks noChangeShapeType="1"/>
            </p:cNvSpPr>
            <p:nvPr/>
          </p:nvSpPr>
          <p:spPr bwMode="auto">
            <a:xfrm flipH="1">
              <a:off x="1111" y="2976"/>
              <a:ext cx="272"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grpSp>
      <p:sp>
        <p:nvSpPr>
          <p:cNvPr id="66" name="Text Box 52"/>
          <p:cNvSpPr txBox="1">
            <a:spLocks noChangeArrowheads="1"/>
          </p:cNvSpPr>
          <p:nvPr/>
        </p:nvSpPr>
        <p:spPr bwMode="auto">
          <a:xfrm>
            <a:off x="2896276" y="2396448"/>
            <a:ext cx="887695" cy="952512"/>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眼睛</a:t>
            </a:r>
            <a:endParaRPr lang="en-US" altLang="zh-CN" sz="2800" b="1">
              <a:latin typeface="宋体" pitchFamily="2" charset="-122"/>
              <a:ea typeface="宋体" pitchFamily="2" charset="-122"/>
            </a:endParaRPr>
          </a:p>
        </p:txBody>
      </p:sp>
      <p:grpSp>
        <p:nvGrpSpPr>
          <p:cNvPr id="67" name="Group 53"/>
          <p:cNvGrpSpPr/>
          <p:nvPr/>
        </p:nvGrpSpPr>
        <p:grpSpPr>
          <a:xfrm>
            <a:off x="3897746" y="2196929"/>
            <a:ext cx="796698" cy="790146"/>
            <a:chOff x="1837" y="1480"/>
            <a:chExt cx="515" cy="499"/>
          </a:xfrm>
          <a:solidFill>
            <a:schemeClr val="bg1"/>
          </a:solidFill>
        </p:grpSpPr>
        <p:sp>
          <p:nvSpPr>
            <p:cNvPr id="68" name="Line 54"/>
            <p:cNvSpPr>
              <a:spLocks noChangeShapeType="1"/>
            </p:cNvSpPr>
            <p:nvPr/>
          </p:nvSpPr>
          <p:spPr bwMode="auto">
            <a:xfrm flipH="1">
              <a:off x="2064" y="1480"/>
              <a:ext cx="272"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69" name="Line 55"/>
            <p:cNvSpPr>
              <a:spLocks noChangeShapeType="1"/>
            </p:cNvSpPr>
            <p:nvPr/>
          </p:nvSpPr>
          <p:spPr bwMode="auto">
            <a:xfrm flipH="1">
              <a:off x="2064" y="1480"/>
              <a:ext cx="0" cy="499"/>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70" name="Line 56"/>
            <p:cNvSpPr>
              <a:spLocks noChangeShapeType="1"/>
            </p:cNvSpPr>
            <p:nvPr/>
          </p:nvSpPr>
          <p:spPr bwMode="auto">
            <a:xfrm>
              <a:off x="2080" y="1979"/>
              <a:ext cx="272"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sp>
          <p:nvSpPr>
            <p:cNvPr id="71" name="Line 57"/>
            <p:cNvSpPr>
              <a:spLocks noChangeShapeType="1"/>
            </p:cNvSpPr>
            <p:nvPr/>
          </p:nvSpPr>
          <p:spPr bwMode="auto">
            <a:xfrm flipH="1">
              <a:off x="1837" y="1744"/>
              <a:ext cx="227" cy="0"/>
            </a:xfrm>
            <a:prstGeom prst="line">
              <a:avLst/>
            </a:prstGeom>
            <a:grpFill/>
            <a:ln w="9525">
              <a:solidFill>
                <a:schemeClr val="tx1"/>
              </a:solidFill>
              <a:round/>
            </a:ln>
            <a:effectLst/>
          </p:spPr>
          <p:txBody>
            <a:bodyPr wrap="none" anchor="ctr">
              <a:spAutoFit/>
            </a:bodyPr>
            <a:lstStyle/>
            <a:p>
              <a:endParaRPr lang="zh-CN" altLang="en-US" sz="2800" b="1">
                <a:latin typeface="宋体" pitchFamily="2" charset="-122"/>
                <a:ea typeface="宋体" pitchFamily="2" charset="-122"/>
              </a:endParaRPr>
            </a:p>
          </p:txBody>
        </p:sp>
      </p:grpSp>
      <p:sp>
        <p:nvSpPr>
          <p:cNvPr id="72" name="Text Box 60"/>
          <p:cNvSpPr txBox="1">
            <a:spLocks noChangeArrowheads="1"/>
          </p:cNvSpPr>
          <p:nvPr/>
        </p:nvSpPr>
        <p:spPr bwMode="auto">
          <a:xfrm>
            <a:off x="4724536" y="1840807"/>
            <a:ext cx="3319450" cy="952512"/>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晶状体相当于凸透镜</a:t>
            </a:r>
          </a:p>
        </p:txBody>
      </p:sp>
      <p:sp>
        <p:nvSpPr>
          <p:cNvPr id="73" name="Text Box 63"/>
          <p:cNvSpPr txBox="1">
            <a:spLocks noChangeArrowheads="1"/>
          </p:cNvSpPr>
          <p:nvPr/>
        </p:nvSpPr>
        <p:spPr bwMode="auto">
          <a:xfrm>
            <a:off x="4733119" y="2679345"/>
            <a:ext cx="2981296" cy="952512"/>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视网膜相当于光屏</a:t>
            </a:r>
          </a:p>
        </p:txBody>
      </p:sp>
      <p:sp>
        <p:nvSpPr>
          <p:cNvPr id="74" name="Text Box 66"/>
          <p:cNvSpPr txBox="1">
            <a:spLocks noChangeArrowheads="1"/>
          </p:cNvSpPr>
          <p:nvPr/>
        </p:nvSpPr>
        <p:spPr bwMode="auto">
          <a:xfrm>
            <a:off x="2762006" y="3432009"/>
            <a:ext cx="1314917" cy="528633"/>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近视眼</a:t>
            </a:r>
            <a:endParaRPr lang="en-US" altLang="zh-CN" sz="2800" b="1">
              <a:latin typeface="宋体" pitchFamily="2" charset="-122"/>
              <a:ea typeface="宋体" pitchFamily="2" charset="-122"/>
            </a:endParaRPr>
          </a:p>
        </p:txBody>
      </p:sp>
      <p:sp>
        <p:nvSpPr>
          <p:cNvPr id="75" name="Line 67"/>
          <p:cNvSpPr>
            <a:spLocks noChangeShapeType="1"/>
          </p:cNvSpPr>
          <p:nvPr/>
        </p:nvSpPr>
        <p:spPr bwMode="auto">
          <a:xfrm>
            <a:off x="4171564" y="3761385"/>
            <a:ext cx="561556" cy="0"/>
          </a:xfrm>
          <a:prstGeom prst="line">
            <a:avLst/>
          </a:prstGeom>
          <a:noFill/>
          <a:ln w="9525">
            <a:solidFill>
              <a:schemeClr val="tx1"/>
            </a:solidFill>
            <a:round/>
          </a:ln>
          <a:effectLst/>
        </p:spPr>
        <p:txBody>
          <a:bodyPr wrap="none" lIns="89860" tIns="44930" rIns="89860" bIns="44930" anchor="ctr">
            <a:spAutoFit/>
          </a:bodyPr>
          <a:lstStyle/>
          <a:p>
            <a:endParaRPr lang="zh-CN" altLang="en-US" sz="2800" b="1">
              <a:latin typeface="宋体" pitchFamily="2" charset="-122"/>
              <a:ea typeface="宋体" pitchFamily="2" charset="-122"/>
            </a:endParaRPr>
          </a:p>
        </p:txBody>
      </p:sp>
      <p:sp>
        <p:nvSpPr>
          <p:cNvPr id="76" name="Text Box 70"/>
          <p:cNvSpPr txBox="1">
            <a:spLocks noChangeArrowheads="1"/>
          </p:cNvSpPr>
          <p:nvPr/>
        </p:nvSpPr>
        <p:spPr bwMode="auto">
          <a:xfrm>
            <a:off x="4794152" y="3518403"/>
            <a:ext cx="2651724" cy="952512"/>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成像在视网膜前</a:t>
            </a:r>
          </a:p>
        </p:txBody>
      </p:sp>
      <p:sp>
        <p:nvSpPr>
          <p:cNvPr id="77" name="Line 71"/>
          <p:cNvSpPr>
            <a:spLocks noChangeShapeType="1"/>
          </p:cNvSpPr>
          <p:nvPr/>
        </p:nvSpPr>
        <p:spPr bwMode="auto">
          <a:xfrm>
            <a:off x="7438755" y="3797805"/>
            <a:ext cx="561556" cy="0"/>
          </a:xfrm>
          <a:prstGeom prst="line">
            <a:avLst/>
          </a:prstGeom>
          <a:noFill/>
          <a:ln w="9525">
            <a:solidFill>
              <a:schemeClr val="tx1"/>
            </a:solidFill>
            <a:round/>
          </a:ln>
          <a:effectLst/>
        </p:spPr>
        <p:txBody>
          <a:bodyPr wrap="none" lIns="89860" tIns="44930" rIns="89860" bIns="44930" anchor="ctr">
            <a:spAutoFit/>
          </a:bodyPr>
          <a:lstStyle/>
          <a:p>
            <a:endParaRPr lang="zh-CN" altLang="en-US" sz="2800" b="1">
              <a:latin typeface="宋体" pitchFamily="2" charset="-122"/>
              <a:ea typeface="宋体" pitchFamily="2" charset="-122"/>
            </a:endParaRPr>
          </a:p>
        </p:txBody>
      </p:sp>
      <p:sp>
        <p:nvSpPr>
          <p:cNvPr id="78" name="Text Box 74"/>
          <p:cNvSpPr txBox="1">
            <a:spLocks noChangeArrowheads="1"/>
          </p:cNvSpPr>
          <p:nvPr/>
        </p:nvSpPr>
        <p:spPr bwMode="auto">
          <a:xfrm>
            <a:off x="8085757" y="3379906"/>
            <a:ext cx="1337549" cy="951677"/>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用凹透镜矫正</a:t>
            </a:r>
          </a:p>
        </p:txBody>
      </p:sp>
      <p:sp>
        <p:nvSpPr>
          <p:cNvPr id="79" name="Text Box 81"/>
          <p:cNvSpPr txBox="1">
            <a:spLocks noChangeArrowheads="1"/>
          </p:cNvSpPr>
          <p:nvPr/>
        </p:nvSpPr>
        <p:spPr bwMode="auto">
          <a:xfrm>
            <a:off x="2737593" y="4309613"/>
            <a:ext cx="1253884" cy="521888"/>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正常眼</a:t>
            </a:r>
            <a:endParaRPr lang="en-US" altLang="zh-CN" sz="2800" b="1">
              <a:latin typeface="宋体" pitchFamily="2" charset="-122"/>
              <a:ea typeface="宋体" pitchFamily="2" charset="-122"/>
            </a:endParaRPr>
          </a:p>
        </p:txBody>
      </p:sp>
      <p:sp>
        <p:nvSpPr>
          <p:cNvPr id="80" name="Line 82"/>
          <p:cNvSpPr>
            <a:spLocks noChangeShapeType="1"/>
          </p:cNvSpPr>
          <p:nvPr/>
        </p:nvSpPr>
        <p:spPr bwMode="auto">
          <a:xfrm>
            <a:off x="4171564" y="4551532"/>
            <a:ext cx="561556" cy="0"/>
          </a:xfrm>
          <a:prstGeom prst="line">
            <a:avLst/>
          </a:prstGeom>
          <a:noFill/>
          <a:ln w="9525">
            <a:solidFill>
              <a:schemeClr val="tx1"/>
            </a:solidFill>
            <a:round/>
          </a:ln>
          <a:effectLst/>
        </p:spPr>
        <p:txBody>
          <a:bodyPr wrap="none" lIns="89860" tIns="44930" rIns="89860" bIns="44930" anchor="ctr">
            <a:spAutoFit/>
          </a:bodyPr>
          <a:lstStyle/>
          <a:p>
            <a:endParaRPr lang="zh-CN" altLang="en-US" sz="2800" b="1">
              <a:latin typeface="宋体" pitchFamily="2" charset="-122"/>
              <a:ea typeface="宋体" pitchFamily="2" charset="-122"/>
            </a:endParaRPr>
          </a:p>
        </p:txBody>
      </p:sp>
      <p:sp>
        <p:nvSpPr>
          <p:cNvPr id="81" name="Text Box 85"/>
          <p:cNvSpPr txBox="1">
            <a:spLocks noChangeArrowheads="1"/>
          </p:cNvSpPr>
          <p:nvPr/>
        </p:nvSpPr>
        <p:spPr bwMode="auto">
          <a:xfrm>
            <a:off x="4757368" y="4269887"/>
            <a:ext cx="2773787" cy="521888"/>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成像在视网膜上</a:t>
            </a:r>
          </a:p>
        </p:txBody>
      </p:sp>
      <p:sp>
        <p:nvSpPr>
          <p:cNvPr id="82" name="Text Box 88"/>
          <p:cNvSpPr txBox="1">
            <a:spLocks noChangeArrowheads="1"/>
          </p:cNvSpPr>
          <p:nvPr/>
        </p:nvSpPr>
        <p:spPr bwMode="auto">
          <a:xfrm>
            <a:off x="2713179" y="5013363"/>
            <a:ext cx="1339331" cy="521888"/>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远视眼</a:t>
            </a:r>
            <a:endParaRPr lang="en-US" altLang="zh-CN" sz="2800" b="1">
              <a:latin typeface="宋体" pitchFamily="2" charset="-122"/>
              <a:ea typeface="宋体" pitchFamily="2" charset="-122"/>
            </a:endParaRPr>
          </a:p>
        </p:txBody>
      </p:sp>
      <p:sp>
        <p:nvSpPr>
          <p:cNvPr id="83" name="Line 89"/>
          <p:cNvSpPr>
            <a:spLocks noChangeShapeType="1"/>
          </p:cNvSpPr>
          <p:nvPr/>
        </p:nvSpPr>
        <p:spPr bwMode="auto">
          <a:xfrm>
            <a:off x="4171564" y="5305257"/>
            <a:ext cx="561556" cy="0"/>
          </a:xfrm>
          <a:prstGeom prst="line">
            <a:avLst/>
          </a:prstGeom>
          <a:noFill/>
          <a:ln w="9525">
            <a:solidFill>
              <a:schemeClr val="tx1"/>
            </a:solidFill>
            <a:round/>
          </a:ln>
          <a:effectLst/>
        </p:spPr>
        <p:txBody>
          <a:bodyPr wrap="none" lIns="89860" tIns="44930" rIns="89860" bIns="44930" anchor="ctr">
            <a:spAutoFit/>
          </a:bodyPr>
          <a:lstStyle/>
          <a:p>
            <a:endParaRPr lang="zh-CN" altLang="en-US" sz="2800" b="1">
              <a:latin typeface="宋体" pitchFamily="2" charset="-122"/>
              <a:ea typeface="宋体" pitchFamily="2" charset="-122"/>
            </a:endParaRPr>
          </a:p>
        </p:txBody>
      </p:sp>
      <p:sp>
        <p:nvSpPr>
          <p:cNvPr id="84" name="Text Box 92"/>
          <p:cNvSpPr txBox="1">
            <a:spLocks noChangeArrowheads="1"/>
          </p:cNvSpPr>
          <p:nvPr/>
        </p:nvSpPr>
        <p:spPr bwMode="auto">
          <a:xfrm>
            <a:off x="4806359" y="5012299"/>
            <a:ext cx="2676137" cy="952512"/>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成像在视网膜后</a:t>
            </a:r>
          </a:p>
        </p:txBody>
      </p:sp>
      <p:sp>
        <p:nvSpPr>
          <p:cNvPr id="85" name="Line 93"/>
          <p:cNvSpPr>
            <a:spLocks noChangeShapeType="1"/>
          </p:cNvSpPr>
          <p:nvPr/>
        </p:nvSpPr>
        <p:spPr bwMode="auto">
          <a:xfrm>
            <a:off x="7597439" y="5291701"/>
            <a:ext cx="561556" cy="0"/>
          </a:xfrm>
          <a:prstGeom prst="line">
            <a:avLst/>
          </a:prstGeom>
          <a:noFill/>
          <a:ln w="9525">
            <a:solidFill>
              <a:schemeClr val="tx1"/>
            </a:solidFill>
            <a:round/>
          </a:ln>
          <a:effectLst/>
        </p:spPr>
        <p:txBody>
          <a:bodyPr wrap="none" lIns="89860" tIns="44930" rIns="89860" bIns="44930" anchor="ctr">
            <a:spAutoFit/>
          </a:bodyPr>
          <a:lstStyle/>
          <a:p>
            <a:endParaRPr lang="zh-CN" altLang="en-US" sz="2800" b="1">
              <a:latin typeface="宋体" pitchFamily="2" charset="-122"/>
              <a:ea typeface="宋体" pitchFamily="2" charset="-122"/>
            </a:endParaRPr>
          </a:p>
        </p:txBody>
      </p:sp>
      <p:sp>
        <p:nvSpPr>
          <p:cNvPr id="86" name="Text Box 96"/>
          <p:cNvSpPr txBox="1">
            <a:spLocks noChangeArrowheads="1"/>
          </p:cNvSpPr>
          <p:nvPr/>
        </p:nvSpPr>
        <p:spPr bwMode="auto">
          <a:xfrm>
            <a:off x="8195615" y="4811331"/>
            <a:ext cx="1325342" cy="951677"/>
          </a:xfrm>
          <a:prstGeom prst="rect">
            <a:avLst/>
          </a:prstGeom>
          <a:noFill/>
          <a:ln w="9525">
            <a:solidFill>
              <a:schemeClr val="tx1"/>
            </a:solidFill>
            <a:miter lim="800000"/>
          </a:ln>
          <a:effectLst/>
        </p:spPr>
        <p:txBody>
          <a:bodyPr lIns="89860" tIns="44930" rIns="89860" bIns="44930">
            <a:spAutoFit/>
          </a:bodyPr>
          <a:lstStyle/>
          <a:p>
            <a:pPr eaLnBrk="1" hangingPunct="1">
              <a:lnSpc>
                <a:spcPct val="100000"/>
              </a:lnSpc>
              <a:spcBef>
                <a:spcPct val="50000"/>
              </a:spcBef>
              <a:buFont typeface="Arial" pitchFamily="34" charset="0"/>
              <a:buNone/>
            </a:pPr>
            <a:r>
              <a:rPr lang="zh-CN" altLang="en-US" sz="2800" b="1">
                <a:latin typeface="宋体" pitchFamily="2" charset="-122"/>
                <a:ea typeface="宋体" pitchFamily="2" charset="-122"/>
              </a:rPr>
              <a:t>用凸透镜矫正</a:t>
            </a:r>
          </a:p>
        </p:txBody>
      </p:sp>
    </p:spTree>
    <p:extLst>
      <p:ext uri="{BB962C8B-B14F-4D97-AF65-F5344CB8AC3E}">
        <p14:creationId xmlns:p14="http://schemas.microsoft.com/office/powerpoint/2010/main" val="661927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1" presetClass="entr" presetSubtype="1" fill="hold" nodeType="afterEffect">
                                  <p:stCondLst>
                                    <p:cond delay="0"/>
                                  </p:stCondLst>
                                  <p:childTnLst>
                                    <p:set>
                                      <p:cBhvr>
                                        <p:cTn id="7" dur="1000" fill="hold">
                                          <p:stCondLst>
                                            <p:cond delay="0"/>
                                          </p:stCondLst>
                                        </p:cTn>
                                        <p:tgtEl>
                                          <p:spTgt spid="2"/>
                                        </p:tgtEl>
                                        <p:attrNameLst>
                                          <p:attrName>style.visibility</p:attrName>
                                        </p:attrNameLst>
                                      </p:cBhvr>
                                      <p:to>
                                        <p:strVal val="visible"/>
                                      </p:to>
                                    </p:set>
                                    <p:animEffect transition="in" filter="wheel(1)">
                                      <p:cBhvr>
                                        <p:cTn id="8" dur="1000"/>
                                        <p:tgtEl>
                                          <p:spTgt spid="2"/>
                                        </p:tgtEl>
                                      </p:cBhvr>
                                    </p:animEffect>
                                  </p:childTnLst>
                                </p:cTn>
                              </p:par>
                            </p:childTnLst>
                          </p:cTn>
                        </p:par>
                        <p:par>
                          <p:cTn id="9" fill="hold" nodeType="withGroup">
                            <p:stCondLst>
                              <p:cond delay="1000"/>
                            </p:stCondLst>
                            <p:childTnLst>
                              <p:par>
                                <p:cTn id="10" presetID="2" presetClass="entr" presetSubtype="4" fill="hold" grpId="0" nodeType="afterEffec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nodeType="afterEffec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000"/>
                            </p:stCondLst>
                            <p:childTnLst>
                              <p:par>
                                <p:cTn id="20" presetID="2" presetClass="entr" presetSubtype="4" fill="hold" grpId="0" nodeType="afterEffec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ppt_x"/>
                                          </p:val>
                                        </p:tav>
                                        <p:tav tm="100000">
                                          <p:val>
                                            <p:strVal val="#ppt_x"/>
                                          </p:val>
                                        </p:tav>
                                      </p:tavLst>
                                    </p:anim>
                                    <p:anim calcmode="lin" valueType="num">
                                      <p:cBhvr additive="base">
                                        <p:cTn id="23" dur="500" fill="hold"/>
                                        <p:tgtEl>
                                          <p:spTgt spid="66"/>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500"/>
                            </p:stCondLst>
                            <p:childTnLst>
                              <p:par>
                                <p:cTn id="25" presetID="2" presetClass="entr" presetSubtype="4" fill="hold" nodeType="afterEffec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3000"/>
                            </p:stCondLst>
                            <p:childTnLst>
                              <p:par>
                                <p:cTn id="30" presetID="2" presetClass="entr" presetSubtype="4" fill="hold" grpId="0" nodeType="afterEffec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ppt_x"/>
                                          </p:val>
                                        </p:tav>
                                        <p:tav tm="100000">
                                          <p:val>
                                            <p:strVal val="#ppt_x"/>
                                          </p:val>
                                        </p:tav>
                                      </p:tavLst>
                                    </p:anim>
                                    <p:anim calcmode="lin" valueType="num">
                                      <p:cBhvr additive="base">
                                        <p:cTn id="33" dur="500" fill="hold"/>
                                        <p:tgtEl>
                                          <p:spTgt spid="72"/>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500"/>
                            </p:stCondLst>
                            <p:childTnLst>
                              <p:par>
                                <p:cTn id="35" presetID="2" presetClass="entr" presetSubtype="4" fill="hold" grpId="0" nodeType="afterEffec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ppt_x"/>
                                          </p:val>
                                        </p:tav>
                                        <p:tav tm="100000">
                                          <p:val>
                                            <p:strVal val="#ppt_x"/>
                                          </p:val>
                                        </p:tav>
                                      </p:tavLst>
                                    </p:anim>
                                    <p:anim calcmode="lin" valueType="num">
                                      <p:cBhvr additive="base">
                                        <p:cTn id="38" dur="500" fill="hold"/>
                                        <p:tgtEl>
                                          <p:spTgt spid="73"/>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4000"/>
                            </p:stCondLst>
                            <p:childTnLst>
                              <p:par>
                                <p:cTn id="40" presetID="2" presetClass="entr" presetSubtype="4" fill="hold" grpId="0" nodeType="afterEffec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ppt_x"/>
                                          </p:val>
                                        </p:tav>
                                        <p:tav tm="100000">
                                          <p:val>
                                            <p:strVal val="#ppt_x"/>
                                          </p:val>
                                        </p:tav>
                                      </p:tavLst>
                                    </p:anim>
                                    <p:anim calcmode="lin" valueType="num">
                                      <p:cBhvr additive="base">
                                        <p:cTn id="43" dur="500" fill="hold"/>
                                        <p:tgtEl>
                                          <p:spTgt spid="74"/>
                                        </p:tgtEl>
                                        <p:attrNameLst>
                                          <p:attrName>ppt_y</p:attrName>
                                        </p:attrNameLst>
                                      </p:cBhvr>
                                      <p:tavLst>
                                        <p:tav tm="0">
                                          <p:val>
                                            <p:strVal val="1+#ppt_h/2"/>
                                          </p:val>
                                        </p:tav>
                                        <p:tav tm="100000">
                                          <p:val>
                                            <p:strVal val="#ppt_y"/>
                                          </p:val>
                                        </p:tav>
                                      </p:tavLst>
                                    </p:anim>
                                  </p:childTnLst>
                                </p:cTn>
                              </p:par>
                            </p:childTnLst>
                          </p:cTn>
                        </p:par>
                        <p:par>
                          <p:cTn id="44" fill="hold" nodeType="withGroup">
                            <p:stCondLst>
                              <p:cond delay="4500"/>
                            </p:stCondLst>
                            <p:childTnLst>
                              <p:par>
                                <p:cTn id="45" presetID="2" presetClass="entr" presetSubtype="4" fill="hold" grpId="0" nodeType="afterEffec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1+#ppt_h/2"/>
                                          </p:val>
                                        </p:tav>
                                        <p:tav tm="100000">
                                          <p:val>
                                            <p:strVal val="#ppt_y"/>
                                          </p:val>
                                        </p:tav>
                                      </p:tavLst>
                                    </p:anim>
                                  </p:childTnLst>
                                </p:cTn>
                              </p:par>
                            </p:childTnLst>
                          </p:cTn>
                        </p:par>
                        <p:par>
                          <p:cTn id="49" fill="hold" nodeType="withGroup">
                            <p:stCondLst>
                              <p:cond delay="5000"/>
                            </p:stCondLst>
                            <p:childTnLst>
                              <p:par>
                                <p:cTn id="50" presetID="2" presetClass="entr" presetSubtype="4" fill="hold" grpId="0" nodeType="afterEffect">
                                  <p:childTnLst>
                                    <p:set>
                                      <p:cBhvr>
                                        <p:cTn id="51" dur="1" fill="hold">
                                          <p:stCondLst>
                                            <p:cond delay="0"/>
                                          </p:stCondLst>
                                        </p:cTn>
                                        <p:tgtEl>
                                          <p:spTgt spid="76"/>
                                        </p:tgtEl>
                                        <p:attrNameLst>
                                          <p:attrName>style.visibility</p:attrName>
                                        </p:attrNameLst>
                                      </p:cBhvr>
                                      <p:to>
                                        <p:strVal val="visible"/>
                                      </p:to>
                                    </p:set>
                                    <p:anim calcmode="lin" valueType="num">
                                      <p:cBhvr additive="base">
                                        <p:cTn id="52" dur="500" fill="hold"/>
                                        <p:tgtEl>
                                          <p:spTgt spid="76"/>
                                        </p:tgtEl>
                                        <p:attrNameLst>
                                          <p:attrName>ppt_x</p:attrName>
                                        </p:attrNameLst>
                                      </p:cBhvr>
                                      <p:tavLst>
                                        <p:tav tm="0">
                                          <p:val>
                                            <p:strVal val="#ppt_x"/>
                                          </p:val>
                                        </p:tav>
                                        <p:tav tm="100000">
                                          <p:val>
                                            <p:strVal val="#ppt_x"/>
                                          </p:val>
                                        </p:tav>
                                      </p:tavLst>
                                    </p:anim>
                                    <p:anim calcmode="lin" valueType="num">
                                      <p:cBhvr additive="base">
                                        <p:cTn id="53" dur="500" fill="hold"/>
                                        <p:tgtEl>
                                          <p:spTgt spid="76"/>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500"/>
                            </p:stCondLst>
                            <p:childTnLst>
                              <p:par>
                                <p:cTn id="55" presetID="2" presetClass="entr" presetSubtype="4" fill="hold" grpId="0" nodeType="afterEffec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ppt_x"/>
                                          </p:val>
                                        </p:tav>
                                        <p:tav tm="100000">
                                          <p:val>
                                            <p:strVal val="#ppt_x"/>
                                          </p:val>
                                        </p:tav>
                                      </p:tavLst>
                                    </p:anim>
                                    <p:anim calcmode="lin" valueType="num">
                                      <p:cBhvr additive="base">
                                        <p:cTn id="58" dur="500" fill="hold"/>
                                        <p:tgtEl>
                                          <p:spTgt spid="77"/>
                                        </p:tgtEl>
                                        <p:attrNameLst>
                                          <p:attrName>ppt_y</p:attrName>
                                        </p:attrNameLst>
                                      </p:cBhvr>
                                      <p:tavLst>
                                        <p:tav tm="0">
                                          <p:val>
                                            <p:strVal val="1+#ppt_h/2"/>
                                          </p:val>
                                        </p:tav>
                                        <p:tav tm="100000">
                                          <p:val>
                                            <p:strVal val="#ppt_y"/>
                                          </p:val>
                                        </p:tav>
                                      </p:tavLst>
                                    </p:anim>
                                  </p:childTnLst>
                                </p:cTn>
                              </p:par>
                            </p:childTnLst>
                          </p:cTn>
                        </p:par>
                        <p:par>
                          <p:cTn id="59" fill="hold" nodeType="withGroup">
                            <p:stCondLst>
                              <p:cond delay="6000"/>
                            </p:stCondLst>
                            <p:childTnLst>
                              <p:par>
                                <p:cTn id="60" presetID="2" presetClass="entr" presetSubtype="4" fill="hold" grpId="0" nodeType="afterEffec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ppt_x"/>
                                          </p:val>
                                        </p:tav>
                                        <p:tav tm="100000">
                                          <p:val>
                                            <p:strVal val="#ppt_x"/>
                                          </p:val>
                                        </p:tav>
                                      </p:tavLst>
                                    </p:anim>
                                    <p:anim calcmode="lin" valueType="num">
                                      <p:cBhvr additive="base">
                                        <p:cTn id="63" dur="500" fill="hold"/>
                                        <p:tgtEl>
                                          <p:spTgt spid="78"/>
                                        </p:tgtEl>
                                        <p:attrNameLst>
                                          <p:attrName>ppt_y</p:attrName>
                                        </p:attrNameLst>
                                      </p:cBhvr>
                                      <p:tavLst>
                                        <p:tav tm="0">
                                          <p:val>
                                            <p:strVal val="1+#ppt_h/2"/>
                                          </p:val>
                                        </p:tav>
                                        <p:tav tm="100000">
                                          <p:val>
                                            <p:strVal val="#ppt_y"/>
                                          </p:val>
                                        </p:tav>
                                      </p:tavLst>
                                    </p:anim>
                                  </p:childTnLst>
                                </p:cTn>
                              </p:par>
                            </p:childTnLst>
                          </p:cTn>
                        </p:par>
                        <p:par>
                          <p:cTn id="64" fill="hold" nodeType="withGroup">
                            <p:stCondLst>
                              <p:cond delay="6500"/>
                            </p:stCondLst>
                            <p:childTnLst>
                              <p:par>
                                <p:cTn id="65" presetID="2" presetClass="entr" presetSubtype="4" fill="hold" grpId="0" nodeType="afterEffec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childTnLst>
                          </p:cTn>
                        </p:par>
                        <p:par>
                          <p:cTn id="69" fill="hold" nodeType="withGroup">
                            <p:stCondLst>
                              <p:cond delay="7000"/>
                            </p:stCondLst>
                            <p:childTnLst>
                              <p:par>
                                <p:cTn id="70" presetID="2" presetClass="entr" presetSubtype="4" fill="hold" grpId="0" nodeType="afterEffec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ppt_x"/>
                                          </p:val>
                                        </p:tav>
                                        <p:tav tm="100000">
                                          <p:val>
                                            <p:strVal val="#ppt_x"/>
                                          </p:val>
                                        </p:tav>
                                      </p:tavLst>
                                    </p:anim>
                                    <p:anim calcmode="lin" valueType="num">
                                      <p:cBhvr additive="base">
                                        <p:cTn id="73" dur="500" fill="hold"/>
                                        <p:tgtEl>
                                          <p:spTgt spid="80"/>
                                        </p:tgtEl>
                                        <p:attrNameLst>
                                          <p:attrName>ppt_y</p:attrName>
                                        </p:attrNameLst>
                                      </p:cBhvr>
                                      <p:tavLst>
                                        <p:tav tm="0">
                                          <p:val>
                                            <p:strVal val="1+#ppt_h/2"/>
                                          </p:val>
                                        </p:tav>
                                        <p:tav tm="100000">
                                          <p:val>
                                            <p:strVal val="#ppt_y"/>
                                          </p:val>
                                        </p:tav>
                                      </p:tavLst>
                                    </p:anim>
                                  </p:childTnLst>
                                </p:cTn>
                              </p:par>
                            </p:childTnLst>
                          </p:cTn>
                        </p:par>
                        <p:par>
                          <p:cTn id="74" fill="hold" nodeType="withGroup">
                            <p:stCondLst>
                              <p:cond delay="7500"/>
                            </p:stCondLst>
                            <p:childTnLst>
                              <p:par>
                                <p:cTn id="75" presetID="2" presetClass="entr" presetSubtype="4" fill="hold" grpId="0" nodeType="afterEffec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ppt_x"/>
                                          </p:val>
                                        </p:tav>
                                        <p:tav tm="100000">
                                          <p:val>
                                            <p:strVal val="#ppt_x"/>
                                          </p:val>
                                        </p:tav>
                                      </p:tavLst>
                                    </p:anim>
                                    <p:anim calcmode="lin" valueType="num">
                                      <p:cBhvr additive="base">
                                        <p:cTn id="78" dur="500" fill="hold"/>
                                        <p:tgtEl>
                                          <p:spTgt spid="81"/>
                                        </p:tgtEl>
                                        <p:attrNameLst>
                                          <p:attrName>ppt_y</p:attrName>
                                        </p:attrNameLst>
                                      </p:cBhvr>
                                      <p:tavLst>
                                        <p:tav tm="0">
                                          <p:val>
                                            <p:strVal val="1+#ppt_h/2"/>
                                          </p:val>
                                        </p:tav>
                                        <p:tav tm="100000">
                                          <p:val>
                                            <p:strVal val="#ppt_y"/>
                                          </p:val>
                                        </p:tav>
                                      </p:tavLst>
                                    </p:anim>
                                  </p:childTnLst>
                                </p:cTn>
                              </p:par>
                            </p:childTnLst>
                          </p:cTn>
                        </p:par>
                        <p:par>
                          <p:cTn id="79" fill="hold" nodeType="withGroup">
                            <p:stCondLst>
                              <p:cond delay="8000"/>
                            </p:stCondLst>
                            <p:childTnLst>
                              <p:par>
                                <p:cTn id="80" presetID="2" presetClass="entr" presetSubtype="4" fill="hold" grpId="0" nodeType="afterEffec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fill="hold"/>
                                        <p:tgtEl>
                                          <p:spTgt spid="82"/>
                                        </p:tgtEl>
                                        <p:attrNameLst>
                                          <p:attrName>ppt_x</p:attrName>
                                        </p:attrNameLst>
                                      </p:cBhvr>
                                      <p:tavLst>
                                        <p:tav tm="0">
                                          <p:val>
                                            <p:strVal val="#ppt_x"/>
                                          </p:val>
                                        </p:tav>
                                        <p:tav tm="100000">
                                          <p:val>
                                            <p:strVal val="#ppt_x"/>
                                          </p:val>
                                        </p:tav>
                                      </p:tavLst>
                                    </p:anim>
                                    <p:anim calcmode="lin" valueType="num">
                                      <p:cBhvr additive="base">
                                        <p:cTn id="83" dur="500" fill="hold"/>
                                        <p:tgtEl>
                                          <p:spTgt spid="82"/>
                                        </p:tgtEl>
                                        <p:attrNameLst>
                                          <p:attrName>ppt_y</p:attrName>
                                        </p:attrNameLst>
                                      </p:cBhvr>
                                      <p:tavLst>
                                        <p:tav tm="0">
                                          <p:val>
                                            <p:strVal val="1+#ppt_h/2"/>
                                          </p:val>
                                        </p:tav>
                                        <p:tav tm="100000">
                                          <p:val>
                                            <p:strVal val="#ppt_y"/>
                                          </p:val>
                                        </p:tav>
                                      </p:tavLst>
                                    </p:anim>
                                  </p:childTnLst>
                                </p:cTn>
                              </p:par>
                            </p:childTnLst>
                          </p:cTn>
                        </p:par>
                        <p:par>
                          <p:cTn id="84" fill="hold" nodeType="withGroup">
                            <p:stCondLst>
                              <p:cond delay="8500"/>
                            </p:stCondLst>
                            <p:childTnLst>
                              <p:par>
                                <p:cTn id="85" presetID="2" presetClass="entr" presetSubtype="4" fill="hold" grpId="0" nodeType="afterEffect">
                                  <p:childTnLst>
                                    <p:set>
                                      <p:cBhvr>
                                        <p:cTn id="86" dur="1" fill="hold">
                                          <p:stCondLst>
                                            <p:cond delay="0"/>
                                          </p:stCondLst>
                                        </p:cTn>
                                        <p:tgtEl>
                                          <p:spTgt spid="83"/>
                                        </p:tgtEl>
                                        <p:attrNameLst>
                                          <p:attrName>style.visibility</p:attrName>
                                        </p:attrNameLst>
                                      </p:cBhvr>
                                      <p:to>
                                        <p:strVal val="visible"/>
                                      </p:to>
                                    </p:set>
                                    <p:anim calcmode="lin" valueType="num">
                                      <p:cBhvr additive="base">
                                        <p:cTn id="87" dur="500" fill="hold"/>
                                        <p:tgtEl>
                                          <p:spTgt spid="83"/>
                                        </p:tgtEl>
                                        <p:attrNameLst>
                                          <p:attrName>ppt_x</p:attrName>
                                        </p:attrNameLst>
                                      </p:cBhvr>
                                      <p:tavLst>
                                        <p:tav tm="0">
                                          <p:val>
                                            <p:strVal val="#ppt_x"/>
                                          </p:val>
                                        </p:tav>
                                        <p:tav tm="100000">
                                          <p:val>
                                            <p:strVal val="#ppt_x"/>
                                          </p:val>
                                        </p:tav>
                                      </p:tavLst>
                                    </p:anim>
                                    <p:anim calcmode="lin" valueType="num">
                                      <p:cBhvr additive="base">
                                        <p:cTn id="88" dur="500" fill="hold"/>
                                        <p:tgtEl>
                                          <p:spTgt spid="83"/>
                                        </p:tgtEl>
                                        <p:attrNameLst>
                                          <p:attrName>ppt_y</p:attrName>
                                        </p:attrNameLst>
                                      </p:cBhvr>
                                      <p:tavLst>
                                        <p:tav tm="0">
                                          <p:val>
                                            <p:strVal val="1+#ppt_h/2"/>
                                          </p:val>
                                        </p:tav>
                                        <p:tav tm="100000">
                                          <p:val>
                                            <p:strVal val="#ppt_y"/>
                                          </p:val>
                                        </p:tav>
                                      </p:tavLst>
                                    </p:anim>
                                  </p:childTnLst>
                                </p:cTn>
                              </p:par>
                            </p:childTnLst>
                          </p:cTn>
                        </p:par>
                        <p:par>
                          <p:cTn id="89" fill="hold" nodeType="withGroup">
                            <p:stCondLst>
                              <p:cond delay="9000"/>
                            </p:stCondLst>
                            <p:childTnLst>
                              <p:par>
                                <p:cTn id="90" presetID="2" presetClass="entr" presetSubtype="4" fill="hold" grpId="0" nodeType="afterEffec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childTnLst>
                          </p:cTn>
                        </p:par>
                        <p:par>
                          <p:cTn id="94" fill="hold" nodeType="withGroup">
                            <p:stCondLst>
                              <p:cond delay="9500"/>
                            </p:stCondLst>
                            <p:childTnLst>
                              <p:par>
                                <p:cTn id="95" presetID="2" presetClass="entr" presetSubtype="4" fill="hold" grpId="0" nodeType="afterEffect">
                                  <p:childTnLst>
                                    <p:set>
                                      <p:cBhvr>
                                        <p:cTn id="96" dur="1" fill="hold">
                                          <p:stCondLst>
                                            <p:cond delay="0"/>
                                          </p:stCondLst>
                                        </p:cTn>
                                        <p:tgtEl>
                                          <p:spTgt spid="85"/>
                                        </p:tgtEl>
                                        <p:attrNameLst>
                                          <p:attrName>style.visibility</p:attrName>
                                        </p:attrNameLst>
                                      </p:cBhvr>
                                      <p:to>
                                        <p:strVal val="visible"/>
                                      </p:to>
                                    </p:set>
                                    <p:anim calcmode="lin" valueType="num">
                                      <p:cBhvr additive="base">
                                        <p:cTn id="97" dur="500" fill="hold"/>
                                        <p:tgtEl>
                                          <p:spTgt spid="85"/>
                                        </p:tgtEl>
                                        <p:attrNameLst>
                                          <p:attrName>ppt_x</p:attrName>
                                        </p:attrNameLst>
                                      </p:cBhvr>
                                      <p:tavLst>
                                        <p:tav tm="0">
                                          <p:val>
                                            <p:strVal val="#ppt_x"/>
                                          </p:val>
                                        </p:tav>
                                        <p:tav tm="100000">
                                          <p:val>
                                            <p:strVal val="#ppt_x"/>
                                          </p:val>
                                        </p:tav>
                                      </p:tavLst>
                                    </p:anim>
                                    <p:anim calcmode="lin" valueType="num">
                                      <p:cBhvr additive="base">
                                        <p:cTn id="98" dur="500" fill="hold"/>
                                        <p:tgtEl>
                                          <p:spTgt spid="85"/>
                                        </p:tgtEl>
                                        <p:attrNameLst>
                                          <p:attrName>ppt_y</p:attrName>
                                        </p:attrNameLst>
                                      </p:cBhvr>
                                      <p:tavLst>
                                        <p:tav tm="0">
                                          <p:val>
                                            <p:strVal val="1+#ppt_h/2"/>
                                          </p:val>
                                        </p:tav>
                                        <p:tav tm="100000">
                                          <p:val>
                                            <p:strVal val="#ppt_y"/>
                                          </p:val>
                                        </p:tav>
                                      </p:tavLst>
                                    </p:anim>
                                  </p:childTnLst>
                                </p:cTn>
                              </p:par>
                            </p:childTnLst>
                          </p:cTn>
                        </p:par>
                        <p:par>
                          <p:cTn id="99" fill="hold" nodeType="withGroup">
                            <p:stCondLst>
                              <p:cond delay="10000"/>
                            </p:stCondLst>
                            <p:childTnLst>
                              <p:par>
                                <p:cTn id="100" presetID="2" presetClass="entr" presetSubtype="4" fill="hold" grpId="0" nodeType="afterEffect">
                                  <p:childTnLst>
                                    <p:set>
                                      <p:cBhvr>
                                        <p:cTn id="101" dur="1" fill="hold">
                                          <p:stCondLst>
                                            <p:cond delay="0"/>
                                          </p:stCondLst>
                                        </p:cTn>
                                        <p:tgtEl>
                                          <p:spTgt spid="86"/>
                                        </p:tgtEl>
                                        <p:attrNameLst>
                                          <p:attrName>style.visibility</p:attrName>
                                        </p:attrNameLst>
                                      </p:cBhvr>
                                      <p:to>
                                        <p:strVal val="visible"/>
                                      </p:to>
                                    </p:set>
                                    <p:anim calcmode="lin" valueType="num">
                                      <p:cBhvr additive="base">
                                        <p:cTn id="102" dur="500" fill="hold"/>
                                        <p:tgtEl>
                                          <p:spTgt spid="86"/>
                                        </p:tgtEl>
                                        <p:attrNameLst>
                                          <p:attrName>ppt_x</p:attrName>
                                        </p:attrNameLst>
                                      </p:cBhvr>
                                      <p:tavLst>
                                        <p:tav tm="0">
                                          <p:val>
                                            <p:strVal val="#ppt_x"/>
                                          </p:val>
                                        </p:tav>
                                        <p:tav tm="100000">
                                          <p:val>
                                            <p:strVal val="#ppt_x"/>
                                          </p:val>
                                        </p:tav>
                                      </p:tavLst>
                                    </p:anim>
                                    <p:anim calcmode="lin" valueType="num">
                                      <p:cBhvr additive="base">
                                        <p:cTn id="103"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pSp>
        <p:nvGrpSpPr>
          <p:cNvPr id="2" name="组合 9"/>
          <p:cNvGrpSpPr/>
          <p:nvPr/>
        </p:nvGrpSpPr>
        <p:grpSpPr>
          <a:xfrm>
            <a:off x="571149" y="970342"/>
            <a:ext cx="2499409" cy="571311"/>
            <a:chOff x="923" y="1532"/>
            <a:chExt cx="3695" cy="902"/>
          </a:xfrm>
        </p:grpSpPr>
        <p:pic>
          <p:nvPicPr>
            <p:cNvPr id="9" name="图片 8" descr="00 图标-0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 y="1552"/>
              <a:ext cx="3695" cy="882"/>
            </a:xfrm>
            <a:prstGeom prst="rect">
              <a:avLst/>
            </a:prstGeom>
          </p:spPr>
        </p:pic>
        <p:sp>
          <p:nvSpPr>
            <p:cNvPr id="22" name="文本框 3"/>
            <p:cNvSpPr txBox="1"/>
            <p:nvPr/>
          </p:nvSpPr>
          <p:spPr>
            <a:xfrm>
              <a:off x="1156" y="1532"/>
              <a:ext cx="2624" cy="899"/>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课堂反馈</a:t>
              </a:r>
            </a:p>
          </p:txBody>
        </p:sp>
      </p:grpSp>
      <p:grpSp>
        <p:nvGrpSpPr>
          <p:cNvPr id="6" name="组合 13"/>
          <p:cNvGrpSpPr/>
          <p:nvPr/>
        </p:nvGrpSpPr>
        <p:grpSpPr>
          <a:xfrm>
            <a:off x="584218" y="1669678"/>
            <a:ext cx="10739718" cy="4820079"/>
            <a:chOff x="599518" y="1673940"/>
            <a:chExt cx="11020982" cy="4832383"/>
          </a:xfrm>
        </p:grpSpPr>
        <p:sp>
          <p:nvSpPr>
            <p:cNvPr id="7" name="Rectangle 6"/>
            <p:cNvSpPr>
              <a:spLocks noChangeArrowheads="1"/>
            </p:cNvSpPr>
            <p:nvPr/>
          </p:nvSpPr>
          <p:spPr bwMode="auto">
            <a:xfrm>
              <a:off x="599518" y="1673940"/>
              <a:ext cx="11020982" cy="3662541"/>
            </a:xfrm>
            <a:prstGeom prst="rect">
              <a:avLst/>
            </a:prstGeom>
            <a:noFill/>
            <a:ln w="9525" algn="ctr">
              <a:noFill/>
              <a:miter lim="800000"/>
            </a:ln>
          </p:spPr>
          <p:txBody>
            <a:bodyPr wrap="square" anchor="ctr">
              <a:spAutoFit/>
            </a:bodyPr>
            <a:lstStyle/>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1</a:t>
              </a:r>
              <a:r>
                <a:rPr lang="zh-CN" altLang="en-US" sz="3000" b="1">
                  <a:latin typeface="宋体" pitchFamily="2" charset="-122"/>
                  <a:ea typeface="宋体" pitchFamily="2" charset="-122"/>
                  <a:cs typeface="Times New Roman" panose="02020603050405020304" pitchFamily="18" charset="0"/>
                </a:rPr>
                <a:t>．用照相机时，景物到镜头的距离应远</a:t>
              </a:r>
              <a:r>
                <a:rPr lang="en-US" altLang="zh-CN" sz="3000" b="1">
                  <a:latin typeface="宋体" pitchFamily="2" charset="-122"/>
                  <a:ea typeface="宋体" pitchFamily="2" charset="-122"/>
                  <a:cs typeface="Times New Roman" panose="02020603050405020304" pitchFamily="18" charset="0"/>
                </a:rPr>
                <a:t>______(</a:t>
              </a:r>
              <a:r>
                <a:rPr lang="zh-CN" altLang="en-US" sz="3000" b="1">
                  <a:latin typeface="宋体" pitchFamily="2" charset="-122"/>
                  <a:ea typeface="宋体" pitchFamily="2" charset="-122"/>
                  <a:cs typeface="Times New Roman" panose="02020603050405020304" pitchFamily="18" charset="0"/>
                </a:rPr>
                <a:t>选填“大于”或“小于”</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镜头的焦距。如图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1</a:t>
              </a:r>
              <a:r>
                <a:rPr lang="zh-CN" altLang="en-US" sz="3000" b="1">
                  <a:latin typeface="宋体" pitchFamily="2" charset="-122"/>
                  <a:ea typeface="宋体" pitchFamily="2" charset="-122"/>
                  <a:cs typeface="Times New Roman" panose="02020603050405020304" pitchFamily="18" charset="0"/>
                </a:rPr>
                <a:t>所示是眼睛的示意图，人的眼睛好像一架照相机，晶状体和角膜的共同作用相当于一个</a:t>
              </a:r>
              <a:r>
                <a:rPr lang="en-US" altLang="zh-CN" sz="3000" b="1">
                  <a:latin typeface="宋体" pitchFamily="2" charset="-122"/>
                  <a:ea typeface="宋体" pitchFamily="2" charset="-122"/>
                  <a:cs typeface="Times New Roman" panose="02020603050405020304" pitchFamily="18" charset="0"/>
                </a:rPr>
                <a:t>_____</a:t>
              </a:r>
              <a:r>
                <a:rPr lang="zh-CN" altLang="en-US" sz="3000" b="1">
                  <a:latin typeface="宋体" pitchFamily="2" charset="-122"/>
                  <a:ea typeface="宋体" pitchFamily="2" charset="-122"/>
                  <a:cs typeface="Times New Roman" panose="02020603050405020304" pitchFamily="18" charset="0"/>
                </a:rPr>
                <a:t>透镜，外界物体在视网膜上所成的像是</a:t>
              </a:r>
              <a:r>
                <a:rPr lang="en-US" altLang="zh-CN" sz="3000" b="1">
                  <a:latin typeface="宋体" pitchFamily="2" charset="-122"/>
                  <a:ea typeface="宋体" pitchFamily="2" charset="-122"/>
                  <a:cs typeface="Times New Roman" panose="02020603050405020304" pitchFamily="18" charset="0"/>
                </a:rPr>
                <a:t>______(</a:t>
              </a:r>
              <a:r>
                <a:rPr lang="zh-CN" altLang="en-US" sz="3000" b="1">
                  <a:latin typeface="宋体" pitchFamily="2" charset="-122"/>
                  <a:ea typeface="宋体" pitchFamily="2" charset="-122"/>
                  <a:cs typeface="Times New Roman" panose="02020603050405020304" pitchFamily="18" charset="0"/>
                </a:rPr>
                <a:t>选填“正立”或“倒立”</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的实像。</a:t>
              </a:r>
            </a:p>
          </p:txBody>
        </p:sp>
        <p:pic>
          <p:nvPicPr>
            <p:cNvPr id="8" name="Picture 10" descr="C:\Users\l\Desktop\人教物理八上学练考做PPT WORD\SA200.EPS"/>
            <p:cNvPicPr>
              <a:picLocks noChangeAspect="1" noChangeArrowheads="1"/>
            </p:cNvPicPr>
            <p:nvPr/>
          </p:nvPicPr>
          <p:blipFill>
            <a:blip r:embed="rId3"/>
            <a:stretch>
              <a:fillRect/>
            </a:stretch>
          </p:blipFill>
          <p:spPr bwMode="auto">
            <a:xfrm>
              <a:off x="6639440" y="4537934"/>
              <a:ext cx="2665413" cy="1089025"/>
            </a:xfrm>
            <a:prstGeom prst="rect">
              <a:avLst/>
            </a:prstGeom>
            <a:noFill/>
            <a:ln w="9525">
              <a:noFill/>
              <a:miter lim="800000"/>
            </a:ln>
          </p:spPr>
        </p:pic>
        <p:sp>
          <p:nvSpPr>
            <p:cNvPr id="10" name="Rectangle 12"/>
            <p:cNvSpPr>
              <a:spLocks noChangeArrowheads="1"/>
            </p:cNvSpPr>
            <p:nvPr/>
          </p:nvSpPr>
          <p:spPr bwMode="auto">
            <a:xfrm>
              <a:off x="6770860" y="5719490"/>
              <a:ext cx="1655763" cy="786833"/>
            </a:xfrm>
            <a:prstGeom prst="rect">
              <a:avLst/>
            </a:prstGeom>
            <a:noFill/>
            <a:ln w="9525" algn="ctr">
              <a:noFill/>
              <a:miter lim="800000"/>
            </a:ln>
          </p:spPr>
          <p:txBody>
            <a:bodyPr anchor="ctr">
              <a:spAutoFit/>
            </a:bodyPr>
            <a:lstStyle/>
            <a:p>
              <a:pPr>
                <a:lnSpc>
                  <a:spcPct val="150000"/>
                </a:lnSpc>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1</a:t>
              </a:r>
              <a:endParaRPr lang="zh-CN" altLang="en-US" sz="3000" b="1">
                <a:latin typeface="宋体" pitchFamily="2" charset="-122"/>
                <a:ea typeface="宋体" pitchFamily="2" charset="-122"/>
                <a:cs typeface="Times New Roman" panose="02020603050405020304" pitchFamily="18" charset="0"/>
              </a:endParaRPr>
            </a:p>
          </p:txBody>
        </p:sp>
      </p:grpSp>
      <p:sp>
        <p:nvSpPr>
          <p:cNvPr id="11" name="Rectangle 7"/>
          <p:cNvSpPr>
            <a:spLocks noChangeArrowheads="1"/>
          </p:cNvSpPr>
          <p:nvPr/>
        </p:nvSpPr>
        <p:spPr bwMode="auto">
          <a:xfrm>
            <a:off x="7514464" y="1901816"/>
            <a:ext cx="800234" cy="460069"/>
          </a:xfrm>
          <a:prstGeom prst="rect">
            <a:avLst/>
          </a:prstGeom>
        </p:spPr>
        <p:txBody>
          <a:bodyPr wrap="none" lIns="89860" tIns="44930" rIns="89860" bIns="44930" anchor="ctr">
            <a:spAutoFit/>
          </a:bodyPr>
          <a:lstStyle/>
          <a:p>
            <a:r>
              <a:rPr lang="zh-CN" altLang="en-US" sz="2400" b="1">
                <a:solidFill>
                  <a:srgbClr val="57C6CF"/>
                </a:solidFill>
                <a:latin typeface="宋体" pitchFamily="2" charset="-122"/>
                <a:ea typeface="宋体" pitchFamily="2" charset="-122"/>
              </a:rPr>
              <a:t>大于</a:t>
            </a:r>
          </a:p>
        </p:txBody>
      </p:sp>
      <p:sp>
        <p:nvSpPr>
          <p:cNvPr id="12" name="Rectangle 8"/>
          <p:cNvSpPr>
            <a:spLocks noChangeArrowheads="1"/>
          </p:cNvSpPr>
          <p:nvPr/>
        </p:nvSpPr>
        <p:spPr bwMode="auto">
          <a:xfrm>
            <a:off x="2244803" y="3962793"/>
            <a:ext cx="490855" cy="460069"/>
          </a:xfrm>
          <a:prstGeom prst="rect">
            <a:avLst/>
          </a:prstGeom>
        </p:spPr>
        <p:txBody>
          <a:bodyPr wrap="none" lIns="89860" tIns="44930" rIns="89860" bIns="44930" anchor="ctr">
            <a:spAutoFit/>
          </a:bodyPr>
          <a:lstStyle/>
          <a:p>
            <a:r>
              <a:rPr lang="zh-CN" altLang="en-US" sz="2400" b="1">
                <a:solidFill>
                  <a:srgbClr val="57C6CF"/>
                </a:solidFill>
                <a:latin typeface="宋体" pitchFamily="2" charset="-122"/>
                <a:ea typeface="宋体" pitchFamily="2" charset="-122"/>
              </a:rPr>
              <a:t>凸</a:t>
            </a:r>
          </a:p>
        </p:txBody>
      </p:sp>
      <p:sp>
        <p:nvSpPr>
          <p:cNvPr id="13" name="Rectangle 9"/>
          <p:cNvSpPr>
            <a:spLocks noChangeArrowheads="1"/>
          </p:cNvSpPr>
          <p:nvPr/>
        </p:nvSpPr>
        <p:spPr bwMode="auto">
          <a:xfrm>
            <a:off x="9424573" y="3973320"/>
            <a:ext cx="800234" cy="460069"/>
          </a:xfrm>
          <a:prstGeom prst="rect">
            <a:avLst/>
          </a:prstGeom>
        </p:spPr>
        <p:txBody>
          <a:bodyPr wrap="none" lIns="89860" tIns="44930" rIns="89860" bIns="44930" anchor="ctr">
            <a:spAutoFit/>
          </a:bodyPr>
          <a:lstStyle/>
          <a:p>
            <a:r>
              <a:rPr lang="zh-CN" altLang="en-US" sz="2400" b="1">
                <a:solidFill>
                  <a:srgbClr val="57C6CF"/>
                </a:solidFill>
                <a:latin typeface="宋体" pitchFamily="2" charset="-122"/>
                <a:ea typeface="宋体" pitchFamily="2" charset="-122"/>
              </a:rPr>
              <a:t>倒立</a:t>
            </a:r>
          </a:p>
        </p:txBody>
      </p:sp>
    </p:spTree>
    <p:extLst>
      <p:ext uri="{BB962C8B-B14F-4D97-AF65-F5344CB8AC3E}">
        <p14:creationId xmlns:p14="http://schemas.microsoft.com/office/powerpoint/2010/main" val="3449114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1" presetClass="entr" presetSubtype="1" fill="hold" nodeType="afterEffect">
                                  <p:stCondLst>
                                    <p:cond delay="0"/>
                                  </p:stCondLst>
                                  <p:childTnLst>
                                    <p:set>
                                      <p:cBhvr>
                                        <p:cTn id="7" dur="1000" fill="hold">
                                          <p:stCondLst>
                                            <p:cond delay="0"/>
                                          </p:stCondLst>
                                        </p:cTn>
                                        <p:tgtEl>
                                          <p:spTgt spid="2"/>
                                        </p:tgtEl>
                                        <p:attrNameLst>
                                          <p:attrName>style.visibility</p:attrName>
                                        </p:attrNameLst>
                                      </p:cBhvr>
                                      <p:to>
                                        <p:strVal val="visible"/>
                                      </p:to>
                                    </p:set>
                                    <p:animEffect transition="in" filter="wheel(1)">
                                      <p:cBhvr>
                                        <p:cTn id="8" dur="1000"/>
                                        <p:tgtEl>
                                          <p:spTgt spid="2"/>
                                        </p:tgtEl>
                                      </p:cBhvr>
                                    </p:animEffect>
                                  </p:childTnLst>
                                </p:cTn>
                              </p:par>
                            </p:childTnLst>
                          </p:cTn>
                        </p:par>
                        <p:par>
                          <p:cTn id="9" fill="hold" nodeType="withGroup">
                            <p:stCondLst>
                              <p:cond delay="1000"/>
                            </p:stCondLst>
                            <p:childTnLst>
                              <p:par>
                                <p:cTn id="10" presetID="8" presetClass="entr" presetSubtype="16" fill="hold" nodeType="afterEffec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nodeType="clickPar">
                      <p:stCondLst>
                        <p:cond delay="indefinite"/>
                        <p:cond evt="onBegin" delay="0">
                          <p:tn val="12"/>
                        </p:cond>
                      </p:stCondLst>
                      <p:childTnLst>
                        <p:par>
                          <p:cTn id="14" fill="hold" nodeType="withGroup">
                            <p:stCondLst>
                              <p:cond delay="indefinite"/>
                            </p:stCondLst>
                          </p:cTn>
                        </p:par>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withGroup">
                            <p:stCondLst>
                              <p:cond delay="indefinite"/>
                            </p:stCondLst>
                          </p:cTn>
                        </p:par>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withGroup">
                            <p:stCondLst>
                              <p:cond delay="indefinite"/>
                            </p:stCondLst>
                          </p:cTn>
                        </p:par>
                        <p:par>
                          <p:cTn id="29" fill="hold" nodeType="after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040195" y="-52571"/>
            <a:ext cx="11590636" cy="1496052"/>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5" name="平行四边形 4"/>
          <p:cNvSpPr/>
          <p:nvPr/>
        </p:nvSpPr>
        <p:spPr>
          <a:xfrm>
            <a:off x="-753691" y="-52571"/>
            <a:ext cx="2631113" cy="1496052"/>
          </a:xfrm>
          <a:prstGeom prst="parallelogram">
            <a:avLst>
              <a:gd name="adj" fmla="val 44396"/>
            </a:avLst>
          </a:prstGeom>
          <a:blipFill dpi="0" rotWithShape="1">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2" name="Rectangle 5"/>
          <p:cNvSpPr/>
          <p:nvPr/>
        </p:nvSpPr>
        <p:spPr>
          <a:xfrm>
            <a:off x="1849028" y="421256"/>
            <a:ext cx="4118450" cy="583180"/>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a:buNone/>
            </a:pPr>
            <a:r>
              <a:rPr lang="zh-CN" altLang="en-US" b="1">
                <a:solidFill>
                  <a:schemeClr val="bg1"/>
                </a:solidFill>
                <a:latin typeface="微软雅黑" panose="020B0503020204020204" charset="-122"/>
                <a:ea typeface="微软雅黑"/>
              </a:rPr>
              <a:t>第五章  透镜及其应用</a:t>
            </a:r>
          </a:p>
        </p:txBody>
      </p:sp>
      <p:sp>
        <p:nvSpPr>
          <p:cNvPr id="13" name="Rectangle 5"/>
          <p:cNvSpPr/>
          <p:nvPr/>
        </p:nvSpPr>
        <p:spPr>
          <a:xfrm>
            <a:off x="2206445" y="1767755"/>
            <a:ext cx="8030183" cy="1105175"/>
          </a:xfrm>
          <a:prstGeom prst="rect">
            <a:avLst/>
          </a:prstGeom>
          <a:noFill/>
          <a:ln w="9525">
            <a:noFill/>
          </a:ln>
        </p:spPr>
        <p:txBody>
          <a:bodyPr wrap="squar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6600">
                <a:latin typeface="微软雅黑" panose="020B0503020204020204" charset="-122"/>
                <a:ea typeface="微软雅黑"/>
              </a:rPr>
              <a:t>第</a:t>
            </a:r>
            <a:r>
              <a:rPr lang="en-US" altLang="zh-CN" sz="6600">
                <a:latin typeface="微软雅黑" panose="020B0503020204020204" charset="-122"/>
                <a:ea typeface="微软雅黑"/>
              </a:rPr>
              <a:t>4</a:t>
            </a:r>
            <a:r>
              <a:rPr lang="zh-CN" altLang="en-US" sz="6600">
                <a:latin typeface="微软雅黑" panose="020B0503020204020204" charset="-122"/>
                <a:ea typeface="微软雅黑"/>
              </a:rPr>
              <a:t>节　眼睛和眼镜</a:t>
            </a:r>
          </a:p>
        </p:txBody>
      </p:sp>
      <p:grpSp>
        <p:nvGrpSpPr>
          <p:cNvPr id="15" name="组合 14"/>
          <p:cNvGrpSpPr/>
          <p:nvPr/>
        </p:nvGrpSpPr>
        <p:grpSpPr>
          <a:xfrm>
            <a:off x="5978173" y="3156557"/>
            <a:ext cx="2286445" cy="569387"/>
            <a:chOff x="6134735" y="3164614"/>
            <a:chExt cx="2346325" cy="570841"/>
          </a:xfrm>
        </p:grpSpPr>
        <p:pic>
          <p:nvPicPr>
            <p:cNvPr id="16" name="图片 15" descr="00 图标-0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4735" y="3164614"/>
              <a:ext cx="2346325" cy="560070"/>
            </a:xfrm>
            <a:prstGeom prst="rect">
              <a:avLst/>
            </a:prstGeom>
          </p:spPr>
        </p:pic>
        <p:sp>
          <p:nvSpPr>
            <p:cNvPr id="17" name="文本框 3">
              <a:hlinkClick r:id="rId4" action="ppaction://hlinksldjump"/>
            </p:cNvPr>
            <p:cNvSpPr txBox="1"/>
            <p:nvPr/>
          </p:nvSpPr>
          <p:spPr>
            <a:xfrm>
              <a:off x="6312628" y="3164614"/>
              <a:ext cx="1821327" cy="570841"/>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新知梳理</a:t>
              </a:r>
            </a:p>
          </p:txBody>
        </p:sp>
      </p:grpSp>
      <p:grpSp>
        <p:nvGrpSpPr>
          <p:cNvPr id="18" name="组合 17"/>
          <p:cNvGrpSpPr/>
          <p:nvPr/>
        </p:nvGrpSpPr>
        <p:grpSpPr>
          <a:xfrm>
            <a:off x="4957161" y="4017323"/>
            <a:ext cx="2286445" cy="582079"/>
            <a:chOff x="5086985" y="4027579"/>
            <a:chExt cx="2346325" cy="583565"/>
          </a:xfrm>
        </p:grpSpPr>
        <p:pic>
          <p:nvPicPr>
            <p:cNvPr id="19" name="图片 18" descr="00 图标-0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6985" y="4051074"/>
              <a:ext cx="2346325" cy="560070"/>
            </a:xfrm>
            <a:prstGeom prst="rect">
              <a:avLst/>
            </a:prstGeom>
          </p:spPr>
        </p:pic>
        <p:sp>
          <p:nvSpPr>
            <p:cNvPr id="20" name="文本框 3">
              <a:hlinkClick r:id="rId5" action="ppaction://hlinksldjump"/>
            </p:cNvPr>
            <p:cNvSpPr txBox="1"/>
            <p:nvPr/>
          </p:nvSpPr>
          <p:spPr>
            <a:xfrm>
              <a:off x="5234940" y="4027579"/>
              <a:ext cx="1821327" cy="570840"/>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应用示例</a:t>
              </a:r>
            </a:p>
          </p:txBody>
        </p:sp>
      </p:grpSp>
      <p:grpSp>
        <p:nvGrpSpPr>
          <p:cNvPr id="21" name="组合 20"/>
          <p:cNvGrpSpPr/>
          <p:nvPr/>
        </p:nvGrpSpPr>
        <p:grpSpPr>
          <a:xfrm>
            <a:off x="4197900" y="4876829"/>
            <a:ext cx="2447950" cy="582080"/>
            <a:chOff x="4307840" y="4889274"/>
            <a:chExt cx="2346325" cy="583565"/>
          </a:xfrm>
        </p:grpSpPr>
        <p:pic>
          <p:nvPicPr>
            <p:cNvPr id="23" name="图片 22" descr="00 图标-0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07840" y="4912769"/>
              <a:ext cx="2346325" cy="560070"/>
            </a:xfrm>
            <a:prstGeom prst="rect">
              <a:avLst/>
            </a:prstGeom>
          </p:spPr>
        </p:pic>
        <p:sp>
          <p:nvSpPr>
            <p:cNvPr id="24" name="文本框 3">
              <a:hlinkClick r:id="rId7" action="ppaction://hlinksldjump"/>
            </p:cNvPr>
            <p:cNvSpPr txBox="1"/>
            <p:nvPr/>
          </p:nvSpPr>
          <p:spPr>
            <a:xfrm>
              <a:off x="4484371" y="4889274"/>
              <a:ext cx="1862001" cy="570840"/>
            </a:xfrm>
            <a:prstGeom prst="rect">
              <a:avLst/>
            </a:prstGeom>
            <a:noFill/>
          </p:spPr>
          <p:txBody>
            <a:bodyPr wrap="square" rtlCol="0">
              <a:spAutoFit/>
            </a:bodyPr>
            <a:lstStyle/>
            <a:p>
              <a:r>
                <a:rPr lang="zh-CN" altLang="en-US" sz="3100">
                  <a:solidFill>
                    <a:schemeClr val="bg1"/>
                  </a:solidFill>
                  <a:latin typeface="华文新魏" panose="02010800040101010101" charset="-122"/>
                  <a:ea typeface="华文新魏" panose="02010800040101010101" charset="-122"/>
                  <a:sym typeface="+mn-ea"/>
                </a:rPr>
                <a:t>课堂小结</a:t>
              </a:r>
            </a:p>
          </p:txBody>
        </p:sp>
      </p:grpSp>
      <p:grpSp>
        <p:nvGrpSpPr>
          <p:cNvPr id="25" name="组合 24"/>
          <p:cNvGrpSpPr/>
          <p:nvPr/>
        </p:nvGrpSpPr>
        <p:grpSpPr>
          <a:xfrm>
            <a:off x="3279634" y="5748220"/>
            <a:ext cx="2286445" cy="582079"/>
            <a:chOff x="3365525" y="5762898"/>
            <a:chExt cx="2346325" cy="583565"/>
          </a:xfrm>
        </p:grpSpPr>
        <p:pic>
          <p:nvPicPr>
            <p:cNvPr id="26" name="图片 25" descr="00 图标-0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65525" y="5786393"/>
              <a:ext cx="2346325" cy="560070"/>
            </a:xfrm>
            <a:prstGeom prst="rect">
              <a:avLst/>
            </a:prstGeom>
          </p:spPr>
        </p:pic>
        <p:sp>
          <p:nvSpPr>
            <p:cNvPr id="27" name="文本框 3">
              <a:hlinkClick r:id="rId8" action="ppaction://hlinksldjump"/>
            </p:cNvPr>
            <p:cNvSpPr txBox="1"/>
            <p:nvPr/>
          </p:nvSpPr>
          <p:spPr>
            <a:xfrm>
              <a:off x="3542056" y="5762898"/>
              <a:ext cx="1938946" cy="570840"/>
            </a:xfrm>
            <a:prstGeom prst="rect">
              <a:avLst/>
            </a:prstGeom>
            <a:noFill/>
          </p:spPr>
          <p:txBody>
            <a:bodyPr wrap="square" rtlCol="0">
              <a:spAutoFit/>
            </a:bodyPr>
            <a:lstStyle/>
            <a:p>
              <a:r>
                <a:rPr lang="zh-CN" altLang="en-US" sz="3100">
                  <a:solidFill>
                    <a:schemeClr val="bg1"/>
                  </a:solidFill>
                  <a:latin typeface="华文新魏" panose="02010800040101010101" charset="-122"/>
                  <a:ea typeface="华文新魏" panose="02010800040101010101" charset="-122"/>
                  <a:sym typeface="+mn-ea"/>
                </a:rPr>
                <a:t>课堂反馈</a:t>
              </a:r>
            </a:p>
          </p:txBody>
        </p:sp>
      </p:grpSp>
    </p:spTree>
    <p:extLst>
      <p:ext uri="{BB962C8B-B14F-4D97-AF65-F5344CB8AC3E}">
        <p14:creationId xmlns:p14="http://schemas.microsoft.com/office/powerpoint/2010/main" val="163908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5"/>
                                        </p:tgtEl>
                                        <p:attrNameLst>
                                          <p:attrName>style.visibility</p:attrName>
                                        </p:attrNameLst>
                                      </p:cBhvr>
                                      <p:to>
                                        <p:strVal val="visible"/>
                                      </p:to>
                                    </p:set>
                                    <p:animEffect transition="in" filter="checkerboard(across)">
                                      <p:cBhvr>
                                        <p:cTn id="8" dur="500"/>
                                        <p:tgtEl>
                                          <p:spTgt spid="5"/>
                                        </p:tgtEl>
                                      </p:cBhvr>
                                    </p:animEffect>
                                  </p:childTnLst>
                                </p:cTn>
                              </p:par>
                            </p:childTnLst>
                          </p:cTn>
                        </p:par>
                        <p:par>
                          <p:cTn id="9" fill="hold" nodeType="withGroup">
                            <p:stCondLst>
                              <p:cond delay="500"/>
                            </p:stCondLst>
                            <p:childTnLst>
                              <p:par>
                                <p:cTn id="10" presetID="5" presetClass="entr" presetSubtype="10" fill="hold" grpId="0" nodeType="afterEffec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nodeType="withGroup">
                            <p:stCondLst>
                              <p:cond delay="1000"/>
                            </p:stCondLst>
                            <p:childTnLst>
                              <p:par>
                                <p:cTn id="14" presetID="22" presetClass="entr" presetSubtype="4" fill="hold" grpId="0" nodeType="afterEffect">
                                  <p:childTnLst>
                                    <p:set>
                                      <p:cBhvr>
                                        <p:cTn id="15" dur="1000" fill="hold">
                                          <p:stCondLst>
                                            <p:cond delay="0"/>
                                          </p:stCondLst>
                                        </p:cTn>
                                        <p:tgtEl>
                                          <p:spTgt spid="2"/>
                                        </p:tgtEl>
                                        <p:attrNameLst>
                                          <p:attrName>style.visibility</p:attrName>
                                        </p:attrNameLst>
                                      </p:cBhvr>
                                      <p:to>
                                        <p:strVal val="visible"/>
                                      </p:to>
                                    </p:set>
                                    <p:animEffect transition="in" filter="wipe(down)">
                                      <p:cBhvr>
                                        <p:cTn id="16" dur="1000"/>
                                        <p:tgtEl>
                                          <p:spTgt spid="2"/>
                                        </p:tgtEl>
                                      </p:cBhvr>
                                    </p:animEffect>
                                  </p:childTnLst>
                                </p:cTn>
                              </p:par>
                            </p:childTnLst>
                          </p:cTn>
                        </p:par>
                        <p:par>
                          <p:cTn id="17" fill="hold" nodeType="withGroup">
                            <p:stCondLst>
                              <p:cond delay="2000"/>
                            </p:stCondLst>
                            <p:childTnLst>
                              <p:par>
                                <p:cTn id="18" presetID="22" presetClass="entr" presetSubtype="8" fill="hold" grpId="0" nodeType="afterEffect">
                                  <p:childTnLst>
                                    <p:set>
                                      <p:cBhvr>
                                        <p:cTn id="19" dur="1000"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nodeType="withGroup">
                            <p:stCondLst>
                              <p:cond delay="3000"/>
                            </p:stCondLst>
                            <p:childTnLst>
                              <p:par>
                                <p:cTn id="22" presetID="22" presetClass="entr" presetSubtype="8" fill="hold" nodeType="afterEffec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nodeType="withGroup">
                            <p:stCondLst>
                              <p:cond delay="3500"/>
                            </p:stCondLst>
                            <p:childTnLst>
                              <p:par>
                                <p:cTn id="26" presetID="22" presetClass="entr" presetSubtype="8" fill="hold" nodeType="afterEffec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nodeType="withGroup">
                            <p:stCondLst>
                              <p:cond delay="4000"/>
                            </p:stCondLst>
                            <p:childTnLst>
                              <p:par>
                                <p:cTn id="30" presetID="22" presetClass="entr" presetSubtype="8" fill="hold" nodeType="afterEffec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nodeType="withGroup">
                            <p:stCondLst>
                              <p:cond delay="4500"/>
                            </p:stCondLst>
                            <p:childTnLst>
                              <p:par>
                                <p:cTn id="34" presetID="22" presetClass="entr" presetSubtype="8" fill="hold" nodeType="afterEffec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pSp>
        <p:nvGrpSpPr>
          <p:cNvPr id="3" name="组合 6"/>
          <p:cNvGrpSpPr/>
          <p:nvPr/>
        </p:nvGrpSpPr>
        <p:grpSpPr>
          <a:xfrm>
            <a:off x="509334" y="880304"/>
            <a:ext cx="10987863" cy="5771467"/>
            <a:chOff x="522673" y="882550"/>
            <a:chExt cx="11275627" cy="5786200"/>
          </a:xfrm>
        </p:grpSpPr>
        <p:sp>
          <p:nvSpPr>
            <p:cNvPr id="4" name="Rectangle 3"/>
            <p:cNvSpPr>
              <a:spLocks noChangeArrowheads="1"/>
            </p:cNvSpPr>
            <p:nvPr/>
          </p:nvSpPr>
          <p:spPr bwMode="auto">
            <a:xfrm>
              <a:off x="522673" y="882550"/>
              <a:ext cx="11275627" cy="5786200"/>
            </a:xfrm>
            <a:prstGeom prst="rect">
              <a:avLst/>
            </a:prstGeom>
            <a:noFill/>
            <a:ln w="9525" algn="ctr">
              <a:noFill/>
              <a:miter lim="800000"/>
            </a:ln>
          </p:spPr>
          <p:txBody>
            <a:bodyPr wrap="square" anchor="ctr">
              <a:spAutoFit/>
            </a:bodyPr>
            <a:lstStyle/>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2</a:t>
              </a:r>
              <a:r>
                <a:rPr lang="zh-CN" altLang="en-US" sz="3000" b="1">
                  <a:latin typeface="宋体" pitchFamily="2" charset="-122"/>
                  <a:ea typeface="宋体" pitchFamily="2" charset="-122"/>
                  <a:cs typeface="Times New Roman" panose="02020603050405020304" pitchFamily="18" charset="0"/>
                </a:rPr>
                <a:t>．如图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2</a:t>
              </a:r>
              <a:r>
                <a:rPr lang="zh-CN" altLang="en-US" sz="3000" b="1">
                  <a:latin typeface="宋体" pitchFamily="2" charset="-122"/>
                  <a:ea typeface="宋体" pitchFamily="2" charset="-122"/>
                  <a:cs typeface="Times New Roman" panose="02020603050405020304" pitchFamily="18" charset="0"/>
                </a:rPr>
                <a:t>所示是正常眼睛的成像图，关于正常眼睛，下列说法中错误的是</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　　</a:t>
              </a:r>
              <a:r>
                <a:rPr lang="en-US" altLang="zh-CN" sz="3000" b="1">
                  <a:latin typeface="宋体" pitchFamily="2" charset="-122"/>
                  <a:ea typeface="宋体" pitchFamily="2" charset="-122"/>
                  <a:cs typeface="Times New Roman" panose="02020603050405020304" pitchFamily="18" charset="0"/>
                </a:rPr>
                <a:t>)</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A</a:t>
              </a:r>
              <a:r>
                <a:rPr lang="zh-CN" altLang="en-US" sz="3000" b="1">
                  <a:latin typeface="宋体" pitchFamily="2" charset="-122"/>
                  <a:ea typeface="宋体" pitchFamily="2" charset="-122"/>
                  <a:cs typeface="Times New Roman" panose="02020603050405020304" pitchFamily="18" charset="0"/>
                </a:rPr>
                <a:t>．看远处物体时，睫状体放松，</a:t>
              </a:r>
              <a:endParaRPr lang="en-US" altLang="zh-CN" sz="3000" b="1">
                <a:latin typeface="宋体" pitchFamily="2" charset="-122"/>
                <a:ea typeface="宋体" pitchFamily="2" charset="-122"/>
                <a:cs typeface="Times New Roman" panose="02020603050405020304" pitchFamily="18" charset="0"/>
              </a:endParaRPr>
            </a:p>
            <a:p>
              <a:pPr marL="530426" indent="-449302">
                <a:lnSpc>
                  <a:spcPct val="150000"/>
                </a:lnSpc>
              </a:pPr>
              <a:r>
                <a:rPr lang="zh-CN" altLang="en-US" sz="3000" b="1">
                  <a:latin typeface="宋体" pitchFamily="2" charset="-122"/>
                  <a:ea typeface="宋体" pitchFamily="2" charset="-122"/>
                  <a:cs typeface="Times New Roman" panose="02020603050405020304" pitchFamily="18" charset="0"/>
                </a:rPr>
                <a:t>  晶状体变薄</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B</a:t>
              </a:r>
              <a:r>
                <a:rPr lang="zh-CN" altLang="en-US" sz="3000" b="1">
                  <a:latin typeface="宋体" pitchFamily="2" charset="-122"/>
                  <a:ea typeface="宋体" pitchFamily="2" charset="-122"/>
                  <a:cs typeface="Times New Roman" panose="02020603050405020304" pitchFamily="18" charset="0"/>
                </a:rPr>
                <a:t>．看近处物体时，睫状体收紧，</a:t>
              </a:r>
              <a:endParaRPr lang="en-US" altLang="zh-CN" sz="3000" b="1">
                <a:latin typeface="宋体" pitchFamily="2" charset="-122"/>
                <a:ea typeface="宋体" pitchFamily="2" charset="-122"/>
                <a:cs typeface="Times New Roman" panose="02020603050405020304" pitchFamily="18" charset="0"/>
              </a:endParaRPr>
            </a:p>
            <a:p>
              <a:pPr marL="530426" indent="-449302">
                <a:lnSpc>
                  <a:spcPct val="150000"/>
                </a:lnSpc>
              </a:pPr>
              <a:r>
                <a:rPr lang="zh-CN" altLang="en-US" sz="3000" b="1">
                  <a:latin typeface="宋体" pitchFamily="2" charset="-122"/>
                  <a:ea typeface="宋体" pitchFamily="2" charset="-122"/>
                  <a:cs typeface="Times New Roman" panose="02020603050405020304" pitchFamily="18" charset="0"/>
                </a:rPr>
                <a:t>  晶状体变厚</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C</a:t>
              </a:r>
              <a:r>
                <a:rPr lang="zh-CN" altLang="en-US" sz="3000" b="1">
                  <a:latin typeface="宋体" pitchFamily="2" charset="-122"/>
                  <a:ea typeface="宋体" pitchFamily="2" charset="-122"/>
                  <a:cs typeface="Times New Roman" panose="02020603050405020304" pitchFamily="18" charset="0"/>
                </a:rPr>
                <a:t>．看近处物体时，睫状体放松，晶状体变厚</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D</a:t>
              </a:r>
              <a:r>
                <a:rPr lang="zh-CN" altLang="en-US" sz="3000" b="1">
                  <a:latin typeface="宋体" pitchFamily="2" charset="-122"/>
                  <a:ea typeface="宋体" pitchFamily="2" charset="-122"/>
                  <a:cs typeface="Times New Roman" panose="02020603050405020304" pitchFamily="18" charset="0"/>
                </a:rPr>
                <a:t>．正常人眼睛的明视距离大约为</a:t>
              </a:r>
              <a:r>
                <a:rPr lang="en-US" altLang="zh-CN" sz="3000" b="1">
                  <a:latin typeface="宋体" pitchFamily="2" charset="-122"/>
                  <a:ea typeface="宋体" pitchFamily="2" charset="-122"/>
                  <a:cs typeface="Times New Roman" panose="02020603050405020304" pitchFamily="18" charset="0"/>
                </a:rPr>
                <a:t>25 cm</a:t>
              </a:r>
              <a:endParaRPr lang="zh-CN" altLang="en-US" sz="3000" b="1">
                <a:latin typeface="宋体" pitchFamily="2" charset="-122"/>
                <a:ea typeface="宋体" pitchFamily="2" charset="-122"/>
                <a:cs typeface="Times New Roman" panose="02020603050405020304" pitchFamily="18" charset="0"/>
              </a:endParaRPr>
            </a:p>
          </p:txBody>
        </p:sp>
        <p:pic>
          <p:nvPicPr>
            <p:cNvPr id="5" name="Picture 5" descr="C:\Users\l\Desktop\人教物理八上学练考做PPT WORD\SA201.EPS"/>
            <p:cNvPicPr>
              <a:picLocks noChangeAspect="1" noChangeArrowheads="1"/>
            </p:cNvPicPr>
            <p:nvPr/>
          </p:nvPicPr>
          <p:blipFill>
            <a:blip r:embed="rId2"/>
            <a:stretch>
              <a:fillRect/>
            </a:stretch>
          </p:blipFill>
          <p:spPr bwMode="auto">
            <a:xfrm>
              <a:off x="6413885" y="2339545"/>
              <a:ext cx="3816350" cy="1443038"/>
            </a:xfrm>
            <a:prstGeom prst="rect">
              <a:avLst/>
            </a:prstGeom>
            <a:noFill/>
            <a:ln w="9525">
              <a:noFill/>
              <a:miter lim="800000"/>
            </a:ln>
          </p:spPr>
        </p:pic>
        <p:sp>
          <p:nvSpPr>
            <p:cNvPr id="6" name="Rectangle 6"/>
            <p:cNvSpPr>
              <a:spLocks noChangeArrowheads="1"/>
            </p:cNvSpPr>
            <p:nvPr/>
          </p:nvSpPr>
          <p:spPr bwMode="auto">
            <a:xfrm>
              <a:off x="7547661" y="3889165"/>
              <a:ext cx="1579515" cy="786833"/>
            </a:xfrm>
            <a:prstGeom prst="rect">
              <a:avLst/>
            </a:prstGeom>
            <a:noFill/>
            <a:ln w="9525" algn="ctr">
              <a:noFill/>
              <a:miter lim="800000"/>
            </a:ln>
          </p:spPr>
          <p:txBody>
            <a:bodyPr wrap="none" anchor="ctr">
              <a:spAutoFit/>
            </a:bodyPr>
            <a:lstStyle/>
            <a:p>
              <a:pPr>
                <a:lnSpc>
                  <a:spcPct val="150000"/>
                </a:lnSpc>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2</a:t>
              </a:r>
            </a:p>
          </p:txBody>
        </p:sp>
      </p:grpSp>
      <p:sp>
        <p:nvSpPr>
          <p:cNvPr id="7" name="Rectangle 4"/>
          <p:cNvSpPr>
            <a:spLocks noChangeArrowheads="1"/>
          </p:cNvSpPr>
          <p:nvPr/>
        </p:nvSpPr>
        <p:spPr bwMode="auto">
          <a:xfrm>
            <a:off x="4145257" y="1873099"/>
            <a:ext cx="576894" cy="460490"/>
          </a:xfrm>
          <a:prstGeom prst="rect">
            <a:avLst/>
          </a:prstGeom>
        </p:spPr>
        <p:txBody>
          <a:bodyPr wrap="square" lIns="89860" tIns="44930" rIns="89860" bIns="44930" anchor="ctr">
            <a:spAutoFit/>
          </a:bodyPr>
          <a:lstStyle/>
          <a:p>
            <a:r>
              <a:rPr lang="en-US" altLang="zh-CN" sz="2400" b="1">
                <a:solidFill>
                  <a:srgbClr val="57C6CF"/>
                </a:solidFill>
                <a:latin typeface="宋体" pitchFamily="2" charset="-122"/>
                <a:ea typeface="宋体" pitchFamily="2" charset="-122"/>
              </a:rPr>
              <a:t>C</a:t>
            </a:r>
          </a:p>
        </p:txBody>
      </p:sp>
    </p:spTree>
    <p:extLst>
      <p:ext uri="{BB962C8B-B14F-4D97-AF65-F5344CB8AC3E}">
        <p14:creationId xmlns:p14="http://schemas.microsoft.com/office/powerpoint/2010/main" val="888273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3" presetClass="entr" presetSubtype="10" fill="hold"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blinds(horizontal)">
                                      <p:cBhvr>
                                        <p:cTn id="8" dur="500"/>
                                        <p:tgtEl>
                                          <p:spTgt spid="3"/>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sp>
        <p:nvSpPr>
          <p:cNvPr id="6" name="Rectangle 5"/>
          <p:cNvSpPr/>
          <p:nvPr/>
        </p:nvSpPr>
        <p:spPr>
          <a:xfrm>
            <a:off x="491177" y="143375"/>
            <a:ext cx="3275271" cy="521625"/>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800" b="1">
                <a:solidFill>
                  <a:schemeClr val="accent2">
                    <a:lumMod val="75000"/>
                  </a:schemeClr>
                </a:solidFill>
                <a:latin typeface="微软雅黑" panose="020B0503020204020204" charset="-122"/>
                <a:ea typeface="微软雅黑"/>
              </a:rPr>
              <a:t>第</a:t>
            </a:r>
            <a:r>
              <a:rPr lang="en-US" altLang="zh-CN" sz="2800" b="1">
                <a:solidFill>
                  <a:schemeClr val="accent2">
                    <a:lumMod val="75000"/>
                  </a:schemeClr>
                </a:solidFill>
                <a:latin typeface="微软雅黑" panose="020B0503020204020204" charset="-122"/>
                <a:ea typeface="微软雅黑"/>
              </a:rPr>
              <a:t>4</a:t>
            </a:r>
            <a:r>
              <a:rPr lang="zh-CN" altLang="en-US" sz="2800" b="1">
                <a:solidFill>
                  <a:schemeClr val="accent2">
                    <a:lumMod val="75000"/>
                  </a:schemeClr>
                </a:solidFill>
                <a:latin typeface="微软雅黑" panose="020B0503020204020204" charset="-122"/>
                <a:ea typeface="微软雅黑"/>
              </a:rPr>
              <a:t>节　眼睛和眼镜</a:t>
            </a:r>
          </a:p>
        </p:txBody>
      </p:sp>
      <p:sp>
        <p:nvSpPr>
          <p:cNvPr id="4" name="Rectangle 3"/>
          <p:cNvSpPr>
            <a:spLocks noChangeArrowheads="1"/>
          </p:cNvSpPr>
          <p:nvPr/>
        </p:nvSpPr>
        <p:spPr bwMode="auto">
          <a:xfrm>
            <a:off x="509334" y="1404501"/>
            <a:ext cx="10099141" cy="3622517"/>
          </a:xfrm>
          <a:prstGeom prst="rect">
            <a:avLst/>
          </a:prstGeom>
          <a:noFill/>
          <a:ln w="9525" algn="ctr">
            <a:noFill/>
            <a:miter lim="800000"/>
          </a:ln>
        </p:spPr>
        <p:txBody>
          <a:bodyPr wrap="square" lIns="89860" tIns="44930" rIns="89860" bIns="44930" anchor="ctr">
            <a:spAutoFit/>
          </a:bodyPr>
          <a:lstStyle/>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3</a:t>
            </a:r>
            <a:r>
              <a:rPr lang="zh-CN" altLang="en-US" sz="3000" b="1">
                <a:latin typeface="宋体" pitchFamily="2" charset="-122"/>
                <a:ea typeface="宋体" pitchFamily="2" charset="-122"/>
                <a:cs typeface="Times New Roman" panose="02020603050405020304" pitchFamily="18" charset="0"/>
              </a:rPr>
              <a:t>．关于近视眼，下列说法正确的是</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　　</a:t>
            </a:r>
            <a:r>
              <a:rPr lang="en-US" altLang="zh-CN" sz="3000" b="1">
                <a:latin typeface="宋体" pitchFamily="2" charset="-122"/>
                <a:ea typeface="宋体" pitchFamily="2" charset="-122"/>
                <a:cs typeface="Times New Roman" panose="02020603050405020304" pitchFamily="18" charset="0"/>
              </a:rPr>
              <a:t>)</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A</a:t>
            </a:r>
            <a:r>
              <a:rPr lang="zh-CN" altLang="en-US" sz="3000" b="1">
                <a:latin typeface="宋体" pitchFamily="2" charset="-122"/>
                <a:ea typeface="宋体" pitchFamily="2" charset="-122"/>
                <a:cs typeface="Times New Roman" panose="02020603050405020304" pitchFamily="18" charset="0"/>
              </a:rPr>
              <a:t>．近视眼只能看清近处的物体，看不清远处的物体</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B</a:t>
            </a:r>
            <a:r>
              <a:rPr lang="zh-CN" altLang="en-US" sz="3000" b="1">
                <a:latin typeface="宋体" pitchFamily="2" charset="-122"/>
                <a:ea typeface="宋体" pitchFamily="2" charset="-122"/>
                <a:cs typeface="Times New Roman" panose="02020603050405020304" pitchFamily="18" charset="0"/>
              </a:rPr>
              <a:t>．近视眼是因为晶状体太厚，折光能力太弱</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C</a:t>
            </a:r>
            <a:r>
              <a:rPr lang="zh-CN" altLang="en-US" sz="3000" b="1">
                <a:latin typeface="宋体" pitchFamily="2" charset="-122"/>
                <a:ea typeface="宋体" pitchFamily="2" charset="-122"/>
                <a:cs typeface="Times New Roman" panose="02020603050405020304" pitchFamily="18" charset="0"/>
              </a:rPr>
              <a:t>．近视镜片是凸透镜</a:t>
            </a:r>
          </a:p>
          <a:p>
            <a:pPr marL="530426" indent="-449302">
              <a:lnSpc>
                <a:spcPct val="150000"/>
              </a:lnSpc>
            </a:pPr>
            <a:r>
              <a:rPr lang="en-US" altLang="zh-CN" sz="3000" b="1">
                <a:latin typeface="宋体" pitchFamily="2" charset="-122"/>
                <a:ea typeface="宋体" pitchFamily="2" charset="-122"/>
                <a:cs typeface="Times New Roman" panose="02020603050405020304" pitchFamily="18" charset="0"/>
              </a:rPr>
              <a:t>  D</a:t>
            </a:r>
            <a:r>
              <a:rPr lang="zh-CN" altLang="en-US" sz="3000" b="1">
                <a:latin typeface="宋体" pitchFamily="2" charset="-122"/>
                <a:ea typeface="宋体" pitchFamily="2" charset="-122"/>
                <a:cs typeface="Times New Roman" panose="02020603050405020304" pitchFamily="18" charset="0"/>
              </a:rPr>
              <a:t>．近视眼使来自远处的光线会聚在视网膜后 </a:t>
            </a:r>
          </a:p>
        </p:txBody>
      </p:sp>
      <p:sp>
        <p:nvSpPr>
          <p:cNvPr id="5" name="Rectangle 4"/>
          <p:cNvSpPr>
            <a:spLocks noChangeArrowheads="1"/>
          </p:cNvSpPr>
          <p:nvPr/>
        </p:nvSpPr>
        <p:spPr bwMode="auto">
          <a:xfrm>
            <a:off x="6879990" y="1636479"/>
            <a:ext cx="336967" cy="460069"/>
          </a:xfrm>
          <a:prstGeom prst="rect">
            <a:avLst/>
          </a:prstGeom>
        </p:spPr>
        <p:txBody>
          <a:bodyPr wrap="none" lIns="89860" tIns="44930" rIns="89860" bIns="44930" anchor="ctr">
            <a:spAutoFit/>
          </a:bodyPr>
          <a:lstStyle/>
          <a:p>
            <a:r>
              <a:rPr lang="en-US" altLang="zh-CN" sz="2400" b="1">
                <a:solidFill>
                  <a:srgbClr val="57C6CF"/>
                </a:solidFill>
                <a:latin typeface="宋体" pitchFamily="2" charset="-122"/>
                <a:ea typeface="宋体" pitchFamily="2" charset="-122"/>
              </a:rPr>
              <a:t>A</a:t>
            </a:r>
          </a:p>
        </p:txBody>
      </p:sp>
    </p:spTree>
    <p:extLst>
      <p:ext uri="{BB962C8B-B14F-4D97-AF65-F5344CB8AC3E}">
        <p14:creationId xmlns:p14="http://schemas.microsoft.com/office/powerpoint/2010/main" val="31424282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3" presetClass="entr" presetSubtype="10" fill="hold" grpId="0" nodeType="afterEffect">
                                  <p:stCondLst>
                                    <p:cond delay="0"/>
                                  </p:stCondLst>
                                  <p:childTnLst>
                                    <p:set>
                                      <p:cBhvr>
                                        <p:cTn id="7" dur="1" fill="hold">
                                          <p:stCondLst>
                                            <p:cond delay="0"/>
                                          </p:stCondLst>
                                        </p:cTn>
                                        <p:tgtEl>
                                          <p:spTgt spid="4"/>
                                        </p:tgtEl>
                                        <p:attrNameLst>
                                          <p:attrName>style.visibility</p:attrName>
                                        </p:attrNameLst>
                                      </p:cBhvr>
                                      <p:to>
                                        <p:strVal val="visible"/>
                                      </p:to>
                                    </p:set>
                                    <p:animEffect transition="in" filter="blinds(horizontal)">
                                      <p:cBhvr>
                                        <p:cTn id="8" dur="500"/>
                                        <p:tgtEl>
                                          <p:spTgt spid="4"/>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pSp>
        <p:nvGrpSpPr>
          <p:cNvPr id="3" name="组合 6"/>
          <p:cNvGrpSpPr/>
          <p:nvPr/>
        </p:nvGrpSpPr>
        <p:grpSpPr>
          <a:xfrm>
            <a:off x="627994" y="1215483"/>
            <a:ext cx="8944922" cy="3299449"/>
            <a:chOff x="644440" y="1218584"/>
            <a:chExt cx="9179182" cy="3307872"/>
          </a:xfrm>
        </p:grpSpPr>
        <p:pic>
          <p:nvPicPr>
            <p:cNvPr id="4" name="Picture 2" descr="C:\Users\l\Desktop\人教物理八上学练考做PPT WORD\SA202.EPS"/>
            <p:cNvPicPr>
              <a:picLocks noChangeAspect="1" noChangeArrowheads="1"/>
            </p:cNvPicPr>
            <p:nvPr/>
          </p:nvPicPr>
          <p:blipFill>
            <a:blip r:embed="rId2"/>
            <a:stretch>
              <a:fillRect/>
            </a:stretch>
          </p:blipFill>
          <p:spPr bwMode="auto">
            <a:xfrm>
              <a:off x="1322045" y="2293980"/>
              <a:ext cx="7812087" cy="1174750"/>
            </a:xfrm>
            <a:prstGeom prst="rect">
              <a:avLst/>
            </a:prstGeom>
            <a:noFill/>
            <a:ln w="9525">
              <a:noFill/>
              <a:miter lim="800000"/>
            </a:ln>
          </p:spPr>
        </p:pic>
        <p:sp>
          <p:nvSpPr>
            <p:cNvPr id="5" name="Rectangle 4"/>
            <p:cNvSpPr>
              <a:spLocks noChangeArrowheads="1"/>
            </p:cNvSpPr>
            <p:nvPr/>
          </p:nvSpPr>
          <p:spPr bwMode="auto">
            <a:xfrm>
              <a:off x="644440" y="1218584"/>
              <a:ext cx="9179182" cy="786833"/>
            </a:xfrm>
            <a:prstGeom prst="rect">
              <a:avLst/>
            </a:prstGeom>
            <a:noFill/>
            <a:ln w="9525" algn="ctr">
              <a:noFill/>
              <a:miter lim="800000"/>
            </a:ln>
          </p:spPr>
          <p:txBody>
            <a:bodyPr wrap="square" anchor="ctr">
              <a:spAutoFit/>
            </a:bodyPr>
            <a:lstStyle/>
            <a:p>
              <a:pPr>
                <a:lnSpc>
                  <a:spcPct val="150000"/>
                </a:lnSpc>
              </a:pP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．如图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3</a:t>
              </a:r>
              <a:r>
                <a:rPr lang="zh-CN" altLang="en-US" sz="3000" b="1">
                  <a:latin typeface="宋体" pitchFamily="2" charset="-122"/>
                  <a:ea typeface="宋体" pitchFamily="2" charset="-122"/>
                  <a:cs typeface="Times New Roman" panose="02020603050405020304" pitchFamily="18" charset="0"/>
                </a:rPr>
                <a:t>所示，表示远视眼矫正的是</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　　</a:t>
              </a:r>
              <a:r>
                <a:rPr lang="en-US" altLang="zh-CN" sz="3000" b="1">
                  <a:latin typeface="宋体" pitchFamily="2" charset="-122"/>
                  <a:ea typeface="宋体" pitchFamily="2" charset="-122"/>
                  <a:cs typeface="Times New Roman" panose="02020603050405020304" pitchFamily="18" charset="0"/>
                </a:rPr>
                <a:t>)</a:t>
              </a:r>
              <a:endParaRPr lang="zh-CN" altLang="en-US" sz="3000" b="1">
                <a:latin typeface="宋体" pitchFamily="2" charset="-122"/>
                <a:ea typeface="宋体" pitchFamily="2" charset="-122"/>
                <a:cs typeface="Times New Roman" panose="02020603050405020304" pitchFamily="18" charset="0"/>
              </a:endParaRPr>
            </a:p>
          </p:txBody>
        </p:sp>
        <p:sp>
          <p:nvSpPr>
            <p:cNvPr id="6" name="Rectangle 7"/>
            <p:cNvSpPr>
              <a:spLocks noChangeArrowheads="1"/>
            </p:cNvSpPr>
            <p:nvPr/>
          </p:nvSpPr>
          <p:spPr bwMode="auto">
            <a:xfrm>
              <a:off x="4606754" y="3739623"/>
              <a:ext cx="1579514" cy="786833"/>
            </a:xfrm>
            <a:prstGeom prst="rect">
              <a:avLst/>
            </a:prstGeom>
            <a:noFill/>
            <a:ln w="9525" algn="ctr">
              <a:noFill/>
              <a:miter lim="800000"/>
            </a:ln>
          </p:spPr>
          <p:txBody>
            <a:bodyPr wrap="none" anchor="ctr">
              <a:spAutoFit/>
            </a:bodyPr>
            <a:lstStyle/>
            <a:p>
              <a:pPr>
                <a:lnSpc>
                  <a:spcPct val="150000"/>
                </a:lnSpc>
              </a:pPr>
              <a:r>
                <a:rPr lang="zh-CN" altLang="en-US" sz="3000" b="1">
                  <a:latin typeface="宋体" pitchFamily="2" charset="-122"/>
                  <a:ea typeface="宋体" pitchFamily="2" charset="-122"/>
                  <a:cs typeface="Times New Roman" panose="02020603050405020304" pitchFamily="18" charset="0"/>
                </a:rPr>
                <a:t>图</a:t>
              </a:r>
              <a:r>
                <a:rPr lang="en-US" altLang="zh-CN" sz="3000" b="1">
                  <a:latin typeface="宋体" pitchFamily="2" charset="-122"/>
                  <a:ea typeface="宋体" pitchFamily="2" charset="-122"/>
                  <a:cs typeface="Times New Roman" panose="02020603050405020304" pitchFamily="18" charset="0"/>
                </a:rPr>
                <a:t>21</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3</a:t>
              </a:r>
            </a:p>
          </p:txBody>
        </p:sp>
      </p:grpSp>
      <p:sp>
        <p:nvSpPr>
          <p:cNvPr id="7" name="Rectangle 5"/>
          <p:cNvSpPr>
            <a:spLocks noChangeArrowheads="1"/>
          </p:cNvSpPr>
          <p:nvPr/>
        </p:nvSpPr>
        <p:spPr bwMode="auto">
          <a:xfrm>
            <a:off x="7885321" y="1331044"/>
            <a:ext cx="336967" cy="460069"/>
          </a:xfrm>
          <a:prstGeom prst="rect">
            <a:avLst/>
          </a:prstGeom>
          <a:noFill/>
          <a:ln w="9525" algn="ctr">
            <a:noFill/>
            <a:miter lim="800000"/>
          </a:ln>
        </p:spPr>
        <p:txBody>
          <a:bodyPr wrap="none" lIns="89860" tIns="44930" rIns="89860" bIns="44930" anchor="ctr">
            <a:spAutoFit/>
          </a:bodyPr>
          <a:lstStyle/>
          <a:p>
            <a:pPr>
              <a:lnSpc>
                <a:spcPct val="100000"/>
              </a:lnSpc>
              <a:buFont typeface="Arial" pitchFamily="34" charset="0"/>
              <a:buNone/>
            </a:pPr>
            <a:r>
              <a:rPr lang="en-US" altLang="zh-CN" sz="2400" b="1">
                <a:solidFill>
                  <a:srgbClr val="57C6CF"/>
                </a:solidFill>
                <a:latin typeface="宋体" pitchFamily="2" charset="-122"/>
                <a:ea typeface="宋体" pitchFamily="2" charset="-122"/>
              </a:rPr>
              <a:t>B</a:t>
            </a:r>
          </a:p>
        </p:txBody>
      </p:sp>
    </p:spTree>
    <p:extLst>
      <p:ext uri="{BB962C8B-B14F-4D97-AF65-F5344CB8AC3E}">
        <p14:creationId xmlns:p14="http://schemas.microsoft.com/office/powerpoint/2010/main" val="3431733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 presetClass="entr" presetSubtype="16" fill="hold"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box(in)">
                                      <p:cBhvr>
                                        <p:cTn id="8" dur="500"/>
                                        <p:tgtEl>
                                          <p:spTgt spid="3"/>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040195" y="-52571"/>
            <a:ext cx="11590636" cy="1496052"/>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5" name="平行四边形 4"/>
          <p:cNvSpPr/>
          <p:nvPr/>
        </p:nvSpPr>
        <p:spPr>
          <a:xfrm>
            <a:off x="-753691" y="-52571"/>
            <a:ext cx="2631113" cy="1496052"/>
          </a:xfrm>
          <a:prstGeom prst="parallelogram">
            <a:avLst>
              <a:gd name="adj" fmla="val 44396"/>
            </a:avLst>
          </a:prstGeom>
          <a:blipFill dpi="0" rotWithShape="1">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latin typeface="Arial" pitchFamily="34" charset="0"/>
              <a:ea typeface="微软雅黑"/>
              <a:sym typeface="Arial" pitchFamily="34" charset="0"/>
            </a:endParaRPr>
          </a:p>
        </p:txBody>
      </p:sp>
      <p:sp>
        <p:nvSpPr>
          <p:cNvPr id="6" name="文本框 5"/>
          <p:cNvSpPr txBox="1"/>
          <p:nvPr/>
        </p:nvSpPr>
        <p:spPr>
          <a:xfrm>
            <a:off x="1213455" y="1523920"/>
            <a:ext cx="10059120" cy="2854025"/>
          </a:xfrm>
          <a:prstGeom prst="rect">
            <a:avLst/>
          </a:prstGeom>
          <a:noFill/>
        </p:spPr>
        <p:txBody>
          <a:bodyPr wrap="square" lIns="89860" tIns="44930" rIns="89860" bIns="44930" rtlCol="0">
            <a:spAutoFit/>
          </a:bodyPr>
          <a:lstStyle/>
          <a:p>
            <a:pPr>
              <a:lnSpc>
                <a:spcPct val="150000"/>
              </a:lnSpc>
            </a:pPr>
            <a:r>
              <a:rPr lang="en-US" altLang="zh-CN" sz="5900"/>
              <a:t>             </a:t>
            </a:r>
            <a:endParaRPr lang="zh-CN" altLang="en-US" sz="5900" b="1">
              <a:latin typeface="微软雅黑" panose="020B0503020204020204" charset="-122"/>
              <a:ea typeface="微软雅黑"/>
              <a:cs typeface="微软雅黑" panose="020B0503020204020204" charset="-122"/>
            </a:endParaRPr>
          </a:p>
          <a:p>
            <a:pPr>
              <a:lnSpc>
                <a:spcPct val="150000"/>
              </a:lnSpc>
            </a:pPr>
            <a:endParaRPr lang="zh-CN" altLang="en-US" sz="5900" b="1">
              <a:latin typeface="微软雅黑" panose="020B0503020204020204" charset="-122"/>
              <a:ea typeface="微软雅黑"/>
              <a:cs typeface="微软雅黑" panose="020B0503020204020204" charset="-122"/>
            </a:endParaRPr>
          </a:p>
        </p:txBody>
      </p:sp>
      <p:sp>
        <p:nvSpPr>
          <p:cNvPr id="13" name="Rectangle 5"/>
          <p:cNvSpPr/>
          <p:nvPr/>
        </p:nvSpPr>
        <p:spPr>
          <a:xfrm>
            <a:off x="3112449" y="2840716"/>
            <a:ext cx="6036644" cy="1115407"/>
          </a:xfrm>
          <a:prstGeom prst="rect">
            <a:avLst/>
          </a:prstGeom>
          <a:noFill/>
          <a:ln w="9525">
            <a:noFill/>
          </a:ln>
        </p:spPr>
        <p:txBody>
          <a:bodyPr wrap="squar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6600">
                <a:latin typeface="微软雅黑" panose="020B0503020204020204" charset="-122"/>
                <a:ea typeface="微软雅黑"/>
              </a:rPr>
              <a:t>谢 谢 观 看！</a:t>
            </a:r>
          </a:p>
        </p:txBody>
      </p:sp>
      <p:pic>
        <p:nvPicPr>
          <p:cNvPr id="14" name="New picture"/>
          <p:cNvPicPr/>
          <p:nvPr/>
        </p:nvPicPr>
        <p:blipFill>
          <a:blip r:embed="rId3"/>
          <a:stretch>
            <a:fillRect/>
          </a:stretch>
        </p:blipFill>
        <p:spPr>
          <a:xfrm>
            <a:off x="13448462" y="14373575"/>
            <a:ext cx="478534" cy="354695"/>
          </a:xfrm>
          <a:prstGeom prst="cube">
            <a:avLst/>
          </a:prstGeom>
        </p:spPr>
      </p:pic>
    </p:spTree>
    <p:extLst>
      <p:ext uri="{BB962C8B-B14F-4D97-AF65-F5344CB8AC3E}">
        <p14:creationId xmlns:p14="http://schemas.microsoft.com/office/powerpoint/2010/main" val="3049971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 presetClass="entr" presetSubtype="10" fill="hold" grpId="0" nodeType="afterEffect">
                                  <p:stCondLst>
                                    <p:cond delay="0"/>
                                  </p:stCondLst>
                                  <p:childTnLst>
                                    <p:set>
                                      <p:cBhvr>
                                        <p:cTn id="7" dur="1" fill="hold">
                                          <p:stCondLst>
                                            <p:cond delay="0"/>
                                          </p:stCondLst>
                                        </p:cTn>
                                        <p:tgtEl>
                                          <p:spTgt spid="5"/>
                                        </p:tgtEl>
                                        <p:attrNameLst>
                                          <p:attrName>style.visibility</p:attrName>
                                        </p:attrNameLst>
                                      </p:cBhvr>
                                      <p:to>
                                        <p:strVal val="visible"/>
                                      </p:to>
                                    </p:set>
                                    <p:animEffect transition="in" filter="checkerboard(across)">
                                      <p:cBhvr>
                                        <p:cTn id="8" dur="500"/>
                                        <p:tgtEl>
                                          <p:spTgt spid="5"/>
                                        </p:tgtEl>
                                      </p:cBhvr>
                                    </p:animEffect>
                                  </p:childTnLst>
                                </p:cTn>
                              </p:par>
                            </p:childTnLst>
                          </p:cTn>
                        </p:par>
                        <p:par>
                          <p:cTn id="9" fill="hold" nodeType="withGroup">
                            <p:stCondLst>
                              <p:cond delay="500"/>
                            </p:stCondLst>
                            <p:childTnLst>
                              <p:par>
                                <p:cTn id="10" presetID="5" presetClass="entr" presetSubtype="10" fill="hold" grpId="0" nodeType="afterEffec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nodeType="withGroup">
                            <p:stCondLst>
                              <p:cond delay="1000"/>
                            </p:stCondLst>
                            <p:childTnLst>
                              <p:par>
                                <p:cTn id="14" presetID="22" presetClass="entr" presetSubtype="8" fill="hold" grpId="0" nodeType="afterEffect">
                                  <p:childTnLst>
                                    <p:set>
                                      <p:cBhvr>
                                        <p:cTn id="15" dur="1000"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sp>
        <p:nvSpPr>
          <p:cNvPr id="24" name="Rectangle 10"/>
          <p:cNvSpPr/>
          <p:nvPr/>
        </p:nvSpPr>
        <p:spPr>
          <a:xfrm>
            <a:off x="504937" y="1768675"/>
            <a:ext cx="4178911" cy="501421"/>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600" b="1">
                <a:solidFill>
                  <a:schemeClr val="tx1">
                    <a:lumMod val="65000"/>
                    <a:lumOff val="35000"/>
                  </a:schemeClr>
                </a:solidFill>
                <a:latin typeface="微软雅黑" panose="020B0503020204020204" charset="-122"/>
                <a:ea typeface="微软雅黑"/>
                <a:cs typeface="微软雅黑" panose="020B0503020204020204" charset="-122"/>
              </a:rPr>
              <a:t>一　眼球的结构和成像原理</a:t>
            </a:r>
          </a:p>
        </p:txBody>
      </p:sp>
      <p:grpSp>
        <p:nvGrpSpPr>
          <p:cNvPr id="10" name="组合 9"/>
          <p:cNvGrpSpPr/>
          <p:nvPr/>
        </p:nvGrpSpPr>
        <p:grpSpPr>
          <a:xfrm>
            <a:off x="571148" y="970342"/>
            <a:ext cx="2286445" cy="571311"/>
            <a:chOff x="923" y="1532"/>
            <a:chExt cx="3695" cy="902"/>
          </a:xfrm>
        </p:grpSpPr>
        <p:pic>
          <p:nvPicPr>
            <p:cNvPr id="9" name="图片 8" descr="00 图标-0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 y="1552"/>
              <a:ext cx="3695" cy="882"/>
            </a:xfrm>
            <a:prstGeom prst="rect">
              <a:avLst/>
            </a:prstGeom>
          </p:spPr>
        </p:pic>
        <p:sp>
          <p:nvSpPr>
            <p:cNvPr id="22" name="文本框 3"/>
            <p:cNvSpPr txBox="1"/>
            <p:nvPr/>
          </p:nvSpPr>
          <p:spPr>
            <a:xfrm>
              <a:off x="1156" y="1532"/>
              <a:ext cx="2868" cy="899"/>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新知梳理</a:t>
              </a:r>
            </a:p>
          </p:txBody>
        </p:sp>
      </p:grpSp>
      <p:sp>
        <p:nvSpPr>
          <p:cNvPr id="21505" name="Rectangle 1"/>
          <p:cNvSpPr>
            <a:spLocks noChangeArrowheads="1"/>
          </p:cNvSpPr>
          <p:nvPr/>
        </p:nvSpPr>
        <p:spPr bwMode="auto">
          <a:xfrm>
            <a:off x="541863" y="2488314"/>
            <a:ext cx="10398419" cy="3622517"/>
          </a:xfrm>
          <a:prstGeom prst="rect">
            <a:avLst/>
          </a:prstGeom>
          <a:noFill/>
          <a:ln w="9525">
            <a:noFill/>
            <a:miter lim="800000"/>
          </a:ln>
          <a:effectLst/>
        </p:spPr>
        <p:txBody>
          <a:bodyPr vert="horz" wrap="square" lIns="89860" tIns="44930" rIns="89860" bIns="44930" numCol="1" anchor="ctr" anchorCtr="0" compatLnSpc="1">
            <a:spAutoFit/>
          </a:bodyPr>
          <a:lstStyle/>
          <a:p>
            <a:pPr marL="530426" indent="-449302" fontAlgn="base">
              <a:lnSpc>
                <a:spcPct val="150000"/>
              </a:lnSpc>
              <a:spcBef>
                <a:spcPct val="0"/>
              </a:spcBef>
              <a:spcAft>
                <a:spcPct val="0"/>
              </a:spcAft>
            </a:pPr>
            <a:r>
              <a:rPr lang="en-US" altLang="zh-CN" sz="3000" b="1">
                <a:latin typeface="宋体" pitchFamily="2" charset="-122"/>
                <a:ea typeface="宋体" pitchFamily="2" charset="-122"/>
                <a:cs typeface="Times New Roman" panose="02020603050405020304" pitchFamily="18" charset="0"/>
              </a:rPr>
              <a:t>1.</a:t>
            </a:r>
            <a:r>
              <a:rPr lang="zh-CN" altLang="en-US" sz="3000" b="1">
                <a:latin typeface="宋体" pitchFamily="2" charset="-122"/>
                <a:ea typeface="宋体" pitchFamily="2" charset="-122"/>
                <a:cs typeface="Times New Roman" panose="02020603050405020304" pitchFamily="18" charset="0"/>
              </a:rPr>
              <a:t>眼球的结构及成像原理</a:t>
            </a:r>
          </a:p>
          <a:p>
            <a:pPr marL="530426" indent="-449302" fontAlgn="base">
              <a:lnSpc>
                <a:spcPct val="150000"/>
              </a:lnSpc>
              <a:spcBef>
                <a:spcPct val="0"/>
              </a:spcBef>
              <a:spcAft>
                <a:spcPct val="0"/>
              </a:spcAft>
            </a:pPr>
            <a:r>
              <a:rPr lang="zh-CN" altLang="en-US" sz="3000" b="1">
                <a:latin typeface="宋体" pitchFamily="2" charset="-122"/>
                <a:ea typeface="宋体" pitchFamily="2" charset="-122"/>
                <a:cs typeface="Times New Roman" panose="02020603050405020304" pitchFamily="18" charset="0"/>
              </a:rPr>
              <a:t>  如图所示，眼球好比一架</a:t>
            </a:r>
            <a:r>
              <a:rPr lang="en-US" altLang="zh-CN" sz="3000" b="1">
                <a:latin typeface="宋体" pitchFamily="2" charset="-122"/>
                <a:ea typeface="宋体" pitchFamily="2" charset="-122"/>
                <a:cs typeface="Times New Roman" panose="02020603050405020304" pitchFamily="18" charset="0"/>
              </a:rPr>
              <a:t>________</a:t>
            </a:r>
            <a:r>
              <a:rPr lang="zh-CN" altLang="en-US" sz="3000" b="1">
                <a:latin typeface="宋体" pitchFamily="2" charset="-122"/>
                <a:ea typeface="宋体" pitchFamily="2" charset="-122"/>
                <a:cs typeface="Times New Roman" panose="02020603050405020304" pitchFamily="18" charset="0"/>
              </a:rPr>
              <a:t>，晶状体和角膜的共同作用相当于一个</a:t>
            </a:r>
            <a:r>
              <a:rPr lang="en-US" altLang="zh-CN" sz="3000" b="1">
                <a:latin typeface="宋体" pitchFamily="2" charset="-122"/>
                <a:ea typeface="宋体" pitchFamily="2" charset="-122"/>
                <a:cs typeface="Times New Roman" panose="02020603050405020304" pitchFamily="18" charset="0"/>
              </a:rPr>
              <a:t>________</a:t>
            </a:r>
            <a:r>
              <a:rPr lang="zh-CN" altLang="en-US" sz="3000" b="1">
                <a:latin typeface="宋体" pitchFamily="2" charset="-122"/>
                <a:ea typeface="宋体" pitchFamily="2" charset="-122"/>
                <a:cs typeface="Times New Roman" panose="02020603050405020304" pitchFamily="18" charset="0"/>
              </a:rPr>
              <a:t>，它把来自物体的光会聚在</a:t>
            </a:r>
            <a:r>
              <a:rPr lang="en-US" altLang="zh-CN" sz="3000" b="1">
                <a:latin typeface="宋体" pitchFamily="2" charset="-122"/>
                <a:ea typeface="宋体" pitchFamily="2" charset="-122"/>
                <a:cs typeface="Times New Roman" panose="02020603050405020304" pitchFamily="18" charset="0"/>
              </a:rPr>
              <a:t>________</a:t>
            </a:r>
            <a:r>
              <a:rPr lang="zh-CN" altLang="en-US" sz="3000" b="1">
                <a:latin typeface="宋体" pitchFamily="2" charset="-122"/>
                <a:ea typeface="宋体" pitchFamily="2" charset="-122"/>
                <a:cs typeface="Times New Roman" panose="02020603050405020304" pitchFamily="18" charset="0"/>
              </a:rPr>
              <a:t>（相当于光屏）上，形成一个</a:t>
            </a:r>
            <a:r>
              <a:rPr lang="en-US" altLang="zh-CN" sz="3000" b="1">
                <a:latin typeface="宋体" pitchFamily="2" charset="-122"/>
                <a:ea typeface="宋体" pitchFamily="2" charset="-122"/>
                <a:cs typeface="Times New Roman" panose="02020603050405020304" pitchFamily="18" charset="0"/>
              </a:rPr>
              <a:t>__________</a:t>
            </a:r>
            <a:r>
              <a:rPr lang="zh-CN" altLang="en-US" sz="3000" b="1">
                <a:latin typeface="宋体" pitchFamily="2" charset="-122"/>
                <a:ea typeface="宋体" pitchFamily="2" charset="-122"/>
                <a:cs typeface="Times New Roman" panose="02020603050405020304" pitchFamily="18" charset="0"/>
              </a:rPr>
              <a:t>的</a:t>
            </a:r>
            <a:r>
              <a:rPr lang="en-US" altLang="zh-CN" sz="3000" b="1">
                <a:latin typeface="宋体" pitchFamily="2" charset="-122"/>
                <a:ea typeface="宋体" pitchFamily="2" charset="-122"/>
                <a:cs typeface="Times New Roman" panose="02020603050405020304" pitchFamily="18" charset="0"/>
              </a:rPr>
              <a:t>______</a:t>
            </a:r>
            <a:r>
              <a:rPr lang="zh-CN" altLang="en-US" sz="3000" b="1">
                <a:latin typeface="宋体" pitchFamily="2" charset="-122"/>
                <a:ea typeface="宋体" pitchFamily="2" charset="-122"/>
                <a:cs typeface="Times New Roman" panose="02020603050405020304" pitchFamily="18" charset="0"/>
              </a:rPr>
              <a:t>像。</a:t>
            </a:r>
          </a:p>
        </p:txBody>
      </p:sp>
      <p:sp>
        <p:nvSpPr>
          <p:cNvPr id="21506" name="Rectangle 2"/>
          <p:cNvSpPr>
            <a:spLocks noChangeArrowheads="1"/>
          </p:cNvSpPr>
          <p:nvPr/>
        </p:nvSpPr>
        <p:spPr bwMode="auto">
          <a:xfrm>
            <a:off x="5394549" y="3352691"/>
            <a:ext cx="110961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照相机</a:t>
            </a:r>
          </a:p>
        </p:txBody>
      </p:sp>
      <p:sp>
        <p:nvSpPr>
          <p:cNvPr id="36" name="Rectangle 2"/>
          <p:cNvSpPr>
            <a:spLocks noChangeArrowheads="1"/>
          </p:cNvSpPr>
          <p:nvPr/>
        </p:nvSpPr>
        <p:spPr bwMode="auto">
          <a:xfrm>
            <a:off x="4009787" y="4055233"/>
            <a:ext cx="110961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凸透镜</a:t>
            </a:r>
          </a:p>
        </p:txBody>
      </p:sp>
      <p:sp>
        <p:nvSpPr>
          <p:cNvPr id="37" name="Rectangle 2"/>
          <p:cNvSpPr>
            <a:spLocks noChangeArrowheads="1"/>
          </p:cNvSpPr>
          <p:nvPr/>
        </p:nvSpPr>
        <p:spPr bwMode="auto">
          <a:xfrm>
            <a:off x="1396803" y="4720799"/>
            <a:ext cx="110961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视网膜</a:t>
            </a:r>
          </a:p>
        </p:txBody>
      </p:sp>
      <p:sp>
        <p:nvSpPr>
          <p:cNvPr id="39" name="Rectangle 2"/>
          <p:cNvSpPr>
            <a:spLocks noChangeArrowheads="1"/>
          </p:cNvSpPr>
          <p:nvPr/>
        </p:nvSpPr>
        <p:spPr bwMode="auto">
          <a:xfrm>
            <a:off x="7634250" y="4745449"/>
            <a:ext cx="1728373"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倒立、缩小</a:t>
            </a:r>
          </a:p>
        </p:txBody>
      </p:sp>
      <p:sp>
        <p:nvSpPr>
          <p:cNvPr id="40" name="Rectangle 2"/>
          <p:cNvSpPr>
            <a:spLocks noChangeArrowheads="1"/>
          </p:cNvSpPr>
          <p:nvPr/>
        </p:nvSpPr>
        <p:spPr bwMode="auto">
          <a:xfrm>
            <a:off x="1469053" y="5398690"/>
            <a:ext cx="490855"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实</a:t>
            </a:r>
          </a:p>
        </p:txBody>
      </p:sp>
    </p:spTree>
    <p:extLst>
      <p:ext uri="{BB962C8B-B14F-4D97-AF65-F5344CB8AC3E}">
        <p14:creationId xmlns:p14="http://schemas.microsoft.com/office/powerpoint/2010/main" val="1737241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1" presetClass="entr" presetSubtype="1" fill="hold" nodeType="afterEffect">
                                  <p:stCondLst>
                                    <p:cond delay="0"/>
                                  </p:stCondLst>
                                  <p:childTnLst>
                                    <p:set>
                                      <p:cBhvr>
                                        <p:cTn id="7" dur="1000" fill="hold">
                                          <p:stCondLst>
                                            <p:cond delay="0"/>
                                          </p:stCondLst>
                                        </p:cTn>
                                        <p:tgtEl>
                                          <p:spTgt spid="10"/>
                                        </p:tgtEl>
                                        <p:attrNameLst>
                                          <p:attrName>style.visibility</p:attrName>
                                        </p:attrNameLst>
                                      </p:cBhvr>
                                      <p:to>
                                        <p:strVal val="visible"/>
                                      </p:to>
                                    </p:set>
                                    <p:animEffect transition="in" filter="wheel(1)">
                                      <p:cBhvr>
                                        <p:cTn id="8" dur="1000"/>
                                        <p:tgtEl>
                                          <p:spTgt spid="10"/>
                                        </p:tgtEl>
                                      </p:cBhvr>
                                    </p:animEffect>
                                  </p:childTnLst>
                                </p:cTn>
                              </p:par>
                            </p:childTnLst>
                          </p:cTn>
                        </p:par>
                        <p:par>
                          <p:cTn id="9" fill="hold" nodeType="withGroup">
                            <p:stCondLst>
                              <p:cond delay="1000"/>
                            </p:stCondLst>
                            <p:childTnLst>
                              <p:par>
                                <p:cTn id="10" presetID="18" presetClass="entr" presetSubtype="12" fill="hold" grpId="0" nodeType="afterEffect">
                                  <p:childTnLst>
                                    <p:set>
                                      <p:cBhvr>
                                        <p:cTn id="11" dur="1" fill="hold">
                                          <p:stCondLst>
                                            <p:cond delay="0"/>
                                          </p:stCondLst>
                                        </p:cTn>
                                        <p:tgtEl>
                                          <p:spTgt spid="24"/>
                                        </p:tgtEl>
                                        <p:attrNameLst>
                                          <p:attrName>style.visibility</p:attrName>
                                        </p:attrNameLst>
                                      </p:cBhvr>
                                      <p:to>
                                        <p:strVal val="visible"/>
                                      </p:to>
                                    </p:set>
                                    <p:animEffect transition="in" filter="strips(downLeft)">
                                      <p:cBhvr>
                                        <p:cTn id="12" dur="500"/>
                                        <p:tgtEl>
                                          <p:spTgt spid="24"/>
                                        </p:tgtEl>
                                      </p:cBhvr>
                                    </p:animEffect>
                                  </p:childTnLst>
                                </p:cTn>
                              </p:par>
                            </p:childTnLst>
                          </p:cTn>
                        </p:par>
                        <p:par>
                          <p:cTn id="13" fill="hold" nodeType="withGroup">
                            <p:stCondLst>
                              <p:cond delay="1500"/>
                            </p:stCondLst>
                            <p:childTnLst>
                              <p:par>
                                <p:cTn id="14" presetID="2" presetClass="entr" presetSubtype="4" fill="hold" grpId="0" nodeType="afterEffect">
                                  <p:childTnLst>
                                    <p:set>
                                      <p:cBhvr>
                                        <p:cTn id="15" dur="1" fill="hold">
                                          <p:stCondLst>
                                            <p:cond delay="0"/>
                                          </p:stCondLst>
                                        </p:cTn>
                                        <p:tgtEl>
                                          <p:spTgt spid="21505"/>
                                        </p:tgtEl>
                                        <p:attrNameLst>
                                          <p:attrName>style.visibility</p:attrName>
                                        </p:attrNameLst>
                                      </p:cBhvr>
                                      <p:to>
                                        <p:strVal val="visible"/>
                                      </p:to>
                                    </p:set>
                                    <p:anim calcmode="lin" valueType="num">
                                      <p:cBhvr additive="base">
                                        <p:cTn id="16" dur="500" fill="hold"/>
                                        <p:tgtEl>
                                          <p:spTgt spid="21505"/>
                                        </p:tgtEl>
                                        <p:attrNameLst>
                                          <p:attrName>ppt_x</p:attrName>
                                        </p:attrNameLst>
                                      </p:cBhvr>
                                      <p:tavLst>
                                        <p:tav tm="0">
                                          <p:val>
                                            <p:strVal val="#ppt_x"/>
                                          </p:val>
                                        </p:tav>
                                        <p:tav tm="100000">
                                          <p:val>
                                            <p:strVal val="#ppt_x"/>
                                          </p:val>
                                        </p:tav>
                                      </p:tavLst>
                                    </p:anim>
                                    <p:anim calcmode="lin" valueType="num">
                                      <p:cBhvr additive="base">
                                        <p:cTn id="17"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box(in)">
                                      <p:cBhvr>
                                        <p:cTn id="23" dur="500"/>
                                        <p:tgtEl>
                                          <p:spTgt spid="21506"/>
                                        </p:tgtEl>
                                      </p:cBhvr>
                                    </p:animEffect>
                                  </p:childTnLst>
                                </p:cTn>
                              </p:par>
                            </p:childTnLst>
                          </p:cTn>
                        </p:par>
                      </p:childTnLst>
                    </p:cTn>
                  </p:par>
                  <p:par>
                    <p:cTn id="24" fill="hold" nodeType="clickPar">
                      <p:stCondLst>
                        <p:cond delay="indefinite"/>
                        <p:cond evt="onBegin" delay="0">
                          <p:tn val="23"/>
                        </p:cond>
                      </p:stCondLst>
                      <p:childTnLst>
                        <p:par>
                          <p:cTn id="25" fill="hold" nodeType="withGroup">
                            <p:stCondLst>
                              <p:cond delay="indefinite"/>
                            </p:stCondLst>
                          </p:cTn>
                        </p:par>
                        <p:par>
                          <p:cTn id="26" fill="hold" nodeType="after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ox(in)">
                                      <p:cBhvr>
                                        <p:cTn id="29" dur="500"/>
                                        <p:tgtEl>
                                          <p:spTgt spid="36"/>
                                        </p:tgtEl>
                                      </p:cBhvr>
                                    </p:animEffect>
                                  </p:childTnLst>
                                </p:cTn>
                              </p:par>
                            </p:childTnLst>
                          </p:cTn>
                        </p:par>
                      </p:childTnLst>
                    </p:cTn>
                  </p:par>
                  <p:par>
                    <p:cTn id="30" fill="hold" nodeType="clickPar">
                      <p:stCondLst>
                        <p:cond delay="indefinite"/>
                        <p:cond evt="onBegin" delay="0">
                          <p:tn val="29"/>
                        </p:cond>
                      </p:stCondLst>
                      <p:childTnLst>
                        <p:par>
                          <p:cTn id="31" fill="hold" nodeType="withGroup">
                            <p:stCondLst>
                              <p:cond delay="indefinite"/>
                            </p:stCondLst>
                          </p:cTn>
                        </p:par>
                        <p:par>
                          <p:cTn id="32" fill="hold" nodeType="after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ox(in)">
                                      <p:cBhvr>
                                        <p:cTn id="35" dur="500"/>
                                        <p:tgtEl>
                                          <p:spTgt spid="37"/>
                                        </p:tgtEl>
                                      </p:cBhvr>
                                    </p:animEffect>
                                  </p:childTnLst>
                                </p:cTn>
                              </p:par>
                            </p:childTnLst>
                          </p:cTn>
                        </p:par>
                      </p:childTnLst>
                    </p:cTn>
                  </p:par>
                  <p:par>
                    <p:cTn id="36" fill="hold" nodeType="clickPar">
                      <p:stCondLst>
                        <p:cond delay="indefinite"/>
                        <p:cond evt="onBegin" delay="0">
                          <p:tn val="35"/>
                        </p:cond>
                      </p:stCondLst>
                      <p:childTnLst>
                        <p:par>
                          <p:cTn id="37" fill="hold" nodeType="withGroup">
                            <p:stCondLst>
                              <p:cond delay="indefinite"/>
                            </p:stCondLst>
                          </p:cTn>
                        </p:par>
                        <p:par>
                          <p:cTn id="38" fill="hold" nodeType="after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ox(in)">
                                      <p:cBhvr>
                                        <p:cTn id="41" dur="500"/>
                                        <p:tgtEl>
                                          <p:spTgt spid="39"/>
                                        </p:tgtEl>
                                      </p:cBhvr>
                                    </p:animEffect>
                                  </p:childTnLst>
                                </p:cTn>
                              </p:par>
                            </p:childTnLst>
                          </p:cTn>
                        </p:par>
                      </p:childTnLst>
                    </p:cTn>
                  </p:par>
                  <p:par>
                    <p:cTn id="42" fill="hold" nodeType="clickPar">
                      <p:stCondLst>
                        <p:cond delay="indefinite"/>
                        <p:cond evt="onBegin" delay="0">
                          <p:tn val="41"/>
                        </p:cond>
                      </p:stCondLst>
                      <p:childTnLst>
                        <p:par>
                          <p:cTn id="43" fill="hold" nodeType="withGroup">
                            <p:stCondLst>
                              <p:cond delay="indefinite"/>
                            </p:stCondLst>
                          </p:cTn>
                        </p:par>
                        <p:par>
                          <p:cTn id="44" fill="hold" nodeType="after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ox(in)">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505" grpId="0"/>
      <p:bldP spid="21506" grpId="0"/>
      <p:bldP spid="36" grpId="0"/>
      <p:bldP spid="37"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pic>
        <p:nvPicPr>
          <p:cNvPr id="4" name="图片 15362" descr="22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43576" y="1697587"/>
            <a:ext cx="2895957" cy="2607956"/>
          </a:xfrm>
          <a:prstGeom prst="rect">
            <a:avLst/>
          </a:prstGeom>
          <a:noFill/>
          <a:ln w="9525">
            <a:noFill/>
          </a:ln>
        </p:spPr>
      </p:pic>
      <p:sp>
        <p:nvSpPr>
          <p:cNvPr id="5" name="矩形 15363"/>
          <p:cNvSpPr/>
          <p:nvPr/>
        </p:nvSpPr>
        <p:spPr>
          <a:xfrm>
            <a:off x="4822264" y="2454480"/>
            <a:ext cx="181540" cy="752457"/>
          </a:xfrm>
          <a:prstGeom prst="rect">
            <a:avLst/>
          </a:prstGeom>
          <a:noFill/>
          <a:ln w="9525">
            <a:noFill/>
          </a:ln>
        </p:spPr>
        <p:txBody>
          <a:bodyPr wrap="none" lIns="89860" tIns="44930" rIns="89860" bIns="44930" anchor="t">
            <a:spAutoFit/>
          </a:bodyPr>
          <a:lstStyle/>
          <a:p>
            <a:endParaRPr lang="zh-CN" altLang="en-US" sz="4300">
              <a:solidFill>
                <a:schemeClr val="tx2"/>
              </a:solidFill>
              <a:latin typeface="Tahoma" panose="020B0604030504040204" pitchFamily="2" charset="0"/>
              <a:ea typeface="宋体" pitchFamily="2" charset="-122"/>
            </a:endParaRPr>
          </a:p>
        </p:txBody>
      </p:sp>
      <p:grpSp>
        <p:nvGrpSpPr>
          <p:cNvPr id="6" name="组合 5"/>
          <p:cNvGrpSpPr/>
          <p:nvPr/>
        </p:nvGrpSpPr>
        <p:grpSpPr>
          <a:xfrm rot="181407">
            <a:off x="2446093" y="2606492"/>
            <a:ext cx="2079149" cy="304024"/>
            <a:chOff x="0" y="0"/>
            <a:chExt cx="960" cy="144"/>
          </a:xfrm>
        </p:grpSpPr>
        <p:sp>
          <p:nvSpPr>
            <p:cNvPr id="7" name="直接连接符 15365"/>
            <p:cNvSpPr/>
            <p:nvPr/>
          </p:nvSpPr>
          <p:spPr>
            <a:xfrm flipV="1">
              <a:off x="0" y="0"/>
              <a:ext cx="960" cy="144"/>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Arial" pitchFamily="34" charset="0"/>
                <a:ea typeface="宋体" pitchFamily="2" charset="-122"/>
              </a:endParaRPr>
            </a:p>
          </p:txBody>
        </p:sp>
        <p:sp>
          <p:nvSpPr>
            <p:cNvPr id="8" name="直接连接符 15366"/>
            <p:cNvSpPr/>
            <p:nvPr/>
          </p:nvSpPr>
          <p:spPr>
            <a:xfrm rot="-1" flipV="1">
              <a:off x="202" y="78"/>
              <a:ext cx="221" cy="36"/>
            </a:xfrm>
            <a:prstGeom prst="line">
              <a:avLst/>
            </a:prstGeom>
            <a:ln w="38100"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grpSp>
        <p:nvGrpSpPr>
          <p:cNvPr id="9" name="组合 8"/>
          <p:cNvGrpSpPr/>
          <p:nvPr/>
        </p:nvGrpSpPr>
        <p:grpSpPr>
          <a:xfrm rot="939904">
            <a:off x="2424435" y="3116367"/>
            <a:ext cx="2171969" cy="321442"/>
            <a:chOff x="0" y="0"/>
            <a:chExt cx="960" cy="144"/>
          </a:xfrm>
        </p:grpSpPr>
        <p:sp>
          <p:nvSpPr>
            <p:cNvPr id="10" name="直接连接符 15368"/>
            <p:cNvSpPr/>
            <p:nvPr/>
          </p:nvSpPr>
          <p:spPr>
            <a:xfrm flipV="1">
              <a:off x="0" y="0"/>
              <a:ext cx="960" cy="144"/>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Arial" pitchFamily="34" charset="0"/>
                <a:ea typeface="宋体" pitchFamily="2" charset="-122"/>
              </a:endParaRPr>
            </a:p>
          </p:txBody>
        </p:sp>
        <p:sp>
          <p:nvSpPr>
            <p:cNvPr id="11" name="直接连接符 15369"/>
            <p:cNvSpPr/>
            <p:nvPr/>
          </p:nvSpPr>
          <p:spPr>
            <a:xfrm flipV="1">
              <a:off x="229" y="84"/>
              <a:ext cx="166" cy="24"/>
            </a:xfrm>
            <a:prstGeom prst="line">
              <a:avLst/>
            </a:prstGeom>
            <a:ln w="38100"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grpSp>
        <p:nvGrpSpPr>
          <p:cNvPr id="12" name="组合 11"/>
          <p:cNvGrpSpPr/>
          <p:nvPr/>
        </p:nvGrpSpPr>
        <p:grpSpPr>
          <a:xfrm rot="944066">
            <a:off x="4599497" y="2682498"/>
            <a:ext cx="2079149" cy="304024"/>
            <a:chOff x="0" y="0"/>
            <a:chExt cx="960" cy="144"/>
          </a:xfrm>
        </p:grpSpPr>
        <p:sp>
          <p:nvSpPr>
            <p:cNvPr id="13" name="直接连接符 15371"/>
            <p:cNvSpPr/>
            <p:nvPr/>
          </p:nvSpPr>
          <p:spPr>
            <a:xfrm flipV="1">
              <a:off x="0" y="0"/>
              <a:ext cx="960" cy="144"/>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Arial" pitchFamily="34" charset="0"/>
                <a:ea typeface="宋体" pitchFamily="2" charset="-122"/>
              </a:endParaRPr>
            </a:p>
          </p:txBody>
        </p:sp>
        <p:sp>
          <p:nvSpPr>
            <p:cNvPr id="14" name="直接连接符 15372"/>
            <p:cNvSpPr/>
            <p:nvPr/>
          </p:nvSpPr>
          <p:spPr>
            <a:xfrm flipV="1">
              <a:off x="242" y="48"/>
              <a:ext cx="334" cy="61"/>
            </a:xfrm>
            <a:prstGeom prst="line">
              <a:avLst/>
            </a:prstGeom>
            <a:ln w="38100"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grpSp>
        <p:nvGrpSpPr>
          <p:cNvPr id="15" name="组合 14"/>
          <p:cNvGrpSpPr/>
          <p:nvPr/>
        </p:nvGrpSpPr>
        <p:grpSpPr>
          <a:xfrm rot="-285818">
            <a:off x="4599497" y="3062528"/>
            <a:ext cx="2079149" cy="304024"/>
            <a:chOff x="0" y="0"/>
            <a:chExt cx="960" cy="144"/>
          </a:xfrm>
        </p:grpSpPr>
        <p:sp>
          <p:nvSpPr>
            <p:cNvPr id="16" name="直接连接符 15374"/>
            <p:cNvSpPr/>
            <p:nvPr/>
          </p:nvSpPr>
          <p:spPr>
            <a:xfrm flipV="1">
              <a:off x="0" y="0"/>
              <a:ext cx="960" cy="144"/>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Arial" pitchFamily="34" charset="0"/>
                <a:ea typeface="宋体" pitchFamily="2" charset="-122"/>
              </a:endParaRPr>
            </a:p>
          </p:txBody>
        </p:sp>
        <p:sp>
          <p:nvSpPr>
            <p:cNvPr id="17" name="直接连接符 15375"/>
            <p:cNvSpPr/>
            <p:nvPr/>
          </p:nvSpPr>
          <p:spPr>
            <a:xfrm rot="179999" flipV="1">
              <a:off x="255" y="48"/>
              <a:ext cx="321" cy="58"/>
            </a:xfrm>
            <a:prstGeom prst="line">
              <a:avLst/>
            </a:prstGeom>
            <a:ln w="31750"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sp>
        <p:nvSpPr>
          <p:cNvPr id="18" name="矩形 17"/>
          <p:cNvSpPr/>
          <p:nvPr/>
        </p:nvSpPr>
        <p:spPr>
          <a:xfrm>
            <a:off x="972126" y="2809808"/>
            <a:ext cx="1559362" cy="336327"/>
          </a:xfrm>
          <a:prstGeom prst="rect">
            <a:avLst/>
          </a:prstGeom>
          <a:noFill/>
          <a:ln w="9525">
            <a:noFill/>
          </a:ln>
        </p:spPr>
        <p:txBody>
          <a:bodyPr lIns="89860" tIns="44930" rIns="89860" bIns="44930" anchor="t">
            <a:spAutoFit/>
          </a:bodyPr>
          <a:lstStyle/>
          <a:p>
            <a:r>
              <a:rPr lang="zh-CN" altLang="en-US" sz="1600">
                <a:latin typeface="宋体" pitchFamily="2" charset="-122"/>
                <a:ea typeface="宋体" pitchFamily="2" charset="-122"/>
              </a:rPr>
              <a:t>来自物体的光</a:t>
            </a:r>
          </a:p>
        </p:txBody>
      </p:sp>
      <p:sp>
        <p:nvSpPr>
          <p:cNvPr id="19" name="矩形 18"/>
          <p:cNvSpPr/>
          <p:nvPr/>
        </p:nvSpPr>
        <p:spPr>
          <a:xfrm>
            <a:off x="6881301" y="2821843"/>
            <a:ext cx="2906786" cy="336327"/>
          </a:xfrm>
          <a:prstGeom prst="rect">
            <a:avLst/>
          </a:prstGeom>
          <a:noFill/>
          <a:ln w="9525">
            <a:noFill/>
          </a:ln>
        </p:spPr>
        <p:txBody>
          <a:bodyPr wrap="square" lIns="89860" tIns="44930" rIns="89860" bIns="44930" anchor="t">
            <a:spAutoFit/>
          </a:bodyPr>
          <a:lstStyle/>
          <a:p>
            <a:r>
              <a:rPr lang="zh-CN" altLang="en-US" sz="1600">
                <a:latin typeface="宋体" pitchFamily="2" charset="-122"/>
                <a:ea typeface="宋体" pitchFamily="2" charset="-122"/>
              </a:rPr>
              <a:t>会聚在视网膜上</a:t>
            </a:r>
          </a:p>
        </p:txBody>
      </p:sp>
      <p:pic>
        <p:nvPicPr>
          <p:cNvPr id="20" name="图片 19" descr="33646f678a17c23eab184cd2">
            <a:hlinkClick r:id="rId3"/>
          </p:cNvPr>
          <p:cNvPicPr>
            <a:picLocks noChangeAspect="1"/>
          </p:cNvPicPr>
          <p:nvPr/>
        </p:nvPicPr>
        <p:blipFill>
          <a:blip r:embed="rId4">
            <a:clrChange>
              <a:clrFrom>
                <a:srgbClr val="F3F3F3"/>
              </a:clrFrom>
              <a:clrTo>
                <a:srgbClr val="F3F3F3">
                  <a:alpha val="0"/>
                </a:srgbClr>
              </a:clrTo>
            </a:clrChange>
            <a:extLst>
              <a:ext uri="{28A0092B-C50C-407E-A947-70E740481C1C}">
                <a14:useLocalDpi xmlns:a14="http://schemas.microsoft.com/office/drawing/2010/main"/>
              </a:ext>
            </a:extLst>
          </a:blip>
          <a:stretch>
            <a:fillRect/>
          </a:stretch>
        </p:blipFill>
        <p:spPr>
          <a:xfrm>
            <a:off x="7682331" y="3517930"/>
            <a:ext cx="1443339" cy="1672132"/>
          </a:xfrm>
          <a:prstGeom prst="rect">
            <a:avLst/>
          </a:prstGeom>
          <a:noFill/>
          <a:ln w="9525">
            <a:noFill/>
          </a:ln>
        </p:spPr>
      </p:pic>
      <p:sp>
        <p:nvSpPr>
          <p:cNvPr id="21" name="直接连接符 20"/>
          <p:cNvSpPr/>
          <p:nvPr/>
        </p:nvSpPr>
        <p:spPr>
          <a:xfrm>
            <a:off x="6530136" y="3442557"/>
            <a:ext cx="816808" cy="228018"/>
          </a:xfrm>
          <a:prstGeom prst="line">
            <a:avLst/>
          </a:prstGeom>
          <a:ln w="57150" cap="flat" cmpd="sng">
            <a:solidFill>
              <a:srgbClr val="FF0000"/>
            </a:solidFill>
            <a:prstDash val="solid"/>
            <a:round/>
            <a:headEnd type="none" w="med" len="med"/>
            <a:tailEnd type="triangle" w="med" len="med"/>
          </a:ln>
        </p:spPr>
        <p:txBody>
          <a:bodyPr lIns="89860" tIns="44930" rIns="89860" bIns="44930" anchor="t"/>
          <a:lstStyle/>
          <a:p>
            <a:endParaRPr lang="zh-CN" altLang="en-US">
              <a:latin typeface="Arial" pitchFamily="34" charset="0"/>
              <a:ea typeface="宋体" pitchFamily="2" charset="-122"/>
            </a:endParaRPr>
          </a:p>
        </p:txBody>
      </p:sp>
      <p:sp>
        <p:nvSpPr>
          <p:cNvPr id="22" name="直接连接符 21"/>
          <p:cNvSpPr/>
          <p:nvPr/>
        </p:nvSpPr>
        <p:spPr>
          <a:xfrm>
            <a:off x="7421200" y="3670575"/>
            <a:ext cx="816808" cy="228018"/>
          </a:xfrm>
          <a:prstGeom prst="line">
            <a:avLst/>
          </a:prstGeom>
          <a:ln w="57150" cap="flat" cmpd="sng">
            <a:solidFill>
              <a:srgbClr val="FF0000"/>
            </a:solidFill>
            <a:prstDash val="solid"/>
            <a:round/>
            <a:headEnd type="none" w="med" len="med"/>
            <a:tailEnd type="triangle" w="med" len="med"/>
          </a:ln>
        </p:spPr>
        <p:txBody>
          <a:bodyPr lIns="89860" tIns="44930" rIns="89860" bIns="44930" anchor="t"/>
          <a:lstStyle/>
          <a:p>
            <a:endParaRPr lang="zh-CN" altLang="en-US">
              <a:latin typeface="Arial" pitchFamily="34" charset="0"/>
              <a:ea typeface="宋体" pitchFamily="2" charset="-122"/>
            </a:endParaRPr>
          </a:p>
        </p:txBody>
      </p:sp>
      <p:sp>
        <p:nvSpPr>
          <p:cNvPr id="23" name="椭圆 22"/>
          <p:cNvSpPr/>
          <p:nvPr/>
        </p:nvSpPr>
        <p:spPr>
          <a:xfrm flipH="1">
            <a:off x="6604391" y="2850344"/>
            <a:ext cx="148511" cy="304024"/>
          </a:xfrm>
          <a:prstGeom prst="ellipse">
            <a:avLst/>
          </a:prstGeom>
          <a:solidFill>
            <a:srgbClr val="FFFF00"/>
          </a:solidFill>
          <a:ln w="9525" cap="flat" cmpd="sng">
            <a:solidFill>
              <a:srgbClr val="FF0000"/>
            </a:solidFill>
            <a:prstDash val="solid"/>
            <a:round/>
            <a:headEnd type="none" w="med" len="med"/>
            <a:tailEnd type="none" w="med" len="med"/>
          </a:ln>
        </p:spPr>
        <p:txBody>
          <a:bodyPr lIns="89860" tIns="44930" rIns="89860" bIns="44930" anchor="t"/>
          <a:lstStyle/>
          <a:p>
            <a:endParaRPr lang="zh-CN" altLang="en-US">
              <a:latin typeface="Arial" pitchFamily="34" charset="0"/>
              <a:ea typeface="宋体" pitchFamily="2" charset="-122"/>
            </a:endParaRPr>
          </a:p>
        </p:txBody>
      </p:sp>
    </p:spTree>
    <p:extLst>
      <p:ext uri="{BB962C8B-B14F-4D97-AF65-F5344CB8AC3E}">
        <p14:creationId xmlns:p14="http://schemas.microsoft.com/office/powerpoint/2010/main" val="2390982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8" fill="hold" grpId="0" nodeType="afterEffect">
                                  <p:stCondLst>
                                    <p:cond delay="0"/>
                                  </p:stCondLst>
                                  <p:childTnLst>
                                    <p:set>
                                      <p:cBhvr>
                                        <p:cTn id="7" dur="1" fill="hold">
                                          <p:stCondLst>
                                            <p:cond delay="0"/>
                                          </p:stCondLst>
                                        </p:cTn>
                                        <p:tgtEl>
                                          <p:spTgt spid="18"/>
                                        </p:tgtEl>
                                        <p:attrNameLst>
                                          <p:attrName>style.visibility</p:attrName>
                                        </p:attrNameLst>
                                      </p:cBhvr>
                                      <p:to>
                                        <p:strVal val="visible"/>
                                      </p:to>
                                    </p:set>
                                    <p:anim calcmode="lin" valueType="num">
                                      <p:cBhvr>
                                        <p:cTn id="8" dur="500" fill="hold"/>
                                        <p:tgtEl>
                                          <p:spTgt spid="18"/>
                                        </p:tgtEl>
                                        <p:attrNameLst>
                                          <p:attrName>ppt_x</p:attrName>
                                        </p:attrNameLst>
                                      </p:cBhvr>
                                      <p:tavLst>
                                        <p:tav tm="0">
                                          <p:val>
                                            <p:strVal val="0-#ppt_w/2"/>
                                          </p:val>
                                        </p:tav>
                                        <p:tav tm="100000">
                                          <p:val>
                                            <p:strVal val="#ppt_x"/>
                                          </p:val>
                                        </p:tav>
                                      </p:tavLst>
                                    </p:anim>
                                    <p:anim calcmode="lin" valueType="num">
                                      <p:cBhvr>
                                        <p:cTn id="9" dur="500" fill="hold"/>
                                        <p:tgtEl>
                                          <p:spTgt spid="18"/>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500"/>
                            </p:stCondLst>
                            <p:childTnLst>
                              <p:par>
                                <p:cTn id="11" presetID="22" presetClass="entr" presetSubtype="8" fill="hold" nodeType="afterEffec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withGroup">
                            <p:stCondLst>
                              <p:cond delay="1000"/>
                            </p:stCondLst>
                            <p:childTnLst>
                              <p:par>
                                <p:cTn id="15" presetID="22" presetClass="entr" presetSubtype="8" fill="hold" nodeType="afterEffec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nodeType="withGroup">
                            <p:stCondLst>
                              <p:cond delay="1500"/>
                            </p:stCondLst>
                            <p:childTnLst>
                              <p:par>
                                <p:cTn id="19" presetID="22" presetClass="entr" presetSubtype="8" fill="hold" nodeType="afterEffec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nodeType="withGroup">
                            <p:stCondLst>
                              <p:cond delay="2000"/>
                            </p:stCondLst>
                            <p:childTnLst>
                              <p:par>
                                <p:cTn id="23" presetID="22" presetClass="entr" presetSubtype="8" fill="hold" nodeType="afterEffec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nodeType="withGroup">
                            <p:stCondLst>
                              <p:cond delay="2500"/>
                            </p:stCondLst>
                            <p:childTnLst>
                              <p:par>
                                <p:cTn id="27" presetID="55" presetClass="entr" presetSubtype="0" fill="hold" nodeType="afterEffec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strVal val="#ppt_w*0.70"/>
                                          </p:val>
                                        </p:tav>
                                        <p:tav tm="100000">
                                          <p:val>
                                            <p:strVal val="#ppt_w"/>
                                          </p:val>
                                        </p:tav>
                                      </p:tavLst>
                                    </p:anim>
                                    <p:anim calcmode="lin" valueType="num">
                                      <p:cBhvr>
                                        <p:cTn id="30" dur="1000" fill="hold"/>
                                        <p:tgtEl>
                                          <p:spTgt spid="23"/>
                                        </p:tgtEl>
                                        <p:attrNameLst>
                                          <p:attrName>ppt_h</p:attrName>
                                        </p:attrNameLst>
                                      </p:cBhvr>
                                      <p:tavLst>
                                        <p:tav tm="0">
                                          <p:val>
                                            <p:strVal val="#ppt_h"/>
                                          </p:val>
                                        </p:tav>
                                        <p:tav tm="100000">
                                          <p:val>
                                            <p:strVal val="#ppt_h"/>
                                          </p:val>
                                        </p:tav>
                                      </p:tavLst>
                                    </p:anim>
                                    <p:animEffect transition="in" filter="fade">
                                      <p:cBhvr>
                                        <p:cTn id="31" dur="1000"/>
                                        <p:tgtEl>
                                          <p:spTgt spid="23"/>
                                        </p:tgtEl>
                                      </p:cBhvr>
                                    </p:animEffect>
                                  </p:childTnLst>
                                </p:cTn>
                              </p:par>
                            </p:childTnLst>
                          </p:cTn>
                        </p:par>
                        <p:par>
                          <p:cTn id="32" fill="hold" nodeType="withGroup">
                            <p:stCondLst>
                              <p:cond delay="3500"/>
                            </p:stCondLst>
                            <p:childTnLst>
                              <p:par>
                                <p:cTn id="33" presetID="34" presetClass="entr" presetSubtype="0" fill="hold" grpId="0" nodeType="afterEffect">
                                  <p:childTnLst>
                                    <p:set>
                                      <p:cBhvr>
                                        <p:cTn id="34" dur="1" fill="hold">
                                          <p:stCondLst>
                                            <p:cond delay="0"/>
                                          </p:stCondLst>
                                        </p:cTn>
                                        <p:tgtEl>
                                          <p:spTgt spid="19"/>
                                        </p:tgtEl>
                                        <p:attrNameLst>
                                          <p:attrName>style.visibility</p:attrName>
                                        </p:attrNameLst>
                                      </p:cBhvr>
                                      <p:to>
                                        <p:strVal val="visible"/>
                                      </p:to>
                                    </p:set>
                                    <p:anim from="(-#ppt_w/2)" to="(#ppt_x)" calcmode="lin" valueType="num">
                                      <p:cBhvr>
                                        <p:cTn id="35" dur="600" fill="hold">
                                          <p:stCondLst>
                                            <p:cond delay="0"/>
                                          </p:stCondLst>
                                        </p:cTn>
                                        <p:tgtEl>
                                          <p:spTgt spid="19"/>
                                        </p:tgtEl>
                                        <p:attrNameLst>
                                          <p:attrName>ppt_x</p:attrName>
                                        </p:attrNameLst>
                                      </p:cBhvr>
                                    </p:anim>
                                    <p:anim from="0" to="-1.0" calcmode="lin" valueType="num">
                                      <p:cBhvr>
                                        <p:cTn id="36" dur="200" decel="50000" autoRev="1" fill="hold">
                                          <p:stCondLst>
                                            <p:cond delay="600"/>
                                          </p:stCondLst>
                                        </p:cTn>
                                        <p:tgtEl>
                                          <p:spTgt spid="19"/>
                                        </p:tgtEl>
                                        <p:attrNameLst>
                                          <p:attrName>xshear</p:attrName>
                                        </p:attrNameLst>
                                      </p:cBhvr>
                                    </p:anim>
                                    <p:animScale>
                                      <p:cBhvr>
                                        <p:cTn id="37" dur="200" decel="100000" autoRev="1" fill="hold">
                                          <p:stCondLst>
                                            <p:cond delay="600"/>
                                          </p:stCondLst>
                                        </p:cTn>
                                        <p:tgtEl>
                                          <p:spTgt spid="19"/>
                                        </p:tgtEl>
                                      </p:cBhvr>
                                      <p:from x="100000" y="100000"/>
                                      <p:to x="80000" y="100000"/>
                                    </p:animScale>
                                    <p:anim by="(#ppt_h/3+#ppt_w*0.1)" calcmode="lin" valueType="num">
                                      <p:cBhvr>
                                        <p:cTn id="38" dur="200" decel="100000" autoRev="1" fill="hold">
                                          <p:stCondLst>
                                            <p:cond delay="600"/>
                                          </p:stCondLst>
                                        </p:cTn>
                                        <p:tgtEl>
                                          <p:spTgt spid="19"/>
                                        </p:tgtEl>
                                        <p:attrNameLst>
                                          <p:attrName>ppt_x</p:attrName>
                                        </p:attrNameLst>
                                      </p:cBhvr>
                                    </p:anim>
                                  </p:childTnLst>
                                </p:cTn>
                              </p:par>
                            </p:childTnLst>
                          </p:cTn>
                        </p:par>
                        <p:par>
                          <p:cTn id="39" fill="hold" nodeType="withGroup">
                            <p:stCondLst>
                              <p:cond delay="4500"/>
                            </p:stCondLst>
                            <p:childTnLst>
                              <p:par>
                                <p:cTn id="40" presetID="22" presetClass="entr" presetSubtype="1" fill="hold" nodeType="afterEffec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nodeType="withGroup">
                            <p:stCondLst>
                              <p:cond delay="5000"/>
                            </p:stCondLst>
                            <p:childTnLst>
                              <p:par>
                                <p:cTn id="44" presetID="22" presetClass="entr" presetSubtype="1" fill="hold" nodeType="afterEffec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par>
                          <p:cTn id="47" fill="hold" nodeType="withGroup">
                            <p:stCondLst>
                              <p:cond delay="5500"/>
                            </p:stCondLst>
                            <p:childTnLst>
                              <p:par>
                                <p:cTn id="48" presetID="55" presetClass="entr" presetSubtype="0" fill="hold" nodeType="afterEffec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strVal val="#ppt_w*0.70"/>
                                          </p:val>
                                        </p:tav>
                                        <p:tav tm="100000">
                                          <p:val>
                                            <p:strVal val="#ppt_w"/>
                                          </p:val>
                                        </p:tav>
                                      </p:tavLst>
                                    </p:anim>
                                    <p:anim calcmode="lin" valueType="num">
                                      <p:cBhvr>
                                        <p:cTn id="51" dur="1000" fill="hold"/>
                                        <p:tgtEl>
                                          <p:spTgt spid="20"/>
                                        </p:tgtEl>
                                        <p:attrNameLst>
                                          <p:attrName>ppt_h</p:attrName>
                                        </p:attrNameLst>
                                      </p:cBhvr>
                                      <p:tavLst>
                                        <p:tav tm="0">
                                          <p:val>
                                            <p:strVal val="#ppt_h"/>
                                          </p:val>
                                        </p:tav>
                                        <p:tav tm="100000">
                                          <p:val>
                                            <p:strVal val="#ppt_h"/>
                                          </p:val>
                                        </p:tav>
                                      </p:tavLst>
                                    </p:anim>
                                    <p:animEffect transition="in" filter="fade">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sp>
        <p:nvSpPr>
          <p:cNvPr id="20482" name="Rectangle 2"/>
          <p:cNvSpPr>
            <a:spLocks noChangeArrowheads="1"/>
          </p:cNvSpPr>
          <p:nvPr/>
        </p:nvSpPr>
        <p:spPr bwMode="auto">
          <a:xfrm>
            <a:off x="529822" y="767423"/>
            <a:ext cx="10497092" cy="4328600"/>
          </a:xfrm>
          <a:prstGeom prst="rect">
            <a:avLst/>
          </a:prstGeom>
          <a:noFill/>
          <a:ln w="9525">
            <a:noFill/>
            <a:miter lim="800000"/>
          </a:ln>
          <a:effectLst/>
        </p:spPr>
        <p:txBody>
          <a:bodyPr vert="horz" wrap="square" lIns="89860" tIns="44930" rIns="89860" bIns="44930" numCol="1" anchor="ctr" anchorCtr="0" compatLnSpc="1">
            <a:spAutoFit/>
          </a:bodyPr>
          <a:lstStyle/>
          <a:p>
            <a:pPr marL="530426" indent="-449302" fontAlgn="base">
              <a:lnSpc>
                <a:spcPct val="150000"/>
              </a:lnSpc>
              <a:spcBef>
                <a:spcPct val="0"/>
              </a:spcBef>
              <a:spcAft>
                <a:spcPct val="0"/>
              </a:spcAft>
            </a:pPr>
            <a:r>
              <a:rPr lang="en-US" altLang="zh-CN" sz="3000" b="1">
                <a:latin typeface="宋体" pitchFamily="2" charset="-122"/>
                <a:ea typeface="宋体" pitchFamily="2" charset="-122"/>
                <a:cs typeface="Times New Roman" panose="02020603050405020304" pitchFamily="18" charset="0"/>
              </a:rPr>
              <a:t>2.</a:t>
            </a:r>
            <a:r>
              <a:rPr lang="zh-CN" altLang="en-US" sz="3000" b="1">
                <a:latin typeface="宋体" pitchFamily="2" charset="-122"/>
                <a:ea typeface="宋体" pitchFamily="2" charset="-122"/>
                <a:cs typeface="Times New Roman" panose="02020603050405020304" pitchFamily="18" charset="0"/>
              </a:rPr>
              <a:t>眼睛的调节方法</a:t>
            </a:r>
          </a:p>
          <a:p>
            <a:pPr marL="530426" indent="-449302" fontAlgn="base">
              <a:lnSpc>
                <a:spcPct val="150000"/>
              </a:lnSpc>
              <a:spcBef>
                <a:spcPct val="0"/>
              </a:spcBef>
              <a:spcAft>
                <a:spcPct val="0"/>
              </a:spcAft>
            </a:pPr>
            <a:r>
              <a:rPr lang="zh-CN" altLang="en-US" sz="3000" b="1">
                <a:latin typeface="宋体" pitchFamily="2" charset="-122"/>
                <a:ea typeface="宋体" pitchFamily="2" charset="-122"/>
                <a:cs typeface="Times New Roman" panose="02020603050405020304" pitchFamily="18" charset="0"/>
              </a:rPr>
              <a:t>  如图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2</a:t>
            </a:r>
            <a:r>
              <a:rPr lang="zh-CN" altLang="en-US" sz="3000" b="1">
                <a:latin typeface="宋体" pitchFamily="2" charset="-122"/>
                <a:ea typeface="宋体" pitchFamily="2" charset="-122"/>
                <a:cs typeface="Times New Roman" panose="02020603050405020304" pitchFamily="18" charset="0"/>
              </a:rPr>
              <a:t>所示，正常的眼睛既可眺望远景，又能细看近物。物距变了，像距不变，都能在视网膜上形成清晰的像的原因是：眼睛通过睫状体来改变</a:t>
            </a:r>
            <a:r>
              <a:rPr lang="en-US" altLang="zh-CN" sz="3000" b="1">
                <a:latin typeface="宋体" pitchFamily="2" charset="-122"/>
                <a:ea typeface="宋体" pitchFamily="2" charset="-122"/>
                <a:cs typeface="Times New Roman" panose="02020603050405020304" pitchFamily="18" charset="0"/>
              </a:rPr>
              <a:t>______</a:t>
            </a:r>
            <a:r>
              <a:rPr lang="zh-CN" altLang="en-US" sz="3000" b="1">
                <a:latin typeface="宋体" pitchFamily="2" charset="-122"/>
                <a:ea typeface="宋体" pitchFamily="2" charset="-122"/>
                <a:cs typeface="Times New Roman" panose="02020603050405020304" pitchFamily="18" charset="0"/>
              </a:rPr>
              <a:t>的形状，从而改变晶状体的</a:t>
            </a:r>
            <a:r>
              <a:rPr lang="en-US" altLang="zh-CN" sz="3000" b="1">
                <a:latin typeface="宋体" pitchFamily="2" charset="-122"/>
                <a:ea typeface="宋体" pitchFamily="2" charset="-122"/>
                <a:cs typeface="Times New Roman" panose="02020603050405020304" pitchFamily="18" charset="0"/>
              </a:rPr>
              <a:t>______</a:t>
            </a:r>
            <a:r>
              <a:rPr lang="zh-CN" altLang="en-US" sz="3000" b="1">
                <a:latin typeface="宋体" pitchFamily="2" charset="-122"/>
                <a:ea typeface="宋体" pitchFamily="2" charset="-122"/>
                <a:cs typeface="Times New Roman" panose="02020603050405020304" pitchFamily="18" charset="0"/>
              </a:rPr>
              <a:t>，使外界远近不同的景物都能通过晶状体成像在视网膜上。</a:t>
            </a:r>
          </a:p>
        </p:txBody>
      </p:sp>
      <p:graphicFrame>
        <p:nvGraphicFramePr>
          <p:cNvPr id="7" name="Object 8"/>
          <p:cNvGraphicFramePr>
            <a:graphicFrameLocks noChangeAspect="1"/>
          </p:cNvGraphicFramePr>
          <p:nvPr/>
        </p:nvGraphicFramePr>
        <p:xfrm>
          <a:off x="4936247" y="4569484"/>
          <a:ext cx="2042021" cy="1972989"/>
        </p:xfrm>
        <a:graphic>
          <a:graphicData uri="http://schemas.openxmlformats.org/presentationml/2006/ole">
            <mc:AlternateContent xmlns:mc="http://schemas.openxmlformats.org/markup-compatibility/2006">
              <mc:Choice xmlns:v="urn:schemas-microsoft-com:vml" Requires="v">
                <p:oleObj spid="_x0000_s4098" r:id="rId3" imgW="0" imgH="0" progId="PBrush">
                  <p:embed/>
                </p:oleObj>
              </mc:Choice>
              <mc:Fallback>
                <p:oleObj r:id="rId3" imgW="0" imgH="0" progId="PBrush">
                  <p:embed/>
                  <p:pic>
                    <p:nvPicPr>
                      <p:cNvPr id="0" name=""/>
                      <p:cNvPicPr/>
                      <p:nvPr/>
                    </p:nvPicPr>
                    <p:blipFill>
                      <a:blip r:embed="rId4"/>
                      <a:stretch>
                        <a:fillRect/>
                      </a:stretch>
                    </p:blipFill>
                    <p:spPr>
                      <a:xfrm>
                        <a:off x="4936247" y="4569484"/>
                        <a:ext cx="2042021" cy="1972989"/>
                      </a:xfrm>
                      <a:prstGeom prst="rect">
                        <a:avLst/>
                      </a:prstGeom>
                      <a:noFill/>
                      <a:ln w="38100">
                        <a:noFill/>
                      </a:ln>
                    </p:spPr>
                  </p:pic>
                </p:oleObj>
              </mc:Fallback>
            </mc:AlternateContent>
          </a:graphicData>
        </a:graphic>
      </p:graphicFrame>
      <p:pic>
        <p:nvPicPr>
          <p:cNvPr id="8" name="Picture 3" descr="2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05534" y="4322464"/>
            <a:ext cx="2524681" cy="2196256"/>
          </a:xfrm>
          <a:prstGeom prst="rect">
            <a:avLst/>
          </a:prstGeom>
          <a:noFill/>
          <a:ln w="9525">
            <a:noFill/>
          </a:ln>
        </p:spPr>
      </p:pic>
      <p:grpSp>
        <p:nvGrpSpPr>
          <p:cNvPr id="9" name="组合 8"/>
          <p:cNvGrpSpPr/>
          <p:nvPr/>
        </p:nvGrpSpPr>
        <p:grpSpPr>
          <a:xfrm>
            <a:off x="3892030" y="5082523"/>
            <a:ext cx="1485106" cy="760060"/>
            <a:chOff x="1320" y="4080"/>
            <a:chExt cx="2400" cy="1200"/>
          </a:xfrm>
        </p:grpSpPr>
        <p:sp>
          <p:nvSpPr>
            <p:cNvPr id="10" name="Line 14"/>
            <p:cNvSpPr/>
            <p:nvPr/>
          </p:nvSpPr>
          <p:spPr>
            <a:xfrm flipV="1">
              <a:off x="1320" y="4080"/>
              <a:ext cx="2400" cy="36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sp>
          <p:nvSpPr>
            <p:cNvPr id="11" name="Line 15"/>
            <p:cNvSpPr/>
            <p:nvPr/>
          </p:nvSpPr>
          <p:spPr>
            <a:xfrm>
              <a:off x="1320" y="5040"/>
              <a:ext cx="2400" cy="24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grpSp>
        <p:nvGrpSpPr>
          <p:cNvPr id="12" name="组合 11"/>
          <p:cNvGrpSpPr/>
          <p:nvPr/>
        </p:nvGrpSpPr>
        <p:grpSpPr>
          <a:xfrm>
            <a:off x="5377136" y="5082523"/>
            <a:ext cx="1492842" cy="760060"/>
            <a:chOff x="3720" y="4080"/>
            <a:chExt cx="2640" cy="1200"/>
          </a:xfrm>
        </p:grpSpPr>
        <p:sp>
          <p:nvSpPr>
            <p:cNvPr id="13" name="Line 16"/>
            <p:cNvSpPr/>
            <p:nvPr/>
          </p:nvSpPr>
          <p:spPr>
            <a:xfrm flipV="1">
              <a:off x="3720" y="4680"/>
              <a:ext cx="2640" cy="60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sp>
          <p:nvSpPr>
            <p:cNvPr id="14" name="Line 17"/>
            <p:cNvSpPr/>
            <p:nvPr/>
          </p:nvSpPr>
          <p:spPr>
            <a:xfrm>
              <a:off x="3720" y="4080"/>
              <a:ext cx="2640" cy="60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grpSp>
        <p:nvGrpSpPr>
          <p:cNvPr id="15" name="组合 14"/>
          <p:cNvGrpSpPr/>
          <p:nvPr/>
        </p:nvGrpSpPr>
        <p:grpSpPr>
          <a:xfrm>
            <a:off x="7771270" y="5158529"/>
            <a:ext cx="1336596" cy="608048"/>
            <a:chOff x="8815" y="4200"/>
            <a:chExt cx="2160" cy="960"/>
          </a:xfrm>
        </p:grpSpPr>
        <p:sp>
          <p:nvSpPr>
            <p:cNvPr id="16" name="Line 18"/>
            <p:cNvSpPr/>
            <p:nvPr/>
          </p:nvSpPr>
          <p:spPr>
            <a:xfrm flipV="1">
              <a:off x="8815" y="4200"/>
              <a:ext cx="2160" cy="60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sp>
          <p:nvSpPr>
            <p:cNvPr id="17" name="Line 19"/>
            <p:cNvSpPr/>
            <p:nvPr/>
          </p:nvSpPr>
          <p:spPr>
            <a:xfrm>
              <a:off x="8815" y="4680"/>
              <a:ext cx="2160" cy="480"/>
            </a:xfrm>
            <a:prstGeom prst="line">
              <a:avLst/>
            </a:prstGeom>
            <a:ln w="28575" cap="flat" cmpd="sng">
              <a:solidFill>
                <a:srgbClr val="FF0000"/>
              </a:solidFill>
              <a:prstDash val="solid"/>
              <a:round/>
              <a:headEnd type="none" w="med" len="med"/>
              <a:tailEnd type="triangle" w="med" len="med"/>
            </a:ln>
          </p:spPr>
          <p:txBody>
            <a:bodyPr anchor="t"/>
            <a:lstStyle/>
            <a:p>
              <a:endParaRPr lang="zh-CN" altLang="en-US">
                <a:latin typeface="Arial" pitchFamily="34" charset="0"/>
                <a:ea typeface="宋体" pitchFamily="2" charset="-122"/>
              </a:endParaRPr>
            </a:p>
          </p:txBody>
        </p:sp>
      </p:grpSp>
      <p:sp>
        <p:nvSpPr>
          <p:cNvPr id="18" name="Line 22"/>
          <p:cNvSpPr/>
          <p:nvPr/>
        </p:nvSpPr>
        <p:spPr>
          <a:xfrm>
            <a:off x="9222342" y="5158529"/>
            <a:ext cx="1559362" cy="228018"/>
          </a:xfrm>
          <a:prstGeom prst="line">
            <a:avLst/>
          </a:prstGeom>
          <a:ln w="28575" cap="flat" cmpd="sng">
            <a:solidFill>
              <a:srgbClr val="FF0000"/>
            </a:solidFill>
            <a:prstDash val="solid"/>
            <a:round/>
            <a:headEnd type="none" w="med" len="med"/>
            <a:tailEnd type="triangle" w="med" len="med"/>
          </a:ln>
        </p:spPr>
        <p:txBody>
          <a:bodyPr lIns="89860" tIns="44930" rIns="89860" bIns="44930" anchor="t"/>
          <a:lstStyle/>
          <a:p>
            <a:endParaRPr lang="zh-CN" altLang="en-US">
              <a:latin typeface="Arial" pitchFamily="34" charset="0"/>
              <a:ea typeface="宋体" pitchFamily="2" charset="-122"/>
            </a:endParaRPr>
          </a:p>
        </p:txBody>
      </p:sp>
      <p:sp>
        <p:nvSpPr>
          <p:cNvPr id="19" name="Line 23"/>
          <p:cNvSpPr/>
          <p:nvPr/>
        </p:nvSpPr>
        <p:spPr>
          <a:xfrm flipV="1">
            <a:off x="9222342" y="5386547"/>
            <a:ext cx="1559362" cy="380030"/>
          </a:xfrm>
          <a:prstGeom prst="line">
            <a:avLst/>
          </a:prstGeom>
          <a:ln w="28575" cap="flat" cmpd="sng">
            <a:solidFill>
              <a:srgbClr val="FF0000"/>
            </a:solidFill>
            <a:prstDash val="solid"/>
            <a:round/>
            <a:headEnd type="none" w="med" len="med"/>
            <a:tailEnd type="triangle" w="med" len="med"/>
          </a:ln>
        </p:spPr>
        <p:txBody>
          <a:bodyPr lIns="89860" tIns="44930" rIns="89860" bIns="44930" anchor="t"/>
          <a:lstStyle/>
          <a:p>
            <a:endParaRPr lang="zh-CN" altLang="en-US">
              <a:latin typeface="Arial" pitchFamily="34" charset="0"/>
              <a:ea typeface="宋体" pitchFamily="2" charset="-122"/>
            </a:endParaRPr>
          </a:p>
        </p:txBody>
      </p:sp>
      <p:sp>
        <p:nvSpPr>
          <p:cNvPr id="20" name="xjhgx2"/>
          <p:cNvSpPr/>
          <p:nvPr/>
        </p:nvSpPr>
        <p:spPr>
          <a:xfrm>
            <a:off x="5378684" y="5082523"/>
            <a:ext cx="270722" cy="760060"/>
          </a:xfrm>
          <a:custGeom>
            <a:avLst/>
            <a:gdLst/>
            <a:ahLst/>
            <a:cxnLst/>
            <a:rect l="0" t="0" r="0" b="0"/>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FFFFFB">
                  <a:alpha val="100000"/>
                </a:srgbClr>
              </a:gs>
              <a:gs pos="50000">
                <a:srgbClr val="FF0000">
                  <a:alpha val="100000"/>
                </a:srgbClr>
              </a:gs>
              <a:gs pos="100000">
                <a:srgbClr val="FFFFFD">
                  <a:alpha val="100000"/>
                </a:srgbClr>
              </a:gs>
            </a:gsLst>
            <a:lin ang="13500000"/>
          </a:gradFill>
          <a:ln w="6350" cap="flat" cmpd="sng">
            <a:solidFill>
              <a:schemeClr val="tx2"/>
            </a:solidFill>
            <a:prstDash val="solid"/>
            <a:round/>
            <a:headEnd type="none" w="med" len="med"/>
            <a:tailEnd type="none" w="med" len="med"/>
          </a:ln>
        </p:spPr>
        <p:txBody>
          <a:bodyPr lIns="89860" tIns="44930" rIns="89860" bIns="44930"/>
          <a:lstStyle/>
          <a:p>
            <a:endParaRPr lang="zh-CN" altLang="en-US"/>
          </a:p>
        </p:txBody>
      </p:sp>
      <p:sp>
        <p:nvSpPr>
          <p:cNvPr id="21" name="xjhgx2"/>
          <p:cNvSpPr/>
          <p:nvPr/>
        </p:nvSpPr>
        <p:spPr>
          <a:xfrm>
            <a:off x="5440563" y="5082523"/>
            <a:ext cx="146963" cy="760060"/>
          </a:xfrm>
          <a:custGeom>
            <a:avLst/>
            <a:gdLst/>
            <a:ahLst/>
            <a:cxnLst/>
            <a:rect l="0" t="0" r="0" b="0"/>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FFFFFB">
                  <a:alpha val="100000"/>
                </a:srgbClr>
              </a:gs>
              <a:gs pos="50000">
                <a:srgbClr val="FF0000">
                  <a:alpha val="100000"/>
                </a:srgbClr>
              </a:gs>
              <a:gs pos="100000">
                <a:srgbClr val="FFFFFD">
                  <a:alpha val="100000"/>
                </a:srgbClr>
              </a:gs>
            </a:gsLst>
            <a:lin ang="13500000"/>
          </a:gradFill>
          <a:ln w="6350" cap="flat" cmpd="sng">
            <a:solidFill>
              <a:schemeClr val="tx2"/>
            </a:solidFill>
            <a:prstDash val="solid"/>
            <a:round/>
            <a:headEnd type="none" w="med" len="med"/>
            <a:tailEnd type="none" w="med" len="med"/>
          </a:ln>
        </p:spPr>
        <p:txBody>
          <a:bodyPr lIns="89860" tIns="44930" rIns="89860" bIns="44930"/>
          <a:lstStyle/>
          <a:p>
            <a:endParaRPr lang="zh-CN" altLang="en-US"/>
          </a:p>
        </p:txBody>
      </p:sp>
      <p:sp>
        <p:nvSpPr>
          <p:cNvPr id="22" name="xjhgx2"/>
          <p:cNvSpPr/>
          <p:nvPr/>
        </p:nvSpPr>
        <p:spPr>
          <a:xfrm>
            <a:off x="9015046" y="5082523"/>
            <a:ext cx="297021" cy="760060"/>
          </a:xfrm>
          <a:custGeom>
            <a:avLst/>
            <a:gdLst/>
            <a:ahLst/>
            <a:cxnLst/>
            <a:rect l="0" t="0" r="0" b="0"/>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FFFFFB">
                  <a:alpha val="100000"/>
                </a:srgbClr>
              </a:gs>
              <a:gs pos="50000">
                <a:srgbClr val="FF0000">
                  <a:alpha val="100000"/>
                </a:srgbClr>
              </a:gs>
              <a:gs pos="100000">
                <a:srgbClr val="FFFFFD">
                  <a:alpha val="100000"/>
                </a:srgbClr>
              </a:gs>
            </a:gsLst>
            <a:lin ang="13500000"/>
          </a:gradFill>
          <a:ln w="6350" cap="flat" cmpd="sng">
            <a:solidFill>
              <a:schemeClr val="tx2"/>
            </a:solidFill>
            <a:prstDash val="solid"/>
            <a:round/>
            <a:headEnd type="none" w="med" len="med"/>
            <a:tailEnd type="none" w="med" len="med"/>
          </a:ln>
        </p:spPr>
        <p:txBody>
          <a:bodyPr lIns="89860" tIns="44930" rIns="89860" bIns="44930"/>
          <a:lstStyle/>
          <a:p>
            <a:endParaRPr lang="zh-CN" altLang="en-US"/>
          </a:p>
        </p:txBody>
      </p:sp>
      <p:sp>
        <p:nvSpPr>
          <p:cNvPr id="23" name="xjhgx2"/>
          <p:cNvSpPr/>
          <p:nvPr/>
        </p:nvSpPr>
        <p:spPr>
          <a:xfrm>
            <a:off x="8968636" y="5082523"/>
            <a:ext cx="389841" cy="760060"/>
          </a:xfrm>
          <a:custGeom>
            <a:avLst/>
            <a:gdLst/>
            <a:ahLst/>
            <a:cxnLst/>
            <a:rect l="0" t="0" r="0" b="0"/>
            <a:pathLst>
              <a:path w="620" h="4408">
                <a:moveTo>
                  <a:pt x="310" y="0"/>
                </a:moveTo>
                <a:lnTo>
                  <a:pt x="237" y="270"/>
                </a:lnTo>
                <a:lnTo>
                  <a:pt x="175" y="542"/>
                </a:lnTo>
                <a:lnTo>
                  <a:pt x="121" y="816"/>
                </a:lnTo>
                <a:lnTo>
                  <a:pt x="78" y="1091"/>
                </a:lnTo>
                <a:lnTo>
                  <a:pt x="44" y="1368"/>
                </a:lnTo>
                <a:lnTo>
                  <a:pt x="19" y="1646"/>
                </a:lnTo>
                <a:lnTo>
                  <a:pt x="5" y="1925"/>
                </a:lnTo>
                <a:lnTo>
                  <a:pt x="0" y="2204"/>
                </a:lnTo>
                <a:lnTo>
                  <a:pt x="5" y="2483"/>
                </a:lnTo>
                <a:lnTo>
                  <a:pt x="19" y="2762"/>
                </a:lnTo>
                <a:lnTo>
                  <a:pt x="44" y="3040"/>
                </a:lnTo>
                <a:lnTo>
                  <a:pt x="78" y="3317"/>
                </a:lnTo>
                <a:lnTo>
                  <a:pt x="121" y="3592"/>
                </a:lnTo>
                <a:lnTo>
                  <a:pt x="175" y="3866"/>
                </a:lnTo>
                <a:lnTo>
                  <a:pt x="237" y="4138"/>
                </a:lnTo>
                <a:lnTo>
                  <a:pt x="310" y="4408"/>
                </a:lnTo>
                <a:lnTo>
                  <a:pt x="310" y="4408"/>
                </a:lnTo>
                <a:lnTo>
                  <a:pt x="383" y="4138"/>
                </a:lnTo>
                <a:lnTo>
                  <a:pt x="445" y="3866"/>
                </a:lnTo>
                <a:lnTo>
                  <a:pt x="499" y="3592"/>
                </a:lnTo>
                <a:lnTo>
                  <a:pt x="542" y="3317"/>
                </a:lnTo>
                <a:lnTo>
                  <a:pt x="576" y="3040"/>
                </a:lnTo>
                <a:lnTo>
                  <a:pt x="601" y="2762"/>
                </a:lnTo>
                <a:lnTo>
                  <a:pt x="615" y="2483"/>
                </a:lnTo>
                <a:lnTo>
                  <a:pt x="620" y="2204"/>
                </a:lnTo>
                <a:lnTo>
                  <a:pt x="615" y="1925"/>
                </a:lnTo>
                <a:lnTo>
                  <a:pt x="601" y="1646"/>
                </a:lnTo>
                <a:lnTo>
                  <a:pt x="576" y="1368"/>
                </a:lnTo>
                <a:lnTo>
                  <a:pt x="542" y="1091"/>
                </a:lnTo>
                <a:lnTo>
                  <a:pt x="499" y="816"/>
                </a:lnTo>
                <a:lnTo>
                  <a:pt x="445" y="542"/>
                </a:lnTo>
                <a:lnTo>
                  <a:pt x="383" y="270"/>
                </a:lnTo>
                <a:lnTo>
                  <a:pt x="310" y="0"/>
                </a:lnTo>
                <a:close/>
              </a:path>
            </a:pathLst>
          </a:custGeom>
          <a:gradFill rotWithShape="1">
            <a:gsLst>
              <a:gs pos="0">
                <a:srgbClr val="FFFFFB">
                  <a:alpha val="100000"/>
                </a:srgbClr>
              </a:gs>
              <a:gs pos="50000">
                <a:srgbClr val="FF0000">
                  <a:alpha val="100000"/>
                </a:srgbClr>
              </a:gs>
              <a:gs pos="100000">
                <a:srgbClr val="FFFFFD">
                  <a:alpha val="100000"/>
                </a:srgbClr>
              </a:gs>
            </a:gsLst>
            <a:lin ang="13500000"/>
          </a:gradFill>
          <a:ln w="6350" cap="flat" cmpd="sng">
            <a:solidFill>
              <a:schemeClr val="tx2"/>
            </a:solidFill>
            <a:prstDash val="solid"/>
            <a:round/>
            <a:headEnd type="none" w="med" len="med"/>
            <a:tailEnd type="none" w="med" len="med"/>
          </a:ln>
        </p:spPr>
        <p:txBody>
          <a:bodyPr lIns="89860" tIns="44930" rIns="89860" bIns="44930"/>
          <a:lstStyle/>
          <a:p>
            <a:endParaRPr lang="zh-CN" altLang="en-US"/>
          </a:p>
        </p:txBody>
      </p:sp>
      <p:sp>
        <p:nvSpPr>
          <p:cNvPr id="24" name="Rectangle 2"/>
          <p:cNvSpPr>
            <a:spLocks noChangeArrowheads="1"/>
          </p:cNvSpPr>
          <p:nvPr/>
        </p:nvSpPr>
        <p:spPr bwMode="auto">
          <a:xfrm>
            <a:off x="6791352" y="3032233"/>
            <a:ext cx="110961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晶状体</a:t>
            </a:r>
          </a:p>
        </p:txBody>
      </p:sp>
      <p:sp>
        <p:nvSpPr>
          <p:cNvPr id="25" name="Rectangle 2"/>
          <p:cNvSpPr>
            <a:spLocks noChangeArrowheads="1"/>
          </p:cNvSpPr>
          <p:nvPr/>
        </p:nvSpPr>
        <p:spPr bwMode="auto">
          <a:xfrm>
            <a:off x="3178931" y="3734775"/>
            <a:ext cx="80023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焦距</a:t>
            </a:r>
          </a:p>
        </p:txBody>
      </p:sp>
    </p:spTree>
    <p:extLst>
      <p:ext uri="{BB962C8B-B14F-4D97-AF65-F5344CB8AC3E}">
        <p14:creationId xmlns:p14="http://schemas.microsoft.com/office/powerpoint/2010/main" val="2857460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3" presetClass="entr" presetSubtype="10" fill="hold" grpId="0" nodeType="afterEffect">
                                  <p:stCondLst>
                                    <p:cond delay="0"/>
                                  </p:stCondLst>
                                  <p:childTnLst>
                                    <p:set>
                                      <p:cBhvr>
                                        <p:cTn id="7" dur="1" fill="hold">
                                          <p:stCondLst>
                                            <p:cond delay="0"/>
                                          </p:stCondLst>
                                        </p:cTn>
                                        <p:tgtEl>
                                          <p:spTgt spid="20482"/>
                                        </p:tgtEl>
                                        <p:attrNameLst>
                                          <p:attrName>style.visibility</p:attrName>
                                        </p:attrNameLst>
                                      </p:cBhvr>
                                      <p:to>
                                        <p:strVal val="visible"/>
                                      </p:to>
                                    </p:set>
                                    <p:animEffect transition="in" filter="blinds(horizontal)">
                                      <p:cBhvr>
                                        <p:cTn id="8" dur="500"/>
                                        <p:tgtEl>
                                          <p:spTgt spid="20482"/>
                                        </p:tgtEl>
                                      </p:cBhvr>
                                    </p:animEffect>
                                  </p:childTnLst>
                                </p:cTn>
                              </p:par>
                            </p:childTnLst>
                          </p:cTn>
                        </p:par>
                        <p:par>
                          <p:cTn id="9" fill="hold" nodeType="withGroup">
                            <p:stCondLst>
                              <p:cond delay="500"/>
                            </p:stCondLst>
                            <p:childTnLst>
                              <p:par>
                                <p:cTn id="10" presetID="1" presetClass="entr" presetSubtype="0" fill="hold" nodeType="afterEffec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nodeType="withGroup">
                            <p:stCondLst>
                              <p:cond delay="500"/>
                            </p:stCondLst>
                            <p:childTnLst>
                              <p:par>
                                <p:cTn id="13" presetID="1" presetClass="entr" presetSubtype="0" fill="hold" grpId="0" nodeType="afterEffec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nodeType="withGroup">
                            <p:stCondLst>
                              <p:cond delay="500"/>
                            </p:stCondLst>
                            <p:childTnLst>
                              <p:par>
                                <p:cTn id="16" presetID="22" presetClass="entr" presetSubtype="8" fill="hold" nodeType="afterEffec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withGroup">
                            <p:stCondLst>
                              <p:cond delay="1000"/>
                            </p:stCondLst>
                            <p:childTnLst>
                              <p:par>
                                <p:cTn id="20" presetID="55" presetClass="exit" presetSubtype="0" fill="hold" grpId="1" nodeType="afterEffect">
                                  <p:childTnLst>
                                    <p:anim calcmode="lin" valueType="num">
                                      <p:cBhvr>
                                        <p:cTn id="21" dur="1000"/>
                                        <p:tgtEl>
                                          <p:spTgt spid="20"/>
                                        </p:tgtEl>
                                        <p:attrNameLst>
                                          <p:attrName>ppt_w</p:attrName>
                                        </p:attrNameLst>
                                      </p:cBhvr>
                                      <p:tavLst>
                                        <p:tav tm="0">
                                          <p:val>
                                            <p:strVal val="ppt_w"/>
                                          </p:val>
                                        </p:tav>
                                        <p:tav tm="100000">
                                          <p:val>
                                            <p:strVal val="ppt_w*0.70"/>
                                          </p:val>
                                        </p:tav>
                                      </p:tavLst>
                                    </p:anim>
                                    <p:anim calcmode="lin" valueType="num">
                                      <p:cBhvr>
                                        <p:cTn id="22" dur="1000"/>
                                        <p:tgtEl>
                                          <p:spTgt spid="20"/>
                                        </p:tgtEl>
                                        <p:attrNameLst>
                                          <p:attrName>ppt_h</p:attrName>
                                        </p:attrNameLst>
                                      </p:cBhvr>
                                      <p:tavLst>
                                        <p:tav tm="0">
                                          <p:val>
                                            <p:strVal val="ppt_h"/>
                                          </p:val>
                                        </p:tav>
                                        <p:tav tm="100000">
                                          <p:val>
                                            <p:strVal val="ppt_h"/>
                                          </p:val>
                                        </p:tav>
                                      </p:tavLst>
                                    </p:anim>
                                    <p:animEffect transition="out" filter="fade">
                                      <p:cBhvr>
                                        <p:cTn id="23" dur="1000"/>
                                        <p:tgtEl>
                                          <p:spTgt spid="20"/>
                                        </p:tgtEl>
                                      </p:cBhvr>
                                    </p:animEffect>
                                    <p:set>
                                      <p:cBhvr>
                                        <p:cTn id="24" dur="1" fill="hold">
                                          <p:stCondLst>
                                            <p:cond delay="999"/>
                                          </p:stCondLst>
                                        </p:cTn>
                                        <p:tgtEl>
                                          <p:spTgt spid="20"/>
                                        </p:tgtEl>
                                        <p:attrNameLst>
                                          <p:attrName>style.visibility</p:attrName>
                                        </p:attrNameLst>
                                      </p:cBhvr>
                                      <p:to>
                                        <p:strVal val="hidden"/>
                                      </p:to>
                                    </p:set>
                                  </p:childTnLst>
                                </p:cTn>
                              </p:par>
                            </p:childTnLst>
                          </p:cTn>
                        </p:par>
                        <p:par>
                          <p:cTn id="25" fill="hold" nodeType="withGroup">
                            <p:stCondLst>
                              <p:cond delay="2000"/>
                            </p:stCondLst>
                            <p:childTnLst>
                              <p:par>
                                <p:cTn id="26" presetID="17" presetClass="entr" presetSubtype="10" fill="hold" grpId="14" nodeType="afterEffec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nodeType="withGroup">
                            <p:stCondLst>
                              <p:cond delay="2500"/>
                            </p:stCondLst>
                            <p:childTnLst>
                              <p:par>
                                <p:cTn id="31" presetID="22" presetClass="entr" presetSubtype="8" fill="hold" nodeType="afterEffec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withGroup">
                            <p:stCondLst>
                              <p:cond delay="3000"/>
                            </p:stCondLst>
                            <p:childTnLst>
                              <p:par>
                                <p:cTn id="35" presetID="1" presetClass="entr" presetSubtype="0" fill="hold" nodeType="afterEffec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nodeType="withGroup">
                            <p:stCondLst>
                              <p:cond delay="3000"/>
                            </p:stCondLst>
                            <p:childTnLst>
                              <p:par>
                                <p:cTn id="38" presetID="1" presetClass="entr" presetSubtype="0" fill="hold" grpId="0" nodeType="afterEffec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nodeType="withGroup">
                            <p:stCondLst>
                              <p:cond delay="3000"/>
                            </p:stCondLst>
                            <p:childTnLst>
                              <p:par>
                                <p:cTn id="41" presetID="22" presetClass="entr" presetSubtype="8" fill="hold" nodeType="afterEffec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nodeType="withGroup">
                            <p:stCondLst>
                              <p:cond delay="3500"/>
                            </p:stCondLst>
                            <p:childTnLst>
                              <p:par>
                                <p:cTn id="45" presetID="17" presetClass="entr" presetSubtype="10" fill="hold" grpId="0" nodeType="afterEffec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strVal val="#ppt_h"/>
                                          </p:val>
                                        </p:tav>
                                        <p:tav tm="100000">
                                          <p:val>
                                            <p:strVal val="#ppt_h"/>
                                          </p:val>
                                        </p:tav>
                                      </p:tavLst>
                                    </p:anim>
                                  </p:childTnLst>
                                </p:cTn>
                              </p:par>
                            </p:childTnLst>
                          </p:cTn>
                        </p:par>
                        <p:par>
                          <p:cTn id="49" fill="hold" nodeType="withGroup">
                            <p:stCondLst>
                              <p:cond delay="4000"/>
                            </p:stCondLst>
                            <p:childTnLst>
                              <p:par>
                                <p:cTn id="50" presetID="22" presetClass="entr" presetSubtype="8" fill="hold" nodeType="afterEffec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nodeType="withGroup">
                            <p:stCondLst>
                              <p:cond delay="4500"/>
                            </p:stCondLst>
                            <p:childTnLst>
                              <p:par>
                                <p:cTn id="54" presetID="22" presetClass="entr" presetSubtype="8" fill="hold" nodeType="afterEffec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nodeType="clickPar">
                      <p:stCondLst>
                        <p:cond delay="indefinite"/>
                        <p:cond evt="onBegin" delay="0">
                          <p:tn val="56"/>
                        </p:cond>
                      </p:stCondLst>
                      <p:childTnLst>
                        <p:par>
                          <p:cTn id="58" fill="hold" nodeType="withGroup">
                            <p:stCondLst>
                              <p:cond delay="indefinite"/>
                            </p:stCondLst>
                          </p:cTn>
                        </p:par>
                        <p:par>
                          <p:cTn id="59" fill="hold" nodeType="after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ox(in)">
                                      <p:cBhvr>
                                        <p:cTn id="62" dur="500"/>
                                        <p:tgtEl>
                                          <p:spTgt spid="24"/>
                                        </p:tgtEl>
                                      </p:cBhvr>
                                    </p:animEffect>
                                  </p:childTnLst>
                                </p:cTn>
                              </p:par>
                            </p:childTnLst>
                          </p:cTn>
                        </p:par>
                      </p:childTnLst>
                    </p:cTn>
                  </p:par>
                  <p:par>
                    <p:cTn id="63" fill="hold" nodeType="clickPar">
                      <p:stCondLst>
                        <p:cond delay="indefinite"/>
                        <p:cond evt="onBegin" delay="0">
                          <p:tn val="62"/>
                        </p:cond>
                      </p:stCondLst>
                      <p:childTnLst>
                        <p:par>
                          <p:cTn id="64" fill="hold" nodeType="withGroup">
                            <p:stCondLst>
                              <p:cond delay="indefinite"/>
                            </p:stCondLst>
                          </p:cTn>
                        </p:par>
                        <p:par>
                          <p:cTn id="65" fill="hold" nodeType="after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ox(in)">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 grpId="0" animBg="1"/>
      <p:bldP spid="20" grpId="1" animBg="1"/>
      <p:bldP spid="21" grpId="0"/>
      <p:bldP spid="21" grpId="1"/>
      <p:bldP spid="21" grpId="2"/>
      <p:bldP spid="21" grpId="3"/>
      <p:bldP spid="21" grpId="4"/>
      <p:bldP spid="21" grpId="5"/>
      <p:bldP spid="21" grpId="6"/>
      <p:bldP spid="21" grpId="7"/>
      <p:bldP spid="21" grpId="8"/>
      <p:bldP spid="21" grpId="9"/>
      <p:bldP spid="21" grpId="10"/>
      <p:bldP spid="21" grpId="11"/>
      <p:bldP spid="21" grpId="12"/>
      <p:bldP spid="21" grpId="13"/>
      <p:bldP spid="21" grpId="14" animBg="1"/>
      <p:bldP spid="22" grpId="0" animBg="1"/>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sp>
        <p:nvSpPr>
          <p:cNvPr id="10" name="Rectangle 10"/>
          <p:cNvSpPr/>
          <p:nvPr/>
        </p:nvSpPr>
        <p:spPr>
          <a:xfrm>
            <a:off x="504937" y="995947"/>
            <a:ext cx="5178650" cy="501421"/>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600" b="1">
                <a:solidFill>
                  <a:schemeClr val="tx1">
                    <a:lumMod val="65000"/>
                    <a:lumOff val="35000"/>
                  </a:schemeClr>
                </a:solidFill>
                <a:latin typeface="微软雅黑" panose="020B0503020204020204" charset="-122"/>
                <a:ea typeface="微软雅黑"/>
                <a:cs typeface="微软雅黑" panose="020B0503020204020204" charset="-122"/>
              </a:rPr>
              <a:t>二　近视眼、远视眼的成因及矫正</a:t>
            </a:r>
          </a:p>
        </p:txBody>
      </p:sp>
      <p:graphicFrame>
        <p:nvGraphicFramePr>
          <p:cNvPr id="4" name="表格 3"/>
          <p:cNvGraphicFramePr>
            <a:graphicFrameLocks noGrp="1"/>
          </p:cNvGraphicFramePr>
          <p:nvPr/>
        </p:nvGraphicFramePr>
        <p:xfrm>
          <a:off x="517780" y="1758202"/>
          <a:ext cx="10572351" cy="5669280"/>
        </p:xfrm>
        <a:graphic>
          <a:graphicData uri="http://schemas.openxmlformats.org/drawingml/2006/table">
            <a:tbl>
              <a:tblPr/>
              <a:tblGrid>
                <a:gridCol w="951271">
                  <a:extLst>
                    <a:ext uri="{9D8B030D-6E8A-4147-A177-3AD203B41FA5}">
                      <a16:colId xmlns:a16="http://schemas.microsoft.com/office/drawing/2014/main" xmlns:p15="http://schemas.microsoft.com/office/powerpoint/2012/main" xmlns:p14="http://schemas.microsoft.com/office/powerpoint/2010/main" xmlns="" val="20000"/>
                    </a:ext>
                  </a:extLst>
                </a:gridCol>
                <a:gridCol w="4780437">
                  <a:extLst>
                    <a:ext uri="{9D8B030D-6E8A-4147-A177-3AD203B41FA5}">
                      <a16:colId xmlns:a16="http://schemas.microsoft.com/office/drawing/2014/main" xmlns:p15="http://schemas.microsoft.com/office/powerpoint/2012/main" xmlns:p14="http://schemas.microsoft.com/office/powerpoint/2010/main" xmlns="" val="20001"/>
                    </a:ext>
                  </a:extLst>
                </a:gridCol>
                <a:gridCol w="4840643">
                  <a:extLst>
                    <a:ext uri="{9D8B030D-6E8A-4147-A177-3AD203B41FA5}">
                      <a16:colId xmlns:a16="http://schemas.microsoft.com/office/drawing/2014/main" xmlns:p15="http://schemas.microsoft.com/office/powerpoint/2012/main" xmlns:p14="http://schemas.microsoft.com/office/powerpoint/2010/main" xmlns="" val="20002"/>
                    </a:ext>
                  </a:extLst>
                </a:gridCol>
              </a:tblGrid>
              <a:tr h="699255">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类型</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近视眼</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远视眼</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p15="http://schemas.microsoft.com/office/powerpoint/2012/main" xmlns:p14="http://schemas.microsoft.com/office/powerpoint/2010/main" xmlns="" val="10000"/>
                  </a:ext>
                </a:extLst>
              </a:tr>
              <a:tr h="2097765">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光路图</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p15="http://schemas.microsoft.com/office/powerpoint/2012/main" xmlns:p14="http://schemas.microsoft.com/office/powerpoint/2010/main" xmlns="" val="10001"/>
                  </a:ext>
                </a:extLst>
              </a:tr>
              <a:tr h="2097765">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成因</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　晶状体太厚，折光能力太强，或眼球在前后方向上太长，成像于视网膜</a:t>
                      </a:r>
                      <a:r>
                        <a:rPr lang="en-US" altLang="zh-CN" sz="3100" b="1">
                          <a:latin typeface="宋体" pitchFamily="2" charset="-122"/>
                          <a:ea typeface="宋体" pitchFamily="2" charset="-122"/>
                          <a:cs typeface="Times New Roman" panose="02020603050405020304" pitchFamily="18" charset="0"/>
                        </a:rPr>
                        <a:t>_____</a:t>
                      </a:r>
                      <a:endParaRPr lang="zh-CN" altLang="en-US" sz="3100" b="1" kern="1200">
                        <a:solidFill>
                          <a:schemeClr val="tx1"/>
                        </a:solidFill>
                        <a:latin typeface="宋体" pitchFamily="2" charset="-122"/>
                        <a:ea typeface="宋体" pitchFamily="2" charset="-122"/>
                        <a:cs typeface="Times New Roman" panose="02020603050405020304" pitchFamily="18" charset="0"/>
                      </a:endParaRP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　晶状体太薄，折光能力太弱，或眼球在前后方向上太短，成像于视网膜</a:t>
                      </a:r>
                      <a:r>
                        <a:rPr lang="en-US" altLang="zh-CN" sz="3100" b="1">
                          <a:latin typeface="宋体" pitchFamily="2" charset="-122"/>
                          <a:ea typeface="宋体" pitchFamily="2" charset="-122"/>
                          <a:cs typeface="Times New Roman" panose="02020603050405020304" pitchFamily="18" charset="0"/>
                        </a:rPr>
                        <a:t>______</a:t>
                      </a:r>
                      <a:endParaRPr lang="zh-CN" altLang="en-US" sz="3100" b="1" kern="1200">
                        <a:solidFill>
                          <a:schemeClr val="tx1"/>
                        </a:solidFill>
                        <a:latin typeface="宋体" pitchFamily="2" charset="-122"/>
                        <a:ea typeface="宋体" pitchFamily="2" charset="-122"/>
                        <a:cs typeface="Times New Roman" panose="02020603050405020304" pitchFamily="18" charset="0"/>
                      </a:endParaRP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p15="http://schemas.microsoft.com/office/powerpoint/2012/main" xmlns:p14="http://schemas.microsoft.com/office/powerpoint/2010/main" xmlns="" val="10002"/>
                  </a:ext>
                </a:extLst>
              </a:tr>
            </a:tbl>
          </a:graphicData>
        </a:graphic>
      </p:graphicFrame>
      <p:pic>
        <p:nvPicPr>
          <p:cNvPr id="19458" name="Picture 2" descr="I:\19秋人教物理八上学练考PPT和word(李强)\AV164.EPS"/>
          <p:cNvPicPr>
            <a:picLocks noChangeAspect="1" noChangeArrowheads="1"/>
          </p:cNvPicPr>
          <p:nvPr/>
        </p:nvPicPr>
        <p:blipFill>
          <a:blip r:embed="rId2"/>
          <a:stretch>
            <a:fillRect/>
          </a:stretch>
        </p:blipFill>
        <p:spPr bwMode="auto">
          <a:xfrm>
            <a:off x="3263220" y="2822492"/>
            <a:ext cx="2011934" cy="1306481"/>
          </a:xfrm>
          <a:prstGeom prst="rect">
            <a:avLst/>
          </a:prstGeom>
          <a:noFill/>
        </p:spPr>
      </p:pic>
      <p:pic>
        <p:nvPicPr>
          <p:cNvPr id="19457" name="Picture 1" descr="I:\19秋人教物理八上学练考PPT和word(李强)\AV165.EPS"/>
          <p:cNvPicPr>
            <a:picLocks noChangeAspect="1" noChangeArrowheads="1"/>
          </p:cNvPicPr>
          <p:nvPr/>
        </p:nvPicPr>
        <p:blipFill>
          <a:blip r:embed="rId3"/>
          <a:stretch>
            <a:fillRect/>
          </a:stretch>
        </p:blipFill>
        <p:spPr bwMode="auto">
          <a:xfrm>
            <a:off x="7694458" y="2908769"/>
            <a:ext cx="2332590" cy="1183228"/>
          </a:xfrm>
          <a:prstGeom prst="rect">
            <a:avLst/>
          </a:prstGeom>
          <a:noFill/>
        </p:spPr>
      </p:pic>
      <p:sp>
        <p:nvSpPr>
          <p:cNvPr id="7" name="Rectangle 2"/>
          <p:cNvSpPr>
            <a:spLocks noChangeArrowheads="1"/>
          </p:cNvSpPr>
          <p:nvPr/>
        </p:nvSpPr>
        <p:spPr bwMode="auto">
          <a:xfrm>
            <a:off x="4852686" y="5953329"/>
            <a:ext cx="490855"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前</a:t>
            </a:r>
          </a:p>
        </p:txBody>
      </p:sp>
      <p:sp>
        <p:nvSpPr>
          <p:cNvPr id="8" name="Rectangle 2"/>
          <p:cNvSpPr>
            <a:spLocks noChangeArrowheads="1"/>
          </p:cNvSpPr>
          <p:nvPr/>
        </p:nvSpPr>
        <p:spPr bwMode="auto">
          <a:xfrm>
            <a:off x="9669247" y="5977979"/>
            <a:ext cx="490855"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后</a:t>
            </a:r>
          </a:p>
        </p:txBody>
      </p:sp>
    </p:spTree>
    <p:extLst>
      <p:ext uri="{BB962C8B-B14F-4D97-AF65-F5344CB8AC3E}">
        <p14:creationId xmlns:p14="http://schemas.microsoft.com/office/powerpoint/2010/main" val="3443374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8" presetClass="entr" presetSubtype="12" fill="hold" grpId="0" nodeType="afterEffect">
                                  <p:stCondLst>
                                    <p:cond delay="0"/>
                                  </p:stCondLst>
                                  <p:childTnLst>
                                    <p:set>
                                      <p:cBhvr>
                                        <p:cTn id="7" dur="1" fill="hold">
                                          <p:stCondLst>
                                            <p:cond delay="0"/>
                                          </p:stCondLst>
                                        </p:cTn>
                                        <p:tgtEl>
                                          <p:spTgt spid="10"/>
                                        </p:tgtEl>
                                        <p:attrNameLst>
                                          <p:attrName>style.visibility</p:attrName>
                                        </p:attrNameLst>
                                      </p:cBhvr>
                                      <p:to>
                                        <p:strVal val="visible"/>
                                      </p:to>
                                    </p:set>
                                    <p:animEffect transition="in" filter="strips(downLeft)">
                                      <p:cBhvr>
                                        <p:cTn id="8" dur="500"/>
                                        <p:tgtEl>
                                          <p:spTgt spid="10"/>
                                        </p:tgtEl>
                                      </p:cBhvr>
                                    </p:animEffect>
                                  </p:childTnLst>
                                </p:cTn>
                              </p:par>
                            </p:childTnLst>
                          </p:cTn>
                        </p:par>
                        <p:par>
                          <p:cTn id="9" fill="hold" nodeType="withGroup">
                            <p:stCondLst>
                              <p:cond delay="500"/>
                            </p:stCondLst>
                            <p:childTnLst>
                              <p:par>
                                <p:cTn id="10" presetID="4" presetClass="entr" presetSubtype="16" fill="hold" nodeType="afterEffec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nodeType="withEffect">
                                  <p:childTnLst>
                                    <p:set>
                                      <p:cBhvr>
                                        <p:cTn id="14" dur="1" fill="hold">
                                          <p:stCondLst>
                                            <p:cond delay="0"/>
                                          </p:stCondLst>
                                        </p:cTn>
                                        <p:tgtEl>
                                          <p:spTgt spid="19458"/>
                                        </p:tgtEl>
                                        <p:attrNameLst>
                                          <p:attrName>style.visibility</p:attrName>
                                        </p:attrNameLst>
                                      </p:cBhvr>
                                      <p:to>
                                        <p:strVal val="visible"/>
                                      </p:to>
                                    </p:set>
                                    <p:animEffect transition="in" filter="box(in)">
                                      <p:cBhvr>
                                        <p:cTn id="15" dur="500"/>
                                        <p:tgtEl>
                                          <p:spTgt spid="19458"/>
                                        </p:tgtEl>
                                      </p:cBhvr>
                                    </p:animEffect>
                                  </p:childTnLst>
                                </p:cTn>
                              </p:par>
                              <p:par>
                                <p:cTn id="16" presetID="4" presetClass="entr" presetSubtype="16" fill="hold" nodeType="withEffect">
                                  <p:childTnLst>
                                    <p:set>
                                      <p:cBhvr>
                                        <p:cTn id="17" dur="1" fill="hold">
                                          <p:stCondLst>
                                            <p:cond delay="0"/>
                                          </p:stCondLst>
                                        </p:cTn>
                                        <p:tgtEl>
                                          <p:spTgt spid="19457"/>
                                        </p:tgtEl>
                                        <p:attrNameLst>
                                          <p:attrName>style.visibility</p:attrName>
                                        </p:attrNameLst>
                                      </p:cBhvr>
                                      <p:to>
                                        <p:strVal val="visible"/>
                                      </p:to>
                                    </p:set>
                                    <p:animEffect transition="in" filter="box(in)">
                                      <p:cBhvr>
                                        <p:cTn id="18" dur="500"/>
                                        <p:tgtEl>
                                          <p:spTgt spid="19457"/>
                                        </p:tgtEl>
                                      </p:cBhvr>
                                    </p:animEffect>
                                  </p:childTnLst>
                                </p:cTn>
                              </p:par>
                            </p:childTnLst>
                          </p:cTn>
                        </p:par>
                      </p:childTnLst>
                    </p:cTn>
                  </p:par>
                  <p:par>
                    <p:cTn id="19" fill="hold" nodeType="clickPar">
                      <p:stCondLst>
                        <p:cond delay="indefinite"/>
                        <p:cond evt="onBegin" delay="0">
                          <p:tn val="18"/>
                        </p:cond>
                      </p:stCondLst>
                      <p:childTnLst>
                        <p:par>
                          <p:cTn id="20" fill="hold" nodeType="withGroup">
                            <p:stCondLst>
                              <p:cond delay="indefinite"/>
                            </p:stCondLst>
                          </p:cTn>
                        </p:par>
                        <p:par>
                          <p:cTn id="21" fill="hold" nodeType="after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nodeType="clickPar">
                      <p:stCondLst>
                        <p:cond delay="indefinite"/>
                        <p:cond evt="onBegin" delay="0">
                          <p:tn val="24"/>
                        </p:cond>
                      </p:stCondLst>
                      <p:childTnLst>
                        <p:par>
                          <p:cTn id="26" fill="hold" nodeType="withGroup">
                            <p:stCondLst>
                              <p:cond delay="indefinite"/>
                            </p:stCondLst>
                          </p:cTn>
                        </p:par>
                        <p:par>
                          <p:cTn id="27" fill="hold" nodeType="after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aphicFrame>
        <p:nvGraphicFramePr>
          <p:cNvPr id="3" name="表格 2"/>
          <p:cNvGraphicFramePr>
            <a:graphicFrameLocks noGrp="1"/>
          </p:cNvGraphicFramePr>
          <p:nvPr/>
        </p:nvGraphicFramePr>
        <p:xfrm>
          <a:off x="710444" y="1163046"/>
          <a:ext cx="9572915" cy="4251960"/>
        </p:xfrm>
        <a:graphic>
          <a:graphicData uri="http://schemas.openxmlformats.org/drawingml/2006/table">
            <a:tbl>
              <a:tblPr/>
              <a:tblGrid>
                <a:gridCol w="1606597">
                  <a:extLst>
                    <a:ext uri="{9D8B030D-6E8A-4147-A177-3AD203B41FA5}">
                      <a16:colId xmlns:a16="http://schemas.microsoft.com/office/drawing/2014/main" xmlns:p15="http://schemas.microsoft.com/office/powerpoint/2012/main" xmlns:p14="http://schemas.microsoft.com/office/powerpoint/2010/main" xmlns="" val="20000"/>
                    </a:ext>
                  </a:extLst>
                </a:gridCol>
                <a:gridCol w="3983159">
                  <a:extLst>
                    <a:ext uri="{9D8B030D-6E8A-4147-A177-3AD203B41FA5}">
                      <a16:colId xmlns:a16="http://schemas.microsoft.com/office/drawing/2014/main" xmlns:p15="http://schemas.microsoft.com/office/powerpoint/2012/main" xmlns:p14="http://schemas.microsoft.com/office/powerpoint/2010/main" xmlns="" val="20001"/>
                    </a:ext>
                  </a:extLst>
                </a:gridCol>
                <a:gridCol w="3983159">
                  <a:extLst>
                    <a:ext uri="{9D8B030D-6E8A-4147-A177-3AD203B41FA5}">
                      <a16:colId xmlns:a16="http://schemas.microsoft.com/office/drawing/2014/main" xmlns:p15="http://schemas.microsoft.com/office/powerpoint/2012/main" xmlns:p14="http://schemas.microsoft.com/office/powerpoint/2010/main" xmlns="" val="20002"/>
                    </a:ext>
                  </a:extLst>
                </a:gridCol>
              </a:tblGrid>
              <a:tr h="4195530">
                <a:tc>
                  <a:txBody>
                    <a:bodyPr/>
                    <a:lstStyle/>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矫正</a:t>
                      </a:r>
                    </a:p>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方法</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　配戴对光有</a:t>
                      </a:r>
                      <a:r>
                        <a:rPr lang="en-US" altLang="en-US" sz="3100" b="1" kern="1200">
                          <a:solidFill>
                            <a:schemeClr val="tx1"/>
                          </a:solidFill>
                          <a:latin typeface="宋体" pitchFamily="2" charset="-122"/>
                          <a:ea typeface="宋体" pitchFamily="2" charset="-122"/>
                          <a:cs typeface="Times New Roman" panose="02020603050405020304" pitchFamily="18" charset="0"/>
                        </a:rPr>
                        <a:t>_____</a:t>
                      </a:r>
                      <a:r>
                        <a:rPr lang="zh-CN" altLang="en-US" sz="3100" b="1" kern="1200">
                          <a:solidFill>
                            <a:schemeClr val="tx1"/>
                          </a:solidFill>
                          <a:latin typeface="宋体" pitchFamily="2" charset="-122"/>
                          <a:ea typeface="宋体" pitchFamily="2" charset="-122"/>
                          <a:cs typeface="Times New Roman" panose="02020603050405020304" pitchFamily="18" charset="0"/>
                        </a:rPr>
                        <a:t>作用的</a:t>
                      </a:r>
                      <a:r>
                        <a:rPr lang="en-US" altLang="en-US" sz="3100" b="1" kern="1200">
                          <a:solidFill>
                            <a:schemeClr val="tx1"/>
                          </a:solidFill>
                          <a:latin typeface="宋体" pitchFamily="2" charset="-122"/>
                          <a:ea typeface="宋体" pitchFamily="2" charset="-122"/>
                          <a:cs typeface="Times New Roman" panose="02020603050405020304" pitchFamily="18" charset="0"/>
                        </a:rPr>
                        <a:t>______</a:t>
                      </a:r>
                      <a:r>
                        <a:rPr lang="zh-CN" altLang="en-US" sz="3100" b="1" kern="1200">
                          <a:solidFill>
                            <a:schemeClr val="tx1"/>
                          </a:solidFill>
                          <a:latin typeface="宋体" pitchFamily="2" charset="-122"/>
                          <a:ea typeface="宋体" pitchFamily="2" charset="-122"/>
                          <a:cs typeface="Times New Roman" panose="02020603050405020304" pitchFamily="18" charset="0"/>
                        </a:rPr>
                        <a:t>透镜制成的近视眼镜</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ct val="0"/>
                        </a:spcAft>
                      </a:pPr>
                      <a:endParaRPr lang="en-US" altLang="en-US"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　</a:t>
                      </a:r>
                      <a:endParaRPr lang="en-US" altLang="zh-CN" sz="3100" b="1" kern="1200">
                        <a:solidFill>
                          <a:schemeClr val="tx1"/>
                        </a:solidFill>
                        <a:latin typeface="宋体" pitchFamily="2" charset="-122"/>
                        <a:ea typeface="宋体" pitchFamily="2" charset="-122"/>
                        <a:cs typeface="Times New Roman" panose="02020603050405020304" pitchFamily="18" charset="0"/>
                      </a:endParaRPr>
                    </a:p>
                    <a:p>
                      <a:pPr marL="0" algn="l" defTabSz="914400" rtl="0" eaLnBrk="1" latinLnBrk="0" hangingPunct="1">
                        <a:lnSpc>
                          <a:spcPct val="150000"/>
                        </a:lnSpc>
                        <a:spcAft>
                          <a:spcPct val="0"/>
                        </a:spcAft>
                      </a:pPr>
                      <a:r>
                        <a:rPr lang="zh-CN" altLang="en-US" sz="3100" b="1" kern="1200">
                          <a:solidFill>
                            <a:schemeClr val="tx1"/>
                          </a:solidFill>
                          <a:latin typeface="宋体" pitchFamily="2" charset="-122"/>
                          <a:ea typeface="宋体" pitchFamily="2" charset="-122"/>
                          <a:cs typeface="Times New Roman" panose="02020603050405020304" pitchFamily="18" charset="0"/>
                        </a:rPr>
                        <a:t> 配戴对光有</a:t>
                      </a:r>
                      <a:r>
                        <a:rPr lang="en-US" altLang="en-US" sz="3100" b="1" kern="1200">
                          <a:solidFill>
                            <a:schemeClr val="tx1"/>
                          </a:solidFill>
                          <a:latin typeface="宋体" pitchFamily="2" charset="-122"/>
                          <a:ea typeface="宋体" pitchFamily="2" charset="-122"/>
                          <a:cs typeface="Times New Roman" panose="02020603050405020304" pitchFamily="18" charset="0"/>
                        </a:rPr>
                        <a:t>_____</a:t>
                      </a:r>
                      <a:r>
                        <a:rPr lang="zh-CN" altLang="en-US" sz="3100" b="1" kern="1200">
                          <a:solidFill>
                            <a:schemeClr val="tx1"/>
                          </a:solidFill>
                          <a:latin typeface="宋体" pitchFamily="2" charset="-122"/>
                          <a:ea typeface="宋体" pitchFamily="2" charset="-122"/>
                          <a:cs typeface="Times New Roman" panose="02020603050405020304" pitchFamily="18" charset="0"/>
                        </a:rPr>
                        <a:t>作用的</a:t>
                      </a:r>
                      <a:r>
                        <a:rPr lang="en-US" altLang="en-US" sz="3100" b="1" kern="1200">
                          <a:solidFill>
                            <a:schemeClr val="tx1"/>
                          </a:solidFill>
                          <a:latin typeface="宋体" pitchFamily="2" charset="-122"/>
                          <a:ea typeface="宋体" pitchFamily="2" charset="-122"/>
                          <a:cs typeface="Times New Roman" panose="02020603050405020304" pitchFamily="18" charset="0"/>
                        </a:rPr>
                        <a:t>______</a:t>
                      </a:r>
                      <a:r>
                        <a:rPr lang="zh-CN" altLang="en-US" sz="3100" b="1" kern="1200">
                          <a:solidFill>
                            <a:schemeClr val="tx1"/>
                          </a:solidFill>
                          <a:latin typeface="宋体" pitchFamily="2" charset="-122"/>
                          <a:ea typeface="宋体" pitchFamily="2" charset="-122"/>
                          <a:cs typeface="Times New Roman" panose="02020603050405020304" pitchFamily="18" charset="0"/>
                        </a:rPr>
                        <a:t>透镜制成的远视眼镜</a:t>
                      </a:r>
                    </a:p>
                  </a:txBody>
                  <a:tcPr marL="66830" marR="6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p15="http://schemas.microsoft.com/office/powerpoint/2012/main" xmlns:p14="http://schemas.microsoft.com/office/powerpoint/2010/main" xmlns="" val="10000"/>
                  </a:ext>
                </a:extLst>
              </a:tr>
            </a:tbl>
          </a:graphicData>
        </a:graphic>
      </p:graphicFrame>
      <p:pic>
        <p:nvPicPr>
          <p:cNvPr id="30722" name="Picture 2" descr="I:\19秋人教物理八上学练考PPT和word(李强)\AV166.EPS"/>
          <p:cNvPicPr>
            <a:picLocks noChangeAspect="1" noChangeArrowheads="1"/>
          </p:cNvPicPr>
          <p:nvPr/>
        </p:nvPicPr>
        <p:blipFill>
          <a:blip r:embed="rId2"/>
          <a:stretch>
            <a:fillRect/>
          </a:stretch>
        </p:blipFill>
        <p:spPr bwMode="auto">
          <a:xfrm>
            <a:off x="2986268" y="1713215"/>
            <a:ext cx="1919745" cy="1035325"/>
          </a:xfrm>
          <a:prstGeom prst="rect">
            <a:avLst/>
          </a:prstGeom>
          <a:noFill/>
        </p:spPr>
      </p:pic>
      <p:pic>
        <p:nvPicPr>
          <p:cNvPr id="30721" name="Picture 1" descr="I:\19秋人教物理八上学练考PPT和word(李强)\AV167.EPS"/>
          <p:cNvPicPr>
            <a:picLocks noChangeAspect="1" noChangeArrowheads="1"/>
          </p:cNvPicPr>
          <p:nvPr/>
        </p:nvPicPr>
        <p:blipFill>
          <a:blip r:embed="rId3"/>
          <a:stretch>
            <a:fillRect/>
          </a:stretch>
        </p:blipFill>
        <p:spPr bwMode="auto">
          <a:xfrm>
            <a:off x="6803392" y="1676239"/>
            <a:ext cx="2171138" cy="1146253"/>
          </a:xfrm>
          <a:prstGeom prst="rect">
            <a:avLst/>
          </a:prstGeom>
          <a:noFill/>
        </p:spPr>
      </p:pic>
      <p:sp>
        <p:nvSpPr>
          <p:cNvPr id="7" name="Rectangle 2"/>
          <p:cNvSpPr>
            <a:spLocks noChangeArrowheads="1"/>
          </p:cNvSpPr>
          <p:nvPr/>
        </p:nvSpPr>
        <p:spPr bwMode="auto">
          <a:xfrm>
            <a:off x="4660023" y="3303390"/>
            <a:ext cx="80023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发散</a:t>
            </a:r>
          </a:p>
        </p:txBody>
      </p:sp>
      <p:sp>
        <p:nvSpPr>
          <p:cNvPr id="8" name="Rectangle 2"/>
          <p:cNvSpPr>
            <a:spLocks noChangeArrowheads="1"/>
          </p:cNvSpPr>
          <p:nvPr/>
        </p:nvSpPr>
        <p:spPr bwMode="auto">
          <a:xfrm>
            <a:off x="3516090" y="3981280"/>
            <a:ext cx="490855"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凹</a:t>
            </a:r>
          </a:p>
        </p:txBody>
      </p:sp>
      <p:sp>
        <p:nvSpPr>
          <p:cNvPr id="9" name="Rectangle 2"/>
          <p:cNvSpPr>
            <a:spLocks noChangeArrowheads="1"/>
          </p:cNvSpPr>
          <p:nvPr/>
        </p:nvSpPr>
        <p:spPr bwMode="auto">
          <a:xfrm>
            <a:off x="8561438" y="2970607"/>
            <a:ext cx="800234"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会聚</a:t>
            </a:r>
          </a:p>
        </p:txBody>
      </p:sp>
      <p:sp>
        <p:nvSpPr>
          <p:cNvPr id="10" name="Rectangle 2"/>
          <p:cNvSpPr>
            <a:spLocks noChangeArrowheads="1"/>
          </p:cNvSpPr>
          <p:nvPr/>
        </p:nvSpPr>
        <p:spPr bwMode="auto">
          <a:xfrm>
            <a:off x="7068304" y="3636173"/>
            <a:ext cx="490855" cy="460069"/>
          </a:xfrm>
          <a:prstGeom prst="rect">
            <a:avLst/>
          </a:prstGeom>
          <a:noFill/>
          <a:ln w="9525">
            <a:noFill/>
            <a:miter lim="800000"/>
          </a:ln>
          <a:effectLst/>
        </p:spPr>
        <p:txBody>
          <a:bodyPr vert="horz" wrap="none" lIns="89860" tIns="44930" rIns="89860" bIns="44930" numCol="1" anchor="ctr" anchorCtr="0" compatLnSpc="1">
            <a:spAutoFit/>
          </a:bodyPr>
          <a:lstStyle/>
          <a:p>
            <a:pPr eaLnBrk="0" fontAlgn="base" hangingPunct="0">
              <a:spcBef>
                <a:spcPct val="0"/>
              </a:spcBef>
              <a:spcAft>
                <a:spcPct val="0"/>
              </a:spcAft>
            </a:pPr>
            <a:r>
              <a:rPr lang="zh-CN" altLang="en-US" sz="2400" b="1">
                <a:solidFill>
                  <a:srgbClr val="57C6CF"/>
                </a:solidFill>
                <a:latin typeface="宋体" pitchFamily="2" charset="-122"/>
                <a:ea typeface="宋体" pitchFamily="2" charset="-122"/>
              </a:rPr>
              <a:t>凸</a:t>
            </a:r>
          </a:p>
        </p:txBody>
      </p:sp>
    </p:spTree>
    <p:extLst>
      <p:ext uri="{BB962C8B-B14F-4D97-AF65-F5344CB8AC3E}">
        <p14:creationId xmlns:p14="http://schemas.microsoft.com/office/powerpoint/2010/main" val="1124404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 presetClass="entr" presetSubtype="16" fill="hold" nodeType="after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box(in)">
                                      <p:cBhvr>
                                        <p:cTn id="8" dur="500"/>
                                        <p:tgtEl>
                                          <p:spTgt spid="3"/>
                                        </p:tgtEl>
                                      </p:cBhvr>
                                    </p:animEffect>
                                  </p:childTnLst>
                                </p:cTn>
                              </p:par>
                              <p:par>
                                <p:cTn id="9" presetID="4" presetClass="entr" presetSubtype="16" fill="hold" nodeType="with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box(in)">
                                      <p:cBhvr>
                                        <p:cTn id="11" dur="500"/>
                                        <p:tgtEl>
                                          <p:spTgt spid="30722"/>
                                        </p:tgtEl>
                                      </p:cBhvr>
                                    </p:animEffect>
                                  </p:childTnLst>
                                </p:cTn>
                              </p:par>
                              <p:par>
                                <p:cTn id="12" presetID="4" presetClass="entr" presetSubtype="16" fill="hold" nodeType="withEffect">
                                  <p:stCondLst>
                                    <p:cond delay="0"/>
                                  </p:stCondLst>
                                  <p:childTnLst>
                                    <p:set>
                                      <p:cBhvr>
                                        <p:cTn id="13" dur="1" fill="hold">
                                          <p:stCondLst>
                                            <p:cond delay="0"/>
                                          </p:stCondLst>
                                        </p:cTn>
                                        <p:tgtEl>
                                          <p:spTgt spid="30721"/>
                                        </p:tgtEl>
                                        <p:attrNameLst>
                                          <p:attrName>style.visibility</p:attrName>
                                        </p:attrNameLst>
                                      </p:cBhvr>
                                      <p:to>
                                        <p:strVal val="visible"/>
                                      </p:to>
                                    </p:set>
                                    <p:animEffect transition="in" filter="box(in)">
                                      <p:cBhvr>
                                        <p:cTn id="14" dur="500"/>
                                        <p:tgtEl>
                                          <p:spTgt spid="30721"/>
                                        </p:tgtEl>
                                      </p:cBhvr>
                                    </p:animEffect>
                                  </p:childTnLst>
                                </p:cTn>
                              </p:par>
                            </p:childTnLst>
                          </p:cTn>
                        </p:par>
                      </p:childTnLst>
                    </p:cTn>
                  </p:par>
                  <p:par>
                    <p:cTn id="15" fill="hold" nodeType="clickPar">
                      <p:stCondLst>
                        <p:cond delay="indefinite"/>
                        <p:cond evt="onBegin" delay="0">
                          <p:tn val="14"/>
                        </p:cond>
                      </p:stCondLst>
                      <p:childTnLst>
                        <p:par>
                          <p:cTn id="16" fill="hold" nodeType="withGroup">
                            <p:stCondLst>
                              <p:cond delay="indefinite"/>
                            </p:stCondLst>
                          </p:cTn>
                        </p:par>
                        <p:par>
                          <p:cTn id="17" fill="hold" nodeType="after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nodeType="clickPar">
                      <p:stCondLst>
                        <p:cond delay="indefinite"/>
                        <p:cond evt="onBegin" delay="0">
                          <p:tn val="20"/>
                        </p:cond>
                      </p:stCondLst>
                      <p:childTnLst>
                        <p:par>
                          <p:cTn id="22" fill="hold" nodeType="withGroup">
                            <p:stCondLst>
                              <p:cond delay="indefinite"/>
                            </p:stCondLst>
                          </p:cTn>
                        </p:par>
                        <p:par>
                          <p:cTn id="23" fill="hold" nodeType="after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nodeType="clickPar">
                      <p:stCondLst>
                        <p:cond delay="indefinite"/>
                        <p:cond evt="onBegin" delay="0">
                          <p:tn val="26"/>
                        </p:cond>
                      </p:stCondLst>
                      <p:childTnLst>
                        <p:par>
                          <p:cTn id="28" fill="hold" nodeType="withGroup">
                            <p:stCondLst>
                              <p:cond delay="indefinite"/>
                            </p:stCondLst>
                          </p:cTn>
                        </p:par>
                        <p:par>
                          <p:cTn id="29" fill="hold" nodeType="after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nodeType="clickPar">
                      <p:stCondLst>
                        <p:cond delay="indefinite"/>
                        <p:cond evt="onBegin" delay="0">
                          <p:tn val="32"/>
                        </p:cond>
                      </p:stCondLst>
                      <p:childTnLst>
                        <p:par>
                          <p:cTn id="34" fill="hold" nodeType="withGroup">
                            <p:stCondLst>
                              <p:cond delay="indefinite"/>
                            </p:stCondLst>
                          </p:cTn>
                        </p:par>
                        <p:par>
                          <p:cTn id="35" fill="hold" nodeType="after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aphicFrame>
        <p:nvGraphicFramePr>
          <p:cNvPr id="16385" name="Object 1"/>
          <p:cNvGraphicFramePr>
            <a:graphicFrameLocks noChangeAspect="1"/>
          </p:cNvGraphicFramePr>
          <p:nvPr/>
        </p:nvGraphicFramePr>
        <p:xfrm>
          <a:off x="1069972" y="1581490"/>
          <a:ext cx="9530978" cy="3290426"/>
        </p:xfrm>
        <a:graphic>
          <a:graphicData uri="http://schemas.openxmlformats.org/presentationml/2006/ole">
            <mc:AlternateContent xmlns:mc="http://schemas.openxmlformats.org/markup-compatibility/2006">
              <mc:Choice xmlns:v="urn:schemas-microsoft-com:vml" Requires="v">
                <p:oleObj spid="_x0000_s5122" name="文档" r:id="rId4" imgW="0" imgH="0" progId="Word.Document.12">
                  <p:embed/>
                </p:oleObj>
              </mc:Choice>
              <mc:Fallback>
                <p:oleObj name="文档" r:id="rId4" imgW="0" imgH="0" progId="Word.Document.12">
                  <p:embed/>
                  <p:pic>
                    <p:nvPicPr>
                      <p:cNvPr id="0" name=""/>
                      <p:cNvPicPr/>
                      <p:nvPr/>
                    </p:nvPicPr>
                    <p:blipFill>
                      <a:blip r:embed="rId5"/>
                      <a:stretch>
                        <a:fillRect/>
                      </a:stretch>
                    </p:blipFill>
                    <p:spPr>
                      <a:xfrm>
                        <a:off x="1069972" y="1581490"/>
                        <a:ext cx="9530978" cy="3290426"/>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1087363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3" presetClass="entr" presetSubtype="10" fill="hold" nodeType="afterEffect">
                                  <p:stCondLst>
                                    <p:cond delay="0"/>
                                  </p:stCondLst>
                                  <p:childTnLst>
                                    <p:set>
                                      <p:cBhvr>
                                        <p:cTn id="7" dur="1" fill="hold">
                                          <p:stCondLst>
                                            <p:cond delay="0"/>
                                          </p:stCondLst>
                                        </p:cTn>
                                        <p:tgtEl>
                                          <p:spTgt spid="16385"/>
                                        </p:tgtEl>
                                        <p:attrNameLst>
                                          <p:attrName>style.visibility</p:attrName>
                                        </p:attrNameLst>
                                      </p:cBhvr>
                                      <p:to>
                                        <p:strVal val="visible"/>
                                      </p:to>
                                    </p:set>
                                    <p:animEffect transition="in" filter="blinds(horizontal)">
                                      <p:cBhvr>
                                        <p:cTn id="8"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8" y="142512"/>
            <a:ext cx="154079" cy="53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60" tIns="44930" rIns="89860" bIns="44930" rtlCol="0" anchor="ctr"/>
          <a:lstStyle/>
          <a:p>
            <a:pPr algn="ctr"/>
            <a:endParaRPr lang="zh-CN" altLang="en-US"/>
          </a:p>
        </p:txBody>
      </p:sp>
      <p:grpSp>
        <p:nvGrpSpPr>
          <p:cNvPr id="2" name="组合 9"/>
          <p:cNvGrpSpPr/>
          <p:nvPr/>
        </p:nvGrpSpPr>
        <p:grpSpPr>
          <a:xfrm>
            <a:off x="571148" y="970342"/>
            <a:ext cx="2286445" cy="571311"/>
            <a:chOff x="923" y="1532"/>
            <a:chExt cx="3695" cy="902"/>
          </a:xfrm>
        </p:grpSpPr>
        <p:pic>
          <p:nvPicPr>
            <p:cNvPr id="9" name="图片 8" descr="00 图标-0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 y="1552"/>
              <a:ext cx="3695" cy="882"/>
            </a:xfrm>
            <a:prstGeom prst="rect">
              <a:avLst/>
            </a:prstGeom>
          </p:spPr>
        </p:pic>
        <p:sp>
          <p:nvSpPr>
            <p:cNvPr id="22" name="文本框 3"/>
            <p:cNvSpPr txBox="1"/>
            <p:nvPr/>
          </p:nvSpPr>
          <p:spPr>
            <a:xfrm>
              <a:off x="1156" y="1532"/>
              <a:ext cx="2868" cy="899"/>
            </a:xfrm>
            <a:prstGeom prst="rect">
              <a:avLst/>
            </a:prstGeom>
            <a:noFill/>
          </p:spPr>
          <p:txBody>
            <a:bodyPr wrap="none" rtlCol="0">
              <a:spAutoFit/>
            </a:bodyPr>
            <a:lstStyle/>
            <a:p>
              <a:r>
                <a:rPr lang="zh-CN" altLang="en-US" sz="3100">
                  <a:solidFill>
                    <a:schemeClr val="bg1"/>
                  </a:solidFill>
                  <a:latin typeface="华文新魏" panose="02010800040101010101" charset="-122"/>
                  <a:ea typeface="华文新魏" panose="02010800040101010101" charset="-122"/>
                  <a:sym typeface="+mn-ea"/>
                </a:rPr>
                <a:t>应用示例</a:t>
              </a:r>
            </a:p>
          </p:txBody>
        </p:sp>
      </p:grpSp>
      <p:sp>
        <p:nvSpPr>
          <p:cNvPr id="7" name="Rectangle 9"/>
          <p:cNvSpPr/>
          <p:nvPr/>
        </p:nvSpPr>
        <p:spPr>
          <a:xfrm>
            <a:off x="628384" y="1454542"/>
            <a:ext cx="4845404" cy="706084"/>
          </a:xfrm>
          <a:prstGeom prst="rect">
            <a:avLst/>
          </a:prstGeom>
          <a:noFill/>
          <a:ln w="9525">
            <a:noFill/>
          </a:ln>
        </p:spPr>
        <p:txBody>
          <a:bodyPr wrap="none" lIns="89860" tIns="44930" rIns="89860" bIns="44930"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en-US" sz="2600" b="1">
                <a:solidFill>
                  <a:schemeClr val="tx1">
                    <a:lumMod val="65000"/>
                    <a:lumOff val="35000"/>
                  </a:schemeClr>
                </a:solidFill>
                <a:latin typeface="微软雅黑" panose="020B0503020204020204" charset="-122"/>
                <a:ea typeface="微软雅黑"/>
                <a:cs typeface="微软雅黑" panose="020B0503020204020204" charset="-122"/>
              </a:rPr>
              <a:t>类型一　眼球的构造及成像原理</a:t>
            </a:r>
          </a:p>
        </p:txBody>
      </p:sp>
      <p:sp>
        <p:nvSpPr>
          <p:cNvPr id="8" name="Rectangle 7"/>
          <p:cNvSpPr>
            <a:spLocks noChangeArrowheads="1"/>
          </p:cNvSpPr>
          <p:nvPr/>
        </p:nvSpPr>
        <p:spPr bwMode="auto">
          <a:xfrm>
            <a:off x="524137" y="1768399"/>
            <a:ext cx="10836927" cy="5034684"/>
          </a:xfrm>
          <a:prstGeom prst="rect">
            <a:avLst/>
          </a:prstGeom>
          <a:noFill/>
          <a:ln w="9525" algn="ctr">
            <a:noFill/>
            <a:miter lim="800000"/>
          </a:ln>
        </p:spPr>
        <p:txBody>
          <a:bodyPr wrap="square" lIns="89860" tIns="44930" rIns="89860" bIns="44930" anchor="ctr">
            <a:spAutoFit/>
          </a:bodyPr>
          <a:lstStyle/>
          <a:p>
            <a:pPr>
              <a:lnSpc>
                <a:spcPct val="150000"/>
              </a:lnSpc>
              <a:buFont typeface="Arial" pitchFamily="34" charset="0"/>
              <a:buNone/>
            </a:pPr>
            <a:r>
              <a:rPr lang="zh-CN" altLang="en-US" sz="3000" b="1">
                <a:solidFill>
                  <a:srgbClr val="57C6CF"/>
                </a:solidFill>
                <a:latin typeface="宋体" pitchFamily="2" charset="-122"/>
                <a:ea typeface="宋体" pitchFamily="2" charset="-122"/>
                <a:cs typeface="Times New Roman" panose="02020603050405020304" pitchFamily="18" charset="0"/>
              </a:rPr>
              <a:t>例</a:t>
            </a:r>
            <a:r>
              <a:rPr lang="en-US" altLang="zh-CN" sz="3000" b="1">
                <a:solidFill>
                  <a:srgbClr val="57C6CF"/>
                </a:solidFill>
                <a:latin typeface="宋体" pitchFamily="2" charset="-122"/>
                <a:ea typeface="宋体" pitchFamily="2" charset="-122"/>
                <a:cs typeface="Times New Roman" panose="02020603050405020304" pitchFamily="18" charset="0"/>
              </a:rPr>
              <a:t>1</a:t>
            </a:r>
            <a:r>
              <a:rPr lang="zh-CN" altLang="en-US" sz="3000" b="1">
                <a:solidFill>
                  <a:srgbClr val="FF0000"/>
                </a:solidFill>
                <a:latin typeface="宋体" pitchFamily="2" charset="-122"/>
                <a:ea typeface="宋体" pitchFamily="2" charset="-122"/>
                <a:cs typeface="Times New Roman" panose="02020603050405020304" pitchFamily="18" charset="0"/>
              </a:rPr>
              <a:t>　</a:t>
            </a:r>
            <a:r>
              <a:rPr lang="zh-CN" altLang="en-US" sz="3000" b="1">
                <a:latin typeface="宋体" pitchFamily="2" charset="-122"/>
                <a:ea typeface="宋体" pitchFamily="2" charset="-122"/>
                <a:cs typeface="Times New Roman" panose="02020603050405020304" pitchFamily="18" charset="0"/>
              </a:rPr>
              <a:t>如图</a:t>
            </a:r>
            <a:r>
              <a:rPr lang="en-US" altLang="zh-CN" sz="3000" b="1">
                <a:latin typeface="宋体" pitchFamily="2" charset="-122"/>
                <a:ea typeface="宋体" pitchFamily="2" charset="-122"/>
                <a:cs typeface="Times New Roman" panose="02020603050405020304" pitchFamily="18" charset="0"/>
              </a:rPr>
              <a:t>5</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4</a:t>
            </a:r>
            <a:r>
              <a:rPr lang="zh-CN" altLang="en-US" sz="3000" b="1">
                <a:latin typeface="宋体" pitchFamily="2" charset="-122"/>
                <a:ea typeface="宋体" pitchFamily="2" charset="-122"/>
                <a:cs typeface="Times New Roman" panose="02020603050405020304" pitchFamily="18" charset="0"/>
              </a:rPr>
              <a:t>－</a:t>
            </a:r>
            <a:r>
              <a:rPr lang="en-US" altLang="zh-CN" sz="3000" b="1">
                <a:latin typeface="宋体" pitchFamily="2" charset="-122"/>
                <a:ea typeface="宋体" pitchFamily="2" charset="-122"/>
                <a:cs typeface="Times New Roman" panose="02020603050405020304" pitchFamily="18" charset="0"/>
              </a:rPr>
              <a:t>5(a)</a:t>
            </a:r>
            <a:r>
              <a:rPr lang="zh-CN" altLang="en-US" sz="3000" b="1">
                <a:latin typeface="宋体" pitchFamily="2" charset="-122"/>
                <a:ea typeface="宋体" pitchFamily="2" charset="-122"/>
                <a:cs typeface="Times New Roman" panose="02020603050405020304" pitchFamily="18" charset="0"/>
              </a:rPr>
              <a:t>所示是人在观察远处物体时的示意图，此时晶状体变薄，眼睛的焦距</a:t>
            </a:r>
            <a:r>
              <a:rPr lang="en-US" altLang="zh-CN" sz="3000" b="1">
                <a:latin typeface="宋体" pitchFamily="2" charset="-122"/>
                <a:ea typeface="宋体" pitchFamily="2" charset="-122"/>
                <a:cs typeface="Times New Roman" panose="02020603050405020304" pitchFamily="18" charset="0"/>
              </a:rPr>
              <a:t>_____(</a:t>
            </a:r>
            <a:r>
              <a:rPr lang="zh-CN" altLang="en-US" sz="3000" b="1">
                <a:latin typeface="宋体" pitchFamily="2" charset="-122"/>
                <a:ea typeface="宋体" pitchFamily="2" charset="-122"/>
                <a:cs typeface="Times New Roman" panose="02020603050405020304" pitchFamily="18" charset="0"/>
              </a:rPr>
              <a:t>选填“变大”或“变小”</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，像刚好成在视网膜上。如图</a:t>
            </a:r>
            <a:r>
              <a:rPr lang="en-US" altLang="zh-CN" sz="3000" b="1">
                <a:latin typeface="宋体" pitchFamily="2" charset="-122"/>
                <a:ea typeface="宋体" pitchFamily="2" charset="-122"/>
                <a:cs typeface="Times New Roman" panose="02020603050405020304" pitchFamily="18" charset="0"/>
              </a:rPr>
              <a:t>(b)</a:t>
            </a:r>
            <a:r>
              <a:rPr lang="zh-CN" altLang="en-US" sz="3000" b="1">
                <a:latin typeface="宋体" pitchFamily="2" charset="-122"/>
                <a:ea typeface="宋体" pitchFamily="2" charset="-122"/>
                <a:cs typeface="Times New Roman" panose="02020603050405020304" pitchFamily="18" charset="0"/>
              </a:rPr>
              <a:t>所示是人在观察近处物体时的示意图，此时晶状体变厚，眼睛的焦距</a:t>
            </a:r>
            <a:r>
              <a:rPr lang="en-US" altLang="zh-CN" sz="3000" b="1">
                <a:latin typeface="宋体" pitchFamily="2" charset="-122"/>
                <a:ea typeface="宋体" pitchFamily="2" charset="-122"/>
                <a:cs typeface="Times New Roman" panose="02020603050405020304" pitchFamily="18" charset="0"/>
              </a:rPr>
              <a:t>________(</a:t>
            </a:r>
            <a:r>
              <a:rPr lang="zh-CN" altLang="en-US" sz="3000" b="1">
                <a:latin typeface="宋体" pitchFamily="2" charset="-122"/>
                <a:ea typeface="宋体" pitchFamily="2" charset="-122"/>
                <a:cs typeface="Times New Roman" panose="02020603050405020304" pitchFamily="18" charset="0"/>
              </a:rPr>
              <a:t>选填“变大”或“变小”</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，像也刚好成在视网膜上，此人的视力</a:t>
            </a:r>
            <a:r>
              <a:rPr lang="en-US" altLang="zh-CN" sz="3000" b="1">
                <a:latin typeface="宋体" pitchFamily="2" charset="-122"/>
                <a:ea typeface="宋体" pitchFamily="2" charset="-122"/>
                <a:cs typeface="Times New Roman" panose="02020603050405020304" pitchFamily="18" charset="0"/>
              </a:rPr>
              <a:t>_______(</a:t>
            </a:r>
            <a:r>
              <a:rPr lang="zh-CN" altLang="en-US" sz="3000" b="1">
                <a:latin typeface="宋体" pitchFamily="2" charset="-122"/>
                <a:ea typeface="宋体" pitchFamily="2" charset="-122"/>
                <a:cs typeface="Times New Roman" panose="02020603050405020304" pitchFamily="18" charset="0"/>
              </a:rPr>
              <a:t>选填“正常”或“不正常”</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。眼睛是一个焦距</a:t>
            </a:r>
            <a:r>
              <a:rPr lang="en-US" altLang="zh-CN" sz="3000" b="1">
                <a:latin typeface="宋体" pitchFamily="2" charset="-122"/>
                <a:ea typeface="宋体" pitchFamily="2" charset="-122"/>
                <a:cs typeface="Times New Roman" panose="02020603050405020304" pitchFamily="18" charset="0"/>
              </a:rPr>
              <a:t>________(</a:t>
            </a:r>
            <a:r>
              <a:rPr lang="zh-CN" altLang="en-US" sz="3000" b="1">
                <a:latin typeface="宋体" pitchFamily="2" charset="-122"/>
                <a:ea typeface="宋体" pitchFamily="2" charset="-122"/>
                <a:cs typeface="Times New Roman" panose="02020603050405020304" pitchFamily="18" charset="0"/>
              </a:rPr>
              <a:t>选填“不变”或“可变”</a:t>
            </a:r>
            <a:r>
              <a:rPr lang="en-US" altLang="zh-CN" sz="3000" b="1">
                <a:latin typeface="宋体" pitchFamily="2" charset="-122"/>
                <a:ea typeface="宋体" pitchFamily="2" charset="-122"/>
                <a:cs typeface="Times New Roman" panose="02020603050405020304" pitchFamily="18" charset="0"/>
              </a:rPr>
              <a:t>)</a:t>
            </a:r>
            <a:r>
              <a:rPr lang="zh-CN" altLang="en-US" sz="3000" b="1">
                <a:latin typeface="宋体" pitchFamily="2" charset="-122"/>
                <a:ea typeface="宋体" pitchFamily="2" charset="-122"/>
                <a:cs typeface="Times New Roman" panose="02020603050405020304" pitchFamily="18" charset="0"/>
              </a:rPr>
              <a:t>的“凸透镜”。 </a:t>
            </a:r>
          </a:p>
        </p:txBody>
      </p:sp>
      <p:sp>
        <p:nvSpPr>
          <p:cNvPr id="10" name="Rectangle 8"/>
          <p:cNvSpPr>
            <a:spLocks noChangeArrowheads="1"/>
          </p:cNvSpPr>
          <p:nvPr/>
        </p:nvSpPr>
        <p:spPr bwMode="auto">
          <a:xfrm>
            <a:off x="5182195" y="2653608"/>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变大</a:t>
            </a:r>
          </a:p>
        </p:txBody>
      </p:sp>
      <p:sp>
        <p:nvSpPr>
          <p:cNvPr id="11" name="Rectangle 9"/>
          <p:cNvSpPr>
            <a:spLocks noChangeArrowheads="1"/>
          </p:cNvSpPr>
          <p:nvPr/>
        </p:nvSpPr>
        <p:spPr bwMode="auto">
          <a:xfrm>
            <a:off x="6873217" y="4016107"/>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变小</a:t>
            </a:r>
          </a:p>
        </p:txBody>
      </p:sp>
      <p:sp>
        <p:nvSpPr>
          <p:cNvPr id="12" name="Rectangle 10"/>
          <p:cNvSpPr>
            <a:spLocks noChangeArrowheads="1"/>
          </p:cNvSpPr>
          <p:nvPr/>
        </p:nvSpPr>
        <p:spPr bwMode="auto">
          <a:xfrm>
            <a:off x="8910806" y="4713472"/>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正常</a:t>
            </a:r>
          </a:p>
        </p:txBody>
      </p:sp>
      <p:sp>
        <p:nvSpPr>
          <p:cNvPr id="13" name="Rectangle 11"/>
          <p:cNvSpPr>
            <a:spLocks noChangeArrowheads="1"/>
          </p:cNvSpPr>
          <p:nvPr/>
        </p:nvSpPr>
        <p:spPr bwMode="auto">
          <a:xfrm>
            <a:off x="7852167" y="5327041"/>
            <a:ext cx="800234" cy="460069"/>
          </a:xfrm>
          <a:prstGeom prst="rect">
            <a:avLst/>
          </a:prstGeom>
        </p:spPr>
        <p:txBody>
          <a:bodyPr wrap="none" lIns="89860" tIns="44930" rIns="89860" bIns="44930" anchor="ctr">
            <a:spAutoFit/>
          </a:bodyPr>
          <a:lstStyle/>
          <a:p>
            <a:pPr eaLnBrk="0" hangingPunct="0">
              <a:lnSpc>
                <a:spcPct val="100000"/>
              </a:lnSpc>
            </a:pPr>
            <a:r>
              <a:rPr lang="zh-CN" altLang="en-US" sz="2400" b="1">
                <a:solidFill>
                  <a:srgbClr val="57C6CF"/>
                </a:solidFill>
                <a:latin typeface="宋体" pitchFamily="2" charset="-122"/>
                <a:ea typeface="宋体" pitchFamily="2" charset="-122"/>
              </a:rPr>
              <a:t>可变</a:t>
            </a:r>
          </a:p>
        </p:txBody>
      </p:sp>
    </p:spTree>
    <p:extLst>
      <p:ext uri="{BB962C8B-B14F-4D97-AF65-F5344CB8AC3E}">
        <p14:creationId xmlns:p14="http://schemas.microsoft.com/office/powerpoint/2010/main" val="2684366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1" presetClass="entr" presetSubtype="1" fill="hold" nodeType="afterEffect">
                                  <p:stCondLst>
                                    <p:cond delay="0"/>
                                  </p:stCondLst>
                                  <p:childTnLst>
                                    <p:set>
                                      <p:cBhvr>
                                        <p:cTn id="7" dur="1000" fill="hold">
                                          <p:stCondLst>
                                            <p:cond delay="0"/>
                                          </p:stCondLst>
                                        </p:cTn>
                                        <p:tgtEl>
                                          <p:spTgt spid="2"/>
                                        </p:tgtEl>
                                        <p:attrNameLst>
                                          <p:attrName>style.visibility</p:attrName>
                                        </p:attrNameLst>
                                      </p:cBhvr>
                                      <p:to>
                                        <p:strVal val="visible"/>
                                      </p:to>
                                    </p:set>
                                    <p:animEffect transition="in" filter="wheel(1)">
                                      <p:cBhvr>
                                        <p:cTn id="8" dur="1000"/>
                                        <p:tgtEl>
                                          <p:spTgt spid="2"/>
                                        </p:tgtEl>
                                      </p:cBhvr>
                                    </p:animEffect>
                                  </p:childTnLst>
                                </p:cTn>
                              </p:par>
                            </p:childTnLst>
                          </p:cTn>
                        </p:par>
                        <p:par>
                          <p:cTn id="9" fill="hold" nodeType="withGroup">
                            <p:stCondLst>
                              <p:cond delay="1000"/>
                            </p:stCondLst>
                            <p:childTnLst>
                              <p:par>
                                <p:cTn id="10" presetID="2" presetClass="entr" presetSubtype="8" fill="hold" grpId="0" nodeType="afterEffec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500"/>
                            </p:stCondLst>
                            <p:childTnLst>
                              <p:par>
                                <p:cTn id="15" presetID="4" presetClass="entr" presetSubtype="16" fill="hold" grpId="0" nodeType="afterEffec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withGroup">
                            <p:stCondLst>
                              <p:cond delay="indefinite"/>
                            </p:stCondLst>
                          </p:cTn>
                        </p:par>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nodeType="withGroup">
                            <p:stCondLst>
                              <p:cond delay="indefinite"/>
                            </p:stCondLst>
                          </p:cTn>
                        </p:par>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nodeType="withGroup">
                            <p:stCondLst>
                              <p:cond delay="indefinite"/>
                            </p:stCondLst>
                          </p:cTn>
                        </p:par>
                        <p:par>
                          <p:cTn id="41" fill="hold" nodeType="after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1411</Words>
  <Application>Microsoft Office PowerPoint</Application>
  <PresentationFormat>自定义</PresentationFormat>
  <Paragraphs>123</Paragraphs>
  <Slides>23</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17</cp:revision>
  <dcterms:created xsi:type="dcterms:W3CDTF">2021-01-05T11:00:49Z</dcterms:created>
  <dcterms:modified xsi:type="dcterms:W3CDTF">2021-01-05T11:33:01Z</dcterms:modified>
</cp:coreProperties>
</file>