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embeddings/oleObject1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2"/>
    <p:sldId id="364" r:id="rId3"/>
    <p:sldId id="368" r:id="rId4"/>
    <p:sldId id="369" r:id="rId5"/>
    <p:sldId id="427" r:id="rId6"/>
    <p:sldId id="426" r:id="rId7"/>
    <p:sldId id="429" r:id="rId8"/>
    <p:sldId id="430" r:id="rId9"/>
    <p:sldId id="448" r:id="rId10"/>
    <p:sldId id="449" r:id="rId11"/>
    <p:sldId id="431" r:id="rId12"/>
    <p:sldId id="432" r:id="rId13"/>
    <p:sldId id="433" r:id="rId14"/>
    <p:sldId id="434" r:id="rId15"/>
    <p:sldId id="435" r:id="rId16"/>
    <p:sldId id="436" r:id="rId17"/>
    <p:sldId id="440" r:id="rId18"/>
    <p:sldId id="437" r:id="rId19"/>
    <p:sldId id="439" r:id="rId20"/>
    <p:sldId id="441" r:id="rId21"/>
    <p:sldId id="443" r:id="rId22"/>
    <p:sldId id="392" r:id="rId23"/>
    <p:sldId id="393" r:id="rId24"/>
    <p:sldId id="358" r:id="rId25"/>
    <p:sldId id="385" r:id="rId26"/>
    <p:sldId id="450" r:id="rId27"/>
    <p:sldId id="455" r:id="rId28"/>
    <p:sldId id="423" r:id="rId29"/>
    <p:sldId id="424" r:id="rId30"/>
    <p:sldId id="453" r:id="rId31"/>
    <p:sldId id="454" r:id="rId32"/>
    <p:sldId id="451" r:id="rId33"/>
    <p:sldId id="452" r:id="rId34"/>
    <p:sldId id="456" r:id="rId35"/>
    <p:sldId id="457" r:id="rId36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60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-870" y="-96"/>
      </p:cViewPr>
      <p:guideLst>
        <p:guide orient="horz" pos="1622"/>
        <p:guide pos="29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9E6A63-BE4A-48E2-824A-83AC5E94258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07AC9FC-E0C8-4E1F-B8C0-6A3ADBC6EBA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10.TIF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11A.TIF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11.TIF" TargetMode="Externa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18A.TIF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18.TIF" TargetMode="Externa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C8A.TIF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5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C8.TIF" TargetMode="Externa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B13A.TIF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B13.TIF" TargetMode="Externa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14.TIF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16.TIF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999" y="783946"/>
            <a:ext cx="3565649" cy="3562907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4917790" y="2396059"/>
            <a:ext cx="2777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第四章 光现象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Shape 40"/>
          <p:cNvSpPr/>
          <p:nvPr/>
        </p:nvSpPr>
        <p:spPr>
          <a:xfrm>
            <a:off x="4203778" y="721428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4432909" y="3272597"/>
            <a:ext cx="3819957" cy="120032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5400" baseline="-25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5400" baseline="-25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5400" baseline="-25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节 光的折射</a:t>
            </a:r>
            <a:endParaRPr lang="zh-CN" altLang="zh-CN" sz="5400" baseline="-250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5400" baseline="-250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8872" y="198794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604020202020204"/>
              </a:rPr>
              <a:t>（八年级）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89181" y="669429"/>
            <a:ext cx="8305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在光的折射中，</a:t>
            </a:r>
            <a:r>
              <a:rPr lang="zh-CN" altLang="en-US" sz="3200" b="1" dirty="0">
                <a:solidFill>
                  <a:srgbClr val="FF0000"/>
                </a:solidFill>
              </a:rPr>
              <a:t>光路是可逆的</a:t>
            </a:r>
            <a:r>
              <a:rPr lang="zh-CN" altLang="en-US" sz="3200" b="1" dirty="0"/>
              <a:t>。</a:t>
            </a:r>
          </a:p>
        </p:txBody>
      </p:sp>
      <p:sp>
        <p:nvSpPr>
          <p:cNvPr id="2051" name="Line 3"/>
          <p:cNvSpPr>
            <a:spLocks noChangeShapeType="1"/>
          </p:cNvSpPr>
          <p:nvPr/>
        </p:nvSpPr>
        <p:spPr bwMode="auto">
          <a:xfrm flipV="1">
            <a:off x="685800" y="2927207"/>
            <a:ext cx="3276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 flipV="1">
            <a:off x="4724400" y="2927207"/>
            <a:ext cx="3276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04800" y="2756180"/>
            <a:ext cx="457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M                                           </a:t>
            </a:r>
            <a:r>
              <a:rPr lang="en-US" altLang="zh-CN" dirty="0" err="1"/>
              <a:t>M</a:t>
            </a:r>
            <a:r>
              <a:rPr lang="en-US" altLang="zh-CN" dirty="0"/>
              <a:t>′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267200" y="2756180"/>
            <a:ext cx="4876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M                                           M′</a:t>
            </a:r>
          </a:p>
        </p:txBody>
      </p:sp>
      <p:sp>
        <p:nvSpPr>
          <p:cNvPr id="2065" name="Line 17"/>
          <p:cNvSpPr>
            <a:spLocks noChangeShapeType="1"/>
          </p:cNvSpPr>
          <p:nvPr/>
        </p:nvSpPr>
        <p:spPr bwMode="auto">
          <a:xfrm>
            <a:off x="2286000" y="1844038"/>
            <a:ext cx="0" cy="2451382"/>
          </a:xfrm>
          <a:prstGeom prst="line">
            <a:avLst/>
          </a:prstGeom>
          <a:noFill/>
          <a:ln w="57150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66" name="Line 18"/>
          <p:cNvSpPr>
            <a:spLocks noChangeShapeType="1"/>
          </p:cNvSpPr>
          <p:nvPr/>
        </p:nvSpPr>
        <p:spPr bwMode="auto">
          <a:xfrm>
            <a:off x="6324600" y="1844038"/>
            <a:ext cx="0" cy="2451382"/>
          </a:xfrm>
          <a:prstGeom prst="line">
            <a:avLst/>
          </a:prstGeom>
          <a:noFill/>
          <a:ln w="57150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83" name="Text Box 35"/>
          <p:cNvSpPr txBox="1">
            <a:spLocks noChangeArrowheads="1"/>
          </p:cNvSpPr>
          <p:nvPr/>
        </p:nvSpPr>
        <p:spPr bwMode="auto">
          <a:xfrm>
            <a:off x="1828800" y="2870198"/>
            <a:ext cx="45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5943600" y="2870198"/>
            <a:ext cx="45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2069" name="Line 21"/>
          <p:cNvSpPr>
            <a:spLocks noChangeShapeType="1"/>
          </p:cNvSpPr>
          <p:nvPr/>
        </p:nvSpPr>
        <p:spPr bwMode="auto">
          <a:xfrm>
            <a:off x="4724400" y="1901047"/>
            <a:ext cx="1600200" cy="102616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75" name="Line 27"/>
          <p:cNvSpPr>
            <a:spLocks noChangeShapeType="1"/>
          </p:cNvSpPr>
          <p:nvPr/>
        </p:nvSpPr>
        <p:spPr bwMode="auto">
          <a:xfrm flipH="1" flipV="1">
            <a:off x="5257800" y="2243100"/>
            <a:ext cx="381000" cy="228036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87" name="Text Box 39"/>
          <p:cNvSpPr txBox="1">
            <a:spLocks noChangeArrowheads="1"/>
          </p:cNvSpPr>
          <p:nvPr/>
        </p:nvSpPr>
        <p:spPr bwMode="auto">
          <a:xfrm>
            <a:off x="4267200" y="1616003"/>
            <a:ext cx="609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A</a:t>
            </a:r>
          </a:p>
        </p:txBody>
      </p:sp>
      <p:sp>
        <p:nvSpPr>
          <p:cNvPr id="2078" name="Line 30"/>
          <p:cNvSpPr>
            <a:spLocks noChangeShapeType="1"/>
          </p:cNvSpPr>
          <p:nvPr/>
        </p:nvSpPr>
        <p:spPr bwMode="auto">
          <a:xfrm rot="-9843435">
            <a:off x="2057400" y="3041225"/>
            <a:ext cx="1600200" cy="102616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79" name="Line 31"/>
          <p:cNvSpPr>
            <a:spLocks noChangeShapeType="1"/>
          </p:cNvSpPr>
          <p:nvPr/>
        </p:nvSpPr>
        <p:spPr bwMode="auto">
          <a:xfrm rot="-9843435" flipH="1" flipV="1">
            <a:off x="2717800" y="3510361"/>
            <a:ext cx="381000" cy="228036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auto">
          <a:xfrm>
            <a:off x="3276600" y="4295420"/>
            <a:ext cx="609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B</a:t>
            </a:r>
          </a:p>
        </p:txBody>
      </p:sp>
      <p:sp>
        <p:nvSpPr>
          <p:cNvPr id="2068" name="Line 20"/>
          <p:cNvSpPr>
            <a:spLocks noChangeShapeType="1"/>
          </p:cNvSpPr>
          <p:nvPr/>
        </p:nvSpPr>
        <p:spPr bwMode="auto">
          <a:xfrm>
            <a:off x="685800" y="1901047"/>
            <a:ext cx="1600200" cy="102616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71" name="Line 23"/>
          <p:cNvSpPr>
            <a:spLocks noChangeShapeType="1"/>
          </p:cNvSpPr>
          <p:nvPr/>
        </p:nvSpPr>
        <p:spPr bwMode="auto">
          <a:xfrm>
            <a:off x="1143000" y="2186091"/>
            <a:ext cx="381000" cy="228036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86" name="Text Box 38"/>
          <p:cNvSpPr txBox="1">
            <a:spLocks noChangeArrowheads="1"/>
          </p:cNvSpPr>
          <p:nvPr/>
        </p:nvSpPr>
        <p:spPr bwMode="auto">
          <a:xfrm>
            <a:off x="381000" y="1558994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 A</a:t>
            </a:r>
          </a:p>
        </p:txBody>
      </p:sp>
      <p:sp>
        <p:nvSpPr>
          <p:cNvPr id="2081" name="Line 33"/>
          <p:cNvSpPr>
            <a:spLocks noChangeShapeType="1"/>
          </p:cNvSpPr>
          <p:nvPr/>
        </p:nvSpPr>
        <p:spPr bwMode="auto">
          <a:xfrm rot="-9762818">
            <a:off x="6096000" y="3098234"/>
            <a:ext cx="1600200" cy="102616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82" name="Line 34"/>
          <p:cNvSpPr>
            <a:spLocks noChangeShapeType="1"/>
          </p:cNvSpPr>
          <p:nvPr/>
        </p:nvSpPr>
        <p:spPr bwMode="auto">
          <a:xfrm rot="-9762818">
            <a:off x="6805613" y="3639818"/>
            <a:ext cx="381000" cy="228036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89" name="Text Box 41"/>
          <p:cNvSpPr txBox="1">
            <a:spLocks noChangeArrowheads="1"/>
          </p:cNvSpPr>
          <p:nvPr/>
        </p:nvSpPr>
        <p:spPr bwMode="auto">
          <a:xfrm>
            <a:off x="7391400" y="4295420"/>
            <a:ext cx="45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2073" name="Line 25"/>
          <p:cNvSpPr>
            <a:spLocks noChangeShapeType="1"/>
          </p:cNvSpPr>
          <p:nvPr/>
        </p:nvSpPr>
        <p:spPr bwMode="auto">
          <a:xfrm>
            <a:off x="2362200" y="2984216"/>
            <a:ext cx="1600200" cy="102616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94" name="Line 46"/>
          <p:cNvSpPr>
            <a:spLocks noChangeShapeType="1"/>
          </p:cNvSpPr>
          <p:nvPr/>
        </p:nvSpPr>
        <p:spPr bwMode="auto">
          <a:xfrm rot="958347">
            <a:off x="5029200" y="1844038"/>
            <a:ext cx="1600200" cy="102616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95" name="Text Box 47"/>
          <p:cNvSpPr txBox="1">
            <a:spLocks noChangeArrowheads="1"/>
          </p:cNvSpPr>
          <p:nvPr/>
        </p:nvSpPr>
        <p:spPr bwMode="auto">
          <a:xfrm>
            <a:off x="2057400" y="1501985"/>
            <a:ext cx="53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N</a:t>
            </a:r>
          </a:p>
        </p:txBody>
      </p:sp>
      <p:sp>
        <p:nvSpPr>
          <p:cNvPr id="2096" name="Text Box 48"/>
          <p:cNvSpPr txBox="1">
            <a:spLocks noChangeArrowheads="1"/>
          </p:cNvSpPr>
          <p:nvPr/>
        </p:nvSpPr>
        <p:spPr bwMode="auto">
          <a:xfrm>
            <a:off x="2133600" y="4295420"/>
            <a:ext cx="83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N′</a:t>
            </a:r>
          </a:p>
        </p:txBody>
      </p:sp>
      <p:sp>
        <p:nvSpPr>
          <p:cNvPr id="2099" name="Text Box 51"/>
          <p:cNvSpPr txBox="1">
            <a:spLocks noChangeArrowheads="1"/>
          </p:cNvSpPr>
          <p:nvPr/>
        </p:nvSpPr>
        <p:spPr bwMode="auto">
          <a:xfrm>
            <a:off x="6096000" y="1387967"/>
            <a:ext cx="53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N</a:t>
            </a:r>
          </a:p>
        </p:txBody>
      </p:sp>
      <p:sp>
        <p:nvSpPr>
          <p:cNvPr id="2100" name="Text Box 52"/>
          <p:cNvSpPr txBox="1">
            <a:spLocks noChangeArrowheads="1"/>
          </p:cNvSpPr>
          <p:nvPr/>
        </p:nvSpPr>
        <p:spPr bwMode="auto">
          <a:xfrm>
            <a:off x="6096000" y="4295420"/>
            <a:ext cx="83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N′</a:t>
            </a:r>
          </a:p>
        </p:txBody>
      </p:sp>
      <p:sp>
        <p:nvSpPr>
          <p:cNvPr id="2106" name="Arc 58"/>
          <p:cNvSpPr>
            <a:spLocks/>
          </p:cNvSpPr>
          <p:nvPr/>
        </p:nvSpPr>
        <p:spPr bwMode="auto">
          <a:xfrm rot="13500000" flipV="1">
            <a:off x="2000391" y="2556367"/>
            <a:ext cx="114018" cy="228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07" name="Arc 59"/>
          <p:cNvSpPr>
            <a:spLocks/>
          </p:cNvSpPr>
          <p:nvPr/>
        </p:nvSpPr>
        <p:spPr bwMode="auto">
          <a:xfrm rot="1365059" flipV="1">
            <a:off x="6400801" y="3269260"/>
            <a:ext cx="161925" cy="171027"/>
          </a:xfrm>
          <a:custGeom>
            <a:avLst/>
            <a:gdLst>
              <a:gd name="G0" fmla="+- 1509 0 0"/>
              <a:gd name="G1" fmla="+- 21600 0 0"/>
              <a:gd name="G2" fmla="+- 21600 0 0"/>
              <a:gd name="T0" fmla="*/ 0 w 22781"/>
              <a:gd name="T1" fmla="*/ 53 h 21600"/>
              <a:gd name="T2" fmla="*/ 22781 w 22781"/>
              <a:gd name="T3" fmla="*/ 17851 h 21600"/>
              <a:gd name="T4" fmla="*/ 1509 w 22781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81" h="21600" fill="none" extrusionOk="0">
                <a:moveTo>
                  <a:pt x="-1" y="52"/>
                </a:moveTo>
                <a:cubicBezTo>
                  <a:pt x="502" y="17"/>
                  <a:pt x="1005" y="-1"/>
                  <a:pt x="1509" y="0"/>
                </a:cubicBezTo>
                <a:cubicBezTo>
                  <a:pt x="11992" y="0"/>
                  <a:pt x="20961" y="7527"/>
                  <a:pt x="22781" y="17850"/>
                </a:cubicBezTo>
              </a:path>
              <a:path w="22781" h="21600" stroke="0" extrusionOk="0">
                <a:moveTo>
                  <a:pt x="-1" y="52"/>
                </a:moveTo>
                <a:cubicBezTo>
                  <a:pt x="502" y="17"/>
                  <a:pt x="1005" y="-1"/>
                  <a:pt x="1509" y="0"/>
                </a:cubicBezTo>
                <a:cubicBezTo>
                  <a:pt x="11992" y="0"/>
                  <a:pt x="20961" y="7527"/>
                  <a:pt x="22781" y="17850"/>
                </a:cubicBezTo>
                <a:lnTo>
                  <a:pt x="1509" y="2160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11" name="Text Box 63"/>
          <p:cNvSpPr txBox="1">
            <a:spLocks noChangeArrowheads="1"/>
          </p:cNvSpPr>
          <p:nvPr/>
        </p:nvSpPr>
        <p:spPr bwMode="auto">
          <a:xfrm>
            <a:off x="1828800" y="2243100"/>
            <a:ext cx="457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华文行楷" pitchFamily="2" charset="-122"/>
                <a:ea typeface="华文行楷" pitchFamily="2" charset="-122"/>
              </a:rPr>
              <a:t>α</a:t>
            </a:r>
          </a:p>
        </p:txBody>
      </p:sp>
      <p:sp>
        <p:nvSpPr>
          <p:cNvPr id="2112" name="Text Box 64"/>
          <p:cNvSpPr txBox="1">
            <a:spLocks noChangeArrowheads="1"/>
          </p:cNvSpPr>
          <p:nvPr/>
        </p:nvSpPr>
        <p:spPr bwMode="auto">
          <a:xfrm>
            <a:off x="6324600" y="3383278"/>
            <a:ext cx="457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华文行楷" pitchFamily="2" charset="-122"/>
                <a:ea typeface="华文行楷" pitchFamily="2" charset="-122"/>
              </a:rPr>
              <a:t>α</a:t>
            </a:r>
          </a:p>
        </p:txBody>
      </p:sp>
      <p:sp>
        <p:nvSpPr>
          <p:cNvPr id="2114" name="Arc 66"/>
          <p:cNvSpPr>
            <a:spLocks/>
          </p:cNvSpPr>
          <p:nvPr/>
        </p:nvSpPr>
        <p:spPr bwMode="auto">
          <a:xfrm rot="2307222" flipH="1">
            <a:off x="6019800" y="2471136"/>
            <a:ext cx="152400" cy="285044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15" name="Arc 67"/>
          <p:cNvSpPr>
            <a:spLocks/>
          </p:cNvSpPr>
          <p:nvPr/>
        </p:nvSpPr>
        <p:spPr bwMode="auto">
          <a:xfrm rot="12602688" flipH="1">
            <a:off x="2362200" y="3212252"/>
            <a:ext cx="152400" cy="285044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17" name="Text Box 69"/>
          <p:cNvSpPr txBox="1">
            <a:spLocks noChangeArrowheads="1"/>
          </p:cNvSpPr>
          <p:nvPr/>
        </p:nvSpPr>
        <p:spPr bwMode="auto">
          <a:xfrm>
            <a:off x="2286000" y="3269261"/>
            <a:ext cx="381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FF"/>
                </a:solidFill>
                <a:latin typeface="方正舒体" pitchFamily="2" charset="-122"/>
                <a:ea typeface="方正舒体" pitchFamily="2" charset="-122"/>
              </a:rPr>
              <a:t>γ</a:t>
            </a:r>
          </a:p>
        </p:txBody>
      </p:sp>
      <p:sp>
        <p:nvSpPr>
          <p:cNvPr id="2118" name="Text Box 70"/>
          <p:cNvSpPr txBox="1">
            <a:spLocks noChangeArrowheads="1"/>
          </p:cNvSpPr>
          <p:nvPr/>
        </p:nvSpPr>
        <p:spPr bwMode="auto">
          <a:xfrm>
            <a:off x="5791200" y="2072074"/>
            <a:ext cx="381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FF"/>
                </a:solidFill>
                <a:latin typeface="方正舒体" pitchFamily="2" charset="-122"/>
                <a:ea typeface="方正舒体" pitchFamily="2" charset="-122"/>
              </a:rPr>
              <a:t>γ</a:t>
            </a:r>
          </a:p>
        </p:txBody>
      </p:sp>
      <p:sp>
        <p:nvSpPr>
          <p:cNvPr id="2120" name="Text Box 72"/>
          <p:cNvSpPr txBox="1">
            <a:spLocks noChangeArrowheads="1"/>
          </p:cNvSpPr>
          <p:nvPr/>
        </p:nvSpPr>
        <p:spPr bwMode="auto">
          <a:xfrm>
            <a:off x="3352800" y="1805656"/>
            <a:ext cx="609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空气</a:t>
            </a:r>
          </a:p>
        </p:txBody>
      </p:sp>
      <p:sp>
        <p:nvSpPr>
          <p:cNvPr id="2121" name="Text Box 73"/>
          <p:cNvSpPr txBox="1">
            <a:spLocks noChangeArrowheads="1"/>
          </p:cNvSpPr>
          <p:nvPr/>
        </p:nvSpPr>
        <p:spPr bwMode="auto">
          <a:xfrm>
            <a:off x="7230534" y="1777999"/>
            <a:ext cx="609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空气</a:t>
            </a:r>
          </a:p>
        </p:txBody>
      </p:sp>
      <p:sp>
        <p:nvSpPr>
          <p:cNvPr id="2122" name="Text Box 74"/>
          <p:cNvSpPr txBox="1">
            <a:spLocks noChangeArrowheads="1"/>
          </p:cNvSpPr>
          <p:nvPr/>
        </p:nvSpPr>
        <p:spPr bwMode="auto">
          <a:xfrm>
            <a:off x="3352800" y="3041225"/>
            <a:ext cx="76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水</a:t>
            </a:r>
          </a:p>
        </p:txBody>
      </p:sp>
      <p:sp>
        <p:nvSpPr>
          <p:cNvPr id="2123" name="Text Box 75"/>
          <p:cNvSpPr txBox="1">
            <a:spLocks noChangeArrowheads="1"/>
          </p:cNvSpPr>
          <p:nvPr/>
        </p:nvSpPr>
        <p:spPr bwMode="auto">
          <a:xfrm>
            <a:off x="7255933" y="3085816"/>
            <a:ext cx="76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69" grpId="0" animBg="1"/>
      <p:bldP spid="2075" grpId="0" animBg="1"/>
      <p:bldP spid="2087" grpId="0" autoUpdateAnimBg="0"/>
      <p:bldP spid="2081" grpId="0" animBg="1"/>
      <p:bldP spid="2082" grpId="0" animBg="1"/>
      <p:bldP spid="2089" grpId="0" autoUpdateAnimBg="0"/>
      <p:bldP spid="2094" grpId="0" animBg="1"/>
      <p:bldP spid="2107" grpId="0" animBg="1"/>
      <p:bldP spid="2112" grpId="0" autoUpdateAnimBg="0"/>
      <p:bldP spid="2114" grpId="0" animBg="1"/>
      <p:bldP spid="211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2289"/>
          <p:cNvSpPr txBox="1"/>
          <p:nvPr/>
        </p:nvSpPr>
        <p:spPr>
          <a:xfrm>
            <a:off x="381001" y="651075"/>
            <a:ext cx="8508999" cy="4051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 noProof="1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  光</a:t>
            </a:r>
            <a:r>
              <a:rPr lang="zh-CN" altLang="en-US" sz="2800" b="1" noProof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的</a:t>
            </a:r>
            <a:r>
              <a:rPr lang="zh-CN" altLang="en-US" sz="2800" b="1" noProof="1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折射定律</a:t>
            </a:r>
            <a:r>
              <a:rPr lang="zh-CN" altLang="en-US" sz="2800" noProof="1" smtClean="0">
                <a:latin typeface="微软雅黑" pitchFamily="34" charset="-122"/>
                <a:ea typeface="微软雅黑" pitchFamily="34" charset="-122"/>
                <a:cs typeface="+mn-ea"/>
              </a:rPr>
              <a:t>                </a:t>
            </a:r>
            <a:endParaRPr lang="en-US" altLang="zh-CN" sz="2800" noProof="1" smtClean="0">
              <a:latin typeface="微软雅黑" pitchFamily="34" charset="-122"/>
              <a:ea typeface="微软雅黑" pitchFamily="34" charset="-122"/>
              <a:cs typeface="+mn-ea"/>
            </a:endParaRPr>
          </a:p>
          <a:p>
            <a:pPr algn="l"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noProof="1" smtClean="0">
                <a:latin typeface="宋体" pitchFamily="2" charset="-122"/>
                <a:ea typeface="宋体" pitchFamily="2" charset="-122"/>
                <a:cs typeface="+mn-ea"/>
                <a:sym typeface="黑体" panose="02010609060101010101" pitchFamily="49" charset="-122"/>
              </a:rPr>
              <a:t>①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</a:rPr>
              <a:t>反射光线与折射光线、法线在同一平面内；</a:t>
            </a:r>
            <a:endParaRPr lang="zh-CN" altLang="en-US" sz="2800" noProof="1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  <a:sym typeface="黑体" panose="02010609060101010101" pitchFamily="49" charset="-122"/>
              </a:rPr>
              <a:t>②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</a:rPr>
              <a:t>折射光线与入射光线分居在法线的两侧； </a:t>
            </a:r>
            <a:endParaRPr lang="zh-CN" altLang="en-US" sz="2800" noProof="1">
              <a:latin typeface="宋体" pitchFamily="2" charset="-122"/>
              <a:ea typeface="宋体" pitchFamily="2" charset="-122"/>
            </a:endParaRPr>
          </a:p>
          <a:p>
            <a:pPr marL="340360" indent="-340360"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  <a:sym typeface="黑体" panose="02010609060101010101" pitchFamily="49" charset="-122"/>
              </a:rPr>
              <a:t>③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</a:rPr>
              <a:t>当光线从空气斜射入其它介质时，折射光线靠近法线；（折射角小于入射角）                                                     </a:t>
            </a:r>
            <a:endParaRPr lang="zh-CN" altLang="en-US" sz="2800" noProof="1">
              <a:latin typeface="宋体" pitchFamily="2" charset="-122"/>
              <a:ea typeface="宋体" pitchFamily="2" charset="-122"/>
            </a:endParaRPr>
          </a:p>
          <a:p>
            <a:pPr marL="415925" indent="-415290"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  <a:sym typeface="黑体" panose="02010609060101010101" pitchFamily="49" charset="-122"/>
              </a:rPr>
              <a:t>④当光从其它介质斜射入空气中时折射光线远离</a:t>
            </a:r>
            <a:r>
              <a:rPr lang="zh-CN" altLang="en-US" sz="2800" noProof="1" smtClean="0">
                <a:latin typeface="宋体" pitchFamily="2" charset="-122"/>
                <a:ea typeface="宋体" pitchFamily="2" charset="-122"/>
                <a:cs typeface="+mn-ea"/>
                <a:sym typeface="黑体" panose="02010609060101010101" pitchFamily="49" charset="-122"/>
              </a:rPr>
              <a:t>法线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  <a:sym typeface="黑体" panose="02010609060101010101" pitchFamily="49" charset="-122"/>
              </a:rPr>
              <a:t>；（折射角大于入射角）                                                         </a:t>
            </a:r>
            <a:endParaRPr lang="zh-CN" altLang="en-US" sz="2800" noProof="1">
              <a:latin typeface="宋体" pitchFamily="2" charset="-122"/>
              <a:ea typeface="宋体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2289"/>
          <p:cNvSpPr txBox="1">
            <a:spLocks noChangeArrowheads="1"/>
          </p:cNvSpPr>
          <p:nvPr/>
        </p:nvSpPr>
        <p:spPr bwMode="auto">
          <a:xfrm>
            <a:off x="508001" y="947410"/>
            <a:ext cx="8322732" cy="2875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spcBef>
                <a:spcPts val="50"/>
              </a:spcBef>
            </a:pPr>
            <a:r>
              <a:rPr lang="zh-CN" altLang="en-US" sz="2800" dirty="0" smtClean="0">
                <a:latin typeface="宋体" pitchFamily="2" charset="-122"/>
                <a:sym typeface="黑体" pitchFamily="49" charset="-122"/>
              </a:rPr>
              <a:t>⑤</a:t>
            </a:r>
            <a:r>
              <a:rPr lang="zh-CN" altLang="en-US" sz="2800" dirty="0">
                <a:latin typeface="宋体" pitchFamily="2" charset="-122"/>
                <a:sym typeface="黑体" pitchFamily="49" charset="-122"/>
              </a:rPr>
              <a:t>当入射角增大时，折射角也增大；</a:t>
            </a:r>
            <a:endParaRPr lang="zh-CN" altLang="en-US" sz="2800" dirty="0">
              <a:latin typeface="宋体" pitchFamily="2" charset="-122"/>
            </a:endParaRPr>
          </a:p>
          <a:p>
            <a:pPr>
              <a:lnSpc>
                <a:spcPct val="160000"/>
              </a:lnSpc>
              <a:spcBef>
                <a:spcPts val="50"/>
              </a:spcBef>
            </a:pPr>
            <a:r>
              <a:rPr lang="zh-CN" altLang="en-US" sz="2800" dirty="0">
                <a:latin typeface="宋体" pitchFamily="2" charset="-122"/>
              </a:rPr>
              <a:t>⑥当光从空气垂直射入水中或其他介质中时，传播方向不变。</a:t>
            </a:r>
          </a:p>
          <a:p>
            <a:pPr>
              <a:lnSpc>
                <a:spcPct val="160000"/>
              </a:lnSpc>
              <a:spcBef>
                <a:spcPts val="50"/>
              </a:spcBef>
            </a:pPr>
            <a:r>
              <a:rPr lang="zh-CN" altLang="en-US" sz="2800" dirty="0">
                <a:latin typeface="宋体" pitchFamily="2" charset="-122"/>
              </a:rPr>
              <a:t>⑦在光的折射现象中，光路是可逆的</a:t>
            </a:r>
            <a:r>
              <a:rPr lang="zh-CN" altLang="en-US" sz="2800" dirty="0" smtClean="0">
                <a:latin typeface="宋体" pitchFamily="2" charset="-122"/>
              </a:rPr>
              <a:t>。                   </a:t>
            </a:r>
            <a:endParaRPr lang="zh-CN" altLang="en-US" sz="2800" dirty="0">
              <a:latin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051"/>
          <p:cNvGrpSpPr>
            <a:grpSpLocks/>
          </p:cNvGrpSpPr>
          <p:nvPr/>
        </p:nvGrpSpPr>
        <p:grpSpPr bwMode="auto">
          <a:xfrm>
            <a:off x="723900" y="3206750"/>
            <a:ext cx="8001000" cy="0"/>
            <a:chOff x="723900" y="3206750"/>
            <a:chExt cx="8001000" cy="0"/>
          </a:xfrm>
        </p:grpSpPr>
        <p:sp>
          <p:nvSpPr>
            <p:cNvPr id="15362" name="Line 2052"/>
            <p:cNvSpPr>
              <a:spLocks noChangeShapeType="1"/>
            </p:cNvSpPr>
            <p:nvPr/>
          </p:nvSpPr>
          <p:spPr bwMode="auto">
            <a:xfrm flipV="1">
              <a:off x="336" y="2256"/>
              <a:ext cx="206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3" name="Line 2053"/>
            <p:cNvSpPr>
              <a:spLocks noChangeShapeType="1"/>
            </p:cNvSpPr>
            <p:nvPr/>
          </p:nvSpPr>
          <p:spPr bwMode="auto">
            <a:xfrm flipV="1">
              <a:off x="3312" y="2256"/>
              <a:ext cx="206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2054"/>
          <p:cNvGrpSpPr>
            <a:grpSpLocks/>
          </p:cNvGrpSpPr>
          <p:nvPr/>
        </p:nvGrpSpPr>
        <p:grpSpPr bwMode="auto">
          <a:xfrm>
            <a:off x="190500" y="3035726"/>
            <a:ext cx="9525000" cy="369370"/>
            <a:chOff x="0" y="2592"/>
            <a:chExt cx="6000" cy="311"/>
          </a:xfrm>
        </p:grpSpPr>
        <p:sp>
          <p:nvSpPr>
            <p:cNvPr id="15365" name="Text Box 2055"/>
            <p:cNvSpPr txBox="1">
              <a:spLocks noChangeArrowheads="1"/>
            </p:cNvSpPr>
            <p:nvPr/>
          </p:nvSpPr>
          <p:spPr bwMode="auto">
            <a:xfrm>
              <a:off x="0" y="2592"/>
              <a:ext cx="2880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/>
                <a:t>M                                              M′</a:t>
              </a:r>
            </a:p>
          </p:txBody>
        </p:sp>
        <p:sp>
          <p:nvSpPr>
            <p:cNvPr id="15366" name="Text Box 2056"/>
            <p:cNvSpPr txBox="1">
              <a:spLocks noChangeArrowheads="1"/>
            </p:cNvSpPr>
            <p:nvPr/>
          </p:nvSpPr>
          <p:spPr bwMode="auto">
            <a:xfrm>
              <a:off x="2928" y="2592"/>
              <a:ext cx="3072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/>
                <a:t> M                                               M′</a:t>
              </a:r>
            </a:p>
          </p:txBody>
        </p:sp>
      </p:grpSp>
      <p:grpSp>
        <p:nvGrpSpPr>
          <p:cNvPr id="5" name="Group 2057"/>
          <p:cNvGrpSpPr>
            <a:grpSpLocks/>
          </p:cNvGrpSpPr>
          <p:nvPr/>
        </p:nvGrpSpPr>
        <p:grpSpPr bwMode="auto">
          <a:xfrm>
            <a:off x="2324100" y="2123581"/>
            <a:ext cx="4724400" cy="2451382"/>
            <a:chOff x="1344" y="1344"/>
            <a:chExt cx="2976" cy="2064"/>
          </a:xfrm>
        </p:grpSpPr>
        <p:sp>
          <p:nvSpPr>
            <p:cNvPr id="15368" name="Line 2058"/>
            <p:cNvSpPr>
              <a:spLocks noChangeShapeType="1"/>
            </p:cNvSpPr>
            <p:nvPr/>
          </p:nvSpPr>
          <p:spPr bwMode="auto">
            <a:xfrm>
              <a:off x="1344" y="1344"/>
              <a:ext cx="0" cy="206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9" name="Line 2059"/>
            <p:cNvSpPr>
              <a:spLocks noChangeShapeType="1"/>
            </p:cNvSpPr>
            <p:nvPr/>
          </p:nvSpPr>
          <p:spPr bwMode="auto">
            <a:xfrm>
              <a:off x="4320" y="1344"/>
              <a:ext cx="0" cy="206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2060"/>
          <p:cNvGrpSpPr>
            <a:grpSpLocks/>
          </p:cNvGrpSpPr>
          <p:nvPr/>
        </p:nvGrpSpPr>
        <p:grpSpPr bwMode="auto">
          <a:xfrm>
            <a:off x="1866900" y="3149744"/>
            <a:ext cx="5257800" cy="369370"/>
            <a:chOff x="1392" y="3696"/>
            <a:chExt cx="3312" cy="311"/>
          </a:xfrm>
        </p:grpSpPr>
        <p:sp>
          <p:nvSpPr>
            <p:cNvPr id="15371" name="Text Box 2061"/>
            <p:cNvSpPr txBox="1">
              <a:spLocks noChangeArrowheads="1"/>
            </p:cNvSpPr>
            <p:nvPr/>
          </p:nvSpPr>
          <p:spPr bwMode="auto">
            <a:xfrm>
              <a:off x="1392" y="3696"/>
              <a:ext cx="288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0000"/>
                  </a:solidFill>
                </a:rPr>
                <a:t>O</a:t>
              </a:r>
            </a:p>
          </p:txBody>
        </p:sp>
        <p:sp>
          <p:nvSpPr>
            <p:cNvPr id="15372" name="Text Box 2062"/>
            <p:cNvSpPr txBox="1">
              <a:spLocks noChangeArrowheads="1"/>
            </p:cNvSpPr>
            <p:nvPr/>
          </p:nvSpPr>
          <p:spPr bwMode="auto">
            <a:xfrm>
              <a:off x="4416" y="3696"/>
              <a:ext cx="288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0000"/>
                  </a:solidFill>
                </a:rPr>
                <a:t>O</a:t>
              </a:r>
            </a:p>
          </p:txBody>
        </p:sp>
      </p:grpSp>
      <p:grpSp>
        <p:nvGrpSpPr>
          <p:cNvPr id="7" name="Group 2063"/>
          <p:cNvGrpSpPr>
            <a:grpSpLocks/>
          </p:cNvGrpSpPr>
          <p:nvPr/>
        </p:nvGrpSpPr>
        <p:grpSpPr bwMode="auto">
          <a:xfrm>
            <a:off x="2095500" y="1895546"/>
            <a:ext cx="4953000" cy="3048788"/>
            <a:chOff x="1200" y="1152"/>
            <a:chExt cx="3120" cy="2567"/>
          </a:xfrm>
        </p:grpSpPr>
        <p:grpSp>
          <p:nvGrpSpPr>
            <p:cNvPr id="8" name="Group 2064"/>
            <p:cNvGrpSpPr>
              <a:grpSpLocks/>
            </p:cNvGrpSpPr>
            <p:nvPr/>
          </p:nvGrpSpPr>
          <p:grpSpPr bwMode="auto">
            <a:xfrm>
              <a:off x="3024" y="1152"/>
              <a:ext cx="1296" cy="1104"/>
              <a:chOff x="3024" y="1152"/>
              <a:chExt cx="1296" cy="1104"/>
            </a:xfrm>
          </p:grpSpPr>
          <p:grpSp>
            <p:nvGrpSpPr>
              <p:cNvPr id="9" name="Group 2065"/>
              <p:cNvGrpSpPr>
                <a:grpSpLocks/>
              </p:cNvGrpSpPr>
              <p:nvPr/>
            </p:nvGrpSpPr>
            <p:grpSpPr bwMode="auto">
              <a:xfrm>
                <a:off x="3312" y="1392"/>
                <a:ext cx="1008" cy="864"/>
                <a:chOff x="3312" y="1392"/>
                <a:chExt cx="1008" cy="864"/>
              </a:xfrm>
            </p:grpSpPr>
            <p:sp>
              <p:nvSpPr>
                <p:cNvPr id="15376" name="Line 2066"/>
                <p:cNvSpPr>
                  <a:spLocks noChangeShapeType="1"/>
                </p:cNvSpPr>
                <p:nvPr/>
              </p:nvSpPr>
              <p:spPr bwMode="auto">
                <a:xfrm>
                  <a:off x="3312" y="1392"/>
                  <a:ext cx="1008" cy="864"/>
                </a:xfrm>
                <a:prstGeom prst="line">
                  <a:avLst/>
                </a:prstGeom>
                <a:noFill/>
                <a:ln w="5715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77" name="Line 2067"/>
                <p:cNvSpPr>
                  <a:spLocks noChangeShapeType="1"/>
                </p:cNvSpPr>
                <p:nvPr/>
              </p:nvSpPr>
              <p:spPr bwMode="auto">
                <a:xfrm rot="240000" flipH="1" flipV="1">
                  <a:off x="3648" y="1680"/>
                  <a:ext cx="240" cy="192"/>
                </a:xfrm>
                <a:prstGeom prst="line">
                  <a:avLst/>
                </a:prstGeom>
                <a:noFill/>
                <a:ln w="47625">
                  <a:solidFill>
                    <a:schemeClr val="accent2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5378" name="Text Box 2068"/>
              <p:cNvSpPr txBox="1">
                <a:spLocks noChangeArrowheads="1"/>
              </p:cNvSpPr>
              <p:nvPr/>
            </p:nvSpPr>
            <p:spPr bwMode="auto">
              <a:xfrm>
                <a:off x="3024" y="1152"/>
                <a:ext cx="384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/>
                  <a:t>B</a:t>
                </a:r>
              </a:p>
            </p:txBody>
          </p:sp>
        </p:grpSp>
        <p:grpSp>
          <p:nvGrpSpPr>
            <p:cNvPr id="10" name="Group 2069"/>
            <p:cNvGrpSpPr>
              <a:grpSpLocks/>
            </p:cNvGrpSpPr>
            <p:nvPr/>
          </p:nvGrpSpPr>
          <p:grpSpPr bwMode="auto">
            <a:xfrm>
              <a:off x="1200" y="2352"/>
              <a:ext cx="1152" cy="1367"/>
              <a:chOff x="1200" y="2352"/>
              <a:chExt cx="1152" cy="1367"/>
            </a:xfrm>
          </p:grpSpPr>
          <p:grpSp>
            <p:nvGrpSpPr>
              <p:cNvPr id="11" name="Group 2070"/>
              <p:cNvGrpSpPr>
                <a:grpSpLocks/>
              </p:cNvGrpSpPr>
              <p:nvPr/>
            </p:nvGrpSpPr>
            <p:grpSpPr bwMode="auto">
              <a:xfrm rot="-9843435">
                <a:off x="1200" y="2352"/>
                <a:ext cx="1008" cy="864"/>
                <a:chOff x="3312" y="1392"/>
                <a:chExt cx="1008" cy="864"/>
              </a:xfrm>
            </p:grpSpPr>
            <p:sp>
              <p:nvSpPr>
                <p:cNvPr id="15381" name="Line 2071"/>
                <p:cNvSpPr>
                  <a:spLocks noChangeShapeType="1"/>
                </p:cNvSpPr>
                <p:nvPr/>
              </p:nvSpPr>
              <p:spPr bwMode="auto">
                <a:xfrm>
                  <a:off x="3312" y="1392"/>
                  <a:ext cx="1008" cy="864"/>
                </a:xfrm>
                <a:prstGeom prst="line">
                  <a:avLst/>
                </a:prstGeom>
                <a:noFill/>
                <a:ln w="5715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82" name="Line 2072"/>
                <p:cNvSpPr>
                  <a:spLocks noChangeShapeType="1"/>
                </p:cNvSpPr>
                <p:nvPr/>
              </p:nvSpPr>
              <p:spPr bwMode="auto">
                <a:xfrm rot="299999" flipH="1" flipV="1">
                  <a:off x="3648" y="1680"/>
                  <a:ext cx="240" cy="192"/>
                </a:xfrm>
                <a:prstGeom prst="line">
                  <a:avLst/>
                </a:prstGeom>
                <a:noFill/>
                <a:ln w="47625">
                  <a:solidFill>
                    <a:schemeClr val="accent2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5383" name="Text Box 2073"/>
              <p:cNvSpPr txBox="1">
                <a:spLocks noChangeArrowheads="1"/>
              </p:cNvSpPr>
              <p:nvPr/>
            </p:nvSpPr>
            <p:spPr bwMode="auto">
              <a:xfrm>
                <a:off x="1968" y="3408"/>
                <a:ext cx="384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/>
                  <a:t>B</a:t>
                </a:r>
              </a:p>
            </p:txBody>
          </p:sp>
        </p:grpSp>
      </p:grpSp>
      <p:grpSp>
        <p:nvGrpSpPr>
          <p:cNvPr id="12" name="Group 2074"/>
          <p:cNvGrpSpPr>
            <a:grpSpLocks/>
          </p:cNvGrpSpPr>
          <p:nvPr/>
        </p:nvGrpSpPr>
        <p:grpSpPr bwMode="auto">
          <a:xfrm>
            <a:off x="190500" y="1838537"/>
            <a:ext cx="8229600" cy="3105797"/>
            <a:chOff x="0" y="1104"/>
            <a:chExt cx="5184" cy="2615"/>
          </a:xfrm>
        </p:grpSpPr>
        <p:grpSp>
          <p:nvGrpSpPr>
            <p:cNvPr id="13" name="Group 2075"/>
            <p:cNvGrpSpPr>
              <a:grpSpLocks/>
            </p:cNvGrpSpPr>
            <p:nvPr/>
          </p:nvGrpSpPr>
          <p:grpSpPr bwMode="auto">
            <a:xfrm>
              <a:off x="0" y="1104"/>
              <a:ext cx="1344" cy="1152"/>
              <a:chOff x="0" y="1104"/>
              <a:chExt cx="1344" cy="1152"/>
            </a:xfrm>
          </p:grpSpPr>
          <p:grpSp>
            <p:nvGrpSpPr>
              <p:cNvPr id="14" name="Group 2076"/>
              <p:cNvGrpSpPr>
                <a:grpSpLocks/>
              </p:cNvGrpSpPr>
              <p:nvPr/>
            </p:nvGrpSpPr>
            <p:grpSpPr bwMode="auto">
              <a:xfrm>
                <a:off x="336" y="1392"/>
                <a:ext cx="1008" cy="864"/>
                <a:chOff x="192" y="2832"/>
                <a:chExt cx="1008" cy="864"/>
              </a:xfrm>
            </p:grpSpPr>
            <p:sp>
              <p:nvSpPr>
                <p:cNvPr id="15387" name="Line 2077"/>
                <p:cNvSpPr>
                  <a:spLocks noChangeShapeType="1"/>
                </p:cNvSpPr>
                <p:nvPr/>
              </p:nvSpPr>
              <p:spPr bwMode="auto">
                <a:xfrm>
                  <a:off x="192" y="2832"/>
                  <a:ext cx="1008" cy="864"/>
                </a:xfrm>
                <a:prstGeom prst="line">
                  <a:avLst/>
                </a:prstGeom>
                <a:noFill/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88" name="Line 2078"/>
                <p:cNvSpPr>
                  <a:spLocks noChangeShapeType="1"/>
                </p:cNvSpPr>
                <p:nvPr/>
              </p:nvSpPr>
              <p:spPr bwMode="auto">
                <a:xfrm rot="180000">
                  <a:off x="480" y="3091"/>
                  <a:ext cx="240" cy="192"/>
                </a:xfrm>
                <a:prstGeom prst="line">
                  <a:avLst/>
                </a:prstGeom>
                <a:noFill/>
                <a:ln w="44450">
                  <a:solidFill>
                    <a:srgbClr val="FF00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5389" name="Text Box 2079"/>
              <p:cNvSpPr txBox="1">
                <a:spLocks noChangeArrowheads="1"/>
              </p:cNvSpPr>
              <p:nvPr/>
            </p:nvSpPr>
            <p:spPr bwMode="auto">
              <a:xfrm>
                <a:off x="0" y="1104"/>
                <a:ext cx="432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FF0000"/>
                    </a:solidFill>
                  </a:rPr>
                  <a:t> A</a:t>
                </a:r>
              </a:p>
            </p:txBody>
          </p:sp>
        </p:grpSp>
        <p:grpSp>
          <p:nvGrpSpPr>
            <p:cNvPr id="15" name="Group 2080"/>
            <p:cNvGrpSpPr>
              <a:grpSpLocks/>
            </p:cNvGrpSpPr>
            <p:nvPr/>
          </p:nvGrpSpPr>
          <p:grpSpPr bwMode="auto">
            <a:xfrm>
              <a:off x="4176" y="2400"/>
              <a:ext cx="1008" cy="1319"/>
              <a:chOff x="4176" y="2400"/>
              <a:chExt cx="1008" cy="1319"/>
            </a:xfrm>
          </p:grpSpPr>
          <p:grpSp>
            <p:nvGrpSpPr>
              <p:cNvPr id="16" name="Group 2081"/>
              <p:cNvGrpSpPr>
                <a:grpSpLocks/>
              </p:cNvGrpSpPr>
              <p:nvPr/>
            </p:nvGrpSpPr>
            <p:grpSpPr bwMode="auto">
              <a:xfrm rot="-9762818">
                <a:off x="4176" y="2400"/>
                <a:ext cx="1008" cy="864"/>
                <a:chOff x="192" y="2832"/>
                <a:chExt cx="1008" cy="864"/>
              </a:xfrm>
            </p:grpSpPr>
            <p:sp>
              <p:nvSpPr>
                <p:cNvPr id="15392" name="Line 2082"/>
                <p:cNvSpPr>
                  <a:spLocks noChangeShapeType="1"/>
                </p:cNvSpPr>
                <p:nvPr/>
              </p:nvSpPr>
              <p:spPr bwMode="auto">
                <a:xfrm>
                  <a:off x="192" y="2832"/>
                  <a:ext cx="1008" cy="864"/>
                </a:xfrm>
                <a:prstGeom prst="line">
                  <a:avLst/>
                </a:prstGeom>
                <a:noFill/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93" name="Line 2083"/>
                <p:cNvSpPr>
                  <a:spLocks noChangeShapeType="1"/>
                </p:cNvSpPr>
                <p:nvPr/>
              </p:nvSpPr>
              <p:spPr bwMode="auto">
                <a:xfrm rot="-1">
                  <a:off x="480" y="3072"/>
                  <a:ext cx="240" cy="192"/>
                </a:xfrm>
                <a:prstGeom prst="line">
                  <a:avLst/>
                </a:prstGeom>
                <a:noFill/>
                <a:ln w="47625">
                  <a:solidFill>
                    <a:srgbClr val="FF00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5394" name="Text Box 2084"/>
              <p:cNvSpPr txBox="1">
                <a:spLocks noChangeArrowheads="1"/>
              </p:cNvSpPr>
              <p:nvPr/>
            </p:nvSpPr>
            <p:spPr bwMode="auto">
              <a:xfrm>
                <a:off x="4896" y="3408"/>
                <a:ext cx="28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FF0000"/>
                    </a:solidFill>
                  </a:rPr>
                  <a:t>A</a:t>
                </a:r>
              </a:p>
            </p:txBody>
          </p:sp>
        </p:grpSp>
      </p:grpSp>
      <p:grpSp>
        <p:nvGrpSpPr>
          <p:cNvPr id="17" name="Group 2085"/>
          <p:cNvGrpSpPr>
            <a:grpSpLocks/>
          </p:cNvGrpSpPr>
          <p:nvPr/>
        </p:nvGrpSpPr>
        <p:grpSpPr bwMode="auto">
          <a:xfrm>
            <a:off x="2400300" y="2123581"/>
            <a:ext cx="4953000" cy="2166338"/>
            <a:chOff x="1392" y="1344"/>
            <a:chExt cx="3120" cy="1824"/>
          </a:xfrm>
        </p:grpSpPr>
        <p:sp>
          <p:nvSpPr>
            <p:cNvPr id="15396" name="Line 2086"/>
            <p:cNvSpPr>
              <a:spLocks noChangeShapeType="1"/>
            </p:cNvSpPr>
            <p:nvPr/>
          </p:nvSpPr>
          <p:spPr bwMode="auto">
            <a:xfrm>
              <a:off x="1392" y="2304"/>
              <a:ext cx="1008" cy="8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7" name="Line 2087"/>
            <p:cNvSpPr>
              <a:spLocks noChangeShapeType="1"/>
            </p:cNvSpPr>
            <p:nvPr/>
          </p:nvSpPr>
          <p:spPr bwMode="auto">
            <a:xfrm rot="958347">
              <a:off x="3504" y="1344"/>
              <a:ext cx="1008" cy="8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2088"/>
          <p:cNvGrpSpPr>
            <a:grpSpLocks/>
          </p:cNvGrpSpPr>
          <p:nvPr/>
        </p:nvGrpSpPr>
        <p:grpSpPr bwMode="auto">
          <a:xfrm>
            <a:off x="2095500" y="1781528"/>
            <a:ext cx="5715000" cy="3162806"/>
            <a:chOff x="1200" y="1056"/>
            <a:chExt cx="3600" cy="2663"/>
          </a:xfrm>
        </p:grpSpPr>
        <p:grpSp>
          <p:nvGrpSpPr>
            <p:cNvPr id="19" name="Group 2089"/>
            <p:cNvGrpSpPr>
              <a:grpSpLocks/>
            </p:cNvGrpSpPr>
            <p:nvPr/>
          </p:nvGrpSpPr>
          <p:grpSpPr bwMode="auto">
            <a:xfrm>
              <a:off x="1200" y="1056"/>
              <a:ext cx="576" cy="2663"/>
              <a:chOff x="1200" y="1056"/>
              <a:chExt cx="576" cy="2663"/>
            </a:xfrm>
          </p:grpSpPr>
          <p:sp>
            <p:nvSpPr>
              <p:cNvPr id="15400" name="Text Box 2090"/>
              <p:cNvSpPr txBox="1">
                <a:spLocks noChangeArrowheads="1"/>
              </p:cNvSpPr>
              <p:nvPr/>
            </p:nvSpPr>
            <p:spPr bwMode="auto">
              <a:xfrm>
                <a:off x="1200" y="1056"/>
                <a:ext cx="336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/>
                  <a:t>N</a:t>
                </a:r>
              </a:p>
            </p:txBody>
          </p:sp>
          <p:sp>
            <p:nvSpPr>
              <p:cNvPr id="15401" name="Text Box 2091"/>
              <p:cNvSpPr txBox="1">
                <a:spLocks noChangeArrowheads="1"/>
              </p:cNvSpPr>
              <p:nvPr/>
            </p:nvSpPr>
            <p:spPr bwMode="auto">
              <a:xfrm>
                <a:off x="1248" y="3408"/>
                <a:ext cx="52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/>
                  <a:t>N′</a:t>
                </a:r>
              </a:p>
            </p:txBody>
          </p:sp>
        </p:grpSp>
        <p:grpSp>
          <p:nvGrpSpPr>
            <p:cNvPr id="20" name="Group 2092"/>
            <p:cNvGrpSpPr>
              <a:grpSpLocks/>
            </p:cNvGrpSpPr>
            <p:nvPr/>
          </p:nvGrpSpPr>
          <p:grpSpPr bwMode="auto">
            <a:xfrm>
              <a:off x="4224" y="1056"/>
              <a:ext cx="576" cy="2663"/>
              <a:chOff x="1200" y="1056"/>
              <a:chExt cx="576" cy="2663"/>
            </a:xfrm>
          </p:grpSpPr>
          <p:sp>
            <p:nvSpPr>
              <p:cNvPr id="15403" name="Text Box 2093"/>
              <p:cNvSpPr txBox="1">
                <a:spLocks noChangeArrowheads="1"/>
              </p:cNvSpPr>
              <p:nvPr/>
            </p:nvSpPr>
            <p:spPr bwMode="auto">
              <a:xfrm>
                <a:off x="1200" y="1056"/>
                <a:ext cx="336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/>
                  <a:t>N</a:t>
                </a:r>
              </a:p>
            </p:txBody>
          </p:sp>
          <p:sp>
            <p:nvSpPr>
              <p:cNvPr id="15404" name="Text Box 2094"/>
              <p:cNvSpPr txBox="1">
                <a:spLocks noChangeArrowheads="1"/>
              </p:cNvSpPr>
              <p:nvPr/>
            </p:nvSpPr>
            <p:spPr bwMode="auto">
              <a:xfrm>
                <a:off x="1248" y="3408"/>
                <a:ext cx="52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/>
                  <a:t>N′</a:t>
                </a:r>
              </a:p>
            </p:txBody>
          </p:sp>
        </p:grpSp>
      </p:grpSp>
      <p:grpSp>
        <p:nvGrpSpPr>
          <p:cNvPr id="21" name="Group 2095"/>
          <p:cNvGrpSpPr>
            <a:grpSpLocks/>
          </p:cNvGrpSpPr>
          <p:nvPr/>
        </p:nvGrpSpPr>
        <p:grpSpPr bwMode="auto">
          <a:xfrm>
            <a:off x="2019301" y="2864697"/>
            <a:ext cx="5267325" cy="855133"/>
            <a:chOff x="1152" y="1968"/>
            <a:chExt cx="3318" cy="720"/>
          </a:xfrm>
        </p:grpSpPr>
        <p:sp>
          <p:nvSpPr>
            <p:cNvPr id="15406" name="Arc 2096"/>
            <p:cNvSpPr>
              <a:spLocks noChangeArrowheads="1"/>
            </p:cNvSpPr>
            <p:nvPr/>
          </p:nvSpPr>
          <p:spPr bwMode="auto">
            <a:xfrm rot="13500000" flipV="1">
              <a:off x="1152" y="1968"/>
              <a:ext cx="96" cy="144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7" name="Arc 2097"/>
            <p:cNvSpPr>
              <a:spLocks noChangeArrowheads="1"/>
            </p:cNvSpPr>
            <p:nvPr/>
          </p:nvSpPr>
          <p:spPr bwMode="auto">
            <a:xfrm rot="1365059" flipV="1">
              <a:off x="4368" y="2544"/>
              <a:ext cx="102" cy="144"/>
            </a:xfrm>
            <a:custGeom>
              <a:avLst/>
              <a:gdLst/>
              <a:ahLst/>
              <a:cxnLst>
                <a:cxn ang="0">
                  <a:pos x="-1" y="52"/>
                </a:cxn>
                <a:cxn ang="0">
                  <a:pos x="1509" y="0"/>
                </a:cxn>
                <a:cxn ang="0">
                  <a:pos x="22781" y="17850"/>
                </a:cxn>
                <a:cxn ang="0">
                  <a:pos x="-1" y="52"/>
                </a:cxn>
                <a:cxn ang="0">
                  <a:pos x="1509" y="0"/>
                </a:cxn>
                <a:cxn ang="0">
                  <a:pos x="22781" y="17850"/>
                </a:cxn>
                <a:cxn ang="0">
                  <a:pos x="1509" y="21600"/>
                </a:cxn>
              </a:cxnLst>
              <a:rect l="0" t="0" r="r" b="b"/>
              <a:pathLst>
                <a:path w="22781" h="21600" fill="none">
                  <a:moveTo>
                    <a:pt x="-1" y="52"/>
                  </a:moveTo>
                  <a:cubicBezTo>
                    <a:pt x="502" y="17"/>
                    <a:pt x="1005" y="-1"/>
                    <a:pt x="1509" y="0"/>
                  </a:cubicBezTo>
                  <a:cubicBezTo>
                    <a:pt x="11992" y="0"/>
                    <a:pt x="20961" y="7527"/>
                    <a:pt x="22781" y="17850"/>
                  </a:cubicBezTo>
                </a:path>
                <a:path w="22781" h="21600" stroke="0">
                  <a:moveTo>
                    <a:pt x="-1" y="52"/>
                  </a:moveTo>
                  <a:cubicBezTo>
                    <a:pt x="502" y="17"/>
                    <a:pt x="1005" y="-1"/>
                    <a:pt x="1509" y="0"/>
                  </a:cubicBezTo>
                  <a:cubicBezTo>
                    <a:pt x="11992" y="0"/>
                    <a:pt x="20961" y="7527"/>
                    <a:pt x="22781" y="17850"/>
                  </a:cubicBezTo>
                  <a:lnTo>
                    <a:pt x="1509" y="21600"/>
                  </a:lnTo>
                  <a:close/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Group 2098"/>
          <p:cNvGrpSpPr>
            <a:grpSpLocks/>
          </p:cNvGrpSpPr>
          <p:nvPr/>
        </p:nvGrpSpPr>
        <p:grpSpPr bwMode="auto">
          <a:xfrm>
            <a:off x="1866900" y="2522644"/>
            <a:ext cx="5638800" cy="1663947"/>
            <a:chOff x="1056" y="1680"/>
            <a:chExt cx="3552" cy="1401"/>
          </a:xfrm>
        </p:grpSpPr>
        <p:sp>
          <p:nvSpPr>
            <p:cNvPr id="15409" name="Text Box 2099"/>
            <p:cNvSpPr txBox="1">
              <a:spLocks noChangeArrowheads="1"/>
            </p:cNvSpPr>
            <p:nvPr/>
          </p:nvSpPr>
          <p:spPr bwMode="auto">
            <a:xfrm>
              <a:off x="1056" y="1680"/>
              <a:ext cx="28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15410" name="Text Box 2100"/>
            <p:cNvSpPr txBox="1">
              <a:spLocks noChangeArrowheads="1"/>
            </p:cNvSpPr>
            <p:nvPr/>
          </p:nvSpPr>
          <p:spPr bwMode="auto">
            <a:xfrm>
              <a:off x="4320" y="2640"/>
              <a:ext cx="28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</a:rPr>
                <a:t>i</a:t>
              </a:r>
            </a:p>
          </p:txBody>
        </p:sp>
      </p:grpSp>
      <p:grpSp>
        <p:nvGrpSpPr>
          <p:cNvPr id="23" name="Group 2101"/>
          <p:cNvGrpSpPr>
            <a:grpSpLocks/>
          </p:cNvGrpSpPr>
          <p:nvPr/>
        </p:nvGrpSpPr>
        <p:grpSpPr bwMode="auto">
          <a:xfrm>
            <a:off x="2400300" y="2750679"/>
            <a:ext cx="4495800" cy="1026160"/>
            <a:chOff x="1392" y="1872"/>
            <a:chExt cx="2832" cy="864"/>
          </a:xfrm>
        </p:grpSpPr>
        <p:sp>
          <p:nvSpPr>
            <p:cNvPr id="15412" name="Arc 2102"/>
            <p:cNvSpPr>
              <a:spLocks noChangeArrowheads="1"/>
            </p:cNvSpPr>
            <p:nvPr/>
          </p:nvSpPr>
          <p:spPr bwMode="auto">
            <a:xfrm rot="2307222" flipH="1">
              <a:off x="4128" y="1872"/>
              <a:ext cx="96" cy="240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3" name="Arc 2103"/>
            <p:cNvSpPr>
              <a:spLocks noChangeArrowheads="1"/>
            </p:cNvSpPr>
            <p:nvPr/>
          </p:nvSpPr>
          <p:spPr bwMode="auto">
            <a:xfrm rot="12602688" flipH="1">
              <a:off x="1392" y="2496"/>
              <a:ext cx="96" cy="240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Group 2104"/>
          <p:cNvGrpSpPr>
            <a:grpSpLocks/>
          </p:cNvGrpSpPr>
          <p:nvPr/>
        </p:nvGrpSpPr>
        <p:grpSpPr bwMode="auto">
          <a:xfrm>
            <a:off x="2400300" y="2351617"/>
            <a:ext cx="4495800" cy="1834974"/>
            <a:chOff x="1392" y="1536"/>
            <a:chExt cx="2832" cy="1545"/>
          </a:xfrm>
        </p:grpSpPr>
        <p:sp>
          <p:nvSpPr>
            <p:cNvPr id="15415" name="Text Box 2105"/>
            <p:cNvSpPr txBox="1">
              <a:spLocks noChangeArrowheads="1"/>
            </p:cNvSpPr>
            <p:nvPr/>
          </p:nvSpPr>
          <p:spPr bwMode="auto">
            <a:xfrm>
              <a:off x="1392" y="2640"/>
              <a:ext cx="240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</a:rPr>
                <a:t>r</a:t>
              </a:r>
            </a:p>
          </p:txBody>
        </p:sp>
        <p:sp>
          <p:nvSpPr>
            <p:cNvPr id="15416" name="Text Box 2106"/>
            <p:cNvSpPr txBox="1">
              <a:spLocks noChangeArrowheads="1"/>
            </p:cNvSpPr>
            <p:nvPr/>
          </p:nvSpPr>
          <p:spPr bwMode="auto">
            <a:xfrm>
              <a:off x="3984" y="1536"/>
              <a:ext cx="240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</a:rPr>
                <a:t>r</a:t>
              </a:r>
            </a:p>
          </p:txBody>
        </p:sp>
      </p:grpSp>
      <p:grpSp>
        <p:nvGrpSpPr>
          <p:cNvPr id="25" name="Group 2107"/>
          <p:cNvGrpSpPr>
            <a:grpSpLocks/>
          </p:cNvGrpSpPr>
          <p:nvPr/>
        </p:nvGrpSpPr>
        <p:grpSpPr bwMode="auto">
          <a:xfrm>
            <a:off x="3205163" y="2302922"/>
            <a:ext cx="5519738" cy="1615251"/>
            <a:chOff x="1899" y="1495"/>
            <a:chExt cx="3477" cy="1360"/>
          </a:xfrm>
        </p:grpSpPr>
        <p:sp>
          <p:nvSpPr>
            <p:cNvPr id="15418" name="Text Box 2108"/>
            <p:cNvSpPr txBox="1">
              <a:spLocks noChangeArrowheads="1"/>
            </p:cNvSpPr>
            <p:nvPr/>
          </p:nvSpPr>
          <p:spPr bwMode="auto">
            <a:xfrm>
              <a:off x="1899" y="1557"/>
              <a:ext cx="584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空气</a:t>
              </a:r>
            </a:p>
          </p:txBody>
        </p:sp>
        <p:sp>
          <p:nvSpPr>
            <p:cNvPr id="15419" name="Text Box 2109"/>
            <p:cNvSpPr txBox="1">
              <a:spLocks noChangeArrowheads="1"/>
            </p:cNvSpPr>
            <p:nvPr/>
          </p:nvSpPr>
          <p:spPr bwMode="auto">
            <a:xfrm>
              <a:off x="4880" y="1495"/>
              <a:ext cx="488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空气</a:t>
              </a:r>
            </a:p>
          </p:txBody>
        </p:sp>
        <p:sp>
          <p:nvSpPr>
            <p:cNvPr id="15420" name="Text Box 2110"/>
            <p:cNvSpPr txBox="1">
              <a:spLocks noChangeArrowheads="1"/>
            </p:cNvSpPr>
            <p:nvPr/>
          </p:nvSpPr>
          <p:spPr bwMode="auto">
            <a:xfrm>
              <a:off x="1920" y="2400"/>
              <a:ext cx="480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/>
                <a:t>玻璃</a:t>
              </a:r>
            </a:p>
          </p:txBody>
        </p:sp>
        <p:sp>
          <p:nvSpPr>
            <p:cNvPr id="15421" name="Text Box 2111"/>
            <p:cNvSpPr txBox="1">
              <a:spLocks noChangeArrowheads="1"/>
            </p:cNvSpPr>
            <p:nvPr/>
          </p:nvSpPr>
          <p:spPr bwMode="auto">
            <a:xfrm>
              <a:off x="4896" y="2544"/>
              <a:ext cx="480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/>
                <a:t>玻璃</a:t>
              </a:r>
            </a:p>
          </p:txBody>
        </p:sp>
      </p:grpSp>
      <p:sp>
        <p:nvSpPr>
          <p:cNvPr id="15422" name="Text Box 2"/>
          <p:cNvSpPr txBox="1">
            <a:spLocks noChangeArrowheads="1"/>
          </p:cNvSpPr>
          <p:nvPr/>
        </p:nvSpPr>
        <p:spPr bwMode="auto">
          <a:xfrm>
            <a:off x="1104901" y="976760"/>
            <a:ext cx="54809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</a:rPr>
              <a:t>1.</a:t>
            </a:r>
            <a:r>
              <a:rPr lang="zh-CN" altLang="en-US" sz="2800" dirty="0" smtClean="0">
                <a:latin typeface="Times New Roman" pitchFamily="18" charset="0"/>
              </a:rPr>
              <a:t>应用</a:t>
            </a:r>
            <a:r>
              <a:rPr lang="zh-CN" altLang="en-US" sz="2800" dirty="0">
                <a:latin typeface="Times New Roman" pitchFamily="18" charset="0"/>
              </a:rPr>
              <a:t>光的折射规律完成光路图：</a:t>
            </a:r>
          </a:p>
        </p:txBody>
      </p:sp>
      <p:sp>
        <p:nvSpPr>
          <p:cNvPr id="2" name="文本框 7"/>
          <p:cNvSpPr txBox="1"/>
          <p:nvPr/>
        </p:nvSpPr>
        <p:spPr>
          <a:xfrm>
            <a:off x="267231" y="235561"/>
            <a:ext cx="1184275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练一练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482601" y="3208867"/>
            <a:ext cx="3733800" cy="15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181601" y="3225800"/>
            <a:ext cx="3733800" cy="15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412221" y="520855"/>
            <a:ext cx="8229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当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一束光线斜穿过一块玻璃时，光线传播的路线将会怎样呢？画出光路图并回答。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224617" y="1759256"/>
            <a:ext cx="2362200" cy="2223347"/>
            <a:chOff x="1488" y="864"/>
            <a:chExt cx="1488" cy="1872"/>
          </a:xfrm>
        </p:grpSpPr>
        <p:sp>
          <p:nvSpPr>
            <p:cNvPr id="16387" name="Rectangle 4"/>
            <p:cNvSpPr>
              <a:spLocks noChangeArrowheads="1"/>
            </p:cNvSpPr>
            <p:nvPr/>
          </p:nvSpPr>
          <p:spPr bwMode="auto">
            <a:xfrm>
              <a:off x="2256" y="864"/>
              <a:ext cx="720" cy="187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88" name="Text Box 5"/>
            <p:cNvSpPr txBox="1">
              <a:spLocks noChangeArrowheads="1"/>
            </p:cNvSpPr>
            <p:nvPr/>
          </p:nvSpPr>
          <p:spPr bwMode="auto">
            <a:xfrm>
              <a:off x="2304" y="864"/>
              <a:ext cx="624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/>
                <a:t>玻璃</a:t>
              </a:r>
            </a:p>
          </p:txBody>
        </p:sp>
        <p:sp>
          <p:nvSpPr>
            <p:cNvPr id="16389" name="Text Box 6"/>
            <p:cNvSpPr txBox="1">
              <a:spLocks noChangeArrowheads="1"/>
            </p:cNvSpPr>
            <p:nvPr/>
          </p:nvSpPr>
          <p:spPr bwMode="auto">
            <a:xfrm>
              <a:off x="1488" y="864"/>
              <a:ext cx="480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/>
                <a:t>空气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86417" y="1759256"/>
            <a:ext cx="2057400" cy="912142"/>
            <a:chOff x="960" y="864"/>
            <a:chExt cx="1296" cy="768"/>
          </a:xfrm>
        </p:grpSpPr>
        <p:sp>
          <p:nvSpPr>
            <p:cNvPr id="16391" name="Line 8"/>
            <p:cNvSpPr>
              <a:spLocks noChangeShapeType="1"/>
            </p:cNvSpPr>
            <p:nvPr/>
          </p:nvSpPr>
          <p:spPr bwMode="auto">
            <a:xfrm>
              <a:off x="960" y="864"/>
              <a:ext cx="1296" cy="76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2" name="Line 9"/>
            <p:cNvSpPr>
              <a:spLocks noChangeShapeType="1"/>
            </p:cNvSpPr>
            <p:nvPr/>
          </p:nvSpPr>
          <p:spPr bwMode="auto">
            <a:xfrm>
              <a:off x="1296" y="1056"/>
              <a:ext cx="240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8490" name="Line 10"/>
          <p:cNvSpPr>
            <a:spLocks noChangeShapeType="1"/>
          </p:cNvSpPr>
          <p:nvPr/>
        </p:nvSpPr>
        <p:spPr bwMode="auto">
          <a:xfrm>
            <a:off x="2834217" y="2671398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 rot="-1133043">
            <a:off x="3520017" y="2557381"/>
            <a:ext cx="971550" cy="458446"/>
            <a:chOff x="1152" y="2112"/>
            <a:chExt cx="528" cy="288"/>
          </a:xfrm>
        </p:grpSpPr>
        <p:sp>
          <p:nvSpPr>
            <p:cNvPr id="16395" name="Line 12"/>
            <p:cNvSpPr>
              <a:spLocks noChangeShapeType="1"/>
            </p:cNvSpPr>
            <p:nvPr/>
          </p:nvSpPr>
          <p:spPr bwMode="auto">
            <a:xfrm>
              <a:off x="1152" y="2112"/>
              <a:ext cx="528" cy="28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Line 13"/>
            <p:cNvSpPr>
              <a:spLocks noChangeShapeType="1"/>
            </p:cNvSpPr>
            <p:nvPr/>
          </p:nvSpPr>
          <p:spPr bwMode="auto">
            <a:xfrm>
              <a:off x="1392" y="2256"/>
              <a:ext cx="98" cy="5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8494" name="Line 14"/>
          <p:cNvSpPr>
            <a:spLocks noChangeShapeType="1"/>
          </p:cNvSpPr>
          <p:nvPr/>
        </p:nvSpPr>
        <p:spPr bwMode="auto">
          <a:xfrm>
            <a:off x="3901017" y="2899434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586817" y="2899434"/>
            <a:ext cx="2057400" cy="912142"/>
            <a:chOff x="960" y="864"/>
            <a:chExt cx="1296" cy="768"/>
          </a:xfrm>
        </p:grpSpPr>
        <p:sp>
          <p:nvSpPr>
            <p:cNvPr id="16399" name="Line 16"/>
            <p:cNvSpPr>
              <a:spLocks noChangeShapeType="1"/>
            </p:cNvSpPr>
            <p:nvPr/>
          </p:nvSpPr>
          <p:spPr bwMode="auto">
            <a:xfrm>
              <a:off x="960" y="864"/>
              <a:ext cx="1296" cy="76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Line 17"/>
            <p:cNvSpPr>
              <a:spLocks noChangeShapeType="1"/>
            </p:cNvSpPr>
            <p:nvPr/>
          </p:nvSpPr>
          <p:spPr bwMode="auto">
            <a:xfrm>
              <a:off x="1296" y="1056"/>
              <a:ext cx="240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8498" name="Line 18"/>
          <p:cNvSpPr>
            <a:spLocks noChangeShapeType="1"/>
          </p:cNvSpPr>
          <p:nvPr/>
        </p:nvSpPr>
        <p:spPr bwMode="auto">
          <a:xfrm>
            <a:off x="3139017" y="2557380"/>
            <a:ext cx="3276600" cy="1482231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8499" name="Text Box 19"/>
          <p:cNvSpPr txBox="1">
            <a:spLocks noChangeArrowheads="1"/>
          </p:cNvSpPr>
          <p:nvPr/>
        </p:nvSpPr>
        <p:spPr bwMode="auto">
          <a:xfrm>
            <a:off x="557214" y="4253314"/>
            <a:ext cx="81692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射入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的光线与射出的光线不在同一直线上，但两条光线平行。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8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8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8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8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90" grpId="0" animBg="1"/>
      <p:bldP spid="148494" grpId="0" animBg="1"/>
      <p:bldP spid="148498" grpId="0" animBg="1"/>
      <p:bldP spid="14849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Group 2"/>
          <p:cNvGraphicFramePr>
            <a:graphicFrameLocks noGrp="1"/>
          </p:cNvGraphicFramePr>
          <p:nvPr/>
        </p:nvGraphicFramePr>
        <p:xfrm>
          <a:off x="170922" y="1645733"/>
          <a:ext cx="8785225" cy="2501657"/>
        </p:xfrm>
        <a:graphic>
          <a:graphicData uri="http://schemas.openxmlformats.org/drawingml/2006/table">
            <a:tbl>
              <a:tblPr/>
              <a:tblGrid>
                <a:gridCol w="1676400"/>
                <a:gridCol w="3579812"/>
                <a:gridCol w="3529013"/>
              </a:tblGrid>
              <a:tr h="4313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反  射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折  射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13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三线关系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1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13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两角关系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6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6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特殊情况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2793471" y="2064986"/>
            <a:ext cx="5441950" cy="473886"/>
            <a:chOff x="1826" y="1334"/>
            <a:chExt cx="3204" cy="399"/>
          </a:xfrm>
        </p:grpSpPr>
        <p:sp>
          <p:nvSpPr>
            <p:cNvPr id="17438" name="Rectangle 32"/>
            <p:cNvSpPr>
              <a:spLocks noChangeArrowheads="1"/>
            </p:cNvSpPr>
            <p:nvPr/>
          </p:nvSpPr>
          <p:spPr bwMode="auto">
            <a:xfrm>
              <a:off x="4014" y="1344"/>
              <a:ext cx="101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3333FF"/>
                  </a:solidFill>
                  <a:latin typeface="宋体" pitchFamily="2" charset="-122"/>
                  <a:ea typeface="宋体" pitchFamily="2" charset="-122"/>
                </a:rPr>
                <a:t>三线共面</a:t>
              </a:r>
            </a:p>
          </p:txBody>
        </p:sp>
        <p:sp>
          <p:nvSpPr>
            <p:cNvPr id="17439" name="Rectangle 33"/>
            <p:cNvSpPr>
              <a:spLocks noChangeArrowheads="1"/>
            </p:cNvSpPr>
            <p:nvPr/>
          </p:nvSpPr>
          <p:spPr bwMode="auto">
            <a:xfrm>
              <a:off x="1826" y="1334"/>
              <a:ext cx="834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3333FF"/>
                  </a:solidFill>
                  <a:latin typeface="宋体" pitchFamily="2" charset="-122"/>
                  <a:ea typeface="宋体" pitchFamily="2" charset="-122"/>
                </a:rPr>
                <a:t>三线共面</a:t>
              </a:r>
            </a:p>
          </p:txBody>
        </p:sp>
      </p:grp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2691872" y="2506804"/>
            <a:ext cx="5304018" cy="462009"/>
            <a:chOff x="1791" y="1706"/>
            <a:chExt cx="2982" cy="389"/>
          </a:xfrm>
        </p:grpSpPr>
        <p:sp>
          <p:nvSpPr>
            <p:cNvPr id="17441" name="Rectangle 35"/>
            <p:cNvSpPr>
              <a:spLocks noChangeArrowheads="1"/>
            </p:cNvSpPr>
            <p:nvPr/>
          </p:nvSpPr>
          <p:spPr bwMode="auto">
            <a:xfrm>
              <a:off x="1791" y="1706"/>
              <a:ext cx="101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2400" dirty="0">
                  <a:solidFill>
                    <a:srgbClr val="3333FF"/>
                  </a:solidFill>
                  <a:latin typeface="宋体" pitchFamily="2" charset="-122"/>
                  <a:ea typeface="宋体" pitchFamily="2" charset="-122"/>
                </a:rPr>
                <a:t>法线居中</a:t>
              </a:r>
            </a:p>
          </p:txBody>
        </p:sp>
        <p:sp>
          <p:nvSpPr>
            <p:cNvPr id="17442" name="Rectangle 36"/>
            <p:cNvSpPr>
              <a:spLocks noChangeArrowheads="1"/>
            </p:cNvSpPr>
            <p:nvPr/>
          </p:nvSpPr>
          <p:spPr bwMode="auto">
            <a:xfrm>
              <a:off x="3977" y="1706"/>
              <a:ext cx="79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2400">
                  <a:solidFill>
                    <a:srgbClr val="3333FF"/>
                  </a:solidFill>
                  <a:latin typeface="宋体" pitchFamily="2" charset="-122"/>
                  <a:ea typeface="宋体" pitchFamily="2" charset="-122"/>
                </a:rPr>
                <a:t>法线居中</a:t>
              </a:r>
            </a:p>
          </p:txBody>
        </p:sp>
      </p:grp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2763308" y="2937935"/>
            <a:ext cx="5359323" cy="462009"/>
            <a:chOff x="1791" y="2069"/>
            <a:chExt cx="3171" cy="389"/>
          </a:xfrm>
        </p:grpSpPr>
        <p:sp>
          <p:nvSpPr>
            <p:cNvPr id="17444" name="Rectangle 38"/>
            <p:cNvSpPr>
              <a:spLocks noChangeArrowheads="1"/>
            </p:cNvSpPr>
            <p:nvPr/>
          </p:nvSpPr>
          <p:spPr bwMode="auto">
            <a:xfrm>
              <a:off x="1791" y="2069"/>
              <a:ext cx="101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两角相等</a:t>
              </a:r>
            </a:p>
          </p:txBody>
        </p:sp>
        <p:sp>
          <p:nvSpPr>
            <p:cNvPr id="17445" name="Rectangle 39"/>
            <p:cNvSpPr>
              <a:spLocks noChangeArrowheads="1"/>
            </p:cNvSpPr>
            <p:nvPr/>
          </p:nvSpPr>
          <p:spPr bwMode="auto">
            <a:xfrm>
              <a:off x="3942" y="2069"/>
              <a:ext cx="1020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空气中角大</a:t>
              </a:r>
            </a:p>
          </p:txBody>
        </p:sp>
      </p:grp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2763309" y="3358375"/>
            <a:ext cx="5236716" cy="462009"/>
            <a:chOff x="1746" y="2387"/>
            <a:chExt cx="3125" cy="389"/>
          </a:xfrm>
        </p:grpSpPr>
        <p:sp>
          <p:nvSpPr>
            <p:cNvPr id="17447" name="Rectangle 41"/>
            <p:cNvSpPr>
              <a:spLocks noChangeArrowheads="1"/>
            </p:cNvSpPr>
            <p:nvPr/>
          </p:nvSpPr>
          <p:spPr bwMode="auto">
            <a:xfrm>
              <a:off x="1746" y="2387"/>
              <a:ext cx="101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3333FF"/>
                  </a:solidFill>
                  <a:latin typeface="宋体" pitchFamily="2" charset="-122"/>
                  <a:ea typeface="宋体" pitchFamily="2" charset="-122"/>
                </a:rPr>
                <a:t>同增同减</a:t>
              </a:r>
            </a:p>
          </p:txBody>
        </p:sp>
        <p:sp>
          <p:nvSpPr>
            <p:cNvPr id="17448" name="Rectangle 42"/>
            <p:cNvSpPr>
              <a:spLocks noChangeArrowheads="1"/>
            </p:cNvSpPr>
            <p:nvPr/>
          </p:nvSpPr>
          <p:spPr bwMode="auto">
            <a:xfrm>
              <a:off x="4026" y="2387"/>
              <a:ext cx="845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3333FF"/>
                  </a:solidFill>
                  <a:latin typeface="宋体" pitchFamily="2" charset="-122"/>
                  <a:ea typeface="宋体" pitchFamily="2" charset="-122"/>
                </a:rPr>
                <a:t>同增同减</a:t>
              </a:r>
            </a:p>
          </p:txBody>
        </p:sp>
      </p:grpSp>
      <p:grpSp>
        <p:nvGrpSpPr>
          <p:cNvPr id="6" name="Group 43"/>
          <p:cNvGrpSpPr>
            <a:grpSpLocks/>
          </p:cNvGrpSpPr>
          <p:nvPr/>
        </p:nvGrpSpPr>
        <p:grpSpPr bwMode="auto">
          <a:xfrm>
            <a:off x="2150533" y="3746748"/>
            <a:ext cx="6661150" cy="462009"/>
            <a:chOff x="1360" y="2750"/>
            <a:chExt cx="4116" cy="389"/>
          </a:xfrm>
        </p:grpSpPr>
        <p:sp>
          <p:nvSpPr>
            <p:cNvPr id="17450" name="Rectangle 44"/>
            <p:cNvSpPr>
              <a:spLocks noChangeArrowheads="1"/>
            </p:cNvSpPr>
            <p:nvPr/>
          </p:nvSpPr>
          <p:spPr bwMode="auto">
            <a:xfrm>
              <a:off x="1360" y="2750"/>
              <a:ext cx="163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240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垂直入射原路返回</a:t>
              </a:r>
            </a:p>
          </p:txBody>
        </p:sp>
        <p:sp>
          <p:nvSpPr>
            <p:cNvPr id="17451" name="Rectangle 45"/>
            <p:cNvSpPr>
              <a:spLocks noChangeArrowheads="1"/>
            </p:cNvSpPr>
            <p:nvPr/>
          </p:nvSpPr>
          <p:spPr bwMode="auto">
            <a:xfrm>
              <a:off x="3560" y="2750"/>
              <a:ext cx="191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240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垂直入射方向不变</a:t>
              </a:r>
            </a:p>
          </p:txBody>
        </p:sp>
      </p:grpSp>
      <p:sp>
        <p:nvSpPr>
          <p:cNvPr id="7" name="文本框 7"/>
          <p:cNvSpPr txBox="1"/>
          <p:nvPr/>
        </p:nvSpPr>
        <p:spPr>
          <a:xfrm>
            <a:off x="323323" y="273144"/>
            <a:ext cx="896937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zh-CN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小结</a:t>
            </a:r>
          </a:p>
        </p:txBody>
      </p:sp>
      <p:sp>
        <p:nvSpPr>
          <p:cNvPr id="17453" name="文本框 7"/>
          <p:cNvSpPr txBox="1">
            <a:spLocks noChangeArrowheads="1"/>
          </p:cNvSpPr>
          <p:nvPr/>
        </p:nvSpPr>
        <p:spPr bwMode="auto">
          <a:xfrm>
            <a:off x="2763309" y="988943"/>
            <a:ext cx="3565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/>
              <a:t>光反射和折射的联系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"/>
          <p:cNvGraphicFramePr>
            <a:graphicFrameLocks noChangeAspect="1"/>
          </p:cNvGraphicFramePr>
          <p:nvPr>
            <p:ph sz="half" idx="4294967295"/>
          </p:nvPr>
        </p:nvGraphicFramePr>
        <p:xfrm>
          <a:off x="388938" y="1356326"/>
          <a:ext cx="4075112" cy="2334989"/>
        </p:xfrm>
        <a:graphic>
          <a:graphicData uri="http://schemas.openxmlformats.org/presentationml/2006/ole">
            <p:oleObj spid="_x0000_s29698" r:id="rId3" imgW="2857899" imgH="1895238" progId="">
              <p:embed/>
            </p:oleObj>
          </a:graphicData>
        </a:graphic>
      </p:graphicFrame>
      <p:sp>
        <p:nvSpPr>
          <p:cNvPr id="2052" name="Text Box 8"/>
          <p:cNvSpPr txBox="1">
            <a:spLocks noChangeArrowheads="1"/>
          </p:cNvSpPr>
          <p:nvPr/>
        </p:nvSpPr>
        <p:spPr bwMode="auto">
          <a:xfrm>
            <a:off x="1390650" y="3926477"/>
            <a:ext cx="2438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海市蜃楼</a:t>
            </a: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5800725" y="3926476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铅笔弯折</a:t>
            </a:r>
          </a:p>
        </p:txBody>
      </p:sp>
      <p:pic>
        <p:nvPicPr>
          <p:cNvPr id="18443" name="图片 2" descr="083040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6301" y="1356326"/>
            <a:ext cx="4075113" cy="233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框 6151"/>
          <p:cNvSpPr txBox="1">
            <a:spLocks noChangeArrowheads="1"/>
          </p:cNvSpPr>
          <p:nvPr/>
        </p:nvSpPr>
        <p:spPr bwMode="auto">
          <a:xfrm>
            <a:off x="507063" y="285578"/>
            <a:ext cx="37753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三、</a:t>
            </a:r>
            <a:r>
              <a:rPr lang="zh-CN" altLang="zh-CN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生活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中的折射现象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31745"/>
          <p:cNvSpPr>
            <a:spLocks noChangeArrowheads="1"/>
          </p:cNvSpPr>
          <p:nvPr/>
        </p:nvSpPr>
        <p:spPr bwMode="auto">
          <a:xfrm>
            <a:off x="535518" y="519748"/>
            <a:ext cx="6265863" cy="62709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筷子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为什么会弯折？</a:t>
            </a:r>
          </a:p>
        </p:txBody>
      </p:sp>
      <p:grpSp>
        <p:nvGrpSpPr>
          <p:cNvPr id="2" name="组合 31746"/>
          <p:cNvGrpSpPr>
            <a:grpSpLocks/>
          </p:cNvGrpSpPr>
          <p:nvPr/>
        </p:nvGrpSpPr>
        <p:grpSpPr bwMode="auto">
          <a:xfrm>
            <a:off x="2428875" y="3112525"/>
            <a:ext cx="4876800" cy="1503609"/>
            <a:chOff x="1584" y="2256"/>
            <a:chExt cx="2448" cy="1314"/>
          </a:xfrm>
        </p:grpSpPr>
        <p:sp>
          <p:nvSpPr>
            <p:cNvPr id="22531" name="任意多边形 31747"/>
            <p:cNvSpPr>
              <a:spLocks noChangeArrowheads="1"/>
            </p:cNvSpPr>
            <p:nvPr/>
          </p:nvSpPr>
          <p:spPr bwMode="auto">
            <a:xfrm>
              <a:off x="1584" y="2256"/>
              <a:ext cx="2448" cy="13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20"/>
                </a:cxn>
                <a:cxn ang="0">
                  <a:pos x="2190" y="720"/>
                </a:cxn>
                <a:cxn ang="0">
                  <a:pos x="2190" y="0"/>
                </a:cxn>
              </a:cxnLst>
              <a:rect l="0" t="0" r="r" b="b"/>
              <a:pathLst>
                <a:path w="2190" h="720">
                  <a:moveTo>
                    <a:pt x="0" y="0"/>
                  </a:moveTo>
                  <a:lnTo>
                    <a:pt x="0" y="720"/>
                  </a:lnTo>
                  <a:lnTo>
                    <a:pt x="2190" y="720"/>
                  </a:lnTo>
                  <a:lnTo>
                    <a:pt x="2190" y="0"/>
                  </a:ln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2" name="矩形 31748"/>
            <p:cNvSpPr>
              <a:spLocks noChangeArrowheads="1"/>
            </p:cNvSpPr>
            <p:nvPr/>
          </p:nvSpPr>
          <p:spPr bwMode="auto">
            <a:xfrm>
              <a:off x="1584" y="2688"/>
              <a:ext cx="2448" cy="86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3" name="矩形 31749"/>
          <p:cNvSpPr>
            <a:spLocks noChangeArrowheads="1"/>
          </p:cNvSpPr>
          <p:nvPr/>
        </p:nvSpPr>
        <p:spPr bwMode="auto">
          <a:xfrm rot="1950355">
            <a:off x="6848476" y="2200382"/>
            <a:ext cx="104775" cy="2623596"/>
          </a:xfrm>
          <a:prstGeom prst="rect">
            <a:avLst/>
          </a:prstGeom>
          <a:solidFill>
            <a:srgbClr val="CC0099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1" name="矩形 31750"/>
          <p:cNvSpPr>
            <a:spLocks noChangeArrowheads="1"/>
          </p:cNvSpPr>
          <p:nvPr/>
        </p:nvSpPr>
        <p:spPr bwMode="auto">
          <a:xfrm rot="2866673">
            <a:off x="6328446" y="3279482"/>
            <a:ext cx="60572" cy="1211263"/>
          </a:xfrm>
          <a:prstGeom prst="rect">
            <a:avLst/>
          </a:prstGeom>
          <a:solidFill>
            <a:srgbClr val="FF66CC">
              <a:alpha val="50000"/>
            </a:srgbClr>
          </a:solidFill>
          <a:ln w="9525">
            <a:solidFill>
              <a:srgbClr val="000000"/>
            </a:solidFill>
            <a:prstDash val="lgDash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31789"/>
          <p:cNvGrpSpPr>
            <a:grpSpLocks/>
          </p:cNvGrpSpPr>
          <p:nvPr/>
        </p:nvGrpSpPr>
        <p:grpSpPr bwMode="auto">
          <a:xfrm>
            <a:off x="4298950" y="3586411"/>
            <a:ext cx="1900238" cy="1010720"/>
            <a:chOff x="2426" y="2932"/>
            <a:chExt cx="1197" cy="851"/>
          </a:xfrm>
        </p:grpSpPr>
        <p:grpSp>
          <p:nvGrpSpPr>
            <p:cNvPr id="4" name="组合 31752"/>
            <p:cNvGrpSpPr>
              <a:grpSpLocks/>
            </p:cNvGrpSpPr>
            <p:nvPr/>
          </p:nvGrpSpPr>
          <p:grpSpPr bwMode="auto">
            <a:xfrm rot="5265454" flipH="1">
              <a:off x="2770" y="3083"/>
              <a:ext cx="851" cy="545"/>
              <a:chOff x="3179" y="1162"/>
              <a:chExt cx="907" cy="907"/>
            </a:xfrm>
          </p:grpSpPr>
          <p:sp>
            <p:nvSpPr>
              <p:cNvPr id="22537" name="直接连接符 31753"/>
              <p:cNvSpPr>
                <a:spLocks noChangeShapeType="1"/>
              </p:cNvSpPr>
              <p:nvPr/>
            </p:nvSpPr>
            <p:spPr bwMode="auto">
              <a:xfrm flipH="1" flipV="1">
                <a:off x="3179" y="1162"/>
                <a:ext cx="907" cy="907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8" name="直接连接符 31754"/>
              <p:cNvSpPr>
                <a:spLocks noChangeShapeType="1"/>
              </p:cNvSpPr>
              <p:nvPr/>
            </p:nvSpPr>
            <p:spPr bwMode="auto">
              <a:xfrm>
                <a:off x="3587" y="1570"/>
                <a:ext cx="136" cy="136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组合 31755"/>
            <p:cNvGrpSpPr>
              <a:grpSpLocks/>
            </p:cNvGrpSpPr>
            <p:nvPr/>
          </p:nvGrpSpPr>
          <p:grpSpPr bwMode="auto">
            <a:xfrm rot="2653485" flipH="1">
              <a:off x="2426" y="3339"/>
              <a:ext cx="1197" cy="50"/>
              <a:chOff x="3179" y="1162"/>
              <a:chExt cx="907" cy="907"/>
            </a:xfrm>
          </p:grpSpPr>
          <p:sp>
            <p:nvSpPr>
              <p:cNvPr id="22540" name="直接连接符 31756"/>
              <p:cNvSpPr>
                <a:spLocks noChangeShapeType="1"/>
              </p:cNvSpPr>
              <p:nvPr/>
            </p:nvSpPr>
            <p:spPr bwMode="auto">
              <a:xfrm flipH="1" flipV="1">
                <a:off x="3179" y="1162"/>
                <a:ext cx="907" cy="907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1" name="直接连接符 31757"/>
              <p:cNvSpPr>
                <a:spLocks noChangeShapeType="1"/>
              </p:cNvSpPr>
              <p:nvPr/>
            </p:nvSpPr>
            <p:spPr bwMode="auto">
              <a:xfrm>
                <a:off x="3587" y="1570"/>
                <a:ext cx="136" cy="136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31791"/>
          <p:cNvGrpSpPr>
            <a:grpSpLocks/>
          </p:cNvGrpSpPr>
          <p:nvPr/>
        </p:nvGrpSpPr>
        <p:grpSpPr bwMode="auto">
          <a:xfrm>
            <a:off x="2787650" y="1753812"/>
            <a:ext cx="1392238" cy="2388435"/>
            <a:chOff x="1474" y="1389"/>
            <a:chExt cx="877" cy="2011"/>
          </a:xfrm>
        </p:grpSpPr>
        <p:grpSp>
          <p:nvGrpSpPr>
            <p:cNvPr id="7" name="组合 31759"/>
            <p:cNvGrpSpPr>
              <a:grpSpLocks/>
            </p:cNvGrpSpPr>
            <p:nvPr/>
          </p:nvGrpSpPr>
          <p:grpSpPr bwMode="auto">
            <a:xfrm rot="3069708" flipH="1">
              <a:off x="1200" y="2148"/>
              <a:ext cx="1909" cy="378"/>
              <a:chOff x="3179" y="1162"/>
              <a:chExt cx="907" cy="907"/>
            </a:xfrm>
          </p:grpSpPr>
          <p:sp>
            <p:nvSpPr>
              <p:cNvPr id="22544" name="直接连接符 31760"/>
              <p:cNvSpPr>
                <a:spLocks noChangeShapeType="1"/>
              </p:cNvSpPr>
              <p:nvPr/>
            </p:nvSpPr>
            <p:spPr bwMode="auto">
              <a:xfrm flipH="1" flipV="1">
                <a:off x="3179" y="1162"/>
                <a:ext cx="907" cy="907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5" name="直接连接符 31761"/>
              <p:cNvSpPr>
                <a:spLocks noChangeShapeType="1"/>
              </p:cNvSpPr>
              <p:nvPr/>
            </p:nvSpPr>
            <p:spPr bwMode="auto">
              <a:xfrm>
                <a:off x="3587" y="1570"/>
                <a:ext cx="136" cy="136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stealth" w="med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组合 31762"/>
            <p:cNvGrpSpPr>
              <a:grpSpLocks/>
            </p:cNvGrpSpPr>
            <p:nvPr/>
          </p:nvGrpSpPr>
          <p:grpSpPr bwMode="auto">
            <a:xfrm rot="2878889" flipH="1">
              <a:off x="876" y="2214"/>
              <a:ext cx="1784" cy="588"/>
              <a:chOff x="3179" y="1162"/>
              <a:chExt cx="907" cy="907"/>
            </a:xfrm>
          </p:grpSpPr>
          <p:sp>
            <p:nvSpPr>
              <p:cNvPr id="22547" name="直接连接符 31763"/>
              <p:cNvSpPr>
                <a:spLocks noChangeShapeType="1"/>
              </p:cNvSpPr>
              <p:nvPr/>
            </p:nvSpPr>
            <p:spPr bwMode="auto">
              <a:xfrm flipH="1" flipV="1">
                <a:off x="3179" y="1162"/>
                <a:ext cx="907" cy="907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8" name="直接连接符 31764"/>
              <p:cNvSpPr>
                <a:spLocks noChangeShapeType="1"/>
              </p:cNvSpPr>
              <p:nvPr/>
            </p:nvSpPr>
            <p:spPr bwMode="auto">
              <a:xfrm>
                <a:off x="3587" y="1570"/>
                <a:ext cx="136" cy="136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stealth" w="med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31790"/>
          <p:cNvGrpSpPr>
            <a:grpSpLocks/>
          </p:cNvGrpSpPr>
          <p:nvPr/>
        </p:nvGrpSpPr>
        <p:grpSpPr bwMode="auto">
          <a:xfrm>
            <a:off x="4443413" y="2295397"/>
            <a:ext cx="1622425" cy="1964431"/>
            <a:chOff x="2517" y="1845"/>
            <a:chExt cx="1022" cy="1654"/>
          </a:xfrm>
        </p:grpSpPr>
        <p:grpSp>
          <p:nvGrpSpPr>
            <p:cNvPr id="10" name="组合 31766"/>
            <p:cNvGrpSpPr>
              <a:grpSpLocks/>
            </p:cNvGrpSpPr>
            <p:nvPr/>
          </p:nvGrpSpPr>
          <p:grpSpPr bwMode="auto">
            <a:xfrm>
              <a:off x="2971" y="1933"/>
              <a:ext cx="568" cy="1566"/>
              <a:chOff x="2976" y="1746"/>
              <a:chExt cx="568" cy="1566"/>
            </a:xfrm>
          </p:grpSpPr>
          <p:sp>
            <p:nvSpPr>
              <p:cNvPr id="22551" name="直接连接符 31767"/>
              <p:cNvSpPr>
                <a:spLocks noChangeShapeType="1"/>
              </p:cNvSpPr>
              <p:nvPr/>
            </p:nvSpPr>
            <p:spPr bwMode="auto">
              <a:xfrm>
                <a:off x="2976" y="2112"/>
                <a:ext cx="0" cy="120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2" name="文本框 31768"/>
              <p:cNvSpPr txBox="1">
                <a:spLocks noChangeArrowheads="1"/>
              </p:cNvSpPr>
              <p:nvPr/>
            </p:nvSpPr>
            <p:spPr bwMode="auto">
              <a:xfrm>
                <a:off x="3040" y="1746"/>
                <a:ext cx="504" cy="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>
                    <a:solidFill>
                      <a:srgbClr val="000000"/>
                    </a:solidFill>
                    <a:latin typeface="Times New Roman" pitchFamily="18" charset="0"/>
                  </a:rPr>
                  <a:t>法线</a:t>
                </a:r>
              </a:p>
            </p:txBody>
          </p:sp>
        </p:grpSp>
        <p:grpSp>
          <p:nvGrpSpPr>
            <p:cNvPr id="11" name="组合 31769"/>
            <p:cNvGrpSpPr>
              <a:grpSpLocks/>
            </p:cNvGrpSpPr>
            <p:nvPr/>
          </p:nvGrpSpPr>
          <p:grpSpPr bwMode="auto">
            <a:xfrm>
              <a:off x="2517" y="1845"/>
              <a:ext cx="116" cy="1632"/>
              <a:chOff x="2465" y="1680"/>
              <a:chExt cx="116" cy="1632"/>
            </a:xfrm>
          </p:grpSpPr>
          <p:sp>
            <p:nvSpPr>
              <p:cNvPr id="22554" name="直接连接符 31770"/>
              <p:cNvSpPr>
                <a:spLocks noChangeShapeType="1"/>
              </p:cNvSpPr>
              <p:nvPr/>
            </p:nvSpPr>
            <p:spPr bwMode="auto">
              <a:xfrm>
                <a:off x="2544" y="2112"/>
                <a:ext cx="0" cy="120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5" name="文本框 31771"/>
              <p:cNvSpPr txBox="1">
                <a:spLocks noChangeArrowheads="1"/>
              </p:cNvSpPr>
              <p:nvPr/>
            </p:nvSpPr>
            <p:spPr bwMode="auto">
              <a:xfrm>
                <a:off x="2465" y="1680"/>
                <a:ext cx="116" cy="4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endParaRPr lang="zh-CN" altLang="en-US" sz="3200">
                  <a:solidFill>
                    <a:srgbClr val="000000"/>
                  </a:solidFill>
                  <a:latin typeface="Times New Roman" pitchFamily="18" charset="0"/>
                  <a:ea typeface="隶书" pitchFamily="49" charset="-122"/>
                </a:endParaRPr>
              </a:p>
            </p:txBody>
          </p:sp>
        </p:grpSp>
      </p:grpSp>
      <p:grpSp>
        <p:nvGrpSpPr>
          <p:cNvPr id="12" name="组合 31792"/>
          <p:cNvGrpSpPr>
            <a:grpSpLocks/>
          </p:cNvGrpSpPr>
          <p:nvPr/>
        </p:nvGrpSpPr>
        <p:grpSpPr bwMode="auto">
          <a:xfrm>
            <a:off x="4587876" y="3585223"/>
            <a:ext cx="1368425" cy="592655"/>
            <a:chOff x="2608" y="2931"/>
            <a:chExt cx="862" cy="499"/>
          </a:xfrm>
        </p:grpSpPr>
        <p:sp>
          <p:nvSpPr>
            <p:cNvPr id="22557" name="直接连接符 31774"/>
            <p:cNvSpPr>
              <a:spLocks noChangeShapeType="1"/>
            </p:cNvSpPr>
            <p:nvPr/>
          </p:nvSpPr>
          <p:spPr bwMode="auto">
            <a:xfrm>
              <a:off x="2880" y="2931"/>
              <a:ext cx="590" cy="49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直接连接符 31779"/>
            <p:cNvSpPr>
              <a:spLocks noChangeShapeType="1"/>
            </p:cNvSpPr>
            <p:nvPr/>
          </p:nvSpPr>
          <p:spPr bwMode="auto">
            <a:xfrm>
              <a:off x="2608" y="2976"/>
              <a:ext cx="862" cy="45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2559" name="图片 31788" descr="眼睛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342141" flipH="1">
            <a:off x="1274764" y="1645732"/>
            <a:ext cx="935037" cy="69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4"/>
          <p:cNvSpPr txBox="1">
            <a:spLocks noChangeArrowheads="1"/>
          </p:cNvSpPr>
          <p:nvPr/>
        </p:nvSpPr>
        <p:spPr bwMode="auto">
          <a:xfrm>
            <a:off x="528109" y="441019"/>
            <a:ext cx="32289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海市蜃楼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的成因</a:t>
            </a:r>
          </a:p>
        </p:txBody>
      </p:sp>
      <p:pic>
        <p:nvPicPr>
          <p:cNvPr id="18435" name="图片 1" descr="08304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583" y="1057393"/>
            <a:ext cx="8218488" cy="2659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31801" y="3864801"/>
            <a:ext cx="8492066" cy="984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海市蜃楼： </a:t>
            </a:r>
            <a:r>
              <a:rPr kumimoji="1" lang="zh-CN" altLang="en-US" sz="24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由于空气疏密发生变化而折射，逐渐向地面弯曲，进入观察者眼中，于是就看到地平线以外的景物了。</a:t>
            </a:r>
            <a:endParaRPr kumimoji="1" lang="zh-CN" altLang="en-US" sz="24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Line 2"/>
          <p:cNvSpPr>
            <a:spLocks noChangeShapeType="1"/>
          </p:cNvSpPr>
          <p:nvPr/>
        </p:nvSpPr>
        <p:spPr bwMode="auto">
          <a:xfrm>
            <a:off x="6688138" y="2473397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468938" y="2473397"/>
            <a:ext cx="1600200" cy="2166338"/>
            <a:chOff x="2592" y="1776"/>
            <a:chExt cx="1008" cy="1824"/>
          </a:xfrm>
        </p:grpSpPr>
        <p:sp>
          <p:nvSpPr>
            <p:cNvPr id="21507" name="Line 4"/>
            <p:cNvSpPr>
              <a:spLocks noChangeShapeType="1"/>
            </p:cNvSpPr>
            <p:nvPr/>
          </p:nvSpPr>
          <p:spPr bwMode="auto">
            <a:xfrm flipV="1">
              <a:off x="2592" y="1776"/>
              <a:ext cx="480" cy="182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8" name="Line 5"/>
            <p:cNvSpPr>
              <a:spLocks noChangeShapeType="1"/>
            </p:cNvSpPr>
            <p:nvPr/>
          </p:nvSpPr>
          <p:spPr bwMode="auto">
            <a:xfrm flipV="1">
              <a:off x="2592" y="1776"/>
              <a:ext cx="1008" cy="182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9" name="Line 6"/>
            <p:cNvSpPr>
              <a:spLocks noChangeShapeType="1"/>
            </p:cNvSpPr>
            <p:nvPr/>
          </p:nvSpPr>
          <p:spPr bwMode="auto">
            <a:xfrm flipH="1">
              <a:off x="2784" y="2400"/>
              <a:ext cx="144" cy="48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arrow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0" name="Line 7"/>
            <p:cNvSpPr>
              <a:spLocks noChangeShapeType="1"/>
            </p:cNvSpPr>
            <p:nvPr/>
          </p:nvSpPr>
          <p:spPr bwMode="auto">
            <a:xfrm flipV="1">
              <a:off x="2976" y="2496"/>
              <a:ext cx="240" cy="38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230938" y="1048175"/>
            <a:ext cx="2057400" cy="1425222"/>
            <a:chOff x="3072" y="576"/>
            <a:chExt cx="1296" cy="1200"/>
          </a:xfrm>
        </p:grpSpPr>
        <p:sp>
          <p:nvSpPr>
            <p:cNvPr id="21512" name="Line 9"/>
            <p:cNvSpPr>
              <a:spLocks noChangeShapeType="1"/>
            </p:cNvSpPr>
            <p:nvPr/>
          </p:nvSpPr>
          <p:spPr bwMode="auto">
            <a:xfrm flipV="1">
              <a:off x="3072" y="576"/>
              <a:ext cx="576" cy="1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Line 10"/>
            <p:cNvSpPr>
              <a:spLocks noChangeShapeType="1"/>
            </p:cNvSpPr>
            <p:nvPr/>
          </p:nvSpPr>
          <p:spPr bwMode="auto">
            <a:xfrm flipV="1">
              <a:off x="3600" y="1248"/>
              <a:ext cx="768" cy="52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4" name="Line 11"/>
            <p:cNvSpPr>
              <a:spLocks noChangeShapeType="1"/>
            </p:cNvSpPr>
            <p:nvPr/>
          </p:nvSpPr>
          <p:spPr bwMode="auto">
            <a:xfrm rot="21390516" flipV="1">
              <a:off x="3792" y="1440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Line 12"/>
            <p:cNvSpPr>
              <a:spLocks noChangeShapeType="1"/>
            </p:cNvSpPr>
            <p:nvPr/>
          </p:nvSpPr>
          <p:spPr bwMode="auto">
            <a:xfrm flipV="1">
              <a:off x="3264" y="1008"/>
              <a:ext cx="192" cy="38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6" name="Line 13"/>
          <p:cNvSpPr>
            <a:spLocks noChangeShapeType="1"/>
          </p:cNvSpPr>
          <p:nvPr/>
        </p:nvSpPr>
        <p:spPr bwMode="auto">
          <a:xfrm>
            <a:off x="6230938" y="24163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5545138" y="2473397"/>
            <a:ext cx="1524000" cy="912142"/>
            <a:chOff x="2640" y="1776"/>
            <a:chExt cx="960" cy="768"/>
          </a:xfrm>
        </p:grpSpPr>
        <p:sp>
          <p:nvSpPr>
            <p:cNvPr id="21518" name="Line 15"/>
            <p:cNvSpPr>
              <a:spLocks noChangeShapeType="1"/>
            </p:cNvSpPr>
            <p:nvPr/>
          </p:nvSpPr>
          <p:spPr bwMode="auto">
            <a:xfrm flipH="1">
              <a:off x="2688" y="1776"/>
              <a:ext cx="384" cy="72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9" name="Line 16"/>
            <p:cNvSpPr>
              <a:spLocks noChangeShapeType="1"/>
            </p:cNvSpPr>
            <p:nvPr/>
          </p:nvSpPr>
          <p:spPr bwMode="auto">
            <a:xfrm flipH="1">
              <a:off x="2640" y="1776"/>
              <a:ext cx="960" cy="76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7389813" y="999068"/>
            <a:ext cx="1051454" cy="635000"/>
            <a:chOff x="3840" y="336"/>
            <a:chExt cx="912" cy="528"/>
          </a:xfrm>
        </p:grpSpPr>
        <p:sp>
          <p:nvSpPr>
            <p:cNvPr id="21521" name="AutoShape 18"/>
            <p:cNvSpPr>
              <a:spLocks noChangeArrowheads="1"/>
            </p:cNvSpPr>
            <p:nvPr/>
          </p:nvSpPr>
          <p:spPr bwMode="auto">
            <a:xfrm rot="4382799">
              <a:off x="4272" y="192"/>
              <a:ext cx="96" cy="672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zh-CN" altLang="en-US">
                <a:latin typeface="Tahoma" pitchFamily="34" charset="0"/>
              </a:endParaRPr>
            </a:p>
          </p:txBody>
        </p:sp>
        <p:sp>
          <p:nvSpPr>
            <p:cNvPr id="21522" name="AutoShape 19"/>
            <p:cNvSpPr>
              <a:spLocks noChangeArrowheads="1"/>
            </p:cNvSpPr>
            <p:nvPr/>
          </p:nvSpPr>
          <p:spPr bwMode="auto">
            <a:xfrm rot="-7017195">
              <a:off x="4344" y="360"/>
              <a:ext cx="96" cy="720"/>
            </a:xfrm>
            <a:prstGeom prst="moon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Tahoma" pitchFamily="34" charset="0"/>
              </a:endParaRPr>
            </a:p>
          </p:txBody>
        </p:sp>
        <p:sp>
          <p:nvSpPr>
            <p:cNvPr id="21523" name="Oval 20"/>
            <p:cNvSpPr>
              <a:spLocks noChangeArrowheads="1"/>
            </p:cNvSpPr>
            <p:nvPr/>
          </p:nvSpPr>
          <p:spPr bwMode="auto">
            <a:xfrm>
              <a:off x="4224" y="5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Tahoma" pitchFamily="34" charset="0"/>
              </a:endParaRPr>
            </a:p>
          </p:txBody>
        </p:sp>
        <p:sp>
          <p:nvSpPr>
            <p:cNvPr id="21524" name="Oval 21"/>
            <p:cNvSpPr>
              <a:spLocks noChangeArrowheads="1"/>
            </p:cNvSpPr>
            <p:nvPr/>
          </p:nvSpPr>
          <p:spPr bwMode="auto">
            <a:xfrm>
              <a:off x="4176" y="528"/>
              <a:ext cx="240" cy="24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Tahoma" pitchFamily="34" charset="0"/>
              </a:endParaRPr>
            </a:p>
          </p:txBody>
        </p:sp>
        <p:sp>
          <p:nvSpPr>
            <p:cNvPr id="21525" name="Arc 22"/>
            <p:cNvSpPr>
              <a:spLocks noChangeArrowheads="1"/>
            </p:cNvSpPr>
            <p:nvPr/>
          </p:nvSpPr>
          <p:spPr bwMode="auto">
            <a:xfrm rot="16884621" flipH="1">
              <a:off x="4296" y="312"/>
              <a:ext cx="48" cy="192"/>
            </a:xfrm>
            <a:custGeom>
              <a:avLst/>
              <a:gdLst/>
              <a:ahLst/>
              <a:cxnLst>
                <a:cxn ang="0">
                  <a:pos x="-1" y="0"/>
                </a:cxn>
                <a:cxn ang="0">
                  <a:pos x="21600" y="21600"/>
                </a:cxn>
                <a:cxn ang="0">
                  <a:pos x="-1" y="0"/>
                </a:cxn>
                <a:cxn ang="0">
                  <a:pos x="21600" y="21600"/>
                </a:cxn>
                <a:cxn ang="0">
                  <a:pos x="0" y="21600"/>
                </a:cxn>
                <a:cxn ang="0">
                  <a:pos x="-1" y="0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Group 23"/>
            <p:cNvGrpSpPr>
              <a:grpSpLocks/>
            </p:cNvGrpSpPr>
            <p:nvPr/>
          </p:nvGrpSpPr>
          <p:grpSpPr bwMode="auto">
            <a:xfrm>
              <a:off x="3840" y="336"/>
              <a:ext cx="864" cy="528"/>
              <a:chOff x="3840" y="336"/>
              <a:chExt cx="864" cy="528"/>
            </a:xfrm>
          </p:grpSpPr>
          <p:grpSp>
            <p:nvGrpSpPr>
              <p:cNvPr id="7" name="Group 24"/>
              <p:cNvGrpSpPr>
                <a:grpSpLocks/>
              </p:cNvGrpSpPr>
              <p:nvPr/>
            </p:nvGrpSpPr>
            <p:grpSpPr bwMode="auto">
              <a:xfrm>
                <a:off x="3840" y="336"/>
                <a:ext cx="768" cy="528"/>
                <a:chOff x="3840" y="336"/>
                <a:chExt cx="768" cy="528"/>
              </a:xfrm>
            </p:grpSpPr>
            <p:sp>
              <p:nvSpPr>
                <p:cNvPr id="21528" name="Arc 25"/>
                <p:cNvSpPr>
                  <a:spLocks noChangeArrowheads="1"/>
                </p:cNvSpPr>
                <p:nvPr/>
              </p:nvSpPr>
              <p:spPr bwMode="auto">
                <a:xfrm rot="16884621" flipH="1">
                  <a:off x="4104" y="360"/>
                  <a:ext cx="48" cy="192"/>
                </a:xfrm>
                <a:custGeom>
                  <a:avLst/>
                  <a:gdLst/>
                  <a:ahLst/>
                  <a:cxnLst>
                    <a:cxn ang="0">
                      <a:pos x="-1" y="0"/>
                    </a:cxn>
                    <a:cxn ang="0">
                      <a:pos x="21600" y="21600"/>
                    </a:cxn>
                    <a:cxn ang="0">
                      <a:pos x="-1" y="0"/>
                    </a:cxn>
                    <a:cxn ang="0">
                      <a:pos x="21600" y="21600"/>
                    </a:cxn>
                    <a:cxn ang="0">
                      <a:pos x="0" y="21600"/>
                    </a:cxn>
                    <a:cxn ang="0">
                      <a:pos x="-1" y="0"/>
                    </a:cxn>
                  </a:cxnLst>
                  <a:rect l="0" t="0" r="r" b="b"/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8" name="Group 26"/>
                <p:cNvGrpSpPr>
                  <a:grpSpLocks/>
                </p:cNvGrpSpPr>
                <p:nvPr/>
              </p:nvGrpSpPr>
              <p:grpSpPr bwMode="auto">
                <a:xfrm>
                  <a:off x="3840" y="336"/>
                  <a:ext cx="768" cy="528"/>
                  <a:chOff x="3840" y="336"/>
                  <a:chExt cx="768" cy="528"/>
                </a:xfrm>
              </p:grpSpPr>
              <p:sp>
                <p:nvSpPr>
                  <p:cNvPr id="21530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4272" y="624"/>
                    <a:ext cx="48" cy="48"/>
                  </a:xfrm>
                  <a:prstGeom prst="ellipse">
                    <a:avLst/>
                  </a:prstGeom>
                  <a:solidFill>
                    <a:srgbClr val="0000FF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latin typeface="Tahoma" pitchFamily="34" charset="0"/>
                    </a:endParaRPr>
                  </a:p>
                </p:txBody>
              </p:sp>
              <p:sp>
                <p:nvSpPr>
                  <p:cNvPr id="21531" name="Arc 28"/>
                  <p:cNvSpPr>
                    <a:spLocks noChangeArrowheads="1"/>
                  </p:cNvSpPr>
                  <p:nvPr/>
                </p:nvSpPr>
                <p:spPr bwMode="auto">
                  <a:xfrm rot="16884621" flipH="1">
                    <a:off x="4427" y="303"/>
                    <a:ext cx="51" cy="192"/>
                  </a:xfrm>
                  <a:custGeom>
                    <a:avLst/>
                    <a:gdLst/>
                    <a:ahLst/>
                    <a:cxnLst>
                      <a:cxn ang="0">
                        <a:pos x="-1" y="0"/>
                      </a:cxn>
                      <a:cxn ang="0">
                        <a:pos x="21600" y="21600"/>
                      </a:cxn>
                      <a:cxn ang="0">
                        <a:pos x="-1" y="0"/>
                      </a:cxn>
                      <a:cxn ang="0">
                        <a:pos x="21600" y="21600"/>
                      </a:cxn>
                      <a:cxn ang="0">
                        <a:pos x="0" y="21600"/>
                      </a:cxn>
                      <a:cxn ang="0">
                        <a:pos x="-1" y="0"/>
                      </a:cxn>
                    </a:cxnLst>
                    <a:rect l="0" t="0" r="r" b="b"/>
                    <a:pathLst>
                      <a:path w="21600" h="21600" fill="none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32" name="Arc 29"/>
                  <p:cNvSpPr>
                    <a:spLocks noChangeArrowheads="1"/>
                  </p:cNvSpPr>
                  <p:nvPr/>
                </p:nvSpPr>
                <p:spPr bwMode="auto">
                  <a:xfrm rot="16884621" flipH="1">
                    <a:off x="3947" y="471"/>
                    <a:ext cx="51" cy="192"/>
                  </a:xfrm>
                  <a:custGeom>
                    <a:avLst/>
                    <a:gdLst/>
                    <a:ahLst/>
                    <a:cxnLst>
                      <a:cxn ang="0">
                        <a:pos x="-1" y="0"/>
                      </a:cxn>
                      <a:cxn ang="0">
                        <a:pos x="21600" y="21600"/>
                      </a:cxn>
                      <a:cxn ang="0">
                        <a:pos x="-1" y="0"/>
                      </a:cxn>
                      <a:cxn ang="0">
                        <a:pos x="21600" y="21600"/>
                      </a:cxn>
                      <a:cxn ang="0">
                        <a:pos x="0" y="21600"/>
                      </a:cxn>
                      <a:cxn ang="0">
                        <a:pos x="-1" y="0"/>
                      </a:cxn>
                    </a:cxnLst>
                    <a:rect l="0" t="0" r="r" b="b"/>
                    <a:pathLst>
                      <a:path w="21600" h="21600" fill="none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33" name="AutoShape 30"/>
                  <p:cNvSpPr>
                    <a:spLocks noChangeArrowheads="1"/>
                  </p:cNvSpPr>
                  <p:nvPr/>
                </p:nvSpPr>
                <p:spPr bwMode="auto">
                  <a:xfrm rot="4309761">
                    <a:off x="4200" y="-24"/>
                    <a:ext cx="48" cy="768"/>
                  </a:xfrm>
                  <a:prstGeom prst="moon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endParaRPr lang="zh-CN" altLang="en-US">
                      <a:latin typeface="Tahoma" pitchFamily="34" charset="0"/>
                    </a:endParaRPr>
                  </a:p>
                </p:txBody>
              </p:sp>
              <p:sp>
                <p:nvSpPr>
                  <p:cNvPr id="21534" name="Arc 31"/>
                  <p:cNvSpPr>
                    <a:spLocks noChangeArrowheads="1"/>
                  </p:cNvSpPr>
                  <p:nvPr/>
                </p:nvSpPr>
                <p:spPr bwMode="auto">
                  <a:xfrm rot="20582918" flipV="1">
                    <a:off x="4128" y="720"/>
                    <a:ext cx="480" cy="144"/>
                  </a:xfrm>
                  <a:custGeom>
                    <a:avLst/>
                    <a:gdLst/>
                    <a:ahLst/>
                    <a:cxnLst>
                      <a:cxn ang="0">
                        <a:pos x="-1" y="0"/>
                      </a:cxn>
                      <a:cxn ang="0">
                        <a:pos x="21600" y="21600"/>
                      </a:cxn>
                      <a:cxn ang="0">
                        <a:pos x="-1" y="0"/>
                      </a:cxn>
                      <a:cxn ang="0">
                        <a:pos x="21600" y="21600"/>
                      </a:cxn>
                      <a:cxn ang="0">
                        <a:pos x="0" y="21600"/>
                      </a:cxn>
                      <a:cxn ang="0">
                        <a:pos x="-1" y="0"/>
                      </a:cxn>
                    </a:cxnLst>
                    <a:rect l="0" t="0" r="r" b="b"/>
                    <a:pathLst>
                      <a:path w="21600" h="21600" fill="none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1535" name="Arc 32"/>
              <p:cNvSpPr>
                <a:spLocks noChangeArrowheads="1"/>
              </p:cNvSpPr>
              <p:nvPr/>
            </p:nvSpPr>
            <p:spPr bwMode="auto">
              <a:xfrm rot="720688" flipV="1">
                <a:off x="4608" y="384"/>
                <a:ext cx="96" cy="93"/>
              </a:xfrm>
              <a:custGeom>
                <a:avLst/>
                <a:gdLst/>
                <a:ahLst/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3956051" y="1965067"/>
            <a:ext cx="4740275" cy="2883700"/>
            <a:chOff x="2100" y="1361"/>
            <a:chExt cx="2986" cy="2428"/>
          </a:xfrm>
        </p:grpSpPr>
        <p:sp>
          <p:nvSpPr>
            <p:cNvPr id="21537" name="Arc 34"/>
            <p:cNvSpPr>
              <a:spLocks noChangeArrowheads="1"/>
            </p:cNvSpPr>
            <p:nvPr/>
          </p:nvSpPr>
          <p:spPr bwMode="auto">
            <a:xfrm rot="10847729" flipH="1">
              <a:off x="4922" y="3574"/>
              <a:ext cx="164" cy="192"/>
            </a:xfrm>
            <a:custGeom>
              <a:avLst/>
              <a:gdLst/>
              <a:ahLst/>
              <a:cxnLst>
                <a:cxn ang="0">
                  <a:pos x="0" y="200"/>
                </a:cxn>
                <a:cxn ang="0">
                  <a:pos x="2934" y="0"/>
                </a:cxn>
                <a:cxn ang="0">
                  <a:pos x="24533" y="21523"/>
                </a:cxn>
                <a:cxn ang="0">
                  <a:pos x="0" y="200"/>
                </a:cxn>
                <a:cxn ang="0">
                  <a:pos x="2934" y="0"/>
                </a:cxn>
                <a:cxn ang="0">
                  <a:pos x="24533" y="21523"/>
                </a:cxn>
                <a:cxn ang="0">
                  <a:pos x="2934" y="21600"/>
                </a:cxn>
                <a:cxn ang="0">
                  <a:pos x="0" y="200"/>
                </a:cxn>
              </a:cxnLst>
              <a:rect l="0" t="0" r="r" b="b"/>
              <a:pathLst>
                <a:path w="24534" h="21600" fill="none">
                  <a:moveTo>
                    <a:pt x="0" y="200"/>
                  </a:moveTo>
                  <a:cubicBezTo>
                    <a:pt x="972" y="66"/>
                    <a:pt x="1952" y="-1"/>
                    <a:pt x="2934" y="0"/>
                  </a:cubicBezTo>
                  <a:cubicBezTo>
                    <a:pt x="14833" y="0"/>
                    <a:pt x="24491" y="9623"/>
                    <a:pt x="24533" y="21523"/>
                  </a:cubicBezTo>
                </a:path>
                <a:path w="24534" h="21600" stroke="0">
                  <a:moveTo>
                    <a:pt x="0" y="200"/>
                  </a:moveTo>
                  <a:cubicBezTo>
                    <a:pt x="972" y="66"/>
                    <a:pt x="1952" y="-1"/>
                    <a:pt x="2934" y="0"/>
                  </a:cubicBezTo>
                  <a:cubicBezTo>
                    <a:pt x="14833" y="0"/>
                    <a:pt x="24491" y="9623"/>
                    <a:pt x="24533" y="21523"/>
                  </a:cubicBezTo>
                  <a:lnTo>
                    <a:pt x="2934" y="21600"/>
                  </a:lnTo>
                  <a:lnTo>
                    <a:pt x="0" y="2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Arc 35"/>
            <p:cNvSpPr>
              <a:spLocks noChangeArrowheads="1"/>
            </p:cNvSpPr>
            <p:nvPr/>
          </p:nvSpPr>
          <p:spPr bwMode="auto">
            <a:xfrm rot="15736529" flipH="1">
              <a:off x="2064" y="3577"/>
              <a:ext cx="237" cy="168"/>
            </a:xfrm>
            <a:custGeom>
              <a:avLst/>
              <a:gdLst/>
              <a:ahLst/>
              <a:cxnLst>
                <a:cxn ang="0">
                  <a:pos x="0" y="5144"/>
                </a:cxn>
                <a:cxn ang="0">
                  <a:pos x="13992" y="0"/>
                </a:cxn>
                <a:cxn ang="0">
                  <a:pos x="35592" y="21600"/>
                </a:cxn>
                <a:cxn ang="0">
                  <a:pos x="34708" y="27713"/>
                </a:cxn>
                <a:cxn ang="0">
                  <a:pos x="0" y="5144"/>
                </a:cxn>
                <a:cxn ang="0">
                  <a:pos x="13992" y="0"/>
                </a:cxn>
                <a:cxn ang="0">
                  <a:pos x="35592" y="21600"/>
                </a:cxn>
                <a:cxn ang="0">
                  <a:pos x="34708" y="27713"/>
                </a:cxn>
                <a:cxn ang="0">
                  <a:pos x="13992" y="21600"/>
                </a:cxn>
                <a:cxn ang="0">
                  <a:pos x="0" y="5144"/>
                </a:cxn>
              </a:cxnLst>
              <a:rect l="0" t="0" r="r" b="b"/>
              <a:pathLst>
                <a:path w="35592" h="27714" fill="none">
                  <a:moveTo>
                    <a:pt x="0" y="5144"/>
                  </a:moveTo>
                  <a:cubicBezTo>
                    <a:pt x="3905" y="1823"/>
                    <a:pt x="8865" y="-1"/>
                    <a:pt x="13992" y="0"/>
                  </a:cubicBezTo>
                  <a:cubicBezTo>
                    <a:pt x="25921" y="0"/>
                    <a:pt x="35592" y="9670"/>
                    <a:pt x="35592" y="21600"/>
                  </a:cubicBezTo>
                  <a:cubicBezTo>
                    <a:pt x="35592" y="23669"/>
                    <a:pt x="35294" y="25728"/>
                    <a:pt x="34708" y="27713"/>
                  </a:cubicBezTo>
                </a:path>
                <a:path w="35592" h="27714" stroke="0">
                  <a:moveTo>
                    <a:pt x="0" y="5144"/>
                  </a:moveTo>
                  <a:cubicBezTo>
                    <a:pt x="3905" y="1823"/>
                    <a:pt x="8865" y="-1"/>
                    <a:pt x="13992" y="0"/>
                  </a:cubicBezTo>
                  <a:cubicBezTo>
                    <a:pt x="25921" y="0"/>
                    <a:pt x="35592" y="9670"/>
                    <a:pt x="35592" y="21600"/>
                  </a:cubicBezTo>
                  <a:cubicBezTo>
                    <a:pt x="35592" y="23669"/>
                    <a:pt x="35294" y="25728"/>
                    <a:pt x="34708" y="27713"/>
                  </a:cubicBezTo>
                  <a:lnTo>
                    <a:pt x="13992" y="21600"/>
                  </a:lnTo>
                  <a:lnTo>
                    <a:pt x="0" y="5144"/>
                  </a:lnTo>
                  <a:close/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" name="Group 36"/>
            <p:cNvGrpSpPr>
              <a:grpSpLocks/>
            </p:cNvGrpSpPr>
            <p:nvPr/>
          </p:nvGrpSpPr>
          <p:grpSpPr bwMode="auto">
            <a:xfrm>
              <a:off x="2100" y="1361"/>
              <a:ext cx="2976" cy="2400"/>
              <a:chOff x="2100" y="1344"/>
              <a:chExt cx="2976" cy="2400"/>
            </a:xfrm>
          </p:grpSpPr>
          <p:sp>
            <p:nvSpPr>
              <p:cNvPr id="21540" name="Line 37"/>
              <p:cNvSpPr>
                <a:spLocks noChangeShapeType="1"/>
              </p:cNvSpPr>
              <p:nvPr/>
            </p:nvSpPr>
            <p:spPr bwMode="auto">
              <a:xfrm>
                <a:off x="2100" y="1344"/>
                <a:ext cx="0" cy="230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41" name="Line 38"/>
              <p:cNvSpPr>
                <a:spLocks noChangeShapeType="1"/>
              </p:cNvSpPr>
              <p:nvPr/>
            </p:nvSpPr>
            <p:spPr bwMode="auto">
              <a:xfrm>
                <a:off x="5076" y="1440"/>
                <a:ext cx="0" cy="220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" name="Group 39"/>
              <p:cNvGrpSpPr>
                <a:grpSpLocks/>
              </p:cNvGrpSpPr>
              <p:nvPr/>
            </p:nvGrpSpPr>
            <p:grpSpPr bwMode="auto">
              <a:xfrm>
                <a:off x="2148" y="1776"/>
                <a:ext cx="2928" cy="1968"/>
                <a:chOff x="2148" y="1776"/>
                <a:chExt cx="2928" cy="1968"/>
              </a:xfrm>
            </p:grpSpPr>
            <p:sp>
              <p:nvSpPr>
                <p:cNvPr id="21543" name="Line 40"/>
                <p:cNvSpPr>
                  <a:spLocks noChangeShapeType="1"/>
                </p:cNvSpPr>
                <p:nvPr/>
              </p:nvSpPr>
              <p:spPr bwMode="auto">
                <a:xfrm>
                  <a:off x="2244" y="3744"/>
                  <a:ext cx="2736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4" name="Line 41"/>
                <p:cNvSpPr>
                  <a:spLocks noChangeShapeType="1"/>
                </p:cNvSpPr>
                <p:nvPr/>
              </p:nvSpPr>
              <p:spPr bwMode="auto">
                <a:xfrm>
                  <a:off x="2148" y="1776"/>
                  <a:ext cx="2928" cy="0"/>
                </a:xfrm>
                <a:prstGeom prst="line">
                  <a:avLst/>
                </a:prstGeom>
                <a:noFill/>
                <a:ln w="76200">
                  <a:solidFill>
                    <a:srgbClr val="0099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2" name="Group 42"/>
                <p:cNvGrpSpPr>
                  <a:grpSpLocks/>
                </p:cNvGrpSpPr>
                <p:nvPr/>
              </p:nvGrpSpPr>
              <p:grpSpPr bwMode="auto">
                <a:xfrm>
                  <a:off x="2148" y="2064"/>
                  <a:ext cx="2880" cy="1392"/>
                  <a:chOff x="1344" y="2064"/>
                  <a:chExt cx="2880" cy="1392"/>
                </a:xfrm>
              </p:grpSpPr>
              <p:sp>
                <p:nvSpPr>
                  <p:cNvPr id="21546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2928" y="2400"/>
                    <a:ext cx="43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47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1488" y="2928"/>
                    <a:ext cx="43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48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2112"/>
                    <a:ext cx="43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49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3792" y="2400"/>
                    <a:ext cx="43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50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1632" y="2400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51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2160" y="2112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52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2880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53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3456" y="2064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54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2304" y="3360"/>
                    <a:ext cx="43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55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3456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56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3312" y="3408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57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2448" y="2928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99F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140343" name="Text Box 55"/>
          <p:cNvSpPr txBox="1">
            <a:spLocks noChangeArrowheads="1"/>
          </p:cNvSpPr>
          <p:nvPr/>
        </p:nvSpPr>
        <p:spPr bwMode="auto">
          <a:xfrm>
            <a:off x="448734" y="320453"/>
            <a:ext cx="31072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池水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变浅的原因</a:t>
            </a:r>
          </a:p>
        </p:txBody>
      </p:sp>
      <p:pic>
        <p:nvPicPr>
          <p:cNvPr id="140345" name="Picture 57"/>
          <p:cNvPicPr>
            <a:picLocks noChangeAspect="1"/>
          </p:cNvPicPr>
          <p:nvPr/>
        </p:nvPicPr>
        <p:blipFill>
          <a:blip r:embed="rId2"/>
          <a:srcRect b="5513"/>
          <a:stretch>
            <a:fillRect/>
          </a:stretch>
        </p:blipFill>
        <p:spPr>
          <a:xfrm>
            <a:off x="325967" y="2438288"/>
            <a:ext cx="3429000" cy="2426203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40346" name="Picture 58" descr="{FCBE084F-B544-472F-8A2A-6272B9FB2B64}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1225" y="3360598"/>
            <a:ext cx="838200" cy="29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347" name="Picture 59" descr="{FCBE084F-B544-472F-8A2A-6272B9FB2B64}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7125" y="4491275"/>
            <a:ext cx="838200" cy="29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矩形 60"/>
          <p:cNvSpPr/>
          <p:nvPr/>
        </p:nvSpPr>
        <p:spPr>
          <a:xfrm>
            <a:off x="389467" y="936853"/>
            <a:ext cx="33951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noProof="1" smtClean="0">
                <a:latin typeface="黑体" pitchFamily="49" charset="-122"/>
                <a:ea typeface="黑体" pitchFamily="49" charset="-122"/>
                <a:cs typeface="+mn-ea"/>
              </a:rPr>
              <a:t>人在水上看到物体的像，比实际物体位置偏上，感觉水比较浅。</a:t>
            </a:r>
            <a:endParaRPr lang="zh-CN" altLang="en-US" sz="2400" b="1" noProof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4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34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40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0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40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271805" y="86954"/>
            <a:ext cx="608220" cy="5111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174115" y="86817"/>
            <a:ext cx="809896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149087" y="1280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05354" y="757872"/>
            <a:ext cx="6688137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宋体" pitchFamily="2" charset="-122"/>
              </a:rPr>
              <a:t>你见过下面的现象吗？你知道为什么吗？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39" y="1531834"/>
            <a:ext cx="3574627" cy="308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4" name="Picture 2" descr="http://ufoimg1.piantu.com/uploads/allimg/201604/10-1604152303013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6600" y="1537426"/>
            <a:ext cx="4178918" cy="3059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919693" y="417878"/>
            <a:ext cx="25685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水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中看树</a:t>
            </a:r>
          </a:p>
        </p:txBody>
      </p:sp>
      <p:pic>
        <p:nvPicPr>
          <p:cNvPr id="23554" name="Picture 3" descr="未命名00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6226" y="1979872"/>
            <a:ext cx="4276725" cy="213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Line 4"/>
          <p:cNvSpPr>
            <a:spLocks noChangeShapeType="1"/>
          </p:cNvSpPr>
          <p:nvPr/>
        </p:nvSpPr>
        <p:spPr bwMode="auto">
          <a:xfrm>
            <a:off x="2181225" y="3063041"/>
            <a:ext cx="0" cy="456071"/>
          </a:xfrm>
          <a:prstGeom prst="line">
            <a:avLst/>
          </a:prstGeom>
          <a:noFill/>
          <a:ln w="12700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6" name="Line 5"/>
          <p:cNvSpPr>
            <a:spLocks noChangeShapeType="1"/>
          </p:cNvSpPr>
          <p:nvPr/>
        </p:nvSpPr>
        <p:spPr bwMode="auto">
          <a:xfrm>
            <a:off x="2562225" y="3063040"/>
            <a:ext cx="0" cy="513080"/>
          </a:xfrm>
          <a:prstGeom prst="line">
            <a:avLst/>
          </a:prstGeom>
          <a:noFill/>
          <a:ln w="12700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Line 6"/>
          <p:cNvSpPr>
            <a:spLocks noChangeShapeType="1"/>
          </p:cNvSpPr>
          <p:nvPr/>
        </p:nvSpPr>
        <p:spPr bwMode="auto">
          <a:xfrm>
            <a:off x="809625" y="2093889"/>
            <a:ext cx="1828800" cy="1653258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8" name="Line 7"/>
          <p:cNvSpPr>
            <a:spLocks noChangeShapeType="1"/>
          </p:cNvSpPr>
          <p:nvPr/>
        </p:nvSpPr>
        <p:spPr bwMode="auto">
          <a:xfrm>
            <a:off x="809625" y="2093889"/>
            <a:ext cx="2362200" cy="1653258"/>
          </a:xfrm>
          <a:prstGeom prst="lin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9" name="Line 8"/>
          <p:cNvSpPr>
            <a:spLocks noChangeShapeType="1"/>
          </p:cNvSpPr>
          <p:nvPr/>
        </p:nvSpPr>
        <p:spPr bwMode="auto">
          <a:xfrm>
            <a:off x="2181225" y="3348085"/>
            <a:ext cx="381000" cy="34205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0" name="Line 9"/>
          <p:cNvSpPr>
            <a:spLocks noChangeShapeType="1"/>
          </p:cNvSpPr>
          <p:nvPr/>
        </p:nvSpPr>
        <p:spPr bwMode="auto">
          <a:xfrm>
            <a:off x="2562225" y="3348085"/>
            <a:ext cx="533400" cy="34205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1" name="Line 10"/>
          <p:cNvSpPr>
            <a:spLocks noChangeShapeType="1"/>
          </p:cNvSpPr>
          <p:nvPr/>
        </p:nvSpPr>
        <p:spPr bwMode="auto">
          <a:xfrm flipH="1">
            <a:off x="428625" y="2093889"/>
            <a:ext cx="381000" cy="912142"/>
          </a:xfrm>
          <a:prstGeom prst="line">
            <a:avLst/>
          </a:prstGeom>
          <a:noFill/>
          <a:ln w="12700">
            <a:solidFill>
              <a:srgbClr val="0033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2" name="Line 11"/>
          <p:cNvSpPr>
            <a:spLocks noChangeShapeType="1"/>
          </p:cNvSpPr>
          <p:nvPr/>
        </p:nvSpPr>
        <p:spPr bwMode="auto">
          <a:xfrm>
            <a:off x="809625" y="2093890"/>
            <a:ext cx="457200" cy="855133"/>
          </a:xfrm>
          <a:prstGeom prst="line">
            <a:avLst/>
          </a:prstGeom>
          <a:noFill/>
          <a:ln w="12700">
            <a:solidFill>
              <a:srgbClr val="0033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3" name="Line 12"/>
          <p:cNvSpPr>
            <a:spLocks noChangeShapeType="1"/>
          </p:cNvSpPr>
          <p:nvPr/>
        </p:nvSpPr>
        <p:spPr bwMode="auto">
          <a:xfrm>
            <a:off x="428625" y="3006032"/>
            <a:ext cx="914400" cy="0"/>
          </a:xfrm>
          <a:prstGeom prst="line">
            <a:avLst/>
          </a:prstGeom>
          <a:noFill/>
          <a:ln w="12700">
            <a:solidFill>
              <a:srgbClr val="0033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4" name="Line 13"/>
          <p:cNvSpPr>
            <a:spLocks noChangeShapeType="1"/>
          </p:cNvSpPr>
          <p:nvPr/>
        </p:nvSpPr>
        <p:spPr bwMode="auto">
          <a:xfrm>
            <a:off x="809625" y="3006031"/>
            <a:ext cx="0" cy="228036"/>
          </a:xfrm>
          <a:prstGeom prst="line">
            <a:avLst/>
          </a:prstGeom>
          <a:noFill/>
          <a:ln w="12700">
            <a:solidFill>
              <a:srgbClr val="0033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5" name="Line 14"/>
          <p:cNvSpPr>
            <a:spLocks noChangeShapeType="1"/>
          </p:cNvSpPr>
          <p:nvPr/>
        </p:nvSpPr>
        <p:spPr bwMode="auto">
          <a:xfrm>
            <a:off x="962025" y="3006032"/>
            <a:ext cx="0" cy="285044"/>
          </a:xfrm>
          <a:prstGeom prst="line">
            <a:avLst/>
          </a:prstGeom>
          <a:noFill/>
          <a:ln w="12700">
            <a:solidFill>
              <a:srgbClr val="003300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38607" name="Picture 1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48026" y="3633129"/>
            <a:ext cx="657225" cy="4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7" name="Text Box 16"/>
          <p:cNvSpPr txBox="1">
            <a:spLocks noChangeArrowheads="1"/>
          </p:cNvSpPr>
          <p:nvPr/>
        </p:nvSpPr>
        <p:spPr bwMode="auto">
          <a:xfrm>
            <a:off x="276225" y="2394374"/>
            <a:ext cx="381000" cy="46166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FF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23568" name="Text Box 17"/>
          <p:cNvSpPr txBox="1">
            <a:spLocks noChangeArrowheads="1"/>
          </p:cNvSpPr>
          <p:nvPr/>
        </p:nvSpPr>
        <p:spPr bwMode="auto">
          <a:xfrm>
            <a:off x="504825" y="1637818"/>
            <a:ext cx="609600" cy="46166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2400" baseline="-25000">
                <a:solidFill>
                  <a:srgbClr val="0000FF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238610" name="Text Box 18"/>
          <p:cNvSpPr txBox="1">
            <a:spLocks noChangeArrowheads="1"/>
          </p:cNvSpPr>
          <p:nvPr/>
        </p:nvSpPr>
        <p:spPr bwMode="auto">
          <a:xfrm>
            <a:off x="4646084" y="734217"/>
            <a:ext cx="4256088" cy="4081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50"/>
              </a:spcBef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   由于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人眼的“视觉直进”的功能，觉得光线总是沿直线射入人眼的。进入眼睛的光线是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点发出的光线“拐弯”后进入人眼的，但眼睛觉得光线是从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en-US" altLang="zh-CN" sz="2400" baseline="-250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点射过来的。事实上并不存在发光的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en-US" altLang="zh-CN" sz="2400" baseline="-250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点，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en-US" altLang="zh-CN" sz="2400" baseline="-250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点是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点的虚像点。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en-US" altLang="zh-CN" sz="2400" baseline="-250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比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高，所以水中看到的树比实际位置要高。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86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3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6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79450" y="2427123"/>
            <a:ext cx="1081088" cy="83099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光的折射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35289" y="1171552"/>
            <a:ext cx="5748337" cy="1015663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/>
              <a:t>折射现象：当光从一种介质斜射入另一种介质时，传播方向发生偏折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43756" y="2448606"/>
            <a:ext cx="1525587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折射规律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028142" y="2440140"/>
            <a:ext cx="2232025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空气中的角大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918355" y="3157961"/>
            <a:ext cx="4116387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在折射现象中，光路可逆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935289" y="3873724"/>
            <a:ext cx="2732087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生活中的折射现象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2068514" y="1549424"/>
            <a:ext cx="560387" cy="2477511"/>
          </a:xfrm>
          <a:prstGeom prst="leftBrace">
            <a:avLst>
              <a:gd name="adj1" fmla="val 8333"/>
              <a:gd name="adj2" fmla="val 50268"/>
            </a:avLst>
          </a:prstGeom>
          <a:ln cap="rnd">
            <a:solidFill>
              <a:schemeClr val="accent4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0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12"/>
          <p:cNvSpPr/>
          <p:nvPr/>
        </p:nvSpPr>
        <p:spPr>
          <a:xfrm>
            <a:off x="116877" y="137503"/>
            <a:ext cx="591267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Shape 112"/>
          <p:cNvSpPr/>
          <p:nvPr/>
        </p:nvSpPr>
        <p:spPr>
          <a:xfrm>
            <a:off x="89377" y="137503"/>
            <a:ext cx="576140" cy="52321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矩形: 圆角 3"/>
          <p:cNvSpPr/>
          <p:nvPr/>
        </p:nvSpPr>
        <p:spPr>
          <a:xfrm>
            <a:off x="588599" y="1202112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648506" y="713332"/>
            <a:ext cx="255454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考点一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：折射现象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>
          <a:xfrm>
            <a:off x="398434" y="1821916"/>
            <a:ext cx="8229600" cy="2419884"/>
          </a:xfrm>
          <a:prstGeom prst="rect">
            <a:avLst/>
          </a:prstGeom>
          <a:ln/>
        </p:spPr>
        <p:txBody>
          <a:bodyPr/>
          <a:lstStyle/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sym typeface="Arial" panose="020B0604020202020204"/>
              </a:rPr>
              <a:t>1</a:t>
            </a:r>
            <a:r>
              <a:rPr kumimoji="0" lang="zh-CN" altLang="en-US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sym typeface="Arial" panose="020B0604020202020204"/>
              </a:rPr>
              <a:t>、光从空气斜射入水中时，折射角比入射角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    ）</a:t>
            </a:r>
            <a:endParaRPr kumimoji="0" lang="zh-CN" altLang="en-US" sz="28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宋体" pitchFamily="2" charset="-122"/>
              <a:sym typeface="Arial" panose="020B0604020202020204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sym typeface="Arial" panose="020B0604020202020204"/>
              </a:rPr>
              <a:t>　Ａ、大于　　　　Ｂ、小于</a:t>
            </a: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sym typeface="Arial" panose="020B0604020202020204"/>
              </a:rPr>
              <a:t>　Ｃ、等于　　　　Ｄ、以上都不对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宋体" pitchFamily="2" charset="-122"/>
              <a:sym typeface="Arial" panose="020B0604020202020204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7871326" y="1974316"/>
            <a:ext cx="57948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6"/>
          <p:cNvSpPr/>
          <p:nvPr/>
        </p:nvSpPr>
        <p:spPr>
          <a:xfrm>
            <a:off x="545540" y="424275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训练  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09575" y="993117"/>
            <a:ext cx="83454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</a:rPr>
              <a:t>2.</a:t>
            </a:r>
            <a:r>
              <a:rPr lang="zh-CN" altLang="en-US" sz="2400" dirty="0" smtClean="0">
                <a:latin typeface="Times New Roman" pitchFamily="18" charset="0"/>
              </a:rPr>
              <a:t>在</a:t>
            </a:r>
            <a:r>
              <a:rPr lang="zh-CN" altLang="en-US" sz="2400" dirty="0">
                <a:latin typeface="Times New Roman" pitchFamily="18" charset="0"/>
              </a:rPr>
              <a:t>湖边看平静湖水中的“鱼在云中游”，   则（   </a:t>
            </a:r>
            <a:r>
              <a:rPr lang="zh-CN" altLang="en-US" sz="2400" dirty="0" smtClean="0">
                <a:latin typeface="Times New Roman" pitchFamily="18" charset="0"/>
              </a:rPr>
              <a:t>       </a:t>
            </a:r>
            <a:r>
              <a:rPr lang="zh-CN" altLang="en-US" sz="2400" dirty="0">
                <a:latin typeface="Times New Roman" pitchFamily="18" charset="0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</a:rPr>
              <a:t>A</a:t>
            </a:r>
            <a:r>
              <a:rPr lang="zh-CN" altLang="en-US" sz="2400" dirty="0">
                <a:latin typeface="Times New Roman" pitchFamily="18" charset="0"/>
              </a:rPr>
              <a:t>、“鱼”是光的反射形成的虚像，“云”是光的折射形成的虚像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</a:rPr>
              <a:t>B</a:t>
            </a:r>
            <a:r>
              <a:rPr lang="zh-CN" altLang="en-US" sz="2400" dirty="0">
                <a:latin typeface="Times New Roman" pitchFamily="18" charset="0"/>
              </a:rPr>
              <a:t>、“鱼”是光的折射形成的虚像，“云”是光的反射形成的虚像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</a:rPr>
              <a:t>C</a:t>
            </a:r>
            <a:r>
              <a:rPr lang="zh-CN" altLang="en-US" sz="2400" dirty="0">
                <a:latin typeface="Times New Roman" pitchFamily="18" charset="0"/>
              </a:rPr>
              <a:t>、“鱼”和“云”都是光的反射形成的虚像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</a:rPr>
              <a:t>D</a:t>
            </a:r>
            <a:r>
              <a:rPr lang="zh-CN" altLang="en-US" sz="2400" dirty="0">
                <a:latin typeface="Times New Roman" pitchFamily="18" charset="0"/>
              </a:rPr>
              <a:t>、“鱼”和“云”都是光的折射形成的虚像</a:t>
            </a: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775451" y="1106887"/>
            <a:ext cx="792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3"/>
          <p:cNvSpPr/>
          <p:nvPr/>
        </p:nvSpPr>
        <p:spPr>
          <a:xfrm>
            <a:off x="651559" y="106193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128" y="403948"/>
            <a:ext cx="317009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考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点二：光的折射定律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491067" y="1699683"/>
            <a:ext cx="8077200" cy="257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3.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一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束光由玻璃斜射入空气中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入射角逐渐减小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则折射角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)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逐渐增大　　　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．逐渐减小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但总小于入射角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不变　　　　　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．逐渐减小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但总大于入射角</a:t>
            </a:r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2336800" y="2455333"/>
            <a:ext cx="4443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6"/>
          <p:cNvSpPr/>
          <p:nvPr/>
        </p:nvSpPr>
        <p:spPr>
          <a:xfrm>
            <a:off x="533381" y="480933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训练 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23334" y="1521883"/>
            <a:ext cx="8441265" cy="19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4.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光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从空气射入水中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入射角为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0°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折射角为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)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0°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　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30°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　</a:t>
            </a:r>
            <a:endParaRPr lang="en-US" altLang="zh-CN" sz="2800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45°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60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°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8144934" y="1651000"/>
            <a:ext cx="4443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/>
          <p:nvPr/>
        </p:nvSpPr>
        <p:spPr>
          <a:xfrm>
            <a:off x="406930" y="821373"/>
            <a:ext cx="8401050" cy="386259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07950" indent="-107950">
              <a:lnSpc>
                <a:spcPct val="125000"/>
              </a:lnSpc>
              <a:spcBef>
                <a:spcPts val="0"/>
              </a:spcBef>
            </a:pPr>
            <a:r>
              <a:rPr lang="en-US" altLang="zh-CN" sz="2800" noProof="1" smtClean="0">
                <a:latin typeface="宋体" pitchFamily="2" charset="-122"/>
                <a:ea typeface="宋体" pitchFamily="2" charset="-122"/>
                <a:cs typeface="+mn-ea"/>
              </a:rPr>
              <a:t>5.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</a:rPr>
              <a:t>一束光从一种均匀介质射入另一种均匀介质中，入射光线与法线的夹角</a:t>
            </a:r>
            <a:r>
              <a:rPr lang="zh-CN" altLang="en-US" sz="2800" noProof="1" smtClean="0">
                <a:latin typeface="宋体" pitchFamily="2" charset="-122"/>
                <a:ea typeface="宋体" pitchFamily="2" charset="-122"/>
                <a:cs typeface="+mn-ea"/>
              </a:rPr>
              <a:t>叫入射角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</a:rPr>
              <a:t>，折射光线与法线的夹角叫折射角。下列说法正确的是（      ）</a:t>
            </a:r>
            <a:endParaRPr lang="zh-CN" altLang="en-US" sz="2800" noProof="1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</a:pPr>
            <a:r>
              <a:rPr lang="en-US" altLang="zh-CN" sz="2800" noProof="1" smtClean="0">
                <a:latin typeface="宋体" pitchFamily="2" charset="-122"/>
                <a:ea typeface="宋体" pitchFamily="2" charset="-122"/>
                <a:cs typeface="+mn-ea"/>
              </a:rPr>
              <a:t>  A </a:t>
            </a: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</a:rPr>
              <a:t>.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</a:rPr>
              <a:t>折射角一定小于入射角                                </a:t>
            </a:r>
            <a:endParaRPr lang="zh-CN" altLang="en-US" sz="2800" noProof="1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</a:pP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</a:rPr>
              <a:t>  </a:t>
            </a:r>
            <a:r>
              <a:rPr lang="en-US" altLang="zh-CN" sz="2800" noProof="1" smtClean="0">
                <a:latin typeface="宋体" pitchFamily="2" charset="-122"/>
                <a:ea typeface="宋体" pitchFamily="2" charset="-122"/>
                <a:cs typeface="+mn-ea"/>
              </a:rPr>
              <a:t>B </a:t>
            </a: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</a:rPr>
              <a:t>.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</a:rPr>
              <a:t>折射角一定大于入射角</a:t>
            </a:r>
            <a:endParaRPr lang="zh-CN" altLang="en-US" sz="2800" noProof="1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</a:pP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</a:rPr>
              <a:t>  </a:t>
            </a:r>
            <a:r>
              <a:rPr lang="en-US" altLang="zh-CN" sz="2800" noProof="1" smtClean="0">
                <a:latin typeface="宋体" pitchFamily="2" charset="-122"/>
                <a:ea typeface="宋体" pitchFamily="2" charset="-122"/>
                <a:cs typeface="+mn-ea"/>
              </a:rPr>
              <a:t>C </a:t>
            </a: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</a:rPr>
              <a:t>.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</a:rPr>
              <a:t>折射角一定等于入射角                                </a:t>
            </a:r>
            <a:endParaRPr lang="zh-CN" altLang="en-US" sz="2800" noProof="1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</a:pP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</a:rPr>
              <a:t>  </a:t>
            </a:r>
            <a:r>
              <a:rPr lang="en-US" altLang="zh-CN" sz="2800" noProof="1" smtClean="0">
                <a:latin typeface="宋体" pitchFamily="2" charset="-122"/>
                <a:ea typeface="宋体" pitchFamily="2" charset="-122"/>
                <a:cs typeface="+mn-ea"/>
              </a:rPr>
              <a:t>D </a:t>
            </a: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</a:rPr>
              <a:t>.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</a:rPr>
              <a:t>光可能沿直线传播</a:t>
            </a:r>
            <a:endParaRPr lang="zh-CN" altLang="en-US" sz="2800" noProof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6609291" y="1944452"/>
            <a:ext cx="5535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4"/>
          <p:cNvSpPr>
            <a:spLocks noChangeArrowheads="1"/>
          </p:cNvSpPr>
          <p:nvPr/>
        </p:nvSpPr>
        <p:spPr bwMode="auto">
          <a:xfrm>
            <a:off x="380999" y="711059"/>
            <a:ext cx="8483600" cy="2099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6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6.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图所示是光线在空气和玻璃中传播的情形。其中</a:t>
            </a:r>
            <a:r>
              <a:rPr lang="en-US" altLang="zh-CN" sz="26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MM</a:t>
            </a: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′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垂直于</a:t>
            </a:r>
            <a:r>
              <a:rPr lang="en-US" altLang="zh-CN" sz="26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NN</a:t>
            </a: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′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∠</a:t>
            </a: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＝∠</a:t>
            </a: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则入射光线是</a:t>
            </a: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折射光线是</a:t>
            </a: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界面是</a:t>
            </a: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入射角是</a:t>
            </a: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折射角是</a:t>
            </a: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空气在界面的</a:t>
            </a: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侧。</a:t>
            </a:r>
          </a:p>
        </p:txBody>
      </p:sp>
      <p:sp>
        <p:nvSpPr>
          <p:cNvPr id="295952" name="Rectangle 16"/>
          <p:cNvSpPr>
            <a:spLocks noChangeArrowheads="1"/>
          </p:cNvSpPr>
          <p:nvPr/>
        </p:nvSpPr>
        <p:spPr bwMode="auto">
          <a:xfrm>
            <a:off x="6239932" y="1228232"/>
            <a:ext cx="8212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</a:t>
            </a:r>
          </a:p>
        </p:txBody>
      </p:sp>
      <p:sp>
        <p:nvSpPr>
          <p:cNvPr id="295954" name="Rectangle 18"/>
          <p:cNvSpPr>
            <a:spLocks noChangeArrowheads="1"/>
          </p:cNvSpPr>
          <p:nvPr/>
        </p:nvSpPr>
        <p:spPr bwMode="auto">
          <a:xfrm>
            <a:off x="973666" y="1754294"/>
            <a:ext cx="1049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</a:t>
            </a:r>
          </a:p>
        </p:txBody>
      </p:sp>
      <p:sp>
        <p:nvSpPr>
          <p:cNvPr id="295956" name="Rectangle 20"/>
          <p:cNvSpPr>
            <a:spLocks noChangeArrowheads="1"/>
          </p:cNvSpPr>
          <p:nvPr/>
        </p:nvSpPr>
        <p:spPr bwMode="auto">
          <a:xfrm>
            <a:off x="3471333" y="1745827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MM′</a:t>
            </a:r>
          </a:p>
        </p:txBody>
      </p:sp>
      <p:sp>
        <p:nvSpPr>
          <p:cNvPr id="295958" name="Rectangle 22"/>
          <p:cNvSpPr>
            <a:spLocks noChangeArrowheads="1"/>
          </p:cNvSpPr>
          <p:nvPr/>
        </p:nvSpPr>
        <p:spPr bwMode="auto">
          <a:xfrm>
            <a:off x="6409267" y="1737361"/>
            <a:ext cx="6463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cs typeface="Times New Roman" pitchFamily="18" charset="0"/>
              </a:rPr>
              <a:t>∠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95960" name="Rectangle 24"/>
          <p:cNvSpPr>
            <a:spLocks noChangeArrowheads="1"/>
          </p:cNvSpPr>
          <p:nvPr/>
        </p:nvSpPr>
        <p:spPr bwMode="auto">
          <a:xfrm>
            <a:off x="1117600" y="2240281"/>
            <a:ext cx="6463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cs typeface="Times New Roman" pitchFamily="18" charset="0"/>
              </a:rPr>
              <a:t>∠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95962" name="Rectangle 26"/>
          <p:cNvSpPr>
            <a:spLocks noChangeArrowheads="1"/>
          </p:cNvSpPr>
          <p:nvPr/>
        </p:nvSpPr>
        <p:spPr bwMode="auto">
          <a:xfrm>
            <a:off x="4368800" y="2248747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左</a:t>
            </a:r>
          </a:p>
        </p:txBody>
      </p:sp>
      <p:pic>
        <p:nvPicPr>
          <p:cNvPr id="9225" name="Picture 27" descr="C:\Users\Administrator\Desktop\八上物理（人教）四清 教师用书２０１５邹梨花√\S110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599" y="2993813"/>
            <a:ext cx="2646745" cy="1849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5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5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5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5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5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5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5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5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5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5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5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5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5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5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52" grpId="0"/>
      <p:bldP spid="295954" grpId="0"/>
      <p:bldP spid="295956" grpId="0"/>
      <p:bldP spid="295958" grpId="0"/>
      <p:bldP spid="295960" grpId="0"/>
      <p:bldP spid="29596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3"/>
          <p:cNvSpPr/>
          <p:nvPr/>
        </p:nvSpPr>
        <p:spPr>
          <a:xfrm>
            <a:off x="609226" y="96033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559128" y="403948"/>
            <a:ext cx="317009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考点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三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：折射定律作图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482599" y="1507067"/>
            <a:ext cx="8246533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7.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图所示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一条光线</a:t>
            </a:r>
            <a:r>
              <a:rPr lang="en-US" altLang="zh-CN" sz="28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AO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射到平静的湖面上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请作出它的反射光线和折射光线。</a:t>
            </a:r>
          </a:p>
        </p:txBody>
      </p:sp>
      <p:pic>
        <p:nvPicPr>
          <p:cNvPr id="5" name="Picture 12" descr="C:\Users\Administrator\Desktop\八上物理（人教）四清 教师用书２０１５邹梨花√\S111A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7268" y="3056467"/>
            <a:ext cx="2383998" cy="126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C:\Users\Administrator\Desktop\八上物理（人教）四清 教师用书２０１５邹梨花√\S111.TIF"/>
          <p:cNvPicPr>
            <a:picLocks noChangeAspect="1" noChangeArrowheads="1"/>
          </p:cNvPicPr>
          <p:nvPr/>
        </p:nvPicPr>
        <p:blipFill>
          <a:blip r:embed="rId4" r:link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0200" y="3005667"/>
            <a:ext cx="2091266" cy="1488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6"/>
          <p:cNvSpPr/>
          <p:nvPr/>
        </p:nvSpPr>
        <p:spPr>
          <a:xfrm>
            <a:off x="524915" y="362399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训练 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Rectangle 15"/>
          <p:cNvSpPr>
            <a:spLocks noChangeArrowheads="1"/>
          </p:cNvSpPr>
          <p:nvPr/>
        </p:nvSpPr>
        <p:spPr bwMode="auto">
          <a:xfrm>
            <a:off x="524933" y="1050397"/>
            <a:ext cx="7924800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8.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装满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水的井底趴着一只青蛙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图中的</a:t>
            </a:r>
            <a:r>
              <a:rPr lang="en-US" altLang="zh-CN" sz="28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P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点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，请画出图中的青蛙所能看到井外的范围。</a:t>
            </a:r>
          </a:p>
        </p:txBody>
      </p:sp>
      <p:pic>
        <p:nvPicPr>
          <p:cNvPr id="4" name="Picture 16" descr="C:\Users\Administrator\Desktop\八上物理（人教）四清 教师用书２０１５邹梨花√\S118A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44599" y="2921000"/>
            <a:ext cx="1845733" cy="16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 descr="C:\Users\Administrator\Desktop\八上物理（人教）四清 教师用书２０１５邹梨花√\S118.TIF"/>
          <p:cNvPicPr>
            <a:picLocks noChangeAspect="1" noChangeArrowheads="1"/>
          </p:cNvPicPr>
          <p:nvPr/>
        </p:nvPicPr>
        <p:blipFill>
          <a:blip r:embed="rId4" r:link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0732" y="2387600"/>
            <a:ext cx="1778000" cy="2202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5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 smtClean="0">
                <a:solidFill>
                  <a:srgbClr val="FFFFFF"/>
                </a:solidFill>
              </a:rPr>
              <a:t>0</a:t>
            </a:r>
            <a:r>
              <a:rPr lang="en-US" altLang="zh-CN" sz="1000" dirty="0" smtClean="0">
                <a:solidFill>
                  <a:srgbClr val="FFFFFF"/>
                </a:solidFill>
              </a:rPr>
              <a:t>2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6" name="Shape 120"/>
          <p:cNvSpPr/>
          <p:nvPr/>
        </p:nvSpPr>
        <p:spPr>
          <a:xfrm>
            <a:off x="715634" y="316668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dirty="0" smtClean="0">
                <a:solidFill>
                  <a:srgbClr val="007E27"/>
                </a:solidFill>
              </a:rPr>
              <a:t>学习目标</a:t>
            </a:r>
            <a:endParaRPr b="1" dirty="0">
              <a:solidFill>
                <a:srgbClr val="007E27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5265" y="917770"/>
            <a:ext cx="723053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学习目标</a:t>
            </a:r>
            <a:endParaRPr lang="en-US" altLang="zh-CN" sz="2800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认识光的折射现象</a:t>
            </a:r>
            <a:r>
              <a:rPr lang="en-US" altLang="zh-CN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掌握光从空气射入水或其他介质时、光从水或其他介质射入空气时的偏折规律</a:t>
            </a:r>
            <a:r>
              <a:rPr lang="en-US" altLang="zh-CN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会用折射原理解释光的折射现象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74134" y="864130"/>
            <a:ext cx="8153400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9.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图所示为一半球形玻璃砖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请画出光线从</a:t>
            </a:r>
            <a:r>
              <a:rPr lang="en-US" altLang="zh-CN" sz="28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O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点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球心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射向玻璃砖的完整光路图。</a:t>
            </a:r>
          </a:p>
        </p:txBody>
      </p:sp>
      <p:pic>
        <p:nvPicPr>
          <p:cNvPr id="5" name="Picture 6" descr="C:\Users\Administrator\Desktop\八上物理（人教）四清 教师用书２０１５邹梨花√\C8A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9399" y="2514600"/>
            <a:ext cx="1896533" cy="1731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:\Users\Administrator\Desktop\八上物理（人教）四清 教师用书２０１５邹梨花√\C8.TIF"/>
          <p:cNvPicPr>
            <a:picLocks noChangeAspect="1" noChangeArrowheads="1"/>
          </p:cNvPicPr>
          <p:nvPr/>
        </p:nvPicPr>
        <p:blipFill>
          <a:blip r:embed="rId4" r:link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95333" y="2370667"/>
            <a:ext cx="1913467" cy="174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457199" y="708555"/>
            <a:ext cx="8348133" cy="177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10.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图中的两架敌机，一架是实际的飞机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一架是从潜艇上观察到的该飞机的像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请用光学作图法确定哪架是实际飞机。</a:t>
            </a:r>
          </a:p>
        </p:txBody>
      </p:sp>
      <p:pic>
        <p:nvPicPr>
          <p:cNvPr id="3" name="Picture 10" descr="C:\Users\Administrator\Desktop\八上物理（人教）四清 教师用书２０１５邹梨花√\B13A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9934" y="2999057"/>
            <a:ext cx="2269066" cy="161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 descr="C:\Users\Administrator\Desktop\八上物理（人教）四清 教师用书２０１５邹梨花√\B13.TIF"/>
          <p:cNvPicPr>
            <a:picLocks noChangeAspect="1" noChangeArrowheads="1"/>
          </p:cNvPicPr>
          <p:nvPr/>
        </p:nvPicPr>
        <p:blipFill>
          <a:blip r:embed="rId4" r:link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32865" y="2919793"/>
            <a:ext cx="2353733" cy="1694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3"/>
          <p:cNvSpPr/>
          <p:nvPr/>
        </p:nvSpPr>
        <p:spPr>
          <a:xfrm>
            <a:off x="609226" y="96033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559128" y="403948"/>
            <a:ext cx="470897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考点四：折射现象在生活中的应用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491068" y="1594686"/>
            <a:ext cx="8161866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11.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小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明涉水过滩时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看到水底的石头是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变浅了的石头的实像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变浅了的石头的虚像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变深了的石头的实像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变深了的石头的虚像</a:t>
            </a:r>
          </a:p>
        </p:txBody>
      </p:sp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7247466" y="1680351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6"/>
          <p:cNvSpPr/>
          <p:nvPr/>
        </p:nvSpPr>
        <p:spPr>
          <a:xfrm>
            <a:off x="524915" y="362399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训练 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389466" y="1016529"/>
            <a:ext cx="8398933" cy="11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12.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图所示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当渔民在叉鱼时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为了能叉到鱼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应使鱼叉对准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)</a:t>
            </a:r>
            <a:endParaRPr lang="en-US" altLang="zh-CN" sz="2800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584201" y="2295524"/>
            <a:ext cx="3505200" cy="225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．所看到的鱼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所看到鱼的下方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所看到鱼的上方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都不正确</a:t>
            </a: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17800" y="1608666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</a:p>
        </p:txBody>
      </p:sp>
      <p:pic>
        <p:nvPicPr>
          <p:cNvPr id="7" name="Picture 19" descr="C:\Users\Administrator\Desktop\八上物理（人教）四清 教师用书２０１５邹梨花√\S114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17066" y="2616200"/>
            <a:ext cx="226695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2"/>
          <p:cNvSpPr>
            <a:spLocks noChangeArrowheads="1"/>
          </p:cNvSpPr>
          <p:nvPr/>
        </p:nvSpPr>
        <p:spPr bwMode="auto">
          <a:xfrm>
            <a:off x="465667" y="650134"/>
            <a:ext cx="8077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13.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空杯子里放一枚硬币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使眼睛刚好看不见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保持眼睛和杯子的位置不变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慢慢向杯中注水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13315" name="Picture 13" descr="C:\Users\Administrator\Desktop\八上物理（人教）四清 教师用书２０１５邹梨花√\S116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28734" y="3620911"/>
            <a:ext cx="1962150" cy="1230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15"/>
          <p:cNvSpPr>
            <a:spLocks noChangeArrowheads="1"/>
          </p:cNvSpPr>
          <p:nvPr/>
        </p:nvSpPr>
        <p:spPr bwMode="auto">
          <a:xfrm>
            <a:off x="541865" y="1814090"/>
            <a:ext cx="8068733" cy="2239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  <a:cs typeface="Times New Roman" pitchFamily="18" charset="0"/>
              </a:rPr>
              <a:t>．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随着水的增多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眼睛能看到硬币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但位置比实际位置高</a:t>
            </a:r>
            <a:endParaRPr lang="zh-CN" altLang="en-US" sz="2400" dirty="0"/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随着水的增多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眼睛能看到硬币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但位置比实际位置低</a:t>
            </a:r>
            <a:endParaRPr lang="zh-CN" altLang="en-US" sz="2400" dirty="0"/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随着水的增多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眼睛能看到硬币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但位置没有改变</a:t>
            </a:r>
            <a:endParaRPr lang="zh-CN" altLang="en-US" sz="2400" dirty="0"/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en-US" sz="2400" dirty="0"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注水后仍看不见硬币</a:t>
            </a:r>
          </a:p>
        </p:txBody>
      </p:sp>
      <p:sp>
        <p:nvSpPr>
          <p:cNvPr id="300049" name="Rectangle 17"/>
          <p:cNvSpPr>
            <a:spLocks noChangeArrowheads="1"/>
          </p:cNvSpPr>
          <p:nvPr/>
        </p:nvSpPr>
        <p:spPr bwMode="auto">
          <a:xfrm>
            <a:off x="7493002" y="1268872"/>
            <a:ext cx="407484" cy="579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0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0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0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4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9"/>
          <p:cNvSpPr>
            <a:spLocks noChangeArrowheads="1"/>
          </p:cNvSpPr>
          <p:nvPr/>
        </p:nvSpPr>
        <p:spPr bwMode="auto">
          <a:xfrm>
            <a:off x="448733" y="803769"/>
            <a:ext cx="8348133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14.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晚上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小明发现了一个有趣的现象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他透过自家窗户玻璃看到了外面亮着的灯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同时还看到了自家亮着的灯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前者是光的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现象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后者是光的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现象；他打开窗户直接看到了外面的灯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这又是光的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现象。</a:t>
            </a:r>
          </a:p>
        </p:txBody>
      </p:sp>
      <p:sp>
        <p:nvSpPr>
          <p:cNvPr id="305162" name="Rectangle 10"/>
          <p:cNvSpPr>
            <a:spLocks noChangeArrowheads="1"/>
          </p:cNvSpPr>
          <p:nvPr/>
        </p:nvSpPr>
        <p:spPr bwMode="auto">
          <a:xfrm>
            <a:off x="4639733" y="2103684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折射</a:t>
            </a:r>
          </a:p>
        </p:txBody>
      </p:sp>
      <p:sp>
        <p:nvSpPr>
          <p:cNvPr id="305163" name="Rectangle 11"/>
          <p:cNvSpPr>
            <a:spLocks noChangeArrowheads="1"/>
          </p:cNvSpPr>
          <p:nvPr/>
        </p:nvSpPr>
        <p:spPr bwMode="auto">
          <a:xfrm>
            <a:off x="762000" y="2772550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反射</a:t>
            </a:r>
          </a:p>
        </p:txBody>
      </p:sp>
      <p:sp>
        <p:nvSpPr>
          <p:cNvPr id="305164" name="Rectangle 12"/>
          <p:cNvSpPr>
            <a:spLocks noChangeArrowheads="1"/>
          </p:cNvSpPr>
          <p:nvPr/>
        </p:nvSpPr>
        <p:spPr bwMode="auto">
          <a:xfrm>
            <a:off x="1955800" y="3391748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直线传播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5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5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5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5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62" grpId="0"/>
      <p:bldP spid="305163" grpId="0"/>
      <p:bldP spid="3051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08"/>
          <p:cNvSpPr/>
          <p:nvPr/>
        </p:nvSpPr>
        <p:spPr>
          <a:xfrm>
            <a:off x="161803" y="86953"/>
            <a:ext cx="601344" cy="5524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Shape 112"/>
          <p:cNvSpPr/>
          <p:nvPr/>
        </p:nvSpPr>
        <p:spPr>
          <a:xfrm>
            <a:off x="146616" y="107442"/>
            <a:ext cx="623405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942833" y="134942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77321" y="2083071"/>
            <a:ext cx="3859212" cy="267765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光</a:t>
            </a:r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由一种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介质斜射</a:t>
            </a:r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入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另一种介质</a:t>
            </a:r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时，传播方向会发生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偏折</a:t>
            </a:r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，这种现象叫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光的折射</a:t>
            </a:r>
            <a:r>
              <a:rPr lang="zh-CN" altLang="en-US" sz="2800" dirty="0" smtClean="0">
                <a:solidFill>
                  <a:srgbClr val="0C0C0C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dirty="0">
              <a:solidFill>
                <a:srgbClr val="0C0C0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1145117" y="1482526"/>
            <a:ext cx="30572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宋体" pitchFamily="2" charset="-122"/>
              </a:rPr>
              <a:t>什么叫光的折射？</a:t>
            </a:r>
          </a:p>
        </p:txBody>
      </p:sp>
      <p:pic>
        <p:nvPicPr>
          <p:cNvPr id="8" name="图片 7" descr="20110920162641-3516002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5826" y="1861938"/>
            <a:ext cx="4067175" cy="302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6151"/>
          <p:cNvSpPr txBox="1">
            <a:spLocks noChangeArrowheads="1"/>
          </p:cNvSpPr>
          <p:nvPr/>
        </p:nvSpPr>
        <p:spPr bwMode="auto">
          <a:xfrm>
            <a:off x="1116615" y="810511"/>
            <a:ext cx="30572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</a:t>
            </a:r>
            <a:r>
              <a:rPr lang="zh-CN" altLang="zh-CN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光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的折射现象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 rot="1031646">
            <a:off x="4149726" y="2533369"/>
            <a:ext cx="1171575" cy="875324"/>
            <a:chOff x="0" y="0"/>
            <a:chExt cx="907" cy="907"/>
          </a:xfrm>
        </p:grpSpPr>
        <p:sp>
          <p:nvSpPr>
            <p:cNvPr id="9218" name="Line 12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907" cy="90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9" name="Line 13"/>
            <p:cNvSpPr>
              <a:spLocks noChangeShapeType="1"/>
            </p:cNvSpPr>
            <p:nvPr/>
          </p:nvSpPr>
          <p:spPr bwMode="auto">
            <a:xfrm>
              <a:off x="408" y="408"/>
              <a:ext cx="136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0" name="Rectangle 8"/>
          <p:cNvSpPr>
            <a:spLocks noChangeArrowheads="1"/>
          </p:cNvSpPr>
          <p:nvPr/>
        </p:nvSpPr>
        <p:spPr bwMode="auto">
          <a:xfrm>
            <a:off x="2232026" y="2435978"/>
            <a:ext cx="4137025" cy="2010751"/>
          </a:xfrm>
          <a:prstGeom prst="rect">
            <a:avLst/>
          </a:prstGeom>
          <a:gradFill rotWithShape="1">
            <a:gsLst>
              <a:gs pos="0">
                <a:srgbClr val="99CCFF">
                  <a:alpha val="48996"/>
                </a:srgbClr>
              </a:gs>
              <a:gs pos="100000">
                <a:srgbClr val="7095BA"/>
              </a:gs>
            </a:gsLst>
            <a:lin ang="5400000" scaled="1"/>
          </a:gra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3190875" y="1559467"/>
            <a:ext cx="1168400" cy="876512"/>
            <a:chOff x="0" y="0"/>
            <a:chExt cx="907" cy="907"/>
          </a:xfrm>
        </p:grpSpPr>
        <p:sp>
          <p:nvSpPr>
            <p:cNvPr id="9222" name="Line 18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907" cy="90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Line 19"/>
            <p:cNvSpPr>
              <a:spLocks noChangeShapeType="1"/>
            </p:cNvSpPr>
            <p:nvPr/>
          </p:nvSpPr>
          <p:spPr bwMode="auto">
            <a:xfrm>
              <a:off x="408" y="408"/>
              <a:ext cx="136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03" name="Text Box 20"/>
          <p:cNvSpPr txBox="1">
            <a:spLocks noChangeArrowheads="1"/>
          </p:cNvSpPr>
          <p:nvPr/>
        </p:nvSpPr>
        <p:spPr bwMode="auto">
          <a:xfrm>
            <a:off x="2981326" y="1310053"/>
            <a:ext cx="4074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i="1"/>
              <a:t>A</a:t>
            </a:r>
          </a:p>
        </p:txBody>
      </p:sp>
      <p:sp>
        <p:nvSpPr>
          <p:cNvPr id="9225" name="Line 24"/>
          <p:cNvSpPr>
            <a:spLocks noChangeShapeType="1"/>
          </p:cNvSpPr>
          <p:nvPr/>
        </p:nvSpPr>
        <p:spPr bwMode="auto">
          <a:xfrm>
            <a:off x="2232025" y="2435978"/>
            <a:ext cx="4135438" cy="1188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6" name="Text Box 25"/>
          <p:cNvSpPr txBox="1">
            <a:spLocks noChangeArrowheads="1"/>
          </p:cNvSpPr>
          <p:nvPr/>
        </p:nvSpPr>
        <p:spPr bwMode="auto">
          <a:xfrm>
            <a:off x="2922589" y="2067796"/>
            <a:ext cx="803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/>
              <a:t>空气</a:t>
            </a:r>
          </a:p>
        </p:txBody>
      </p:sp>
      <p:sp>
        <p:nvSpPr>
          <p:cNvPr id="9227" name="Text Box 26"/>
          <p:cNvSpPr txBox="1">
            <a:spLocks noChangeArrowheads="1"/>
          </p:cNvSpPr>
          <p:nvPr/>
        </p:nvSpPr>
        <p:spPr bwMode="auto">
          <a:xfrm>
            <a:off x="3074988" y="2468046"/>
            <a:ext cx="4940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/>
              <a:t>水</a:t>
            </a: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 rot="5400000">
            <a:off x="4509583" y="1400058"/>
            <a:ext cx="874136" cy="1171575"/>
            <a:chOff x="0" y="0"/>
            <a:chExt cx="907" cy="907"/>
          </a:xfrm>
        </p:grpSpPr>
        <p:sp>
          <p:nvSpPr>
            <p:cNvPr id="9229" name="Line 18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907" cy="90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0" name="Line 19"/>
            <p:cNvSpPr>
              <a:spLocks noChangeShapeType="1"/>
            </p:cNvSpPr>
            <p:nvPr/>
          </p:nvSpPr>
          <p:spPr bwMode="auto">
            <a:xfrm rot="10800000">
              <a:off x="408" y="408"/>
              <a:ext cx="136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矩形标注 9"/>
          <p:cNvSpPr/>
          <p:nvPr/>
        </p:nvSpPr>
        <p:spPr>
          <a:xfrm>
            <a:off x="211138" y="789847"/>
            <a:ext cx="2260600" cy="862259"/>
          </a:xfrm>
          <a:prstGeom prst="wedgeRectCallout">
            <a:avLst>
              <a:gd name="adj1" fmla="val 87837"/>
              <a:gd name="adj2" fmla="val 57828"/>
            </a:avLst>
          </a:prstGeom>
          <a:solidFill>
            <a:schemeClr val="bg1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8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光线从空气进入水中</a:t>
            </a:r>
          </a:p>
        </p:txBody>
      </p:sp>
      <p:sp>
        <p:nvSpPr>
          <p:cNvPr id="11" name="矩形标注 10"/>
          <p:cNvSpPr/>
          <p:nvPr/>
        </p:nvSpPr>
        <p:spPr>
          <a:xfrm>
            <a:off x="6369050" y="610507"/>
            <a:ext cx="2260600" cy="862259"/>
          </a:xfrm>
          <a:prstGeom prst="wedgeRectCallout">
            <a:avLst>
              <a:gd name="adj1" fmla="val -90955"/>
              <a:gd name="adj2" fmla="val 87651"/>
            </a:avLst>
          </a:prstGeom>
          <a:solidFill>
            <a:schemeClr val="bg1"/>
          </a:solidFill>
          <a:ln w="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8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一部分被反射回空气中</a:t>
            </a:r>
          </a:p>
        </p:txBody>
      </p:sp>
      <p:sp>
        <p:nvSpPr>
          <p:cNvPr id="12" name="矩形标注 11"/>
          <p:cNvSpPr/>
          <p:nvPr/>
        </p:nvSpPr>
        <p:spPr>
          <a:xfrm>
            <a:off x="6564313" y="2811287"/>
            <a:ext cx="2268537" cy="1023785"/>
          </a:xfrm>
          <a:prstGeom prst="wedgeRectCallout">
            <a:avLst>
              <a:gd name="adj1" fmla="val -108988"/>
              <a:gd name="adj2" fmla="val 4299"/>
            </a:avLst>
          </a:prstGeom>
          <a:solidFill>
            <a:schemeClr val="bg1"/>
          </a:solidFill>
          <a:ln w="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8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一部分在水中发生折射</a:t>
            </a:r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118533" y="3321968"/>
            <a:ext cx="5505450" cy="1123550"/>
            <a:chOff x="2674" y="7546"/>
            <a:chExt cx="8670" cy="2363"/>
          </a:xfrm>
        </p:grpSpPr>
        <p:sp>
          <p:nvSpPr>
            <p:cNvPr id="13" name="云形 12"/>
            <p:cNvSpPr/>
            <p:nvPr/>
          </p:nvSpPr>
          <p:spPr>
            <a:xfrm>
              <a:off x="2674" y="7546"/>
              <a:ext cx="6540" cy="2276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800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两种现象是同时</a:t>
              </a:r>
            </a:p>
            <a:p>
              <a:pPr algn="ctr"/>
              <a:r>
                <a:rPr lang="zh-CN" altLang="en-US" sz="2800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发生的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8712" y="9369"/>
              <a:ext cx="1315" cy="45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5" name="椭圆 14"/>
            <p:cNvSpPr/>
            <p:nvPr/>
          </p:nvSpPr>
          <p:spPr>
            <a:xfrm>
              <a:off x="10337" y="9539"/>
              <a:ext cx="620" cy="28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112" y="9737"/>
              <a:ext cx="232" cy="17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4356532" y="763510"/>
            <a:ext cx="990600" cy="3659258"/>
            <a:chOff x="2544" y="720"/>
            <a:chExt cx="624" cy="3081"/>
          </a:xfrm>
        </p:grpSpPr>
        <p:sp>
          <p:nvSpPr>
            <p:cNvPr id="25" name="Line 20"/>
            <p:cNvSpPr>
              <a:spLocks noChangeShapeType="1"/>
            </p:cNvSpPr>
            <p:nvPr/>
          </p:nvSpPr>
          <p:spPr bwMode="auto">
            <a:xfrm>
              <a:off x="2544" y="912"/>
              <a:ext cx="0" cy="26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Text Box 21"/>
            <p:cNvSpPr txBox="1">
              <a:spLocks noChangeArrowheads="1"/>
            </p:cNvSpPr>
            <p:nvPr/>
          </p:nvSpPr>
          <p:spPr bwMode="auto">
            <a:xfrm>
              <a:off x="2592" y="720"/>
              <a:ext cx="336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27" name="Text Box 22"/>
            <p:cNvSpPr txBox="1">
              <a:spLocks noChangeArrowheads="1"/>
            </p:cNvSpPr>
            <p:nvPr/>
          </p:nvSpPr>
          <p:spPr bwMode="auto">
            <a:xfrm>
              <a:off x="2592" y="3360"/>
              <a:ext cx="576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tx1"/>
                  </a:solidFill>
                </a:rPr>
                <a:t>Nˊ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373563" y="2527394"/>
            <a:ext cx="990600" cy="1653258"/>
            <a:chOff x="2736" y="1920"/>
            <a:chExt cx="528" cy="1248"/>
          </a:xfrm>
        </p:grpSpPr>
        <p:sp>
          <p:nvSpPr>
            <p:cNvPr id="8194" name="Line 4"/>
            <p:cNvSpPr>
              <a:spLocks noChangeShapeType="1"/>
            </p:cNvSpPr>
            <p:nvPr/>
          </p:nvSpPr>
          <p:spPr bwMode="auto">
            <a:xfrm>
              <a:off x="2736" y="1920"/>
              <a:ext cx="528" cy="1248"/>
            </a:xfrm>
            <a:prstGeom prst="line">
              <a:avLst/>
            </a:prstGeom>
            <a:noFill/>
            <a:ln w="38100" cap="sq">
              <a:solidFill>
                <a:srgbClr val="FF0066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5" name="AutoShape 5"/>
            <p:cNvSpPr>
              <a:spLocks noChangeArrowheads="1"/>
            </p:cNvSpPr>
            <p:nvPr/>
          </p:nvSpPr>
          <p:spPr bwMode="auto">
            <a:xfrm rot="9209269">
              <a:off x="2836" y="2274"/>
              <a:ext cx="188" cy="222"/>
            </a:xfrm>
            <a:prstGeom prst="triangle">
              <a:avLst>
                <a:gd name="adj" fmla="val 50000"/>
              </a:avLst>
            </a:prstGeom>
            <a:solidFill>
              <a:srgbClr val="FF0066"/>
            </a:solidFill>
            <a:ln w="12700" cap="sq">
              <a:solidFill>
                <a:srgbClr val="FF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Font typeface="Wingdings" pitchFamily="2" charset="2"/>
                <a:buNone/>
              </a:pPr>
              <a:endParaRPr lang="zh-CN" altLang="en-US" sz="3200" b="1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373563" y="2527394"/>
            <a:ext cx="990600" cy="1653258"/>
            <a:chOff x="2736" y="1920"/>
            <a:chExt cx="528" cy="1248"/>
          </a:xfrm>
        </p:grpSpPr>
        <p:sp>
          <p:nvSpPr>
            <p:cNvPr id="8197" name="Line 7"/>
            <p:cNvSpPr>
              <a:spLocks noChangeShapeType="1"/>
            </p:cNvSpPr>
            <p:nvPr/>
          </p:nvSpPr>
          <p:spPr bwMode="auto">
            <a:xfrm>
              <a:off x="2736" y="1920"/>
              <a:ext cx="528" cy="1248"/>
            </a:xfrm>
            <a:prstGeom prst="line">
              <a:avLst/>
            </a:prstGeom>
            <a:noFill/>
            <a:ln w="38100" cap="sq">
              <a:solidFill>
                <a:srgbClr val="FF0066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8" name="AutoShape 8"/>
            <p:cNvSpPr>
              <a:spLocks noChangeArrowheads="1"/>
            </p:cNvSpPr>
            <p:nvPr/>
          </p:nvSpPr>
          <p:spPr bwMode="auto">
            <a:xfrm rot="9209269">
              <a:off x="2836" y="2274"/>
              <a:ext cx="188" cy="222"/>
            </a:xfrm>
            <a:prstGeom prst="triangle">
              <a:avLst>
                <a:gd name="adj" fmla="val 50000"/>
              </a:avLst>
            </a:prstGeom>
            <a:solidFill>
              <a:srgbClr val="FF0066"/>
            </a:solidFill>
            <a:ln w="12700" cap="sq">
              <a:solidFill>
                <a:srgbClr val="FF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Font typeface="Wingdings" pitchFamily="2" charset="2"/>
                <a:buNone/>
              </a:pPr>
              <a:endParaRPr lang="zh-CN" altLang="en-US" sz="3200" b="1"/>
            </a:p>
          </p:txBody>
        </p:sp>
      </p:grp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2011363" y="685295"/>
            <a:ext cx="304800" cy="18158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</a:rPr>
              <a:t>入射光线</a:t>
            </a:r>
          </a:p>
        </p:txBody>
      </p:sp>
      <p:sp>
        <p:nvSpPr>
          <p:cNvPr id="38928" name="Text Box 16"/>
          <p:cNvSpPr txBox="1">
            <a:spLocks noChangeArrowheads="1"/>
          </p:cNvSpPr>
          <p:nvPr/>
        </p:nvSpPr>
        <p:spPr bwMode="auto">
          <a:xfrm rot="-1302123">
            <a:off x="3267274" y="366995"/>
            <a:ext cx="615553" cy="178509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800">
                <a:latin typeface="宋体" pitchFamily="2" charset="-122"/>
              </a:rPr>
              <a:t>入射角</a:t>
            </a:r>
          </a:p>
        </p:txBody>
      </p:sp>
      <p:sp>
        <p:nvSpPr>
          <p:cNvPr id="38930" name="Text Box 18"/>
          <p:cNvSpPr txBox="1">
            <a:spLocks noChangeArrowheads="1"/>
          </p:cNvSpPr>
          <p:nvPr/>
        </p:nvSpPr>
        <p:spPr bwMode="auto">
          <a:xfrm>
            <a:off x="3868738" y="943023"/>
            <a:ext cx="13716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宋体" pitchFamily="2" charset="-122"/>
              </a:rPr>
              <a:t>法 线</a:t>
            </a:r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2544763" y="1159181"/>
            <a:ext cx="1828800" cy="1368213"/>
            <a:chOff x="1584" y="768"/>
            <a:chExt cx="1152" cy="1152"/>
          </a:xfrm>
        </p:grpSpPr>
        <p:sp>
          <p:nvSpPr>
            <p:cNvPr id="8203" name="Line 21"/>
            <p:cNvSpPr>
              <a:spLocks noChangeShapeType="1"/>
            </p:cNvSpPr>
            <p:nvPr/>
          </p:nvSpPr>
          <p:spPr bwMode="auto">
            <a:xfrm flipH="1" flipV="1">
              <a:off x="1584" y="768"/>
              <a:ext cx="1152" cy="1152"/>
            </a:xfrm>
            <a:prstGeom prst="line">
              <a:avLst/>
            </a:prstGeom>
            <a:noFill/>
            <a:ln w="38100" cap="sq">
              <a:solidFill>
                <a:srgbClr val="FF0066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AutoShape 22"/>
            <p:cNvSpPr>
              <a:spLocks noChangeArrowheads="1"/>
            </p:cNvSpPr>
            <p:nvPr/>
          </p:nvSpPr>
          <p:spPr bwMode="auto">
            <a:xfrm rot="8200322">
              <a:off x="1971" y="1152"/>
              <a:ext cx="237" cy="266"/>
            </a:xfrm>
            <a:prstGeom prst="triangle">
              <a:avLst>
                <a:gd name="adj" fmla="val 50000"/>
              </a:avLst>
            </a:prstGeom>
            <a:solidFill>
              <a:srgbClr val="FF0066"/>
            </a:solidFill>
            <a:ln w="38100" cap="sq">
              <a:solidFill>
                <a:srgbClr val="FF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Font typeface="Wingdings" pitchFamily="2" charset="2"/>
                <a:buNone/>
              </a:pPr>
              <a:endParaRPr lang="zh-CN" altLang="en-US" sz="3200" b="1"/>
            </a:p>
          </p:txBody>
        </p:sp>
      </p:grpSp>
      <p:sp>
        <p:nvSpPr>
          <p:cNvPr id="38935" name="Arc 23"/>
          <p:cNvSpPr>
            <a:spLocks noChangeArrowheads="1"/>
          </p:cNvSpPr>
          <p:nvPr/>
        </p:nvSpPr>
        <p:spPr bwMode="auto">
          <a:xfrm rot="-5631702">
            <a:off x="3683847" y="1770427"/>
            <a:ext cx="684107" cy="654050"/>
          </a:xfrm>
          <a:custGeom>
            <a:avLst/>
            <a:gdLst/>
            <a:ahLst/>
            <a:cxnLst>
              <a:cxn ang="0">
                <a:pos x="15090" y="0"/>
              </a:cxn>
              <a:cxn ang="0">
                <a:pos x="21600" y="15454"/>
              </a:cxn>
              <a:cxn ang="0">
                <a:pos x="15090" y="0"/>
              </a:cxn>
              <a:cxn ang="0">
                <a:pos x="21600" y="15454"/>
              </a:cxn>
              <a:cxn ang="0">
                <a:pos x="0" y="15454"/>
              </a:cxn>
              <a:cxn ang="0">
                <a:pos x="15090" y="0"/>
              </a:cxn>
            </a:cxnLst>
            <a:rect l="0" t="0" r="r" b="b"/>
            <a:pathLst>
              <a:path w="21600" h="15454" fill="none">
                <a:moveTo>
                  <a:pt x="15090" y="0"/>
                </a:moveTo>
                <a:cubicBezTo>
                  <a:pt x="19253" y="4064"/>
                  <a:pt x="21600" y="9636"/>
                  <a:pt x="21600" y="15454"/>
                </a:cubicBezTo>
              </a:path>
              <a:path w="21600" h="15454" stroke="0">
                <a:moveTo>
                  <a:pt x="15090" y="0"/>
                </a:moveTo>
                <a:cubicBezTo>
                  <a:pt x="19253" y="4064"/>
                  <a:pt x="21600" y="9636"/>
                  <a:pt x="21600" y="15454"/>
                </a:cubicBezTo>
                <a:lnTo>
                  <a:pt x="0" y="15454"/>
                </a:lnTo>
                <a:lnTo>
                  <a:pt x="15090" y="0"/>
                </a:lnTo>
                <a:close/>
              </a:path>
            </a:pathLst>
          </a:custGeom>
          <a:noFill/>
          <a:ln w="3175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6" name="Text Box 34"/>
          <p:cNvSpPr txBox="1">
            <a:spLocks noChangeArrowheads="1"/>
          </p:cNvSpPr>
          <p:nvPr/>
        </p:nvSpPr>
        <p:spPr bwMode="auto">
          <a:xfrm>
            <a:off x="6011863" y="1380091"/>
            <a:ext cx="14478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800">
                <a:solidFill>
                  <a:srgbClr val="000000"/>
                </a:solidFill>
                <a:latin typeface="Times New Roman" pitchFamily="18" charset="0"/>
              </a:rPr>
              <a:t>空气</a:t>
            </a:r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4373563" y="646101"/>
            <a:ext cx="0" cy="3648569"/>
            <a:chOff x="4373563" y="646101"/>
            <a:chExt cx="0" cy="3648569"/>
          </a:xfrm>
        </p:grpSpPr>
        <p:sp>
          <p:nvSpPr>
            <p:cNvPr id="8208" name="Line 36"/>
            <p:cNvSpPr>
              <a:spLocks noChangeShapeType="1"/>
            </p:cNvSpPr>
            <p:nvPr/>
          </p:nvSpPr>
          <p:spPr bwMode="auto">
            <a:xfrm>
              <a:off x="2928" y="1776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Line 37"/>
            <p:cNvSpPr>
              <a:spLocks noChangeShapeType="1"/>
            </p:cNvSpPr>
            <p:nvPr/>
          </p:nvSpPr>
          <p:spPr bwMode="auto">
            <a:xfrm>
              <a:off x="2928" y="96"/>
              <a:ext cx="0" cy="16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52" name="Arc 40"/>
          <p:cNvSpPr>
            <a:spLocks noChangeArrowheads="1"/>
          </p:cNvSpPr>
          <p:nvPr/>
        </p:nvSpPr>
        <p:spPr bwMode="auto">
          <a:xfrm rot="6238657">
            <a:off x="4321870" y="2930078"/>
            <a:ext cx="720925" cy="754063"/>
          </a:xfrm>
          <a:custGeom>
            <a:avLst/>
            <a:gdLst/>
            <a:ahLst/>
            <a:cxnLst>
              <a:cxn ang="0">
                <a:pos x="15825" y="0"/>
              </a:cxn>
              <a:cxn ang="0">
                <a:pos x="21029" y="9767"/>
              </a:cxn>
              <a:cxn ang="0">
                <a:pos x="15825" y="0"/>
              </a:cxn>
              <a:cxn ang="0">
                <a:pos x="21029" y="9767"/>
              </a:cxn>
              <a:cxn ang="0">
                <a:pos x="0" y="14701"/>
              </a:cxn>
              <a:cxn ang="0">
                <a:pos x="15825" y="0"/>
              </a:cxn>
            </a:cxnLst>
            <a:rect l="0" t="0" r="r" b="b"/>
            <a:pathLst>
              <a:path w="21029" h="14701" fill="none">
                <a:moveTo>
                  <a:pt x="15825" y="0"/>
                </a:moveTo>
                <a:cubicBezTo>
                  <a:pt x="18378" y="2749"/>
                  <a:pt x="20172" y="6115"/>
                  <a:pt x="21029" y="9767"/>
                </a:cubicBezTo>
              </a:path>
              <a:path w="21029" h="14701" stroke="0">
                <a:moveTo>
                  <a:pt x="15825" y="0"/>
                </a:moveTo>
                <a:cubicBezTo>
                  <a:pt x="18378" y="2749"/>
                  <a:pt x="20172" y="6115"/>
                  <a:pt x="21029" y="9767"/>
                </a:cubicBezTo>
                <a:lnTo>
                  <a:pt x="0" y="14701"/>
                </a:lnTo>
                <a:lnTo>
                  <a:pt x="15825" y="0"/>
                </a:lnTo>
                <a:close/>
              </a:path>
            </a:pathLst>
          </a:custGeom>
          <a:noFill/>
          <a:ln w="3175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立方体 9"/>
          <p:cNvSpPr/>
          <p:nvPr/>
        </p:nvSpPr>
        <p:spPr>
          <a:xfrm>
            <a:off x="1419212" y="2360643"/>
            <a:ext cx="6305550" cy="2318837"/>
          </a:xfrm>
          <a:prstGeom prst="cube">
            <a:avLst>
              <a:gd name="adj" fmla="val 25000"/>
            </a:avLst>
          </a:prstGeom>
          <a:gradFill>
            <a:gsLst>
              <a:gs pos="0">
                <a:srgbClr val="99CCFF">
                  <a:alpha val="47000"/>
                </a:srgbClr>
              </a:gs>
              <a:gs pos="100000">
                <a:srgbClr val="7095BA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D1E7F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 noProof="1"/>
          </a:p>
        </p:txBody>
      </p:sp>
      <p:sp>
        <p:nvSpPr>
          <p:cNvPr id="38944" name="Text Box 32"/>
          <p:cNvSpPr txBox="1">
            <a:spLocks noChangeArrowheads="1"/>
          </p:cNvSpPr>
          <p:nvPr/>
        </p:nvSpPr>
        <p:spPr bwMode="auto">
          <a:xfrm>
            <a:off x="5726113" y="2181779"/>
            <a:ext cx="18288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</a:rPr>
              <a:t>界  面</a:t>
            </a:r>
          </a:p>
        </p:txBody>
      </p:sp>
      <p:sp>
        <p:nvSpPr>
          <p:cNvPr id="38931" name="Text Box 19"/>
          <p:cNvSpPr txBox="1">
            <a:spLocks noChangeArrowheads="1"/>
          </p:cNvSpPr>
          <p:nvPr/>
        </p:nvSpPr>
        <p:spPr bwMode="auto">
          <a:xfrm rot="-2360985">
            <a:off x="4221163" y="1580491"/>
            <a:ext cx="22098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800">
                <a:solidFill>
                  <a:srgbClr val="FF0066"/>
                </a:solidFill>
                <a:latin typeface="宋体" pitchFamily="2" charset="-122"/>
              </a:rPr>
              <a:t>入射点</a:t>
            </a:r>
          </a:p>
        </p:txBody>
      </p:sp>
      <p:sp>
        <p:nvSpPr>
          <p:cNvPr id="38943" name="Text Box 31"/>
          <p:cNvSpPr txBox="1">
            <a:spLocks noChangeArrowheads="1"/>
          </p:cNvSpPr>
          <p:nvPr/>
        </p:nvSpPr>
        <p:spPr bwMode="auto">
          <a:xfrm>
            <a:off x="3868738" y="2456134"/>
            <a:ext cx="12192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800">
                <a:solidFill>
                  <a:srgbClr val="FF0066"/>
                </a:solidFill>
                <a:latin typeface="Times New Roman" pitchFamily="18" charset="0"/>
                <a:ea typeface="仿宋_GB2312" pitchFamily="49" charset="-122"/>
              </a:rPr>
              <a:t>O</a:t>
            </a:r>
          </a:p>
        </p:txBody>
      </p:sp>
      <p:sp>
        <p:nvSpPr>
          <p:cNvPr id="38950" name="Oval 38"/>
          <p:cNvSpPr>
            <a:spLocks noChangeArrowheads="1"/>
          </p:cNvSpPr>
          <p:nvPr/>
        </p:nvSpPr>
        <p:spPr bwMode="auto">
          <a:xfrm>
            <a:off x="4297364" y="2470385"/>
            <a:ext cx="179387" cy="127083"/>
          </a:xfrm>
          <a:prstGeom prst="ellipse">
            <a:avLst/>
          </a:prstGeom>
          <a:solidFill>
            <a:srgbClr val="FF0066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Font typeface="Wingdings" pitchFamily="2" charset="2"/>
              <a:buNone/>
            </a:pPr>
            <a:endParaRPr lang="zh-CN" altLang="en-US" sz="2400" b="1"/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601663" y="1812407"/>
            <a:ext cx="304800" cy="18158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800">
                <a:latin typeface="宋体" pitchFamily="2" charset="-122"/>
              </a:rPr>
              <a:t>认识要素</a:t>
            </a:r>
          </a:p>
        </p:txBody>
      </p:sp>
      <p:sp>
        <p:nvSpPr>
          <p:cNvPr id="38929" name="Rectangle 17"/>
          <p:cNvSpPr>
            <a:spLocks noChangeArrowheads="1"/>
          </p:cNvSpPr>
          <p:nvPr/>
        </p:nvSpPr>
        <p:spPr bwMode="auto">
          <a:xfrm rot="-925838">
            <a:off x="4630738" y="3685656"/>
            <a:ext cx="639762" cy="13849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800" dirty="0">
                <a:latin typeface="宋体" pitchFamily="2" charset="-122"/>
              </a:rPr>
              <a:t>折射角</a:t>
            </a:r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5408653" y="3358774"/>
            <a:ext cx="553998" cy="142522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400" dirty="0">
                <a:solidFill>
                  <a:srgbClr val="FF0066"/>
                </a:solidFill>
                <a:latin typeface="Times New Roman" pitchFamily="18" charset="0"/>
              </a:rPr>
              <a:t>折射光线</a:t>
            </a:r>
          </a:p>
        </p:txBody>
      </p:sp>
      <p:sp>
        <p:nvSpPr>
          <p:cNvPr id="38945" name="Text Box 33"/>
          <p:cNvSpPr txBox="1">
            <a:spLocks noChangeArrowheads="1"/>
          </p:cNvSpPr>
          <p:nvPr/>
        </p:nvSpPr>
        <p:spPr bwMode="auto">
          <a:xfrm>
            <a:off x="6126163" y="2926457"/>
            <a:ext cx="12192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800">
                <a:solidFill>
                  <a:srgbClr val="000000"/>
                </a:solidFill>
                <a:latin typeface="Times New Roman" pitchFamily="18" charset="0"/>
              </a:rPr>
              <a:t>玻璃</a:t>
            </a:r>
          </a:p>
        </p:txBody>
      </p: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2544763" y="1159181"/>
            <a:ext cx="1828800" cy="1368213"/>
            <a:chOff x="1584" y="768"/>
            <a:chExt cx="1152" cy="1152"/>
          </a:xfrm>
        </p:grpSpPr>
        <p:sp>
          <p:nvSpPr>
            <p:cNvPr id="8222" name="Line 26"/>
            <p:cNvSpPr>
              <a:spLocks noChangeShapeType="1"/>
            </p:cNvSpPr>
            <p:nvPr/>
          </p:nvSpPr>
          <p:spPr bwMode="auto">
            <a:xfrm flipH="1" flipV="1">
              <a:off x="1584" y="768"/>
              <a:ext cx="1152" cy="1152"/>
            </a:xfrm>
            <a:prstGeom prst="line">
              <a:avLst/>
            </a:prstGeom>
            <a:noFill/>
            <a:ln w="31750" cap="sq">
              <a:solidFill>
                <a:srgbClr val="FF0066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3" name="AutoShape 27"/>
            <p:cNvSpPr>
              <a:spLocks noChangeArrowheads="1"/>
            </p:cNvSpPr>
            <p:nvPr/>
          </p:nvSpPr>
          <p:spPr bwMode="auto">
            <a:xfrm rot="8200322">
              <a:off x="1971" y="1152"/>
              <a:ext cx="237" cy="266"/>
            </a:xfrm>
            <a:prstGeom prst="triangle">
              <a:avLst>
                <a:gd name="adj" fmla="val 50000"/>
              </a:avLst>
            </a:prstGeom>
            <a:solidFill>
              <a:srgbClr val="FF0066"/>
            </a:solidFill>
            <a:ln w="31750" cap="sq">
              <a:solidFill>
                <a:srgbClr val="FF006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Font typeface="Wingdings" pitchFamily="2" charset="2"/>
                <a:buNone/>
              </a:pPr>
              <a:endParaRPr lang="zh-CN" altLang="en-US" sz="3200" b="1"/>
            </a:p>
          </p:txBody>
        </p:sp>
      </p:grpSp>
      <p:grpSp>
        <p:nvGrpSpPr>
          <p:cNvPr id="32" name="Group 23"/>
          <p:cNvGrpSpPr>
            <a:grpSpLocks/>
          </p:cNvGrpSpPr>
          <p:nvPr/>
        </p:nvGrpSpPr>
        <p:grpSpPr bwMode="auto">
          <a:xfrm>
            <a:off x="3789268" y="484450"/>
            <a:ext cx="973138" cy="3650945"/>
            <a:chOff x="2160" y="649"/>
            <a:chExt cx="613" cy="3074"/>
          </a:xfrm>
        </p:grpSpPr>
        <p:sp>
          <p:nvSpPr>
            <p:cNvPr id="33" name="Line 20"/>
            <p:cNvSpPr>
              <a:spLocks noChangeShapeType="1"/>
            </p:cNvSpPr>
            <p:nvPr/>
          </p:nvSpPr>
          <p:spPr bwMode="auto">
            <a:xfrm>
              <a:off x="2544" y="912"/>
              <a:ext cx="0" cy="26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Text Box 21"/>
            <p:cNvSpPr txBox="1">
              <a:spLocks noChangeArrowheads="1"/>
            </p:cNvSpPr>
            <p:nvPr/>
          </p:nvSpPr>
          <p:spPr bwMode="auto">
            <a:xfrm>
              <a:off x="2160" y="649"/>
              <a:ext cx="336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2197" y="3282"/>
              <a:ext cx="576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chemeClr val="tx1"/>
                  </a:solidFill>
                </a:rPr>
                <a:t>Nˊ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38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8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8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7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389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7"/>
                                            </p:cond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1"/>
                            </p:stCondLst>
                            <p:childTnLst>
                              <p:par>
                                <p:cTn id="9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1"/>
                            </p:stCondLst>
                            <p:childTnLst>
                              <p:par>
                                <p:cTn id="99" presetID="17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1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8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1"/>
                            </p:stCondLst>
                            <p:childTnLst>
                              <p:par>
                                <p:cTn id="110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4" grpId="0"/>
      <p:bldP spid="38928" grpId="0"/>
      <p:bldP spid="38930" grpId="0" bldLvl="0" animBg="1"/>
      <p:bldP spid="38935" grpId="0" bldLvl="0" animBg="1"/>
      <p:bldP spid="38946" grpId="0"/>
      <p:bldP spid="10" grpId="0" bldLvl="0" animBg="1"/>
      <p:bldP spid="38944" grpId="0" bldLvl="0" animBg="1"/>
      <p:bldP spid="38931" grpId="0"/>
      <p:bldP spid="38943" grpId="0"/>
      <p:bldP spid="38950" grpId="0" bldLvl="0" animBg="1"/>
      <p:bldP spid="11" grpId="0"/>
      <p:bldP spid="38929" grpId="0"/>
      <p:bldP spid="38927" grpId="0"/>
      <p:bldP spid="389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35000" y="1362464"/>
            <a:ext cx="3048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反射定律是什么？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35000" y="2584591"/>
            <a:ext cx="796713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宋体" pitchFamily="2" charset="-122"/>
              </a:rPr>
              <a:t>反射光线、入射光线和法线在同一平面内；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宋体" pitchFamily="2" charset="-122"/>
              </a:rPr>
              <a:t>反射光线和入射光线分别位于法线两侧；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宋体" pitchFamily="2" charset="-122"/>
              </a:rPr>
              <a:t>反射角等于入射角。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35000" y="1932553"/>
            <a:ext cx="533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折射规律和反射定律一样吗？</a:t>
            </a:r>
          </a:p>
        </p:txBody>
      </p:sp>
      <p:sp>
        <p:nvSpPr>
          <p:cNvPr id="5" name="文本框 7"/>
          <p:cNvSpPr txBox="1"/>
          <p:nvPr/>
        </p:nvSpPr>
        <p:spPr>
          <a:xfrm>
            <a:off x="712789" y="630849"/>
            <a:ext cx="1184275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想一想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151"/>
          <p:cNvSpPr txBox="1">
            <a:spLocks noChangeArrowheads="1"/>
          </p:cNvSpPr>
          <p:nvPr/>
        </p:nvSpPr>
        <p:spPr bwMode="auto">
          <a:xfrm>
            <a:off x="617081" y="556512"/>
            <a:ext cx="30572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</a:t>
            </a:r>
            <a:r>
              <a:rPr lang="zh-CN" altLang="zh-CN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光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的折射规律</a:t>
            </a:r>
          </a:p>
        </p:txBody>
      </p:sp>
    </p:spTree>
    <p:controls>
      <p:control spid="28674" name="ShockwaveFlash1" r:id="rId2" imgW="8857143" imgH="4577320"/>
    </p:controls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691760" y="626039"/>
            <a:ext cx="4419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光的折射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7573866" y="1784024"/>
            <a:ext cx="990600" cy="2237599"/>
            <a:chOff x="4800" y="1344"/>
            <a:chExt cx="624" cy="1884"/>
          </a:xfrm>
        </p:grpSpPr>
        <p:sp>
          <p:nvSpPr>
            <p:cNvPr id="5130" name="Text Box 10"/>
            <p:cNvSpPr txBox="1">
              <a:spLocks noChangeArrowheads="1"/>
            </p:cNvSpPr>
            <p:nvPr/>
          </p:nvSpPr>
          <p:spPr bwMode="auto">
            <a:xfrm>
              <a:off x="4800" y="1344"/>
              <a:ext cx="480" cy="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/>
                <a:t>空气</a:t>
              </a:r>
            </a:p>
          </p:txBody>
        </p:sp>
        <p:sp>
          <p:nvSpPr>
            <p:cNvPr id="5131" name="Text Box 11"/>
            <p:cNvSpPr txBox="1">
              <a:spLocks noChangeArrowheads="1"/>
            </p:cNvSpPr>
            <p:nvPr/>
          </p:nvSpPr>
          <p:spPr bwMode="auto">
            <a:xfrm>
              <a:off x="4848" y="2736"/>
              <a:ext cx="576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/>
                <a:t>水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477866" y="1099917"/>
            <a:ext cx="2743200" cy="2291045"/>
            <a:chOff x="864" y="768"/>
            <a:chExt cx="1728" cy="1929"/>
          </a:xfrm>
        </p:grpSpPr>
        <p:sp>
          <p:nvSpPr>
            <p:cNvPr id="5136" name="Text Box 16"/>
            <p:cNvSpPr txBox="1">
              <a:spLocks noChangeArrowheads="1"/>
            </p:cNvSpPr>
            <p:nvPr/>
          </p:nvSpPr>
          <p:spPr bwMode="auto">
            <a:xfrm>
              <a:off x="864" y="768"/>
              <a:ext cx="336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/>
                <a:t>A</a:t>
              </a:r>
            </a:p>
          </p:txBody>
        </p:sp>
        <p:sp>
          <p:nvSpPr>
            <p:cNvPr id="5137" name="Text Box 17"/>
            <p:cNvSpPr txBox="1">
              <a:spLocks noChangeArrowheads="1"/>
            </p:cNvSpPr>
            <p:nvPr/>
          </p:nvSpPr>
          <p:spPr bwMode="auto">
            <a:xfrm>
              <a:off x="2304" y="2256"/>
              <a:ext cx="28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/>
                <a:t>O</a:t>
              </a: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4102532" y="941309"/>
            <a:ext cx="990600" cy="3659258"/>
            <a:chOff x="2544" y="720"/>
            <a:chExt cx="624" cy="3081"/>
          </a:xfrm>
        </p:grpSpPr>
        <p:sp>
          <p:nvSpPr>
            <p:cNvPr id="5140" name="Line 20"/>
            <p:cNvSpPr>
              <a:spLocks noChangeShapeType="1"/>
            </p:cNvSpPr>
            <p:nvPr/>
          </p:nvSpPr>
          <p:spPr bwMode="auto">
            <a:xfrm>
              <a:off x="2544" y="912"/>
              <a:ext cx="0" cy="26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" name="Text Box 21"/>
            <p:cNvSpPr txBox="1">
              <a:spLocks noChangeArrowheads="1"/>
            </p:cNvSpPr>
            <p:nvPr/>
          </p:nvSpPr>
          <p:spPr bwMode="auto">
            <a:xfrm>
              <a:off x="2592" y="720"/>
              <a:ext cx="336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/>
                <a:t>N</a:t>
              </a:r>
            </a:p>
          </p:txBody>
        </p:sp>
        <p:sp>
          <p:nvSpPr>
            <p:cNvPr id="5142" name="Text Box 22"/>
            <p:cNvSpPr txBox="1">
              <a:spLocks noChangeArrowheads="1"/>
            </p:cNvSpPr>
            <p:nvPr/>
          </p:nvSpPr>
          <p:spPr bwMode="auto">
            <a:xfrm>
              <a:off x="2592" y="3360"/>
              <a:ext cx="576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/>
                <a:t>Nˊ</a:t>
              </a:r>
            </a:p>
          </p:txBody>
        </p:sp>
      </p:grpSp>
      <p:grpSp>
        <p:nvGrpSpPr>
          <p:cNvPr id="5" name="Group 60"/>
          <p:cNvGrpSpPr>
            <a:grpSpLocks/>
          </p:cNvGrpSpPr>
          <p:nvPr/>
        </p:nvGrpSpPr>
        <p:grpSpPr bwMode="auto">
          <a:xfrm>
            <a:off x="4221066" y="985899"/>
            <a:ext cx="2819400" cy="1995311"/>
            <a:chOff x="2592" y="672"/>
            <a:chExt cx="1776" cy="1680"/>
          </a:xfrm>
        </p:grpSpPr>
        <p:grpSp>
          <p:nvGrpSpPr>
            <p:cNvPr id="6" name="Group 25"/>
            <p:cNvGrpSpPr>
              <a:grpSpLocks/>
            </p:cNvGrpSpPr>
            <p:nvPr/>
          </p:nvGrpSpPr>
          <p:grpSpPr bwMode="auto">
            <a:xfrm rot="16490083">
              <a:off x="2520" y="936"/>
              <a:ext cx="1488" cy="1344"/>
              <a:chOff x="1104" y="960"/>
              <a:chExt cx="1488" cy="1344"/>
            </a:xfrm>
          </p:grpSpPr>
          <p:sp>
            <p:nvSpPr>
              <p:cNvPr id="5146" name="Line 26"/>
              <p:cNvSpPr>
                <a:spLocks noChangeShapeType="1"/>
              </p:cNvSpPr>
              <p:nvPr/>
            </p:nvSpPr>
            <p:spPr bwMode="auto">
              <a:xfrm>
                <a:off x="1104" y="960"/>
                <a:ext cx="1488" cy="1344"/>
              </a:xfrm>
              <a:prstGeom prst="line">
                <a:avLst/>
              </a:prstGeom>
              <a:noFill/>
              <a:ln w="76200">
                <a:solidFill>
                  <a:srgbClr val="FF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Line 27"/>
              <p:cNvSpPr>
                <a:spLocks noChangeShapeType="1"/>
              </p:cNvSpPr>
              <p:nvPr/>
            </p:nvSpPr>
            <p:spPr bwMode="auto">
              <a:xfrm>
                <a:off x="1488" y="1296"/>
                <a:ext cx="336" cy="288"/>
              </a:xfrm>
              <a:prstGeom prst="line">
                <a:avLst/>
              </a:prstGeom>
              <a:noFill/>
              <a:ln w="76200">
                <a:solidFill>
                  <a:srgbClr val="FF00FF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48" name="Text Box 28"/>
            <p:cNvSpPr txBox="1">
              <a:spLocks noChangeArrowheads="1"/>
            </p:cNvSpPr>
            <p:nvPr/>
          </p:nvSpPr>
          <p:spPr bwMode="auto">
            <a:xfrm>
              <a:off x="3984" y="672"/>
              <a:ext cx="384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/>
                <a:t>B</a:t>
              </a:r>
            </a:p>
          </p:txBody>
        </p:sp>
      </p:grpSp>
      <p:grpSp>
        <p:nvGrpSpPr>
          <p:cNvPr id="7" name="Group 34"/>
          <p:cNvGrpSpPr>
            <a:grpSpLocks/>
          </p:cNvGrpSpPr>
          <p:nvPr/>
        </p:nvGrpSpPr>
        <p:grpSpPr bwMode="auto">
          <a:xfrm>
            <a:off x="3611466" y="2069069"/>
            <a:ext cx="1295400" cy="580778"/>
            <a:chOff x="2208" y="1584"/>
            <a:chExt cx="816" cy="489"/>
          </a:xfrm>
        </p:grpSpPr>
        <p:sp>
          <p:nvSpPr>
            <p:cNvPr id="5152" name="Text Box 32"/>
            <p:cNvSpPr txBox="1">
              <a:spLocks noChangeArrowheads="1"/>
            </p:cNvSpPr>
            <p:nvPr/>
          </p:nvSpPr>
          <p:spPr bwMode="auto">
            <a:xfrm>
              <a:off x="2208" y="1632"/>
              <a:ext cx="336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/>
                <a:t>α</a:t>
              </a:r>
            </a:p>
          </p:txBody>
        </p:sp>
        <p:sp>
          <p:nvSpPr>
            <p:cNvPr id="5153" name="Text Box 33"/>
            <p:cNvSpPr txBox="1">
              <a:spLocks noChangeArrowheads="1"/>
            </p:cNvSpPr>
            <p:nvPr/>
          </p:nvSpPr>
          <p:spPr bwMode="auto">
            <a:xfrm>
              <a:off x="2592" y="1584"/>
              <a:ext cx="432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/>
                <a:t>βˊ</a:t>
              </a:r>
            </a:p>
          </p:txBody>
        </p:sp>
      </p:grpSp>
      <p:sp>
        <p:nvSpPr>
          <p:cNvPr id="5158" name="Line 38"/>
          <p:cNvSpPr>
            <a:spLocks noChangeShapeType="1"/>
          </p:cNvSpPr>
          <p:nvPr/>
        </p:nvSpPr>
        <p:spPr bwMode="auto">
          <a:xfrm>
            <a:off x="4144866" y="2924201"/>
            <a:ext cx="1905000" cy="1254196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40"/>
          <p:cNvGrpSpPr>
            <a:grpSpLocks/>
          </p:cNvGrpSpPr>
          <p:nvPr/>
        </p:nvGrpSpPr>
        <p:grpSpPr bwMode="auto">
          <a:xfrm>
            <a:off x="3840066" y="3095228"/>
            <a:ext cx="1905000" cy="2006001"/>
            <a:chOff x="2352" y="2448"/>
            <a:chExt cx="1200" cy="1689"/>
          </a:xfrm>
        </p:grpSpPr>
        <p:grpSp>
          <p:nvGrpSpPr>
            <p:cNvPr id="9" name="Group 35"/>
            <p:cNvGrpSpPr>
              <a:grpSpLocks/>
            </p:cNvGrpSpPr>
            <p:nvPr/>
          </p:nvGrpSpPr>
          <p:grpSpPr bwMode="auto">
            <a:xfrm rot="1030362">
              <a:off x="2352" y="2448"/>
              <a:ext cx="1200" cy="1056"/>
              <a:chOff x="1104" y="960"/>
              <a:chExt cx="1488" cy="1344"/>
            </a:xfrm>
          </p:grpSpPr>
          <p:sp>
            <p:nvSpPr>
              <p:cNvPr id="5156" name="Line 36"/>
              <p:cNvSpPr>
                <a:spLocks noChangeShapeType="1"/>
              </p:cNvSpPr>
              <p:nvPr/>
            </p:nvSpPr>
            <p:spPr bwMode="auto">
              <a:xfrm>
                <a:off x="1104" y="960"/>
                <a:ext cx="1488" cy="1344"/>
              </a:xfrm>
              <a:prstGeom prst="line">
                <a:avLst/>
              </a:prstGeom>
              <a:noFill/>
              <a:ln w="1016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" name="Line 37"/>
              <p:cNvSpPr>
                <a:spLocks noChangeShapeType="1"/>
              </p:cNvSpPr>
              <p:nvPr/>
            </p:nvSpPr>
            <p:spPr bwMode="auto">
              <a:xfrm>
                <a:off x="1488" y="1296"/>
                <a:ext cx="336" cy="288"/>
              </a:xfrm>
              <a:prstGeom prst="line">
                <a:avLst/>
              </a:prstGeom>
              <a:noFill/>
              <a:ln w="101600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59" name="Text Box 39"/>
            <p:cNvSpPr txBox="1">
              <a:spLocks noChangeArrowheads="1"/>
            </p:cNvSpPr>
            <p:nvPr/>
          </p:nvSpPr>
          <p:spPr bwMode="auto">
            <a:xfrm>
              <a:off x="3264" y="3696"/>
              <a:ext cx="240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/>
                <a:t>C</a:t>
              </a:r>
            </a:p>
          </p:txBody>
        </p:sp>
      </p:grpSp>
      <p:grpSp>
        <p:nvGrpSpPr>
          <p:cNvPr id="10" name="Group 31"/>
          <p:cNvGrpSpPr>
            <a:grpSpLocks/>
          </p:cNvGrpSpPr>
          <p:nvPr/>
        </p:nvGrpSpPr>
        <p:grpSpPr bwMode="auto">
          <a:xfrm>
            <a:off x="3840066" y="2411121"/>
            <a:ext cx="609600" cy="228036"/>
            <a:chOff x="2352" y="1872"/>
            <a:chExt cx="384" cy="192"/>
          </a:xfrm>
        </p:grpSpPr>
        <p:sp>
          <p:nvSpPr>
            <p:cNvPr id="5149" name="Arc 29"/>
            <p:cNvSpPr>
              <a:spLocks/>
            </p:cNvSpPr>
            <p:nvPr/>
          </p:nvSpPr>
          <p:spPr bwMode="auto">
            <a:xfrm rot="11551729" flipV="1">
              <a:off x="2352" y="1872"/>
              <a:ext cx="144" cy="19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0" name="Arc 30"/>
            <p:cNvSpPr>
              <a:spLocks/>
            </p:cNvSpPr>
            <p:nvPr/>
          </p:nvSpPr>
          <p:spPr bwMode="auto">
            <a:xfrm rot="16230077" flipV="1">
              <a:off x="2568" y="1896"/>
              <a:ext cx="144" cy="19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161" name="Arc 41"/>
          <p:cNvSpPr>
            <a:spLocks/>
          </p:cNvSpPr>
          <p:nvPr/>
        </p:nvSpPr>
        <p:spPr bwMode="auto">
          <a:xfrm rot="12356093" flipH="1">
            <a:off x="4144866" y="3266255"/>
            <a:ext cx="152400" cy="17102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63" name="Text Box 43"/>
          <p:cNvSpPr txBox="1">
            <a:spLocks noChangeArrowheads="1"/>
          </p:cNvSpPr>
          <p:nvPr/>
        </p:nvSpPr>
        <p:spPr bwMode="auto">
          <a:xfrm>
            <a:off x="4144866" y="3323264"/>
            <a:ext cx="533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γ</a:t>
            </a:r>
          </a:p>
        </p:txBody>
      </p:sp>
      <p:grpSp>
        <p:nvGrpSpPr>
          <p:cNvPr id="11" name="Group 51"/>
          <p:cNvGrpSpPr>
            <a:grpSpLocks/>
          </p:cNvGrpSpPr>
          <p:nvPr/>
        </p:nvGrpSpPr>
        <p:grpSpPr bwMode="auto">
          <a:xfrm>
            <a:off x="4221066" y="1327953"/>
            <a:ext cx="1295400" cy="855133"/>
            <a:chOff x="720" y="2832"/>
            <a:chExt cx="816" cy="720"/>
          </a:xfrm>
        </p:grpSpPr>
        <p:sp>
          <p:nvSpPr>
            <p:cNvPr id="5167" name="Text Box 47"/>
            <p:cNvSpPr txBox="1">
              <a:spLocks noChangeArrowheads="1"/>
            </p:cNvSpPr>
            <p:nvPr/>
          </p:nvSpPr>
          <p:spPr bwMode="auto">
            <a:xfrm>
              <a:off x="720" y="2832"/>
              <a:ext cx="816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</a:rPr>
                <a:t>反射角</a:t>
              </a:r>
            </a:p>
          </p:txBody>
        </p:sp>
        <p:sp>
          <p:nvSpPr>
            <p:cNvPr id="5170" name="Line 50"/>
            <p:cNvSpPr>
              <a:spLocks noChangeShapeType="1"/>
            </p:cNvSpPr>
            <p:nvPr/>
          </p:nvSpPr>
          <p:spPr bwMode="auto">
            <a:xfrm flipH="1">
              <a:off x="1008" y="3168"/>
              <a:ext cx="96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73" name="Line 53"/>
          <p:cNvSpPr>
            <a:spLocks noChangeShapeType="1"/>
          </p:cNvSpPr>
          <p:nvPr/>
        </p:nvSpPr>
        <p:spPr bwMode="auto">
          <a:xfrm rot="2585210" flipV="1">
            <a:off x="3763866" y="3095228"/>
            <a:ext cx="304800" cy="45607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75" name="Text Box 55"/>
          <p:cNvSpPr txBox="1">
            <a:spLocks noChangeArrowheads="1"/>
          </p:cNvSpPr>
          <p:nvPr/>
        </p:nvSpPr>
        <p:spPr bwMode="auto">
          <a:xfrm>
            <a:off x="2392266" y="3437282"/>
            <a:ext cx="1371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折射角</a:t>
            </a:r>
          </a:p>
        </p:txBody>
      </p:sp>
      <p:grpSp>
        <p:nvGrpSpPr>
          <p:cNvPr id="12" name="Group 46"/>
          <p:cNvGrpSpPr>
            <a:grpSpLocks/>
          </p:cNvGrpSpPr>
          <p:nvPr/>
        </p:nvGrpSpPr>
        <p:grpSpPr bwMode="auto">
          <a:xfrm>
            <a:off x="2697066" y="1213935"/>
            <a:ext cx="1371600" cy="969151"/>
            <a:chOff x="480" y="2832"/>
            <a:chExt cx="864" cy="816"/>
          </a:xfrm>
        </p:grpSpPr>
        <p:sp>
          <p:nvSpPr>
            <p:cNvPr id="5164" name="Text Box 44"/>
            <p:cNvSpPr txBox="1">
              <a:spLocks noChangeArrowheads="1"/>
            </p:cNvSpPr>
            <p:nvPr/>
          </p:nvSpPr>
          <p:spPr bwMode="auto">
            <a:xfrm>
              <a:off x="480" y="2832"/>
              <a:ext cx="864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</a:rPr>
                <a:t>入射角</a:t>
              </a:r>
            </a:p>
          </p:txBody>
        </p:sp>
        <p:sp>
          <p:nvSpPr>
            <p:cNvPr id="5165" name="Line 45"/>
            <p:cNvSpPr>
              <a:spLocks noChangeShapeType="1"/>
            </p:cNvSpPr>
            <p:nvPr/>
          </p:nvSpPr>
          <p:spPr bwMode="auto">
            <a:xfrm>
              <a:off x="960" y="3216"/>
              <a:ext cx="96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Group 61"/>
          <p:cNvGrpSpPr>
            <a:grpSpLocks/>
          </p:cNvGrpSpPr>
          <p:nvPr/>
        </p:nvGrpSpPr>
        <p:grpSpPr bwMode="auto">
          <a:xfrm>
            <a:off x="1782666" y="1327952"/>
            <a:ext cx="2362200" cy="1596249"/>
            <a:chOff x="1056" y="960"/>
            <a:chExt cx="1488" cy="1344"/>
          </a:xfrm>
        </p:grpSpPr>
        <p:grpSp>
          <p:nvGrpSpPr>
            <p:cNvPr id="14" name="Group 15"/>
            <p:cNvGrpSpPr>
              <a:grpSpLocks/>
            </p:cNvGrpSpPr>
            <p:nvPr/>
          </p:nvGrpSpPr>
          <p:grpSpPr bwMode="auto">
            <a:xfrm>
              <a:off x="1056" y="960"/>
              <a:ext cx="1488" cy="1344"/>
              <a:chOff x="1104" y="960"/>
              <a:chExt cx="1488" cy="1344"/>
            </a:xfrm>
          </p:grpSpPr>
          <p:sp>
            <p:nvSpPr>
              <p:cNvPr id="5133" name="Line 13"/>
              <p:cNvSpPr>
                <a:spLocks noChangeShapeType="1"/>
              </p:cNvSpPr>
              <p:nvPr/>
            </p:nvSpPr>
            <p:spPr bwMode="auto">
              <a:xfrm>
                <a:off x="1104" y="960"/>
                <a:ext cx="1488" cy="1344"/>
              </a:xfrm>
              <a:prstGeom prst="line">
                <a:avLst/>
              </a:prstGeom>
              <a:noFill/>
              <a:ln w="1016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" name="Line 14"/>
              <p:cNvSpPr>
                <a:spLocks noChangeShapeType="1"/>
              </p:cNvSpPr>
              <p:nvPr/>
            </p:nvSpPr>
            <p:spPr bwMode="auto">
              <a:xfrm>
                <a:off x="1488" y="1296"/>
                <a:ext cx="336" cy="288"/>
              </a:xfrm>
              <a:prstGeom prst="line">
                <a:avLst/>
              </a:prstGeom>
              <a:noFill/>
              <a:ln w="1016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76" name="Text Box 56"/>
            <p:cNvSpPr txBox="1">
              <a:spLocks noChangeArrowheads="1"/>
            </p:cNvSpPr>
            <p:nvPr/>
          </p:nvSpPr>
          <p:spPr bwMode="auto">
            <a:xfrm>
              <a:off x="1104" y="1296"/>
              <a:ext cx="336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</a:rPr>
                <a:t>斜</a:t>
              </a:r>
            </a:p>
          </p:txBody>
        </p:sp>
      </p:grpSp>
      <p:grpSp>
        <p:nvGrpSpPr>
          <p:cNvPr id="15" name="Group 59"/>
          <p:cNvGrpSpPr>
            <a:grpSpLocks/>
          </p:cNvGrpSpPr>
          <p:nvPr/>
        </p:nvGrpSpPr>
        <p:grpSpPr bwMode="auto">
          <a:xfrm>
            <a:off x="944466" y="2753175"/>
            <a:ext cx="7239000" cy="523769"/>
            <a:chOff x="384" y="2160"/>
            <a:chExt cx="4560" cy="441"/>
          </a:xfrm>
        </p:grpSpPr>
        <p:sp>
          <p:nvSpPr>
            <p:cNvPr id="5129" name="Line 9"/>
            <p:cNvSpPr>
              <a:spLocks noChangeShapeType="1"/>
            </p:cNvSpPr>
            <p:nvPr/>
          </p:nvSpPr>
          <p:spPr bwMode="auto">
            <a:xfrm>
              <a:off x="960" y="2304"/>
              <a:ext cx="398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Text Box 58"/>
            <p:cNvSpPr txBox="1">
              <a:spLocks noChangeArrowheads="1"/>
            </p:cNvSpPr>
            <p:nvPr/>
          </p:nvSpPr>
          <p:spPr bwMode="auto">
            <a:xfrm>
              <a:off x="384" y="2160"/>
              <a:ext cx="576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界面</a:t>
              </a:r>
            </a:p>
          </p:txBody>
        </p:sp>
      </p:grpSp>
      <p:sp>
        <p:nvSpPr>
          <p:cNvPr id="5182" name="Line 62"/>
          <p:cNvSpPr>
            <a:spLocks noChangeShapeType="1"/>
          </p:cNvSpPr>
          <p:nvPr/>
        </p:nvSpPr>
        <p:spPr bwMode="auto">
          <a:xfrm>
            <a:off x="2087466" y="3323264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83" name="Line 63"/>
          <p:cNvSpPr>
            <a:spLocks noChangeShapeType="1"/>
          </p:cNvSpPr>
          <p:nvPr/>
        </p:nvSpPr>
        <p:spPr bwMode="auto">
          <a:xfrm>
            <a:off x="3078066" y="3323264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84" name="Line 64"/>
          <p:cNvSpPr>
            <a:spLocks noChangeShapeType="1"/>
          </p:cNvSpPr>
          <p:nvPr/>
        </p:nvSpPr>
        <p:spPr bwMode="auto">
          <a:xfrm>
            <a:off x="5059266" y="3380272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88" name="Line 68"/>
          <p:cNvSpPr>
            <a:spLocks noChangeShapeType="1"/>
          </p:cNvSpPr>
          <p:nvPr/>
        </p:nvSpPr>
        <p:spPr bwMode="auto">
          <a:xfrm>
            <a:off x="5745066" y="3380272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89" name="Line 69"/>
          <p:cNvSpPr>
            <a:spLocks noChangeShapeType="1"/>
          </p:cNvSpPr>
          <p:nvPr/>
        </p:nvSpPr>
        <p:spPr bwMode="auto">
          <a:xfrm>
            <a:off x="6659466" y="3437281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90" name="Line 70"/>
          <p:cNvSpPr>
            <a:spLocks noChangeShapeType="1"/>
          </p:cNvSpPr>
          <p:nvPr/>
        </p:nvSpPr>
        <p:spPr bwMode="auto">
          <a:xfrm>
            <a:off x="7650066" y="3437281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91" name="Line 71"/>
          <p:cNvSpPr>
            <a:spLocks noChangeShapeType="1"/>
          </p:cNvSpPr>
          <p:nvPr/>
        </p:nvSpPr>
        <p:spPr bwMode="auto">
          <a:xfrm>
            <a:off x="2773266" y="3437281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92" name="Line 72"/>
          <p:cNvSpPr>
            <a:spLocks noChangeShapeType="1"/>
          </p:cNvSpPr>
          <p:nvPr/>
        </p:nvSpPr>
        <p:spPr bwMode="auto">
          <a:xfrm>
            <a:off x="3916266" y="3608308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93" name="Line 73"/>
          <p:cNvSpPr>
            <a:spLocks noChangeShapeType="1"/>
          </p:cNvSpPr>
          <p:nvPr/>
        </p:nvSpPr>
        <p:spPr bwMode="auto">
          <a:xfrm>
            <a:off x="5211666" y="3779335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94" name="Line 74"/>
          <p:cNvSpPr>
            <a:spLocks noChangeShapeType="1"/>
          </p:cNvSpPr>
          <p:nvPr/>
        </p:nvSpPr>
        <p:spPr bwMode="auto">
          <a:xfrm>
            <a:off x="6049866" y="3893352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95" name="Line 75"/>
          <p:cNvSpPr>
            <a:spLocks noChangeShapeType="1"/>
          </p:cNvSpPr>
          <p:nvPr/>
        </p:nvSpPr>
        <p:spPr bwMode="auto">
          <a:xfrm>
            <a:off x="6964266" y="400737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96" name="Line 76"/>
          <p:cNvSpPr>
            <a:spLocks noChangeShapeType="1"/>
          </p:cNvSpPr>
          <p:nvPr/>
        </p:nvSpPr>
        <p:spPr bwMode="auto">
          <a:xfrm>
            <a:off x="1935066" y="3836344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97" name="Line 77"/>
          <p:cNvSpPr>
            <a:spLocks noChangeShapeType="1"/>
          </p:cNvSpPr>
          <p:nvPr/>
        </p:nvSpPr>
        <p:spPr bwMode="auto">
          <a:xfrm>
            <a:off x="2697066" y="4178397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98" name="Line 78"/>
          <p:cNvSpPr>
            <a:spLocks noChangeShapeType="1"/>
          </p:cNvSpPr>
          <p:nvPr/>
        </p:nvSpPr>
        <p:spPr bwMode="auto">
          <a:xfrm>
            <a:off x="3535266" y="4064379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99" name="Line 79"/>
          <p:cNvSpPr>
            <a:spLocks noChangeShapeType="1"/>
          </p:cNvSpPr>
          <p:nvPr/>
        </p:nvSpPr>
        <p:spPr bwMode="auto">
          <a:xfrm>
            <a:off x="4678266" y="4064379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200" name="Line 80"/>
          <p:cNvSpPr>
            <a:spLocks noChangeShapeType="1"/>
          </p:cNvSpPr>
          <p:nvPr/>
        </p:nvSpPr>
        <p:spPr bwMode="auto">
          <a:xfrm>
            <a:off x="5821266" y="4349424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201" name="Line 81"/>
          <p:cNvSpPr>
            <a:spLocks noChangeShapeType="1"/>
          </p:cNvSpPr>
          <p:nvPr/>
        </p:nvSpPr>
        <p:spPr bwMode="auto">
          <a:xfrm>
            <a:off x="6430866" y="4406432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202" name="Line 82"/>
          <p:cNvSpPr>
            <a:spLocks noChangeShapeType="1"/>
          </p:cNvSpPr>
          <p:nvPr/>
        </p:nvSpPr>
        <p:spPr bwMode="auto">
          <a:xfrm>
            <a:off x="7192866" y="4463441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203" name="Line 83"/>
          <p:cNvSpPr>
            <a:spLocks noChangeShapeType="1"/>
          </p:cNvSpPr>
          <p:nvPr/>
        </p:nvSpPr>
        <p:spPr bwMode="auto">
          <a:xfrm>
            <a:off x="2392266" y="452045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204" name="Line 84"/>
          <p:cNvSpPr>
            <a:spLocks noChangeShapeType="1"/>
          </p:cNvSpPr>
          <p:nvPr/>
        </p:nvSpPr>
        <p:spPr bwMode="auto">
          <a:xfrm>
            <a:off x="3154266" y="452045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205" name="Line 85"/>
          <p:cNvSpPr>
            <a:spLocks noChangeShapeType="1"/>
          </p:cNvSpPr>
          <p:nvPr/>
        </p:nvSpPr>
        <p:spPr bwMode="auto">
          <a:xfrm>
            <a:off x="4144866" y="4634468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207" name="Line 87"/>
          <p:cNvSpPr>
            <a:spLocks noChangeShapeType="1"/>
          </p:cNvSpPr>
          <p:nvPr/>
        </p:nvSpPr>
        <p:spPr bwMode="auto">
          <a:xfrm>
            <a:off x="2011266" y="3152237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208" name="Line 88"/>
          <p:cNvSpPr>
            <a:spLocks noChangeShapeType="1"/>
          </p:cNvSpPr>
          <p:nvPr/>
        </p:nvSpPr>
        <p:spPr bwMode="auto">
          <a:xfrm>
            <a:off x="2849466" y="3152237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209" name="Line 89"/>
          <p:cNvSpPr>
            <a:spLocks noChangeShapeType="1"/>
          </p:cNvSpPr>
          <p:nvPr/>
        </p:nvSpPr>
        <p:spPr bwMode="auto">
          <a:xfrm>
            <a:off x="5364066" y="3209246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210" name="Line 90"/>
          <p:cNvSpPr>
            <a:spLocks noChangeShapeType="1"/>
          </p:cNvSpPr>
          <p:nvPr/>
        </p:nvSpPr>
        <p:spPr bwMode="auto">
          <a:xfrm>
            <a:off x="6964266" y="3152237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Group 94"/>
          <p:cNvGrpSpPr>
            <a:grpSpLocks/>
          </p:cNvGrpSpPr>
          <p:nvPr/>
        </p:nvGrpSpPr>
        <p:grpSpPr bwMode="auto">
          <a:xfrm>
            <a:off x="5364066" y="4235406"/>
            <a:ext cx="2705100" cy="760119"/>
            <a:chOff x="-1056" y="3024"/>
            <a:chExt cx="1704" cy="640"/>
          </a:xfrm>
        </p:grpSpPr>
        <p:sp>
          <p:nvSpPr>
            <p:cNvPr id="5212" name="Line 92"/>
            <p:cNvSpPr>
              <a:spLocks noChangeShapeType="1"/>
            </p:cNvSpPr>
            <p:nvPr/>
          </p:nvSpPr>
          <p:spPr bwMode="auto">
            <a:xfrm flipH="1" flipV="1">
              <a:off x="-1056" y="3024"/>
              <a:ext cx="480" cy="1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Text Box 93"/>
            <p:cNvSpPr txBox="1">
              <a:spLocks noChangeArrowheads="1"/>
            </p:cNvSpPr>
            <p:nvPr/>
          </p:nvSpPr>
          <p:spPr bwMode="auto">
            <a:xfrm>
              <a:off x="-648" y="3120"/>
              <a:ext cx="1296" cy="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ea typeface="隶书" pitchFamily="49" charset="-122"/>
                </a:rPr>
                <a:t>折射光线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1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58" grpId="0" animBg="1"/>
      <p:bldP spid="5161" grpId="0" animBg="1"/>
      <p:bldP spid="5163" grpId="0" autoUpdateAnimBg="0"/>
      <p:bldP spid="5173" grpId="0" animBg="1"/>
      <p:bldP spid="5175" grpId="0" autoUpdateAnimBg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9050">
          <a:noFill/>
        </a:ln>
      </a:spPr>
      <a:bodyPr/>
      <a:lstStyle>
        <a:defPPr>
          <a:lnSpc>
            <a:spcPct val="150000"/>
          </a:lnSpc>
          <a:defRPr sz="2400" noProof="1">
            <a:latin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1510</Words>
  <Application>WPS 演示</Application>
  <PresentationFormat>自定义</PresentationFormat>
  <Paragraphs>232</Paragraphs>
  <Slides>35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145</cp:revision>
  <dcterms:created xsi:type="dcterms:W3CDTF">2019-04-02T02:49:00Z</dcterms:created>
  <dcterms:modified xsi:type="dcterms:W3CDTF">2019-11-23T09:33:31Z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