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82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373CB-8363-474F-8C77-A38C110FFA63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CD5B1-33D7-43BA-91A2-7988544C37B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744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9748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3173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3896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7674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8249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2148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7699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400476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62341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3242554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279158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05447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8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6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8.xml"/><Relationship Id="rId4" Type="http://schemas.openxmlformats.org/officeDocument/2006/relationships/image" Target="file:///C:\Documents%20and%20Settings\Administrator\&#26700;&#38754;\W&#27827;&#21271;&#29289;&#29702;&#38754;&#23545;&#38754;\EP475A.ti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.png"/><Relationship Id="rId5" Type="http://schemas.openxmlformats.org/officeDocument/2006/relationships/image" Target="file:///C:\Documents%20and%20Settings\Administrator\&#26700;&#38754;\W&#27827;&#21271;&#29289;&#29702;&#38754;&#23545;&#38754;\EP477.TIF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file:///C:\Documents%20and%20Settings\Administrator\&#26700;&#38754;\W&#27827;&#21271;&#29289;&#29702;&#38754;&#23545;&#38754;\EP480.TIF" TargetMode="Externa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8.png"/><Relationship Id="rId5" Type="http://schemas.openxmlformats.org/officeDocument/2006/relationships/image" Target="file:///C:\Documents%20and%20Settings\Administrator\&#26700;&#38754;\W&#27827;&#21271;&#29289;&#29702;&#38754;&#23545;&#38754;\EP479.TIF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zh-CN" dirty="0">
                <a:solidFill>
                  <a:srgbClr val="0070C0"/>
                </a:solidFill>
              </a:rPr>
              <a:t>第十二讲  物态变化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648889" y="5751195"/>
            <a:ext cx="2983207" cy="712470"/>
          </a:xfrm>
        </p:spPr>
        <p:txBody>
          <a:bodyPr>
            <a:noAutofit/>
          </a:bodyPr>
          <a:lstStyle/>
          <a:p>
            <a:r>
              <a:rPr lang="zh-CN" altLang="en-US" sz="32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66384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spect="1"/>
          </p:cNvSpPr>
          <p:nvPr/>
        </p:nvSpPr>
        <p:spPr>
          <a:xfrm>
            <a:off x="657601" y="976551"/>
            <a:ext cx="10565470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如图甲所示为某物质的熔化图像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根据图像可知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　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2019557" y="1475146"/>
          <a:ext cx="7920567" cy="2774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文档" r:id="rId4" imgW="3839210" imgH="1311910" progId="">
                  <p:embed/>
                </p:oleObj>
              </mc:Choice>
              <mc:Fallback>
                <p:oleObj name="文档" r:id="rId4" imgW="3839210" imgH="131191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19557" y="1475146"/>
                        <a:ext cx="7920567" cy="27743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>
            <a:spLocks noChangeAspect="1"/>
          </p:cNvSpPr>
          <p:nvPr/>
        </p:nvSpPr>
        <p:spPr>
          <a:xfrm>
            <a:off x="973364" y="4249420"/>
            <a:ext cx="9934123" cy="230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该物质是非晶体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min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该物质处于液态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若将装有冰水混合物的试管放入正在熔化的该物质中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则试管内冰的质量会逐渐增加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图乙中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冰水混合物的内能会逐渐增加</a:t>
            </a:r>
            <a:endParaRPr lang="zh-CN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689728" y="1000763"/>
            <a:ext cx="6324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14491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spect="1"/>
          </p:cNvSpPr>
          <p:nvPr/>
        </p:nvSpPr>
        <p:spPr>
          <a:xfrm>
            <a:off x="896456" y="985374"/>
            <a:ext cx="793198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如图所示的四幅图像中能反映晶体凝固特点的是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 )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1200275" y="2005117"/>
          <a:ext cx="7920567" cy="4032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文档" r:id="rId4" imgW="3839210" imgH="1905000" progId="">
                  <p:embed/>
                </p:oleObj>
              </mc:Choice>
              <mc:Fallback>
                <p:oleObj name="文档" r:id="rId4" imgW="3839210" imgH="19050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200275" y="2005117"/>
                        <a:ext cx="7920567" cy="40320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8072173" y="997585"/>
            <a:ext cx="2939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</a:rPr>
              <a:t>D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64605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11" y="433055"/>
            <a:ext cx="10913075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altLang="zh-CN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32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(多选)在探究石蜡和海波的熔化规律时,小琴根据实验目的,进行了认真规范的实验,获得的实验数据如下表所示。则下列四个选项中,判断正确的是</a:t>
            </a:r>
            <a:r>
              <a:rPr lang="zh-CN" altLang="en-US" sz="2400" kern="0" spc="30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　　)</a:t>
            </a:r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69527" y="1897511"/>
          <a:ext cx="11146341" cy="1714500"/>
        </p:xfrm>
        <a:graphic>
          <a:graphicData uri="http://schemas.openxmlformats.org/drawingml/2006/table">
            <a:tbl>
              <a:tblPr/>
              <a:tblGrid>
                <a:gridCol w="1764182"/>
                <a:gridCol w="544539"/>
                <a:gridCol w="803195"/>
                <a:gridCol w="803814"/>
                <a:gridCol w="802576"/>
                <a:gridCol w="803814"/>
                <a:gridCol w="803195"/>
                <a:gridCol w="803814"/>
                <a:gridCol w="803814"/>
                <a:gridCol w="803195"/>
                <a:gridCol w="803195"/>
                <a:gridCol w="803195"/>
                <a:gridCol w="803814"/>
              </a:tblGrid>
              <a:tr h="571500"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加热时间/min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11</a:t>
                      </a:r>
                    </a:p>
                  </a:txBody>
                  <a:tcPr marL="59404" marR="59404" marT="60960" marB="60960"/>
                </a:tc>
              </a:tr>
              <a:tr h="571500"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石蜡的温度/℃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41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46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47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49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51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56</a:t>
                      </a:r>
                    </a:p>
                  </a:txBody>
                  <a:tcPr marL="59404" marR="59404" marT="60960" marB="60960"/>
                </a:tc>
              </a:tr>
              <a:tr h="571500"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海波的温度/℃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46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53</a:t>
                      </a:r>
                    </a:p>
                  </a:txBody>
                  <a:tcPr marL="59404" marR="59404" marT="60960" marB="60960"/>
                </a:tc>
              </a:tr>
            </a:tbl>
          </a:graphicData>
        </a:graphic>
      </p:graphicFrame>
      <p:sp>
        <p:nvSpPr>
          <p:cNvPr id="4" name="TextBox 2"/>
          <p:cNvSpPr txBox="1"/>
          <p:nvPr/>
        </p:nvSpPr>
        <p:spPr>
          <a:xfrm>
            <a:off x="483859" y="4000507"/>
            <a:ext cx="10913075" cy="2215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A.石蜡是非晶体</a:t>
            </a:r>
            <a:endParaRPr lang="zh-CN" altLang="en-US" sz="32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B.海波熔化时的温度是48 ℃</a:t>
            </a:r>
            <a:endParaRPr lang="zh-CN" altLang="en-US" sz="32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C.海波在熔化过程中不需要吸热</a:t>
            </a:r>
            <a:endParaRPr lang="zh-CN" altLang="en-US" sz="32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D.42 ℃时,海波的状态是固态</a:t>
            </a:r>
          </a:p>
        </p:txBody>
      </p:sp>
    </p:spTree>
    <p:extLst>
      <p:ext uri="{BB962C8B-B14F-4D97-AF65-F5344CB8AC3E}">
        <p14:creationId xmlns:p14="http://schemas.microsoft.com/office/powerpoint/2010/main" val="236325693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19325" y="342250"/>
            <a:ext cx="10913075" cy="49002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4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、图甲是观察物质熔化和凝固现象的实验装置,图乙是根据实验数据绘制的温度随</a:t>
            </a:r>
            <a:r>
              <a:rPr sz="2400">
                <a:solidFill>
                  <a:srgbClr val="000000"/>
                </a:solidFill>
              </a:rPr>
              <a:t/>
            </a:r>
            <a:br>
              <a:rPr sz="2400">
                <a:solidFill>
                  <a:srgbClr val="000000"/>
                </a:solidFill>
              </a:rPr>
            </a:b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时间变化的图像。</a:t>
            </a:r>
            <a:endParaRPr lang="en-US" altLang="zh-CN" sz="185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endParaRPr lang="en-US" altLang="zh-CN" sz="185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endParaRPr lang="en-US" altLang="zh-CN" sz="185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endParaRPr lang="en-US" altLang="zh-CN" sz="185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endParaRPr lang="en-US" altLang="zh-CN" sz="1855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ts val="3235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(1)安装图甲所示的器材时,应先确定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(选填“铁棒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”“铁夹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”或“铁圈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”)的位置。实验中,需要观察试管内物质的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,并记录温度和加热时间。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3" name="图片 3" descr="textimage2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543" y="1009006"/>
            <a:ext cx="5383548" cy="2945103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619325" y="5380370"/>
            <a:ext cx="10913075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(2)分析图乙可知:该物质的凝固点为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;该物质第40 min的内能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(选填“大于”“等于”或“小于”)第20 min的内能。</a:t>
            </a:r>
            <a:endParaRPr lang="zh-CN" alt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1725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11" y="328915"/>
            <a:ext cx="10913075" cy="69526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5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、图甲是“探究海波熔化时温度的变化规律”的实验装置。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(1)图乙温度计的示数为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℃。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(2)图丙是根据实验数据描绘出的海波温度随时间变化的图像,海波熔化过程对应图线中的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段(选填“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”或“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BC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”),其熔点为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℃。熔化过程中海波吸收的热量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放出的热量(选填“大于”“小于”或“等于”)。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(3)用质量为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2400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的海波做实验,绘制的海波的温度随时间变化的图线如图丁中的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。若用质量为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2400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2400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&gt;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m</a:t>
            </a:r>
            <a:r>
              <a:rPr lang="zh-CN" altLang="en-US" sz="2400" kern="0" baseline="-1500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1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)的海波做实验,得到的图线可能是图丁中的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c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”或“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d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10920" kern="0" spc="48511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r>
              <a:rPr lang="zh-CN" altLang="en-US" sz="185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3" name="图片 3" descr="textimage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734" y="4374523"/>
            <a:ext cx="6809143" cy="218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2074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1"/>
          <p:cNvSpPr>
            <a:spLocks noChangeArrowheads="1"/>
          </p:cNvSpPr>
          <p:nvPr/>
        </p:nvSpPr>
        <p:spPr bwMode="auto">
          <a:xfrm>
            <a:off x="585379" y="566420"/>
            <a:ext cx="5192922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考点</a:t>
            </a:r>
            <a:r>
              <a:rPr lang="en-US" altLang="zh-CN" sz="32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   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汽化的两种方式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48380" y="1576745"/>
          <a:ext cx="10594982" cy="40136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5178"/>
                <a:gridCol w="1535505"/>
                <a:gridCol w="4299413"/>
                <a:gridCol w="3454885"/>
              </a:tblGrid>
              <a:tr h="629411">
                <a:tc gridSpan="2"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两种方式</a:t>
                      </a:r>
                    </a:p>
                  </a:txBody>
                  <a:tcPr marL="89101" marR="89101" marT="46462" marB="46462" anchor="ctr" anchorCtr="1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蒸发</a:t>
                      </a:r>
                    </a:p>
                  </a:txBody>
                  <a:tcPr marL="89101" marR="89101" marT="46462" marB="46462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沸腾</a:t>
                      </a:r>
                    </a:p>
                  </a:txBody>
                  <a:tcPr marL="89101" marR="89101" marT="46462" marB="46462" anchor="ctr" anchorCtr="1">
                    <a:noFill/>
                  </a:tcPr>
                </a:tc>
              </a:tr>
              <a:tr h="726743">
                <a:tc rowSpan="3"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不同点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发生条件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在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温度下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达到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，持续吸热</a:t>
                      </a:r>
                    </a:p>
                  </a:txBody>
                  <a:tcPr marL="89101" marR="89101" marT="46462" marB="46462" anchor="ctr" anchorCtr="1"/>
                </a:tc>
              </a:tr>
              <a:tr h="12706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影响因素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液体上方的空气流动速度、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____________</a:t>
                      </a: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____________</a:t>
                      </a:r>
                      <a:endParaRPr lang="zh-CN" altLang="en-US" sz="2400" b="0" i="0" u="non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供热快慢、气压高低</a:t>
                      </a:r>
                    </a:p>
                  </a:txBody>
                  <a:tcPr marL="89101" marR="89101" marT="46462" marB="46462" anchor="ctr" anchorCtr="1"/>
                </a:tc>
              </a:tr>
              <a:tr h="7267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举例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夏天教室洒的水慢慢变干</a:t>
                      </a:r>
                    </a:p>
                  </a:txBody>
                  <a:tcPr marL="89101" marR="89101" marT="46462" marB="46462" anchor="ctr" anchorCtr="1"/>
                </a:tc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烧开水</a:t>
                      </a:r>
                    </a:p>
                  </a:txBody>
                  <a:tcPr marL="89101" marR="89101" marT="46462" marB="46462" anchor="ctr" anchorCtr="1"/>
                </a:tc>
              </a:tr>
              <a:tr h="647941">
                <a:tc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 i="0" u="none" kern="1200" baseline="0">
                          <a:solidFill>
                            <a:schemeClr val="tx1"/>
                          </a:solidFill>
                          <a:latin typeface="黑体" panose="02010609060101010101" pitchFamily="2" charset="-122"/>
                          <a:ea typeface="黑体" panose="02010609060101010101" pitchFamily="2" charset="-122"/>
                          <a:cs typeface="Times New Roman" panose="02020603050405020304" pitchFamily="18" charset="0"/>
                        </a:rPr>
                        <a:t>相同点</a:t>
                      </a:r>
                    </a:p>
                  </a:txBody>
                  <a:tcPr marL="89101" marR="89101" marT="46462" marB="46462" anchor="ctr" anchorCtr="1"/>
                </a:tc>
                <a:tc gridSpan="3">
                  <a:txBody>
                    <a:bodyPr/>
                    <a:lstStyle/>
                    <a:p>
                      <a:pPr marL="0" indent="0" algn="l" defTabSz="91440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都是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r>
                        <a:rPr lang="zh-CN" altLang="en-US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现象，都需</a:t>
                      </a:r>
                      <a:r>
                        <a:rPr lang="en-US" altLang="zh-CN"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_____</a:t>
                      </a:r>
                      <a:endParaRPr lang="zh-CN" altLang="en-US" sz="2400" b="0" i="0" u="non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101" marR="89101" marT="46462" marB="46462" anchor="ctr" anchorCtr="1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990550" y="2338179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任何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691474" y="235143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沸点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735350" y="3634288"/>
            <a:ext cx="17315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液体的温度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700063" y="3630865"/>
            <a:ext cx="20409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液体的表面积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419389" y="504448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汽化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7664778" y="5044481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吸热</a:t>
            </a:r>
          </a:p>
        </p:txBody>
      </p:sp>
      <p:sp>
        <p:nvSpPr>
          <p:cNvPr id="2" name="矩形 1"/>
          <p:cNvSpPr/>
          <p:nvPr/>
        </p:nvSpPr>
        <p:spPr>
          <a:xfrm>
            <a:off x="7391838" y="779861"/>
            <a:ext cx="3650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沸点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：液体沸腾时的温度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97872" y="5988053"/>
            <a:ext cx="79533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2. </a:t>
            </a:r>
            <a:r>
              <a:rPr lang="zh-CN" altLang="en-US" sz="2400">
                <a:solidFill>
                  <a:srgbClr val="000000"/>
                </a:solidFill>
                <a:ea typeface="黑体" panose="02010609060101010101" pitchFamily="2" charset="-122"/>
              </a:rPr>
              <a:t>液化的两种方式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——________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温度和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体积．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18753" y="5878833"/>
            <a:ext cx="79948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压缩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333418" y="5878833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降低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4746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spect="1"/>
          </p:cNvSpPr>
          <p:nvPr/>
        </p:nvSpPr>
        <p:spPr>
          <a:xfrm>
            <a:off x="837053" y="1164169"/>
            <a:ext cx="8454559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练习：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如图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家中烧开水时会看到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白气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下列说法正确的是</a:t>
            </a:r>
            <a:r>
              <a:rPr lang="zh-CN" altLang="zh-CN" sz="22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  )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2382269" y="2029410"/>
          <a:ext cx="7920567" cy="1994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文档" r:id="rId4" imgW="3839210" imgH="943610" progId="">
                  <p:embed/>
                </p:oleObj>
              </mc:Choice>
              <mc:Fallback>
                <p:oleObj name="文档" r:id="rId4" imgW="3839210" imgH="94361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382269" y="2029410"/>
                        <a:ext cx="7920567" cy="19941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>
            <a:spLocks noChangeAspect="1"/>
          </p:cNvSpPr>
          <p:nvPr/>
        </p:nvSpPr>
        <p:spPr>
          <a:xfrm>
            <a:off x="589533" y="3047737"/>
            <a:ext cx="10982714" cy="2932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它是水沸腾时产生的水蒸气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它是水蒸气和空气的混合物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它是水蒸气液化成的小水珠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zh-CN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它是水蒸气凝固成的小水珠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zh-CN" altLang="zh-CN" sz="2200">
              <a:solidFill>
                <a:srgbClr val="FF00FF"/>
              </a:solidFill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200">
                <a:solidFill>
                  <a:srgbClr val="FF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【解析】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我们看到的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白气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实际上是液态的水。首先壶内的水汽化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沸腾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成水蒸气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从壶嘴喷出来热的水蒸气遇冷液化成水滴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即是我们所看到的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白气</a:t>
            </a:r>
            <a:r>
              <a:rPr lang="en-US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”,C</a:t>
            </a:r>
            <a:r>
              <a:rPr lang="zh-CN" altLang="zh-CN" sz="2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项正确。</a:t>
            </a:r>
            <a:endParaRPr lang="zh-CN" altLang="zh-CN" sz="2200">
              <a:solidFill>
                <a:srgbClr val="FF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456498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11" y="370825"/>
            <a:ext cx="10913075" cy="4632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、小明“探究水沸腾时温度变化的特点”的实验装置如图甲所示。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(1)当水温上升到90 ℃时,小明每隔0.5 min记录一次温度,然后绘制了温度随时间变化的图像,如图乙所示。从图像中可知水的沸点是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℃。停止加热,小明发现水不能继续沸腾,说明水在沸腾过程中不断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    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7740" kern="0" spc="5295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ts val="1570"/>
              </a:spcBef>
            </a:pPr>
            <a:r>
              <a:rPr lang="zh-CN" altLang="en-US" sz="185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                                          甲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3" name="图片 3" descr="textimage2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937" y="3002275"/>
            <a:ext cx="1696628" cy="191752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483772" y="1763015"/>
            <a:ext cx="10913075" cy="5095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13615" kern="0" spc="30737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ts val="3235"/>
              </a:spcBef>
            </a:pPr>
            <a:r>
              <a:rPr lang="zh-CN" altLang="en-US" sz="185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                                                                                                       乙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185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2)结合甲、乙两图,请你对本实验提出一条改进建议: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,改进后的好处是: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　　    　　　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。(写出一条即可)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5" name="图片 3" descr="textimage24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685" y="2815586"/>
            <a:ext cx="4485552" cy="25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0860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0786" y="634073"/>
            <a:ext cx="10913075" cy="567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3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、小明利用如图甲所示的实验装置观察水的沸腾。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pc="33662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 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ts val="3235"/>
              </a:spcBef>
            </a:pPr>
            <a:endParaRPr lang="zh-CN" altLang="en-US" sz="2400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3235"/>
              </a:spcBef>
            </a:pPr>
            <a:endParaRPr lang="zh-CN" altLang="en-US" sz="2400" kern="0" smtClean="0">
              <a:solidFill>
                <a:srgbClr val="000000"/>
              </a:solidFill>
              <a:latin typeface="Times New Roman" panose="02020603050405020304" pitchFamily="65" charset="-122"/>
              <a:ea typeface="宋体" panose="02010600030101010101" pitchFamily="2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ts val="3235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(1)组装器材时,应先固定图甲中的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(选填“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A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”或“</a:t>
            </a:r>
            <a:r>
              <a:rPr lang="zh-CN" altLang="en-US" sz="2400" i="1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B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”)。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(2)安装好实验器材后,为缩短实验时间,小明在烧杯中倒入热水,温度计示数如图乙所示,此时温度计的示数</a:t>
            </a:r>
            <a:b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</a:b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为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3" name="图片 3" descr="textimage2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289" y="1243968"/>
            <a:ext cx="5328437" cy="278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6034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11" y="526397"/>
            <a:ext cx="10913075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(3)在水温升高到90 ℃后,小明每隔1 min观察1次温度计的示数,记录在表中,直至水沸腾,如此持续3 min后停止读数。</a:t>
            </a:r>
          </a:p>
        </p:txBody>
      </p:sp>
      <p:graphicFrame>
        <p:nvGraphicFramePr>
          <p:cNvPr id="3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01625" y="1904495"/>
          <a:ext cx="10445247" cy="1805940"/>
        </p:xfrm>
        <a:graphic>
          <a:graphicData uri="http://schemas.openxmlformats.org/drawingml/2006/table">
            <a:tbl>
              <a:tblPr/>
              <a:tblGrid>
                <a:gridCol w="1044525"/>
                <a:gridCol w="1044525"/>
                <a:gridCol w="1044525"/>
                <a:gridCol w="1044525"/>
                <a:gridCol w="1044525"/>
                <a:gridCol w="1044525"/>
                <a:gridCol w="1044525"/>
                <a:gridCol w="1044525"/>
                <a:gridCol w="1044525"/>
                <a:gridCol w="1044525"/>
              </a:tblGrid>
              <a:tr h="971550"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时间/</a:t>
                      </a:r>
                      <a:b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min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59404" marR="59404" marT="60960" marB="60960"/>
                </a:tc>
              </a:tr>
              <a:tr h="834390"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温度/℃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90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92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94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96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98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99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99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59404" marR="59404" marT="60960" marB="60960"/>
                </a:tc>
                <a:tc>
                  <a:txBody>
                    <a:bodyPr/>
                    <a:lstStyle/>
                    <a:p>
                      <a:pPr algn="ctr" eaLnBrk="0" latinLnBrk="1" hangingPunct="0">
                        <a:lnSpc>
                          <a:spcPct val="150000"/>
                        </a:lnSpc>
                        <a:spcBef>
                          <a:spcPct val="0"/>
                        </a:spcBef>
                      </a:pPr>
                      <a:r>
                        <a:rPr lang="zh-CN" altLang="en-US" sz="1855" kern="0" smtClean="0">
                          <a:solidFill>
                            <a:srgbClr val="000000"/>
                          </a:solidFill>
                          <a:latin typeface="Times New Roman" panose="02020603050405020304" pitchFamily="65" charset="-122"/>
                          <a:ea typeface="宋体" panose="02010600030101010101" pitchFamily="2" charset="-122"/>
                        </a:rPr>
                        <a:t>99</a:t>
                      </a:r>
                    </a:p>
                  </a:txBody>
                  <a:tcPr marL="59404" marR="59404" marT="60960" marB="60960"/>
                </a:tc>
              </a:tr>
            </a:tbl>
          </a:graphicData>
        </a:graphic>
      </p:graphicFrame>
      <p:sp>
        <p:nvSpPr>
          <p:cNvPr id="4" name="TextBox 2"/>
          <p:cNvSpPr txBox="1"/>
          <p:nvPr/>
        </p:nvSpPr>
        <p:spPr>
          <a:xfrm>
            <a:off x="467722" y="4081762"/>
            <a:ext cx="10913075" cy="1920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①在第7 min小明忘记记录数据,此时的水温应为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℃。</a:t>
            </a:r>
            <a:endParaRPr lang="zh-CN" altLang="en-US" sz="2400">
              <a:solidFill>
                <a:srgbClr val="000000"/>
              </a:solidFill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②小明观察到:沸腾时水中气泡的情形为图丙中</a:t>
            </a:r>
            <a:r>
              <a:rPr lang="zh-CN" altLang="en-US" sz="2400" u="sng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　　    </a:t>
            </a:r>
            <a:r>
              <a:rPr lang="zh-CN" altLang="en-US" sz="2400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图(选填“C”或“D”)。</a:t>
            </a:r>
            <a:endParaRPr lang="zh-CN" altLang="en-US" sz="2400">
              <a:solidFill>
                <a:srgbClr val="000000"/>
              </a:solidFill>
            </a:endParaRPr>
          </a:p>
          <a:p>
            <a:pPr algn="ctr" eaLnBrk="0" latinLnBrk="1" hangingPunct="0">
              <a:lnSpc>
                <a:spcPct val="150000"/>
              </a:lnSpc>
              <a:spcBef>
                <a:spcPts val="2990"/>
              </a:spcBef>
            </a:pPr>
            <a:r>
              <a:rPr lang="zh-CN" altLang="en-US" sz="1855" kern="0" smtClean="0">
                <a:solidFill>
                  <a:srgbClr val="000000"/>
                </a:solidFill>
                <a:latin typeface="Times New Roman" panose="02020603050405020304" pitchFamily="65" charset="-122"/>
                <a:ea typeface="宋体" panose="02010600030101010101" pitchFamily="2" charset="-122"/>
              </a:rPr>
              <a:t>丁</a:t>
            </a:r>
            <a:endParaRPr lang="zh-CN" altLang="en-US" sz="2400">
              <a:solidFill>
                <a:srgbClr val="000000"/>
              </a:solidFill>
            </a:endParaRPr>
          </a:p>
        </p:txBody>
      </p:sp>
      <p:pic>
        <p:nvPicPr>
          <p:cNvPr id="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148226" y="11760200"/>
            <a:ext cx="321773" cy="2540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6949049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spect="1"/>
          </p:cNvSpPr>
          <p:nvPr/>
        </p:nvSpPr>
        <p:spPr>
          <a:xfrm>
            <a:off x="530307" y="1104265"/>
            <a:ext cx="10635836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温度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1  )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概念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温度是表示物体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的物理量。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2  )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单位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①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摄氏温标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单位摄氏度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符号是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规定在一个标准大气压下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冰水混合物的温度为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　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沸水的温度为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　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②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热力学温标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),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单位开尔文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符号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K;</a:t>
            </a: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③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两者数量关系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T=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+t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（3）温度的估测：a.人的正常体温是37 ℃左右；b.电冰箱冷藏室的温度一般为4～8 ℃；c.人游泳时最舒适的水温约为25 ℃；d.人体感觉舒适的环境温度为18~25 ℃；e.河北的最高气温约为40 ℃、最低气温约为-18 ℃；f.洗澡时适合的水温约为40 ℃.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4510" y="520703"/>
            <a:ext cx="477832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1   </a:t>
            </a:r>
            <a:r>
              <a:rPr lang="zh-CN" altLang="en-US" sz="3200">
                <a:solidFill>
                  <a:srgbClr val="000000"/>
                </a:solidFill>
              </a:rPr>
              <a:t>温度和温度计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55579" y="1720853"/>
            <a:ext cx="145726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冷热程度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747362" y="2948943"/>
            <a:ext cx="8526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100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69350" y="2948943"/>
            <a:ext cx="5086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3541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/>
        </p:nvSpPr>
        <p:spPr>
          <a:xfrm>
            <a:off x="618000" y="896540"/>
            <a:ext cx="7920567" cy="14219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温度计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1  )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原理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实验室常用温度计是利用液体的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sz="22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1979954" y="2043945"/>
          <a:ext cx="7920567" cy="649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文档" r:id="rId4" imgW="3839210" imgH="307975" progId="">
                  <p:embed/>
                </p:oleObj>
              </mc:Choice>
              <mc:Fallback>
                <p:oleObj name="文档" r:id="rId4" imgW="3839210" imgH="30797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979954" y="2043945"/>
                        <a:ext cx="7920567" cy="6490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>
            <a:spLocks noChangeAspect="1"/>
          </p:cNvSpPr>
          <p:nvPr/>
        </p:nvSpPr>
        <p:spPr>
          <a:xfrm>
            <a:off x="497776" y="2824630"/>
            <a:ext cx="10706909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20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smtClean="0">
                <a:solidFill>
                  <a:srgbClr val="000000"/>
                </a:solidFill>
                <a:latin typeface="NEU-BZ-S92" panose="02020503000000020003" pitchFamily="18" charset="-122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CN" sz="2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zh-CN" sz="2400">
                <a:solidFill>
                  <a:srgbClr val="000000"/>
                </a:solidFill>
                <a:ea typeface="黑体" panose="02010609060101010101" pitchFamily="2" charset="-122"/>
                <a:cs typeface="Times New Roman" panose="02020603050405020304" pitchFamily="18" charset="0"/>
              </a:rPr>
              <a:t>使用方法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①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测量前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先估计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   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②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根据估计选择合适的温度计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观察温度计的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     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③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放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温度计的玻璃泡与被测物体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zh-CN" altLang="zh-CN" sz="2400">
              <a:solidFill>
                <a:srgbClr val="000000"/>
              </a:solidFill>
              <a:latin typeface="NEU-BZ-S92" panose="02020503000000020003" pitchFamily="18" charset="-122"/>
              <a:ea typeface="NEU-BZ-S92" panose="02020503000000020003" pitchFamily="18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zh-CN" sz="2400">
                <a:solidFill>
                  <a:srgbClr val="000000"/>
                </a:solidFill>
                <a:latin typeface="NEU-BZ-S92" panose="02020503000000020003" pitchFamily="18" charset="-122"/>
                <a:cs typeface="宋体" panose="02010600030101010101" pitchFamily="2" charset="-122"/>
              </a:rPr>
              <a:t>④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读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等温度计示数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读数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读数时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玻璃泡不能离开被测物体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视线要与温度计液柱的液面</a:t>
            </a:r>
            <a:r>
              <a:rPr lang="zh-CN" altLang="zh-CN" sz="2400" u="sng">
                <a:solidFill>
                  <a:srgbClr val="FF00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　       　</a:t>
            </a:r>
            <a:r>
              <a:rPr lang="zh-CN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NEU-BZ-S92" panose="02020503000000020003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78403" y="1311913"/>
            <a:ext cx="1374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热胀冷缩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32828" y="3583940"/>
            <a:ext cx="251663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被测物体的温度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43001" y="4021458"/>
            <a:ext cx="26261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分度值和量程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914466" y="4613913"/>
            <a:ext cx="18285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充分接触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181842" y="5074288"/>
            <a:ext cx="14708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稳定后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920710" y="5714368"/>
            <a:ext cx="89353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相平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82856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25358" y="1312545"/>
            <a:ext cx="10829519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体温计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测量范围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____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__℃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；分度值为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______℃.(2)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使用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：使用前要用力向下甩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其他温度计不需要向下甩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，体温计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选填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可以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不可以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离开人体读数．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zh-CN" altLang="en-US" sz="2400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Times New Roman" panose="02020603050405020304" pitchFamily="18" charset="0"/>
              </a:rPr>
              <a:t>读数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：图中体温计的示数为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________℃.
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-2147482459" descr="C:\Documents and Settings\Administrator\桌面\W河北物理面对面\EP475A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2414537" y="4634865"/>
            <a:ext cx="7051161" cy="5765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790145" y="1982473"/>
            <a:ext cx="122830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35</a:t>
            </a:r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～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42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62572" y="1969773"/>
            <a:ext cx="65468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0.1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80923" y="2513333"/>
            <a:ext cx="91643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可以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744296" y="3619500"/>
            <a:ext cx="78091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36.8</a:t>
            </a: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9855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8852" y="3534414"/>
            <a:ext cx="10913075" cy="33235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二、判断物态变化及其吸放热,可按照下面“四步法”进行: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第一步:判断发生物态变化前物质的状态;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第二步:判断发生物态变化后物质的状态;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第三步:根据物质前后状态的变化判断所发生的物态变化;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0" latinLnBrk="1" hangingPunct="0">
              <a:lnSpc>
                <a:spcPct val="150000"/>
              </a:lnSpc>
              <a:spcBef>
                <a:spcPct val="0"/>
              </a:spcBef>
            </a:pPr>
            <a:r>
              <a:rPr lang="zh-CN" altLang="en-US" sz="2400" kern="0" smtClean="0">
                <a:solidFill>
                  <a:srgbClr val="0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第四步:从固态→液态→气态是吸热过程,从气态→液态→固态是放热过程,从而判断其吸放热情况。</a:t>
            </a:r>
          </a:p>
        </p:txBody>
      </p:sp>
      <p:pic>
        <p:nvPicPr>
          <p:cNvPr id="3" name="图片 3" descr="textimage1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034" y="1223635"/>
            <a:ext cx="4735915" cy="233011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825472" y="542928"/>
            <a:ext cx="701341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</a:rPr>
              <a:t>考点</a:t>
            </a:r>
            <a:r>
              <a:rPr lang="en-US" altLang="zh-CN" sz="3200">
                <a:solidFill>
                  <a:srgbClr val="000000"/>
                </a:solidFill>
              </a:rPr>
              <a:t>2  </a:t>
            </a:r>
            <a:r>
              <a:rPr lang="zh-CN" altLang="en-US" sz="3200">
                <a:solidFill>
                  <a:srgbClr val="000000"/>
                </a:solidFill>
              </a:rPr>
              <a:t>物态变化辨识及吸、放热判断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831057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43043" y="705485"/>
            <a:ext cx="9479928" cy="415498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练习：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判断下列过程中的物态变化类型及吸、放热情况，并填入括号中．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冰雪消融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)(2)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雾凇的形成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  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)(3)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雾的形成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)(4)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霜的形成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(5)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寒冬玻璃上的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冰花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 0 ℃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环境下，结冰的衣服变干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
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57723" y="2164083"/>
            <a:ext cx="81123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熔化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07197" y="2164083"/>
            <a:ext cx="78091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102016" y="2710183"/>
            <a:ext cx="79020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凝华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45923" y="2700658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62918" y="3275966"/>
            <a:ext cx="84836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液化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851377" y="3275966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808709" y="3824607"/>
            <a:ext cx="79020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凝华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851377" y="3824608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74099" y="4953003"/>
            <a:ext cx="85888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升华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277108" y="4360548"/>
            <a:ext cx="79020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凝华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277698" y="4360548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776416" y="4953003"/>
            <a:ext cx="78091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4120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019773" y="1327151"/>
            <a:ext cx="9071524" cy="3970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(7)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吃冰棒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粘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”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舌头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铁矿石变铁水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(9)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樟脑丸变小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冬天戴眼镜进入室内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镜片变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模糊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给发烧的病人涂抹酒精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人感觉凉快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   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夏天从冰柜中取出的冰棍冒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白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气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用久的灯丝变细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(14)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冬天水烧开后壶嘴处喷出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白气</a:t>
            </a:r>
            <a:r>
              <a:rPr lang="en-US" sz="2400">
                <a:solidFill>
                  <a:srgbClr val="0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     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)(    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　　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</a:rPr>
              <a:t>)
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37145" y="1494793"/>
            <a:ext cx="84836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凝固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906421" y="1494793"/>
            <a:ext cx="87806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74156" y="2044068"/>
            <a:ext cx="85826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熔化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685510" y="2044068"/>
            <a:ext cx="90715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12406" y="2614298"/>
            <a:ext cx="79948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升华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73639" y="2614298"/>
            <a:ext cx="88735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73941" y="3168018"/>
            <a:ext cx="81000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液化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842598" y="3168018"/>
            <a:ext cx="8675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510955" y="3698242"/>
            <a:ext cx="79020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汽化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583942" y="3698243"/>
            <a:ext cx="82794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496722" y="4229738"/>
            <a:ext cx="8186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液化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583944" y="4229738"/>
            <a:ext cx="8186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11400" y="4768218"/>
            <a:ext cx="85826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升华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944166" y="4768218"/>
            <a:ext cx="827947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吸热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6231877" y="5361308"/>
            <a:ext cx="90653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液化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350657" y="5361308"/>
            <a:ext cx="95541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416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74732" y="466093"/>
            <a:ext cx="7735547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考点</a:t>
            </a:r>
            <a:r>
              <a:rPr lang="en-US" altLang="zh-CN" sz="32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3   </a:t>
            </a:r>
            <a:r>
              <a:rPr lang="zh-CN" altLang="en-US" sz="3200">
                <a:solidFill>
                  <a:srgbClr val="000000"/>
                </a:solidFill>
                <a:ea typeface="黑体" panose="02010609060101010101" pitchFamily="2" charset="-122"/>
              </a:rPr>
              <a:t>晶体、非晶体的熔化与凝固曲线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74519" y="1295817"/>
          <a:ext cx="9964183" cy="50404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323"/>
                <a:gridCol w="982384"/>
                <a:gridCol w="5927430"/>
                <a:gridCol w="2563046"/>
              </a:tblGrid>
              <a:tr h="648072">
                <a:tc gridSpan="2">
                  <a:txBody>
                    <a:bodyPr/>
                    <a:lstStyle/>
                    <a:p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晶体</a:t>
                      </a:r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非晶体</a:t>
                      </a:r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75945">
                <a:tc rowSpan="3"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熔化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熔点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有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无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9442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图像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8722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特点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熔化前(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OB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段)：持续吸热，温度_____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熔化时(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BC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段)：持续吸热，温度________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熔点为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 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℃</a:t>
                      </a: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整个过程持续</a:t>
                      </a:r>
                      <a:r>
                        <a:rPr lang="en-US" altLang="zh-CN" sz="2400" smtClean="0"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热量，温度</a:t>
                      </a:r>
                      <a:r>
                        <a:rPr lang="en-US" altLang="zh-CN" sz="2400" smtClean="0"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图片 -2147482435" descr="C:\Documents and Settings\Administrator\桌面\W河北物理面对面\EP477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4014118" y="2596518"/>
            <a:ext cx="2412060" cy="1809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12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0279" y="2597150"/>
            <a:ext cx="2042021" cy="1808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6717631" y="4641853"/>
            <a:ext cx="80257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升高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855623" y="5210813"/>
            <a:ext cx="86693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510279" y="5153028"/>
            <a:ext cx="86693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吸收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754083" y="5719448"/>
            <a:ext cx="82423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升高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2137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30211" y="514132"/>
          <a:ext cx="9964183" cy="49494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323"/>
                <a:gridCol w="1099597"/>
                <a:gridCol w="5810217"/>
                <a:gridCol w="2563046"/>
              </a:tblGrid>
              <a:tr h="648072">
                <a:tc gridSpan="2">
                  <a:txBody>
                    <a:bodyPr/>
                    <a:lstStyle/>
                    <a:p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晶体</a:t>
                      </a:r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非晶体</a:t>
                      </a:r>
                      <a:endParaRPr lang="zh-CN" altLang="en-US" sz="2400"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9760">
                <a:tc rowSpan="3"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凝固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凝固点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有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无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9442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图像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16471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400" smtClean="0">
                          <a:latin typeface="黑体" panose="02010609060101010101" pitchFamily="2" charset="-122"/>
                          <a:ea typeface="黑体" panose="02010609060101010101" pitchFamily="2" charset="-122"/>
                        </a:rPr>
                        <a:t>特点</a:t>
                      </a:r>
                    </a:p>
                  </a:txBody>
                  <a:tcPr marL="89106" marR="89106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凝固前(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DC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段)：持续放热，温度________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凝固时(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CB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段)：持续放热，温度________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凝固点为</a:t>
                      </a:r>
                      <a:r>
                        <a:rPr sz="2400" i="1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 </a:t>
                      </a:r>
                      <a:r>
                        <a:rPr sz="240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℃</a:t>
                      </a: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整个过程持续</a:t>
                      </a:r>
                      <a:r>
                        <a:rPr lang="en-US" altLang="zh-CN" sz="2400" smtClean="0"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lang="zh-CN" altLang="en-US" sz="2400" smtClean="0">
                          <a:latin typeface="+mn-ea"/>
                          <a:ea typeface="+mn-ea"/>
                        </a:rPr>
                        <a:t>热量，温度</a:t>
                      </a:r>
                      <a:r>
                        <a:rPr lang="en-US" altLang="zh-CN" sz="2400" smtClean="0"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</a:t>
                      </a:r>
                      <a:endParaRPr lang="zh-CN" altLang="en-US" sz="2400">
                        <a:latin typeface="+mn-ea"/>
                        <a:ea typeface="+mn-ea"/>
                      </a:endParaRPr>
                    </a:p>
                  </a:txBody>
                  <a:tcPr marL="89106" marR="89106" anchor="ctr" anchorCtr="1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图片 -2147482433" descr="C:\Documents and Settings\Administrator\桌面\W河北物理面对面\EP479.TIF"/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3997412" y="1894208"/>
            <a:ext cx="2431243" cy="17506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432" descr="C:\Documents and Settings\Administrator\桌面\W河北物理面对面\EP480.TIF"/>
          <p:cNvPicPr>
            <a:picLocks noChangeAspect="1"/>
          </p:cNvPicPr>
          <p:nvPr/>
        </p:nvPicPr>
        <p:blipFill>
          <a:blip r:embed="rId6" r:link="rId7"/>
          <a:stretch>
            <a:fillRect/>
          </a:stretch>
        </p:blipFill>
        <p:spPr>
          <a:xfrm>
            <a:off x="8635893" y="1894208"/>
            <a:ext cx="2012938" cy="17506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029503" y="3896362"/>
            <a:ext cx="80257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降低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29505" y="4424048"/>
            <a:ext cx="7926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不变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535650" y="4373248"/>
            <a:ext cx="84589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放出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83166" y="4950463"/>
            <a:ext cx="8879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宋体" panose="02010600030101010101" pitchFamily="2" charset="-122"/>
              </a:rPr>
              <a:t>降低</a:t>
            </a:r>
          </a:p>
        </p:txBody>
      </p:sp>
      <p:sp>
        <p:nvSpPr>
          <p:cNvPr id="19483" name="矩形 7"/>
          <p:cNvSpPr>
            <a:spLocks noChangeArrowheads="1"/>
          </p:cNvSpPr>
          <p:nvPr/>
        </p:nvSpPr>
        <p:spPr bwMode="auto">
          <a:xfrm>
            <a:off x="959570" y="5787059"/>
            <a:ext cx="5753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注</a:t>
            </a:r>
            <a:r>
              <a:rPr lang="zh-CN" altLang="en-US" sz="2400" b="1">
                <a:solidFill>
                  <a:srgbClr val="000000"/>
                </a:solidFill>
              </a:rPr>
              <a:t>：同一种物质的凝固点和它的熔点相同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738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输入您的封面副标题"/>
  <p:tag name="KSO_WM_UNIT_SHOW_EDIT_AREA_INDICATION" val="1"/>
  <p:tag name="KSO_WM_UNIT_TYPE" val="b"/>
  <p:tag name="KSO_WM_UNIT_VALUE" val="11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2ebf691-1705-41d1-b014-01daef5c1603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9f1f67e-558c-4c69-b65e-ed4e90173463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cedf6a3-07a6-4082-9df2-6b09ee65513c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423961ee-5ac0-49e3-9a54-d8906e585af3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ac5ebce-58da-4726-b149-9615943a8710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1549</Words>
  <Application>Microsoft Office PowerPoint</Application>
  <PresentationFormat>自定义</PresentationFormat>
  <Paragraphs>234</Paragraphs>
  <Slides>19</Slides>
  <Notes>6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2" baseType="lpstr">
      <vt:lpstr>Office 主题</vt:lpstr>
      <vt:lpstr>Office 主题​​</vt:lpstr>
      <vt:lpstr>文档</vt:lpstr>
      <vt:lpstr>第十二讲  物态变化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4</cp:revision>
  <dcterms:created xsi:type="dcterms:W3CDTF">2021-02-23T00:55:28Z</dcterms:created>
  <dcterms:modified xsi:type="dcterms:W3CDTF">2021-02-23T00:59:14Z</dcterms:modified>
</cp:coreProperties>
</file>