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42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slide" Target="slide36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slide" Target="slide48.xml"/><Relationship Id="rId2" Type="http://schemas.openxmlformats.org/officeDocument/2006/relationships/tags" Target="../tags/tag3.xml"/><Relationship Id="rId16" Type="http://schemas.openxmlformats.org/officeDocument/2006/relationships/slide" Target="slide6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" Target="slide29.xml"/><Relationship Id="rId5" Type="http://schemas.openxmlformats.org/officeDocument/2006/relationships/tags" Target="../tags/tag6.xml"/><Relationship Id="rId15" Type="http://schemas.openxmlformats.org/officeDocument/2006/relationships/slide" Target="slide55.xml"/><Relationship Id="rId10" Type="http://schemas.openxmlformats.org/officeDocument/2006/relationships/slide" Target="slide3.xml"/><Relationship Id="rId4" Type="http://schemas.openxmlformats.org/officeDocument/2006/relationships/tags" Target="../tags/tag5.xml"/><Relationship Id="rId9" Type="http://schemas.openxmlformats.org/officeDocument/2006/relationships/image" Target="../media/image1.png"/><Relationship Id="rId14" Type="http://schemas.openxmlformats.org/officeDocument/2006/relationships/slide" Target="slide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NULL" TargetMode="Externa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tif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tiff"/><Relationship Id="rId5" Type="http://schemas.openxmlformats.org/officeDocument/2006/relationships/image" Target="../media/image39.tiff"/><Relationship Id="rId4" Type="http://schemas.openxmlformats.org/officeDocument/2006/relationships/image" Target="NULL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Relationship Id="rId6" Type="http://schemas.openxmlformats.org/officeDocument/2006/relationships/image" Target="NULL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tif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Relationship Id="rId4" Type="http://schemas.openxmlformats.org/officeDocument/2006/relationships/image" Target="NULL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40.tif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矩形 103"/>
          <p:cNvSpPr/>
          <p:nvPr/>
        </p:nvSpPr>
        <p:spPr>
          <a:xfrm>
            <a:off x="2583815" y="2361788"/>
            <a:ext cx="7176135" cy="124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  <a:cs typeface="Tahoma" panose="020B0604030504040204" pitchFamily="34" charset="0"/>
              </a:rPr>
              <a:t>专题</a:t>
            </a:r>
            <a:r>
              <a:rPr lang="zh-CN" alt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  <a:cs typeface="Tahoma" panose="020B0604030504040204" pitchFamily="34" charset="0"/>
              </a:rPr>
              <a:t>六</a:t>
            </a:r>
            <a:r>
              <a:rPr lang="zh-CN" alt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ahoma" panose="020B0604030504040204" pitchFamily="34" charset="0"/>
                <a:ea typeface="黑体" panose="02010609060101010101" pitchFamily="49" charset="-122"/>
                <a:cs typeface="Tahoma" panose="020B0604030504040204" pitchFamily="34" charset="0"/>
              </a:rPr>
              <a:t>  </a:t>
            </a:r>
            <a:r>
              <a:rPr lang="zh-CN" alt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运动和力</a:t>
            </a:r>
          </a:p>
        </p:txBody>
      </p: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89928" y="1721485"/>
            <a:ext cx="1081214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(2019邵阳9题2分)一物体在水平推力作用下沿水平方向做匀速直线运动，如图所示，下列说法正确的是(　　)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物体受到的重力和物体受到的摩擦力是一对平衡力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物体受到的重力和物体受到的推力是一对平衡力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物体对地面的压力和地面对物体的支持力是一对平衡力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物体受到的重力和地面对物体的支持力是一对平衡力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20851" y="2426965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" name="矩形 3"/>
          <p:cNvSpPr/>
          <p:nvPr/>
        </p:nvSpPr>
        <p:spPr>
          <a:xfrm>
            <a:off x="9496743" y="4417536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pic>
        <p:nvPicPr>
          <p:cNvPr id="2" name="图片 -2147482582" descr="C:\Documents and Settings\Administrator\桌面\湖南物理\ZH32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716328" y="3094990"/>
            <a:ext cx="2543810" cy="1128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34733" y="1532890"/>
            <a:ext cx="1040892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 (2019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常德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如图所示，弹簧测力计和细线的重力及一切摩擦均不计，物重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 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，则弹簧测力计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的示数为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 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，弹簧测力计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的示数为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 N.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62806" y="2179315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34496" y="2721605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矩形 3"/>
          <p:cNvSpPr/>
          <p:nvPr/>
        </p:nvSpPr>
        <p:spPr>
          <a:xfrm>
            <a:off x="5857241" y="519731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pic>
        <p:nvPicPr>
          <p:cNvPr id="2" name="图片 -2147482581" descr="C:\Documents and Settings\Administrator\桌面\湖南物理\ZH33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914968" y="3574415"/>
            <a:ext cx="6981825" cy="14141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874078" y="1966595"/>
            <a:ext cx="90297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(2016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湘潭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下列实例中，为了增大摩擦的是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67093" y="1136650"/>
            <a:ext cx="9860695" cy="737235"/>
            <a:chOff x="1156" y="3019"/>
            <a:chExt cx="15102" cy="1161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6" y="3233"/>
              <a:ext cx="3346" cy="90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550" y="3019"/>
              <a:ext cx="14708" cy="1161"/>
              <a:chOff x="1324" y="1663"/>
              <a:chExt cx="14708" cy="1161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24" y="1897"/>
                <a:ext cx="2771" cy="853"/>
                <a:chOff x="2487" y="360"/>
                <a:chExt cx="2091" cy="85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2487" y="391"/>
                  <a:ext cx="178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命题点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181" y="360"/>
                  <a:ext cx="39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505" y="1663"/>
                <a:ext cx="11527" cy="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sz="28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增大、减小摩擦的方法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[郴州2考，岳阳2014.22(3)]</a:t>
                </a:r>
              </a:p>
            </p:txBody>
          </p:sp>
        </p:grpSp>
      </p:grpSp>
      <p:sp>
        <p:nvSpPr>
          <p:cNvPr id="7" name="文本框 6"/>
          <p:cNvSpPr txBox="1"/>
          <p:nvPr/>
        </p:nvSpPr>
        <p:spPr>
          <a:xfrm>
            <a:off x="8382946" y="2131055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3" name="图片 -2147482579" descr="C:\Documents and Settings\Administrator\桌面\湖南物理\ZH34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930718" y="3114675"/>
            <a:ext cx="6787515" cy="2329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74078" y="1254125"/>
            <a:ext cx="1046670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 (2019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怀化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现在我国大力提倡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低碳环保、绿色出行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，选择自行车出行是大家喜爱的方式之一．如图是自行车的手刹示意图，要让自行车更快地停下来，可以用力捏闸，增大轮胎与车闸之间的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来增大摩擦；手把上刻有花纹，是通过增大接触面的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来增大摩擦．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66393" y="2413000"/>
            <a:ext cx="957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压力</a:t>
            </a:r>
          </a:p>
        </p:txBody>
      </p:sp>
      <p:pic>
        <p:nvPicPr>
          <p:cNvPr id="102" name="图片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4889842" y="3688080"/>
            <a:ext cx="2228215" cy="14992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455309" y="5336381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938203" y="3006725"/>
            <a:ext cx="15398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粗糙程度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937578" y="2282825"/>
            <a:ext cx="1017016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13. (2019益阳8题2分)如图所示，用手握住一根重为</a:t>
            </a:r>
            <a:r>
              <a:rPr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的长直铁棒，使铁棒沿竖直方向静止时，铁棒受到的摩擦力(　　)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大小等于</a:t>
            </a:r>
            <a:r>
              <a:rPr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大小大于</a:t>
            </a:r>
            <a:r>
              <a:rPr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方向竖直向下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随着手握棒的力增大而增大</a:t>
            </a:r>
          </a:p>
        </p:txBody>
      </p:sp>
      <p:sp>
        <p:nvSpPr>
          <p:cNvPr id="3" name="矩形 2"/>
          <p:cNvSpPr/>
          <p:nvPr/>
        </p:nvSpPr>
        <p:spPr>
          <a:xfrm>
            <a:off x="8900161" y="530145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458268" y="2977515"/>
            <a:ext cx="541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2" name="图片 -2147482576" descr="C:\Documents and Settings\Administrator\桌面\湖南物理\ZH36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9036368" y="3274060"/>
            <a:ext cx="824865" cy="181229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952818" y="1415415"/>
            <a:ext cx="10108565" cy="737235"/>
            <a:chOff x="997" y="1458"/>
            <a:chExt cx="15919" cy="1161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7" y="1672"/>
              <a:ext cx="3441" cy="903"/>
            </a:xfrm>
            <a:prstGeom prst="rect">
              <a:avLst/>
            </a:prstGeom>
          </p:spPr>
        </p:pic>
        <p:grpSp>
          <p:nvGrpSpPr>
            <p:cNvPr id="49" name="组合 48"/>
            <p:cNvGrpSpPr/>
            <p:nvPr/>
          </p:nvGrpSpPr>
          <p:grpSpPr>
            <a:xfrm>
              <a:off x="1402" y="1692"/>
              <a:ext cx="2849" cy="853"/>
              <a:chOff x="2487" y="360"/>
              <a:chExt cx="2091" cy="853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2487" y="391"/>
                <a:ext cx="178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命题点</a:t>
                </a: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4181" y="360"/>
                <a:ext cx="39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4673" y="1458"/>
              <a:ext cx="12243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sz="28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摩擦力的大小判断</a:t>
              </a:r>
              <a:r>
                <a:rPr lang="zh-CN" sz="2400" dirty="0"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郴州2015.21一空，益阳2019.8)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1239838" y="1721485"/>
            <a:ext cx="977011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14. (2019常德10题3分)某人用50 N的力拉小车在水平路上匀速向右行驶，下列说法正确的是(　　)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小车受到的阻力小于50 N，方向向左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小车受到的阻力等于50 N，方向向左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小车受到的阻力等于50 N，方向向右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小车受到的阻力大于50 N，方向向右</a:t>
            </a:r>
          </a:p>
        </p:txBody>
      </p:sp>
      <p:sp>
        <p:nvSpPr>
          <p:cNvPr id="3" name="矩形 2"/>
          <p:cNvSpPr/>
          <p:nvPr/>
        </p:nvSpPr>
        <p:spPr>
          <a:xfrm>
            <a:off x="8616339" y="4399121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951923" y="2412365"/>
            <a:ext cx="541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2" name="图片 -2147482575" descr="C:\Documents and Settings\Administrator\桌面\湖南物理\ZH37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620953" y="3340735"/>
            <a:ext cx="3088640" cy="831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1191578" y="2061210"/>
            <a:ext cx="1028509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15. (2019株洲8题2分)一消防员进行徒手爬绳训练，当他双手握住绳索竖直匀速上攀时，绳索对他的摩擦力大小和方向分别是(　　)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小于消防员的重力、竖直向上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等于消防员的重力、竖直向上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大于消防员的重力、竖直向上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大于消防员的重力、竖直向下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37843" y="2752725"/>
            <a:ext cx="4806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43623" y="1365250"/>
            <a:ext cx="9015095" cy="737235"/>
            <a:chOff x="573" y="1677"/>
            <a:chExt cx="14197" cy="1161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" y="1891"/>
              <a:ext cx="3441" cy="903"/>
            </a:xfrm>
            <a:prstGeom prst="rect">
              <a:avLst/>
            </a:prstGeom>
          </p:spPr>
        </p:pic>
        <p:grpSp>
          <p:nvGrpSpPr>
            <p:cNvPr id="49" name="组合 48"/>
            <p:cNvGrpSpPr/>
            <p:nvPr/>
          </p:nvGrpSpPr>
          <p:grpSpPr>
            <a:xfrm>
              <a:off x="978" y="1911"/>
              <a:ext cx="2849" cy="853"/>
              <a:chOff x="2487" y="360"/>
              <a:chExt cx="2091" cy="853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2487" y="391"/>
                <a:ext cx="178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命题点</a:t>
                </a: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4181" y="360"/>
                <a:ext cx="39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4362" y="1677"/>
              <a:ext cx="10408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sz="28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受力分析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(郴州3考，岳阳2考，益阳2考)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012508" y="2225040"/>
            <a:ext cx="897128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16. (2018益阳9题2分)下列情景中，处于平衡状态的是(　　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355648" y="2409825"/>
            <a:ext cx="3930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" name="图片 -2147482573" descr="C:\Documents and Settings\Administrator\桌面\湖南物理\ZH38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777808" y="3185795"/>
            <a:ext cx="6473825" cy="252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917258" y="1721485"/>
            <a:ext cx="1073150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17. (2017怀化7题3分)水平桌面上的木块在拉力F的作用下做匀速直线运动，下列有关木块受力的说法中，正确的是(　　)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只受重力和支持力一对平衡力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只受拉力和摩擦力一对平衡力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受到重力和支持力、拉力和摩擦力两对平衡力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无法确定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89968" y="2431415"/>
            <a:ext cx="530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" name="图片 -2147482572" descr="C:\Documents and Settings\Administrator\桌面\湖南物理\ZH39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114858" y="2891790"/>
            <a:ext cx="3938270" cy="8883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8535059" y="3943191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zh-CN" altLang="zh-CN" dirty="0"/>
              <a:t>题图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953453" y="1814830"/>
            <a:ext cx="1028509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18. (2017益阳5题3分)如图所示，滑块在斜面上匀速下滑．下列有关说法正确的是(　　)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滑块所受重力的方向垂直斜面向下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滑块所受弹力的施力物体是地面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滑块受到重力、弹力的作用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滑块受到重力、弹力和摩擦力的作用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45348" y="2518410"/>
            <a:ext cx="491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" name="图片 -2147482571" descr="C:\Documents and Settings\Administrator\桌面\湖南物理\ZH40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872413" y="2907030"/>
            <a:ext cx="2814955" cy="1315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8787789" y="4561681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zh-CN" altLang="zh-CN" dirty="0"/>
              <a:t>题图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流程图: 离页连接符 16"/>
          <p:cNvSpPr/>
          <p:nvPr/>
        </p:nvSpPr>
        <p:spPr>
          <a:xfrm rot="5400000">
            <a:off x="10196154" y="3291205"/>
            <a:ext cx="2831465" cy="1164590"/>
          </a:xfrm>
          <a:prstGeom prst="flowChartOffpageConnector">
            <a:avLst/>
          </a:prstGeom>
          <a:solidFill>
            <a:srgbClr val="008E4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zh-CN" altLang="en-US" sz="4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栏目导航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537143" y="753110"/>
            <a:ext cx="6904355" cy="828040"/>
            <a:chOff x="4509" y="3668"/>
            <a:chExt cx="10873" cy="1304"/>
          </a:xfrm>
        </p:grpSpPr>
        <p:sp>
          <p:nvSpPr>
            <p:cNvPr id="10" name="圆角矩形 6"/>
            <p:cNvSpPr/>
            <p:nvPr>
              <p:custDataLst>
                <p:tags r:id="rId6"/>
              </p:custDataLst>
            </p:nvPr>
          </p:nvSpPr>
          <p:spPr>
            <a:xfrm flipV="1">
              <a:off x="6040" y="3668"/>
              <a:ext cx="9342" cy="1247"/>
            </a:xfrm>
            <a:prstGeom prst="snip1Rect">
              <a:avLst/>
            </a:prstGeom>
            <a:ln>
              <a:solidFill>
                <a:srgbClr val="008E4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85904" tIns="45710" rIns="91421" bIns="45710" numCol="1" spcCol="0" rtlCol="0" fromWordArt="0" anchor="ctr" anchorCtr="0" forceAA="0" compatLnSpc="1"/>
            <a:lstStyle/>
            <a:p>
              <a:pPr algn="ctr" fontAlgn="auto"/>
              <a:endParaRPr lang="zh-CN" altLang="en-US" sz="3200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13" name="椭圆 7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 rot="16200000">
              <a:off x="4510" y="3669"/>
              <a:ext cx="1302" cy="1304"/>
            </a:xfrm>
            <a:prstGeom prst="snipRoundRect">
              <a:avLst/>
            </a:prstGeom>
            <a:solidFill>
              <a:srgbClr val="008E4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1" tIns="45710" rIns="91421" bIns="45710" numCol="1" spcCol="0" rtlCol="0" fromWordArt="0" anchor="ctr" anchorCtr="0" forceAA="0" compatLnSpc="1">
              <a:norm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16" name="图片 8" descr="1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26" y="3942"/>
              <a:ext cx="785" cy="6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文本框 18">
              <a:hlinkClick r:id="rId10" action="ppaction://hlinksldjump"/>
            </p:cNvPr>
            <p:cNvSpPr txBox="1"/>
            <p:nvPr/>
          </p:nvSpPr>
          <p:spPr>
            <a:xfrm>
              <a:off x="6783" y="3812"/>
              <a:ext cx="83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湖南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年中考真题精选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537145" y="1901190"/>
            <a:ext cx="6904354" cy="828040"/>
            <a:chOff x="4509" y="3668"/>
            <a:chExt cx="10873" cy="1304"/>
          </a:xfrm>
        </p:grpSpPr>
        <p:sp>
          <p:nvSpPr>
            <p:cNvPr id="21" name="圆角矩形 6"/>
            <p:cNvSpPr/>
            <p:nvPr>
              <p:custDataLst>
                <p:tags r:id="rId4"/>
              </p:custDataLst>
            </p:nvPr>
          </p:nvSpPr>
          <p:spPr>
            <a:xfrm flipV="1">
              <a:off x="6040" y="3668"/>
              <a:ext cx="9342" cy="1247"/>
            </a:xfrm>
            <a:prstGeom prst="snip1Rect">
              <a:avLst/>
            </a:prstGeom>
            <a:ln>
              <a:solidFill>
                <a:srgbClr val="008E4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85904" tIns="45710" rIns="91421" bIns="45710" numCol="1" spcCol="0" rtlCol="0" fromWordArt="0" anchor="ctr" anchorCtr="0" forceAA="0" compatLnSpc="1"/>
            <a:lstStyle/>
            <a:p>
              <a:pPr algn="ctr"/>
              <a:endParaRPr lang="zh-CN" altLang="en-US" sz="3200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22" name="椭圆 7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 rot="16200000">
              <a:off x="4510" y="3669"/>
              <a:ext cx="1302" cy="1304"/>
            </a:xfrm>
            <a:prstGeom prst="snipRoundRect">
              <a:avLst/>
            </a:prstGeom>
            <a:solidFill>
              <a:srgbClr val="008E4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1" tIns="45710" rIns="91421" bIns="4571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noProof="1">
                <a:solidFill>
                  <a:prstClr val="black"/>
                </a:solidFill>
              </a:endParaRPr>
            </a:p>
          </p:txBody>
        </p:sp>
        <p:pic>
          <p:nvPicPr>
            <p:cNvPr id="23" name="图片 8" descr="1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26" y="3942"/>
              <a:ext cx="785" cy="6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文本框 23">
              <a:hlinkClick r:id="rId11" action="ppaction://hlinksldjump"/>
            </p:cNvPr>
            <p:cNvSpPr txBox="1"/>
            <p:nvPr/>
          </p:nvSpPr>
          <p:spPr>
            <a:xfrm>
              <a:off x="6444" y="3812"/>
              <a:ext cx="83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知识精讲</a:t>
              </a:r>
              <a:endPara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465388" y="3433446"/>
            <a:ext cx="6903085" cy="828040"/>
            <a:chOff x="4509" y="7824"/>
            <a:chExt cx="10871" cy="1304"/>
          </a:xfrm>
        </p:grpSpPr>
        <p:grpSp>
          <p:nvGrpSpPr>
            <p:cNvPr id="3085" name="组合 4"/>
            <p:cNvGrpSpPr/>
            <p:nvPr userDrawn="1"/>
          </p:nvGrpSpPr>
          <p:grpSpPr>
            <a:xfrm>
              <a:off x="4509" y="7824"/>
              <a:ext cx="10871" cy="1304"/>
              <a:chOff x="5246" y="3834"/>
              <a:chExt cx="10176" cy="1304"/>
            </a:xfrm>
          </p:grpSpPr>
          <p:sp>
            <p:nvSpPr>
              <p:cNvPr id="26" name="圆角矩形 6"/>
              <p:cNvSpPr/>
              <p:nvPr>
                <p:custDataLst>
                  <p:tags r:id="rId2"/>
                </p:custDataLst>
              </p:nvPr>
            </p:nvSpPr>
            <p:spPr>
              <a:xfrm flipV="1">
                <a:off x="6777" y="3834"/>
                <a:ext cx="8645" cy="1247"/>
              </a:xfrm>
              <a:prstGeom prst="snip1Rect">
                <a:avLst/>
              </a:prstGeom>
              <a:ln>
                <a:solidFill>
                  <a:srgbClr val="008E4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485904" tIns="45710" rIns="91421" bIns="45710" numCol="1" spcCol="0" rtlCol="0" fromWordArt="0" anchor="ctr" anchorCtr="0" forceAA="0" compatLnSpc="1"/>
              <a:lstStyle/>
              <a:p>
                <a:pPr algn="ctr"/>
                <a:endParaRPr lang="zh-CN" altLang="en-US" sz="3200" noProof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  <a:sym typeface="+mn-ea"/>
                </a:endParaRPr>
              </a:p>
            </p:txBody>
          </p:sp>
          <p:sp>
            <p:nvSpPr>
              <p:cNvPr id="27" name="椭圆 7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6200000">
                <a:off x="5247" y="3835"/>
                <a:ext cx="1302" cy="1304"/>
              </a:xfrm>
              <a:prstGeom prst="snipRoundRect">
                <a:avLst/>
              </a:prstGeom>
              <a:solidFill>
                <a:srgbClr val="008E40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21" tIns="45710" rIns="91421" bIns="4571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 lang="zh-CN" altLang="en-US" noProof="1">
                  <a:solidFill>
                    <a:prstClr val="black"/>
                  </a:solidFill>
                </a:endParaRPr>
              </a:p>
            </p:txBody>
          </p:sp>
          <p:pic>
            <p:nvPicPr>
              <p:cNvPr id="3088" name="图片 8" descr="11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3" y="4108"/>
                <a:ext cx="785" cy="69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8" name="文本框 27">
              <a:hlinkClick r:id="rId12" action="ppaction://hlinksldjump"/>
            </p:cNvPr>
            <p:cNvSpPr txBox="1"/>
            <p:nvPr/>
          </p:nvSpPr>
          <p:spPr>
            <a:xfrm>
              <a:off x="6415" y="8043"/>
              <a:ext cx="869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实验突破</a:t>
              </a:r>
              <a:r>
                <a:rPr lang="en-US" altLang="zh-CN" sz="32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--</a:t>
              </a:r>
              <a:r>
                <a:rPr lang="zh-CN" altLang="en-US" sz="32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科学探究素养提升</a:t>
              </a:r>
            </a:p>
          </p:txBody>
        </p:sp>
      </p:grpSp>
      <p:sp>
        <p:nvSpPr>
          <p:cNvPr id="29" name="文本框 78">
            <a:hlinkClick r:id="rId11" action="ppaction://hlinksldjump"/>
          </p:cNvPr>
          <p:cNvSpPr txBox="1"/>
          <p:nvPr/>
        </p:nvSpPr>
        <p:spPr>
          <a:xfrm>
            <a:off x="3236913" y="2778760"/>
            <a:ext cx="1893570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0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考点清单</a:t>
            </a:r>
          </a:p>
        </p:txBody>
      </p:sp>
      <p:sp>
        <p:nvSpPr>
          <p:cNvPr id="30" name="文本框 78">
            <a:hlinkClick r:id="rId13" action="ppaction://hlinksldjump"/>
          </p:cNvPr>
          <p:cNvSpPr txBox="1"/>
          <p:nvPr/>
        </p:nvSpPr>
        <p:spPr>
          <a:xfrm>
            <a:off x="5408613" y="2778760"/>
            <a:ext cx="189293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图说物理</a:t>
            </a:r>
          </a:p>
        </p:txBody>
      </p:sp>
      <p:sp>
        <p:nvSpPr>
          <p:cNvPr id="31" name="文本框 78">
            <a:hlinkClick r:id="rId14" action="ppaction://hlinksldjump"/>
          </p:cNvPr>
          <p:cNvSpPr txBox="1"/>
          <p:nvPr/>
        </p:nvSpPr>
        <p:spPr>
          <a:xfrm>
            <a:off x="7485698" y="2778760"/>
            <a:ext cx="237934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重难点突破</a:t>
            </a:r>
          </a:p>
        </p:txBody>
      </p:sp>
      <p:sp>
        <p:nvSpPr>
          <p:cNvPr id="32" name="矩形 10">
            <a:hlinkClick r:id="rId12" action="ppaction://hlinksldjump"/>
          </p:cNvPr>
          <p:cNvSpPr/>
          <p:nvPr/>
        </p:nvSpPr>
        <p:spPr>
          <a:xfrm>
            <a:off x="3044508" y="4418965"/>
            <a:ext cx="612711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sz="3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lang="en-US" altLang="zh-CN" sz="3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sz="3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sz="3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探究阻力对物体运动的影响</a:t>
            </a:r>
          </a:p>
        </p:txBody>
      </p:sp>
      <p:sp>
        <p:nvSpPr>
          <p:cNvPr id="2" name="矩形 10">
            <a:hlinkClick r:id="rId15" action="ppaction://hlinksldjump"/>
          </p:cNvPr>
          <p:cNvSpPr/>
          <p:nvPr/>
        </p:nvSpPr>
        <p:spPr>
          <a:xfrm>
            <a:off x="3043873" y="5046345"/>
            <a:ext cx="5473700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sz="3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lang="en-US" altLang="zh-CN" sz="3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sz="3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探究二力平衡的条件</a:t>
            </a:r>
          </a:p>
        </p:txBody>
      </p:sp>
      <p:sp>
        <p:nvSpPr>
          <p:cNvPr id="3" name="矩形 10">
            <a:hlinkClick r:id="rId16" action="ppaction://hlinksldjump"/>
          </p:cNvPr>
          <p:cNvSpPr/>
          <p:nvPr/>
        </p:nvSpPr>
        <p:spPr>
          <a:xfrm>
            <a:off x="3043873" y="5673725"/>
            <a:ext cx="7159625" cy="5530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zh-CN" sz="3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lang="en-US" altLang="zh-CN" sz="3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  </a:t>
            </a:r>
            <a:r>
              <a:rPr lang="zh-CN" sz="3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sz="3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探究影响滑动摩擦力大小的因素</a:t>
            </a:r>
          </a:p>
        </p:txBody>
      </p: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813118" y="1616710"/>
            <a:ext cx="1056576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19. (2016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株洲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如图所示，当匀速向左水平拉动木板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，待木块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稳定时，弹簧测力计的示数为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，此时木块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所受摩擦力的方向是向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右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；当由慢到快向左水平拉动木板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，待木块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稳定时，弹簧测力计的示数会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大于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等于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小于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545638" y="2230755"/>
            <a:ext cx="580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左</a:t>
            </a:r>
          </a:p>
        </p:txBody>
      </p:sp>
      <p:sp>
        <p:nvSpPr>
          <p:cNvPr id="3" name="矩形 2"/>
          <p:cNvSpPr/>
          <p:nvPr/>
        </p:nvSpPr>
        <p:spPr>
          <a:xfrm>
            <a:off x="5178449" y="543353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257108" y="3338195"/>
            <a:ext cx="889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</a:p>
        </p:txBody>
      </p:sp>
      <p:pic>
        <p:nvPicPr>
          <p:cNvPr id="2" name="图片 -2147482570" descr="C:\Documents and Settings\Administrator\桌面\湖南物理\ZH43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344863" y="4011930"/>
            <a:ext cx="4765040" cy="1334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853758" y="1852930"/>
            <a:ext cx="1076452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20. (2019长沙25题3分)如图所示，穿着旱冰鞋的小玲用手推墙后，她由静止开始向后退．下列说法中正确的是(　　)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小玲后退的过程中，她的惯性逐渐变小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小玲后退的过程中，一直做匀速直线运动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小玲推墙时，墙对小玲的作用力等于小玲对墙的作用力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小玲推墙时，墙对小玲的作用力和小玲对墙的作用力是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一对平衡力</a:t>
            </a:r>
          </a:p>
        </p:txBody>
      </p:sp>
      <p:sp>
        <p:nvSpPr>
          <p:cNvPr id="3" name="矩形 2"/>
          <p:cNvSpPr/>
          <p:nvPr/>
        </p:nvSpPr>
        <p:spPr>
          <a:xfrm>
            <a:off x="9570721" y="5196681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782003" y="1072515"/>
            <a:ext cx="9159875" cy="737235"/>
            <a:chOff x="573" y="1677"/>
            <a:chExt cx="14425" cy="1161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" y="1891"/>
              <a:ext cx="3441" cy="903"/>
            </a:xfrm>
            <a:prstGeom prst="rect">
              <a:avLst/>
            </a:prstGeom>
          </p:spPr>
        </p:pic>
        <p:grpSp>
          <p:nvGrpSpPr>
            <p:cNvPr id="49" name="组合 48"/>
            <p:cNvGrpSpPr/>
            <p:nvPr/>
          </p:nvGrpSpPr>
          <p:grpSpPr>
            <a:xfrm>
              <a:off x="978" y="1911"/>
              <a:ext cx="2849" cy="853"/>
              <a:chOff x="2487" y="360"/>
              <a:chExt cx="2091" cy="853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2487" y="391"/>
                <a:ext cx="178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命题点</a:t>
                </a: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4181" y="360"/>
                <a:ext cx="39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4362" y="1677"/>
              <a:ext cx="10636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sz="28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运动和力综合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(郴州4考，岳阳3考，益阳2考)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124133" y="2566670"/>
            <a:ext cx="3930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" name="图片 -2147482568" descr="C:\Documents and Settings\Administrator\桌面\湖南物理\ZH45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9452928" y="2869565"/>
            <a:ext cx="1332865" cy="2255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953453" y="1697355"/>
            <a:ext cx="1028509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21. (2018岳阳5题3分)如图所示，在水平桌面上，用弹簧测力计拉着木块匀速前进，则(　　)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木块受到的重力与木块对桌面的压力是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一对平衡力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水平桌面越粗糙，测力计的示数越大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木块相对弹簧测力计是运动的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测力计对木块施力，木块对测力计没有力的作用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61298" y="2388870"/>
            <a:ext cx="5003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2" name="图片 -2147482567" descr="C:\Documents and Settings\Administrator\桌面\湖南物理\ZH46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46633" y="3515995"/>
            <a:ext cx="3461385" cy="613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8528074" y="433752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zh-CN" altLang="zh-CN" dirty="0"/>
              <a:t>题图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872173" y="1998345"/>
            <a:ext cx="1080389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22. (2017郴州11题2分)日常生活中，处处有物理．下列分析正确的是(　　)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鸡蛋碰石头，鸡蛋碎了，说明鸡蛋受到的力大于石头受到的力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汽车关闭发动机后会停下来，说明物体的运动需要力来维持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用力压钢尺，钢尺变弯，说明力可以改变物体的形状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短跑运动员冲过终点后，不能立即停下来，说明物体的速度越大则惯性越大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172383" y="2131695"/>
            <a:ext cx="431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713423" y="2170430"/>
            <a:ext cx="713867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23. (2018湘潭27题8分)小明在观看冰壶比赛时猜想：如果水平冰面足够光滑，冰壶会永远运动下去吗？他用如图所示装置来探究他的猜想：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(1)在实验过程中，小明让同一小车从斜面同一位置由静止开始下滑，这样做的目的是：使小车到达水平面的速度大小________．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64193" y="5015230"/>
            <a:ext cx="8324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相同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35648" y="1318260"/>
            <a:ext cx="7149465" cy="737235"/>
            <a:chOff x="573" y="1677"/>
            <a:chExt cx="11259" cy="1161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" y="1891"/>
              <a:ext cx="3441" cy="903"/>
            </a:xfrm>
            <a:prstGeom prst="rect">
              <a:avLst/>
            </a:prstGeom>
          </p:spPr>
        </p:pic>
        <p:grpSp>
          <p:nvGrpSpPr>
            <p:cNvPr id="49" name="组合 48"/>
            <p:cNvGrpSpPr/>
            <p:nvPr/>
          </p:nvGrpSpPr>
          <p:grpSpPr>
            <a:xfrm>
              <a:off x="978" y="1911"/>
              <a:ext cx="2849" cy="853"/>
              <a:chOff x="2487" y="360"/>
              <a:chExt cx="2091" cy="853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2487" y="391"/>
                <a:ext cx="178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命题点</a:t>
                </a: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4181" y="360"/>
                <a:ext cx="39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7</a:t>
                </a: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4249" y="1677"/>
              <a:ext cx="7583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sz="28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探究阻力对物体运动的影响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-2147482565" descr="C:\Documents and Settings\Administrator\桌面\湖南物理\ZH47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8069287" y="1544955"/>
            <a:ext cx="3343275" cy="375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9192284" y="553894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zh-CN" altLang="zh-CN" dirty="0"/>
              <a:t>题图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702628" y="770255"/>
            <a:ext cx="1080389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(2)小车到达水平面后会继续向前运动是因为小车具有________，小车在毛巾上运动时受到了________个力．</a:t>
            </a:r>
            <a:endParaRPr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小车在不同水平面上最后静止的位置，如图中虚线所示．从实验中可以看到：在同样条件下，水平面对小车的阻力越小，它的速度减小得越________(选填“快”或“慢”)，前进得越________(选填“远”或“近”)．进一步推理可得：如果水平冰面绝对光滑，冰壶将做______________，冰壶受到的重力和水平冰面对它的支持力是一对________(选填“A”或“B”)．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平衡力       B. 相互作用力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(4)本实验中主要用到的科学研究方法有____________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</a:t>
            </a: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(写一种即可)．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224963" y="2497455"/>
            <a:ext cx="640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慢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86798" y="3026410"/>
            <a:ext cx="570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远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00133" y="3625215"/>
            <a:ext cx="2182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匀速直线运动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57743" y="4144010"/>
            <a:ext cx="461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76963" y="5253990"/>
            <a:ext cx="4551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控制变量法(或推理法或转换法)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039418" y="857885"/>
            <a:ext cx="8515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惯性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36558" y="1416685"/>
            <a:ext cx="3930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729298" y="2325370"/>
            <a:ext cx="1076452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24. (2019岳阳20题8分)在“探究滑动摩擦力的大小与什么有关”实验中．</a:t>
            </a:r>
          </a:p>
          <a:p>
            <a:pPr indent="0" fontAlgn="auto">
              <a:lnSpc>
                <a:spcPct val="150000"/>
              </a:lnSpc>
            </a:pPr>
            <a:endParaRPr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endParaRPr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endParaRPr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endParaRPr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(1)如图，将长方体木块置于水平木板上，用弹簧测力计沿水平方向匀速拉动木块，滑动摩擦力大小________(填“大于”“小于”或“等于”)弹簧测力计示数．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02323" y="1072515"/>
            <a:ext cx="10048875" cy="1291590"/>
            <a:chOff x="573" y="1677"/>
            <a:chExt cx="15825" cy="2034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" y="1891"/>
              <a:ext cx="3441" cy="903"/>
            </a:xfrm>
            <a:prstGeom prst="rect">
              <a:avLst/>
            </a:prstGeom>
          </p:spPr>
        </p:pic>
        <p:grpSp>
          <p:nvGrpSpPr>
            <p:cNvPr id="49" name="组合 48"/>
            <p:cNvGrpSpPr/>
            <p:nvPr/>
          </p:nvGrpSpPr>
          <p:grpSpPr>
            <a:xfrm>
              <a:off x="978" y="1911"/>
              <a:ext cx="2849" cy="853"/>
              <a:chOff x="2487" y="360"/>
              <a:chExt cx="2091" cy="853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2487" y="391"/>
                <a:ext cx="178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命题点</a:t>
                </a: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4181" y="360"/>
                <a:ext cx="39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7</a:t>
                </a: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4362" y="1677"/>
              <a:ext cx="12036" cy="2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sz="28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探究影响滑动摩擦力大小的因素</a:t>
              </a:r>
              <a:r>
                <a:rPr 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(岳阳2019.20，</a:t>
              </a:r>
            </a:p>
            <a:p>
              <a:pPr>
                <a:lnSpc>
                  <a:spcPct val="150000"/>
                </a:lnSpc>
              </a:pPr>
              <a:r>
                <a:rPr lang="zh-CN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益阳2017.19)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847148" y="5737225"/>
            <a:ext cx="9505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</a:p>
        </p:txBody>
      </p:sp>
      <p:sp>
        <p:nvSpPr>
          <p:cNvPr id="7" name="矩形 6"/>
          <p:cNvSpPr/>
          <p:nvPr/>
        </p:nvSpPr>
        <p:spPr>
          <a:xfrm>
            <a:off x="5752148" y="4625816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pic>
        <p:nvPicPr>
          <p:cNvPr id="2" name="图片 -2147482563" descr="C:\Documents and Settings\Administrator\桌面\湖南物理\ZH47A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3555048" y="3290570"/>
            <a:ext cx="5491480" cy="9950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675958" y="1689100"/>
          <a:ext cx="10903585" cy="4538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5500"/>
                <a:gridCol w="2364105"/>
                <a:gridCol w="2093595"/>
                <a:gridCol w="1727835"/>
                <a:gridCol w="2622550"/>
              </a:tblGrid>
              <a:tr h="6483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序号</a:t>
                      </a:r>
                      <a:endParaRPr lang="en-US" altLang="en-US" sz="24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木块放置情况</a:t>
                      </a:r>
                      <a:endParaRPr lang="en-US" altLang="en-US" sz="24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接触面</a:t>
                      </a:r>
                      <a:endParaRPr lang="en-US" altLang="en-US" sz="24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压力</a:t>
                      </a:r>
                      <a:r>
                        <a:rPr lang="en-US" sz="2400" b="0" i="1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/N</a:t>
                      </a:r>
                      <a:endParaRPr lang="en-US" altLang="en-US" sz="24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弹簧测力计示数/N</a:t>
                      </a:r>
                      <a:endParaRPr lang="en-US" altLang="en-US" sz="2400" b="0"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平放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木板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平放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木板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平放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木板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2.4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侧放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木板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2.4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平放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木板上铺棉布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2.6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3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平放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木板上铺毛巾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3.2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604203" y="972185"/>
            <a:ext cx="3891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(2)实验记录的数据如下表：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783273" y="1550670"/>
            <a:ext cx="1080389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①分析2、5、6三组实验数据，可得到相关结论，下列实例与结论相符的是________．(填字母代号)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用力压黑板擦擦去黑板上的粉笔字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汽车轮胎上有凹凸不平的花纹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②分析________(填序号)两组数据可得：滑动摩擦力大小跟接触面的面积无关．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③分析1、2、3三组实验数据，可以写出滑动摩擦力</a:t>
            </a:r>
            <a:r>
              <a:rPr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与压力</a:t>
            </a:r>
            <a:r>
              <a:rPr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的关系式为：</a:t>
            </a:r>
            <a:r>
              <a:rPr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＝________．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74763" y="2192655"/>
            <a:ext cx="431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023428" y="3829050"/>
            <a:ext cx="889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3、4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33793" y="4866005"/>
            <a:ext cx="889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2" name="组合 61"/>
          <p:cNvGrpSpPr/>
          <p:nvPr/>
        </p:nvGrpSpPr>
        <p:grpSpPr>
          <a:xfrm>
            <a:off x="2958783" y="899248"/>
            <a:ext cx="6281420" cy="645039"/>
            <a:chOff x="4741" y="1321"/>
            <a:chExt cx="9592" cy="1231"/>
          </a:xfrm>
        </p:grpSpPr>
        <p:pic>
          <p:nvPicPr>
            <p:cNvPr id="45063" name="图片 62" descr="2020试题研究版式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1" y="1379"/>
              <a:ext cx="9592" cy="11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064" name="文本框 63"/>
            <p:cNvSpPr txBox="1"/>
            <p:nvPr/>
          </p:nvSpPr>
          <p:spPr>
            <a:xfrm>
              <a:off x="5798" y="1321"/>
              <a:ext cx="7828" cy="1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知识精讲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19456" y="1900555"/>
            <a:ext cx="10838815" cy="600075"/>
            <a:chOff x="921" y="2643"/>
            <a:chExt cx="17069" cy="945"/>
          </a:xfrm>
        </p:grpSpPr>
        <p:pic>
          <p:nvPicPr>
            <p:cNvPr id="39" name="图片 38" descr="9"/>
            <p:cNvPicPr>
              <a:picLocks noChangeAspect="1"/>
            </p:cNvPicPr>
            <p:nvPr/>
          </p:nvPicPr>
          <p:blipFill>
            <a:blip r:embed="rId4"/>
            <a:srcRect t="9970" r="29594" b="6445"/>
            <a:stretch>
              <a:fillRect/>
            </a:stretch>
          </p:blipFill>
          <p:spPr>
            <a:xfrm>
              <a:off x="921" y="2643"/>
              <a:ext cx="17069" cy="896"/>
            </a:xfrm>
            <a:prstGeom prst="rect">
              <a:avLst/>
            </a:prstGeom>
          </p:spPr>
        </p:pic>
        <p:sp>
          <p:nvSpPr>
            <p:cNvPr id="45079" name="文本框 78"/>
            <p:cNvSpPr txBox="1"/>
            <p:nvPr/>
          </p:nvSpPr>
          <p:spPr>
            <a:xfrm>
              <a:off x="2711" y="2717"/>
              <a:ext cx="3434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000" b="1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考点清单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870893" y="3964940"/>
            <a:ext cx="3098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58178" y="2665095"/>
            <a:ext cx="1096200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一、阻力对物体运动的影响</a:t>
            </a:r>
            <a:r>
              <a:rPr lang="zh-CN" altLang="en-US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：物体的运动并不需要力来维持，运动的固体之所以会停下来，是因为受到了</a:t>
            </a: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fontAlgn="auto"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二、</a:t>
            </a: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牛顿第一定律：一切物体在没有受到力的作用时，总保持</a:t>
            </a:r>
            <a:r>
              <a:rPr 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</a:t>
            </a: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状态或</a:t>
            </a:r>
            <a:r>
              <a:rPr 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_______________</a:t>
            </a: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状态.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三、惯性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1.定义：一切物体保持原来___________不变的性质，我们把这种性质叫做惯性.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69423" y="3310890"/>
            <a:ext cx="8128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阻力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213533" y="3853815"/>
            <a:ext cx="8915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静止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0098" y="4410710"/>
            <a:ext cx="21824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匀速直线运动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32618" y="5499100"/>
            <a:ext cx="1423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运动状态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36918" y="3156585"/>
            <a:ext cx="816864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(2015郴州8题2分)关于惯性，下列说法正确的是(　　)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静止的物体没有惯性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B. 运动的物体没有惯性  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C. 太空中的物体没有惯性</a:t>
            </a:r>
          </a:p>
          <a:p>
            <a:pPr marL="127000"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D. 一切物体都有惯性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900873" y="1298281"/>
            <a:ext cx="7725410" cy="645147"/>
            <a:chOff x="2766" y="1210"/>
            <a:chExt cx="12166" cy="1234"/>
          </a:xfrm>
        </p:grpSpPr>
        <p:pic>
          <p:nvPicPr>
            <p:cNvPr id="21521" name="图片 12" descr="2020试题研究版式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6" y="1247"/>
              <a:ext cx="12166" cy="11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文本框 15"/>
            <p:cNvSpPr txBox="1"/>
            <p:nvPr/>
          </p:nvSpPr>
          <p:spPr>
            <a:xfrm>
              <a:off x="4087" y="1210"/>
              <a:ext cx="9389" cy="12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湖南</a:t>
              </a:r>
              <a:r>
                <a:rPr lang="en-US" altLang="zh-CN" sz="3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6</a:t>
              </a:r>
              <a:r>
                <a:rPr lang="zh-CN" altLang="en-US" sz="3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年中考真题精选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57568" y="2302510"/>
            <a:ext cx="10764520" cy="737235"/>
            <a:chOff x="1156" y="3019"/>
            <a:chExt cx="16952" cy="1161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6" y="3233"/>
              <a:ext cx="3346" cy="90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550" y="3019"/>
              <a:ext cx="16558" cy="1161"/>
              <a:chOff x="1324" y="1663"/>
              <a:chExt cx="16558" cy="1161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24" y="1897"/>
                <a:ext cx="2771" cy="853"/>
                <a:chOff x="2487" y="360"/>
                <a:chExt cx="2091" cy="85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2487" y="391"/>
                  <a:ext cx="178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命题点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181" y="360"/>
                  <a:ext cx="39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505" y="1663"/>
                <a:ext cx="13377" cy="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sz="28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惯性的理解和应用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(郴州4考，岳阳5考，益阳3考)</a:t>
                </a: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7756201" y="3331205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6753" y="1073785"/>
            <a:ext cx="10962005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2.影响因素</a:t>
            </a:r>
            <a:endParaRPr 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(1)一切物体在任何情况下都具有惯性.</a:t>
            </a:r>
          </a:p>
          <a:p>
            <a:pPr fontAlgn="auto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(2)只能说一个物体“具有惯性”“由于惯性”.惯性的大小只与物体的______有关，与物体是否受力、运动状态等因素无关.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3.利用和防范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)利用：跳远前助跑；洗衣机脱水；拍打衣服上的灰尘；撞击锤柄，使锤头紧套在锤柄上；踢出去的足球在空中继续飞行等.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)防范：系好安全带；汽车的安全气囊；开车时保持车距；乘公交时拉好手环；易碎品周围垫塑料泡沫；自行车拐弯要减速，防止摔倒等.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38323" y="2251710"/>
            <a:ext cx="941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质量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1543" y="1217930"/>
            <a:ext cx="11289030" cy="440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四、二力平衡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平衡状态：(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)静止状态        </a:t>
            </a:r>
          </a:p>
          <a:p>
            <a:pPr fontAlgn="auto">
              <a:lnSpc>
                <a:spcPct val="13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__________________</a:t>
            </a:r>
            <a:endParaRPr 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2.条件:</a:t>
            </a:r>
          </a:p>
          <a:p>
            <a:pPr fontAlgn="auto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(1)作用在_______物体上;</a:t>
            </a:r>
          </a:p>
          <a:p>
            <a:pPr fontAlgn="auto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(2)大小_______;</a:t>
            </a:r>
          </a:p>
          <a:p>
            <a:pPr fontAlgn="auto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(3)方向_______;</a:t>
            </a:r>
          </a:p>
          <a:p>
            <a:pPr fontAlgn="auto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(4)作用在___________上;</a:t>
            </a:r>
          </a:p>
          <a:p>
            <a:pPr fontAlgn="auto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速记口诀：同体、等大、反向、共线</a:t>
            </a:r>
            <a:endParaRPr lang="en-US" sz="24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61578" y="3167380"/>
            <a:ext cx="882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55813" y="3627755"/>
            <a:ext cx="921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55813" y="4103370"/>
            <a:ext cx="8324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415858" y="4578985"/>
            <a:ext cx="14605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同一直线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90663" y="2204720"/>
            <a:ext cx="27679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匀速直线运动状态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68033" y="1074420"/>
            <a:ext cx="6461125" cy="5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平衡力与相互作用力的比较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877888" y="1841500"/>
          <a:ext cx="10446385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/>
                <a:gridCol w="3582670"/>
                <a:gridCol w="4387215"/>
              </a:tblGrid>
              <a:tr h="51181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30000"/>
                        </a:lnSpc>
                        <a:buNone/>
                      </a:pPr>
                      <a:endParaRPr lang="zh-CN" altLang="en-US" sz="2400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一对平衡力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一对相互作用力</a:t>
                      </a:r>
                      <a:endParaRPr lang="zh-CN" altLang="en-US" sz="24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力的示意图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30000"/>
                        </a:lnSpc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30000"/>
                        </a:lnSpc>
                        <a:buNone/>
                      </a:pPr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区别关键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作用在同一物体上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作用在不同的物体上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相同点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4083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auto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(1)大小相等；(2)方向相反；(3)作用在同一直线上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图片 -2147482558" descr="C:\Documents and Settings\Administrator\桌面\湖南物理\ZH48.TIF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4237038" y="2672080"/>
            <a:ext cx="1944370" cy="1708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-2147482557" descr="C:\Documents and Settings\Administrator\桌面\湖南物理\ZH49.TIF"/>
          <p:cNvPicPr>
            <a:picLocks noChangeAspect="1"/>
          </p:cNvPicPr>
          <p:nvPr/>
        </p:nvPicPr>
        <p:blipFill>
          <a:blip r:embed="rId6" r:link="rId5"/>
          <a:stretch>
            <a:fillRect/>
          </a:stretch>
        </p:blipFill>
        <p:spPr>
          <a:xfrm>
            <a:off x="8125143" y="2672080"/>
            <a:ext cx="2040890" cy="1793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6278" y="1172210"/>
            <a:ext cx="1087120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五、摩擦力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滑动摩擦力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)定义：两个相互接触的物体，当它们相对滑动时，在接触面会产生一种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相对运动的力，这种力叫滑动摩擦力.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)方向：摩擦力的方向与物体相对运动(趋势)的方向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)影响因素：滑动摩擦力的大小与接触面的粗糙程度、接触面所受的压力有关，与运动速度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.在其他条件相同时，接触面越粗糙，摩擦力越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;在其他条件相同时，压力越大，摩擦力越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25138" y="2352040"/>
            <a:ext cx="882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阻碍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64158" y="3455670"/>
            <a:ext cx="882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相反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54593" y="4573905"/>
            <a:ext cx="882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无关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651683" y="4573905"/>
            <a:ext cx="4425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07038" y="5106035"/>
            <a:ext cx="443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6278" y="1746250"/>
            <a:ext cx="1085532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2.摩擦的利用与防止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利用：人跑步时要利用鞋底和地面间的摩擦；用手拿起杯子；擦燃火柴；汽车轮胎的花纹等.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防止：机器上的轴承装珠子，并涂抹润滑油；在地上拉重物时在物体下面放上圆木棍等.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53403" y="786765"/>
            <a:ext cx="416750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3.增大或减小摩擦的方法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25158" y="1431925"/>
          <a:ext cx="10913110" cy="482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290"/>
                <a:gridCol w="2393315"/>
                <a:gridCol w="7215505"/>
              </a:tblGrid>
              <a:tr h="603250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目的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方法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举例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03250">
                <a:tc rowSpan="3"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增大摩擦力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增大压力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刹车时用力捏闸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032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使接触面变粗糙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鞋底凹凸不平的花纹；结冰的路面撒炉渣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032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变滚动为滑动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急刹车使车轮只滑不滚，车会很快停止运动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03250">
                <a:tc rowSpan="4"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减小摩擦力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减小压力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体操运动员在单杠上做动作时，手握单杠不能太紧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032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使接触面变光滑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冰壶运动员滑行脚的鞋底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032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变滑动为滚动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行李箱底部加滚轮使接触面分开气垫船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  <a:tr h="6032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zh-CN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使接触面分开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气垫船；磁悬浮列车；给轴承加润滑油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21703" y="1714500"/>
            <a:ext cx="10075545" cy="570230"/>
            <a:chOff x="1676" y="1655"/>
            <a:chExt cx="15867" cy="898"/>
          </a:xfrm>
        </p:grpSpPr>
        <p:pic>
          <p:nvPicPr>
            <p:cNvPr id="9" name="图片 8" descr="9"/>
            <p:cNvPicPr>
              <a:picLocks noChangeAspect="1"/>
            </p:cNvPicPr>
            <p:nvPr/>
          </p:nvPicPr>
          <p:blipFill>
            <a:blip r:embed="rId2"/>
            <a:srcRect t="9289" r="40169" b="9736"/>
            <a:stretch>
              <a:fillRect/>
            </a:stretch>
          </p:blipFill>
          <p:spPr>
            <a:xfrm>
              <a:off x="1676" y="1655"/>
              <a:ext cx="15867" cy="898"/>
            </a:xfrm>
            <a:prstGeom prst="rect">
              <a:avLst/>
            </a:prstGeom>
          </p:spPr>
        </p:pic>
        <p:sp>
          <p:nvSpPr>
            <p:cNvPr id="10" name="文本框 78"/>
            <p:cNvSpPr txBox="1"/>
            <p:nvPr/>
          </p:nvSpPr>
          <p:spPr>
            <a:xfrm>
              <a:off x="3660" y="1682"/>
              <a:ext cx="3434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000" b="1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图说物理</a:t>
              </a:r>
              <a:endParaRPr lang="zh-CN" altLang="en-US" sz="3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73113" y="2411095"/>
            <a:ext cx="792924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　惯性的理解</a:t>
            </a:r>
            <a:endParaRPr 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安全带和安全气囊是汽车的两种安全装置，它们都是为了防止高速行驶的汽车突然_________(选填“加速”或“急刹车”)，司乘人员由于__________会继续向前运动，撞击车身而受到伤害.</a:t>
            </a:r>
          </a:p>
        </p:txBody>
      </p:sp>
      <p:sp>
        <p:nvSpPr>
          <p:cNvPr id="4" name="矩形 3"/>
          <p:cNvSpPr/>
          <p:nvPr/>
        </p:nvSpPr>
        <p:spPr>
          <a:xfrm>
            <a:off x="8772208" y="5200650"/>
            <a:ext cx="24511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(RJ八下P19图8.1－5)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27563" y="3611245"/>
            <a:ext cx="1110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急刹车</a:t>
            </a:r>
          </a:p>
        </p:txBody>
      </p:sp>
      <p:pic>
        <p:nvPicPr>
          <p:cNvPr id="3" name="图片 -2147482555" descr="C:\Documents and Settings\Administrator\桌面\湖南物理\ZH52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9190673" y="2810510"/>
            <a:ext cx="1614170" cy="2174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4967923" y="4161155"/>
            <a:ext cx="842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惯性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8488" y="1221105"/>
            <a:ext cx="1099439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　惯性的理解</a:t>
            </a:r>
            <a:endParaRPr 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如图所示，用钢尺快速击打下面的一颗棋子，可以发现这颗棋子被击飞，而上面的那些棋子会在________的作用下，落在原位置的正下方．上方的棋子仍然留在原处并落在正下方的原因是棋子具有________．(2018天津16题改编)</a:t>
            </a:r>
          </a:p>
        </p:txBody>
      </p:sp>
      <p:sp>
        <p:nvSpPr>
          <p:cNvPr id="4" name="矩形 3"/>
          <p:cNvSpPr/>
          <p:nvPr/>
        </p:nvSpPr>
        <p:spPr>
          <a:xfrm>
            <a:off x="4628833" y="5326380"/>
            <a:ext cx="24511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(RJ八下P19图8.1－6)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56293" y="2390140"/>
            <a:ext cx="8382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重力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53773" y="2932430"/>
            <a:ext cx="842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惯性</a:t>
            </a:r>
          </a:p>
        </p:txBody>
      </p:sp>
      <p:pic>
        <p:nvPicPr>
          <p:cNvPr id="5" name="图片 -2147482554" descr="C:\Documents and Settings\Administrator\桌面\湖南物理\加23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764088" y="3773170"/>
            <a:ext cx="2071370" cy="1425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2638" y="966470"/>
            <a:ext cx="1062736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小明参加百米赛跑，起跑时右脚用力向后蹬地，使人向前运动.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命题点1　力的理解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(1)起跑时用力向后蹬地，脚对地面有向后的作用力，由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于物体间力的作用是_____的，地面对脚产生向_______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(选填“前”或“后”)的作用力，使人向前运动.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命题点2　摩擦力的理解及增大、减小摩擦的方法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(2)起跑时向后蹬地的脚受到的摩擦力方向________(选填“向前”或“向后”)；鞋底设有花纹，其主要目的是通过_______________________的方式来________摩擦.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662671" y="3751580"/>
            <a:ext cx="22466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(RJ八下P25图8.3－4)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28708" y="2708275"/>
            <a:ext cx="9099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相互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23138" y="2708275"/>
            <a:ext cx="5854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前</a:t>
            </a:r>
          </a:p>
        </p:txBody>
      </p:sp>
      <p:pic>
        <p:nvPicPr>
          <p:cNvPr id="4" name="图片 -2147482553" descr="C:\Documents and Settings\Administrator\桌面\湖南物理\加24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921433" y="1896745"/>
            <a:ext cx="1729105" cy="1702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6567488" y="4333875"/>
            <a:ext cx="8559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向前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72088" y="4885690"/>
            <a:ext cx="33286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增大接触面的粗糙程度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072688" y="4885690"/>
            <a:ext cx="9677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增大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9268" y="1304925"/>
            <a:ext cx="1113472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命题点3　平衡力与相互作用力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(3)小明赛跑时沿水平跑道向前运动，他的重力与地面对他的支持力是一对____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(选填“平衡力”或“相互作用力”)；小明对地面的压力和___________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_是一对相互作用力.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命题点4　固体压强的理解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(4)小明赛跑时双脚交替与地面接触，则与双脚站立时相比，赛跑时小明对水平地面的压力大小______，压强_____．(均选填“增大”“减小”或“不变”)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341293" y="1942465"/>
            <a:ext cx="1208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平衡力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00328" y="2457450"/>
            <a:ext cx="28587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地面对他的支持力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428558" y="4664075"/>
            <a:ext cx="856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不变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42118" y="4664075"/>
            <a:ext cx="7962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增大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89928" y="1520190"/>
            <a:ext cx="1081214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(2019邵阳5题2分)同学们对运动场上出现的现象进行了讨论．下列说法正确的是(　　)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百米运动员冲过终点时，由于受到惯性力的作用不会立即停下来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抛出去的篮球会在空中继续运动，是因为篮球具有惯性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踢出去的足球在地上越滚越慢，说明物体的运动需要力来维持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跳远运动员助跑起跳，是为了增大惯性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80471" y="2223765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9768" y="728980"/>
            <a:ext cx="10671175" cy="5775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4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如图所示，小明用5 N的水平推力推静止在水平地面上的箱子， 但箱子未动.</a:t>
            </a:r>
          </a:p>
          <a:p>
            <a:pPr fontAlgn="auto">
              <a:lnSpc>
                <a:spcPct val="14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命题点1　摩擦力大小的判断</a:t>
            </a:r>
          </a:p>
          <a:p>
            <a:pPr fontAlgn="auto">
              <a:lnSpc>
                <a:spcPct val="14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(1)此时箱子受到的摩擦力______(选填“大于”“小于”或“等于”)5 N，当水平推力为8 N时，箱子做匀速直线运动，此时箱子受到的摩擦力为________N.</a:t>
            </a:r>
          </a:p>
          <a:p>
            <a:pPr fontAlgn="auto">
              <a:lnSpc>
                <a:spcPct val="140000"/>
              </a:lnSpc>
            </a:pP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命题点2　牛顿第一定律</a:t>
            </a:r>
          </a:p>
          <a:p>
            <a:pPr fontAlgn="auto">
              <a:lnSpc>
                <a:spcPct val="14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(2)若箱子在滑行过程受到的作用力全部消失，则箱子将会______________.</a:t>
            </a:r>
          </a:p>
          <a:p>
            <a:pPr fontAlgn="auto">
              <a:lnSpc>
                <a:spcPct val="14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(3)不继续推箱子，箱子会停下来，说明力是_____</a:t>
            </a:r>
          </a:p>
          <a:p>
            <a:pPr fontAlgn="auto">
              <a:lnSpc>
                <a:spcPct val="14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(选填“改变”或“维持”)物体运动状态的原因.</a:t>
            </a:r>
          </a:p>
          <a:p>
            <a:pPr fontAlgn="auto">
              <a:lnSpc>
                <a:spcPct val="140000"/>
              </a:lnSpc>
            </a:pP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命题点3　平衡力与相互作用力的判断</a:t>
            </a:r>
            <a:endParaRPr 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(4)箱子在匀速滑行过程中，受到的水平推力和地面对</a:t>
            </a:r>
          </a:p>
          <a:p>
            <a:pPr fontAlgn="auto">
              <a:lnSpc>
                <a:spcPct val="14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箱子的摩擦力是一对______力．</a:t>
            </a:r>
          </a:p>
        </p:txBody>
      </p:sp>
      <p:sp>
        <p:nvSpPr>
          <p:cNvPr id="4" name="矩形 3"/>
          <p:cNvSpPr/>
          <p:nvPr/>
        </p:nvSpPr>
        <p:spPr>
          <a:xfrm>
            <a:off x="8356918" y="5920105"/>
            <a:ext cx="24511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(RJ八下P5图8.1－5)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74503" y="1827530"/>
            <a:ext cx="8464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等于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953818" y="2287905"/>
            <a:ext cx="3937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3" name="图片 -2147482552" descr="C:\Documents and Settings\Administrator\桌面\湖南物理\加25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384858" y="4067810"/>
            <a:ext cx="2395220" cy="169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8384858" y="3341370"/>
            <a:ext cx="2318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做匀速直线运动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35433" y="3870325"/>
            <a:ext cx="842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改变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92513" y="5920105"/>
            <a:ext cx="10756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平衡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8358" y="1213485"/>
            <a:ext cx="727837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　增大、减小摩擦的方法</a:t>
            </a:r>
            <a:endParaRPr lang="zh-CN" alt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如图所示的“押加”是我国少数民族体育项目之一，又称为“大象拔河”．比赛中，甲、乙双方通过腿、腰、肩和颈用力拖动布带互拉，以决胜负．在僵持状态下，甲对布带的拉力________(选填“大于”“等于”或“小于”)乙对布带的拉力；参赛队员为了获胜，在鞋底上缠绕几圈绳子，目的是为了_______(选填“增大”或“减小”)摩擦．</a:t>
            </a:r>
          </a:p>
        </p:txBody>
      </p:sp>
      <p:sp>
        <p:nvSpPr>
          <p:cNvPr id="4" name="矩形 3"/>
          <p:cNvSpPr/>
          <p:nvPr/>
        </p:nvSpPr>
        <p:spPr>
          <a:xfrm>
            <a:off x="8887461" y="4512945"/>
            <a:ext cx="182245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(RJ八下P2导图)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93858" y="3484880"/>
            <a:ext cx="7950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68123" y="4583430"/>
            <a:ext cx="10756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增大</a:t>
            </a:r>
          </a:p>
        </p:txBody>
      </p:sp>
      <p:pic>
        <p:nvPicPr>
          <p:cNvPr id="5" name="图片 -2147482551" descr="C:\Documents and Settings\Administrator\桌面\湖南物理\ZH55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222298" y="2336165"/>
            <a:ext cx="3152775" cy="2084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5963" y="1189990"/>
            <a:ext cx="856615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冰壶是冬奥会比赛项目之一．如图所示，冰壶比赛正在进行.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命题点1　摩擦力的相关判断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(1)运动员通过摩擦冰面产生一层水膜，从而________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(选填“增大”或“减小”)摩擦，增加滑行距离.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(2)冰壶滑行过程中，受到滑动摩擦力的方向与其滑行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方向______(选填“相同”或“不同”).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命题点2　惯性的理解</a:t>
            </a:r>
            <a:endParaRPr lang="zh-CN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(3)冰壶离开手后继续向前滑行，是由于冰壶具有________.</a:t>
            </a:r>
          </a:p>
        </p:txBody>
      </p:sp>
      <p:sp>
        <p:nvSpPr>
          <p:cNvPr id="4" name="矩形 3"/>
          <p:cNvSpPr/>
          <p:nvPr/>
        </p:nvSpPr>
        <p:spPr>
          <a:xfrm>
            <a:off x="8539481" y="4464685"/>
            <a:ext cx="245110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(RJ八下P25图8.3－5丙)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30378" y="2392045"/>
            <a:ext cx="8655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减小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63358" y="4027170"/>
            <a:ext cx="9455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75843" y="5126355"/>
            <a:ext cx="842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惯性</a:t>
            </a:r>
          </a:p>
        </p:txBody>
      </p:sp>
      <p:pic>
        <p:nvPicPr>
          <p:cNvPr id="5" name="图片 -2147482550" descr="C:\Documents and Settings\Administrator\桌面\湖南物理\加26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492173" y="2376170"/>
            <a:ext cx="2545715" cy="1908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0563" y="2060575"/>
            <a:ext cx="1084326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命题点3　平衡力的判断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(4)冰壶对冰面的压力与受到的重力___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_(选填“是”或“不是”)一对平衡力.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命题点4　物态变化的辨识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(5)摩擦冰面产生的水膜是冰_____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_(填物态变化名称)形成的.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91163" y="2705100"/>
            <a:ext cx="9931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不是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00258" y="3810635"/>
            <a:ext cx="8458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熔化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3273" y="1123950"/>
            <a:ext cx="10075545" cy="570230"/>
            <a:chOff x="1676" y="1655"/>
            <a:chExt cx="15867" cy="898"/>
          </a:xfrm>
        </p:grpSpPr>
        <p:pic>
          <p:nvPicPr>
            <p:cNvPr id="3" name="图片 2" descr="9"/>
            <p:cNvPicPr>
              <a:picLocks noChangeAspect="1"/>
            </p:cNvPicPr>
            <p:nvPr/>
          </p:nvPicPr>
          <p:blipFill>
            <a:blip r:embed="rId2"/>
            <a:srcRect t="9289" r="40169" b="9736"/>
            <a:stretch>
              <a:fillRect/>
            </a:stretch>
          </p:blipFill>
          <p:spPr>
            <a:xfrm>
              <a:off x="1676" y="1655"/>
              <a:ext cx="15867" cy="898"/>
            </a:xfrm>
            <a:prstGeom prst="rect">
              <a:avLst/>
            </a:prstGeom>
          </p:spPr>
        </p:pic>
        <p:sp>
          <p:nvSpPr>
            <p:cNvPr id="4" name="文本框 78"/>
            <p:cNvSpPr txBox="1"/>
            <p:nvPr/>
          </p:nvSpPr>
          <p:spPr>
            <a:xfrm>
              <a:off x="3660" y="1682"/>
              <a:ext cx="3434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0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重难点突破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707073" y="1769110"/>
            <a:ext cx="10446385" cy="448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一、惯性的理解、应用及防止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例1　判断下列说法的正误．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(1)安静地坐在教室里的同学没有惯性(　　)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(2)高速飞行的子弹射入木块后静止，它的惯性就消失了(　　)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(3)抛出去的实心球离开手后继续运动，是由于实心球具有惯性(　　)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(4)百米赛跑的运动员撞线后不能立即停下来是因为受到惯性力的作用(　　)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(5)篮球向上抛出后能继续上升是由于球具有惯性(　　)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(6)足球在草坪上越滚越慢，是因为足球的惯性越来越小(　　)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(7)公交车启动时乘客要抓好扶手，是为了防止乘客的惯性带来的伤害(　　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63908" y="2894330"/>
            <a:ext cx="6070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248035" y="1982207"/>
            <a:ext cx="1863725" cy="1621790"/>
            <a:chOff x="11092" y="5329"/>
            <a:chExt cx="2935" cy="2554"/>
          </a:xfrm>
        </p:grpSpPr>
        <p:grpSp>
          <p:nvGrpSpPr>
            <p:cNvPr id="29" name="组合 28"/>
            <p:cNvGrpSpPr/>
            <p:nvPr/>
          </p:nvGrpSpPr>
          <p:grpSpPr>
            <a:xfrm>
              <a:off x="11205" y="5329"/>
              <a:ext cx="2691" cy="2554"/>
              <a:chOff x="3914" y="4432"/>
              <a:chExt cx="3298" cy="2934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435" y="7031"/>
                <a:ext cx="57" cy="2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3914" y="4432"/>
                <a:ext cx="3298" cy="2935"/>
                <a:chOff x="3288" y="4279"/>
                <a:chExt cx="4119" cy="3575"/>
              </a:xfrm>
            </p:grpSpPr>
            <p:sp>
              <p:nvSpPr>
                <p:cNvPr id="11" name="圆角矩形 10"/>
                <p:cNvSpPr/>
                <p:nvPr/>
              </p:nvSpPr>
              <p:spPr>
                <a:xfrm>
                  <a:off x="3289" y="4279"/>
                  <a:ext cx="4118" cy="3088"/>
                </a:xfrm>
                <a:prstGeom prst="roundRect">
                  <a:avLst/>
                </a:prstGeom>
                <a:noFill/>
                <a:ln w="47625"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sp>
              <p:nvSpPr>
                <p:cNvPr id="12" name="流程图: 终止 11"/>
                <p:cNvSpPr/>
                <p:nvPr/>
              </p:nvSpPr>
              <p:spPr>
                <a:xfrm>
                  <a:off x="3288" y="7735"/>
                  <a:ext cx="3703" cy="119"/>
                </a:xfrm>
                <a:prstGeom prst="flowChartTermina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grpSp>
              <p:nvGrpSpPr>
                <p:cNvPr id="21516" name="组合 7"/>
                <p:cNvGrpSpPr/>
                <p:nvPr/>
              </p:nvGrpSpPr>
              <p:grpSpPr>
                <a:xfrm>
                  <a:off x="4951" y="6931"/>
                  <a:ext cx="578" cy="566"/>
                  <a:chOff x="13340" y="9527"/>
                  <a:chExt cx="680" cy="680"/>
                </a:xfrm>
              </p:grpSpPr>
              <p:sp>
                <p:nvSpPr>
                  <p:cNvPr id="20" name="椭圆 19"/>
                  <p:cNvSpPr/>
                  <p:nvPr/>
                </p:nvSpPr>
                <p:spPr>
                  <a:xfrm>
                    <a:off x="13340" y="9527"/>
                    <a:ext cx="680" cy="68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/>
                    <a:endParaRPr lang="zh-CN" altLang="en-US" strike="noStrike" noProof="1"/>
                  </a:p>
                </p:txBody>
              </p:sp>
              <p:sp>
                <p:nvSpPr>
                  <p:cNvPr id="21" name="流程图: 摘录 20"/>
                  <p:cNvSpPr/>
                  <p:nvPr/>
                </p:nvSpPr>
                <p:spPr>
                  <a:xfrm rot="5400000">
                    <a:off x="13546" y="9753"/>
                    <a:ext cx="340" cy="227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/>
                    <a:endParaRPr lang="zh-CN" altLang="en-US" strike="noStrike" noProof="1"/>
                  </a:p>
                </p:txBody>
              </p:sp>
            </p:grpSp>
          </p:grpSp>
        </p:grpSp>
        <p:sp>
          <p:nvSpPr>
            <p:cNvPr id="28" name="文本框 27"/>
            <p:cNvSpPr txBox="1"/>
            <p:nvPr/>
          </p:nvSpPr>
          <p:spPr>
            <a:xfrm>
              <a:off x="11092" y="5329"/>
              <a:ext cx="2935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Flash</a:t>
              </a:r>
              <a:r>
                <a:rPr lang="zh-CN" altLang="en-US" sz="24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动画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见超值配赠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278178" y="3416935"/>
            <a:ext cx="6070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213533" y="3877310"/>
            <a:ext cx="6070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134283" y="4337685"/>
            <a:ext cx="6070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70763" y="4798060"/>
            <a:ext cx="6070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278178" y="5258435"/>
            <a:ext cx="6070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134283" y="5718810"/>
            <a:ext cx="6070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683578" y="707390"/>
            <a:ext cx="10774680" cy="5723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二、摩擦力大小的判断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0">
              <a:lnSpc>
                <a:spcPct val="150000"/>
              </a:lnSpc>
            </a:pP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例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　如图所示，静止在桌面上的木块重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30 N.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若用水平向右的大小为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 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的拉力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拉动木块，木块仍保持静止，此时木块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受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不受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摩擦力作用；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若拉力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增大至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 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，木块沿水平桌面匀速向右运动，则木块受到的摩擦力为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，方向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若水平拉力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增大至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30 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，木块受到的摩擦力为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</a:p>
          <a:p>
            <a:pPr indent="0" fontAlgn="auto">
              <a:lnSpc>
                <a:spcPct val="150000"/>
              </a:lnSpc>
            </a:pP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木块将做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匀速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变速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运动；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若保持拉力大小不变，将其变为斜向上拉木块，木块所</a:t>
            </a:r>
          </a:p>
          <a:p>
            <a:pPr indent="0" fontAlgn="auto">
              <a:lnSpc>
                <a:spcPct val="150000"/>
              </a:lnSpc>
            </a:pP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受到的摩擦力将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变大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变小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0433" y="2531745"/>
            <a:ext cx="5480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69633" y="3619500"/>
            <a:ext cx="5175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7" name="矩形 6"/>
          <p:cNvSpPr/>
          <p:nvPr/>
        </p:nvSpPr>
        <p:spPr>
          <a:xfrm>
            <a:off x="9456738" y="5509736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822893" y="3634740"/>
            <a:ext cx="15138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水平向左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422198" y="4187825"/>
            <a:ext cx="5975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85023" y="4730750"/>
            <a:ext cx="9163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84183" y="5802630"/>
            <a:ext cx="9163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变小</a:t>
            </a:r>
          </a:p>
        </p:txBody>
      </p:sp>
      <p:pic>
        <p:nvPicPr>
          <p:cNvPr id="4" name="图片 -2147482547" descr="C:\Documents and Settings\Administrator\桌面\湖南物理\ZH57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8875078" y="4323080"/>
            <a:ext cx="2146300" cy="989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89343" y="1296670"/>
            <a:ext cx="1018032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如图所示，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是水平地面，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足够长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是两个长方形物块，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 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是作用在物块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上沿水平方向的力，此时物块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以相同的速度做匀速直线运动．则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间的摩擦力为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______N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BC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间的摩擦力为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，方向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42878" y="2485390"/>
            <a:ext cx="3879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876983" y="2485390"/>
            <a:ext cx="5073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" name="矩形 6"/>
          <p:cNvSpPr/>
          <p:nvPr/>
        </p:nvSpPr>
        <p:spPr>
          <a:xfrm>
            <a:off x="5378474" y="5598001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397953" y="3024505"/>
            <a:ext cx="14751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水平向左</a:t>
            </a:r>
          </a:p>
        </p:txBody>
      </p:sp>
      <p:pic>
        <p:nvPicPr>
          <p:cNvPr id="4" name="图片 -2147482546" descr="C:\Documents and Settings\Administrator\桌面\湖南物理\ZH59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539933" y="3867150"/>
            <a:ext cx="2660015" cy="16592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583248" y="763905"/>
            <a:ext cx="1089279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【变式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】若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 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是作用在物块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上沿水平方向的力，此时物块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在物块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静止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上做匀速直线运动，则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间的摩擦力为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BC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间的摩擦力为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；增大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使物块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在物块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静止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上做加速直线运动，此时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间的摩擦力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变大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变小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不变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</a:p>
          <a:p>
            <a:pPr indent="0" fontAlgn="auto">
              <a:lnSpc>
                <a:spcPct val="150000"/>
              </a:lnSpc>
            </a:pPr>
            <a:endParaRPr lang="zh-CN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endParaRPr lang="zh-CN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endParaRPr lang="zh-CN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endParaRPr lang="zh-CN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【变式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在推力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b="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b="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的作用下向右做匀速直线运动，推力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b="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 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，推力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b="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 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AB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间的摩擦力为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________N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BC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间的摩擦力为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________N.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64313" y="1426210"/>
            <a:ext cx="5911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208578" y="1426210"/>
            <a:ext cx="6946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" name="矩形 6"/>
          <p:cNvSpPr/>
          <p:nvPr/>
        </p:nvSpPr>
        <p:spPr>
          <a:xfrm>
            <a:off x="3518559" y="4653121"/>
            <a:ext cx="12115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变式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15208" y="1958340"/>
            <a:ext cx="9163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不变</a:t>
            </a:r>
          </a:p>
        </p:txBody>
      </p:sp>
      <p:sp>
        <p:nvSpPr>
          <p:cNvPr id="4" name="矩形 3"/>
          <p:cNvSpPr/>
          <p:nvPr/>
        </p:nvSpPr>
        <p:spPr>
          <a:xfrm>
            <a:off x="7708924" y="4653121"/>
            <a:ext cx="12115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变式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-2147482545" descr="C:\Documents and Settings\Administrator\桌面\湖南物理\ZH60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062923" y="3235325"/>
            <a:ext cx="1953260" cy="1297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-2147482544" descr="C:\Documents and Settings\Administrator\桌面\湖南物理\ZH61.TIF"/>
          <p:cNvPicPr>
            <a:picLocks noChangeAspect="1"/>
          </p:cNvPicPr>
          <p:nvPr/>
        </p:nvPicPr>
        <p:blipFill>
          <a:blip r:embed="rId4" r:link="rId3"/>
          <a:stretch>
            <a:fillRect/>
          </a:stretch>
        </p:blipFill>
        <p:spPr>
          <a:xfrm>
            <a:off x="7081838" y="3074670"/>
            <a:ext cx="2364105" cy="1386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5272088" y="5800090"/>
            <a:ext cx="6076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50363" y="5800090"/>
            <a:ext cx="4883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2279179" y="959510"/>
            <a:ext cx="7909560" cy="645795"/>
            <a:chOff x="3297" y="1732"/>
            <a:chExt cx="12456" cy="1017"/>
          </a:xfrm>
        </p:grpSpPr>
        <p:pic>
          <p:nvPicPr>
            <p:cNvPr id="15" name="图片 12" descr="2020试题研究版式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97" y="1732"/>
              <a:ext cx="12456" cy="9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文本框 15"/>
            <p:cNvSpPr txBox="1"/>
            <p:nvPr/>
          </p:nvSpPr>
          <p:spPr>
            <a:xfrm>
              <a:off x="4667" y="1733"/>
              <a:ext cx="10165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实验突破</a:t>
              </a:r>
              <a:r>
                <a:rPr lang="en-US" altLang="zh-CN" sz="3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--</a:t>
              </a:r>
              <a:r>
                <a:rPr lang="zh-CN" altLang="en-US" sz="3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科学探究素养提升</a:t>
              </a:r>
            </a:p>
          </p:txBody>
        </p:sp>
      </p:grpSp>
      <p:sp>
        <p:nvSpPr>
          <p:cNvPr id="11" name="文本框 3"/>
          <p:cNvSpPr txBox="1"/>
          <p:nvPr/>
        </p:nvSpPr>
        <p:spPr>
          <a:xfrm>
            <a:off x="878049" y="4533210"/>
            <a:ext cx="1847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10" dirty="0"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命 题 点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1005049" y="4660210"/>
            <a:ext cx="1847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10" dirty="0"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命 题 点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32049" y="4787210"/>
            <a:ext cx="18478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10" dirty="0">
                <a:solidFill>
                  <a:schemeClr val="bg1"/>
                </a:solidFill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命 题 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06133" y="2731715"/>
            <a:ext cx="1848485" cy="521970"/>
            <a:chOff x="1642" y="4118"/>
            <a:chExt cx="2911" cy="822"/>
          </a:xfrm>
        </p:grpSpPr>
        <p:pic>
          <p:nvPicPr>
            <p:cNvPr id="10" name="图片 9" descr="方块小标3字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2" y="4136"/>
              <a:ext cx="2608" cy="779"/>
            </a:xfrm>
            <a:prstGeom prst="rect">
              <a:avLst/>
            </a:prstGeom>
          </p:spPr>
        </p:pic>
        <p:sp>
          <p:nvSpPr>
            <p:cNvPr id="5" name="文本框 3"/>
            <p:cNvSpPr txBox="1"/>
            <p:nvPr/>
          </p:nvSpPr>
          <p:spPr>
            <a:xfrm>
              <a:off x="1643" y="4118"/>
              <a:ext cx="291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10" dirty="0">
                  <a:solidFill>
                    <a:schemeClr val="bg1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命 题 点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54368" y="3381375"/>
            <a:ext cx="802576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设计和进行实验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】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让同一小车从斜面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同一高度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静止滑下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的目的：使小车到达水平面的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速度相同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改变小车在水平面运动时受到阻力大小的方法：在水平桌面上铺</a:t>
            </a:r>
            <a:r>
              <a:rPr lang="zh-CN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粗糙程度不同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的材料．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258960" y="4228811"/>
            <a:ext cx="1863725" cy="1621790"/>
            <a:chOff x="11092" y="5329"/>
            <a:chExt cx="2935" cy="2554"/>
          </a:xfrm>
        </p:grpSpPr>
        <p:grpSp>
          <p:nvGrpSpPr>
            <p:cNvPr id="19" name="组合 18"/>
            <p:cNvGrpSpPr/>
            <p:nvPr/>
          </p:nvGrpSpPr>
          <p:grpSpPr>
            <a:xfrm>
              <a:off x="11205" y="5329"/>
              <a:ext cx="2691" cy="2554"/>
              <a:chOff x="3914" y="4432"/>
              <a:chExt cx="3298" cy="293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5435" y="7031"/>
                <a:ext cx="57" cy="2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3914" y="4432"/>
                <a:ext cx="3298" cy="2935"/>
                <a:chOff x="3288" y="4279"/>
                <a:chExt cx="4119" cy="3575"/>
              </a:xfrm>
            </p:grpSpPr>
            <p:sp>
              <p:nvSpPr>
                <p:cNvPr id="24" name="圆角矩形 23"/>
                <p:cNvSpPr/>
                <p:nvPr/>
              </p:nvSpPr>
              <p:spPr>
                <a:xfrm>
                  <a:off x="3289" y="4279"/>
                  <a:ext cx="4118" cy="3088"/>
                </a:xfrm>
                <a:prstGeom prst="roundRect">
                  <a:avLst/>
                </a:prstGeom>
                <a:noFill/>
                <a:ln w="47625"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sp>
              <p:nvSpPr>
                <p:cNvPr id="25" name="流程图: 终止 24"/>
                <p:cNvSpPr/>
                <p:nvPr/>
              </p:nvSpPr>
              <p:spPr>
                <a:xfrm>
                  <a:off x="3288" y="7735"/>
                  <a:ext cx="3703" cy="119"/>
                </a:xfrm>
                <a:prstGeom prst="flowChartTermina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grpSp>
              <p:nvGrpSpPr>
                <p:cNvPr id="27" name="组合 7"/>
                <p:cNvGrpSpPr/>
                <p:nvPr/>
              </p:nvGrpSpPr>
              <p:grpSpPr>
                <a:xfrm>
                  <a:off x="4951" y="6931"/>
                  <a:ext cx="578" cy="566"/>
                  <a:chOff x="13340" y="9527"/>
                  <a:chExt cx="680" cy="680"/>
                </a:xfrm>
              </p:grpSpPr>
              <p:sp>
                <p:nvSpPr>
                  <p:cNvPr id="28" name="椭圆 27"/>
                  <p:cNvSpPr/>
                  <p:nvPr/>
                </p:nvSpPr>
                <p:spPr>
                  <a:xfrm>
                    <a:off x="13340" y="9527"/>
                    <a:ext cx="680" cy="68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/>
                    <a:endParaRPr lang="zh-CN" altLang="en-US" strike="noStrike" noProof="1"/>
                  </a:p>
                </p:txBody>
              </p:sp>
              <p:sp>
                <p:nvSpPr>
                  <p:cNvPr id="29" name="流程图: 摘录 28"/>
                  <p:cNvSpPr/>
                  <p:nvPr/>
                </p:nvSpPr>
                <p:spPr>
                  <a:xfrm rot="5400000">
                    <a:off x="13546" y="9753"/>
                    <a:ext cx="340" cy="227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/>
                    <a:endParaRPr lang="zh-CN" altLang="en-US" strike="noStrike" noProof="1"/>
                  </a:p>
                </p:txBody>
              </p:sp>
            </p:grpSp>
          </p:grpSp>
        </p:grpSp>
        <p:sp>
          <p:nvSpPr>
            <p:cNvPr id="20" name="文本框 27"/>
            <p:cNvSpPr txBox="1"/>
            <p:nvPr/>
          </p:nvSpPr>
          <p:spPr>
            <a:xfrm>
              <a:off x="11092" y="5329"/>
              <a:ext cx="2935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实验视频见超值配赠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62318" y="1797050"/>
            <a:ext cx="10523220" cy="737235"/>
            <a:chOff x="1342" y="2925"/>
            <a:chExt cx="16572" cy="1161"/>
          </a:xfrm>
        </p:grpSpPr>
        <p:pic>
          <p:nvPicPr>
            <p:cNvPr id="23" name="图片 22" descr="带序号考点标2字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2" y="3051"/>
              <a:ext cx="2803" cy="92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622" y="3092"/>
              <a:ext cx="17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实 验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73" y="3123"/>
              <a:ext cx="52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537" y="2925"/>
              <a:ext cx="13377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探究阻力对物体运动的影响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707708" y="1191260"/>
            <a:ext cx="1087691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实验方法</a:t>
            </a:r>
            <a:endParaRPr 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转换法的应用：通过比较</a:t>
            </a:r>
            <a:r>
              <a:rPr lang="zh-CN" sz="240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小车在水平面运动距离的远近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来比较阻力的大小，运动的距离越远，阻力越小；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控制变量法的应用：实验时控制小车从斜面同一高度由静止释放，使小车运动到斜面底端的速度相同，改变接触面的粗糙程度，观察小车运动距离的远近．</a:t>
            </a:r>
          </a:p>
          <a:p>
            <a:pPr indent="0" fontAlgn="auto">
              <a:lnSpc>
                <a:spcPct val="150000"/>
              </a:lnSpc>
            </a:pPr>
            <a:r>
              <a:rPr lang="zh-CN" sz="2400" b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【分析现象，总结结论】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比较小车在不同水平面上运动的距离，总结结论．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推理小车在光滑水平面上的运动情况．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61683" y="1448435"/>
            <a:ext cx="1051179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(2019益阳11题2分)雨伞在雨中快速旋转(从上往下看沿逆时针方向)，伞骨末端的雨滴被甩出．下图中能正确表示雨滴</a:t>
            </a:r>
            <a:r>
              <a:rPr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被甩出瞬间运动方向的是(　　)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141261" y="2186935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" name="图片 -2147482587" descr="C:\Documents and Settings\Administrator\桌面\湖南物理\ZH27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79078" y="2871470"/>
            <a:ext cx="6826885" cy="26263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708978" y="1259205"/>
            <a:ext cx="1086358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【交流与反思】</a:t>
            </a:r>
            <a:endParaRPr 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小车运动到斜面底端继续运动的原因：小车具有</a:t>
            </a:r>
            <a:r>
              <a:rPr lang="zh-CN" sz="240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惯性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7.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小车最终在水平面停下来的原因：受到</a:t>
            </a:r>
            <a:r>
              <a:rPr lang="zh-CN" sz="240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摩擦力</a:t>
            </a:r>
            <a:r>
              <a:rPr lang="en-US" sz="240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sz="240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阻力</a:t>
            </a:r>
            <a:r>
              <a:rPr lang="en-US" sz="240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作用．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牛顿第一定律：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牛顿第一定律得到的方法：在大量</a:t>
            </a:r>
            <a:r>
              <a:rPr lang="zh-CN" sz="2400" b="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经验事实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的基础上，通过科学的</a:t>
            </a:r>
            <a:r>
              <a:rPr lang="zh-CN" sz="2400" b="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推理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总结归纳出来；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牛顿第一定律的内容：一切物体在没有受到力的作用时，总保持静止状态或匀速直线运动状态；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761048" y="1988820"/>
            <a:ext cx="1078547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(3)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牛顿第一定律的理解：</a:t>
            </a:r>
            <a:r>
              <a:rPr lang="zh-CN" sz="240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力不是维持物体运动状态的原因，而是改变物体运动状态的原因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小车运动过程中能量的转化：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zh-CN" sz="2400" b="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斜面滑到水平面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的过程中，</a:t>
            </a:r>
            <a:r>
              <a:rPr lang="zh-CN" sz="2400" b="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重力势能转化为动能和内能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zh-CN" sz="2400" b="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水平面运动到静止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的过程中，</a:t>
            </a:r>
            <a:r>
              <a:rPr lang="zh-CN" sz="2400" b="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动能转化为内能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</a:p>
          <a:p>
            <a:pPr indent="0" fontAlgn="auto">
              <a:lnSpc>
                <a:spcPct val="150000"/>
              </a:lnSpc>
            </a:pPr>
            <a:r>
              <a:rPr lang="zh-CN" sz="2400" b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实验推理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：若物体</a:t>
            </a:r>
            <a:r>
              <a:rPr lang="zh-CN" sz="2400" b="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不受阻力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，物体的速度将不会减小，物体将</a:t>
            </a:r>
            <a:r>
              <a:rPr lang="zh-CN" sz="2400" b="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一直做匀速直线运动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29698" y="923960"/>
            <a:ext cx="4774565" cy="522605"/>
            <a:chOff x="6509" y="1650"/>
            <a:chExt cx="7519" cy="823"/>
          </a:xfrm>
        </p:grpSpPr>
        <p:pic>
          <p:nvPicPr>
            <p:cNvPr id="3" name="图片 2" descr="方框小标7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9" y="1651"/>
              <a:ext cx="6519" cy="82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520" y="1650"/>
              <a:ext cx="75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1900" dirty="0">
                  <a:solidFill>
                    <a:srgbClr val="068A3D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全国视野分层练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58832" y="1521108"/>
            <a:ext cx="108743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例1　在探究“阻力对物体运动的影响”实验时，让小车从斜面的同一高度由静止滑下，观察小车沿不同材料的水平表面上滑行的距离，如图所示．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90255" y="4012049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-2147482538" descr="C:\Documents and Settings\Administrator\桌面\湖南物理\ZH62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3439478" y="2903855"/>
            <a:ext cx="5932170" cy="855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30587" y="4606573"/>
            <a:ext cx="1087437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(1)实验中让小车从斜面的同一高度由静止滑下，这样能够使小车到达水平面起始端的速度大小_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_____(选填“相等”或“不相等”)，这是利用小车沿斜面下滑过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程中______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___转化为动能来实现的．</a:t>
            </a:r>
          </a:p>
        </p:txBody>
      </p:sp>
      <p:grpSp>
        <p:nvGrpSpPr>
          <p:cNvPr id="10" name="组合 5"/>
          <p:cNvGrpSpPr/>
          <p:nvPr/>
        </p:nvGrpSpPr>
        <p:grpSpPr>
          <a:xfrm>
            <a:off x="844259" y="4169116"/>
            <a:ext cx="2411412" cy="460375"/>
            <a:chOff x="1007" y="5038"/>
            <a:chExt cx="3796" cy="725"/>
          </a:xfrm>
        </p:grpSpPr>
        <p:pic>
          <p:nvPicPr>
            <p:cNvPr id="13" name="图片 2" descr="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2" y="5145"/>
              <a:ext cx="821" cy="5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" name="图片 3" descr="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7" y="5145"/>
              <a:ext cx="821" cy="5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文本框 69"/>
            <p:cNvSpPr txBox="1"/>
            <p:nvPr/>
          </p:nvSpPr>
          <p:spPr>
            <a:xfrm>
              <a:off x="1715" y="5038"/>
              <a:ext cx="237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18924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基础训练</a:t>
              </a: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102928" y="5252720"/>
            <a:ext cx="9029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相等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14158" y="5784215"/>
            <a:ext cx="14389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重力势能</a:t>
            </a:r>
            <a:r>
              <a:rPr lang="zh-CN" altLang="en-US" dirty="0"/>
              <a:t>　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43592" y="1038508"/>
            <a:ext cx="10874375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(2)实验中在木板表面铺上不同的材料，可以改变小车在前进过程中所受__________________．</a:t>
            </a:r>
          </a:p>
          <a:p>
            <a:pPr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(3)实验中，阻力对物体运动的影响是通过________________________体现的．</a:t>
            </a:r>
            <a:endParaRPr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根据实验现象，可以得出结论：水平面越光滑，小车受到的阻力越_____(选填“大”或“小”)，在水平面上运动的距离越______(选填“远”或“近”)．由此联想到雨天驾驶汽车应该________(选填“增大”或“减小”)汽车之间的距离．</a:t>
            </a:r>
            <a:endParaRPr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(4)推理：如果水平面绝对光滑，小车受到的阻力为零，它将保持___________运动状态．</a:t>
            </a:r>
            <a:endParaRPr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(5)本实验中主要用到的科学研究方法有_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(写一种即可)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1213" y="1678305"/>
            <a:ext cx="20910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阻力的大小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06503" y="2236470"/>
            <a:ext cx="36398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小车在水平面运动的距离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741853" y="2773045"/>
            <a:ext cx="7435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14098" y="3331845"/>
            <a:ext cx="5054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远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040698" y="3890645"/>
            <a:ext cx="8636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增大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417368" y="4411980"/>
            <a:ext cx="14624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匀速直线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24893" y="5525135"/>
            <a:ext cx="33058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控制变量法(或推理法)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8" grpId="0"/>
      <p:bldP spid="8" grpId="1"/>
      <p:bldP spid="10" grpId="0"/>
      <p:bldP spid="10" grpId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/>
          <p:cNvSpPr txBox="1"/>
          <p:nvPr/>
        </p:nvSpPr>
        <p:spPr>
          <a:xfrm>
            <a:off x="690563" y="1303020"/>
            <a:ext cx="10694670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(6)小车到达水平面后会继续向前运动是因为小车具有________，运动的小车最终会停下来是因为受到____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的作用．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(7)假设小车在毛巾、棉布、木板表面上克服阻力做的功分别为</a:t>
            </a:r>
            <a:r>
              <a: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</a:t>
            </a:r>
            <a:r>
              <a:rPr lang="zh-CN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zh-CN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(选填“＞”“＝”或“＜”). 假设小车滑到绝对光滑的水平表面上，那么小车克服阻力做的功为 ______J. 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(8)在此基础上，牛顿总结了伽利略等人的研究成果概括出牛顿第一定律，牛顿第一定律是经过______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(选填“实验”或“实验加推理概括”)得出的定律，它的内容是_______________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043863" y="1408430"/>
            <a:ext cx="9404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惯性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04628" y="1943735"/>
            <a:ext cx="25107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阻力(或摩擦力)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85178" y="978535"/>
            <a:ext cx="2414905" cy="460375"/>
            <a:chOff x="5377" y="4501"/>
            <a:chExt cx="3803" cy="725"/>
          </a:xfrm>
        </p:grpSpPr>
        <p:pic>
          <p:nvPicPr>
            <p:cNvPr id="11" name="图片 2" descr="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" y="4608"/>
              <a:ext cx="798" cy="5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3" descr="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7" y="4608"/>
              <a:ext cx="798" cy="5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文本框 69"/>
            <p:cNvSpPr txBox="1"/>
            <p:nvPr/>
          </p:nvSpPr>
          <p:spPr>
            <a:xfrm>
              <a:off x="6072" y="4501"/>
              <a:ext cx="235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18924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能力提升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629728" y="3084195"/>
            <a:ext cx="555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995613" y="3084195"/>
            <a:ext cx="5861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49758" y="3641090"/>
            <a:ext cx="4959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995613" y="4702810"/>
            <a:ext cx="25209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实验加推理概括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95008" y="5074285"/>
            <a:ext cx="105771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一切物体在不受到外力作用时，总保持匀速直线运动状态或静止状态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867093" y="2471365"/>
            <a:ext cx="1848485" cy="521970"/>
            <a:chOff x="1642" y="4118"/>
            <a:chExt cx="2911" cy="822"/>
          </a:xfrm>
        </p:grpSpPr>
        <p:pic>
          <p:nvPicPr>
            <p:cNvPr id="10" name="图片 9" descr="方块小标3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2" y="4136"/>
              <a:ext cx="2608" cy="779"/>
            </a:xfrm>
            <a:prstGeom prst="rect">
              <a:avLst/>
            </a:prstGeom>
          </p:spPr>
        </p:pic>
        <p:sp>
          <p:nvSpPr>
            <p:cNvPr id="5" name="文本框 3"/>
            <p:cNvSpPr txBox="1"/>
            <p:nvPr/>
          </p:nvSpPr>
          <p:spPr>
            <a:xfrm>
              <a:off x="1643" y="4118"/>
              <a:ext cx="291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10" dirty="0">
                  <a:solidFill>
                    <a:schemeClr val="bg1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命 题 点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43903" y="3256915"/>
            <a:ext cx="723963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设计和进行实验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】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实验使用定滑轮的作用：改变力的方向．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将木块换成小车或硬纸片的目的：减小摩擦力或重力对实验造成的影响．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827795" y="3589366"/>
            <a:ext cx="1863725" cy="1621790"/>
            <a:chOff x="11092" y="5329"/>
            <a:chExt cx="2935" cy="2554"/>
          </a:xfrm>
        </p:grpSpPr>
        <p:grpSp>
          <p:nvGrpSpPr>
            <p:cNvPr id="19" name="组合 18"/>
            <p:cNvGrpSpPr/>
            <p:nvPr/>
          </p:nvGrpSpPr>
          <p:grpSpPr>
            <a:xfrm>
              <a:off x="11205" y="5329"/>
              <a:ext cx="2691" cy="2554"/>
              <a:chOff x="3914" y="4432"/>
              <a:chExt cx="3298" cy="293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5435" y="7031"/>
                <a:ext cx="57" cy="2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3914" y="4432"/>
                <a:ext cx="3298" cy="2935"/>
                <a:chOff x="3288" y="4279"/>
                <a:chExt cx="4119" cy="3575"/>
              </a:xfrm>
            </p:grpSpPr>
            <p:sp>
              <p:nvSpPr>
                <p:cNvPr id="24" name="圆角矩形 23"/>
                <p:cNvSpPr/>
                <p:nvPr/>
              </p:nvSpPr>
              <p:spPr>
                <a:xfrm>
                  <a:off x="3289" y="4279"/>
                  <a:ext cx="4118" cy="3088"/>
                </a:xfrm>
                <a:prstGeom prst="roundRect">
                  <a:avLst/>
                </a:prstGeom>
                <a:noFill/>
                <a:ln w="47625"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sp>
              <p:nvSpPr>
                <p:cNvPr id="25" name="流程图: 终止 24"/>
                <p:cNvSpPr/>
                <p:nvPr/>
              </p:nvSpPr>
              <p:spPr>
                <a:xfrm>
                  <a:off x="3288" y="7735"/>
                  <a:ext cx="3703" cy="119"/>
                </a:xfrm>
                <a:prstGeom prst="flowChartTermina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grpSp>
              <p:nvGrpSpPr>
                <p:cNvPr id="27" name="组合 7"/>
                <p:cNvGrpSpPr/>
                <p:nvPr/>
              </p:nvGrpSpPr>
              <p:grpSpPr>
                <a:xfrm>
                  <a:off x="4951" y="6931"/>
                  <a:ext cx="578" cy="566"/>
                  <a:chOff x="13340" y="9527"/>
                  <a:chExt cx="680" cy="680"/>
                </a:xfrm>
              </p:grpSpPr>
              <p:sp>
                <p:nvSpPr>
                  <p:cNvPr id="28" name="椭圆 27"/>
                  <p:cNvSpPr/>
                  <p:nvPr/>
                </p:nvSpPr>
                <p:spPr>
                  <a:xfrm>
                    <a:off x="13340" y="9527"/>
                    <a:ext cx="680" cy="68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/>
                    <a:endParaRPr lang="zh-CN" altLang="en-US" strike="noStrike" noProof="1"/>
                  </a:p>
                </p:txBody>
              </p:sp>
              <p:sp>
                <p:nvSpPr>
                  <p:cNvPr id="29" name="流程图: 摘录 28"/>
                  <p:cNvSpPr/>
                  <p:nvPr/>
                </p:nvSpPr>
                <p:spPr>
                  <a:xfrm rot="5400000">
                    <a:off x="13546" y="9753"/>
                    <a:ext cx="340" cy="227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/>
                    <a:endParaRPr lang="zh-CN" altLang="en-US" strike="noStrike" noProof="1"/>
                  </a:p>
                </p:txBody>
              </p:sp>
            </p:grpSp>
          </p:grpSp>
        </p:grpSp>
        <p:sp>
          <p:nvSpPr>
            <p:cNvPr id="20" name="文本框 27"/>
            <p:cNvSpPr txBox="1"/>
            <p:nvPr/>
          </p:nvSpPr>
          <p:spPr>
            <a:xfrm>
              <a:off x="11092" y="5329"/>
              <a:ext cx="2935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实验视频见超值配赠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3583" y="1260475"/>
            <a:ext cx="8339455" cy="737235"/>
            <a:chOff x="1342" y="2812"/>
            <a:chExt cx="13133" cy="1161"/>
          </a:xfrm>
        </p:grpSpPr>
        <p:pic>
          <p:nvPicPr>
            <p:cNvPr id="23" name="图片 22" descr="带序号考点标2字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2" y="3051"/>
              <a:ext cx="2803" cy="92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622" y="3092"/>
              <a:ext cx="17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实 验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73" y="3123"/>
              <a:ext cx="52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537" y="2812"/>
              <a:ext cx="9938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探究二力平衡的条件</a:t>
              </a:r>
              <a:r>
                <a:rPr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(益阳2016.6)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796608" y="1087120"/>
            <a:ext cx="1064768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控制变量法：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(1)探究平衡的两个力是否大小相等：保持两个力在同一条直线上、方向相反，改变两端钩码质量，判断小车或纸片是否处于平衡状态；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探究平衡的两个力是否在同一条直线上：保持两边钩码质量相同，将小车或纸片扭转一定角度，观察小车或纸片是否处于平衡状态；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探究平衡的两个力是否在同一物体上：保持两个力作用在同一条直线上，两边钩码质量相等，用剪刀剪开纸片，观察纸片是否处于平衡状态．</a:t>
            </a:r>
          </a:p>
          <a:p>
            <a:pPr indent="0" fontAlgn="auto">
              <a:lnSpc>
                <a:spcPct val="150000"/>
              </a:lnSpc>
            </a:pPr>
            <a:r>
              <a:rPr lang="zh-CN" sz="2400" b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注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：平衡状态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物体处于静止状态或匀速直线运动状态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/>
          <p:cNvSpPr txBox="1"/>
          <p:nvPr/>
        </p:nvSpPr>
        <p:spPr>
          <a:xfrm>
            <a:off x="969963" y="1651000"/>
            <a:ext cx="1010856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实验中应多次测量，寻找普遍规律．</a:t>
            </a:r>
            <a:endParaRPr 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根据实验现象总结二力平衡的条件．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【交流与反思】</a:t>
            </a:r>
            <a:endParaRPr 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实验过程中各个力的大小及方向判断、物体运动状态的判断．</a:t>
            </a:r>
            <a:endParaRPr 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7.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实验方案的改进及评估．</a:t>
            </a:r>
          </a:p>
          <a:p>
            <a:pPr indent="0" fontAlgn="auto">
              <a:lnSpc>
                <a:spcPct val="150000"/>
              </a:lnSpc>
            </a:pP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实验结论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：二力平衡的条件：作用在同一物体上的两个力</a:t>
            </a:r>
            <a:r>
              <a:rPr lang="zh-CN" sz="240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大小相等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sz="240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方向相反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，并且作用</a:t>
            </a:r>
            <a:r>
              <a:rPr lang="zh-CN" sz="240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在同一条直线上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endParaRPr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05923" y="980475"/>
            <a:ext cx="4774565" cy="522605"/>
            <a:chOff x="6509" y="1650"/>
            <a:chExt cx="7519" cy="823"/>
          </a:xfrm>
        </p:grpSpPr>
        <p:pic>
          <p:nvPicPr>
            <p:cNvPr id="3" name="图片 2" descr="方框小标7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9" y="1651"/>
              <a:ext cx="6519" cy="82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520" y="1650"/>
              <a:ext cx="75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1900" dirty="0">
                  <a:solidFill>
                    <a:srgbClr val="068A3D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全国视野分层练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30568" y="1592580"/>
            <a:ext cx="1080325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例2　如图所示是小明同学探究二力平衡条件的实验场景．</a:t>
            </a:r>
          </a:p>
          <a:p>
            <a:pPr fontAlgn="auto">
              <a:lnSpc>
                <a:spcPct val="200000"/>
              </a:lnSpc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(1)如图所示的装置中，小明实验时的研究对象是________，通过定滑轮来改变__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______，通过改变左右两端钩码的________来改变二力的大小．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(2)当某次实验小车平衡后，小明将小车转过一个角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度后，再松手，观察到小车不能保持平衡状态，这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说明二力平衡时两个力必须作用在____________，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且方向相反．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495858" y="2950210"/>
            <a:ext cx="8343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小车</a:t>
            </a:r>
          </a:p>
        </p:txBody>
      </p:sp>
      <p:sp>
        <p:nvSpPr>
          <p:cNvPr id="11" name="矩形 10"/>
          <p:cNvSpPr/>
          <p:nvPr/>
        </p:nvSpPr>
        <p:spPr>
          <a:xfrm>
            <a:off x="9090026" y="5866249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题图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5"/>
          <p:cNvGrpSpPr/>
          <p:nvPr/>
        </p:nvGrpSpPr>
        <p:grpSpPr>
          <a:xfrm>
            <a:off x="868389" y="2387306"/>
            <a:ext cx="2411412" cy="460375"/>
            <a:chOff x="1007" y="5038"/>
            <a:chExt cx="3796" cy="725"/>
          </a:xfrm>
        </p:grpSpPr>
        <p:pic>
          <p:nvPicPr>
            <p:cNvPr id="23" name="图片 2" descr="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2" y="5145"/>
              <a:ext cx="821" cy="5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" name="图片 3" descr="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7" y="5145"/>
              <a:ext cx="821" cy="5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文本框 69"/>
            <p:cNvSpPr txBox="1"/>
            <p:nvPr/>
          </p:nvSpPr>
          <p:spPr>
            <a:xfrm>
              <a:off x="1715" y="5038"/>
              <a:ext cx="237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18924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基础训练</a:t>
              </a:r>
            </a:p>
          </p:txBody>
        </p:sp>
      </p:grpSp>
      <p:pic>
        <p:nvPicPr>
          <p:cNvPr id="6" name="图片 -2147482528" descr="C:\Documents and Settings\Administrator\桌面\湖南物理\ZH63.TIf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8273733" y="4177030"/>
            <a:ext cx="2615565" cy="1575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873443" y="3490595"/>
            <a:ext cx="14909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力的方向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97918" y="3490595"/>
            <a:ext cx="8731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数量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86718" y="5148580"/>
            <a:ext cx="18345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同一直线上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  <p:bldP spid="15" grpId="0"/>
      <p:bldP spid="15" grpId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/>
          <p:cNvSpPr txBox="1"/>
          <p:nvPr/>
        </p:nvSpPr>
        <p:spPr>
          <a:xfrm>
            <a:off x="744538" y="1033780"/>
            <a:ext cx="1070292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(3)用轻质硬纸片代替甲图中的小车，两端挂质量相等的钩码时，硬纸片保持静止，用剪刀将硬纸片从中间剪开，发现分开后的硬纸片向相反方向运动．由此可以得出二力平衡的又一个条件__________________.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(4)通过实验，得出二力平衡的完整条件是______________________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</a:t>
            </a: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(5)同组的小华也进行了同样的实验，实验中发现当左边挂2 N的钩码、右边挂1.5 N的钩码时，小车也处于静止状态，此时小车受到的力____(选填“是”或“不是”)平衡力，产生这一现象可能是小车受到______力的影响，力的大小是____N，方向向____(选填“左”或“右”)．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40643" y="2202815"/>
            <a:ext cx="2747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作用在同一物体上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81038" y="2578100"/>
            <a:ext cx="107664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同时作用在一个物体上、大小相等、方向相反，并且在同一直线上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603933" y="4453255"/>
            <a:ext cx="9537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43053" y="4985385"/>
            <a:ext cx="8223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摩擦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484803" y="4985385"/>
            <a:ext cx="8032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779588" y="5524500"/>
            <a:ext cx="4051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右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61683" y="1376680"/>
            <a:ext cx="1041590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(2019长沙28题4分)如图所示，用细线拴一块橡皮，甩起来，使橡皮绕手做圆周运动， 这说明力可以改变物体的____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____(选填“运动状态”或“形状”)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如果这时橡皮所受所有的力都突然消失，橡皮将做______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</a:t>
            </a: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__运动．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883593" y="2016760"/>
            <a:ext cx="1548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运动状态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694613" y="2583180"/>
            <a:ext cx="1597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匀速直线</a:t>
            </a:r>
          </a:p>
        </p:txBody>
      </p:sp>
      <p:pic>
        <p:nvPicPr>
          <p:cNvPr id="2" name="图片 -2147482586" descr="C:\Documents and Settings\Administrator\桌面\湖南物理\ZH29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258334" y="3329305"/>
            <a:ext cx="3166110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5349899" y="5587841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dirty="0"/>
              <a:t>题图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33743" y="2059885"/>
            <a:ext cx="1848485" cy="521970"/>
            <a:chOff x="1642" y="4118"/>
            <a:chExt cx="2911" cy="822"/>
          </a:xfrm>
        </p:grpSpPr>
        <p:pic>
          <p:nvPicPr>
            <p:cNvPr id="10" name="图片 9" descr="方块小标3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2" y="4136"/>
              <a:ext cx="2608" cy="779"/>
            </a:xfrm>
            <a:prstGeom prst="rect">
              <a:avLst/>
            </a:prstGeom>
          </p:spPr>
        </p:pic>
        <p:sp>
          <p:nvSpPr>
            <p:cNvPr id="5" name="文本框 3"/>
            <p:cNvSpPr txBox="1"/>
            <p:nvPr/>
          </p:nvSpPr>
          <p:spPr>
            <a:xfrm>
              <a:off x="1643" y="4118"/>
              <a:ext cx="291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10" dirty="0">
                  <a:solidFill>
                    <a:schemeClr val="bg1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命 题 点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78803" y="2734310"/>
            <a:ext cx="1087945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【提出问题与假设】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 滑动摩擦力大小可能与接触面的粗糙程度、压力有关．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【设计与进行实验】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实验对象：相互接触且相对运动的两个物体间的滑动摩擦力．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 实验测量原理：用弹簧测力计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水平拉动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物块，使其做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匀速直线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运动，根据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二力平衡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可知，滑动摩擦力的大小等于拉力的大小(即弹簧测力计的示数)．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9330080" y="2727671"/>
            <a:ext cx="1863725" cy="1621790"/>
            <a:chOff x="11092" y="5329"/>
            <a:chExt cx="2935" cy="2554"/>
          </a:xfrm>
        </p:grpSpPr>
        <p:grpSp>
          <p:nvGrpSpPr>
            <p:cNvPr id="19" name="组合 18"/>
            <p:cNvGrpSpPr/>
            <p:nvPr/>
          </p:nvGrpSpPr>
          <p:grpSpPr>
            <a:xfrm>
              <a:off x="11205" y="5329"/>
              <a:ext cx="2691" cy="2554"/>
              <a:chOff x="3914" y="4432"/>
              <a:chExt cx="3298" cy="293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5435" y="7031"/>
                <a:ext cx="57" cy="28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3914" y="4432"/>
                <a:ext cx="3298" cy="2935"/>
                <a:chOff x="3288" y="4279"/>
                <a:chExt cx="4119" cy="3575"/>
              </a:xfrm>
            </p:grpSpPr>
            <p:sp>
              <p:nvSpPr>
                <p:cNvPr id="24" name="圆角矩形 23"/>
                <p:cNvSpPr/>
                <p:nvPr/>
              </p:nvSpPr>
              <p:spPr>
                <a:xfrm>
                  <a:off x="3289" y="4279"/>
                  <a:ext cx="4118" cy="3088"/>
                </a:xfrm>
                <a:prstGeom prst="roundRect">
                  <a:avLst/>
                </a:prstGeom>
                <a:noFill/>
                <a:ln w="47625"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lt1"/>
                      </a:solidFill>
                    </a14:hiddenFill>
                  </a:ext>
                </a:ex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sp>
              <p:nvSpPr>
                <p:cNvPr id="25" name="流程图: 终止 24"/>
                <p:cNvSpPr/>
                <p:nvPr/>
              </p:nvSpPr>
              <p:spPr>
                <a:xfrm>
                  <a:off x="3288" y="7735"/>
                  <a:ext cx="3703" cy="119"/>
                </a:xfrm>
                <a:prstGeom prst="flowChartTerminator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/>
                  <a:endParaRPr lang="zh-CN" altLang="en-US" strike="noStrike" noProof="1"/>
                </a:p>
              </p:txBody>
            </p:sp>
            <p:grpSp>
              <p:nvGrpSpPr>
                <p:cNvPr id="27" name="组合 7"/>
                <p:cNvGrpSpPr/>
                <p:nvPr/>
              </p:nvGrpSpPr>
              <p:grpSpPr>
                <a:xfrm>
                  <a:off x="4951" y="6931"/>
                  <a:ext cx="578" cy="566"/>
                  <a:chOff x="13340" y="9527"/>
                  <a:chExt cx="680" cy="680"/>
                </a:xfrm>
              </p:grpSpPr>
              <p:sp>
                <p:nvSpPr>
                  <p:cNvPr id="28" name="椭圆 27"/>
                  <p:cNvSpPr/>
                  <p:nvPr/>
                </p:nvSpPr>
                <p:spPr>
                  <a:xfrm>
                    <a:off x="13340" y="9527"/>
                    <a:ext cx="680" cy="680"/>
                  </a:xfrm>
                  <a:prstGeom prst="ellipse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/>
                    <a:endParaRPr lang="zh-CN" altLang="en-US" strike="noStrike" noProof="1"/>
                  </a:p>
                </p:txBody>
              </p:sp>
              <p:sp>
                <p:nvSpPr>
                  <p:cNvPr id="29" name="流程图: 摘录 28"/>
                  <p:cNvSpPr/>
                  <p:nvPr/>
                </p:nvSpPr>
                <p:spPr>
                  <a:xfrm rot="5400000">
                    <a:off x="13546" y="9753"/>
                    <a:ext cx="340" cy="227"/>
                  </a:xfrm>
                  <a:prstGeom prst="flowChartExtra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/>
                    <a:endParaRPr lang="zh-CN" altLang="en-US" strike="noStrike" noProof="1"/>
                  </a:p>
                </p:txBody>
              </p:sp>
            </p:grpSp>
          </p:grpSp>
        </p:grpSp>
        <p:sp>
          <p:nvSpPr>
            <p:cNvPr id="20" name="文本框 27"/>
            <p:cNvSpPr txBox="1"/>
            <p:nvPr/>
          </p:nvSpPr>
          <p:spPr>
            <a:xfrm>
              <a:off x="11092" y="5329"/>
              <a:ext cx="2935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黑体" panose="02010609060101010101" pitchFamily="49" charset="-122"/>
                  <a:ea typeface="黑体" panose="02010609060101010101" pitchFamily="49" charset="-122"/>
                </a:rPr>
                <a:t>实验视频见超值配赠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2623" y="966470"/>
            <a:ext cx="10919460" cy="752475"/>
            <a:chOff x="1342" y="2788"/>
            <a:chExt cx="17196" cy="1185"/>
          </a:xfrm>
        </p:grpSpPr>
        <p:pic>
          <p:nvPicPr>
            <p:cNvPr id="23" name="图片 22" descr="带序号考点标2字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2" y="3051"/>
              <a:ext cx="2803" cy="92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622" y="3092"/>
              <a:ext cx="177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实 验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73" y="3123"/>
              <a:ext cx="52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400" y="2788"/>
              <a:ext cx="14138" cy="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探究影响滑动摩擦力大小的因素</a:t>
              </a:r>
              <a:r>
                <a:rPr lang="zh-CN" altLang="en-US" sz="24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(岳阳2019.20，益阳2017.19)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22313" y="1083945"/>
            <a:ext cx="10720705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弹簧测力计的使用及读数．</a:t>
            </a:r>
          </a:p>
          <a:p>
            <a:pPr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实验方法：控制变量法．</a:t>
            </a:r>
            <a:endParaRPr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(1)探究滑动摩擦力的大小与压力的关系：控制接触面的粗糙程度不变，改变物块对接触面的压力，比较压力不同时滑动摩擦力的大小关系；</a:t>
            </a:r>
            <a:endParaRPr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(2)探究滑动摩擦力的大小与接触面粗糙程度的关系：控制压力不变，改变接触面粗糙程度，比较接触面粗糙程度不同时滑动摩擦力的大小关系；</a:t>
            </a:r>
            <a:endParaRPr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(3)探究滑动摩擦力的大小与接触面积的关系：将同一物块以不同的方式分别放在同一长木板上，测出不同情况下的滑动摩擦力，比较接触面积不同时滑动摩擦力的大小关系．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/>
          <p:cNvSpPr txBox="1"/>
          <p:nvPr/>
        </p:nvSpPr>
        <p:spPr>
          <a:xfrm>
            <a:off x="747713" y="1173480"/>
            <a:ext cx="1056322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6. 实验中弹簧测力计的示数不稳定的可能原因：(1)接触面的粗糙程度不均匀；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(2)没有匀速拉动．</a:t>
            </a: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7.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实验方案的设计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注意控制变量思维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endParaRPr 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8.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分析现象和数据，总结结论．</a:t>
            </a:r>
          </a:p>
          <a:p>
            <a:pPr indent="0" fontAlgn="auto">
              <a:lnSpc>
                <a:spcPct val="150000"/>
              </a:lnSpc>
            </a:pP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【交流与反思】</a:t>
            </a:r>
            <a:endParaRPr 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9.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实验存在的不足：</a:t>
            </a:r>
            <a:endParaRPr 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不容易保证木块一直做匀速直线运动，导致弹簧测力计示数不稳定；</a:t>
            </a:r>
            <a:endParaRPr 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弹簧测力计在运动中不方便读数，误差较大．</a:t>
            </a:r>
            <a:endParaRPr sz="24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855663" y="1050925"/>
            <a:ext cx="10336530" cy="50736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35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实验改进：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35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改进措施：</a:t>
            </a:r>
          </a:p>
          <a:p>
            <a:pPr indent="0" fontAlgn="auto">
              <a:lnSpc>
                <a:spcPct val="135000"/>
              </a:lnSpc>
            </a:pPr>
            <a:endParaRPr lang="zh-CN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35000"/>
              </a:lnSpc>
            </a:pPr>
            <a:endParaRPr lang="zh-CN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35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优点：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①</a:t>
            </a:r>
            <a:r>
              <a:rPr lang="zh-CN" sz="240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不需要控制木板做匀速直线运动，便于操作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；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②</a:t>
            </a:r>
            <a:r>
              <a:rPr lang="zh-CN" sz="240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弹簧测力计示数稳定，便于读数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</a:p>
          <a:p>
            <a:pPr indent="0" fontAlgn="auto">
              <a:lnSpc>
                <a:spcPct val="135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11.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实验方案的评估．</a:t>
            </a:r>
          </a:p>
          <a:p>
            <a:pPr indent="0" fontAlgn="auto">
              <a:lnSpc>
                <a:spcPct val="135000"/>
              </a:lnSpc>
            </a:pP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实验结论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：滑动摩擦力的大小与接触面所受的</a:t>
            </a:r>
            <a:r>
              <a:rPr lang="zh-CN" sz="240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压力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zh-CN" sz="2400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接触面的粗糙程度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有关．接触面所受的压力越大，接触面越粗糙，滑动摩擦力就越大．滑动摩擦力的大小与相对运动速度、接触面面积等无关．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-2147482521" descr="C:\Documents and Settings\Administrator\桌面\湖南物理\ZH64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953193" y="1628775"/>
            <a:ext cx="4768215" cy="1128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61778" y="1141765"/>
            <a:ext cx="4774565" cy="522605"/>
            <a:chOff x="6509" y="1650"/>
            <a:chExt cx="7519" cy="823"/>
          </a:xfrm>
        </p:grpSpPr>
        <p:pic>
          <p:nvPicPr>
            <p:cNvPr id="3" name="图片 2" descr="方框小标7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9" y="1651"/>
              <a:ext cx="6519" cy="82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6520" y="1650"/>
              <a:ext cx="75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1900" dirty="0">
                  <a:solidFill>
                    <a:srgbClr val="068A3D"/>
                  </a:solidFill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全国视野分层练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30587" y="1923698"/>
            <a:ext cx="108743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例3　在“探究滑动摩擦力大小的因素”实验中，实验小组设计了如图所示的实验装置．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74735" y="5637014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pic>
        <p:nvPicPr>
          <p:cNvPr id="8" name="图片 -2147482519" descr="C:\Documents and Settings\Administrator\桌面\湖南物理\ZH65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3197543" y="3047365"/>
            <a:ext cx="6775450" cy="24237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58832" y="2067208"/>
            <a:ext cx="1087437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(1)为了准确测量滑动摩擦力，实验时应沿水平方向拉动弹簧测力计，使物块做__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______运动，根据__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______原理可知，此时弹簧测力计的示数等于物块所受的滑动摩擦力的大小．</a:t>
            </a: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(2)小明提出拉动物块前，应将弹簧测力计沿______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方向放置，然后进行零．而同组的小华则使用了未校零、已有一定读数的弹簧测力计进行实验，则他测得的滑动摩擦力大小_______(选填“大于”“等于”或“小于”)实际滑动摩擦力的大小．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89318" y="2695575"/>
            <a:ext cx="16008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匀速直线</a:t>
            </a:r>
          </a:p>
        </p:txBody>
      </p:sp>
      <p:grpSp>
        <p:nvGrpSpPr>
          <p:cNvPr id="14" name="组合 5"/>
          <p:cNvGrpSpPr/>
          <p:nvPr/>
        </p:nvGrpSpPr>
        <p:grpSpPr>
          <a:xfrm>
            <a:off x="786474" y="1552916"/>
            <a:ext cx="2411412" cy="460375"/>
            <a:chOff x="1007" y="5038"/>
            <a:chExt cx="3796" cy="725"/>
          </a:xfrm>
        </p:grpSpPr>
        <p:pic>
          <p:nvPicPr>
            <p:cNvPr id="23" name="图片 2" descr="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2" y="5145"/>
              <a:ext cx="821" cy="5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5" name="图片 3" descr="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7" y="5145"/>
              <a:ext cx="821" cy="5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文本框 69"/>
            <p:cNvSpPr txBox="1"/>
            <p:nvPr/>
          </p:nvSpPr>
          <p:spPr>
            <a:xfrm>
              <a:off x="1715" y="5038"/>
              <a:ext cx="237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18924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基础训练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122103" y="2695575"/>
            <a:ext cx="14414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二力平衡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24333" y="3811905"/>
            <a:ext cx="8134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水平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029903" y="4911090"/>
            <a:ext cx="8636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大于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2" grpId="0"/>
      <p:bldP spid="12" grpId="1"/>
      <p:bldP spid="13" grpId="0"/>
      <p:bldP spid="13" grpId="1"/>
      <p:bldP spid="15" grpId="0"/>
      <p:bldP spid="15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/>
          <p:cNvSpPr txBox="1"/>
          <p:nvPr/>
        </p:nvSpPr>
        <p:spPr>
          <a:xfrm>
            <a:off x="694373" y="767715"/>
            <a:ext cx="10716895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(3)弹簧测力计调零完毕后，小明拉着物块沿水平面向右做匀速直线运动时，弹簧测力计的示数如图甲所示，则物块与长木板之间的摩擦力为______N，若增大拉力使木块做加速运动时，物块受到的摩擦力________(选填“变大”“变小”或“不变”)．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(4)小明继续如图乙丙所示的实验，比较________两图可知，在________一定时，接触面越粗糙，滑动摩擦力越大．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(5)比较乙、丙两图可以得出的结论是____________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</a:t>
            </a: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</a:t>
            </a: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</a:t>
            </a: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indent="0" fontAlgn="auto"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(6)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此实验探究过程主要采用了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____________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进行探究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选填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控制变量法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或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等效替代法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．</a:t>
            </a:r>
            <a:endParaRPr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99563" y="1411605"/>
            <a:ext cx="6464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356793" y="1951990"/>
            <a:ext cx="10083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88698" y="3065145"/>
            <a:ext cx="11226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甲、乙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248458" y="3065145"/>
            <a:ext cx="932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压力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66128" y="3985895"/>
            <a:ext cx="105556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                                                                        </a:t>
            </a:r>
            <a:r>
              <a:rPr lang="zh-CN" altLang="en-US" sz="2400" dirty="0">
                <a:solidFill>
                  <a:srgbClr val="FF0000"/>
                </a:solidFill>
              </a:rPr>
              <a:t>当接触面的粗糙程度相同时，压力越大，滑 动摩擦力越大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74578" y="5271770"/>
            <a:ext cx="18478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控制变量法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9" grpId="0"/>
      <p:bldP spid="9" grpId="1"/>
      <p:bldP spid="11" grpId="0"/>
      <p:bldP spid="11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664528" y="1816735"/>
            <a:ext cx="1102106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(7)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同小组的小亮同学用另一物块在长木板上继续做实验，并更换不同的砝码测得多组实验数据如表所示：</a:t>
            </a:r>
          </a:p>
          <a:p>
            <a:pPr indent="0" fontAlgn="auto">
              <a:lnSpc>
                <a:spcPct val="150000"/>
              </a:lnSpc>
            </a:pPr>
            <a:endParaRPr lang="zh-CN" sz="2400" b="0" i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endParaRPr lang="zh-CN" sz="2400" b="0" i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endParaRPr lang="zh-CN" sz="2400" b="0" i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由以上实验数据可以得出：在接触面粗糙程度一定时，滑动摩擦力与正压力的大小成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______(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选填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正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或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反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”)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比．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12888" y="5200650"/>
            <a:ext cx="6159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98513" y="1260475"/>
            <a:ext cx="2414905" cy="460375"/>
            <a:chOff x="5377" y="4501"/>
            <a:chExt cx="3803" cy="725"/>
          </a:xfrm>
        </p:grpSpPr>
        <p:pic>
          <p:nvPicPr>
            <p:cNvPr id="11" name="图片 2" descr="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" y="4608"/>
              <a:ext cx="798" cy="5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3" descr="4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7" y="4608"/>
              <a:ext cx="798" cy="51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文本框 69"/>
            <p:cNvSpPr txBox="1"/>
            <p:nvPr/>
          </p:nvSpPr>
          <p:spPr>
            <a:xfrm>
              <a:off x="6072" y="4501"/>
              <a:ext cx="235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18924B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能力提升</a:t>
              </a:r>
            </a:p>
          </p:txBody>
        </p:sp>
      </p:grpSp>
      <p:graphicFrame>
        <p:nvGraphicFramePr>
          <p:cNvPr id="14" name="表格 13"/>
          <p:cNvGraphicFramePr/>
          <p:nvPr>
            <p:custDataLst>
              <p:tags r:id="rId1"/>
            </p:custDataLst>
          </p:nvPr>
        </p:nvGraphicFramePr>
        <p:xfrm>
          <a:off x="3948113" y="3184525"/>
          <a:ext cx="4420870" cy="1291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0110"/>
                <a:gridCol w="685165"/>
                <a:gridCol w="687070"/>
                <a:gridCol w="684530"/>
                <a:gridCol w="796290"/>
                <a:gridCol w="687705"/>
              </a:tblGrid>
              <a:tr h="6457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i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400" b="0" i="1" baseline="-250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/N</a:t>
                      </a:r>
                      <a:endParaRPr lang="en-US" altLang="en-US" sz="2400" b="0" i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7.5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12.5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7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 i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400" b="0" i="1" baseline="-250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/N</a:t>
                      </a:r>
                      <a:endParaRPr lang="en-US" altLang="en-US" sz="2400" b="0" i="1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2.0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3.0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4.0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5.0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6.0</a:t>
                      </a:r>
                      <a:endParaRPr lang="en-US" altLang="en-US" sz="24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99453" y="1564640"/>
            <a:ext cx="1075245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(8)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同组的小红同学认为滑动摩擦力的大小可能跟接触面的面积有关，于是她在上述甲实验的基础上，将物块沿竖直方向切去一部分继续进行实验，测得的滑动摩擦力变小，由此验证自己的猜想正确．你认为这种做法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的，理由是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________________________________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25598" y="2755265"/>
            <a:ext cx="9525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错误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95813" y="3302635"/>
            <a:ext cx="4619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没有控制物块对木板的压力相同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1208" y="1205865"/>
            <a:ext cx="1075245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(9)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实验过程中，小明发现弹簧测力计示数不稳定，不方便读数，对实验方案进行改进，改进后的实验装置如图丁所示，他水平拉动木板向右加速运动的过程中，木块相对地面保持静止，则木块受到木板的摩擦力大小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选填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大于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等于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或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小于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弹簧测力计的读数，方向是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 .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75998" y="5117584"/>
            <a:ext cx="12115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例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dirty="0"/>
              <a:t>题图丁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626033" y="2952115"/>
            <a:ext cx="9366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等于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133523" y="2391410"/>
            <a:ext cx="1578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水平向右 </a:t>
            </a:r>
          </a:p>
        </p:txBody>
      </p:sp>
      <p:pic>
        <p:nvPicPr>
          <p:cNvPr id="3" name="图片 -2147482514" descr="C:\Documents and Settings\Administrator\桌面\湖南物理\ZH66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263708" y="3761740"/>
            <a:ext cx="4836160" cy="11791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61683" y="1161415"/>
            <a:ext cx="1081214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(2014张家界11题2分)锤子的锤头变松了，人们常用撞击锤柄下端的方法使锤头紧紧套在锤柄上，如图所示，这是因为锤柄突然停止时，锤头由于________会继续向下运动，这样就套紧了，其大小只与锤头的________有关．</a:t>
            </a:r>
          </a:p>
        </p:txBody>
      </p:sp>
      <p:pic>
        <p:nvPicPr>
          <p:cNvPr id="3" name="图片 -2147482585" descr="C:\Documents and Settings\Administrator\桌面\湖南物理\ZH30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998744" y="3074035"/>
            <a:ext cx="2465070" cy="254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5739789" y="5678646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0160953" y="1807845"/>
            <a:ext cx="810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惯性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033703" y="2370455"/>
            <a:ext cx="9398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质量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780733" y="1228090"/>
            <a:ext cx="1081214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(2016株洲21题2分)如图是航天员王亚平在太空做的一个实验：她将小球拉到一定高度并拉直细线，放手后发现小球悬停在空中．然后轻轻拨动小球，小球便不停地绕O点转动，若转动中突然剪断细线，小球将会做_____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___运动，这是由于小球具有________．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70938" y="2435860"/>
            <a:ext cx="1597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匀速直线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995613" y="2946400"/>
            <a:ext cx="8293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惯性</a:t>
            </a:r>
          </a:p>
        </p:txBody>
      </p:sp>
      <p:pic>
        <p:nvPicPr>
          <p:cNvPr id="2" name="图片 -2147482584" descr="C:\Documents and Settings\Administrator\桌面\湖南物理\ZH31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915242" y="3606800"/>
            <a:ext cx="2590165" cy="1822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5718834" y="5537041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dirty="0"/>
              <a:t>题图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69608" y="913130"/>
            <a:ext cx="11046460" cy="737235"/>
            <a:chOff x="1156" y="2978"/>
            <a:chExt cx="17396" cy="1161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6" y="3233"/>
              <a:ext cx="3346" cy="90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550" y="2978"/>
              <a:ext cx="17002" cy="1161"/>
              <a:chOff x="1324" y="1622"/>
              <a:chExt cx="17002" cy="1161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24" y="1897"/>
                <a:ext cx="2771" cy="853"/>
                <a:chOff x="2487" y="360"/>
                <a:chExt cx="2091" cy="85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2487" y="391"/>
                  <a:ext cx="178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命题点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181" y="360"/>
                  <a:ext cx="39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505" y="1622"/>
                <a:ext cx="13821" cy="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sz="28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二力平衡与相互作用力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(郴州2考，岳阳3考，益阳2019.15AB)</a:t>
                </a: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698818" y="1701165"/>
            <a:ext cx="10656570" cy="4742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(2019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湘潭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《流浪地球》电影中描述到了木星．木星质量比地球大得多，木星对地球的引力大小为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b="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，地球对木星的引力大小为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b="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b="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b="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的大小关系为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indent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b="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&lt;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b="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         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b="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&gt;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b="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        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b="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b="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         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无法确定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(2018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郴州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一个文具盒放在水平桌面上，下列分析正确的是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indent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文具盒受到的重力与桌面对文具盒的支持力是相互作用力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文具盒受到的重力与桌面对文具盒的支持力是一对平衡力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文具盒受到的重力与文具盒对桌面的压力是相互作用力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桌子受到的重力和地面对桌子的支持力是一对平衡力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90121" y="2861305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054901" y="3866510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301783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d96a886-1a99-436b-9ac2-c22de40d1d57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d96a886-1a99-436b-9ac2-c22de40d1d57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4b9b391-c276-4618-a1ac-3f0be98764d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preset"/>
  <p:tag name="KSO_WM_TEMPLATE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f*1_2_1"/>
  <p:tag name="KSO_WM_UNIT_TYPE" val="l_h_f"/>
  <p:tag name="KSO_WM_UNIT_INDEX" val="1_2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_INDEX" val="4"/>
  <p:tag name="KSO_WM_UNIT_PRESET_TEXT_LEN" val="36"/>
  <p:tag name="KSO_WM_DIAGRAM_GROUP_CODE" val="l1-1"/>
  <p:tag name="KSO_WM_UNIT_FILL_FORE_SCHEMECOLOR_INDEX" val="6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f*1_2_1"/>
  <p:tag name="KSO_WM_UNIT_TYPE" val="l_h_f"/>
  <p:tag name="KSO_WM_UNIT_INDEX" val="1_2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_INDEX" val="4"/>
  <p:tag name="KSO_WM_UNIT_PRESET_TEXT_LEN" val="36"/>
  <p:tag name="KSO_WM_DIAGRAM_GROUP_CODE" val="l1-1"/>
  <p:tag name="KSO_WM_UNIT_FILL_FORE_SCHEMECOLOR_INDEX" val="6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f*1_2_1"/>
  <p:tag name="KSO_WM_UNIT_TYPE" val="l_h_f"/>
  <p:tag name="KSO_WM_UNIT_INDEX" val="1_2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_INDEX" val="4"/>
  <p:tag name="KSO_WM_UNIT_PRESET_TEXT_LEN" val="36"/>
  <p:tag name="KSO_WM_DIAGRAM_GROUP_CODE" val="l1-1"/>
  <p:tag name="KSO_WM_UNIT_FILL_FORE_SCHEMECOLOR_INDEX" val="6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e148d9d-006e-490a-8c67-c2ead96c1d8b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3855</Words>
  <Application>Microsoft Office PowerPoint</Application>
  <PresentationFormat>自定义</PresentationFormat>
  <Paragraphs>593</Paragraphs>
  <Slides>69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69</vt:i4>
      </vt:variant>
    </vt:vector>
  </HeadingPairs>
  <TitlesOfParts>
    <vt:vector size="7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6</cp:revision>
  <dcterms:created xsi:type="dcterms:W3CDTF">2019-11-26T04:16:00Z</dcterms:created>
  <dcterms:modified xsi:type="dcterms:W3CDTF">2020-03-14T01:56:34Z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