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937" r:id="rId2"/>
    <p:sldId id="895" r:id="rId3"/>
    <p:sldId id="896" r:id="rId4"/>
    <p:sldId id="901" r:id="rId5"/>
    <p:sldId id="900" r:id="rId6"/>
    <p:sldId id="914" r:id="rId7"/>
    <p:sldId id="899" r:id="rId8"/>
    <p:sldId id="902" r:id="rId9"/>
    <p:sldId id="903" r:id="rId10"/>
    <p:sldId id="904" r:id="rId11"/>
    <p:sldId id="920" r:id="rId12"/>
    <p:sldId id="894" r:id="rId13"/>
    <p:sldId id="910" r:id="rId14"/>
    <p:sldId id="898" r:id="rId15"/>
    <p:sldId id="921" r:id="rId16"/>
    <p:sldId id="897" r:id="rId17"/>
    <p:sldId id="909" r:id="rId18"/>
    <p:sldId id="906" r:id="rId19"/>
    <p:sldId id="907" r:id="rId20"/>
    <p:sldId id="905" r:id="rId21"/>
    <p:sldId id="922" r:id="rId22"/>
    <p:sldId id="925" r:id="rId23"/>
    <p:sldId id="933" r:id="rId24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pos="3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460" autoAdjust="0"/>
  </p:normalViewPr>
  <p:slideViewPr>
    <p:cSldViewPr showGuides="1">
      <p:cViewPr>
        <p:scale>
          <a:sx n="100" d="100"/>
          <a:sy n="100" d="100"/>
        </p:scale>
        <p:origin x="-202" y="-288"/>
      </p:cViewPr>
      <p:guideLst>
        <p:guide orient="horz" pos="799"/>
        <p:guide pos="36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7FF65078-0FD6-41A0-9477-D1F16558F0E6}"/>
    <pc:docChg chg="addSld delSld modSld">
      <pc:chgData name="man sci" userId="49ae2bbd3020a361" providerId="LiveId" clId="{7FF65078-0FD6-41A0-9477-D1F16558F0E6}" dt="2025-03-24T08:30:31.319" v="1" actId="47"/>
      <pc:docMkLst>
        <pc:docMk/>
      </pc:docMkLst>
      <pc:sldChg chg="del">
        <pc:chgData name="man sci" userId="49ae2bbd3020a361" providerId="LiveId" clId="{7FF65078-0FD6-41A0-9477-D1F16558F0E6}" dt="2025-03-24T08:30:31.319" v="1" actId="47"/>
        <pc:sldMkLst>
          <pc:docMk/>
          <pc:sldMk cId="466945653" sldId="926"/>
        </pc:sldMkLst>
      </pc:sldChg>
      <pc:sldChg chg="add">
        <pc:chgData name="man sci" userId="49ae2bbd3020a361" providerId="LiveId" clId="{7FF65078-0FD6-41A0-9477-D1F16558F0E6}" dt="2025-03-24T08:30:30.137" v="0"/>
        <pc:sldMkLst>
          <pc:docMk/>
          <pc:sldMk cId="2863751884" sldId="932"/>
        </pc:sldMkLst>
      </pc:sldChg>
    </pc:docChg>
  </pc:docChgLst>
  <pc:docChgLst>
    <pc:chgData name="man sci" userId="49ae2bbd3020a361" providerId="LiveId" clId="{1BA3D1FE-2CC2-4474-9A57-2BFFB12C67D9}"/>
    <pc:docChg chg="addSld modSld">
      <pc:chgData name="man sci" userId="49ae2bbd3020a361" providerId="LiveId" clId="{1BA3D1FE-2CC2-4474-9A57-2BFFB12C67D9}" dt="2025-08-06T03:29:38.553" v="0"/>
      <pc:docMkLst>
        <pc:docMk/>
      </pc:docMkLst>
      <pc:sldChg chg="add">
        <pc:chgData name="man sci" userId="49ae2bbd3020a361" providerId="LiveId" clId="{1BA3D1FE-2CC2-4474-9A57-2BFFB12C67D9}" dt="2025-08-06T03:29:38.553" v="0"/>
        <pc:sldMkLst>
          <pc:docMk/>
          <pc:sldMk cId="1673023965" sldId="939"/>
        </pc:sldMkLst>
      </pc:sldChg>
      <pc:sldChg chg="add">
        <pc:chgData name="man sci" userId="49ae2bbd3020a361" providerId="LiveId" clId="{1BA3D1FE-2CC2-4474-9A57-2BFFB12C67D9}" dt="2025-08-06T03:29:38.553" v="0"/>
        <pc:sldMkLst>
          <pc:docMk/>
          <pc:sldMk cId="1958774835" sldId="940"/>
        </pc:sldMkLst>
      </pc:sldChg>
    </pc:docChg>
  </pc:docChgLst>
  <pc:docChgLst>
    <pc:chgData name="man sci" userId="49ae2bbd3020a361" providerId="LiveId" clId="{6114FD7A-1C9A-468C-821B-5C55C505F206}"/>
    <pc:docChg chg="custSel addSld delSld modSld">
      <pc:chgData name="man sci" userId="49ae2bbd3020a361" providerId="LiveId" clId="{6114FD7A-1C9A-468C-821B-5C55C505F206}" dt="2024-09-13T03:31:07.166" v="21"/>
      <pc:docMkLst>
        <pc:docMk/>
      </pc:docMkLst>
      <pc:sldChg chg="modAnim">
        <pc:chgData name="man sci" userId="49ae2bbd3020a361" providerId="LiveId" clId="{6114FD7A-1C9A-468C-821B-5C55C505F206}" dt="2024-09-05T03:38:23.458" v="8"/>
        <pc:sldMkLst>
          <pc:docMk/>
          <pc:sldMk cId="4200649573" sldId="896"/>
        </pc:sldMkLst>
      </pc:sldChg>
      <pc:sldChg chg="addSp delSp modSp mod delAnim modAnim">
        <pc:chgData name="man sci" userId="49ae2bbd3020a361" providerId="LiveId" clId="{6114FD7A-1C9A-468C-821B-5C55C505F206}" dt="2024-09-13T03:31:07.166" v="21"/>
        <pc:sldMkLst>
          <pc:docMk/>
          <pc:sldMk cId="2558312809" sldId="900"/>
        </pc:sldMkLst>
      </pc:sldChg>
      <pc:sldChg chg="addSp delSp modSp mod delAnim modAnim">
        <pc:chgData name="man sci" userId="49ae2bbd3020a361" providerId="LiveId" clId="{6114FD7A-1C9A-468C-821B-5C55C505F206}" dt="2024-09-05T03:37:54.325" v="7"/>
        <pc:sldMkLst>
          <pc:docMk/>
          <pc:sldMk cId="1062154331" sldId="922"/>
        </pc:sldMkLst>
      </pc:sldChg>
      <pc:sldChg chg="del">
        <pc:chgData name="man sci" userId="49ae2bbd3020a361" providerId="LiveId" clId="{6114FD7A-1C9A-468C-821B-5C55C505F206}" dt="2024-09-05T08:37:10.522" v="10" actId="47"/>
        <pc:sldMkLst>
          <pc:docMk/>
          <pc:sldMk cId="106610523" sldId="924"/>
        </pc:sldMkLst>
      </pc:sldChg>
      <pc:sldChg chg="modSp add mod">
        <pc:chgData name="man sci" userId="49ae2bbd3020a361" providerId="LiveId" clId="{6114FD7A-1C9A-468C-821B-5C55C505F206}" dt="2024-09-05T09:14:51.896" v="13" actId="6549"/>
        <pc:sldMkLst>
          <pc:docMk/>
          <pc:sldMk cId="466945653" sldId="926"/>
        </pc:sldMkLst>
      </pc:sldChg>
    </pc:docChg>
  </pc:docChgLst>
  <pc:docChgLst>
    <pc:chgData name="man sci" userId="49ae2bbd3020a361" providerId="LiveId" clId="{9F231615-B0AF-40E4-916D-C12FA42F5888}"/>
    <pc:docChg chg="addSld delSld modSld sldOrd">
      <pc:chgData name="man sci" userId="49ae2bbd3020a361" providerId="LiveId" clId="{9F231615-B0AF-40E4-916D-C12FA42F5888}" dt="2025-05-29T15:23:52.290" v="6" actId="47"/>
      <pc:docMkLst>
        <pc:docMk/>
      </pc:docMkLst>
      <pc:sldChg chg="del">
        <pc:chgData name="man sci" userId="49ae2bbd3020a361" providerId="LiveId" clId="{9F231615-B0AF-40E4-916D-C12FA42F5888}" dt="2025-05-29T15:23:46.098" v="3" actId="47"/>
        <pc:sldMkLst>
          <pc:docMk/>
          <pc:sldMk cId="1922509051" sldId="923"/>
        </pc:sldMkLst>
      </pc:sldChg>
      <pc:sldChg chg="del">
        <pc:chgData name="man sci" userId="49ae2bbd3020a361" providerId="LiveId" clId="{9F231615-B0AF-40E4-916D-C12FA42F5888}" dt="2025-05-29T15:23:52.290" v="6" actId="47"/>
        <pc:sldMkLst>
          <pc:docMk/>
          <pc:sldMk cId="2863751884" sldId="932"/>
        </pc:sldMkLst>
      </pc:sldChg>
      <pc:sldChg chg="add del ord setBg">
        <pc:chgData name="man sci" userId="49ae2bbd3020a361" providerId="LiveId" clId="{9F231615-B0AF-40E4-916D-C12FA42F5888}" dt="2025-05-29T15:23:51.165" v="5"/>
        <pc:sldMkLst>
          <pc:docMk/>
          <pc:sldMk cId="1218426439" sldId="933"/>
        </pc:sldMkLst>
      </pc:sldChg>
      <pc:sldChg chg="add del setBg">
        <pc:chgData name="man sci" userId="49ae2bbd3020a361" providerId="LiveId" clId="{9F231615-B0AF-40E4-916D-C12FA42F5888}" dt="2025-05-29T15:23:36.520" v="2"/>
        <pc:sldMkLst>
          <pc:docMk/>
          <pc:sldMk cId="278422708" sldId="93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5180133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17597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111889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829113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07265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934024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7914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626850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335671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328786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005109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48933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104.xml"/><Relationship Id="rId7" Type="http://schemas.openxmlformats.org/officeDocument/2006/relationships/image" Target="../media/image16.gif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6.xml"/><Relationship Id="rId4" Type="http://schemas.openxmlformats.org/officeDocument/2006/relationships/tags" Target="../tags/tag10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8.xml"/><Relationship Id="rId1" Type="http://schemas.openxmlformats.org/officeDocument/2006/relationships/tags" Target="../tags/tag10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7" Type="http://schemas.openxmlformats.org/officeDocument/2006/relationships/image" Target="../media/image20.jpeg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tags" Target="../tags/tag115.xml"/><Relationship Id="rId7" Type="http://schemas.openxmlformats.org/officeDocument/2006/relationships/image" Target="../media/image21.png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9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tags" Target="../tags/tag122.xml"/><Relationship Id="rId7" Type="http://schemas.openxmlformats.org/officeDocument/2006/relationships/image" Target="../media/image24.png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tags" Target="../tags/tag128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5" Type="http://schemas.openxmlformats.org/officeDocument/2006/relationships/tags" Target="../tags/tag130.xml"/><Relationship Id="rId4" Type="http://schemas.openxmlformats.org/officeDocument/2006/relationships/tags" Target="../tags/tag129.xml"/><Relationship Id="rId9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134.xml"/><Relationship Id="rId7" Type="http://schemas.openxmlformats.org/officeDocument/2006/relationships/image" Target="../media/image28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36.xml"/><Relationship Id="rId4" Type="http://schemas.openxmlformats.org/officeDocument/2006/relationships/tags" Target="../tags/tag1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69.xml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tags" Target="../tags/tag75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10" Type="http://schemas.openxmlformats.org/officeDocument/2006/relationships/image" Target="../media/image6.png"/><Relationship Id="rId4" Type="http://schemas.openxmlformats.org/officeDocument/2006/relationships/tags" Target="../tags/tag76.xml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7" Type="http://schemas.openxmlformats.org/officeDocument/2006/relationships/image" Target="../media/image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tags" Target="../tags/tag84.xml"/><Relationship Id="rId7" Type="http://schemas.openxmlformats.org/officeDocument/2006/relationships/image" Target="../media/image8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9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89.xml"/><Relationship Id="rId7" Type="http://schemas.openxmlformats.org/officeDocument/2006/relationships/image" Target="../media/image10.gif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91.xml"/><Relationship Id="rId4" Type="http://schemas.openxmlformats.org/officeDocument/2006/relationships/tags" Target="../tags/tag9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94.xml"/><Relationship Id="rId7" Type="http://schemas.openxmlformats.org/officeDocument/2006/relationships/image" Target="../media/image12.jpe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96.xml"/><Relationship Id="rId4" Type="http://schemas.openxmlformats.org/officeDocument/2006/relationships/tags" Target="../tags/tag9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tags" Target="../tags/tag99.xml"/><Relationship Id="rId7" Type="http://schemas.openxmlformats.org/officeDocument/2006/relationships/image" Target="../media/image14.png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1.xml"/><Relationship Id="rId4" Type="http://schemas.openxmlformats.org/officeDocument/2006/relationships/tags" Target="../tags/tag1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204700" y="1520788"/>
            <a:ext cx="1188131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开启科学探索之旅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39716" y="4689140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5E13D912-18BD-44A7-EFC4-5A402BB23D0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356207" y="928473"/>
            <a:ext cx="3996444" cy="5435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>
                <a:latin typeface="微软雅黑" panose="020B0503020204020204" charset="-122"/>
                <a:ea typeface="微软雅黑"/>
              </a:rPr>
              <a:t>闪电是如何形成的？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5836A01-549D-F3CC-EC7F-1C12B5ACBF1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98483" y="-18184"/>
            <a:ext cx="5292588" cy="13949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3600" b="1">
                <a:latin typeface="微软雅黑" panose="020B0503020204020204" charset="-122"/>
                <a:ea typeface="微软雅黑"/>
              </a:rPr>
              <a:t>通电后，</a:t>
            </a:r>
            <a:r>
              <a:rPr lang="zh-CN" altLang="en-US" sz="3600" b="1">
                <a:latin typeface="微软雅黑" panose="020B0503020204020204" charset="-122"/>
                <a:ea typeface="微软雅黑"/>
              </a:rPr>
              <a:t>电风扇就转动，这是什么原理？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B068336-B2E6-CEFF-BF05-2C6654DDDD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rcRect l="25594" t="17552" r="25609" b="12566"/>
          <a:stretch>
            <a:fillRect/>
          </a:stretch>
        </p:blipFill>
        <p:spPr>
          <a:xfrm>
            <a:off x="0" y="1376772"/>
            <a:ext cx="5556007" cy="547624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EB23419-3E53-2D1A-8F67-1D4BDC2BA1A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r="16032"/>
          <a:stretch>
            <a:fillRect/>
          </a:stretch>
        </p:blipFill>
        <p:spPr>
          <a:xfrm>
            <a:off x="5627693" y="1736812"/>
            <a:ext cx="6564307" cy="4258078"/>
          </a:xfrm>
          <a:prstGeom prst="rect">
            <a:avLst/>
          </a:prstGeom>
        </p:spPr>
      </p:pic>
      <p:sp>
        <p:nvSpPr>
          <p:cNvPr id="9" name="TextBox 18">
            <a:extLst>
              <a:ext uri="{FF2B5EF4-FFF2-40B4-BE49-F238E27FC236}">
                <a16:creationId xmlns:a16="http://schemas.microsoft.com/office/drawing/2014/main" id="{1F9569F2-B1A7-1BD3-474B-C9585BABDE2D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597454" y="100225"/>
            <a:ext cx="1476164" cy="677585"/>
          </a:xfrm>
          <a:prstGeom prst="roundRect">
            <a:avLst>
              <a:gd name="adj" fmla="val 8958"/>
            </a:avLst>
          </a:prstGeom>
          <a:solidFill>
            <a:srgbClr val="CCFFCC"/>
          </a:solidFill>
          <a:ln w="28575">
            <a:solidFill>
              <a:srgbClr val="C00000"/>
            </a:solidFill>
            <a:rou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CC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电学</a:t>
            </a:r>
          </a:p>
        </p:txBody>
      </p:sp>
    </p:spTree>
    <p:extLst>
      <p:ext uri="{BB962C8B-B14F-4D97-AF65-F5344CB8AC3E}">
        <p14:creationId xmlns:p14="http://schemas.microsoft.com/office/powerpoint/2010/main" val="30983008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>
            <a:extLst>
              <a:ext uri="{FF2B5EF4-FFF2-40B4-BE49-F238E27FC236}">
                <a16:creationId xmlns:a16="http://schemas.microsoft.com/office/drawing/2014/main" id="{5D111039-A119-483E-9FED-503D1785EA9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819636" y="1880828"/>
            <a:ext cx="8118902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7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所以，物理有趣，</a:t>
            </a:r>
            <a:endParaRPr kumimoji="0" lang="en-US" altLang="zh-CN" sz="72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7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有时还很神奇！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DB73DE33-1DA4-D000-93C3-9C51C46A299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75520" y="440668"/>
            <a:ext cx="9865096" cy="72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初中物理包括</a:t>
            </a:r>
            <a:r>
              <a:rPr lang="zh-CN" altLang="en-US" sz="3600" b="1">
                <a:solidFill>
                  <a:srgbClr val="00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声、热、光、力、电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等五部分。</a:t>
            </a:r>
            <a:endParaRPr lang="en-US" altLang="zh-CN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230093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5D111039-A119-483E-9FED-503D1785EA9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914011" y="1952836"/>
            <a:ext cx="636397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7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物理非常有用</a:t>
            </a:r>
          </a:p>
        </p:txBody>
      </p:sp>
    </p:spTree>
    <p:extLst>
      <p:ext uri="{BB962C8B-B14F-4D97-AF65-F5344CB8AC3E}">
        <p14:creationId xmlns:p14="http://schemas.microsoft.com/office/powerpoint/2010/main" val="394331200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7DDB300-7199-3E7B-F9DB-16F957FF463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l="24959" t="35576" b="7543"/>
          <a:stretch>
            <a:fillRect/>
          </a:stretch>
        </p:blipFill>
        <p:spPr>
          <a:xfrm>
            <a:off x="-1" y="4310"/>
            <a:ext cx="7002613" cy="299264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D636001-7BD9-8C99-604F-4B128F7955E1}"/>
              </a:ext>
            </a:extLst>
          </p:cNvPr>
          <p:cNvPicPr/>
          <p:nvPr>
            <p:custDataLst>
              <p:tags r:id="rId2"/>
            </p:custDataLst>
          </p:nvPr>
        </p:nvPicPr>
        <p:blipFill>
          <a:blip r:embed="rId6"/>
          <a:srcRect l="13996" t="8167" r="19483" b="19407"/>
          <a:stretch>
            <a:fillRect/>
          </a:stretch>
        </p:blipFill>
        <p:spPr>
          <a:xfrm>
            <a:off x="7002612" y="0"/>
            <a:ext cx="5200959" cy="479715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F9C51F19-4A14-AEB4-C00B-DE7CECF56933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2" t="15671" b="4321"/>
          <a:stretch>
            <a:fillRect/>
          </a:stretch>
        </p:blipFill>
        <p:spPr bwMode="auto">
          <a:xfrm>
            <a:off x="1091444" y="2996952"/>
            <a:ext cx="5256584" cy="368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54281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4AEC0A0D-6559-AD19-97E2-2D2D4C82B6B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604536" y="-2"/>
            <a:ext cx="5587465" cy="3643621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4A640538-BDFB-263A-D049-5290E73DD5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-10244" y="-1"/>
            <a:ext cx="4569980" cy="684677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FF1C506-B59E-F412-8420-6E838D62420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0"/>
          <a:stretch>
            <a:fillRect/>
          </a:stretch>
        </p:blipFill>
        <p:spPr>
          <a:xfrm>
            <a:off x="4559735" y="3643620"/>
            <a:ext cx="5899041" cy="3203156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FE7134A7-E0D2-6457-A4AB-CCEBA1CDD79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652284" y="3643620"/>
            <a:ext cx="21550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空间站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CE01BAB-7CCC-868D-81B9-1385A780FB7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348028" y="-536"/>
            <a:ext cx="29112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浩瀚宇宙</a:t>
            </a:r>
          </a:p>
        </p:txBody>
      </p:sp>
    </p:spTree>
    <p:extLst>
      <p:ext uri="{BB962C8B-B14F-4D97-AF65-F5344CB8AC3E}">
        <p14:creationId xmlns:p14="http://schemas.microsoft.com/office/powerpoint/2010/main" val="280216803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5D111039-A119-483E-9FED-503D1785EA9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649506" y="1952836"/>
            <a:ext cx="889298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7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什么是物理？</a:t>
            </a:r>
          </a:p>
        </p:txBody>
      </p:sp>
    </p:spTree>
    <p:extLst>
      <p:ext uri="{BB962C8B-B14F-4D97-AF65-F5344CB8AC3E}">
        <p14:creationId xmlns:p14="http://schemas.microsoft.com/office/powerpoint/2010/main" val="245437325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F5ED1571-5E2A-2584-1A18-821F73B447A1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23492" y="0"/>
            <a:ext cx="10668508" cy="550182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48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物理学</a:t>
            </a:r>
            <a:r>
              <a:rPr kumimoji="0" lang="zh-CN" altLang="en-US" sz="48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，英文</a:t>
            </a:r>
            <a:r>
              <a:rPr lang="zh-CN" altLang="en-US" sz="4800" b="1" i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是“</a:t>
            </a:r>
            <a:r>
              <a:rPr lang="en-US" altLang="zh-CN" sz="4800" b="1" i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physics”</a:t>
            </a:r>
            <a:r>
              <a:rPr lang="zh-CN" altLang="en-US" sz="4800" b="1" i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sz="4800" b="1" i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4800" b="1" i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源自古希腊文“</a:t>
            </a:r>
            <a:r>
              <a:rPr lang="el-GR" altLang="zh-CN" sz="4800" b="1" i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φύσις”</a:t>
            </a:r>
            <a:r>
              <a:rPr lang="zh-CN" altLang="en-US" sz="4800" b="1" i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sz="4800" b="1" i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4800" b="1" i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意为</a:t>
            </a:r>
            <a:r>
              <a:rPr kumimoji="0" lang="zh-CN" altLang="zh-CN" sz="4800" b="1" i="0" strike="noStrike" cap="none" normalizeH="0" baseline="0">
                <a:ln>
                  <a:noFill/>
                </a:ln>
                <a:solidFill>
                  <a:srgbClr val="0033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大自然的知识</a:t>
            </a:r>
            <a:r>
              <a:rPr kumimoji="0" lang="zh-CN" altLang="en-US" sz="48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，</a:t>
            </a:r>
            <a:endParaRPr kumimoji="0" lang="en-US" altLang="zh-CN" sz="4800" b="1" i="0" strike="noStrike" cap="none" normalizeH="0" baseline="0">
              <a:ln>
                <a:noFill/>
              </a:ln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48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是研究</a:t>
            </a:r>
            <a:r>
              <a:rPr kumimoji="0" lang="zh-CN" altLang="en-US" sz="4800" b="1" i="0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物质</a:t>
            </a:r>
            <a:r>
              <a:rPr kumimoji="0" lang="zh-CN" altLang="zh-CN" sz="48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、</a:t>
            </a:r>
            <a:r>
              <a:rPr kumimoji="0" lang="zh-CN" altLang="en-US" sz="4800" b="1" i="0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能量</a:t>
            </a:r>
            <a:r>
              <a:rPr kumimoji="0" lang="zh-CN" altLang="en-US" sz="48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、</a:t>
            </a:r>
            <a:r>
              <a:rPr kumimoji="0" lang="zh-CN" altLang="en-US" sz="4800" b="1" i="0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空间</a:t>
            </a:r>
            <a:r>
              <a:rPr kumimoji="0" lang="zh-CN" altLang="en-US" sz="48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、</a:t>
            </a:r>
            <a:r>
              <a:rPr kumimoji="0" lang="zh-CN" altLang="en-US" sz="4800" b="1" i="0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时间</a:t>
            </a:r>
            <a:endParaRPr kumimoji="0" lang="en-US" altLang="zh-CN" sz="4800" b="1" i="0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48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的</a:t>
            </a:r>
            <a:r>
              <a:rPr kumimoji="0" lang="zh-CN" altLang="zh-CN" sz="48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性质</a:t>
            </a:r>
            <a:r>
              <a:rPr kumimoji="0" lang="zh-CN" altLang="en-US" sz="48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和规律</a:t>
            </a:r>
            <a:r>
              <a:rPr kumimoji="0" lang="zh-CN" altLang="zh-CN" sz="48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的</a:t>
            </a:r>
            <a:r>
              <a:rPr kumimoji="0" lang="zh-CN" altLang="en-US" sz="4800" b="1" i="0" strike="noStrike" cap="none" normalizeH="0" baseline="0">
                <a:ln>
                  <a:noFill/>
                </a:ln>
                <a:solidFill>
                  <a:srgbClr val="0033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基础</a:t>
            </a:r>
            <a:r>
              <a:rPr kumimoji="0" lang="zh-CN" altLang="en-US" sz="48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自然科学</a:t>
            </a:r>
            <a:r>
              <a:rPr kumimoji="0" lang="zh-CN" altLang="zh-CN" sz="48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。</a:t>
            </a:r>
            <a:r>
              <a:rPr kumimoji="0" lang="zh-CN" altLang="zh-CN" sz="48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2311879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0A638C6-B7B0-8EE3-880D-A7D8645090B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95" y="1409600"/>
            <a:ext cx="5739755" cy="5457182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B4330D3E-0A73-B602-8249-C91CF72B96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89818" y="782035"/>
            <a:ext cx="4752528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600" b="1"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牛顿（1643</a:t>
            </a:r>
            <a:r>
              <a:rPr lang="en-US" altLang="zh-CN" sz="3600" b="1"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-</a:t>
            </a:r>
            <a:r>
              <a:rPr lang="zh-CN" altLang="en-US" sz="3600" b="1"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1727）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CE5D79E-A5F3-865E-66EC-4AA2DF5A31C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27404" y="707853"/>
            <a:ext cx="5364596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600" b="1"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爱因斯坦（</a:t>
            </a:r>
            <a:r>
              <a:rPr lang="en-US" altLang="zh-CN" sz="3600" b="1"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1879-</a:t>
            </a:r>
            <a:r>
              <a:rPr lang="zh-CN" altLang="en-US" sz="3600" b="1"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1</a:t>
            </a:r>
            <a:r>
              <a:rPr lang="en-US" altLang="zh-CN" sz="3600" b="1"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955</a:t>
            </a:r>
            <a:r>
              <a:rPr lang="zh-CN" altLang="en-US" sz="3600" b="1"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）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C7B0ECD-2A1A-5D3D-64D5-2D53BD20466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b="6846"/>
          <a:stretch>
            <a:fillRect/>
          </a:stretch>
        </p:blipFill>
        <p:spPr>
          <a:xfrm>
            <a:off x="5733069" y="1432103"/>
            <a:ext cx="6488708" cy="4064467"/>
          </a:xfrm>
          <a:prstGeom prst="rect">
            <a:avLst/>
          </a:prstGeom>
        </p:spPr>
      </p:pic>
      <p:sp>
        <p:nvSpPr>
          <p:cNvPr id="10" name="Text Box 6">
            <a:extLst>
              <a:ext uri="{FF2B5EF4-FFF2-40B4-BE49-F238E27FC236}">
                <a16:creationId xmlns:a16="http://schemas.microsoft.com/office/drawing/2014/main" id="{0CC0F507-72CC-2BED-08C9-50FF4FC8EC20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739516" y="-70513"/>
            <a:ext cx="889298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两大巨人！</a:t>
            </a:r>
          </a:p>
        </p:txBody>
      </p:sp>
    </p:spTree>
    <p:extLst>
      <p:ext uri="{BB962C8B-B14F-4D97-AF65-F5344CB8AC3E}">
        <p14:creationId xmlns:p14="http://schemas.microsoft.com/office/powerpoint/2010/main" val="328776950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5D111039-A119-483E-9FED-503D1785EA9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35969" y="1412776"/>
            <a:ext cx="712006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7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学习方法</a:t>
            </a:r>
          </a:p>
        </p:txBody>
      </p:sp>
    </p:spTree>
    <p:extLst>
      <p:ext uri="{BB962C8B-B14F-4D97-AF65-F5344CB8AC3E}">
        <p14:creationId xmlns:p14="http://schemas.microsoft.com/office/powerpoint/2010/main" val="2796351760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19FC88C3-4F3D-0A6C-E5FF-76D018D7B969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323692" y="-7267"/>
            <a:ext cx="8064096" cy="255416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>
              <a:lnSpc>
                <a:spcPct val="125000"/>
              </a:lnSpc>
            </a:pPr>
            <a:r>
              <a:rPr kumimoji="0" lang="en-US" altLang="zh-CN" sz="4400" b="1" i="0" strike="noStrike" cap="none" normalizeH="0" baseline="0">
                <a:ln>
                  <a:noFill/>
                </a:ln>
                <a:solidFill>
                  <a:srgbClr val="0033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kumimoji="0" lang="zh-CN" altLang="en-US" sz="4400" b="1" i="0" strike="noStrike" cap="none" normalizeH="0" baseline="0">
                <a:ln>
                  <a:noFill/>
                </a:ln>
                <a:solidFill>
                  <a:srgbClr val="0033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、观察。动手做实验</a:t>
            </a:r>
            <a:r>
              <a:rPr lang="zh-CN" altLang="en-US" sz="4400" b="1">
                <a:solidFill>
                  <a:srgbClr val="00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0" lang="en-US" altLang="zh-CN" sz="4400" b="1" i="0" strike="noStrike" cap="none" normalizeH="0" baseline="0">
              <a:ln>
                <a:noFill/>
              </a:ln>
              <a:solidFill>
                <a:srgbClr val="0033CC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4400" b="1">
                <a:solidFill>
                  <a:srgbClr val="00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4400" b="1">
                <a:solidFill>
                  <a:srgbClr val="00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4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思考</a:t>
            </a:r>
            <a:r>
              <a:rPr lang="zh-CN" altLang="en-US" sz="4400" b="1">
                <a:solidFill>
                  <a:srgbClr val="00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。先理解，后记忆。</a:t>
            </a:r>
            <a:endParaRPr lang="en-US" altLang="zh-CN" sz="4400" b="1">
              <a:solidFill>
                <a:srgbClr val="0033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14400">
              <a:lnSpc>
                <a:spcPct val="125000"/>
              </a:lnSpc>
            </a:pPr>
            <a:r>
              <a:rPr kumimoji="0" lang="en-US" altLang="zh-CN" sz="4400" b="1" i="0" strike="noStrike" cap="none" normalizeH="0" baseline="0">
                <a:ln>
                  <a:noFill/>
                </a:ln>
                <a:solidFill>
                  <a:srgbClr val="0033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0" lang="zh-CN" altLang="en-US" sz="4400" b="1" i="0" strike="noStrike" cap="none" normalizeH="0" baseline="0">
                <a:ln>
                  <a:noFill/>
                </a:ln>
                <a:solidFill>
                  <a:srgbClr val="0033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、适量练习。弄懂</a:t>
            </a:r>
            <a:r>
              <a:rPr kumimoji="0" lang="zh-CN" altLang="en-US" sz="4400" b="1" i="0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错题</a:t>
            </a:r>
            <a:r>
              <a:rPr kumimoji="0" lang="zh-CN" altLang="en-US" sz="4400" b="1" i="0" strike="noStrike" cap="none" normalizeH="0" baseline="0">
                <a:ln>
                  <a:noFill/>
                </a:ln>
                <a:solidFill>
                  <a:srgbClr val="0033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0" lang="zh-CN" altLang="zh-CN" sz="4400" b="1" i="0" strike="noStrike" cap="none" normalizeH="0" baseline="0">
              <a:ln>
                <a:noFill/>
              </a:ln>
              <a:solidFill>
                <a:srgbClr val="0033CC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EE795BF-F1BA-E141-6F3D-1803B207B8A2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744924"/>
            <a:ext cx="6568188" cy="4101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C0FEB5A4-F6C7-AFDF-DACF-ACDBF0B3C2D2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2064" y="2723807"/>
            <a:ext cx="5519937" cy="4137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C84D92AC-E4C2-2E79-0583-702AB442F727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2744924"/>
            <a:ext cx="2351584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简易飞机模型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C4DE72BC-05DC-EA4C-B38C-4F0BA531A49A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704512" y="2723807"/>
            <a:ext cx="1487488" cy="5817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0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土电话</a:t>
            </a:r>
            <a:endParaRPr kumimoji="0" lang="zh-CN" altLang="zh-CN" sz="2800" b="0" i="0" strike="noStrike" cap="none" normalizeH="0" baseline="0">
              <a:ln>
                <a:noFill/>
              </a:ln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Box 6">
            <a:extLst>
              <a:ext uri="{FF2B5EF4-FFF2-40B4-BE49-F238E27FC236}">
                <a16:creationId xmlns:a16="http://schemas.microsoft.com/office/drawing/2014/main" id="{295CF8DE-F8E7-D11F-F141-C716D2876DFD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54978" y="15790"/>
            <a:ext cx="291632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学习方法：</a:t>
            </a:r>
          </a:p>
        </p:txBody>
      </p:sp>
    </p:spTree>
    <p:extLst>
      <p:ext uri="{BB962C8B-B14F-4D97-AF65-F5344CB8AC3E}">
        <p14:creationId xmlns:p14="http://schemas.microsoft.com/office/powerpoint/2010/main" val="401309677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5D111039-A119-483E-9FED-503D1785EA9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35969" y="1844824"/>
            <a:ext cx="712006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7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物理学些什么？</a:t>
            </a:r>
          </a:p>
        </p:txBody>
      </p:sp>
    </p:spTree>
    <p:extLst>
      <p:ext uri="{BB962C8B-B14F-4D97-AF65-F5344CB8AC3E}">
        <p14:creationId xmlns:p14="http://schemas.microsoft.com/office/powerpoint/2010/main" val="1890922224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5D111039-A119-483E-9FED-503D1785EA9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93727" y="404664"/>
            <a:ext cx="820454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7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物理老师的要求</a:t>
            </a: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7F80F250-98CE-8E13-B850-891C04F0D529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595500" y="1952836"/>
            <a:ext cx="9865096" cy="2325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zh-CN" altLang="en-US" sz="4800" b="1">
                <a:latin typeface="微软雅黑" panose="020B0503020204020204" pitchFamily="34" charset="-122"/>
                <a:ea typeface="微软雅黑" panose="020B0503020204020204" pitchFamily="34" charset="-122"/>
              </a:rPr>
              <a:t>在课本上做笔记，准备</a:t>
            </a:r>
            <a:r>
              <a:rPr lang="zh-CN" altLang="en-US" sz="4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非</a:t>
            </a:r>
            <a:r>
              <a:rPr lang="zh-CN" altLang="en-US" sz="4800" b="1">
                <a:latin typeface="微软雅黑" panose="020B0503020204020204" pitchFamily="34" charset="-122"/>
                <a:ea typeface="微软雅黑" panose="020B0503020204020204" pitchFamily="34" charset="-122"/>
              </a:rPr>
              <a:t>黑色的笔。</a:t>
            </a:r>
            <a:endParaRPr lang="en-US" altLang="zh-CN" sz="4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4800" b="1">
                <a:latin typeface="微软雅黑" panose="020B0503020204020204" pitchFamily="34" charset="-122"/>
                <a:ea typeface="微软雅黑" panose="020B0503020204020204" pitchFamily="34" charset="-122"/>
              </a:rPr>
              <a:t>准备文件夹或文件袋、练习本。</a:t>
            </a:r>
            <a:endParaRPr lang="en-US" altLang="zh-CN" sz="4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75731062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科学之旅">
            <a:hlinkClick r:id="" action="ppaction://media"/>
            <a:extLst>
              <a:ext uri="{FF2B5EF4-FFF2-40B4-BE49-F238E27FC236}">
                <a16:creationId xmlns:a16="http://schemas.microsoft.com/office/drawing/2014/main" id="{84E42F44-2746-2E16-A33D-AD2F417DED3E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364" y="4396"/>
            <a:ext cx="12201364" cy="6863267"/>
          </a:xfrm>
          <a:prstGeom prst="rect">
            <a:avLst/>
          </a:prstGeom>
        </p:spPr>
      </p:pic>
      <p:sp>
        <p:nvSpPr>
          <p:cNvPr id="5" name="TextBox 18">
            <a:extLst>
              <a:ext uri="{FF2B5EF4-FFF2-40B4-BE49-F238E27FC236}">
                <a16:creationId xmlns:a16="http://schemas.microsoft.com/office/drawing/2014/main" id="{B26C1B3D-E5BE-E39B-4F52-90F7C93A889F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3049" y="68708"/>
            <a:ext cx="1050403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3546BB7-ABDE-8FAE-BD66-EC8B065FC2C7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711005" y="70034"/>
            <a:ext cx="2769990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科学之旅</a:t>
            </a:r>
          </a:p>
        </p:txBody>
      </p:sp>
    </p:spTree>
    <p:extLst>
      <p:ext uri="{BB962C8B-B14F-4D97-AF65-F5344CB8AC3E}">
        <p14:creationId xmlns:p14="http://schemas.microsoft.com/office/powerpoint/2010/main" val="10621543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5D111039-A119-483E-9FED-503D1785EA9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512915" y="75117"/>
            <a:ext cx="316616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小结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3E84E0A2-939A-4A49-776A-0E94B0C18E5F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271464" y="850069"/>
            <a:ext cx="10765196" cy="72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、初中物理包括</a:t>
            </a:r>
            <a:r>
              <a:rPr lang="zh-CN" altLang="en-US" sz="3600" b="1">
                <a:solidFill>
                  <a:srgbClr val="00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声、热、光、力、电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等五部分。</a:t>
            </a:r>
            <a:endParaRPr lang="en-US" altLang="zh-CN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6F040A0-60D5-77D2-FB22-E2E100A23AE5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287083" y="1698334"/>
            <a:ext cx="9492716" cy="165641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6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r>
              <a:rPr kumimoji="0" lang="zh-CN" altLang="en-US" sz="36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、</a:t>
            </a:r>
            <a:r>
              <a:rPr kumimoji="0" lang="zh-CN" altLang="zh-CN" sz="36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物理学是研究</a:t>
            </a:r>
            <a:r>
              <a:rPr kumimoji="0" lang="zh-CN" altLang="en-US" sz="3600" b="1" i="0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物质</a:t>
            </a:r>
            <a:r>
              <a:rPr kumimoji="0" lang="zh-CN" altLang="zh-CN" sz="36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、</a:t>
            </a:r>
            <a:r>
              <a:rPr kumimoji="0" lang="zh-CN" altLang="en-US" sz="3600" b="1" i="0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能量</a:t>
            </a:r>
            <a:r>
              <a:rPr kumimoji="0" lang="zh-CN" altLang="en-US" sz="36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、</a:t>
            </a:r>
            <a:r>
              <a:rPr kumimoji="0" lang="zh-CN" altLang="en-US" sz="3600" b="1" i="0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空间</a:t>
            </a:r>
            <a:r>
              <a:rPr kumimoji="0" lang="zh-CN" altLang="en-US" sz="36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、</a:t>
            </a:r>
            <a:r>
              <a:rPr kumimoji="0" lang="zh-CN" altLang="en-US" sz="3600" b="1" i="0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时间</a:t>
            </a:r>
            <a:endParaRPr kumimoji="0" lang="en-US" altLang="zh-CN" sz="3600" b="1" i="0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36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的</a:t>
            </a:r>
            <a:r>
              <a:rPr kumimoji="0" lang="zh-CN" altLang="zh-CN" sz="36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性质</a:t>
            </a:r>
            <a:r>
              <a:rPr kumimoji="0" lang="zh-CN" altLang="en-US" sz="36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和规律</a:t>
            </a:r>
            <a:r>
              <a:rPr kumimoji="0" lang="zh-CN" altLang="zh-CN" sz="36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的</a:t>
            </a:r>
            <a:r>
              <a:rPr kumimoji="0" lang="zh-CN" altLang="en-US" sz="3600" b="1" i="0" strike="noStrike" cap="none" normalizeH="0" baseline="0">
                <a:ln>
                  <a:noFill/>
                </a:ln>
                <a:solidFill>
                  <a:srgbClr val="0033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基础</a:t>
            </a:r>
            <a:r>
              <a:rPr kumimoji="0" lang="zh-CN" altLang="en-US" sz="36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自然科学</a:t>
            </a:r>
            <a:r>
              <a:rPr kumimoji="0" lang="zh-CN" altLang="zh-CN" sz="36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。</a:t>
            </a:r>
            <a:r>
              <a:rPr kumimoji="0" lang="zh-CN" altLang="zh-CN" sz="3600" b="1" i="0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C3B3AF7-7212-3C9B-18E4-82771909B513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87083" y="3481470"/>
            <a:ext cx="8064096" cy="279903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>
              <a:lnSpc>
                <a:spcPct val="125000"/>
              </a:lnSpc>
            </a:pPr>
            <a:r>
              <a:rPr kumimoji="0" lang="en-US" altLang="zh-CN" sz="3600" b="1" i="0" strike="noStrike" cap="none" normalizeH="0" baseline="0">
                <a:ln>
                  <a:noFill/>
                </a:ln>
                <a:solidFill>
                  <a:srgbClr val="0033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0" lang="zh-CN" altLang="en-US" sz="3600" b="1" i="0" strike="noStrike" cap="none" normalizeH="0" baseline="0">
                <a:ln>
                  <a:noFill/>
                </a:ln>
                <a:solidFill>
                  <a:srgbClr val="0033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、学习方法：</a:t>
            </a:r>
            <a:endParaRPr kumimoji="0" lang="en-US" altLang="zh-CN" sz="3600" b="1" i="0" strike="noStrike" cap="none" normalizeH="0" baseline="0">
              <a:ln>
                <a:noFill/>
              </a:ln>
              <a:solidFill>
                <a:srgbClr val="0033CC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14400">
              <a:lnSpc>
                <a:spcPct val="125000"/>
              </a:lnSpc>
            </a:pPr>
            <a:r>
              <a:rPr kumimoji="0" lang="zh-CN" altLang="en-US" sz="3600" b="1" i="0" strike="noStrike" cap="none" normalizeH="0" baseline="0">
                <a:ln>
                  <a:noFill/>
                </a:ln>
                <a:solidFill>
                  <a:srgbClr val="0033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kumimoji="0" lang="en-US" altLang="zh-CN" sz="3600" b="1" i="0" strike="noStrike" cap="none" normalizeH="0" baseline="0">
                <a:ln>
                  <a:noFill/>
                </a:ln>
                <a:solidFill>
                  <a:srgbClr val="0033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kumimoji="0" lang="zh-CN" altLang="en-US" sz="3600" b="1" i="0" strike="noStrike" cap="none" normalizeH="0" baseline="0">
                <a:ln>
                  <a:noFill/>
                </a:ln>
                <a:solidFill>
                  <a:srgbClr val="0033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）观察。动手做实验</a:t>
            </a:r>
            <a:r>
              <a:rPr lang="zh-CN" altLang="en-US" sz="3600" b="1">
                <a:solidFill>
                  <a:srgbClr val="00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0" lang="en-US" altLang="zh-CN" sz="3600" b="1" i="0" strike="noStrike" cap="none" normalizeH="0" baseline="0">
              <a:ln>
                <a:noFill/>
              </a:ln>
              <a:solidFill>
                <a:srgbClr val="0033CC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3600" b="1" i="0" strike="noStrike" cap="none" normalizeH="0" baseline="0">
                <a:ln>
                  <a:noFill/>
                </a:ln>
                <a:solidFill>
                  <a:srgbClr val="0033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kumimoji="0" lang="en-US" altLang="zh-CN" sz="3600" b="1" i="0" strike="noStrike" cap="none" normalizeH="0" baseline="0">
                <a:ln>
                  <a:noFill/>
                </a:ln>
                <a:solidFill>
                  <a:srgbClr val="0033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0" lang="zh-CN" altLang="en-US" sz="3600" b="1" i="0" strike="noStrike" cap="none" normalizeH="0" baseline="0">
                <a:ln>
                  <a:noFill/>
                </a:ln>
                <a:solidFill>
                  <a:srgbClr val="0033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思考</a:t>
            </a:r>
            <a:r>
              <a:rPr lang="zh-CN" altLang="en-US" sz="3600" b="1">
                <a:solidFill>
                  <a:srgbClr val="00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。先理解，后记忆。</a:t>
            </a:r>
            <a:endParaRPr lang="en-US" altLang="zh-CN" sz="3600" b="1">
              <a:solidFill>
                <a:srgbClr val="0033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14400">
              <a:lnSpc>
                <a:spcPct val="125000"/>
              </a:lnSpc>
            </a:pPr>
            <a:r>
              <a:rPr kumimoji="0" lang="zh-CN" altLang="en-US" sz="3600" b="1" i="0" strike="noStrike" cap="none" normalizeH="0" baseline="0">
                <a:ln>
                  <a:noFill/>
                </a:ln>
                <a:solidFill>
                  <a:srgbClr val="0033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kumimoji="0" lang="en-US" altLang="zh-CN" sz="3600" b="1" i="0" strike="noStrike" cap="none" normalizeH="0" baseline="0">
                <a:ln>
                  <a:noFill/>
                </a:ln>
                <a:solidFill>
                  <a:srgbClr val="0033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0" lang="zh-CN" altLang="en-US" sz="3600" b="1" i="0" strike="noStrike" cap="none" normalizeH="0" baseline="0">
                <a:ln>
                  <a:noFill/>
                </a:ln>
                <a:solidFill>
                  <a:srgbClr val="0033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）适量练习。弄懂</a:t>
            </a:r>
            <a:r>
              <a:rPr kumimoji="0" lang="zh-CN" altLang="en-US" sz="3600" b="1" i="0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错题</a:t>
            </a:r>
            <a:r>
              <a:rPr kumimoji="0" lang="zh-CN" altLang="en-US" sz="3600" b="1" i="0" strike="noStrike" cap="none" normalizeH="0" baseline="0">
                <a:ln>
                  <a:noFill/>
                </a:ln>
                <a:solidFill>
                  <a:srgbClr val="0033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0" lang="zh-CN" altLang="zh-CN" sz="3600" b="1" i="0" strike="noStrike" cap="none" normalizeH="0" baseline="0">
              <a:ln>
                <a:noFill/>
              </a:ln>
              <a:solidFill>
                <a:srgbClr val="0033CC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76484967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42643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用碗敲出了一首青花瓷">
            <a:hlinkClick r:id="" action="ppaction://media"/>
            <a:extLst>
              <a:ext uri="{FF2B5EF4-FFF2-40B4-BE49-F238E27FC236}">
                <a16:creationId xmlns:a16="http://schemas.microsoft.com/office/drawing/2014/main" id="{1EA2192A-EDAA-4D2D-9813-668AEFF9F5EC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036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extLst>
              <a:ext uri="{FF2B5EF4-FFF2-40B4-BE49-F238E27FC236}">
                <a16:creationId xmlns:a16="http://schemas.microsoft.com/office/drawing/2014/main" id="{C9787A28-D7C4-B5E6-0819-986E64DCDEC4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3049" y="68708"/>
            <a:ext cx="1050403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D61CFC1-2353-C482-74D8-E021C181BCB4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569926" y="88897"/>
            <a:ext cx="7084220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用碗做乐器，敲出了一曲青花瓷</a:t>
            </a:r>
          </a:p>
        </p:txBody>
      </p:sp>
      <p:sp>
        <p:nvSpPr>
          <p:cNvPr id="14" name="TextBox 18">
            <a:extLst>
              <a:ext uri="{FF2B5EF4-FFF2-40B4-BE49-F238E27FC236}">
                <a16:creationId xmlns:a16="http://schemas.microsoft.com/office/drawing/2014/main" id="{3E85F67D-E53B-EFAE-0E42-9FA6AE1CD4D3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0602787" y="76670"/>
            <a:ext cx="1476164" cy="677585"/>
          </a:xfrm>
          <a:prstGeom prst="roundRect">
            <a:avLst>
              <a:gd name="adj" fmla="val 8958"/>
            </a:avLst>
          </a:prstGeom>
          <a:solidFill>
            <a:srgbClr val="CCFFCC"/>
          </a:solidFill>
          <a:ln w="28575">
            <a:solidFill>
              <a:srgbClr val="C00000"/>
            </a:solidFill>
            <a:rou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CC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声学</a:t>
            </a:r>
          </a:p>
        </p:txBody>
      </p:sp>
    </p:spTree>
    <p:extLst>
      <p:ext uri="{BB962C8B-B14F-4D97-AF65-F5344CB8AC3E}">
        <p14:creationId xmlns:p14="http://schemas.microsoft.com/office/powerpoint/2010/main" val="42006495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4BA70E9-0CC7-A7A9-C784-C7E6079554A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11433" y="899056"/>
            <a:ext cx="4248472" cy="9112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>
                <a:latin typeface="微软雅黑" panose="020B0503020204020204" charset="-122"/>
                <a:ea typeface="微软雅黑"/>
              </a:rPr>
              <a:t>为什么有</a:t>
            </a:r>
            <a:r>
              <a:rPr lang="en-US" altLang="zh-CN" sz="3600" b="1">
                <a:latin typeface="微软雅黑" panose="020B0503020204020204" charset="-122"/>
                <a:ea typeface="微软雅黑"/>
              </a:rPr>
              <a:t>“</a:t>
            </a:r>
            <a:r>
              <a:rPr lang="zh-CN" altLang="en-US" sz="3600" b="1">
                <a:latin typeface="微软雅黑" panose="020B0503020204020204" charset="-122"/>
                <a:ea typeface="微软雅黑"/>
              </a:rPr>
              <a:t>白汽</a:t>
            </a:r>
            <a:r>
              <a:rPr lang="en-US" altLang="zh-CN" sz="3600" b="1">
                <a:latin typeface="微软雅黑" panose="020B0503020204020204" charset="-122"/>
                <a:ea typeface="微软雅黑"/>
              </a:rPr>
              <a:t>”</a:t>
            </a:r>
            <a:r>
              <a:rPr lang="zh-CN" altLang="en-US" sz="3600" b="1">
                <a:latin typeface="微软雅黑" panose="020B0503020204020204" charset="-122"/>
                <a:ea typeface="微软雅黑"/>
              </a:rPr>
              <a:t>？</a:t>
            </a:r>
          </a:p>
        </p:txBody>
      </p:sp>
      <p:pic>
        <p:nvPicPr>
          <p:cNvPr id="3" name="https://photo-static-api.fotomore.com/creative/vcg/400/version23/VCG41172148977.jpg?uid=386&amp;timestamp=1698973463&amp;sign=69c451cd1b0665cf7eb3439cc0ad0755">
            <a:extLst>
              <a:ext uri="{FF2B5EF4-FFF2-40B4-BE49-F238E27FC236}">
                <a16:creationId xmlns:a16="http://schemas.microsoft.com/office/drawing/2014/main" id="{B3BC9863-D858-8C4F-D1E1-AC25AC81F46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1769316"/>
            <a:ext cx="5671339" cy="3780420"/>
          </a:xfrm>
          <a:prstGeom prst="rect">
            <a:avLst/>
          </a:prstGeom>
        </p:spPr>
      </p:pic>
      <p:sp>
        <p:nvSpPr>
          <p:cNvPr id="5" name="TextBox 18">
            <a:extLst>
              <a:ext uri="{FF2B5EF4-FFF2-40B4-BE49-F238E27FC236}">
                <a16:creationId xmlns:a16="http://schemas.microsoft.com/office/drawing/2014/main" id="{FFDD5EFC-6824-3C44-FA76-519B2D15B9D5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597454" y="100225"/>
            <a:ext cx="1476164" cy="677585"/>
          </a:xfrm>
          <a:prstGeom prst="roundRect">
            <a:avLst>
              <a:gd name="adj" fmla="val 8958"/>
            </a:avLst>
          </a:prstGeom>
          <a:solidFill>
            <a:srgbClr val="CCFFCC"/>
          </a:solidFill>
          <a:ln w="28575">
            <a:solidFill>
              <a:srgbClr val="C00000"/>
            </a:solidFill>
            <a:rou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CC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热学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50F2F4B7-E5FF-3CCA-40CF-577A7ECC06DC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98723" y="1772975"/>
            <a:ext cx="6393277" cy="468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D95BC537-F6E4-9FC7-5FCA-9DA9B60A777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023992" y="289185"/>
            <a:ext cx="5616624" cy="12948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>
                <a:latin typeface="微软雅黑" panose="020B0503020204020204" charset="-122"/>
                <a:ea typeface="微软雅黑"/>
              </a:rPr>
              <a:t>雨、雪、冰雹、雾等</a:t>
            </a:r>
            <a:endParaRPr lang="en-US" altLang="zh-CN" sz="3600" b="1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r>
              <a:rPr lang="zh-CN" altLang="en-US" sz="3600" b="1">
                <a:latin typeface="微软雅黑" panose="020B0503020204020204" charset="-122"/>
                <a:ea typeface="微软雅黑"/>
              </a:rPr>
              <a:t>的形成过程是怎么回事？</a:t>
            </a: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1417300" y="121285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256004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淋冷水后重新沸腾">
            <a:hlinkClick r:id="" action="ppaction://media"/>
            <a:extLst>
              <a:ext uri="{FF2B5EF4-FFF2-40B4-BE49-F238E27FC236}">
                <a16:creationId xmlns:a16="http://schemas.microsoft.com/office/drawing/2014/main" id="{6C479E09-05FD-BBFD-67AE-17C5D3855C15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67508" y="2838"/>
            <a:ext cx="8568952" cy="6855162"/>
          </a:xfrm>
          <a:prstGeom prst="rect">
            <a:avLst/>
          </a:prstGeom>
        </p:spPr>
      </p:pic>
      <p:sp>
        <p:nvSpPr>
          <p:cNvPr id="6" name="TextBox 18">
            <a:extLst>
              <a:ext uri="{FF2B5EF4-FFF2-40B4-BE49-F238E27FC236}">
                <a16:creationId xmlns:a16="http://schemas.microsoft.com/office/drawing/2014/main" id="{2E1965C1-94EE-BA9B-BAFC-EF703BEC772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597454" y="100225"/>
            <a:ext cx="1476164" cy="677585"/>
          </a:xfrm>
          <a:prstGeom prst="roundRect">
            <a:avLst>
              <a:gd name="adj" fmla="val 8958"/>
            </a:avLst>
          </a:prstGeom>
          <a:solidFill>
            <a:srgbClr val="CCFFCC"/>
          </a:solidFill>
          <a:ln w="28575">
            <a:solidFill>
              <a:srgbClr val="C00000"/>
            </a:solidFill>
            <a:rou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CC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热学</a:t>
            </a:r>
          </a:p>
        </p:txBody>
      </p:sp>
      <p:sp>
        <p:nvSpPr>
          <p:cNvPr id="7" name="TextBox 18">
            <a:extLst>
              <a:ext uri="{FF2B5EF4-FFF2-40B4-BE49-F238E27FC236}">
                <a16:creationId xmlns:a16="http://schemas.microsoft.com/office/drawing/2014/main" id="{5A408D4F-6AF7-4537-78AA-4258C295D0EA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3049" y="68708"/>
            <a:ext cx="1050403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25583128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35FE88F-B48D-20C0-25C4-97601F4AFF7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0250" y="1411832"/>
            <a:ext cx="7166150" cy="410445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TextBox 18">
            <a:extLst>
              <a:ext uri="{FF2B5EF4-FFF2-40B4-BE49-F238E27FC236}">
                <a16:creationId xmlns:a16="http://schemas.microsoft.com/office/drawing/2014/main" id="{864D9508-0D61-7ECB-6EA6-1F2D1855ADDF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597454" y="100225"/>
            <a:ext cx="1476164" cy="677585"/>
          </a:xfrm>
          <a:prstGeom prst="roundRect">
            <a:avLst>
              <a:gd name="adj" fmla="val 8958"/>
            </a:avLst>
          </a:prstGeom>
          <a:solidFill>
            <a:srgbClr val="CCFFCC"/>
          </a:solidFill>
          <a:ln w="28575">
            <a:solidFill>
              <a:srgbClr val="C00000"/>
            </a:solidFill>
            <a:rou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CC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光学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281396D-8B15-E992-ADEB-D6884247D72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6" r="14087"/>
          <a:stretch>
            <a:fillRect/>
          </a:stretch>
        </p:blipFill>
        <p:spPr>
          <a:xfrm>
            <a:off x="7145900" y="1411832"/>
            <a:ext cx="5039287" cy="5446168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78F1DF3F-109D-CB03-224C-72E322CAB7D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145900" y="559736"/>
            <a:ext cx="4311650" cy="746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>
                <a:latin typeface="微软雅黑" panose="020B0503020204020204" charset="-122"/>
                <a:ea typeface="微软雅黑"/>
              </a:rPr>
              <a:t>笔为什么折了？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22CD111-DB15-59E6-28D7-541E161A8D1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11424" y="559736"/>
            <a:ext cx="5535004" cy="746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>
                <a:latin typeface="微软雅黑" panose="020B0503020204020204" charset="-122"/>
                <a:ea typeface="微软雅黑"/>
              </a:rPr>
              <a:t>水中倒影是怎样形成的？</a:t>
            </a:r>
          </a:p>
        </p:txBody>
      </p:sp>
    </p:spTree>
    <p:extLst>
      <p:ext uri="{BB962C8B-B14F-4D97-AF65-F5344CB8AC3E}">
        <p14:creationId xmlns:p14="http://schemas.microsoft.com/office/powerpoint/2010/main" val="277657288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BF745701-4D67-C749-D8B8-5334DEE84CA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924092" y="216440"/>
            <a:ext cx="6228692" cy="160058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陀螺旋转后，</a:t>
            </a:r>
            <a:endParaRPr lang="en-US" altLang="zh-CN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颜色为什么变了？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BA666D7-25BD-5576-250D-444B0E1FF83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 l="18194" r="7790"/>
          <a:stretch>
            <a:fillRect/>
          </a:stretch>
        </p:blipFill>
        <p:spPr>
          <a:xfrm>
            <a:off x="6671801" y="1700808"/>
            <a:ext cx="5516938" cy="4140460"/>
          </a:xfrm>
          <a:prstGeom prst="rect">
            <a:avLst/>
          </a:prstGeom>
        </p:spPr>
      </p:pic>
      <p:sp>
        <p:nvSpPr>
          <p:cNvPr id="6" name="TextBox 18">
            <a:extLst>
              <a:ext uri="{FF2B5EF4-FFF2-40B4-BE49-F238E27FC236}">
                <a16:creationId xmlns:a16="http://schemas.microsoft.com/office/drawing/2014/main" id="{11A9B1DB-234E-7510-13DB-FE5095E87259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597454" y="100225"/>
            <a:ext cx="1476164" cy="677585"/>
          </a:xfrm>
          <a:prstGeom prst="roundRect">
            <a:avLst>
              <a:gd name="adj" fmla="val 8958"/>
            </a:avLst>
          </a:prstGeom>
          <a:solidFill>
            <a:srgbClr val="CCFFCC"/>
          </a:solidFill>
          <a:ln w="28575">
            <a:solidFill>
              <a:srgbClr val="C00000"/>
            </a:solidFill>
            <a:rou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CC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光学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3696F30-920F-263A-1B25-3F1DD95942C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67905" y="100225"/>
            <a:ext cx="4311650" cy="5283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>
                <a:latin typeface="微软雅黑" panose="020B0503020204020204" charset="-122"/>
                <a:ea typeface="微软雅黑"/>
              </a:rPr>
              <a:t>彩虹是怎样形成的？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7C933C8-0FA2-ACF9-DAA5-9A5E726368A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88" y="908720"/>
            <a:ext cx="6723970" cy="414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26912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20595AF-2320-2525-592F-6CD1C633579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0" y="1304764"/>
            <a:ext cx="6096000" cy="406914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D8D43B4-2B5F-0BF8-4AD3-69ACFEECC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rcRect l="7737" r="1242"/>
          <a:stretch>
            <a:fillRect/>
          </a:stretch>
        </p:blipFill>
        <p:spPr>
          <a:xfrm>
            <a:off x="6164458" y="1612392"/>
            <a:ext cx="6027542" cy="458891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97280BA-C0E0-B7DF-D87D-11A83A3BFDF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042" y="0"/>
            <a:ext cx="72368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/>
              <a:t>眼镜为什么能</a:t>
            </a:r>
            <a:endParaRPr lang="en-US" altLang="zh-CN" sz="3600" b="1"/>
          </a:p>
          <a:p>
            <a:r>
              <a:rPr lang="zh-CN" altLang="en-US" sz="3600" b="1"/>
              <a:t>帮助我们看清东西的？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61DF7FE-B7E1-E518-9BBD-A8B20559E56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233898" y="877163"/>
            <a:ext cx="6156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/>
              <a:t>望远镜为什么能看得这么远？</a:t>
            </a:r>
          </a:p>
        </p:txBody>
      </p:sp>
      <p:sp>
        <p:nvSpPr>
          <p:cNvPr id="12" name="TextBox 18">
            <a:extLst>
              <a:ext uri="{FF2B5EF4-FFF2-40B4-BE49-F238E27FC236}">
                <a16:creationId xmlns:a16="http://schemas.microsoft.com/office/drawing/2014/main" id="{FEC4B2BA-BBDF-87F6-A2D6-A42AE63674FF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597454" y="100225"/>
            <a:ext cx="1476164" cy="677585"/>
          </a:xfrm>
          <a:prstGeom prst="roundRect">
            <a:avLst>
              <a:gd name="adj" fmla="val 8958"/>
            </a:avLst>
          </a:prstGeom>
          <a:solidFill>
            <a:srgbClr val="CCFFCC"/>
          </a:solidFill>
          <a:ln w="28575">
            <a:solidFill>
              <a:srgbClr val="C00000"/>
            </a:solidFill>
            <a:rou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CC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光学</a:t>
            </a:r>
          </a:p>
        </p:txBody>
      </p:sp>
    </p:spTree>
    <p:extLst>
      <p:ext uri="{BB962C8B-B14F-4D97-AF65-F5344CB8AC3E}">
        <p14:creationId xmlns:p14="http://schemas.microsoft.com/office/powerpoint/2010/main" val="417658635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5D089E6-392B-427F-EE4A-06D34657E152}"/>
              </a:ext>
            </a:extLst>
          </p:cNvPr>
          <p:cNvPicPr/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340" y="0"/>
            <a:ext cx="5940660" cy="686529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C76651E-ABAA-BA2B-A444-072744C1A2C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609946" y="1616115"/>
            <a:ext cx="4148650" cy="154817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吸</a:t>
            </a:r>
            <a:r>
              <a:rPr lang="zh-CN" altLang="en-US" sz="3600" b="1">
                <a:latin typeface="微软雅黑" panose="020B0503020204020204" charset="-122"/>
                <a:ea typeface="微软雅黑"/>
              </a:rPr>
              <a:t>气或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吹</a:t>
            </a:r>
            <a:r>
              <a:rPr lang="zh-CN" altLang="en-US" sz="3600" b="1">
                <a:latin typeface="微软雅黑" panose="020B0503020204020204" charset="-122"/>
                <a:ea typeface="微软雅黑"/>
              </a:rPr>
              <a:t>气时，</a:t>
            </a:r>
            <a:endParaRPr lang="en-US" altLang="zh-CN" sz="3600" b="1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r>
              <a:rPr lang="zh-CN" altLang="en-US" sz="3600" b="1">
                <a:latin typeface="微软雅黑" panose="020B0503020204020204" charset="-122"/>
                <a:ea typeface="微软雅黑"/>
              </a:rPr>
              <a:t>乒乓球会怎样？</a:t>
            </a: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A31BB7EC-8579-17CC-BC1F-99319B39CDBD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597454" y="100225"/>
            <a:ext cx="1476164" cy="677585"/>
          </a:xfrm>
          <a:prstGeom prst="roundRect">
            <a:avLst>
              <a:gd name="adj" fmla="val 8958"/>
            </a:avLst>
          </a:prstGeom>
          <a:solidFill>
            <a:srgbClr val="CCFFCC"/>
          </a:solidFill>
          <a:ln w="28575">
            <a:solidFill>
              <a:srgbClr val="C00000"/>
            </a:solidFill>
            <a:rou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CC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力学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3B3B78E-940E-8DD8-1910-BFFABDC88B8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6" t="9084" r="10686" b="17417"/>
          <a:stretch>
            <a:fillRect/>
          </a:stretch>
        </p:blipFill>
        <p:spPr>
          <a:xfrm>
            <a:off x="-27012" y="-19265"/>
            <a:ext cx="3530724" cy="6865297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0755512-0DA7-4C34-88BF-B40DA42C5DB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83732" y="100225"/>
            <a:ext cx="3852428" cy="9112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>
                <a:latin typeface="微软雅黑" panose="020B0503020204020204" charset="-122"/>
                <a:ea typeface="微软雅黑"/>
              </a:rPr>
              <a:t>覆杯实验</a:t>
            </a:r>
          </a:p>
        </p:txBody>
      </p:sp>
    </p:spTree>
    <p:extLst>
      <p:ext uri="{BB962C8B-B14F-4D97-AF65-F5344CB8AC3E}">
        <p14:creationId xmlns:p14="http://schemas.microsoft.com/office/powerpoint/2010/main" val="38829911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2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8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9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0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8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9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0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6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9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9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9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0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7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391</Words>
  <Application>Microsoft Office PowerPoint</Application>
  <PresentationFormat>宽屏</PresentationFormat>
  <Paragraphs>69</Paragraphs>
  <Slides>23</Slides>
  <Notes>0</Notes>
  <HiddenSlides>0</HiddenSlides>
  <MMClips>3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2" baseType="lpstr">
      <vt:lpstr>楷体</vt:lpstr>
      <vt:lpstr>隶书</vt:lpstr>
      <vt:lpstr>宋体</vt:lpstr>
      <vt:lpstr>微软雅黑</vt:lpstr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2025-08-13T20:48:29Z</cp:lastPrinted>
  <dcterms:created xsi:type="dcterms:W3CDTF">2025-08-13T20:48:29Z</dcterms:created>
  <dcterms:modified xsi:type="dcterms:W3CDTF">2025-08-26T02:01:14Z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