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6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0.xml"/><Relationship Id="rId8" Type="http://schemas.openxmlformats.org/officeDocument/2006/relationships/slide" Target="slide7.xml"/><Relationship Id="rId7" Type="http://schemas.openxmlformats.org/officeDocument/2006/relationships/slide" Target="slide4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23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8.xml"/><Relationship Id="rId12" Type="http://schemas.openxmlformats.org/officeDocument/2006/relationships/slide" Target="slide15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9.tiff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9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0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9.tif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805623" y="2232025"/>
            <a:ext cx="87630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第十二讲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简单机械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9333" y="3693795"/>
            <a:ext cx="5504815" cy="775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命题点1　杠杆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0118" y="1019810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75347" y="1605280"/>
            <a:ext cx="2510413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一、杠杆作图</a:t>
            </a:r>
            <a:endParaRPr lang="zh-CN" altLang="en-US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966400" y="2439670"/>
            <a:ext cx="2467363" cy="474345"/>
            <a:chOff x="1480" y="1114"/>
            <a:chExt cx="3886" cy="747"/>
          </a:xfrm>
        </p:grpSpPr>
        <p:pic>
          <p:nvPicPr>
            <p:cNvPr id="9" name="图片 8" descr="方块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0" y="1114"/>
              <a:ext cx="3499" cy="747"/>
            </a:xfrm>
            <a:prstGeom prst="rect">
              <a:avLst/>
            </a:prstGeom>
          </p:spPr>
        </p:pic>
        <p:sp>
          <p:nvSpPr>
            <p:cNvPr id="13" name="文本框 11"/>
            <p:cNvSpPr txBox="1"/>
            <p:nvPr/>
          </p:nvSpPr>
          <p:spPr>
            <a:xfrm>
              <a:off x="1524" y="1131"/>
              <a:ext cx="384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200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方法指导</a:t>
              </a:r>
              <a:endParaRPr lang="zh-CN" altLang="en-US" sz="2400" b="1" spc="200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11873" y="2872740"/>
            <a:ext cx="101866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1D41D5"/>
                </a:solidFill>
                <a:ea typeface="黑体" panose="02010609060101010101" pitchFamily="49" charset="-122"/>
              </a:rPr>
              <a:t>画最小力的方法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动力作用点要选在杠杆上距支点最远处；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连接动力作用点和支点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即动力臂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；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③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过动力作用点，作动力作用点与支点连线的垂线；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④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根据动力和阻力使杠杆转动的方向相反，确定动力的方向．即为最小力的方向．</a:t>
            </a:r>
            <a:endParaRPr lang="zh-CN" altLang="en-US" sz="2400" b="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34036" y="556066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222818" y="1318260"/>
            <a:ext cx="74352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类型一　画力臂</a:t>
            </a:r>
            <a:endParaRPr lang="zh-CN" sz="2400" b="0">
              <a:ea typeface="黑体" panose="02010609060101010101" pitchFamily="49" charset="-122"/>
            </a:endParaRPr>
          </a:p>
          <a:p>
            <a:pPr indent="0" algn="l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　在图中，分别画出杠杆的动力臂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和阻力臂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pic>
        <p:nvPicPr>
          <p:cNvPr id="2" name="图片 -2147482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6358" y="3032760"/>
            <a:ext cx="2690495" cy="2146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2"/>
          <p:cNvSpPr/>
          <p:nvPr/>
        </p:nvSpPr>
        <p:spPr>
          <a:xfrm>
            <a:off x="6603683" y="3179445"/>
            <a:ext cx="5080" cy="798830"/>
          </a:xfrm>
          <a:custGeom>
            <a:avLst/>
            <a:gdLst>
              <a:gd name="connisteX0" fmla="*/ 0 w 5080"/>
              <a:gd name="connsiteY0" fmla="*/ 798830 h 798830"/>
              <a:gd name="connisteX1" fmla="*/ 5080 w 5080"/>
              <a:gd name="connsiteY1" fmla="*/ 0 h 7988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5080" h="798830">
                <a:moveTo>
                  <a:pt x="0" y="798830"/>
                </a:moveTo>
                <a:lnTo>
                  <a:pt x="5080" y="0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878513" y="4888230"/>
            <a:ext cx="2550795" cy="0"/>
          </a:xfrm>
          <a:custGeom>
            <a:avLst/>
            <a:gdLst>
              <a:gd name="connisteX0" fmla="*/ 0 w 2550795"/>
              <a:gd name="connsiteY0" fmla="*/ 0 h 0"/>
              <a:gd name="connisteX1" fmla="*/ 2550795 w 255079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550795">
                <a:moveTo>
                  <a:pt x="0" y="0"/>
                </a:moveTo>
                <a:lnTo>
                  <a:pt x="2550795" y="0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04013" y="2706370"/>
            <a:ext cx="4514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82828" y="3803650"/>
            <a:ext cx="4514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 flipV="1">
            <a:off x="7269798" y="3183255"/>
            <a:ext cx="0" cy="1728000"/>
          </a:xfrm>
          <a:prstGeom prst="line">
            <a:avLst/>
          </a:prstGeom>
          <a:ln w="28575">
            <a:solidFill>
              <a:srgbClr val="FF0000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265353" y="475424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6577013" y="3212465"/>
            <a:ext cx="720000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603048" y="320040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8" grpId="0" bldLvl="0" animBg="1"/>
      <p:bldP spid="3" grpId="0" bldLvl="0" animBg="1"/>
      <p:bldP spid="4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18728" y="1564640"/>
            <a:ext cx="6677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请画出手柄受到的压力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的力臂．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768" y="2647315"/>
            <a:ext cx="4286885" cy="1973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7219226" y="547430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278053" y="4111625"/>
            <a:ext cx="942340" cy="112776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140133" y="3615690"/>
            <a:ext cx="1511935" cy="1224280"/>
          </a:xfrm>
          <a:prstGeom prst="line">
            <a:avLst/>
          </a:prstGeom>
          <a:ln w="28575">
            <a:solidFill>
              <a:srgbClr val="FF0000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 rot="2280000">
            <a:off x="7561263" y="466788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976428" y="3789045"/>
            <a:ext cx="3524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5902236" y="547430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274128" y="1400810"/>
            <a:ext cx="96437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类型二　画最小力</a:t>
            </a:r>
            <a:endParaRPr lang="zh-CN" sz="2400" b="0"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如图所示，一轻质杠杆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可绕支点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自由转动，在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点挂一重为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的物体．为使杠杆在水平位置保持平衡，画出施加在杠杆上最小力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的示意图．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3418" y="3448685"/>
            <a:ext cx="3896995" cy="1332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2"/>
          <p:cNvSpPr/>
          <p:nvPr/>
        </p:nvSpPr>
        <p:spPr>
          <a:xfrm>
            <a:off x="8222298" y="3910965"/>
            <a:ext cx="0" cy="772795"/>
          </a:xfrm>
          <a:custGeom>
            <a:avLst/>
            <a:gdLst>
              <a:gd name="connisteX0" fmla="*/ 0 w 0"/>
              <a:gd name="connsiteY0" fmla="*/ 0 h 772795"/>
              <a:gd name="connisteX1" fmla="*/ 0 w 0"/>
              <a:gd name="connsiteY1" fmla="*/ 772795 h 772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772795">
                <a:moveTo>
                  <a:pt x="0" y="0"/>
                </a:moveTo>
                <a:lnTo>
                  <a:pt x="0" y="772795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786053" y="4392930"/>
            <a:ext cx="3689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99108" y="393509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3" grpId="1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74128" y="1102360"/>
            <a:ext cx="96443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如图所示，是一个电热水壶的简易图，在图中画出它所受重力的示意图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为重心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；用力作用在壶盖上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点时，可将壶盖打开．请在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点画出所需最小力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的示意图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为支点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9253" y="3204210"/>
            <a:ext cx="1804670" cy="2346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843816" y="585784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>
            <a:off x="6240463" y="4810125"/>
            <a:ext cx="0" cy="883285"/>
          </a:xfrm>
          <a:custGeom>
            <a:avLst/>
            <a:gdLst>
              <a:gd name="connisteX0" fmla="*/ 0 w 0"/>
              <a:gd name="connsiteY0" fmla="*/ 0 h 883285"/>
              <a:gd name="connisteX1" fmla="*/ 0 w 0"/>
              <a:gd name="connsiteY1" fmla="*/ 883285 h 8832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883285">
                <a:moveTo>
                  <a:pt x="0" y="0"/>
                </a:moveTo>
                <a:lnTo>
                  <a:pt x="0" y="883285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230938" y="3401695"/>
            <a:ext cx="491490" cy="585470"/>
          </a:xfrm>
          <a:custGeom>
            <a:avLst/>
            <a:gdLst>
              <a:gd name="connisteX0" fmla="*/ 491490 w 491490"/>
              <a:gd name="connsiteY0" fmla="*/ 585470 h 585470"/>
              <a:gd name="connisteX1" fmla="*/ 0 w 491490"/>
              <a:gd name="connsiteY1" fmla="*/ 0 h 5854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491490" h="585470">
                <a:moveTo>
                  <a:pt x="491490" y="585470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244908" y="3011805"/>
            <a:ext cx="457200" cy="398780"/>
          </a:xfrm>
          <a:custGeom>
            <a:avLst/>
            <a:gdLst>
              <a:gd name="connisteX0" fmla="*/ 0 w 513080"/>
              <a:gd name="connsiteY0" fmla="*/ 403225 h 403225"/>
              <a:gd name="connisteX1" fmla="*/ 513080 w 513080"/>
              <a:gd name="connsiteY1" fmla="*/ 0 h 4032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513080" h="403225">
                <a:moveTo>
                  <a:pt x="0" y="403225"/>
                </a:moveTo>
                <a:lnTo>
                  <a:pt x="513080" y="0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672263" y="2927350"/>
            <a:ext cx="3689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4693" y="499173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6271578" y="337312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 bldLvl="0" animBg="1"/>
      <p:bldP spid="4" grpId="0" bldLvl="0" animBg="1"/>
      <p:bldP spid="3" grpId="0" bldLvl="0" animBg="1"/>
      <p:bldP spid="7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09980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5498" y="2485335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79965" y="174469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22313" y="1744980"/>
            <a:ext cx="6252845" cy="558165"/>
            <a:chOff x="1388" y="4017"/>
            <a:chExt cx="9847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9665" cy="824"/>
              <a:chOff x="1457" y="4047"/>
              <a:chExt cx="9665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758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探究杠杆的平衡条件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(2014.18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22313" y="2963545"/>
            <a:ext cx="76981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【设计与进行实验】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 b="0">
                <a:ea typeface="宋体" panose="02010600030101010101" pitchFamily="2" charset="-122"/>
              </a:rPr>
              <a:t>实验装置图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0">
                <a:ea typeface="宋体" panose="02010600030101010101" pitchFamily="2" charset="-122"/>
              </a:rPr>
              <a:t>主要实验器材及操作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弹簧测力计的使用和读数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支点处于杠杆中央的目的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避免</a:t>
            </a:r>
            <a:r>
              <a:rPr lang="zh-CN" sz="2400" b="0" u="sng">
                <a:ea typeface="宋体" panose="02010600030101010101" pitchFamily="2" charset="-122"/>
              </a:rPr>
              <a:t>杠杆自重</a:t>
            </a:r>
            <a:r>
              <a:rPr lang="zh-CN" sz="2400" b="0">
                <a:ea typeface="宋体" panose="02010600030101010101" pitchFamily="2" charset="-122"/>
              </a:rPr>
              <a:t>对实验结果产生影响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3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9938" y="3954145"/>
            <a:ext cx="3069590" cy="2103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3598" y="771525"/>
            <a:ext cx="103022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>
                <a:ea typeface="宋体" panose="02010600030101010101" pitchFamily="2" charset="-122"/>
              </a:rPr>
              <a:t>实验前调节杠杆处于水平平衡状态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目的：便于测量</a:t>
            </a:r>
            <a:r>
              <a:rPr lang="zh-CN" sz="2400" b="0" u="sng">
                <a:ea typeface="宋体" panose="02010600030101010101" pitchFamily="2" charset="-122"/>
              </a:rPr>
              <a:t>力臂</a:t>
            </a:r>
            <a:r>
              <a:rPr lang="zh-CN" sz="2400" b="0">
                <a:ea typeface="宋体" panose="02010600030101010101" pitchFamily="2" charset="-122"/>
              </a:rPr>
              <a:t>；调平：</a:t>
            </a:r>
            <a:r>
              <a:rPr lang="zh-CN" sz="2400" b="0" u="sng">
                <a:ea typeface="宋体" panose="02010600030101010101" pitchFamily="2" charset="-122"/>
              </a:rPr>
              <a:t>左高向左调，右高向右调</a:t>
            </a:r>
            <a:r>
              <a:rPr lang="zh-CN" sz="2400" b="0">
                <a:ea typeface="宋体" panose="02010600030101010101" pitchFamily="2" charset="-122"/>
              </a:rPr>
              <a:t>，实验过程中不能调节平衡螺母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[2014.18(1)]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 b="0">
                <a:ea typeface="宋体" panose="02010600030101010101" pitchFamily="2" charset="-122"/>
              </a:rPr>
              <a:t>在杠杆两端加减或移动钩码后，观察杠杆的平衡状况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 b="0">
                <a:ea typeface="宋体" panose="02010600030101010101" pitchFamily="2" charset="-122"/>
              </a:rPr>
              <a:t>实验表格设计与数据的记录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 b="0">
                <a:ea typeface="宋体" panose="02010600030101010101" pitchFamily="2" charset="-122"/>
              </a:rPr>
              <a:t>多次实验的目的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避免偶然性，使得出的结论更具有普遍性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黑体" panose="02010609060101010101" pitchFamily="49" charset="-122"/>
              </a:rPr>
              <a:t>【分析数据和现象、总结结论】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 b="0">
                <a:ea typeface="宋体" panose="02010600030101010101" pitchFamily="2" charset="-122"/>
              </a:rPr>
              <a:t>实验数据分析，得出结论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[2014.18(2)]</a:t>
            </a:r>
            <a:r>
              <a:rPr lang="zh-CN" sz="2400" b="0">
                <a:ea typeface="黑体" panose="02010609060101010101" pitchFamily="49" charset="-122"/>
              </a:rPr>
              <a:t>【交流与反思】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 b="0">
                <a:ea typeface="宋体" panose="02010600030101010101" pitchFamily="2" charset="-122"/>
              </a:rPr>
              <a:t>弹簧测力计从竖直拉杠杆变成倾斜拉杠杆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弹簧测力计对应的</a:t>
            </a:r>
            <a:r>
              <a:rPr lang="zh-CN" sz="2400" b="0" u="sng">
                <a:ea typeface="宋体" panose="02010600030101010101" pitchFamily="2" charset="-122"/>
              </a:rPr>
              <a:t>力臂逐渐变小</a:t>
            </a:r>
            <a:r>
              <a:rPr lang="zh-CN" sz="2400" b="0">
                <a:ea typeface="宋体" panose="02010600030101010101" pitchFamily="2" charset="-122"/>
              </a:rPr>
              <a:t>，弹簧测力计示数</a:t>
            </a:r>
            <a:r>
              <a:rPr lang="zh-CN" sz="2400" b="0" u="sng">
                <a:ea typeface="宋体" panose="02010600030101010101" pitchFamily="2" charset="-122"/>
              </a:rPr>
              <a:t>逐渐变大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7568" y="1009015"/>
            <a:ext cx="103022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 b="0">
                <a:ea typeface="宋体" panose="02010600030101010101" pitchFamily="2" charset="-122"/>
              </a:rPr>
              <a:t>将钩码换成弹簧测力计的好处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可以直接读出力的大小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10. </a:t>
            </a:r>
            <a:r>
              <a:rPr lang="zh-CN" sz="2400" b="0">
                <a:ea typeface="宋体" panose="02010600030101010101" pitchFamily="2" charset="-122"/>
              </a:rPr>
              <a:t>杠杆平衡条件的应用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为了使杠杆平衡对钩码的左右移动或者增减悬挂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杠杆平衡时，两边增减钩码或移动钩码的位置后杠杆是否平衡：若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≠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，则哪边乘积大，杠杆向哪边倾斜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计算力、力臂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 b="0">
                <a:ea typeface="宋体" panose="02010600030101010101" pitchFamily="2" charset="-122"/>
              </a:rPr>
              <a:t>生活中杠杆的应用及杠杆类型的判断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 b="0">
                <a:ea typeface="宋体" panose="02010600030101010101" pitchFamily="2" charset="-122"/>
              </a:rPr>
              <a:t>得出结论与结果不符的原因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实验数据具有偶然性，应多次测量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黑体" panose="02010609060101010101" pitchFamily="49" charset="-122"/>
              </a:rPr>
              <a:t>实验结论：</a:t>
            </a:r>
            <a:r>
              <a:rPr lang="zh-CN" sz="2400" b="0">
                <a:ea typeface="宋体" panose="02010600030101010101" pitchFamily="2" charset="-122"/>
              </a:rPr>
              <a:t>杠杆的平衡条件：动力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ea typeface="宋体" panose="02010600030101010101" pitchFamily="2" charset="-122"/>
              </a:rPr>
              <a:t>动力臂＝阻力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ea typeface="宋体" panose="02010600030101010101" pitchFamily="2" charset="-122"/>
              </a:rPr>
              <a:t>阻力臂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10343" y="1076995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047735" y="5835134"/>
            <a:ext cx="868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41413" y="1809750"/>
            <a:ext cx="97110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zh-CN" sz="2400" b="0">
                <a:ea typeface="宋体" panose="02010600030101010101" pitchFamily="2" charset="-122"/>
              </a:rPr>
              <a:t>　小明和他的同学们在探究杠杆的平衡条件实验中所用到的器材有：杠杆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每格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 cm)</a:t>
            </a:r>
            <a:r>
              <a:rPr lang="zh-CN" sz="2400" b="0">
                <a:ea typeface="宋体" panose="02010600030101010101" pitchFamily="2" charset="-122"/>
              </a:rPr>
              <a:t>、支架、弹簧测力计、刻度尺、质量相同的钩码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每个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0.5 N)</a:t>
            </a:r>
            <a:r>
              <a:rPr lang="zh-CN" sz="2400" b="0">
                <a:ea typeface="宋体" panose="02010600030101010101" pitchFamily="2" charset="-122"/>
              </a:rPr>
              <a:t>若干个．</a:t>
            </a:r>
            <a:endParaRPr lang="zh-CN" altLang="en-US"/>
          </a:p>
        </p:txBody>
      </p:sp>
      <p:pic>
        <p:nvPicPr>
          <p:cNvPr id="5" name="图片 -21474823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333" y="3755390"/>
            <a:ext cx="9000490" cy="1668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5"/>
          <p:cNvGrpSpPr/>
          <p:nvPr/>
        </p:nvGrpSpPr>
        <p:grpSpPr>
          <a:xfrm>
            <a:off x="1115404" y="131606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31863" y="1812925"/>
            <a:ext cx="103289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实验前没挂钩码时，小明发现杠杆静止时的位置如图甲所示，此时杠杆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达到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没达到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平衡状态，此时应将杠杆两端的平衡螺母向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调节，使杠杆在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位置平衡，这样做的目的是避免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>
                <a:ea typeface="宋体" panose="02010600030101010101" pitchFamily="2" charset="-122"/>
              </a:rPr>
              <a:t>对实验的影响、便于测量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杠杆水平平衡后，小明在杠杆两端分别挂上钩码如图乙所示，杠杆的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端下沉，要使杠杆重新在水平位置平衡，在不改变钩码悬挂点的位置，只需将左侧钩码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即可．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93813" y="2441575"/>
            <a:ext cx="1153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达到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04023" y="3012440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26288" y="3012440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水平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49208" y="3567430"/>
            <a:ext cx="2442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杠杆自重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62838" y="3567430"/>
            <a:ext cx="1490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21448" y="4668520"/>
            <a:ext cx="1137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55073" y="5200650"/>
            <a:ext cx="2384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去掉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个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8903" y="445452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8905" y="145288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3332798" y="242506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5511483" y="242506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78">
            <a:hlinkClick r:id="rId9" action="ppaction://hlinksldjump"/>
          </p:cNvPr>
          <p:cNvSpPr txBox="1"/>
          <p:nvPr/>
        </p:nvSpPr>
        <p:spPr>
          <a:xfrm>
            <a:off x="7527608" y="242506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47633" y="3173730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10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11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12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8968" y="755650"/>
            <a:ext cx="110134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>
                <a:ea typeface="宋体" panose="02010600030101010101" pitchFamily="2" charset="-122"/>
              </a:rPr>
              <a:t>实验应多次改变挂在杠杆两端钩码的数量和悬挂位置，收集杠杆平衡时多组动力、动力臂和阻力、阻力臂的数据，其目的是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减小误差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寻找普遍规律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 b="0">
                <a:ea typeface="宋体" panose="02010600030101010101" pitchFamily="2" charset="-122"/>
              </a:rPr>
              <a:t>继续实验，小明得到的数据如下表：根据实验数据可得出杠杆平衡条件：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673543" y="3823335"/>
          <a:ext cx="7917815" cy="2324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7160"/>
                <a:gridCol w="1452880"/>
                <a:gridCol w="1802765"/>
                <a:gridCol w="1452880"/>
                <a:gridCol w="1802130"/>
              </a:tblGrid>
              <a:tr h="6781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动力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动力臂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阻力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阻力臂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852603" y="1455420"/>
            <a:ext cx="2326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寻找普遍规律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02288" y="3075940"/>
            <a:ext cx="443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动力臂＝阻力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806133" y="113284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2148" y="1524635"/>
            <a:ext cx="109334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同组的小华通过对数据分析后得出结论：动力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ea typeface="宋体" panose="02010600030101010101" pitchFamily="2" charset="-122"/>
              </a:rPr>
              <a:t>支点到动力作用点的距离＝阻力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>
                <a:ea typeface="宋体" panose="02010600030101010101" pitchFamily="2" charset="-122"/>
              </a:rPr>
              <a:t>支点到阻力作用点的距离．为了验证实验结论的可靠性，他设计了如图丙所示的实验：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zh-CN" sz="2400" b="0">
                <a:ea typeface="宋体" panose="02010600030101010101" pitchFamily="2" charset="-122"/>
              </a:rPr>
              <a:t>小华换上弹簧测力计的好处是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zh-CN" sz="2400" b="0">
                <a:ea typeface="宋体" panose="02010600030101010101" pitchFamily="2" charset="-122"/>
              </a:rPr>
              <a:t>小华在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点挂上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 N</a:t>
            </a:r>
            <a:r>
              <a:rPr lang="zh-CN" sz="2400" b="0">
                <a:ea typeface="宋体" panose="02010600030101010101" pitchFamily="2" charset="-122"/>
              </a:rPr>
              <a:t>的砝码，则弹簧测力计的示数为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时，杠杆能保持平衡；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③</a:t>
            </a:r>
            <a:r>
              <a:rPr lang="zh-CN" sz="2400" b="0">
                <a:ea typeface="宋体" panose="02010600030101010101" pitchFamily="2" charset="-122"/>
              </a:rPr>
              <a:t>杠杆平衡后，小华将弹簧测力计向右转过一定角度，杠杆重新在水平位置平衡后，弹簧测力计的示数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，读出弹簧测力计的示数，分析此次实验数据可知小华的结论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不可靠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77803" y="3270885"/>
            <a:ext cx="297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方便读出拉力大小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69568" y="3832860"/>
            <a:ext cx="674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09708" y="4941570"/>
            <a:ext cx="1196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65278" y="5473700"/>
            <a:ext cx="1725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不可靠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26783" y="669290"/>
            <a:ext cx="102374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如果小明没有对图甲调平就匆忙进行图丙实验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杠杆单位长度为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 b="0">
                <a:ea typeface="宋体" panose="02010600030101010101" pitchFamily="2" charset="-122"/>
              </a:rPr>
              <a:t>，钩码单个重力为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，杠杆此时虽然水平平衡，但可以判断：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·2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“&gt;”“&lt;”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·4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(7)</a:t>
            </a:r>
            <a:r>
              <a:rPr lang="zh-CN" sz="2400" b="0">
                <a:ea typeface="宋体" panose="02010600030101010101" pitchFamily="2" charset="-122"/>
              </a:rPr>
              <a:t>小明实验结束后想进一步研究，如果杠杆受到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两个阻力，结果会怎样？通过实验，他们得到了如图丁所示的结果，根据这个结果，可以初步得出，在这种情况下杠杆的平衡条件为：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的力臂分别为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(8)</a:t>
            </a:r>
            <a:r>
              <a:rPr lang="zh-CN" sz="2400" b="0">
                <a:ea typeface="宋体" panose="02010600030101010101" pitchFamily="2" charset="-122"/>
              </a:rPr>
              <a:t>小明实验结束后联想到生活中的跷跷板，现欲使如图戊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所示的静止跷跷板发生转动，小女孩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可以采取的做法是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8413" y="4309110"/>
            <a:ext cx="2312035" cy="1532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36723" y="5932170"/>
            <a:ext cx="16840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例题图戊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031923" y="1339215"/>
            <a:ext cx="933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795578" y="3479165"/>
            <a:ext cx="2105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5535" y="573373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远离支点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或向右端移动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933893" y="95157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57288" y="1722120"/>
            <a:ext cx="7841615" cy="737235"/>
            <a:chOff x="1342" y="2812"/>
            <a:chExt cx="12349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763" y="2812"/>
              <a:ext cx="8928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杠杆平衡条件及其应用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10年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23328" y="2660650"/>
            <a:ext cx="99383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2016省卷13题3分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如图所示，由不同物质制成的甲和乙两种实心球的体积相等，此时杠杆平衡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杠杆自重、挂盘和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细线的质量忽略不计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，则杠杆左右两边的力臂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之比为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个甲球和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个乙球的质量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之比为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，甲球和乙球的密度之比为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3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6998" y="3493770"/>
            <a:ext cx="3337560" cy="2065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9152914" y="577897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504758" y="4448810"/>
            <a:ext cx="1520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366963" y="4967605"/>
            <a:ext cx="1402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23048" y="5499735"/>
            <a:ext cx="1196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3773" y="1176655"/>
            <a:ext cx="100196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2013省卷14题3分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如图是某装置利用浮力进行自动控制的原理图．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AOB</a:t>
            </a:r>
            <a:r>
              <a:rPr lang="zh-CN" sz="2400" b="0">
                <a:ea typeface="宋体" panose="02010600030101010101" pitchFamily="2" charset="-122"/>
              </a:rPr>
              <a:t>为一杠杆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质量忽略不计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∶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1∶2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端用细线挂一空心铝球，质量为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2.7 kg</a:t>
            </a:r>
            <a:r>
              <a:rPr lang="zh-CN" sz="2400" b="0">
                <a:ea typeface="宋体" panose="02010600030101010101" pitchFamily="2" charset="-122"/>
              </a:rPr>
              <a:t>，当铝球一半体积浸在水中，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端施加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3.5 N</a:t>
            </a:r>
            <a:r>
              <a:rPr lang="zh-CN" sz="2400" b="0">
                <a:ea typeface="宋体" panose="02010600030101010101" pitchFamily="2" charset="-122"/>
              </a:rPr>
              <a:t>的竖直向下的拉力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时，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杠杆恰好在水平位置平衡，则铝球实心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部分的体积为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，铝球受到的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 b="0">
                <a:ea typeface="宋体" panose="02010600030101010101" pitchFamily="2" charset="-122"/>
              </a:rPr>
              <a:t>，铝球空心部分体积为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>
                <a:ea typeface="宋体" panose="02010600030101010101" pitchFamily="2" charset="-122"/>
              </a:rPr>
              <a:t>铝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2.7×10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endParaRPr lang="zh-CN" altLang="en-US"/>
          </a:p>
        </p:txBody>
      </p:sp>
      <p:pic>
        <p:nvPicPr>
          <p:cNvPr id="2" name="图片 -21474823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5533" y="2959735"/>
            <a:ext cx="3279775" cy="2121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878594" y="526335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887663" y="4034790"/>
            <a:ext cx="1680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31708" y="4613910"/>
            <a:ext cx="727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1563" y="5146040"/>
            <a:ext cx="165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66788" y="774700"/>
            <a:ext cx="5323840" cy="737235"/>
            <a:chOff x="1342" y="2812"/>
            <a:chExt cx="8384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5189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杠杆作图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10年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29323" y="1583055"/>
            <a:ext cx="105359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考向一　画指定力的力臂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[2019.15(1)</a:t>
            </a:r>
            <a:r>
              <a:rPr lang="zh-CN" sz="2400" b="0">
                <a:cs typeface="仿宋_GB2312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2018.15(1)</a:t>
            </a:r>
            <a:r>
              <a:rPr lang="zh-CN" sz="2400" b="0">
                <a:cs typeface="仿宋_GB2312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2012.15(2)]</a:t>
            </a:r>
            <a:endParaRPr lang="en-US" sz="2400" b="0">
              <a:latin typeface="Times New Roman" panose="02020603050405020304" pitchFamily="18" charset="0"/>
              <a:cs typeface="仿宋_GB2312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如图所示，拉杆式行李箱在拉力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的作用下静止在斜坡上，请画出行李箱受到的重力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的示意图，以及拉力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对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 b="0">
                <a:ea typeface="宋体" panose="02010600030101010101" pitchFamily="2" charset="-122"/>
              </a:rPr>
              <a:t>点的力臂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pic>
        <p:nvPicPr>
          <p:cNvPr id="2" name="图片 -21474822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7578" y="3479800"/>
            <a:ext cx="3063875" cy="2031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734074" y="583485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5635943" y="4624705"/>
            <a:ext cx="3810" cy="1067435"/>
          </a:xfrm>
          <a:custGeom>
            <a:avLst/>
            <a:gdLst>
              <a:gd name="connisteX0" fmla="*/ 0 w 3810"/>
              <a:gd name="connsiteY0" fmla="*/ 0 h 1067435"/>
              <a:gd name="connisteX1" fmla="*/ 3810 w 3810"/>
              <a:gd name="connsiteY1" fmla="*/ 1067435 h 106743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810" h="1067435">
                <a:moveTo>
                  <a:pt x="0" y="0"/>
                </a:moveTo>
                <a:lnTo>
                  <a:pt x="3810" y="1067435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7267893" y="4156710"/>
            <a:ext cx="0" cy="1226185"/>
          </a:xfrm>
          <a:custGeom>
            <a:avLst/>
            <a:gdLst>
              <a:gd name="connisteX0" fmla="*/ 0 w 0"/>
              <a:gd name="connsiteY0" fmla="*/ 0 h 1226185"/>
              <a:gd name="connisteX1" fmla="*/ 0 w 0"/>
              <a:gd name="connsiteY1" fmla="*/ 1226185 h 12261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1226185">
                <a:moveTo>
                  <a:pt x="0" y="0"/>
                </a:moveTo>
                <a:lnTo>
                  <a:pt x="0" y="1226185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199063" y="5041265"/>
            <a:ext cx="2087880" cy="3810"/>
          </a:xfrm>
          <a:custGeom>
            <a:avLst/>
            <a:gdLst>
              <a:gd name="connisteX0" fmla="*/ 0 w 2087880"/>
              <a:gd name="connsiteY0" fmla="*/ 0 h 3810"/>
              <a:gd name="connisteX1" fmla="*/ 2087880 w 2087880"/>
              <a:gd name="connsiteY1" fmla="*/ 3810 h 38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087880" h="3810">
                <a:moveTo>
                  <a:pt x="0" y="0"/>
                </a:moveTo>
                <a:lnTo>
                  <a:pt x="2087880" y="3810"/>
                </a:lnTo>
              </a:path>
            </a:pathLst>
          </a:custGeom>
          <a:noFill/>
          <a:ln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133148" y="4609465"/>
            <a:ext cx="3524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2613" y="538289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9783" y="490283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 bldLvl="0" animBg="1"/>
      <p:bldP spid="6" grpId="0" bldLvl="0" animBg="1"/>
      <p:bldP spid="11" grpId="0"/>
      <p:bldP spid="12" grpId="0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49973" y="803910"/>
            <a:ext cx="100063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2018省卷15(1)题1分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如图所示，轻质杠杆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zh-CN" sz="2400" b="0">
                <a:ea typeface="宋体" panose="02010600030101010101" pitchFamily="2" charset="-122"/>
              </a:rPr>
              <a:t>可绕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 b="0">
                <a:ea typeface="宋体" panose="02010600030101010101" pitchFamily="2" charset="-122"/>
              </a:rPr>
              <a:t>点转动，请在图中画出杠杆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zh-CN" sz="2400" b="0">
                <a:ea typeface="宋体" panose="02010600030101010101" pitchFamily="2" charset="-122"/>
              </a:rPr>
              <a:t>的动力臂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2012省卷15(2)题1分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如图所示，杠杆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sz="2400" b="0">
                <a:ea typeface="宋体" panose="02010600030101010101" pitchFamily="2" charset="-122"/>
              </a:rPr>
              <a:t>可绕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 b="0">
                <a:ea typeface="宋体" panose="02010600030101010101" pitchFamily="2" charset="-122"/>
              </a:rPr>
              <a:t>点转动，在力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的作用下在水平位置平衡，画出力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的力臂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pic>
        <p:nvPicPr>
          <p:cNvPr id="2" name="图片 -21474822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033" y="2128520"/>
            <a:ext cx="2614930" cy="2456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2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383" y="2289175"/>
            <a:ext cx="2600960" cy="2166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352824" y="486394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39479" y="487219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2874328" y="3067050"/>
            <a:ext cx="1493520" cy="4445"/>
          </a:xfrm>
          <a:custGeom>
            <a:avLst/>
            <a:gdLst>
              <a:gd name="connisteX0" fmla="*/ 0 w 1493520"/>
              <a:gd name="connsiteY0" fmla="*/ 0 h 4445"/>
              <a:gd name="connisteX1" fmla="*/ 1493520 w 1493520"/>
              <a:gd name="connsiteY1" fmla="*/ 4445 h 44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493520" h="4445">
                <a:moveTo>
                  <a:pt x="0" y="0"/>
                </a:moveTo>
                <a:lnTo>
                  <a:pt x="1493520" y="4445"/>
                </a:lnTo>
              </a:path>
            </a:pathLst>
          </a:custGeom>
          <a:noFill/>
          <a:ln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436938" y="2549525"/>
            <a:ext cx="3524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599363" y="2595245"/>
            <a:ext cx="1516380" cy="1082040"/>
          </a:xfrm>
          <a:custGeom>
            <a:avLst/>
            <a:gdLst>
              <a:gd name="connisteX0" fmla="*/ 0 w 1516380"/>
              <a:gd name="connsiteY0" fmla="*/ 1082040 h 1082040"/>
              <a:gd name="connisteX1" fmla="*/ 1516380 w 1516380"/>
              <a:gd name="connsiteY1" fmla="*/ 0 h 10820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516380" h="1082040">
                <a:moveTo>
                  <a:pt x="0" y="1082040"/>
                </a:moveTo>
                <a:lnTo>
                  <a:pt x="1516380" y="0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 rot="3240000">
            <a:off x="8240713" y="2138680"/>
            <a:ext cx="154305" cy="1860550"/>
          </a:xfrm>
          <a:prstGeom prst="leftBrace">
            <a:avLst/>
          </a:prstGeom>
          <a:ln w="1270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71473" y="2621915"/>
            <a:ext cx="432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27513" y="307276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9260000">
            <a:off x="9035098" y="262699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/>
      <p:bldP spid="8" grpId="0" bldLvl="0" animBg="1"/>
      <p:bldP spid="11" grpId="0" bldLvl="0" animBg="1"/>
      <p:bldP spid="12" grpId="0"/>
      <p:bldP spid="13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2653" y="1151890"/>
            <a:ext cx="102476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考向二　画最小力和力臂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[2017.15(2)</a:t>
            </a:r>
            <a:r>
              <a:rPr lang="zh-CN" sz="2400" b="0">
                <a:cs typeface="仿宋_GB2312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2015.15(1)]</a:t>
            </a:r>
            <a:endParaRPr lang="en-US" sz="2400" b="0">
              <a:latin typeface="Times New Roman" panose="02020603050405020304" pitchFamily="18" charset="0"/>
              <a:cs typeface="仿宋_GB2312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2017省卷15(2)题2分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如图所示，利用羊角锤撬起钉子，请你在羊角锤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点处画出所能施加的最小动力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，并画出阻力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的阻力臂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pic>
        <p:nvPicPr>
          <p:cNvPr id="2" name="图片 -21474822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5548" y="3260725"/>
            <a:ext cx="1985645" cy="213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534684" y="564689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6207443" y="3409950"/>
            <a:ext cx="261620" cy="1490980"/>
          </a:xfrm>
          <a:custGeom>
            <a:avLst/>
            <a:gdLst>
              <a:gd name="connisteX0" fmla="*/ 261620 w 261620"/>
              <a:gd name="connsiteY0" fmla="*/ 0 h 1490980"/>
              <a:gd name="connisteX1" fmla="*/ 0 w 261620"/>
              <a:gd name="connsiteY1" fmla="*/ 1490980 h 14909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61620" h="1490980">
                <a:moveTo>
                  <a:pt x="261620" y="0"/>
                </a:moveTo>
                <a:lnTo>
                  <a:pt x="0" y="1490980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905818" y="3314065"/>
            <a:ext cx="556895" cy="95885"/>
          </a:xfrm>
          <a:custGeom>
            <a:avLst/>
            <a:gdLst>
              <a:gd name="connisteX0" fmla="*/ 556895 w 556895"/>
              <a:gd name="connsiteY0" fmla="*/ 95885 h 95885"/>
              <a:gd name="connisteX1" fmla="*/ 0 w 556895"/>
              <a:gd name="connsiteY1" fmla="*/ 0 h 958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556895" h="95885">
                <a:moveTo>
                  <a:pt x="556895" y="95885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555933" y="3131820"/>
            <a:ext cx="738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 rot="720000">
            <a:off x="6338888" y="341630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36678" y="479488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 rot="16200000">
            <a:off x="6267133" y="4840605"/>
            <a:ext cx="258445" cy="374015"/>
          </a:xfrm>
          <a:prstGeom prst="leftBrace">
            <a:avLst/>
          </a:prstGeom>
          <a:ln w="19050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185218" y="5124450"/>
            <a:ext cx="556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5" grpId="0"/>
      <p:bldP spid="16" grpId="0" bldLvl="0" animBg="1"/>
      <p:bldP spid="17" grpId="0" bldLvl="0" animBg="1"/>
      <p:bldP spid="18" grpId="0" bldLvl="0" animBg="1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46163" y="1367155"/>
            <a:ext cx="100736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2015省卷15(1)题2分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如图，请在杠杆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处画出把物体拉起时的最小拉力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，并画出拉力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的力臂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1734" y="536622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5" name="图片 -2147482294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5597208" y="3247390"/>
            <a:ext cx="1898015" cy="1873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任意多边形 5"/>
          <p:cNvSpPr/>
          <p:nvPr/>
        </p:nvSpPr>
        <p:spPr>
          <a:xfrm>
            <a:off x="6980873" y="3029585"/>
            <a:ext cx="257175" cy="605790"/>
          </a:xfrm>
          <a:custGeom>
            <a:avLst/>
            <a:gdLst>
              <a:gd name="connisteX0" fmla="*/ 257175 w 257175"/>
              <a:gd name="connsiteY0" fmla="*/ 605790 h 605790"/>
              <a:gd name="connisteX1" fmla="*/ 0 w 257175"/>
              <a:gd name="connsiteY1" fmla="*/ 0 h 6057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57175" h="605790">
                <a:moveTo>
                  <a:pt x="257175" y="605790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667693" y="3604895"/>
            <a:ext cx="1542415" cy="669925"/>
          </a:xfrm>
          <a:custGeom>
            <a:avLst/>
            <a:gdLst>
              <a:gd name="connisteX0" fmla="*/ 0 w 1542415"/>
              <a:gd name="connsiteY0" fmla="*/ 669925 h 669925"/>
              <a:gd name="connisteX1" fmla="*/ 1542415 w 1542415"/>
              <a:gd name="connsiteY1" fmla="*/ 0 h 6699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542415" h="669925">
                <a:moveTo>
                  <a:pt x="0" y="669925"/>
                </a:moveTo>
                <a:lnTo>
                  <a:pt x="1542415" y="0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 rot="14760000" flipH="1">
            <a:off x="6361113" y="3056890"/>
            <a:ext cx="128905" cy="1629410"/>
          </a:xfrm>
          <a:prstGeom prst="leftBrace">
            <a:avLst/>
          </a:prstGeom>
          <a:ln w="15875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80873" y="2643505"/>
            <a:ext cx="782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0773" y="3414395"/>
            <a:ext cx="43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 rot="4020000">
            <a:off x="7071678" y="350329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bldLvl="0" animBg="1"/>
      <p:bldP spid="7" grpId="0" bldLvl="0" animBg="1"/>
      <p:bldP spid="6" grpId="0" bldLvl="0" animBg="1"/>
      <p:bldP spid="16" grpId="0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32793" y="566610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79608" y="1270035"/>
            <a:ext cx="2295295" cy="475615"/>
            <a:chOff x="1698" y="7133"/>
            <a:chExt cx="3615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37273" y="1873885"/>
            <a:ext cx="100952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2019深圳30(2)题2分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如图所示，在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ea typeface="宋体" panose="02010600030101010101" pitchFamily="2" charset="-122"/>
              </a:rPr>
              <a:t>点用力把桌腿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抬离地面时，桌腿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始终没有移动，请在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ea typeface="宋体" panose="02010600030101010101" pitchFamily="2" charset="-122"/>
              </a:rPr>
              <a:t>点画出最小作用力的示意图．</a:t>
            </a:r>
            <a:endParaRPr lang="zh-CN" altLang="en-US"/>
          </a:p>
        </p:txBody>
      </p:sp>
      <p:pic>
        <p:nvPicPr>
          <p:cNvPr id="4" name="图片 -21474822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798" y="3536315"/>
            <a:ext cx="4682490" cy="1649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 4"/>
          <p:cNvSpPr/>
          <p:nvPr/>
        </p:nvSpPr>
        <p:spPr>
          <a:xfrm>
            <a:off x="4272598" y="3698875"/>
            <a:ext cx="3208020" cy="1455420"/>
          </a:xfrm>
          <a:custGeom>
            <a:avLst/>
            <a:gdLst>
              <a:gd name="connisteX0" fmla="*/ 3208020 w 3208020"/>
              <a:gd name="connsiteY0" fmla="*/ 1455420 h 1455420"/>
              <a:gd name="connisteX1" fmla="*/ 0 w 3208020"/>
              <a:gd name="connsiteY1" fmla="*/ 0 h 14554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208020" h="1455420">
                <a:moveTo>
                  <a:pt x="3208020" y="1455420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264978" y="3150235"/>
            <a:ext cx="299720" cy="548640"/>
          </a:xfrm>
          <a:custGeom>
            <a:avLst/>
            <a:gdLst>
              <a:gd name="connisteX0" fmla="*/ 0 w 243840"/>
              <a:gd name="connsiteY0" fmla="*/ 548640 h 548640"/>
              <a:gd name="connisteX1" fmla="*/ 243840 w 243840"/>
              <a:gd name="connsiteY1" fmla="*/ 0 h 5486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3840" h="548640">
                <a:moveTo>
                  <a:pt x="0" y="548640"/>
                </a:moveTo>
                <a:lnTo>
                  <a:pt x="243840" y="0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95508" y="3150235"/>
            <a:ext cx="3689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 rot="1920000">
            <a:off x="4288473" y="360553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bldLvl="0" animBg="1"/>
      <p:bldP spid="5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423218" y="2733040"/>
            <a:ext cx="2021205" cy="138684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简单机械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92818" y="4061460"/>
            <a:ext cx="3082290" cy="1010920"/>
            <a:chOff x="3013" y="7187"/>
            <a:chExt cx="4854" cy="1592"/>
          </a:xfrm>
        </p:grpSpPr>
        <p:sp>
          <p:nvSpPr>
            <p:cNvPr id="115" name="MMConnector"/>
            <p:cNvSpPr/>
            <p:nvPr/>
          </p:nvSpPr>
          <p:spPr>
            <a:xfrm>
              <a:off x="5977" y="7187"/>
              <a:ext cx="1891" cy="1285"/>
            </a:xfrm>
            <a:custGeom>
              <a:avLst/>
              <a:gdLst/>
              <a:ahLst/>
              <a:cxnLst/>
              <a:pathLst>
                <a:path w="865252" h="321932">
                  <a:moveTo>
                    <a:pt x="114565" y="-47574"/>
                  </a:moveTo>
                  <a:cubicBezTo>
                    <a:pt x="131696" y="-56137"/>
                    <a:pt x="137275" y="-72999"/>
                    <a:pt x="130481" y="-85955"/>
                  </a:cubicBezTo>
                  <a:cubicBezTo>
                    <a:pt x="123686" y="-98912"/>
                    <a:pt x="106552" y="-104077"/>
                    <a:pt x="89858" y="-94689"/>
                  </a:cubicBezTo>
                  <a:cubicBezTo>
                    <a:pt x="74273" y="-85925"/>
                    <a:pt x="58688" y="-77161"/>
                    <a:pt x="43208" y="-68279"/>
                  </a:cubicBezTo>
                  <a:cubicBezTo>
                    <a:pt x="27728" y="-59397"/>
                    <a:pt x="12353" y="-50397"/>
                    <a:pt x="-2977" y="-41365"/>
                  </a:cubicBezTo>
                  <a:cubicBezTo>
                    <a:pt x="-18307" y="-32333"/>
                    <a:pt x="-33592" y="-23268"/>
                    <a:pt x="-48850" y="-14203"/>
                  </a:cubicBezTo>
                  <a:cubicBezTo>
                    <a:pt x="-64109" y="-5138"/>
                    <a:pt x="-79340" y="3928"/>
                    <a:pt x="-94575" y="12948"/>
                  </a:cubicBezTo>
                  <a:cubicBezTo>
                    <a:pt x="-109811" y="21969"/>
                    <a:pt x="-125050" y="30943"/>
                    <a:pt x="-140321" y="39828"/>
                  </a:cubicBezTo>
                  <a:cubicBezTo>
                    <a:pt x="-155592" y="48713"/>
                    <a:pt x="-170894" y="57509"/>
                    <a:pt x="-186255" y="66170"/>
                  </a:cubicBezTo>
                  <a:cubicBezTo>
                    <a:pt x="-201616" y="74830"/>
                    <a:pt x="-217035" y="83356"/>
                    <a:pt x="-232539" y="91701"/>
                  </a:cubicBezTo>
                  <a:cubicBezTo>
                    <a:pt x="-248042" y="100046"/>
                    <a:pt x="-263629" y="108209"/>
                    <a:pt x="-279321" y="116145"/>
                  </a:cubicBezTo>
                  <a:cubicBezTo>
                    <a:pt x="-295013" y="124081"/>
                    <a:pt x="-310809" y="131788"/>
                    <a:pt x="-326728" y="139222"/>
                  </a:cubicBezTo>
                  <a:cubicBezTo>
                    <a:pt x="-342647" y="146655"/>
                    <a:pt x="-358687" y="153813"/>
                    <a:pt x="-374861" y="160652"/>
                  </a:cubicBezTo>
                  <a:cubicBezTo>
                    <a:pt x="-391034" y="167491"/>
                    <a:pt x="-407341" y="174010"/>
                    <a:pt x="-423783" y="180168"/>
                  </a:cubicBezTo>
                  <a:cubicBezTo>
                    <a:pt x="-440224" y="186325"/>
                    <a:pt x="-456800" y="192120"/>
                    <a:pt x="-473518" y="197518"/>
                  </a:cubicBezTo>
                  <a:cubicBezTo>
                    <a:pt x="-490236" y="202915"/>
                    <a:pt x="-507096" y="207914"/>
                    <a:pt x="-524048" y="212483"/>
                  </a:cubicBezTo>
                  <a:cubicBezTo>
                    <a:pt x="-541000" y="217053"/>
                    <a:pt x="-558044" y="221193"/>
                    <a:pt x="-575310" y="224889"/>
                  </a:cubicBezTo>
                  <a:cubicBezTo>
                    <a:pt x="-592575" y="228584"/>
                    <a:pt x="-610063" y="231834"/>
                    <a:pt x="-627206" y="234610"/>
                  </a:cubicBezTo>
                  <a:cubicBezTo>
                    <a:pt x="-644349" y="237386"/>
                    <a:pt x="-661148" y="239688"/>
                    <a:pt x="-679611" y="241583"/>
                  </a:cubicBezTo>
                  <a:cubicBezTo>
                    <a:pt x="-698073" y="243477"/>
                    <a:pt x="-718200" y="244965"/>
                    <a:pt x="-732382" y="245800"/>
                  </a:cubicBezTo>
                  <a:cubicBezTo>
                    <a:pt x="-746564" y="246635"/>
                    <a:pt x="-754802" y="246818"/>
                    <a:pt x="-763040" y="247000"/>
                  </a:cubicBezTo>
                  <a:cubicBezTo>
                    <a:pt x="-765775" y="247061"/>
                    <a:pt x="-767600" y="248710"/>
                    <a:pt x="-767600" y="250800"/>
                  </a:cubicBezTo>
                  <a:cubicBezTo>
                    <a:pt x="-767600" y="252890"/>
                    <a:pt x="-765775" y="254527"/>
                    <a:pt x="-763040" y="254600"/>
                  </a:cubicBezTo>
                  <a:cubicBezTo>
                    <a:pt x="-754745" y="254821"/>
                    <a:pt x="-746449" y="255042"/>
                    <a:pt x="-732114" y="254898"/>
                  </a:cubicBezTo>
                  <a:cubicBezTo>
                    <a:pt x="-717779" y="254754"/>
                    <a:pt x="-697405" y="254244"/>
                    <a:pt x="-678660" y="253240"/>
                  </a:cubicBezTo>
                  <a:cubicBezTo>
                    <a:pt x="-659915" y="252235"/>
                    <a:pt x="-642801" y="250736"/>
                    <a:pt x="-625294" y="248771"/>
                  </a:cubicBezTo>
                  <a:cubicBezTo>
                    <a:pt x="-607787" y="246806"/>
                    <a:pt x="-589888" y="244375"/>
                    <a:pt x="-572172" y="241478"/>
                  </a:cubicBezTo>
                  <a:cubicBezTo>
                    <a:pt x="-554456" y="238581"/>
                    <a:pt x="-536922" y="235218"/>
                    <a:pt x="-519447" y="231410"/>
                  </a:cubicBezTo>
                  <a:cubicBezTo>
                    <a:pt x="-501971" y="227602"/>
                    <a:pt x="-484555" y="223350"/>
                    <a:pt x="-467255" y="218682"/>
                  </a:cubicBezTo>
                  <a:cubicBezTo>
                    <a:pt x="-449954" y="214014"/>
                    <a:pt x="-432770" y="208932"/>
                    <a:pt x="-415704" y="203473"/>
                  </a:cubicBezTo>
                  <a:cubicBezTo>
                    <a:pt x="-398638" y="198014"/>
                    <a:pt x="-381689" y="192179"/>
                    <a:pt x="-364865" y="186013"/>
                  </a:cubicBezTo>
                  <a:cubicBezTo>
                    <a:pt x="-348042" y="179848"/>
                    <a:pt x="-331343" y="173351"/>
                    <a:pt x="-314767" y="166574"/>
                  </a:cubicBezTo>
                  <a:cubicBezTo>
                    <a:pt x="-298190" y="159797"/>
                    <a:pt x="-281735" y="152739"/>
                    <a:pt x="-265394" y="145452"/>
                  </a:cubicBezTo>
                  <a:cubicBezTo>
                    <a:pt x="-249052" y="138165"/>
                    <a:pt x="-232823" y="130649"/>
                    <a:pt x="-216693" y="122955"/>
                  </a:cubicBezTo>
                  <a:cubicBezTo>
                    <a:pt x="-200563" y="115262"/>
                    <a:pt x="-184531" y="107392"/>
                    <a:pt x="-168580" y="99397"/>
                  </a:cubicBezTo>
                  <a:cubicBezTo>
                    <a:pt x="-152629" y="91402"/>
                    <a:pt x="-136758" y="83281"/>
                    <a:pt x="-120946" y="75085"/>
                  </a:cubicBezTo>
                  <a:cubicBezTo>
                    <a:pt x="-105134" y="66889"/>
                    <a:pt x="-89381" y="58618"/>
                    <a:pt x="-73665" y="50320"/>
                  </a:cubicBezTo>
                  <a:cubicBezTo>
                    <a:pt x="-57950" y="42022"/>
                    <a:pt x="-42271" y="33697"/>
                    <a:pt x="-26606" y="25395"/>
                  </a:cubicBezTo>
                  <a:cubicBezTo>
                    <a:pt x="-10941" y="17092"/>
                    <a:pt x="4711" y="8814"/>
                    <a:pt x="20367" y="590"/>
                  </a:cubicBezTo>
                  <a:cubicBezTo>
                    <a:pt x="36023" y="-7634"/>
                    <a:pt x="51683" y="-15803"/>
                    <a:pt x="67384" y="-23821"/>
                  </a:cubicBezTo>
                  <a:cubicBezTo>
                    <a:pt x="83084" y="-31839"/>
                    <a:pt x="98825" y="-39707"/>
                    <a:pt x="114565" y="-4757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3013" y="7597"/>
              <a:ext cx="1296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92818" y="2056130"/>
            <a:ext cx="3050540" cy="1490345"/>
            <a:chOff x="3013" y="4029"/>
            <a:chExt cx="4804" cy="2347"/>
          </a:xfrm>
        </p:grpSpPr>
        <p:sp>
          <p:nvSpPr>
            <p:cNvPr id="117" name="MMConnector"/>
            <p:cNvSpPr/>
            <p:nvPr/>
          </p:nvSpPr>
          <p:spPr>
            <a:xfrm>
              <a:off x="5977" y="5404"/>
              <a:ext cx="1840" cy="972"/>
            </a:xfrm>
            <a:custGeom>
              <a:avLst/>
              <a:gdLst/>
              <a:ahLst/>
              <a:cxnLst/>
              <a:pathLst>
                <a:path w="841882" h="243672">
                  <a:moveTo>
                    <a:pt x="68810" y="72133"/>
                  </a:moveTo>
                  <a:cubicBezTo>
                    <a:pt x="86328" y="79875"/>
                    <a:pt x="102888" y="73084"/>
                    <a:pt x="108405" y="59534"/>
                  </a:cubicBezTo>
                  <a:cubicBezTo>
                    <a:pt x="113922" y="45984"/>
                    <a:pt x="106767" y="29689"/>
                    <a:pt x="88873" y="22861"/>
                  </a:cubicBezTo>
                  <a:cubicBezTo>
                    <a:pt x="72397" y="16573"/>
                    <a:pt x="55920" y="10286"/>
                    <a:pt x="39458" y="3887"/>
                  </a:cubicBezTo>
                  <a:cubicBezTo>
                    <a:pt x="22995" y="-2512"/>
                    <a:pt x="6547" y="-9022"/>
                    <a:pt x="-9908" y="-15566"/>
                  </a:cubicBezTo>
                  <a:cubicBezTo>
                    <a:pt x="-26363" y="-22109"/>
                    <a:pt x="-42824" y="-28685"/>
                    <a:pt x="-59305" y="-35264"/>
                  </a:cubicBezTo>
                  <a:cubicBezTo>
                    <a:pt x="-75786" y="-41843"/>
                    <a:pt x="-92286" y="-48424"/>
                    <a:pt x="-108821" y="-54963"/>
                  </a:cubicBezTo>
                  <a:cubicBezTo>
                    <a:pt x="-125356" y="-61502"/>
                    <a:pt x="-141926" y="-67997"/>
                    <a:pt x="-158544" y="-74407"/>
                  </a:cubicBezTo>
                  <a:cubicBezTo>
                    <a:pt x="-175163" y="-80817"/>
                    <a:pt x="-191830" y="-87141"/>
                    <a:pt x="-208558" y="-93334"/>
                  </a:cubicBezTo>
                  <a:cubicBezTo>
                    <a:pt x="-225287" y="-99527"/>
                    <a:pt x="-242077" y="-105590"/>
                    <a:pt x="-258938" y="-111476"/>
                  </a:cubicBezTo>
                  <a:cubicBezTo>
                    <a:pt x="-275800" y="-117363"/>
                    <a:pt x="-292733" y="-123074"/>
                    <a:pt x="-309743" y="-128565"/>
                  </a:cubicBezTo>
                  <a:cubicBezTo>
                    <a:pt x="-326754" y="-134056"/>
                    <a:pt x="-343842" y="-139327"/>
                    <a:pt x="-361011" y="-144336"/>
                  </a:cubicBezTo>
                  <a:cubicBezTo>
                    <a:pt x="-378180" y="-149345"/>
                    <a:pt x="-395429" y="-154093"/>
                    <a:pt x="-412755" y="-158539"/>
                  </a:cubicBezTo>
                  <a:cubicBezTo>
                    <a:pt x="-430080" y="-162986"/>
                    <a:pt x="-447481" y="-167132"/>
                    <a:pt x="-464960" y="-170943"/>
                  </a:cubicBezTo>
                  <a:cubicBezTo>
                    <a:pt x="-482439" y="-174754"/>
                    <a:pt x="-499996" y="-178231"/>
                    <a:pt x="-517583" y="-181346"/>
                  </a:cubicBezTo>
                  <a:cubicBezTo>
                    <a:pt x="-535171" y="-184461"/>
                    <a:pt x="-552787" y="-187215"/>
                    <a:pt x="-570556" y="-189585"/>
                  </a:cubicBezTo>
                  <a:cubicBezTo>
                    <a:pt x="-588325" y="-191955"/>
                    <a:pt x="-606245" y="-193942"/>
                    <a:pt x="-623788" y="-195542"/>
                  </a:cubicBezTo>
                  <a:cubicBezTo>
                    <a:pt x="-641331" y="-197142"/>
                    <a:pt x="-658497" y="-198355"/>
                    <a:pt x="-677177" y="-199147"/>
                  </a:cubicBezTo>
                  <a:cubicBezTo>
                    <a:pt x="-695856" y="-199939"/>
                    <a:pt x="-716048" y="-200311"/>
                    <a:pt x="-730611" y="-200378"/>
                  </a:cubicBezTo>
                  <a:cubicBezTo>
                    <a:pt x="-745174" y="-200446"/>
                    <a:pt x="-754107" y="-200211"/>
                    <a:pt x="-763040" y="-199975"/>
                  </a:cubicBezTo>
                  <a:cubicBezTo>
                    <a:pt x="-765775" y="-199903"/>
                    <a:pt x="-767600" y="-198265"/>
                    <a:pt x="-767600" y="-196175"/>
                  </a:cubicBezTo>
                  <a:cubicBezTo>
                    <a:pt x="-767600" y="-194085"/>
                    <a:pt x="-765775" y="-192444"/>
                    <a:pt x="-763040" y="-192375"/>
                  </a:cubicBezTo>
                  <a:cubicBezTo>
                    <a:pt x="-754162" y="-192151"/>
                    <a:pt x="-745284" y="-191926"/>
                    <a:pt x="-730858" y="-191114"/>
                  </a:cubicBezTo>
                  <a:cubicBezTo>
                    <a:pt x="-716432" y="-190302"/>
                    <a:pt x="-696458" y="-188901"/>
                    <a:pt x="-678027" y="-187164"/>
                  </a:cubicBezTo>
                  <a:cubicBezTo>
                    <a:pt x="-659597" y="-185427"/>
                    <a:pt x="-642709" y="-183353"/>
                    <a:pt x="-625485" y="-180881"/>
                  </a:cubicBezTo>
                  <a:cubicBezTo>
                    <a:pt x="-608261" y="-178409"/>
                    <a:pt x="-590700" y="-175538"/>
                    <a:pt x="-573323" y="-172300"/>
                  </a:cubicBezTo>
                  <a:cubicBezTo>
                    <a:pt x="-555947" y="-169062"/>
                    <a:pt x="-538755" y="-165458"/>
                    <a:pt x="-521621" y="-161502"/>
                  </a:cubicBezTo>
                  <a:cubicBezTo>
                    <a:pt x="-504487" y="-157546"/>
                    <a:pt x="-487411" y="-153238"/>
                    <a:pt x="-470434" y="-148607"/>
                  </a:cubicBezTo>
                  <a:cubicBezTo>
                    <a:pt x="-453456" y="-143977"/>
                    <a:pt x="-436578" y="-139023"/>
                    <a:pt x="-419789" y="-133777"/>
                  </a:cubicBezTo>
                  <a:cubicBezTo>
                    <a:pt x="-403000" y="-128531"/>
                    <a:pt x="-386301" y="-122994"/>
                    <a:pt x="-369687" y="-117202"/>
                  </a:cubicBezTo>
                  <a:cubicBezTo>
                    <a:pt x="-353074" y="-111409"/>
                    <a:pt x="-336547" y="-105361"/>
                    <a:pt x="-320096" y="-99097"/>
                  </a:cubicBezTo>
                  <a:cubicBezTo>
                    <a:pt x="-303645" y="-92832"/>
                    <a:pt x="-287269" y="-86351"/>
                    <a:pt x="-270957" y="-79693"/>
                  </a:cubicBezTo>
                  <a:cubicBezTo>
                    <a:pt x="-254644" y="-73035"/>
                    <a:pt x="-238393" y="-66201"/>
                    <a:pt x="-222188" y="-59232"/>
                  </a:cubicBezTo>
                  <a:cubicBezTo>
                    <a:pt x="-205983" y="-52262"/>
                    <a:pt x="-189823" y="-45157"/>
                    <a:pt x="-173690" y="-37958"/>
                  </a:cubicBezTo>
                  <a:cubicBezTo>
                    <a:pt x="-157557" y="-30758"/>
                    <a:pt x="-141450" y="-23465"/>
                    <a:pt x="-125350" y="-16117"/>
                  </a:cubicBezTo>
                  <a:cubicBezTo>
                    <a:pt x="-109250" y="-8768"/>
                    <a:pt x="-93157" y="-1366"/>
                    <a:pt x="-77048" y="6049"/>
                  </a:cubicBezTo>
                  <a:cubicBezTo>
                    <a:pt x="-60940" y="13464"/>
                    <a:pt x="-44817" y="20891"/>
                    <a:pt x="-28665" y="28301"/>
                  </a:cubicBezTo>
                  <a:cubicBezTo>
                    <a:pt x="-12512" y="35710"/>
                    <a:pt x="3668" y="43102"/>
                    <a:pt x="19919" y="50405"/>
                  </a:cubicBezTo>
                  <a:cubicBezTo>
                    <a:pt x="36170" y="57707"/>
                    <a:pt x="52490" y="64920"/>
                    <a:pt x="68810" y="7213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013" y="4029"/>
              <a:ext cx="1296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杠杆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17153" y="1372870"/>
            <a:ext cx="1049655" cy="1360170"/>
            <a:chOff x="1634" y="2953"/>
            <a:chExt cx="1653" cy="2142"/>
          </a:xfrm>
        </p:grpSpPr>
        <p:sp>
          <p:nvSpPr>
            <p:cNvPr id="154" name="MMConnector"/>
            <p:cNvSpPr/>
            <p:nvPr/>
          </p:nvSpPr>
          <p:spPr>
            <a:xfrm>
              <a:off x="2739" y="4147"/>
              <a:ext cx="548" cy="94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1634" y="2953"/>
              <a:ext cx="831" cy="72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48243" y="1926590"/>
            <a:ext cx="1218565" cy="529590"/>
            <a:chOff x="1368" y="3825"/>
            <a:chExt cx="1919" cy="834"/>
          </a:xfrm>
        </p:grpSpPr>
        <p:sp>
          <p:nvSpPr>
            <p:cNvPr id="157" name="MMConnector"/>
            <p:cNvSpPr/>
            <p:nvPr/>
          </p:nvSpPr>
          <p:spPr>
            <a:xfrm>
              <a:off x="2739" y="4583"/>
              <a:ext cx="548" cy="7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5" name="SubTopic"/>
            <p:cNvSpPr/>
            <p:nvPr/>
          </p:nvSpPr>
          <p:spPr>
            <a:xfrm>
              <a:off x="1368" y="3825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五要素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8793" y="2480310"/>
            <a:ext cx="3168015" cy="709930"/>
            <a:chOff x="-1702" y="4697"/>
            <a:chExt cx="4989" cy="1118"/>
          </a:xfrm>
        </p:grpSpPr>
        <p:sp>
          <p:nvSpPr>
            <p:cNvPr id="159" name="MMConnector"/>
            <p:cNvSpPr/>
            <p:nvPr/>
          </p:nvSpPr>
          <p:spPr>
            <a:xfrm>
              <a:off x="2739" y="5019"/>
              <a:ext cx="548" cy="796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8" name="SubTopic"/>
            <p:cNvSpPr/>
            <p:nvPr/>
          </p:nvSpPr>
          <p:spPr>
            <a:xfrm>
              <a:off x="-1702" y="4697"/>
              <a:ext cx="4166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平衡条件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：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F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400" i="1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L</a:t>
              </a:r>
              <a:r>
                <a:rPr lang="en-US" altLang="zh-CN" sz="2400" baseline="-25000">
                  <a:solidFill>
                    <a:srgbClr val="30303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endParaRPr lang="en-US" altLang="zh-CN" sz="240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1058" y="2961640"/>
            <a:ext cx="1555750" cy="1059180"/>
            <a:chOff x="837" y="5455"/>
            <a:chExt cx="2450" cy="1668"/>
          </a:xfrm>
        </p:grpSpPr>
        <p:sp>
          <p:nvSpPr>
            <p:cNvPr id="161" name="MMConnector"/>
            <p:cNvSpPr/>
            <p:nvPr/>
          </p:nvSpPr>
          <p:spPr>
            <a:xfrm>
              <a:off x="2739" y="5455"/>
              <a:ext cx="548" cy="166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0" name="SubTopic"/>
            <p:cNvSpPr/>
            <p:nvPr/>
          </p:nvSpPr>
          <p:spPr>
            <a:xfrm>
              <a:off x="837" y="5569"/>
              <a:ext cx="1627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杠杆分类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48243" y="3914775"/>
            <a:ext cx="1218565" cy="944880"/>
            <a:chOff x="1368" y="6956"/>
            <a:chExt cx="1919" cy="1488"/>
          </a:xfrm>
        </p:grpSpPr>
        <p:sp>
          <p:nvSpPr>
            <p:cNvPr id="163" name="MMConnector"/>
            <p:cNvSpPr/>
            <p:nvPr/>
          </p:nvSpPr>
          <p:spPr>
            <a:xfrm>
              <a:off x="2739" y="7932"/>
              <a:ext cx="548" cy="51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2" name="SubTopic"/>
            <p:cNvSpPr/>
            <p:nvPr/>
          </p:nvSpPr>
          <p:spPr>
            <a:xfrm>
              <a:off x="1368" y="6956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48243" y="4468495"/>
            <a:ext cx="1218565" cy="571500"/>
            <a:chOff x="1368" y="7828"/>
            <a:chExt cx="1919" cy="900"/>
          </a:xfrm>
        </p:grpSpPr>
        <p:sp>
          <p:nvSpPr>
            <p:cNvPr id="166" name="MMConnector"/>
            <p:cNvSpPr/>
            <p:nvPr/>
          </p:nvSpPr>
          <p:spPr>
            <a:xfrm>
              <a:off x="2739" y="8368"/>
              <a:ext cx="548" cy="360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" name="SubTopic"/>
            <p:cNvSpPr/>
            <p:nvPr/>
          </p:nvSpPr>
          <p:spPr>
            <a:xfrm>
              <a:off x="1368" y="7828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动滑轮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48243" y="5303520"/>
            <a:ext cx="1218565" cy="1263650"/>
            <a:chOff x="1368" y="9143"/>
            <a:chExt cx="1919" cy="1990"/>
          </a:xfrm>
        </p:grpSpPr>
        <p:sp>
          <p:nvSpPr>
            <p:cNvPr id="168" name="MMConnector"/>
            <p:cNvSpPr/>
            <p:nvPr/>
          </p:nvSpPr>
          <p:spPr>
            <a:xfrm>
              <a:off x="2739" y="9143"/>
              <a:ext cx="548" cy="1990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1368" y="9378"/>
              <a:ext cx="1096" cy="720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滑轮组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40863" y="3197225"/>
            <a:ext cx="701040" cy="1703705"/>
            <a:chOff x="14301" y="5826"/>
            <a:chExt cx="1104" cy="2683"/>
          </a:xfrm>
        </p:grpSpPr>
        <p:sp>
          <p:nvSpPr>
            <p:cNvPr id="147" name="MMConnector"/>
            <p:cNvSpPr/>
            <p:nvPr/>
          </p:nvSpPr>
          <p:spPr>
            <a:xfrm>
              <a:off x="14301" y="7201"/>
              <a:ext cx="548" cy="1308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14575" y="5826"/>
              <a:ext cx="831" cy="72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40863" y="3750945"/>
            <a:ext cx="701040" cy="873125"/>
            <a:chOff x="14301" y="6698"/>
            <a:chExt cx="1104" cy="1375"/>
          </a:xfrm>
        </p:grpSpPr>
        <p:sp>
          <p:nvSpPr>
            <p:cNvPr id="149" name="MMConnector"/>
            <p:cNvSpPr/>
            <p:nvPr/>
          </p:nvSpPr>
          <p:spPr>
            <a:xfrm>
              <a:off x="14301" y="7637"/>
              <a:ext cx="548" cy="43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8" name="SubTopic"/>
            <p:cNvSpPr/>
            <p:nvPr/>
          </p:nvSpPr>
          <p:spPr>
            <a:xfrm>
              <a:off x="14575" y="6698"/>
              <a:ext cx="831" cy="720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440863" y="4805680"/>
            <a:ext cx="1915795" cy="1390650"/>
            <a:chOff x="14301" y="8359"/>
            <a:chExt cx="3017" cy="2190"/>
          </a:xfrm>
        </p:grpSpPr>
        <p:sp>
          <p:nvSpPr>
            <p:cNvPr id="151" name="MMConnector"/>
            <p:cNvSpPr/>
            <p:nvPr/>
          </p:nvSpPr>
          <p:spPr>
            <a:xfrm>
              <a:off x="14301" y="8735"/>
              <a:ext cx="548" cy="1814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-163875"/>
                  </a:moveTo>
                  <a:cubicBezTo>
                    <a:pt x="11859" y="-163875"/>
                    <a:pt x="-36032" y="163875"/>
                    <a:pt x="125400" y="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4462" y="8359"/>
              <a:ext cx="2856" cy="125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提高机械效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率的方法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440863" y="4304665"/>
            <a:ext cx="2132330" cy="596265"/>
            <a:chOff x="14301" y="7570"/>
            <a:chExt cx="3358" cy="939"/>
          </a:xfrm>
        </p:grpSpPr>
        <p:sp>
          <p:nvSpPr>
            <p:cNvPr id="156" name="MMConnector"/>
            <p:cNvSpPr/>
            <p:nvPr/>
          </p:nvSpPr>
          <p:spPr>
            <a:xfrm>
              <a:off x="14301" y="8073"/>
              <a:ext cx="548" cy="43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14583" y="7570"/>
              <a:ext cx="3076" cy="720"/>
            </a:xfrm>
            <a:custGeom>
              <a:avLst/>
              <a:gdLst>
                <a:gd name="rtl" fmla="*/ 54150 w 1048800"/>
                <a:gd name="rtt" fmla="*/ 26030 h 180500"/>
                <a:gd name="rtr" fmla="*/ 996550 w 1048800"/>
                <a:gd name="rtb" fmla="*/ 162830 h 180500"/>
              </a:gdLst>
              <a:ahLst/>
              <a:cxnLst/>
              <a:rect l="rtl" t="rtt" r="rtr" b="rtb"/>
              <a:pathLst>
                <a:path w="1048800" h="180500" stroke="0">
                  <a:moveTo>
                    <a:pt x="0" y="0"/>
                  </a:moveTo>
                  <a:lnTo>
                    <a:pt x="1048800" y="0"/>
                  </a:lnTo>
                  <a:lnTo>
                    <a:pt x="1048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048800" h="180500" fill="none">
                  <a:moveTo>
                    <a:pt x="0" y="180500"/>
                  </a:moveTo>
                  <a:lnTo>
                    <a:pt x="1048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机械效率总小于1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5323" y="3252470"/>
            <a:ext cx="1970405" cy="1375410"/>
            <a:chOff x="184" y="6391"/>
            <a:chExt cx="3103" cy="2166"/>
          </a:xfrm>
        </p:grpSpPr>
        <p:sp>
          <p:nvSpPr>
            <p:cNvPr id="23" name="MMConnector"/>
            <p:cNvSpPr/>
            <p:nvPr/>
          </p:nvSpPr>
          <p:spPr>
            <a:xfrm>
              <a:off x="2739" y="7714"/>
              <a:ext cx="548" cy="843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4" name="SubTopic"/>
            <p:cNvSpPr/>
            <p:nvPr/>
          </p:nvSpPr>
          <p:spPr>
            <a:xfrm>
              <a:off x="184" y="6391"/>
              <a:ext cx="2280" cy="923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等臂杠杆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2183" y="3910965"/>
            <a:ext cx="1776730" cy="496800"/>
            <a:chOff x="1046" y="8419"/>
            <a:chExt cx="2798" cy="797"/>
          </a:xfrm>
        </p:grpSpPr>
        <p:sp>
          <p:nvSpPr>
            <p:cNvPr id="29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" name="SubTopic"/>
            <p:cNvSpPr/>
            <p:nvPr/>
          </p:nvSpPr>
          <p:spPr>
            <a:xfrm>
              <a:off x="1046" y="8419"/>
              <a:ext cx="1937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3918" y="4468495"/>
            <a:ext cx="1776730" cy="493200"/>
            <a:chOff x="1046" y="8419"/>
            <a:chExt cx="2798" cy="797"/>
          </a:xfrm>
        </p:grpSpPr>
        <p:sp>
          <p:nvSpPr>
            <p:cNvPr id="32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3" name="SubTopic"/>
            <p:cNvSpPr/>
            <p:nvPr/>
          </p:nvSpPr>
          <p:spPr>
            <a:xfrm>
              <a:off x="1046" y="8419"/>
              <a:ext cx="1937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省力杠杆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89978" y="4975225"/>
            <a:ext cx="1555750" cy="709930"/>
            <a:chOff x="837" y="4697"/>
            <a:chExt cx="2450" cy="1118"/>
          </a:xfrm>
        </p:grpSpPr>
        <p:sp>
          <p:nvSpPr>
            <p:cNvPr id="35" name="MMConnector"/>
            <p:cNvSpPr/>
            <p:nvPr/>
          </p:nvSpPr>
          <p:spPr>
            <a:xfrm>
              <a:off x="2739" y="5019"/>
              <a:ext cx="548" cy="796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6" name="SubTopic"/>
            <p:cNvSpPr/>
            <p:nvPr/>
          </p:nvSpPr>
          <p:spPr>
            <a:xfrm>
              <a:off x="837" y="4697"/>
              <a:ext cx="1627" cy="72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53518" y="4116705"/>
            <a:ext cx="2719705" cy="760730"/>
            <a:chOff x="10319" y="7274"/>
            <a:chExt cx="4283" cy="1198"/>
          </a:xfrm>
        </p:grpSpPr>
        <p:sp>
          <p:nvSpPr>
            <p:cNvPr id="106" name="MainTopic"/>
            <p:cNvSpPr/>
            <p:nvPr/>
          </p:nvSpPr>
          <p:spPr>
            <a:xfrm>
              <a:off x="12676" y="7290"/>
              <a:ext cx="1927" cy="1183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机械效率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1" name="MMConnector"/>
            <p:cNvSpPr/>
            <p:nvPr/>
          </p:nvSpPr>
          <p:spPr>
            <a:xfrm flipH="1">
              <a:off x="10319" y="7274"/>
              <a:ext cx="1257" cy="831"/>
            </a:xfrm>
            <a:custGeom>
              <a:avLst/>
              <a:gdLst/>
              <a:ahLst/>
              <a:cxnLst/>
              <a:pathLst>
                <a:path w="865252" h="321932">
                  <a:moveTo>
                    <a:pt x="114565" y="-47574"/>
                  </a:moveTo>
                  <a:cubicBezTo>
                    <a:pt x="131696" y="-56137"/>
                    <a:pt x="137275" y="-72999"/>
                    <a:pt x="130481" y="-85955"/>
                  </a:cubicBezTo>
                  <a:cubicBezTo>
                    <a:pt x="123686" y="-98912"/>
                    <a:pt x="106552" y="-104077"/>
                    <a:pt x="89858" y="-94689"/>
                  </a:cubicBezTo>
                  <a:cubicBezTo>
                    <a:pt x="74273" y="-85925"/>
                    <a:pt x="58688" y="-77161"/>
                    <a:pt x="43208" y="-68279"/>
                  </a:cubicBezTo>
                  <a:cubicBezTo>
                    <a:pt x="27728" y="-59397"/>
                    <a:pt x="12353" y="-50397"/>
                    <a:pt x="-2977" y="-41365"/>
                  </a:cubicBezTo>
                  <a:cubicBezTo>
                    <a:pt x="-18307" y="-32333"/>
                    <a:pt x="-33592" y="-23268"/>
                    <a:pt x="-48850" y="-14203"/>
                  </a:cubicBezTo>
                  <a:cubicBezTo>
                    <a:pt x="-64109" y="-5138"/>
                    <a:pt x="-79340" y="3928"/>
                    <a:pt x="-94575" y="12948"/>
                  </a:cubicBezTo>
                  <a:cubicBezTo>
                    <a:pt x="-109811" y="21969"/>
                    <a:pt x="-125050" y="30943"/>
                    <a:pt x="-140321" y="39828"/>
                  </a:cubicBezTo>
                  <a:cubicBezTo>
                    <a:pt x="-155592" y="48713"/>
                    <a:pt x="-170894" y="57509"/>
                    <a:pt x="-186255" y="66170"/>
                  </a:cubicBezTo>
                  <a:cubicBezTo>
                    <a:pt x="-201616" y="74830"/>
                    <a:pt x="-217035" y="83356"/>
                    <a:pt x="-232539" y="91701"/>
                  </a:cubicBezTo>
                  <a:cubicBezTo>
                    <a:pt x="-248042" y="100046"/>
                    <a:pt x="-263629" y="108209"/>
                    <a:pt x="-279321" y="116145"/>
                  </a:cubicBezTo>
                  <a:cubicBezTo>
                    <a:pt x="-295013" y="124081"/>
                    <a:pt x="-310809" y="131788"/>
                    <a:pt x="-326728" y="139222"/>
                  </a:cubicBezTo>
                  <a:cubicBezTo>
                    <a:pt x="-342647" y="146655"/>
                    <a:pt x="-358687" y="153813"/>
                    <a:pt x="-374861" y="160652"/>
                  </a:cubicBezTo>
                  <a:cubicBezTo>
                    <a:pt x="-391034" y="167491"/>
                    <a:pt x="-407341" y="174010"/>
                    <a:pt x="-423783" y="180168"/>
                  </a:cubicBezTo>
                  <a:cubicBezTo>
                    <a:pt x="-440224" y="186325"/>
                    <a:pt x="-456800" y="192120"/>
                    <a:pt x="-473518" y="197518"/>
                  </a:cubicBezTo>
                  <a:cubicBezTo>
                    <a:pt x="-490236" y="202915"/>
                    <a:pt x="-507096" y="207914"/>
                    <a:pt x="-524048" y="212483"/>
                  </a:cubicBezTo>
                  <a:cubicBezTo>
                    <a:pt x="-541000" y="217053"/>
                    <a:pt x="-558044" y="221193"/>
                    <a:pt x="-575310" y="224889"/>
                  </a:cubicBezTo>
                  <a:cubicBezTo>
                    <a:pt x="-592575" y="228584"/>
                    <a:pt x="-610063" y="231834"/>
                    <a:pt x="-627206" y="234610"/>
                  </a:cubicBezTo>
                  <a:cubicBezTo>
                    <a:pt x="-644349" y="237386"/>
                    <a:pt x="-661148" y="239688"/>
                    <a:pt x="-679611" y="241583"/>
                  </a:cubicBezTo>
                  <a:cubicBezTo>
                    <a:pt x="-698073" y="243477"/>
                    <a:pt x="-718200" y="244965"/>
                    <a:pt x="-732382" y="245800"/>
                  </a:cubicBezTo>
                  <a:cubicBezTo>
                    <a:pt x="-746564" y="246635"/>
                    <a:pt x="-754802" y="246818"/>
                    <a:pt x="-763040" y="247000"/>
                  </a:cubicBezTo>
                  <a:cubicBezTo>
                    <a:pt x="-765775" y="247061"/>
                    <a:pt x="-767600" y="248710"/>
                    <a:pt x="-767600" y="250800"/>
                  </a:cubicBezTo>
                  <a:cubicBezTo>
                    <a:pt x="-767600" y="252890"/>
                    <a:pt x="-765775" y="254527"/>
                    <a:pt x="-763040" y="254600"/>
                  </a:cubicBezTo>
                  <a:cubicBezTo>
                    <a:pt x="-754745" y="254821"/>
                    <a:pt x="-746449" y="255042"/>
                    <a:pt x="-732114" y="254898"/>
                  </a:cubicBezTo>
                  <a:cubicBezTo>
                    <a:pt x="-717779" y="254754"/>
                    <a:pt x="-697405" y="254244"/>
                    <a:pt x="-678660" y="253240"/>
                  </a:cubicBezTo>
                  <a:cubicBezTo>
                    <a:pt x="-659915" y="252235"/>
                    <a:pt x="-642801" y="250736"/>
                    <a:pt x="-625294" y="248771"/>
                  </a:cubicBezTo>
                  <a:cubicBezTo>
                    <a:pt x="-607787" y="246806"/>
                    <a:pt x="-589888" y="244375"/>
                    <a:pt x="-572172" y="241478"/>
                  </a:cubicBezTo>
                  <a:cubicBezTo>
                    <a:pt x="-554456" y="238581"/>
                    <a:pt x="-536922" y="235218"/>
                    <a:pt x="-519447" y="231410"/>
                  </a:cubicBezTo>
                  <a:cubicBezTo>
                    <a:pt x="-501971" y="227602"/>
                    <a:pt x="-484555" y="223350"/>
                    <a:pt x="-467255" y="218682"/>
                  </a:cubicBezTo>
                  <a:cubicBezTo>
                    <a:pt x="-449954" y="214014"/>
                    <a:pt x="-432770" y="208932"/>
                    <a:pt x="-415704" y="203473"/>
                  </a:cubicBezTo>
                  <a:cubicBezTo>
                    <a:pt x="-398638" y="198014"/>
                    <a:pt x="-381689" y="192179"/>
                    <a:pt x="-364865" y="186013"/>
                  </a:cubicBezTo>
                  <a:cubicBezTo>
                    <a:pt x="-348042" y="179848"/>
                    <a:pt x="-331343" y="173351"/>
                    <a:pt x="-314767" y="166574"/>
                  </a:cubicBezTo>
                  <a:cubicBezTo>
                    <a:pt x="-298190" y="159797"/>
                    <a:pt x="-281735" y="152739"/>
                    <a:pt x="-265394" y="145452"/>
                  </a:cubicBezTo>
                  <a:cubicBezTo>
                    <a:pt x="-249052" y="138165"/>
                    <a:pt x="-232823" y="130649"/>
                    <a:pt x="-216693" y="122955"/>
                  </a:cubicBezTo>
                  <a:cubicBezTo>
                    <a:pt x="-200563" y="115262"/>
                    <a:pt x="-184531" y="107392"/>
                    <a:pt x="-168580" y="99397"/>
                  </a:cubicBezTo>
                  <a:cubicBezTo>
                    <a:pt x="-152629" y="91402"/>
                    <a:pt x="-136758" y="83281"/>
                    <a:pt x="-120946" y="75085"/>
                  </a:cubicBezTo>
                  <a:cubicBezTo>
                    <a:pt x="-105134" y="66889"/>
                    <a:pt x="-89381" y="58618"/>
                    <a:pt x="-73665" y="50320"/>
                  </a:cubicBezTo>
                  <a:cubicBezTo>
                    <a:pt x="-57950" y="42022"/>
                    <a:pt x="-42271" y="33697"/>
                    <a:pt x="-26606" y="25395"/>
                  </a:cubicBezTo>
                  <a:cubicBezTo>
                    <a:pt x="-10941" y="17092"/>
                    <a:pt x="4711" y="8814"/>
                    <a:pt x="20367" y="590"/>
                  </a:cubicBezTo>
                  <a:cubicBezTo>
                    <a:pt x="36023" y="-7634"/>
                    <a:pt x="51683" y="-15803"/>
                    <a:pt x="67384" y="-23821"/>
                  </a:cubicBezTo>
                  <a:cubicBezTo>
                    <a:pt x="83084" y="-31839"/>
                    <a:pt x="98825" y="-39707"/>
                    <a:pt x="114565" y="-4757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43" name="组合 42"/>
          <p:cNvGrpSpPr/>
          <p:nvPr/>
        </p:nvGrpSpPr>
        <p:grpSpPr>
          <a:xfrm flipH="1">
            <a:off x="6311583" y="1752600"/>
            <a:ext cx="2580005" cy="1490345"/>
            <a:chOff x="3013" y="4029"/>
            <a:chExt cx="4804" cy="2347"/>
          </a:xfrm>
        </p:grpSpPr>
        <p:sp>
          <p:nvSpPr>
            <p:cNvPr id="44" name="MMConnector"/>
            <p:cNvSpPr/>
            <p:nvPr/>
          </p:nvSpPr>
          <p:spPr>
            <a:xfrm>
              <a:off x="5977" y="5404"/>
              <a:ext cx="1840" cy="972"/>
            </a:xfrm>
            <a:custGeom>
              <a:avLst/>
              <a:gdLst/>
              <a:ahLst/>
              <a:cxnLst/>
              <a:pathLst>
                <a:path w="841882" h="243672">
                  <a:moveTo>
                    <a:pt x="68810" y="72133"/>
                  </a:moveTo>
                  <a:cubicBezTo>
                    <a:pt x="86328" y="79875"/>
                    <a:pt x="102888" y="73084"/>
                    <a:pt x="108405" y="59534"/>
                  </a:cubicBezTo>
                  <a:cubicBezTo>
                    <a:pt x="113922" y="45984"/>
                    <a:pt x="106767" y="29689"/>
                    <a:pt x="88873" y="22861"/>
                  </a:cubicBezTo>
                  <a:cubicBezTo>
                    <a:pt x="72397" y="16573"/>
                    <a:pt x="55920" y="10286"/>
                    <a:pt x="39458" y="3887"/>
                  </a:cubicBezTo>
                  <a:cubicBezTo>
                    <a:pt x="22995" y="-2512"/>
                    <a:pt x="6547" y="-9022"/>
                    <a:pt x="-9908" y="-15566"/>
                  </a:cubicBezTo>
                  <a:cubicBezTo>
                    <a:pt x="-26363" y="-22109"/>
                    <a:pt x="-42824" y="-28685"/>
                    <a:pt x="-59305" y="-35264"/>
                  </a:cubicBezTo>
                  <a:cubicBezTo>
                    <a:pt x="-75786" y="-41843"/>
                    <a:pt x="-92286" y="-48424"/>
                    <a:pt x="-108821" y="-54963"/>
                  </a:cubicBezTo>
                  <a:cubicBezTo>
                    <a:pt x="-125356" y="-61502"/>
                    <a:pt x="-141926" y="-67997"/>
                    <a:pt x="-158544" y="-74407"/>
                  </a:cubicBezTo>
                  <a:cubicBezTo>
                    <a:pt x="-175163" y="-80817"/>
                    <a:pt x="-191830" y="-87141"/>
                    <a:pt x="-208558" y="-93334"/>
                  </a:cubicBezTo>
                  <a:cubicBezTo>
                    <a:pt x="-225287" y="-99527"/>
                    <a:pt x="-242077" y="-105590"/>
                    <a:pt x="-258938" y="-111476"/>
                  </a:cubicBezTo>
                  <a:cubicBezTo>
                    <a:pt x="-275800" y="-117363"/>
                    <a:pt x="-292733" y="-123074"/>
                    <a:pt x="-309743" y="-128565"/>
                  </a:cubicBezTo>
                  <a:cubicBezTo>
                    <a:pt x="-326754" y="-134056"/>
                    <a:pt x="-343842" y="-139327"/>
                    <a:pt x="-361011" y="-144336"/>
                  </a:cubicBezTo>
                  <a:cubicBezTo>
                    <a:pt x="-378180" y="-149345"/>
                    <a:pt x="-395429" y="-154093"/>
                    <a:pt x="-412755" y="-158539"/>
                  </a:cubicBezTo>
                  <a:cubicBezTo>
                    <a:pt x="-430080" y="-162986"/>
                    <a:pt x="-447481" y="-167132"/>
                    <a:pt x="-464960" y="-170943"/>
                  </a:cubicBezTo>
                  <a:cubicBezTo>
                    <a:pt x="-482439" y="-174754"/>
                    <a:pt x="-499996" y="-178231"/>
                    <a:pt x="-517583" y="-181346"/>
                  </a:cubicBezTo>
                  <a:cubicBezTo>
                    <a:pt x="-535171" y="-184461"/>
                    <a:pt x="-552787" y="-187215"/>
                    <a:pt x="-570556" y="-189585"/>
                  </a:cubicBezTo>
                  <a:cubicBezTo>
                    <a:pt x="-588325" y="-191955"/>
                    <a:pt x="-606245" y="-193942"/>
                    <a:pt x="-623788" y="-195542"/>
                  </a:cubicBezTo>
                  <a:cubicBezTo>
                    <a:pt x="-641331" y="-197142"/>
                    <a:pt x="-658497" y="-198355"/>
                    <a:pt x="-677177" y="-199147"/>
                  </a:cubicBezTo>
                  <a:cubicBezTo>
                    <a:pt x="-695856" y="-199939"/>
                    <a:pt x="-716048" y="-200311"/>
                    <a:pt x="-730611" y="-200378"/>
                  </a:cubicBezTo>
                  <a:cubicBezTo>
                    <a:pt x="-745174" y="-200446"/>
                    <a:pt x="-754107" y="-200211"/>
                    <a:pt x="-763040" y="-199975"/>
                  </a:cubicBezTo>
                  <a:cubicBezTo>
                    <a:pt x="-765775" y="-199903"/>
                    <a:pt x="-767600" y="-198265"/>
                    <a:pt x="-767600" y="-196175"/>
                  </a:cubicBezTo>
                  <a:cubicBezTo>
                    <a:pt x="-767600" y="-194085"/>
                    <a:pt x="-765775" y="-192444"/>
                    <a:pt x="-763040" y="-192375"/>
                  </a:cubicBezTo>
                  <a:cubicBezTo>
                    <a:pt x="-754162" y="-192151"/>
                    <a:pt x="-745284" y="-191926"/>
                    <a:pt x="-730858" y="-191114"/>
                  </a:cubicBezTo>
                  <a:cubicBezTo>
                    <a:pt x="-716432" y="-190302"/>
                    <a:pt x="-696458" y="-188901"/>
                    <a:pt x="-678027" y="-187164"/>
                  </a:cubicBezTo>
                  <a:cubicBezTo>
                    <a:pt x="-659597" y="-185427"/>
                    <a:pt x="-642709" y="-183353"/>
                    <a:pt x="-625485" y="-180881"/>
                  </a:cubicBezTo>
                  <a:cubicBezTo>
                    <a:pt x="-608261" y="-178409"/>
                    <a:pt x="-590700" y="-175538"/>
                    <a:pt x="-573323" y="-172300"/>
                  </a:cubicBezTo>
                  <a:cubicBezTo>
                    <a:pt x="-555947" y="-169062"/>
                    <a:pt x="-538755" y="-165458"/>
                    <a:pt x="-521621" y="-161502"/>
                  </a:cubicBezTo>
                  <a:cubicBezTo>
                    <a:pt x="-504487" y="-157546"/>
                    <a:pt x="-487411" y="-153238"/>
                    <a:pt x="-470434" y="-148607"/>
                  </a:cubicBezTo>
                  <a:cubicBezTo>
                    <a:pt x="-453456" y="-143977"/>
                    <a:pt x="-436578" y="-139023"/>
                    <a:pt x="-419789" y="-133777"/>
                  </a:cubicBezTo>
                  <a:cubicBezTo>
                    <a:pt x="-403000" y="-128531"/>
                    <a:pt x="-386301" y="-122994"/>
                    <a:pt x="-369687" y="-117202"/>
                  </a:cubicBezTo>
                  <a:cubicBezTo>
                    <a:pt x="-353074" y="-111409"/>
                    <a:pt x="-336547" y="-105361"/>
                    <a:pt x="-320096" y="-99097"/>
                  </a:cubicBezTo>
                  <a:cubicBezTo>
                    <a:pt x="-303645" y="-92832"/>
                    <a:pt x="-287269" y="-86351"/>
                    <a:pt x="-270957" y="-79693"/>
                  </a:cubicBezTo>
                  <a:cubicBezTo>
                    <a:pt x="-254644" y="-73035"/>
                    <a:pt x="-238393" y="-66201"/>
                    <a:pt x="-222188" y="-59232"/>
                  </a:cubicBezTo>
                  <a:cubicBezTo>
                    <a:pt x="-205983" y="-52262"/>
                    <a:pt x="-189823" y="-45157"/>
                    <a:pt x="-173690" y="-37958"/>
                  </a:cubicBezTo>
                  <a:cubicBezTo>
                    <a:pt x="-157557" y="-30758"/>
                    <a:pt x="-141450" y="-23465"/>
                    <a:pt x="-125350" y="-16117"/>
                  </a:cubicBezTo>
                  <a:cubicBezTo>
                    <a:pt x="-109250" y="-8768"/>
                    <a:pt x="-93157" y="-1366"/>
                    <a:pt x="-77048" y="6049"/>
                  </a:cubicBezTo>
                  <a:cubicBezTo>
                    <a:pt x="-60940" y="13464"/>
                    <a:pt x="-44817" y="20891"/>
                    <a:pt x="-28665" y="28301"/>
                  </a:cubicBezTo>
                  <a:cubicBezTo>
                    <a:pt x="-12512" y="35710"/>
                    <a:pt x="3668" y="43102"/>
                    <a:pt x="19919" y="50405"/>
                  </a:cubicBezTo>
                  <a:cubicBezTo>
                    <a:pt x="36170" y="57707"/>
                    <a:pt x="52490" y="64920"/>
                    <a:pt x="68810" y="7213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45" name="MainTopic"/>
            <p:cNvSpPr/>
            <p:nvPr/>
          </p:nvSpPr>
          <p:spPr>
            <a:xfrm>
              <a:off x="3013" y="4029"/>
              <a:ext cx="1296" cy="118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斜面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8779193" y="1325880"/>
            <a:ext cx="2674620" cy="928370"/>
            <a:chOff x="-1016" y="8419"/>
            <a:chExt cx="4860" cy="797"/>
          </a:xfrm>
        </p:grpSpPr>
        <p:sp>
          <p:nvSpPr>
            <p:cNvPr id="47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8" name="SubTopic"/>
            <p:cNvSpPr/>
            <p:nvPr/>
          </p:nvSpPr>
          <p:spPr>
            <a:xfrm>
              <a:off x="-1016" y="8419"/>
              <a:ext cx="3999" cy="68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高度相同时，斜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面越长越省力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73468" y="5389245"/>
            <a:ext cx="1574800" cy="566420"/>
            <a:chOff x="1689" y="9278"/>
            <a:chExt cx="2480" cy="892"/>
          </a:xfrm>
        </p:grpSpPr>
        <p:sp>
          <p:nvSpPr>
            <p:cNvPr id="39" name="SubTopic"/>
            <p:cNvSpPr/>
            <p:nvPr/>
          </p:nvSpPr>
          <p:spPr>
            <a:xfrm>
              <a:off x="1689" y="9278"/>
              <a:ext cx="1627" cy="86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0" name="MMConnector"/>
            <p:cNvSpPr/>
            <p:nvPr/>
          </p:nvSpPr>
          <p:spPr>
            <a:xfrm rot="20460000">
              <a:off x="3621" y="10050"/>
              <a:ext cx="548" cy="120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43268" y="896620"/>
            <a:ext cx="6915785" cy="737235"/>
            <a:chOff x="1342" y="2812"/>
            <a:chExt cx="10891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7696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探究杠杆的平衡条件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2014.18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7548" y="1849120"/>
            <a:ext cx="111747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2014省卷18题6分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如图所示，利用铁架台、带有刻度的杠杆、细线、数量足够的钩码等实验器材探究杠杆的平衡条件．</a:t>
            </a:r>
            <a:endParaRPr lang="zh-CN" altLang="en-US"/>
          </a:p>
        </p:txBody>
      </p:sp>
      <p:pic>
        <p:nvPicPr>
          <p:cNvPr id="10" name="图片 -21474822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5363" y="3399790"/>
            <a:ext cx="2238375" cy="2091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361623" y="585406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0563" y="1105535"/>
            <a:ext cx="109048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实验前杠杆如图所示，为使杠杆处在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平衡状态，应将杠杆右端的平衡螺母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调．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记录实验数据的表格如表所示，请将表头栏目、实验所记录的数据补充完整．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34443" y="1176655"/>
            <a:ext cx="1139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水平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77428" y="1748155"/>
            <a:ext cx="88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554163" y="3295015"/>
          <a:ext cx="8369935" cy="26879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7635"/>
                <a:gridCol w="1833880"/>
                <a:gridCol w="1720850"/>
                <a:gridCol w="1500505"/>
                <a:gridCol w="1917065"/>
              </a:tblGrid>
              <a:tr h="79629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动力臂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阻力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5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5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5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193098" y="3452495"/>
            <a:ext cx="2061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/N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184833" y="3452495"/>
            <a:ext cx="201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阻力臂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/m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95703" y="4825365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28933" y="5444490"/>
            <a:ext cx="806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90115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173291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7228" y="2324735"/>
            <a:ext cx="108375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一、杠杆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定义：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如图所示，一根硬棒，在力的作用下能绕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转动，这根硬棒就是杠杆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五要素（如图）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：杠杆可以绕其转动的点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：使杠杆转动的力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：阻碍杠杆转动的力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36348" y="3579495"/>
            <a:ext cx="1455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固定点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24243" y="4680585"/>
            <a:ext cx="1791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支点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4243" y="5244465"/>
            <a:ext cx="1455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95998" y="5776595"/>
            <a:ext cx="1705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</a:t>
            </a:r>
            <a:endParaRPr lang="zh-CN" altLang="en-US"/>
          </a:p>
        </p:txBody>
      </p:sp>
      <p:pic>
        <p:nvPicPr>
          <p:cNvPr id="3" name="图片 -21474823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2748" y="4168775"/>
            <a:ext cx="2156460" cy="2156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流程图: 终止 3">
            <a:hlinkClick r:id="rId4" action="ppaction://hlinksldjump"/>
          </p:cNvPr>
          <p:cNvSpPr/>
          <p:nvPr/>
        </p:nvSpPr>
        <p:spPr>
          <a:xfrm>
            <a:off x="5592763" y="529907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80758" y="1597660"/>
            <a:ext cx="100863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动力臂：从支点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 b="0">
                <a:ea typeface="宋体" panose="02010600030101010101" pitchFamily="2" charset="-122"/>
              </a:rPr>
              <a:t>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</a:t>
            </a:r>
            <a:r>
              <a:rPr lang="zh-CN" sz="2400" b="0">
                <a:ea typeface="宋体" panose="02010600030101010101" pitchFamily="2" charset="-122"/>
              </a:rPr>
              <a:t>的距离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>
                <a:ea typeface="宋体" panose="02010600030101010101" pitchFamily="2" charset="-122"/>
              </a:rPr>
              <a:t>阻力臂：从支点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 b="0">
                <a:ea typeface="宋体" panose="02010600030101010101" pitchFamily="2" charset="-122"/>
              </a:rPr>
              <a:t>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</a:t>
            </a:r>
            <a:r>
              <a:rPr lang="zh-CN" sz="2400" b="0">
                <a:ea typeface="宋体" panose="02010600030101010101" pitchFamily="2" charset="-122"/>
              </a:rPr>
              <a:t>的距离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</a:t>
            </a:r>
            <a:r>
              <a:rPr lang="zh-CN" sz="2400" b="0">
                <a:ea typeface="宋体" panose="02010600030101010101" pitchFamily="2" charset="-122"/>
              </a:rPr>
              <a:t>杠杆的平衡条件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杠杆平衡是指杠杆在动力和阻力的作用下处于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(2)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平衡条件：动力</a:t>
            </a:r>
            <a:r>
              <a:rPr 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动力臂＝阻力</a:t>
            </a:r>
            <a:r>
              <a:rPr 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阻力臂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>
                <a:ea typeface="宋体" panose="02010600030101010101" pitchFamily="2" charset="-122"/>
              </a:rPr>
              <a:t>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分别表示动力、阻力、动力臂、阻力臂，杠杆的平衡条件还可写为：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>
                <a:ea typeface="宋体" panose="02010600030101010101" pitchFamily="2" charset="-122"/>
              </a:rPr>
              <a:t>注意：计算时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单位相同，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单位相同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92538" y="1723390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作用线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92538" y="2282825"/>
            <a:ext cx="2407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19048" y="3401695"/>
            <a:ext cx="1549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06498" y="4449445"/>
            <a:ext cx="2381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8806498" y="534035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229678" y="1619250"/>
          <a:ext cx="9715500" cy="4953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2735"/>
                <a:gridCol w="1835150"/>
                <a:gridCol w="1753870"/>
                <a:gridCol w="2002155"/>
                <a:gridCol w="2561590"/>
              </a:tblGrid>
              <a:tr h="69786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杠杆种类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力臂的关系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力的关系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应用举例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4046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省力杠杆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  <a:endParaRPr lang="en-US" altLang="zh-CN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撬棒、起瓶器、手推车等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40525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费力杠杆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L</a:t>
                      </a:r>
                      <a:r>
                        <a:rPr lang="en-US" sz="2400" baseline="-250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L</a:t>
                      </a:r>
                      <a:r>
                        <a:rPr lang="en-US" sz="2400" baseline="-250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镊子、钓鱼竿、筷子等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44589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等臂杠杆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______________________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天平、定滑轮等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117918" y="1013460"/>
            <a:ext cx="2586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生活中的杠杆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0398" y="2716530"/>
            <a:ext cx="1227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38713" y="2716530"/>
            <a:ext cx="1562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73203" y="2716530"/>
            <a:ext cx="1979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省力费距离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63148" y="4004945"/>
            <a:ext cx="1348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09068" y="4004945"/>
            <a:ext cx="1997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费力省距离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79763" y="5226685"/>
            <a:ext cx="1509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63148" y="5226685"/>
            <a:ext cx="1334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501448" y="4857115"/>
            <a:ext cx="1965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既不省力也不省距离</a:t>
            </a:r>
            <a:endParaRPr lang="zh-CN" altLang="en-US"/>
          </a:p>
        </p:txBody>
      </p:sp>
      <p:sp>
        <p:nvSpPr>
          <p:cNvPr id="2" name="流程图: 终止 1">
            <a:hlinkClick r:id="rId2" action="ppaction://hlinksldjump"/>
          </p:cNvPr>
          <p:cNvSpPr/>
          <p:nvPr/>
        </p:nvSpPr>
        <p:spPr>
          <a:xfrm>
            <a:off x="8809038" y="96012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21703" y="979170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21068" y="1655445"/>
            <a:ext cx="100755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>
                <a:ea typeface="宋体" panose="02010600030101010101" pitchFamily="2" charset="-122"/>
              </a:rPr>
              <a:t>下列工具中，在使用时属于费力杠杆的是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0">
                <a:ea typeface="宋体" panose="02010600030101010101" pitchFamily="2" charset="-122"/>
              </a:rPr>
              <a:t>天平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瓶盖起子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钢丝钳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理发剪刀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2.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(RJ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，动手动脑学物理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如图所示为工人在使用钳子剪铁丝时的情形，其工作时相当于一个省力杠杆，其中对杠杆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AOB</a:t>
            </a:r>
            <a:r>
              <a:rPr lang="zh-CN" sz="2400" b="0">
                <a:ea typeface="宋体" panose="02010600030101010101" pitchFamily="2" charset="-122"/>
              </a:rPr>
              <a:t>的动力和动力臂、阻力和阻力臂作图正确的是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3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863" y="4516755"/>
            <a:ext cx="8068945" cy="1711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028498" y="1780540"/>
            <a:ext cx="918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86593" y="3989705"/>
            <a:ext cx="1455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6848" y="1443990"/>
            <a:ext cx="95116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RJ八下P80，动手动脑学物理改编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工人师傅用独轮车搬运砖块，车和砖块所受的总重力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1 200 N</a:t>
            </a:r>
            <a:r>
              <a:rPr lang="zh-CN" sz="2400" b="0">
                <a:ea typeface="宋体" panose="02010600030101010101" pitchFamily="2" charset="-122"/>
              </a:rPr>
              <a:t>，如图所示．工人师傅推车时，人手向上的力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的大小是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A. 360 N  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400 N  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600 N  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1 200 N</a:t>
            </a:r>
            <a:endParaRPr lang="zh-CN" altLang="en-US"/>
          </a:p>
        </p:txBody>
      </p:sp>
      <p:pic>
        <p:nvPicPr>
          <p:cNvPr id="3" name="图片 -21474823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5658" y="2821305"/>
            <a:ext cx="2474595" cy="2556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159139" y="562403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416743" y="2702560"/>
            <a:ext cx="998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2023" y="688975"/>
            <a:ext cx="102222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>
                <a:ea typeface="宋体" panose="02010600030101010101" pitchFamily="2" charset="-122"/>
              </a:rPr>
              <a:t>如图所示为端午节赛龙舟时的情景，此时桨属于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省力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费力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等臂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杠杆，可以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距离．当运动员向后划桨时，龙舟就向前行进，说明物体间力的作用是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的．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 b="0">
                <a:ea typeface="宋体" panose="02010600030101010101" pitchFamily="2" charset="-122"/>
              </a:rPr>
              <a:t>如图所示，老人使用撬棒撬动一石块时，若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1 200  N</a:t>
            </a:r>
            <a:r>
              <a:rPr lang="zh-CN" sz="2400" b="0">
                <a:ea typeface="宋体" panose="02010600030101010101" pitchFamily="2" charset="-122"/>
              </a:rPr>
              <a:t>，则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 b="0">
                <a:ea typeface="宋体" panose="02010600030101010101" pitchFamily="2" charset="-122"/>
              </a:rPr>
              <a:t>，它是一种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等臂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省力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费力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杠杆．</a:t>
            </a:r>
            <a:endParaRPr lang="zh-CN" altLang="en-US"/>
          </a:p>
        </p:txBody>
      </p:sp>
      <p:pic>
        <p:nvPicPr>
          <p:cNvPr id="3" name="图片 -21474823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973" y="2745105"/>
            <a:ext cx="3971925" cy="1518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1008" y="2776220"/>
            <a:ext cx="2156460" cy="2156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432834" y="445182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47454" y="456422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937183" y="763905"/>
            <a:ext cx="1562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费力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9918" y="1341120"/>
            <a:ext cx="713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66318" y="1873250"/>
            <a:ext cx="1281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相互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18298" y="5763260"/>
            <a:ext cx="813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169093" y="5763260"/>
            <a:ext cx="148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省力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UNIT_TABLE_BEAUTIFY" val="smartTable{75ea1667-2ada-419f-aadd-ab1471771008}"/>
</p:tagLst>
</file>

<file path=ppt/tags/tag11.xml><?xml version="1.0" encoding="utf-8"?>
<p:tagLst xmlns:p="http://schemas.openxmlformats.org/presentationml/2006/main">
  <p:tag name="KSO_WM_UNIT_TABLE_BEAUTIFY" val="smartTable{143f1f3d-beca-4821-bebf-4dc8931cd567}"/>
</p:tagLst>
</file>

<file path=ppt/tags/tag12.xml><?xml version="1.0" encoding="utf-8"?>
<p:tagLst xmlns:p="http://schemas.openxmlformats.org/presentationml/2006/main">
  <p:tag name="KSO_WM_UNIT_TABLE_BEAUTIFY" val="smartTable{35b16f43-e753-4435-8f69-3e369e18c5b4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4619</Words>
  <Application>WPS 演示</Application>
  <PresentationFormat>宽屏</PresentationFormat>
  <Paragraphs>541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Tahoma</vt:lpstr>
      <vt:lpstr>黑体</vt:lpstr>
      <vt:lpstr>Times New Roman</vt:lpstr>
      <vt:lpstr>微软雅黑</vt:lpstr>
      <vt:lpstr>方正粗黑宋简体</vt:lpstr>
      <vt:lpstr>仿宋_GB2312</vt:lpstr>
      <vt:lpstr>仿宋</vt:lpstr>
      <vt:lpstr>Calibri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