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heme/theme3.xml" ContentType="application/vnd.openxmlformats-officedocument.them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heme/theme4.xml" ContentType="application/vnd.openxmlformats-officedocument.them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1105" r:id="rId3"/>
    <p:sldId id="891" r:id="rId4"/>
    <p:sldId id="1023" r:id="rId5"/>
    <p:sldId id="1106" r:id="rId6"/>
    <p:sldId id="1046" r:id="rId7"/>
    <p:sldId id="1050" r:id="rId8"/>
    <p:sldId id="1082" r:id="rId9"/>
    <p:sldId id="1080" r:id="rId10"/>
    <p:sldId id="1085" r:id="rId11"/>
    <p:sldId id="1089" r:id="rId12"/>
    <p:sldId id="1087" r:id="rId13"/>
    <p:sldId id="1096" r:id="rId14"/>
    <p:sldId id="1104" r:id="rId15"/>
    <p:sldId id="1107" r:id="rId16"/>
    <p:sldId id="1098" r:id="rId17"/>
    <p:sldId id="1099" r:id="rId18"/>
    <p:sldId id="1100" r:id="rId19"/>
    <p:sldId id="1101" r:id="rId20"/>
    <p:sldId id="1102" r:id="rId21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39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dou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64"/>
        <p:guide pos="39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heme" Target="../theme/theme4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heme" Target="../theme/theme3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97600" y="3938588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tags" Target="../tags/tag70.xml"/><Relationship Id="rId3" Type="http://schemas.openxmlformats.org/officeDocument/2006/relationships/slideLayout" Target="../slideLayouts/slideLayout14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69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7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3076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2.png"/><Relationship Id="rId5" Type="http://schemas.openxmlformats.org/officeDocument/2006/relationships/tags" Target="../tags/tag15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50.xml"/><Relationship Id="rId9" Type="http://schemas.openxmlformats.org/officeDocument/2006/relationships/tags" Target="../tags/tag1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tags" Target="../tags/tag288.xml"/><Relationship Id="rId18" Type="http://schemas.openxmlformats.org/officeDocument/2006/relationships/image" Target="../media/image12.jpeg"/><Relationship Id="rId3" Type="http://schemas.openxmlformats.org/officeDocument/2006/relationships/tags" Target="../tags/tag280.xml"/><Relationship Id="rId7" Type="http://schemas.openxmlformats.org/officeDocument/2006/relationships/tags" Target="../tags/tag282.xml"/><Relationship Id="rId12" Type="http://schemas.openxmlformats.org/officeDocument/2006/relationships/tags" Target="../tags/tag287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279.xml"/><Relationship Id="rId16" Type="http://schemas.openxmlformats.org/officeDocument/2006/relationships/tags" Target="../tags/tag291.xml"/><Relationship Id="rId1" Type="http://schemas.openxmlformats.org/officeDocument/2006/relationships/tags" Target="../tags/tag278.xml"/><Relationship Id="rId6" Type="http://schemas.openxmlformats.org/officeDocument/2006/relationships/video" Target="../media/media3.mp4"/><Relationship Id="rId11" Type="http://schemas.openxmlformats.org/officeDocument/2006/relationships/tags" Target="../tags/tag286.xml"/><Relationship Id="rId5" Type="http://schemas.microsoft.com/office/2007/relationships/media" Target="../media/media3.mp4"/><Relationship Id="rId15" Type="http://schemas.openxmlformats.org/officeDocument/2006/relationships/tags" Target="../tags/tag290.xml"/><Relationship Id="rId10" Type="http://schemas.openxmlformats.org/officeDocument/2006/relationships/tags" Target="../tags/tag285.xml"/><Relationship Id="rId19" Type="http://schemas.openxmlformats.org/officeDocument/2006/relationships/image" Target="../media/image13.png"/><Relationship Id="rId4" Type="http://schemas.openxmlformats.org/officeDocument/2006/relationships/tags" Target="../tags/tag281.xml"/><Relationship Id="rId9" Type="http://schemas.openxmlformats.org/officeDocument/2006/relationships/tags" Target="../tags/tag284.xml"/><Relationship Id="rId14" Type="http://schemas.openxmlformats.org/officeDocument/2006/relationships/tags" Target="../tags/tag28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slideLayout" Target="../slideLayouts/slideLayout1.xml"/><Relationship Id="rId3" Type="http://schemas.microsoft.com/office/2007/relationships/media" Target="../media/media4.mp4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5" Type="http://schemas.openxmlformats.org/officeDocument/2006/relationships/tags" Target="../tags/tag294.xml"/><Relationship Id="rId10" Type="http://schemas.openxmlformats.org/officeDocument/2006/relationships/tags" Target="../tags/tag299.xml"/><Relationship Id="rId4" Type="http://schemas.openxmlformats.org/officeDocument/2006/relationships/video" Target="../media/media4.mp4"/><Relationship Id="rId9" Type="http://schemas.openxmlformats.org/officeDocument/2006/relationships/tags" Target="../tags/tag298.xml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tags" Target="../tags/tag314.xml"/><Relationship Id="rId3" Type="http://schemas.openxmlformats.org/officeDocument/2006/relationships/tags" Target="../tags/tag304.xml"/><Relationship Id="rId7" Type="http://schemas.openxmlformats.org/officeDocument/2006/relationships/tags" Target="../tags/tag308.xml"/><Relationship Id="rId12" Type="http://schemas.openxmlformats.org/officeDocument/2006/relationships/tags" Target="../tags/tag313.xml"/><Relationship Id="rId17" Type="http://schemas.openxmlformats.org/officeDocument/2006/relationships/hyperlink" Target="&#21561;&#39118;&#26426;&#21319;&#21147;&#23454;&#39564;1.flv" TargetMode="External"/><Relationship Id="rId2" Type="http://schemas.openxmlformats.org/officeDocument/2006/relationships/tags" Target="../tags/tag303.xml"/><Relationship Id="rId16" Type="http://schemas.openxmlformats.org/officeDocument/2006/relationships/image" Target="../media/image7.jpeg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tags" Target="../tags/tag312.xml"/><Relationship Id="rId5" Type="http://schemas.openxmlformats.org/officeDocument/2006/relationships/tags" Target="../tags/tag306.xml"/><Relationship Id="rId15" Type="http://schemas.openxmlformats.org/officeDocument/2006/relationships/image" Target="../media/image3.jpeg"/><Relationship Id="rId10" Type="http://schemas.openxmlformats.org/officeDocument/2006/relationships/tags" Target="../tags/tag311.xml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327.xml"/><Relationship Id="rId18" Type="http://schemas.openxmlformats.org/officeDocument/2006/relationships/tags" Target="../tags/tag332.xml"/><Relationship Id="rId26" Type="http://schemas.openxmlformats.org/officeDocument/2006/relationships/tags" Target="../tags/tag340.xml"/><Relationship Id="rId3" Type="http://schemas.openxmlformats.org/officeDocument/2006/relationships/tags" Target="../tags/tag317.xml"/><Relationship Id="rId21" Type="http://schemas.openxmlformats.org/officeDocument/2006/relationships/tags" Target="../tags/tag335.xml"/><Relationship Id="rId34" Type="http://schemas.openxmlformats.org/officeDocument/2006/relationships/tags" Target="../tags/tag348.xml"/><Relationship Id="rId7" Type="http://schemas.openxmlformats.org/officeDocument/2006/relationships/tags" Target="../tags/tag321.xml"/><Relationship Id="rId12" Type="http://schemas.openxmlformats.org/officeDocument/2006/relationships/tags" Target="../tags/tag326.xml"/><Relationship Id="rId17" Type="http://schemas.openxmlformats.org/officeDocument/2006/relationships/tags" Target="../tags/tag331.xml"/><Relationship Id="rId25" Type="http://schemas.openxmlformats.org/officeDocument/2006/relationships/tags" Target="../tags/tag339.xml"/><Relationship Id="rId33" Type="http://schemas.openxmlformats.org/officeDocument/2006/relationships/tags" Target="../tags/tag347.xml"/><Relationship Id="rId2" Type="http://schemas.openxmlformats.org/officeDocument/2006/relationships/tags" Target="../tags/tag316.xml"/><Relationship Id="rId16" Type="http://schemas.openxmlformats.org/officeDocument/2006/relationships/tags" Target="../tags/tag330.xml"/><Relationship Id="rId20" Type="http://schemas.openxmlformats.org/officeDocument/2006/relationships/tags" Target="../tags/tag334.xml"/><Relationship Id="rId29" Type="http://schemas.openxmlformats.org/officeDocument/2006/relationships/tags" Target="../tags/tag343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tags" Target="../tags/tag325.xml"/><Relationship Id="rId24" Type="http://schemas.openxmlformats.org/officeDocument/2006/relationships/tags" Target="../tags/tag338.xml"/><Relationship Id="rId32" Type="http://schemas.openxmlformats.org/officeDocument/2006/relationships/tags" Target="../tags/tag346.xml"/><Relationship Id="rId5" Type="http://schemas.openxmlformats.org/officeDocument/2006/relationships/tags" Target="../tags/tag319.xml"/><Relationship Id="rId15" Type="http://schemas.openxmlformats.org/officeDocument/2006/relationships/tags" Target="../tags/tag329.xml"/><Relationship Id="rId23" Type="http://schemas.openxmlformats.org/officeDocument/2006/relationships/tags" Target="../tags/tag337.xml"/><Relationship Id="rId28" Type="http://schemas.openxmlformats.org/officeDocument/2006/relationships/tags" Target="../tags/tag342.xml"/><Relationship Id="rId10" Type="http://schemas.openxmlformats.org/officeDocument/2006/relationships/tags" Target="../tags/tag324.xml"/><Relationship Id="rId19" Type="http://schemas.openxmlformats.org/officeDocument/2006/relationships/tags" Target="../tags/tag333.xml"/><Relationship Id="rId31" Type="http://schemas.openxmlformats.org/officeDocument/2006/relationships/tags" Target="../tags/tag345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tags" Target="../tags/tag328.xml"/><Relationship Id="rId22" Type="http://schemas.openxmlformats.org/officeDocument/2006/relationships/tags" Target="../tags/tag336.xml"/><Relationship Id="rId27" Type="http://schemas.openxmlformats.org/officeDocument/2006/relationships/tags" Target="../tags/tag341.xml"/><Relationship Id="rId30" Type="http://schemas.openxmlformats.org/officeDocument/2006/relationships/tags" Target="../tags/tag344.xml"/><Relationship Id="rId35" Type="http://schemas.openxmlformats.org/officeDocument/2006/relationships/slideLayout" Target="../slideLayouts/slideLayout1.xml"/><Relationship Id="rId8" Type="http://schemas.openxmlformats.org/officeDocument/2006/relationships/tags" Target="../tags/tag3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56.xml"/><Relationship Id="rId3" Type="http://schemas.openxmlformats.org/officeDocument/2006/relationships/tags" Target="../tags/tag351.xml"/><Relationship Id="rId7" Type="http://schemas.openxmlformats.org/officeDocument/2006/relationships/tags" Target="../tags/tag355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64.xml"/><Relationship Id="rId13" Type="http://schemas.openxmlformats.org/officeDocument/2006/relationships/tags" Target="../tags/tag369.xml"/><Relationship Id="rId3" Type="http://schemas.openxmlformats.org/officeDocument/2006/relationships/tags" Target="../tags/tag359.xml"/><Relationship Id="rId7" Type="http://schemas.openxmlformats.org/officeDocument/2006/relationships/tags" Target="../tags/tag363.xml"/><Relationship Id="rId12" Type="http://schemas.openxmlformats.org/officeDocument/2006/relationships/tags" Target="../tags/tag368.xml"/><Relationship Id="rId2" Type="http://schemas.openxmlformats.org/officeDocument/2006/relationships/tags" Target="../tags/tag358.xml"/><Relationship Id="rId16" Type="http://schemas.openxmlformats.org/officeDocument/2006/relationships/image" Target="../media/image16.png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tags" Target="../tags/tag367.xml"/><Relationship Id="rId5" Type="http://schemas.openxmlformats.org/officeDocument/2006/relationships/tags" Target="../tags/tag361.xml"/><Relationship Id="rId15" Type="http://schemas.openxmlformats.org/officeDocument/2006/relationships/image" Target="../media/image15.png"/><Relationship Id="rId10" Type="http://schemas.openxmlformats.org/officeDocument/2006/relationships/tags" Target="../tags/tag366.xml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1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image" Target="../media/image17.jpeg"/><Relationship Id="rId5" Type="http://schemas.openxmlformats.org/officeDocument/2006/relationships/tags" Target="../tags/tag374.xml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373.xml"/><Relationship Id="rId9" Type="http://schemas.openxmlformats.org/officeDocument/2006/relationships/tags" Target="../tags/tag37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13" Type="http://schemas.openxmlformats.org/officeDocument/2006/relationships/tags" Target="../tags/tag391.xml"/><Relationship Id="rId18" Type="http://schemas.openxmlformats.org/officeDocument/2006/relationships/tags" Target="../tags/tag396.xml"/><Relationship Id="rId3" Type="http://schemas.openxmlformats.org/officeDocument/2006/relationships/tags" Target="../tags/tag381.xml"/><Relationship Id="rId21" Type="http://schemas.openxmlformats.org/officeDocument/2006/relationships/image" Target="../media/image18.jpeg"/><Relationship Id="rId7" Type="http://schemas.openxmlformats.org/officeDocument/2006/relationships/tags" Target="../tags/tag385.xml"/><Relationship Id="rId12" Type="http://schemas.openxmlformats.org/officeDocument/2006/relationships/tags" Target="../tags/tag390.xml"/><Relationship Id="rId17" Type="http://schemas.openxmlformats.org/officeDocument/2006/relationships/tags" Target="../tags/tag395.xml"/><Relationship Id="rId2" Type="http://schemas.openxmlformats.org/officeDocument/2006/relationships/tags" Target="../tags/tag380.xml"/><Relationship Id="rId16" Type="http://schemas.openxmlformats.org/officeDocument/2006/relationships/tags" Target="../tags/tag394.xml"/><Relationship Id="rId20" Type="http://schemas.openxmlformats.org/officeDocument/2006/relationships/slideLayout" Target="../slideLayouts/slideLayout13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tags" Target="../tags/tag389.xml"/><Relationship Id="rId5" Type="http://schemas.openxmlformats.org/officeDocument/2006/relationships/tags" Target="../tags/tag383.xml"/><Relationship Id="rId15" Type="http://schemas.openxmlformats.org/officeDocument/2006/relationships/tags" Target="../tags/tag393.xml"/><Relationship Id="rId10" Type="http://schemas.openxmlformats.org/officeDocument/2006/relationships/tags" Target="../tags/tag388.xml"/><Relationship Id="rId19" Type="http://schemas.openxmlformats.org/officeDocument/2006/relationships/tags" Target="../tags/tag397.xml"/><Relationship Id="rId4" Type="http://schemas.openxmlformats.org/officeDocument/2006/relationships/tags" Target="../tags/tag382.xml"/><Relationship Id="rId9" Type="http://schemas.openxmlformats.org/officeDocument/2006/relationships/tags" Target="../tags/tag387.xml"/><Relationship Id="rId14" Type="http://schemas.openxmlformats.org/officeDocument/2006/relationships/tags" Target="../tags/tag3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tags" Target="../tags/tag410.xml"/><Relationship Id="rId18" Type="http://schemas.openxmlformats.org/officeDocument/2006/relationships/image" Target="../media/image20.png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tags" Target="../tags/tag409.xml"/><Relationship Id="rId17" Type="http://schemas.openxmlformats.org/officeDocument/2006/relationships/oleObject" Target="../embeddings/oleObject1.bin"/><Relationship Id="rId2" Type="http://schemas.openxmlformats.org/officeDocument/2006/relationships/tags" Target="../tags/tag399.xml"/><Relationship Id="rId16" Type="http://schemas.openxmlformats.org/officeDocument/2006/relationships/image" Target="../media/image19.png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5" Type="http://schemas.openxmlformats.org/officeDocument/2006/relationships/tags" Target="../tags/tag402.xml"/><Relationship Id="rId15" Type="http://schemas.openxmlformats.org/officeDocument/2006/relationships/slideLayout" Target="../slideLayouts/slideLayout15.xml"/><Relationship Id="rId10" Type="http://schemas.openxmlformats.org/officeDocument/2006/relationships/tags" Target="../tags/tag407.xml"/><Relationship Id="rId4" Type="http://schemas.openxmlformats.org/officeDocument/2006/relationships/tags" Target="../tags/tag401.xml"/><Relationship Id="rId9" Type="http://schemas.openxmlformats.org/officeDocument/2006/relationships/tags" Target="../tags/tag406.xml"/><Relationship Id="rId14" Type="http://schemas.openxmlformats.org/officeDocument/2006/relationships/tags" Target="../tags/tag4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tags" Target="../tags/tag414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5" Type="http://schemas.openxmlformats.org/officeDocument/2006/relationships/tags" Target="../tags/tag416.xml"/><Relationship Id="rId4" Type="http://schemas.openxmlformats.org/officeDocument/2006/relationships/tags" Target="../tags/tag4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image" Target="../media/image4.jpeg"/><Relationship Id="rId2" Type="http://schemas.openxmlformats.org/officeDocument/2006/relationships/tags" Target="../tags/tag157.xml"/><Relationship Id="rId16" Type="http://schemas.openxmlformats.org/officeDocument/2006/relationships/image" Target="../media/image3.jpeg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5" Type="http://schemas.openxmlformats.org/officeDocument/2006/relationships/tags" Target="../tags/tag160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65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tags" Target="../tags/tag182.xml"/><Relationship Id="rId18" Type="http://schemas.openxmlformats.org/officeDocument/2006/relationships/image" Target="../media/image6.png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tags" Target="../tags/tag181.xml"/><Relationship Id="rId17" Type="http://schemas.openxmlformats.org/officeDocument/2006/relationships/image" Target="../media/image5.png"/><Relationship Id="rId2" Type="http://schemas.openxmlformats.org/officeDocument/2006/relationships/tags" Target="../tags/tag171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tags" Target="../tags/tag180.xml"/><Relationship Id="rId5" Type="http://schemas.openxmlformats.org/officeDocument/2006/relationships/tags" Target="../tags/tag174.xml"/><Relationship Id="rId15" Type="http://schemas.openxmlformats.org/officeDocument/2006/relationships/tags" Target="../tags/tag184.xml"/><Relationship Id="rId10" Type="http://schemas.openxmlformats.org/officeDocument/2006/relationships/tags" Target="../tags/tag179.xml"/><Relationship Id="rId19" Type="http://schemas.openxmlformats.org/officeDocument/2006/relationships/image" Target="../media/image7.jpeg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tags" Target="../tags/tag18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tags" Target="../tags/tag195.xml"/><Relationship Id="rId3" Type="http://schemas.openxmlformats.org/officeDocument/2006/relationships/tags" Target="../tags/tag187.xml"/><Relationship Id="rId7" Type="http://schemas.openxmlformats.org/officeDocument/2006/relationships/tags" Target="../tags/tag189.xml"/><Relationship Id="rId12" Type="http://schemas.openxmlformats.org/officeDocument/2006/relationships/tags" Target="../tags/tag194.xml"/><Relationship Id="rId17" Type="http://schemas.openxmlformats.org/officeDocument/2006/relationships/image" Target="../media/image9.png"/><Relationship Id="rId2" Type="http://schemas.openxmlformats.org/officeDocument/2006/relationships/tags" Target="../tags/tag186.xml"/><Relationship Id="rId16" Type="http://schemas.openxmlformats.org/officeDocument/2006/relationships/image" Target="../media/image8.png"/><Relationship Id="rId1" Type="http://schemas.openxmlformats.org/officeDocument/2006/relationships/tags" Target="../tags/tag185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5" Type="http://schemas.openxmlformats.org/officeDocument/2006/relationships/video" Target="../media/media1.mp4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92.xml"/><Relationship Id="rId4" Type="http://schemas.microsoft.com/office/2007/relationships/media" Target="../media/media1.mp4"/><Relationship Id="rId9" Type="http://schemas.openxmlformats.org/officeDocument/2006/relationships/tags" Target="../tags/tag191.xml"/><Relationship Id="rId14" Type="http://schemas.openxmlformats.org/officeDocument/2006/relationships/tags" Target="../tags/tag19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tags" Target="../tags/tag214.xml"/><Relationship Id="rId3" Type="http://schemas.openxmlformats.org/officeDocument/2006/relationships/tags" Target="../tags/tag199.xml"/><Relationship Id="rId21" Type="http://schemas.openxmlformats.org/officeDocument/2006/relationships/tags" Target="../tags/tag217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20" Type="http://schemas.openxmlformats.org/officeDocument/2006/relationships/tags" Target="../tags/tag216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24" Type="http://schemas.openxmlformats.org/officeDocument/2006/relationships/image" Target="../media/image5.png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206.xml"/><Relationship Id="rId19" Type="http://schemas.openxmlformats.org/officeDocument/2006/relationships/tags" Target="../tags/tag215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Relationship Id="rId22" Type="http://schemas.openxmlformats.org/officeDocument/2006/relationships/tags" Target="../tags/tag2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5" Type="http://schemas.openxmlformats.org/officeDocument/2006/relationships/tags" Target="../tags/tag223.xml"/><Relationship Id="rId10" Type="http://schemas.openxmlformats.org/officeDocument/2006/relationships/tags" Target="../tags/tag228.xml"/><Relationship Id="rId4" Type="http://schemas.openxmlformats.org/officeDocument/2006/relationships/tags" Target="../tags/tag222.xml"/><Relationship Id="rId9" Type="http://schemas.openxmlformats.org/officeDocument/2006/relationships/tags" Target="../tags/tag2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tags" Target="../tags/tag242.xml"/><Relationship Id="rId18" Type="http://schemas.openxmlformats.org/officeDocument/2006/relationships/tags" Target="../tags/tag247.xml"/><Relationship Id="rId26" Type="http://schemas.openxmlformats.org/officeDocument/2006/relationships/tags" Target="../tags/tag255.xml"/><Relationship Id="rId3" Type="http://schemas.openxmlformats.org/officeDocument/2006/relationships/tags" Target="../tags/tag232.xml"/><Relationship Id="rId21" Type="http://schemas.openxmlformats.org/officeDocument/2006/relationships/tags" Target="../tags/tag250.xml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tags" Target="../tags/tag246.xml"/><Relationship Id="rId25" Type="http://schemas.openxmlformats.org/officeDocument/2006/relationships/tags" Target="../tags/tag254.xml"/><Relationship Id="rId2" Type="http://schemas.openxmlformats.org/officeDocument/2006/relationships/tags" Target="../tags/tag231.xml"/><Relationship Id="rId16" Type="http://schemas.openxmlformats.org/officeDocument/2006/relationships/tags" Target="../tags/tag245.xml"/><Relationship Id="rId20" Type="http://schemas.openxmlformats.org/officeDocument/2006/relationships/tags" Target="../tags/tag249.xml"/><Relationship Id="rId29" Type="http://schemas.openxmlformats.org/officeDocument/2006/relationships/slideLayout" Target="../slideLayouts/slideLayout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24" Type="http://schemas.openxmlformats.org/officeDocument/2006/relationships/tags" Target="../tags/tag253.xml"/><Relationship Id="rId5" Type="http://schemas.openxmlformats.org/officeDocument/2006/relationships/tags" Target="../tags/tag234.xml"/><Relationship Id="rId15" Type="http://schemas.openxmlformats.org/officeDocument/2006/relationships/tags" Target="../tags/tag244.xml"/><Relationship Id="rId23" Type="http://schemas.openxmlformats.org/officeDocument/2006/relationships/tags" Target="../tags/tag252.xml"/><Relationship Id="rId28" Type="http://schemas.openxmlformats.org/officeDocument/2006/relationships/tags" Target="../tags/tag257.xml"/><Relationship Id="rId10" Type="http://schemas.openxmlformats.org/officeDocument/2006/relationships/tags" Target="../tags/tag239.xml"/><Relationship Id="rId19" Type="http://schemas.openxmlformats.org/officeDocument/2006/relationships/tags" Target="../tags/tag248.xml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tags" Target="../tags/tag243.xml"/><Relationship Id="rId22" Type="http://schemas.openxmlformats.org/officeDocument/2006/relationships/tags" Target="../tags/tag251.xml"/><Relationship Id="rId27" Type="http://schemas.openxmlformats.org/officeDocument/2006/relationships/tags" Target="../tags/tag256.xml"/><Relationship Id="rId30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13" Type="http://schemas.microsoft.com/office/2007/relationships/media" Target="../media/media2.mp4"/><Relationship Id="rId18" Type="http://schemas.openxmlformats.org/officeDocument/2006/relationships/tags" Target="../tags/tag273.xml"/><Relationship Id="rId3" Type="http://schemas.openxmlformats.org/officeDocument/2006/relationships/tags" Target="../tags/tag260.xml"/><Relationship Id="rId21" Type="http://schemas.openxmlformats.org/officeDocument/2006/relationships/tags" Target="../tags/tag276.xml"/><Relationship Id="rId7" Type="http://schemas.openxmlformats.org/officeDocument/2006/relationships/tags" Target="../tags/tag264.xml"/><Relationship Id="rId12" Type="http://schemas.openxmlformats.org/officeDocument/2006/relationships/tags" Target="../tags/tag269.xml"/><Relationship Id="rId17" Type="http://schemas.openxmlformats.org/officeDocument/2006/relationships/tags" Target="../tags/tag272.xml"/><Relationship Id="rId2" Type="http://schemas.openxmlformats.org/officeDocument/2006/relationships/tags" Target="../tags/tag259.xml"/><Relationship Id="rId16" Type="http://schemas.openxmlformats.org/officeDocument/2006/relationships/tags" Target="../tags/tag271.xml"/><Relationship Id="rId20" Type="http://schemas.openxmlformats.org/officeDocument/2006/relationships/tags" Target="../tags/tag275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tags" Target="../tags/tag268.xml"/><Relationship Id="rId24" Type="http://schemas.openxmlformats.org/officeDocument/2006/relationships/image" Target="../media/image11.png"/><Relationship Id="rId5" Type="http://schemas.openxmlformats.org/officeDocument/2006/relationships/tags" Target="../tags/tag262.xml"/><Relationship Id="rId15" Type="http://schemas.openxmlformats.org/officeDocument/2006/relationships/tags" Target="../tags/tag270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267.xml"/><Relationship Id="rId19" Type="http://schemas.openxmlformats.org/officeDocument/2006/relationships/tags" Target="../tags/tag274.xml"/><Relationship Id="rId4" Type="http://schemas.openxmlformats.org/officeDocument/2006/relationships/tags" Target="../tags/tag261.xml"/><Relationship Id="rId9" Type="http://schemas.openxmlformats.org/officeDocument/2006/relationships/tags" Target="../tags/tag266.xml"/><Relationship Id="rId14" Type="http://schemas.openxmlformats.org/officeDocument/2006/relationships/video" Target="../media/media2.mp4"/><Relationship Id="rId22" Type="http://schemas.openxmlformats.org/officeDocument/2006/relationships/tags" Target="../tags/tag27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2"/>
            </p:custDataLst>
          </p:nvPr>
        </p:nvGrpSpPr>
        <p:grpSpPr>
          <a:xfrm>
            <a:off x="-6985" y="-6350"/>
            <a:ext cx="12204700" cy="6883400"/>
            <a:chOff x="-11" y="-10"/>
            <a:chExt cx="19220" cy="10840"/>
          </a:xfrm>
        </p:grpSpPr>
        <p:sp>
          <p:nvSpPr>
            <p:cNvPr id="39" name="矩形 38"/>
            <p:cNvSpPr/>
            <p:nvPr>
              <p:custDataLst>
                <p:tags r:id="rId4"/>
              </p:custDataLst>
            </p:nvPr>
          </p:nvSpPr>
          <p:spPr>
            <a:xfrm>
              <a:off x="-11" y="3570"/>
              <a:ext cx="19200" cy="4640"/>
            </a:xfrm>
            <a:prstGeom prst="rect">
              <a:avLst/>
            </a:prstGeom>
            <a:solidFill>
              <a:srgbClr val="0070C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>
              <p:custDataLst>
                <p:tags r:id="rId5"/>
              </p:custDataLst>
            </p:nvPr>
          </p:nvSpPr>
          <p:spPr>
            <a:xfrm>
              <a:off x="2178" y="-10"/>
              <a:ext cx="4380" cy="1084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>
              <p:custDataLst>
                <p:tags r:id="rId6"/>
              </p:custDataLst>
            </p:nvPr>
          </p:nvSpPr>
          <p:spPr>
            <a:xfrm>
              <a:off x="-11" y="0"/>
              <a:ext cx="4236" cy="1080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>
              <p:custDataLst>
                <p:tags r:id="rId7"/>
              </p:custDataLst>
            </p:nvPr>
          </p:nvSpPr>
          <p:spPr>
            <a:xfrm>
              <a:off x="17290" y="8535"/>
              <a:ext cx="1919" cy="2285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>
              <p:custDataLst>
                <p:tags r:id="rId8"/>
              </p:custDataLst>
            </p:nvPr>
          </p:nvSpPr>
          <p:spPr>
            <a:xfrm>
              <a:off x="9027" y="2229"/>
              <a:ext cx="10182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1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在流体中运动</a:t>
              </a:r>
              <a:endParaRPr lang="zh-CN" altLang="en-US" sz="3600">
                <a:solidFill>
                  <a:srgbClr val="002060"/>
                </a:solidFill>
                <a:effectLst/>
                <a:latin typeface="+mj-ea"/>
                <a:ea typeface="+mj-ea"/>
                <a:cs typeface="+mj-ea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9"/>
              </p:custDataLst>
            </p:nvPr>
          </p:nvSpPr>
          <p:spPr>
            <a:xfrm>
              <a:off x="5011" y="692"/>
              <a:ext cx="1162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第十章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流体的力现象</a:t>
              </a:r>
            </a:p>
          </p:txBody>
        </p:sp>
      </p:grpSp>
      <p:sp>
        <p:nvSpPr>
          <p:cNvPr id="7170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849880" y="1830070"/>
            <a:ext cx="9171305" cy="4526280"/>
          </a:xfrm>
        </p:spPr>
        <p:txBody>
          <a:bodyPr vert="horz" wrap="square" lIns="91440" tIns="45720" rIns="91440" bIns="45720" anchor="t" anchorCtr="0">
            <a:normAutofit fontScale="70000"/>
          </a:bodyPr>
          <a:lstStyle/>
          <a:p>
            <a:pPr algn="l">
              <a:buNone/>
            </a:pPr>
            <a:r>
              <a:rPr lang="zh-CN" altLang="en-US" sz="4400" b="1">
                <a:solidFill>
                  <a:srgbClr val="FF0000"/>
                </a:solidFill>
              </a:rPr>
              <a:t>学习目标： </a:t>
            </a:r>
            <a:endParaRPr lang="en-US" altLang="zh-CN" sz="4400" b="1">
              <a:solidFill>
                <a:srgbClr val="FF0000"/>
              </a:solidFill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/>
              <a:t>【物理观念】了解流体压强与流速的关系，</a:t>
            </a:r>
            <a:r>
              <a:rPr lang="en-US" altLang="zh-CN" sz="3600"/>
              <a:t> </a:t>
            </a:r>
            <a:r>
              <a:rPr lang="zh-CN" altLang="en-US" sz="3600"/>
              <a:t>了解飞机升力产生的原因；能用</a:t>
            </a:r>
            <a:r>
              <a:rPr lang="en-US" altLang="zh-CN" sz="3600"/>
              <a:t> </a:t>
            </a:r>
            <a:r>
              <a:rPr lang="zh-CN" altLang="en-US" sz="3600"/>
              <a:t>流体压强与流速的关系解释自然界的有关现象，解决日常生活中的有关问题。</a:t>
            </a: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/>
              <a:t>【科学思维】能运用流体压强与流速的关系分析简单问题，</a:t>
            </a:r>
            <a:r>
              <a:rPr lang="en-US" altLang="zh-CN" sz="3600"/>
              <a:t> </a:t>
            </a:r>
            <a:r>
              <a:rPr lang="zh-CN" altLang="en-US" sz="3600"/>
              <a:t>并获得结论，培</a:t>
            </a:r>
            <a:r>
              <a:rPr lang="en-US" altLang="zh-CN" sz="3600"/>
              <a:t> </a:t>
            </a:r>
            <a:r>
              <a:rPr lang="zh-CN" altLang="en-US" sz="3600"/>
              <a:t>养科学推理能力；能在解释生活中有关流体压强与流速现象和利用流体压强与流</a:t>
            </a:r>
            <a:r>
              <a:rPr lang="en-US" altLang="zh-CN" sz="3600"/>
              <a:t> </a:t>
            </a:r>
            <a:r>
              <a:rPr lang="zh-CN" altLang="en-US" sz="3600"/>
              <a:t>速的关系解决实际问题时提出自己的见解、引用证据，具有利用科学证据的意识。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516755" y="1690370"/>
            <a:ext cx="734187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　　</a:t>
            </a:r>
            <a:r>
              <a:rPr lang="en-US" altLang="zh-CN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1738</a:t>
            </a:r>
            <a:r>
              <a:rPr lang="zh-CN" altLang="en-US" sz="28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年，发现流体压强与流速有关，这不仅解开尔鸟在天空中翱翔的奥秘，也成为人类打开空中旅行大门的钥匙。</a:t>
            </a:r>
          </a:p>
        </p:txBody>
      </p: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887095" y="1530350"/>
            <a:ext cx="2397760" cy="3067050"/>
            <a:chOff x="1617" y="2410"/>
            <a:chExt cx="3776" cy="4830"/>
          </a:xfrm>
        </p:grpSpPr>
        <p:sp>
          <p:nvSpPr>
            <p:cNvPr id="5" name="文本框 4"/>
            <p:cNvSpPr txBox="1"/>
            <p:nvPr>
              <p:custDataLst>
                <p:tags r:id="rId15"/>
              </p:custDataLst>
            </p:nvPr>
          </p:nvSpPr>
          <p:spPr>
            <a:xfrm>
              <a:off x="1617" y="6612"/>
              <a:ext cx="3776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伯努利（</a:t>
              </a:r>
              <a:r>
                <a:rPr lang="en-US" altLang="zh-CN" sz="20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1700~1782</a:t>
              </a:r>
              <a:r>
                <a:rPr lang="zh-CN" altLang="en-US" sz="20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）</a:t>
              </a:r>
            </a:p>
          </p:txBody>
        </p:sp>
        <p:pic>
          <p:nvPicPr>
            <p:cNvPr id="7" name="Picture 6" descr="t01d4d9367694e1d075[1]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837" y="2410"/>
              <a:ext cx="3335" cy="40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771525" y="4979035"/>
            <a:ext cx="1068768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</a:rPr>
              <a:t>对于流动的液体和气体，在流速大的地方压强小，流速小的地方压强大</a:t>
            </a:r>
            <a:r>
              <a:rPr lang="zh-CN" altLang="en-US" sz="3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。</a:t>
            </a:r>
            <a:r>
              <a:rPr lang="zh-CN" altLang="en-US" sz="3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这就是著名的伯努利原理。</a:t>
            </a:r>
          </a:p>
        </p:txBody>
      </p:sp>
      <p:pic>
        <p:nvPicPr>
          <p:cNvPr id="18" name="吹风机升力实验2">
            <a:hlinkClick r:id="" action="ppaction://media"/>
          </p:cNvPr>
          <p:cNvPicPr/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68395" y="1090930"/>
            <a:ext cx="8031480" cy="3691255"/>
          </a:xfrm>
          <a:prstGeom prst="rect">
            <a:avLst/>
          </a:prstGeom>
        </p:spPr>
      </p:pic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21" name="矩形 20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23" name="组合 22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8508" cy="1332"/>
              <a:chOff x="487" y="636"/>
              <a:chExt cx="8005" cy="1150"/>
            </a:xfrm>
          </p:grpSpPr>
          <p:sp>
            <p:nvSpPr>
              <p:cNvPr id="27" name="文本框 2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666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流体压强与流速的关系</a:t>
                </a:r>
              </a:p>
            </p:txBody>
          </p:sp>
          <p:sp>
            <p:nvSpPr>
              <p:cNvPr id="31" name="椭圆 30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32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420370" y="1069340"/>
            <a:ext cx="6694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关于流体压强与流速的关系现象</a:t>
            </a:r>
          </a:p>
        </p:txBody>
      </p:sp>
      <p:pic>
        <p:nvPicPr>
          <p:cNvPr id="2" name="流体压强与流速的关系 末日天坑_高清">
            <a:hlinkClick r:id="" action="ppaction://media"/>
          </p:cNvPr>
          <p:cNvPicPr/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775" y="1702435"/>
            <a:ext cx="11680190" cy="5088255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27" name="矩形 26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32" name="组合 31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8508" cy="1332"/>
              <a:chOff x="487" y="636"/>
              <a:chExt cx="8005" cy="1150"/>
            </a:xfrm>
          </p:grpSpPr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666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流体压强与流速的关系</a:t>
                </a:r>
              </a:p>
            </p:txBody>
          </p:sp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35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3272" cy="1332"/>
              <a:chOff x="487" y="636"/>
              <a:chExt cx="3079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173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升力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218565" y="1339215"/>
            <a:ext cx="86074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6600FF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鸟儿是怎样翱翔的？</a:t>
            </a:r>
            <a:r>
              <a:rPr lang="en-US" altLang="zh-CN" sz="3600" b="1">
                <a:solidFill>
                  <a:srgbClr val="6600FF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------</a:t>
            </a:r>
            <a:r>
              <a:rPr lang="zh-CN" altLang="en-US" sz="3600" b="1">
                <a:solidFill>
                  <a:srgbClr val="6600FF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升力</a:t>
            </a:r>
          </a:p>
        </p:txBody>
      </p:sp>
      <p:sp>
        <p:nvSpPr>
          <p:cNvPr id="8195" name="Rectangle 3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461645" y="2227580"/>
            <a:ext cx="8686800" cy="7620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None/>
            </a:pPr>
            <a:r>
              <a:rPr lang="en-US" altLang="zh-CN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 </a:t>
            </a:r>
            <a:r>
              <a:rPr lang="zh-CN" altLang="en-US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观察鸟儿的翅膀，画出鸟儿翅膀横截面的图形</a:t>
            </a:r>
          </a:p>
        </p:txBody>
      </p:sp>
      <p:pic>
        <p:nvPicPr>
          <p:cNvPr id="10244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396683" y="2989580"/>
            <a:ext cx="3989387" cy="261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45810" y="2989580"/>
            <a:ext cx="3979863" cy="261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Freeform 6">
            <a:hlinkClick r:id="rId17" action="ppaction://hlinkfile"/>
          </p:cNvPr>
          <p:cNvSpPr/>
          <p:nvPr>
            <p:custDataLst>
              <p:tags r:id="rId7"/>
            </p:custDataLst>
          </p:nvPr>
        </p:nvSpPr>
        <p:spPr>
          <a:xfrm>
            <a:off x="4208780" y="5918835"/>
            <a:ext cx="2327275" cy="708025"/>
          </a:xfrm>
          <a:custGeom>
            <a:avLst/>
            <a:gdLst>
              <a:gd name="txL" fmla="*/ 0 w 1466"/>
              <a:gd name="txT" fmla="*/ 0 h 446"/>
              <a:gd name="txR" fmla="*/ 1466 w 1466"/>
              <a:gd name="txB" fmla="*/ 446 h 44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66" h="446">
                <a:moveTo>
                  <a:pt x="3" y="296"/>
                </a:moveTo>
                <a:cubicBezTo>
                  <a:pt x="6" y="268"/>
                  <a:pt x="27" y="232"/>
                  <a:pt x="51" y="200"/>
                </a:cubicBezTo>
                <a:cubicBezTo>
                  <a:pt x="75" y="168"/>
                  <a:pt x="91" y="136"/>
                  <a:pt x="147" y="104"/>
                </a:cubicBezTo>
                <a:cubicBezTo>
                  <a:pt x="203" y="72"/>
                  <a:pt x="283" y="16"/>
                  <a:pt x="387" y="8"/>
                </a:cubicBezTo>
                <a:cubicBezTo>
                  <a:pt x="491" y="0"/>
                  <a:pt x="635" y="24"/>
                  <a:pt x="771" y="56"/>
                </a:cubicBezTo>
                <a:cubicBezTo>
                  <a:pt x="907" y="88"/>
                  <a:pt x="1099" y="160"/>
                  <a:pt x="1203" y="200"/>
                </a:cubicBezTo>
                <a:cubicBezTo>
                  <a:pt x="1307" y="240"/>
                  <a:pt x="1355" y="272"/>
                  <a:pt x="1395" y="296"/>
                </a:cubicBezTo>
                <a:cubicBezTo>
                  <a:pt x="1435" y="320"/>
                  <a:pt x="1466" y="331"/>
                  <a:pt x="1443" y="344"/>
                </a:cubicBezTo>
                <a:cubicBezTo>
                  <a:pt x="1420" y="357"/>
                  <a:pt x="1323" y="364"/>
                  <a:pt x="1254" y="377"/>
                </a:cubicBezTo>
                <a:cubicBezTo>
                  <a:pt x="1185" y="390"/>
                  <a:pt x="1109" y="412"/>
                  <a:pt x="1029" y="422"/>
                </a:cubicBezTo>
                <a:cubicBezTo>
                  <a:pt x="949" y="432"/>
                  <a:pt x="870" y="437"/>
                  <a:pt x="771" y="440"/>
                </a:cubicBezTo>
                <a:cubicBezTo>
                  <a:pt x="672" y="443"/>
                  <a:pt x="540" y="446"/>
                  <a:pt x="435" y="440"/>
                </a:cubicBezTo>
                <a:cubicBezTo>
                  <a:pt x="330" y="434"/>
                  <a:pt x="205" y="416"/>
                  <a:pt x="138" y="404"/>
                </a:cubicBezTo>
                <a:cubicBezTo>
                  <a:pt x="71" y="392"/>
                  <a:pt x="52" y="386"/>
                  <a:pt x="30" y="368"/>
                </a:cubicBezTo>
                <a:cubicBezTo>
                  <a:pt x="8" y="350"/>
                  <a:pt x="0" y="324"/>
                  <a:pt x="3" y="296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162175" y="1243965"/>
            <a:ext cx="8355330" cy="953135"/>
          </a:xfrm>
        </p:spPr>
        <p:txBody>
          <a:bodyPr vert="horz" wrap="square" lIns="91440" tIns="45720" rIns="91440" bIns="45720" anchor="ctr" anchorCtr="0">
            <a:normAutofit fontScale="90000"/>
          </a:bodyPr>
          <a:lstStyle/>
          <a:p>
            <a:pPr algn="l" eaLnBrk="1" hangingPunct="1">
              <a:buClrTx/>
              <a:buSzTx/>
              <a:buFontTx/>
            </a:pPr>
            <a:r>
              <a:rPr lang="zh-CN" altLang="en-US">
                <a:ea typeface="华文行楷" panose="02010800040101010101" pitchFamily="2" charset="-122"/>
              </a:rPr>
              <a:t>        </a:t>
            </a:r>
            <a:r>
              <a:rPr lang="zh-CN" altLang="en-US" sz="4000">
                <a:ea typeface="华文行楷" panose="02010800040101010101" pitchFamily="2" charset="-122"/>
              </a:rPr>
              <a:t>鸟翼的升力是如何产生的？</a:t>
            </a:r>
          </a:p>
        </p:txBody>
      </p:sp>
      <p:grpSp>
        <p:nvGrpSpPr>
          <p:cNvPr id="9219" name="Group 3"/>
          <p:cNvGrpSpPr/>
          <p:nvPr>
            <p:custDataLst>
              <p:tags r:id="rId2"/>
            </p:custDataLst>
          </p:nvPr>
        </p:nvGrpSpPr>
        <p:grpSpPr>
          <a:xfrm>
            <a:off x="2874963" y="2854325"/>
            <a:ext cx="4541837" cy="1719263"/>
            <a:chOff x="0" y="0"/>
            <a:chExt cx="2862" cy="1082"/>
          </a:xfrm>
        </p:grpSpPr>
        <p:sp>
          <p:nvSpPr>
            <p:cNvPr id="9237" name="Freeform 8"/>
            <p:cNvSpPr/>
            <p:nvPr>
              <p:custDataLst>
                <p:tags r:id="rId27"/>
              </p:custDataLst>
            </p:nvPr>
          </p:nvSpPr>
          <p:spPr>
            <a:xfrm>
              <a:off x="27" y="806"/>
              <a:ext cx="2835" cy="61"/>
            </a:xfrm>
            <a:custGeom>
              <a:avLst/>
              <a:gdLst>
                <a:gd name="txL" fmla="*/ 0 w 2835"/>
                <a:gd name="txT" fmla="*/ 0 h 61"/>
                <a:gd name="txR" fmla="*/ 2835 w 2835"/>
                <a:gd name="txB" fmla="*/ 61 h 61"/>
              </a:gdLst>
              <a:ahLst/>
              <a:cxnLst>
                <a:cxn ang="0">
                  <a:pos x="0" y="22"/>
                </a:cxn>
                <a:cxn ang="0">
                  <a:pos x="396" y="4"/>
                </a:cxn>
                <a:cxn ang="0">
                  <a:pos x="801" y="49"/>
                </a:cxn>
                <a:cxn ang="0">
                  <a:pos x="1221" y="57"/>
                </a:cxn>
                <a:cxn ang="0">
                  <a:pos x="1605" y="57"/>
                </a:cxn>
                <a:cxn ang="0">
                  <a:pos x="2025" y="31"/>
                </a:cxn>
                <a:cxn ang="0">
                  <a:pos x="2331" y="13"/>
                </a:cxn>
                <a:cxn ang="0">
                  <a:pos x="2835" y="13"/>
                </a:cxn>
              </a:cxnLst>
              <a:rect l="txL" t="txT" r="txR" b="txB"/>
              <a:pathLst>
                <a:path w="2835" h="61">
                  <a:moveTo>
                    <a:pt x="0" y="22"/>
                  </a:moveTo>
                  <a:cubicBezTo>
                    <a:pt x="63" y="19"/>
                    <a:pt x="263" y="0"/>
                    <a:pt x="396" y="4"/>
                  </a:cubicBezTo>
                  <a:cubicBezTo>
                    <a:pt x="529" y="8"/>
                    <a:pt x="664" y="40"/>
                    <a:pt x="801" y="49"/>
                  </a:cubicBezTo>
                  <a:cubicBezTo>
                    <a:pt x="938" y="58"/>
                    <a:pt x="1087" y="56"/>
                    <a:pt x="1221" y="57"/>
                  </a:cubicBezTo>
                  <a:cubicBezTo>
                    <a:pt x="1355" y="58"/>
                    <a:pt x="1471" y="61"/>
                    <a:pt x="1605" y="57"/>
                  </a:cubicBezTo>
                  <a:cubicBezTo>
                    <a:pt x="1739" y="53"/>
                    <a:pt x="1904" y="38"/>
                    <a:pt x="2025" y="31"/>
                  </a:cubicBezTo>
                  <a:cubicBezTo>
                    <a:pt x="2146" y="24"/>
                    <a:pt x="2196" y="16"/>
                    <a:pt x="2331" y="13"/>
                  </a:cubicBezTo>
                  <a:cubicBezTo>
                    <a:pt x="2466" y="10"/>
                    <a:pt x="2730" y="13"/>
                    <a:pt x="2835" y="1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38" name="Freeform 9"/>
            <p:cNvSpPr/>
            <p:nvPr>
              <p:custDataLst>
                <p:tags r:id="rId28"/>
              </p:custDataLst>
            </p:nvPr>
          </p:nvSpPr>
          <p:spPr>
            <a:xfrm>
              <a:off x="9" y="248"/>
              <a:ext cx="2853" cy="454"/>
            </a:xfrm>
            <a:custGeom>
              <a:avLst/>
              <a:gdLst>
                <a:gd name="txL" fmla="*/ 0 w 2853"/>
                <a:gd name="txT" fmla="*/ 0 h 454"/>
                <a:gd name="txR" fmla="*/ 2853 w 2853"/>
                <a:gd name="txB" fmla="*/ 454 h 454"/>
              </a:gdLst>
              <a:ahLst/>
              <a:cxnLst>
                <a:cxn ang="0">
                  <a:pos x="0" y="454"/>
                </a:cxn>
                <a:cxn ang="0">
                  <a:pos x="351" y="409"/>
                </a:cxn>
                <a:cxn ang="0">
                  <a:pos x="612" y="328"/>
                </a:cxn>
                <a:cxn ang="0">
                  <a:pos x="846" y="112"/>
                </a:cxn>
                <a:cxn ang="0">
                  <a:pos x="1089" y="13"/>
                </a:cxn>
                <a:cxn ang="0">
                  <a:pos x="1476" y="31"/>
                </a:cxn>
                <a:cxn ang="0">
                  <a:pos x="1782" y="130"/>
                </a:cxn>
                <a:cxn ang="0">
                  <a:pos x="2097" y="256"/>
                </a:cxn>
                <a:cxn ang="0">
                  <a:pos x="2403" y="400"/>
                </a:cxn>
                <a:cxn ang="0">
                  <a:pos x="2853" y="436"/>
                </a:cxn>
              </a:cxnLst>
              <a:rect l="txL" t="txT" r="txR" b="txB"/>
              <a:pathLst>
                <a:path w="2853" h="452">
                  <a:moveTo>
                    <a:pt x="0" y="454"/>
                  </a:moveTo>
                  <a:cubicBezTo>
                    <a:pt x="59" y="448"/>
                    <a:pt x="249" y="430"/>
                    <a:pt x="351" y="409"/>
                  </a:cubicBezTo>
                  <a:cubicBezTo>
                    <a:pt x="453" y="388"/>
                    <a:pt x="530" y="377"/>
                    <a:pt x="612" y="328"/>
                  </a:cubicBezTo>
                  <a:cubicBezTo>
                    <a:pt x="694" y="279"/>
                    <a:pt x="767" y="164"/>
                    <a:pt x="846" y="112"/>
                  </a:cubicBezTo>
                  <a:cubicBezTo>
                    <a:pt x="925" y="60"/>
                    <a:pt x="984" y="26"/>
                    <a:pt x="1089" y="13"/>
                  </a:cubicBezTo>
                  <a:cubicBezTo>
                    <a:pt x="1194" y="0"/>
                    <a:pt x="1361" y="12"/>
                    <a:pt x="1476" y="31"/>
                  </a:cubicBezTo>
                  <a:cubicBezTo>
                    <a:pt x="1591" y="50"/>
                    <a:pt x="1679" y="93"/>
                    <a:pt x="1782" y="130"/>
                  </a:cubicBezTo>
                  <a:cubicBezTo>
                    <a:pt x="1885" y="167"/>
                    <a:pt x="1993" y="211"/>
                    <a:pt x="2097" y="256"/>
                  </a:cubicBezTo>
                  <a:cubicBezTo>
                    <a:pt x="2201" y="301"/>
                    <a:pt x="2277" y="370"/>
                    <a:pt x="2403" y="400"/>
                  </a:cubicBezTo>
                  <a:cubicBezTo>
                    <a:pt x="2529" y="430"/>
                    <a:pt x="2759" y="428"/>
                    <a:pt x="2853" y="43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39" name="Freeform 10"/>
            <p:cNvSpPr/>
            <p:nvPr>
              <p:custDataLst>
                <p:tags r:id="rId29"/>
              </p:custDataLst>
            </p:nvPr>
          </p:nvSpPr>
          <p:spPr>
            <a:xfrm>
              <a:off x="48" y="917"/>
              <a:ext cx="2787" cy="49"/>
            </a:xfrm>
            <a:custGeom>
              <a:avLst/>
              <a:gdLst>
                <a:gd name="txL" fmla="*/ 0 w 2787"/>
                <a:gd name="txT" fmla="*/ 0 h 49"/>
                <a:gd name="txR" fmla="*/ 2787 w 2787"/>
                <a:gd name="txB" fmla="*/ 49 h 49"/>
              </a:gdLst>
              <a:ahLst/>
              <a:cxnLst>
                <a:cxn ang="0">
                  <a:pos x="0" y="12"/>
                </a:cxn>
                <a:cxn ang="0">
                  <a:pos x="357" y="1"/>
                </a:cxn>
                <a:cxn ang="0">
                  <a:pos x="744" y="19"/>
                </a:cxn>
                <a:cxn ang="0">
                  <a:pos x="1221" y="46"/>
                </a:cxn>
                <a:cxn ang="0">
                  <a:pos x="1671" y="37"/>
                </a:cxn>
                <a:cxn ang="0">
                  <a:pos x="2013" y="28"/>
                </a:cxn>
                <a:cxn ang="0">
                  <a:pos x="2319" y="19"/>
                </a:cxn>
                <a:cxn ang="0">
                  <a:pos x="2787" y="19"/>
                </a:cxn>
              </a:cxnLst>
              <a:rect l="txL" t="txT" r="txR" b="txB"/>
              <a:pathLst>
                <a:path w="2787" h="49">
                  <a:moveTo>
                    <a:pt x="0" y="12"/>
                  </a:moveTo>
                  <a:cubicBezTo>
                    <a:pt x="59" y="10"/>
                    <a:pt x="233" y="0"/>
                    <a:pt x="357" y="1"/>
                  </a:cubicBezTo>
                  <a:cubicBezTo>
                    <a:pt x="481" y="2"/>
                    <a:pt x="600" y="12"/>
                    <a:pt x="744" y="19"/>
                  </a:cubicBezTo>
                  <a:cubicBezTo>
                    <a:pt x="888" y="26"/>
                    <a:pt x="1067" y="43"/>
                    <a:pt x="1221" y="46"/>
                  </a:cubicBezTo>
                  <a:cubicBezTo>
                    <a:pt x="1375" y="49"/>
                    <a:pt x="1539" y="40"/>
                    <a:pt x="1671" y="37"/>
                  </a:cubicBezTo>
                  <a:cubicBezTo>
                    <a:pt x="1803" y="34"/>
                    <a:pt x="1905" y="31"/>
                    <a:pt x="2013" y="28"/>
                  </a:cubicBezTo>
                  <a:cubicBezTo>
                    <a:pt x="2121" y="25"/>
                    <a:pt x="2190" y="20"/>
                    <a:pt x="2319" y="19"/>
                  </a:cubicBezTo>
                  <a:cubicBezTo>
                    <a:pt x="2448" y="18"/>
                    <a:pt x="2690" y="19"/>
                    <a:pt x="2787" y="1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0" name="Freeform 11"/>
            <p:cNvSpPr/>
            <p:nvPr>
              <p:custDataLst>
                <p:tags r:id="rId30"/>
              </p:custDataLst>
            </p:nvPr>
          </p:nvSpPr>
          <p:spPr>
            <a:xfrm>
              <a:off x="48" y="1061"/>
              <a:ext cx="2805" cy="21"/>
            </a:xfrm>
            <a:custGeom>
              <a:avLst/>
              <a:gdLst>
                <a:gd name="txL" fmla="*/ 0 w 2805"/>
                <a:gd name="txT" fmla="*/ 0 h 21"/>
                <a:gd name="txR" fmla="*/ 2805 w 2805"/>
                <a:gd name="txB" fmla="*/ 21 h 21"/>
              </a:gdLst>
              <a:ahLst/>
              <a:cxnLst>
                <a:cxn ang="0">
                  <a:pos x="0" y="12"/>
                </a:cxn>
                <a:cxn ang="0">
                  <a:pos x="357" y="1"/>
                </a:cxn>
                <a:cxn ang="0">
                  <a:pos x="720" y="12"/>
                </a:cxn>
                <a:cxn ang="0">
                  <a:pos x="1140" y="1"/>
                </a:cxn>
                <a:cxn ang="0">
                  <a:pos x="1545" y="19"/>
                </a:cxn>
                <a:cxn ang="0">
                  <a:pos x="1968" y="12"/>
                </a:cxn>
                <a:cxn ang="0">
                  <a:pos x="2253" y="4"/>
                </a:cxn>
                <a:cxn ang="0">
                  <a:pos x="2805" y="1"/>
                </a:cxn>
              </a:cxnLst>
              <a:rect l="txL" t="txT" r="txR" b="txB"/>
              <a:pathLst>
                <a:path w="2805" h="21">
                  <a:moveTo>
                    <a:pt x="0" y="12"/>
                  </a:moveTo>
                  <a:cubicBezTo>
                    <a:pt x="59" y="10"/>
                    <a:pt x="237" y="1"/>
                    <a:pt x="357" y="1"/>
                  </a:cubicBezTo>
                  <a:cubicBezTo>
                    <a:pt x="477" y="1"/>
                    <a:pt x="590" y="12"/>
                    <a:pt x="720" y="12"/>
                  </a:cubicBezTo>
                  <a:cubicBezTo>
                    <a:pt x="850" y="12"/>
                    <a:pt x="1003" y="0"/>
                    <a:pt x="1140" y="1"/>
                  </a:cubicBezTo>
                  <a:cubicBezTo>
                    <a:pt x="1277" y="2"/>
                    <a:pt x="1407" y="17"/>
                    <a:pt x="1545" y="19"/>
                  </a:cubicBezTo>
                  <a:cubicBezTo>
                    <a:pt x="1683" y="21"/>
                    <a:pt x="1850" y="14"/>
                    <a:pt x="1968" y="12"/>
                  </a:cubicBezTo>
                  <a:cubicBezTo>
                    <a:pt x="2086" y="10"/>
                    <a:pt x="2114" y="6"/>
                    <a:pt x="2253" y="4"/>
                  </a:cubicBezTo>
                  <a:cubicBezTo>
                    <a:pt x="2392" y="2"/>
                    <a:pt x="2690" y="2"/>
                    <a:pt x="2805" y="1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1" name="Freeform 12"/>
            <p:cNvSpPr/>
            <p:nvPr>
              <p:custDataLst>
                <p:tags r:id="rId31"/>
              </p:custDataLst>
            </p:nvPr>
          </p:nvSpPr>
          <p:spPr>
            <a:xfrm>
              <a:off x="0" y="186"/>
              <a:ext cx="2826" cy="372"/>
            </a:xfrm>
            <a:custGeom>
              <a:avLst/>
              <a:gdLst>
                <a:gd name="txL" fmla="*/ 0 w 2826"/>
                <a:gd name="txT" fmla="*/ 0 h 372"/>
                <a:gd name="txR" fmla="*/ 2826 w 2826"/>
                <a:gd name="txB" fmla="*/ 372 h 372"/>
              </a:gdLst>
              <a:ahLst/>
              <a:cxnLst>
                <a:cxn ang="0">
                  <a:pos x="0" y="363"/>
                </a:cxn>
                <a:cxn ang="0">
                  <a:pos x="450" y="300"/>
                </a:cxn>
                <a:cxn ang="0">
                  <a:pos x="729" y="129"/>
                </a:cxn>
                <a:cxn ang="0">
                  <a:pos x="972" y="21"/>
                </a:cxn>
                <a:cxn ang="0">
                  <a:pos x="1305" y="12"/>
                </a:cxn>
                <a:cxn ang="0">
                  <a:pos x="1737" y="93"/>
                </a:cxn>
                <a:cxn ang="0">
                  <a:pos x="2079" y="201"/>
                </a:cxn>
                <a:cxn ang="0">
                  <a:pos x="2358" y="309"/>
                </a:cxn>
                <a:cxn ang="0">
                  <a:pos x="2556" y="345"/>
                </a:cxn>
                <a:cxn ang="0">
                  <a:pos x="2826" y="372"/>
                </a:cxn>
              </a:cxnLst>
              <a:rect l="txL" t="txT" r="txR" b="txB"/>
              <a:pathLst>
                <a:path w="2826" h="372">
                  <a:moveTo>
                    <a:pt x="0" y="363"/>
                  </a:moveTo>
                  <a:cubicBezTo>
                    <a:pt x="75" y="352"/>
                    <a:pt x="328" y="339"/>
                    <a:pt x="450" y="300"/>
                  </a:cubicBezTo>
                  <a:cubicBezTo>
                    <a:pt x="572" y="261"/>
                    <a:pt x="642" y="175"/>
                    <a:pt x="729" y="129"/>
                  </a:cubicBezTo>
                  <a:cubicBezTo>
                    <a:pt x="816" y="83"/>
                    <a:pt x="876" y="40"/>
                    <a:pt x="972" y="21"/>
                  </a:cubicBezTo>
                  <a:cubicBezTo>
                    <a:pt x="1068" y="2"/>
                    <a:pt x="1178" y="0"/>
                    <a:pt x="1305" y="12"/>
                  </a:cubicBezTo>
                  <a:cubicBezTo>
                    <a:pt x="1432" y="24"/>
                    <a:pt x="1608" y="62"/>
                    <a:pt x="1737" y="93"/>
                  </a:cubicBezTo>
                  <a:cubicBezTo>
                    <a:pt x="1866" y="124"/>
                    <a:pt x="1976" y="165"/>
                    <a:pt x="2079" y="201"/>
                  </a:cubicBezTo>
                  <a:cubicBezTo>
                    <a:pt x="2182" y="237"/>
                    <a:pt x="2278" y="285"/>
                    <a:pt x="2358" y="309"/>
                  </a:cubicBezTo>
                  <a:cubicBezTo>
                    <a:pt x="2438" y="333"/>
                    <a:pt x="2478" y="335"/>
                    <a:pt x="2556" y="345"/>
                  </a:cubicBezTo>
                  <a:cubicBezTo>
                    <a:pt x="2634" y="355"/>
                    <a:pt x="2770" y="367"/>
                    <a:pt x="2826" y="372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2" name="Freeform 13"/>
            <p:cNvSpPr/>
            <p:nvPr>
              <p:custDataLst>
                <p:tags r:id="rId32"/>
              </p:custDataLst>
            </p:nvPr>
          </p:nvSpPr>
          <p:spPr>
            <a:xfrm>
              <a:off x="0" y="134"/>
              <a:ext cx="2817" cy="271"/>
            </a:xfrm>
            <a:custGeom>
              <a:avLst/>
              <a:gdLst>
                <a:gd name="txL" fmla="*/ 0 w 2817"/>
                <a:gd name="txT" fmla="*/ 0 h 271"/>
                <a:gd name="txR" fmla="*/ 2817 w 2817"/>
                <a:gd name="txB" fmla="*/ 271 h 271"/>
              </a:gdLst>
              <a:ahLst/>
              <a:cxnLst>
                <a:cxn ang="0">
                  <a:pos x="0" y="253"/>
                </a:cxn>
                <a:cxn ang="0">
                  <a:pos x="324" y="235"/>
                </a:cxn>
                <a:cxn ang="0">
                  <a:pos x="513" y="163"/>
                </a:cxn>
                <a:cxn ang="0">
                  <a:pos x="837" y="28"/>
                </a:cxn>
                <a:cxn ang="0">
                  <a:pos x="1197" y="1"/>
                </a:cxn>
                <a:cxn ang="0">
                  <a:pos x="1656" y="37"/>
                </a:cxn>
                <a:cxn ang="0">
                  <a:pos x="2043" y="136"/>
                </a:cxn>
                <a:cxn ang="0">
                  <a:pos x="2448" y="253"/>
                </a:cxn>
                <a:cxn ang="0">
                  <a:pos x="2817" y="244"/>
                </a:cxn>
              </a:cxnLst>
              <a:rect l="txL" t="txT" r="txR" b="txB"/>
              <a:pathLst>
                <a:path w="2817" h="271">
                  <a:moveTo>
                    <a:pt x="0" y="253"/>
                  </a:moveTo>
                  <a:cubicBezTo>
                    <a:pt x="54" y="250"/>
                    <a:pt x="239" y="250"/>
                    <a:pt x="324" y="235"/>
                  </a:cubicBezTo>
                  <a:cubicBezTo>
                    <a:pt x="409" y="220"/>
                    <a:pt x="428" y="197"/>
                    <a:pt x="513" y="163"/>
                  </a:cubicBezTo>
                  <a:cubicBezTo>
                    <a:pt x="598" y="129"/>
                    <a:pt x="723" y="55"/>
                    <a:pt x="837" y="28"/>
                  </a:cubicBezTo>
                  <a:cubicBezTo>
                    <a:pt x="951" y="1"/>
                    <a:pt x="1061" y="0"/>
                    <a:pt x="1197" y="1"/>
                  </a:cubicBezTo>
                  <a:cubicBezTo>
                    <a:pt x="1333" y="2"/>
                    <a:pt x="1515" y="15"/>
                    <a:pt x="1656" y="37"/>
                  </a:cubicBezTo>
                  <a:cubicBezTo>
                    <a:pt x="1797" y="59"/>
                    <a:pt x="1911" y="100"/>
                    <a:pt x="2043" y="136"/>
                  </a:cubicBezTo>
                  <a:cubicBezTo>
                    <a:pt x="2175" y="172"/>
                    <a:pt x="2319" y="235"/>
                    <a:pt x="2448" y="253"/>
                  </a:cubicBezTo>
                  <a:cubicBezTo>
                    <a:pt x="2577" y="271"/>
                    <a:pt x="2740" y="246"/>
                    <a:pt x="2817" y="244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3" name="Freeform 14"/>
            <p:cNvSpPr/>
            <p:nvPr>
              <p:custDataLst>
                <p:tags r:id="rId33"/>
              </p:custDataLst>
            </p:nvPr>
          </p:nvSpPr>
          <p:spPr>
            <a:xfrm>
              <a:off x="48" y="60"/>
              <a:ext cx="2736" cy="226"/>
            </a:xfrm>
            <a:custGeom>
              <a:avLst/>
              <a:gdLst>
                <a:gd name="txL" fmla="*/ 0 w 2736"/>
                <a:gd name="txT" fmla="*/ 0 h 226"/>
                <a:gd name="txR" fmla="*/ 2736 w 2736"/>
                <a:gd name="txB" fmla="*/ 226 h 226"/>
              </a:gdLst>
              <a:ahLst/>
              <a:cxnLst>
                <a:cxn ang="0">
                  <a:pos x="0" y="144"/>
                </a:cxn>
                <a:cxn ang="0">
                  <a:pos x="369" y="144"/>
                </a:cxn>
                <a:cxn ang="0">
                  <a:pos x="738" y="45"/>
                </a:cxn>
                <a:cxn ang="0">
                  <a:pos x="1158" y="3"/>
                </a:cxn>
                <a:cxn ang="0">
                  <a:pos x="1575" y="27"/>
                </a:cxn>
                <a:cxn ang="0">
                  <a:pos x="2088" y="135"/>
                </a:cxn>
                <a:cxn ang="0">
                  <a:pos x="2466" y="216"/>
                </a:cxn>
                <a:cxn ang="0">
                  <a:pos x="2736" y="198"/>
                </a:cxn>
              </a:cxnLst>
              <a:rect l="txL" t="txT" r="txR" b="txB"/>
              <a:pathLst>
                <a:path w="2736" h="226">
                  <a:moveTo>
                    <a:pt x="0" y="144"/>
                  </a:moveTo>
                  <a:cubicBezTo>
                    <a:pt x="61" y="144"/>
                    <a:pt x="246" y="161"/>
                    <a:pt x="369" y="144"/>
                  </a:cubicBezTo>
                  <a:cubicBezTo>
                    <a:pt x="492" y="127"/>
                    <a:pt x="607" y="68"/>
                    <a:pt x="738" y="45"/>
                  </a:cubicBezTo>
                  <a:cubicBezTo>
                    <a:pt x="869" y="22"/>
                    <a:pt x="1019" y="6"/>
                    <a:pt x="1158" y="3"/>
                  </a:cubicBezTo>
                  <a:cubicBezTo>
                    <a:pt x="1297" y="0"/>
                    <a:pt x="1420" y="5"/>
                    <a:pt x="1575" y="27"/>
                  </a:cubicBezTo>
                  <a:cubicBezTo>
                    <a:pt x="1730" y="49"/>
                    <a:pt x="1940" y="104"/>
                    <a:pt x="2088" y="135"/>
                  </a:cubicBezTo>
                  <a:cubicBezTo>
                    <a:pt x="2236" y="166"/>
                    <a:pt x="2358" y="206"/>
                    <a:pt x="2466" y="216"/>
                  </a:cubicBezTo>
                  <a:cubicBezTo>
                    <a:pt x="2574" y="226"/>
                    <a:pt x="2680" y="202"/>
                    <a:pt x="2736" y="19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9244" name="Freeform 15"/>
            <p:cNvSpPr/>
            <p:nvPr>
              <p:custDataLst>
                <p:tags r:id="rId34"/>
              </p:custDataLst>
            </p:nvPr>
          </p:nvSpPr>
          <p:spPr>
            <a:xfrm>
              <a:off x="27" y="0"/>
              <a:ext cx="2808" cy="130"/>
            </a:xfrm>
            <a:custGeom>
              <a:avLst/>
              <a:gdLst>
                <a:gd name="txL" fmla="*/ 0 w 2808"/>
                <a:gd name="txT" fmla="*/ 0 h 130"/>
                <a:gd name="txR" fmla="*/ 2808 w 2808"/>
                <a:gd name="txB" fmla="*/ 130 h 130"/>
              </a:gdLst>
              <a:ahLst/>
              <a:cxnLst>
                <a:cxn ang="0">
                  <a:pos x="0" y="63"/>
                </a:cxn>
                <a:cxn ang="0">
                  <a:pos x="405" y="81"/>
                </a:cxn>
                <a:cxn ang="0">
                  <a:pos x="657" y="45"/>
                </a:cxn>
                <a:cxn ang="0">
                  <a:pos x="900" y="18"/>
                </a:cxn>
                <a:cxn ang="0">
                  <a:pos x="1215" y="0"/>
                </a:cxn>
                <a:cxn ang="0">
                  <a:pos x="1575" y="18"/>
                </a:cxn>
                <a:cxn ang="0">
                  <a:pos x="2061" y="90"/>
                </a:cxn>
                <a:cxn ang="0">
                  <a:pos x="2412" y="126"/>
                </a:cxn>
                <a:cxn ang="0">
                  <a:pos x="2754" y="117"/>
                </a:cxn>
                <a:cxn ang="0">
                  <a:pos x="2736" y="117"/>
                </a:cxn>
              </a:cxnLst>
              <a:rect l="txL" t="txT" r="txR" b="txB"/>
              <a:pathLst>
                <a:path w="2808" h="130">
                  <a:moveTo>
                    <a:pt x="0" y="63"/>
                  </a:moveTo>
                  <a:cubicBezTo>
                    <a:pt x="67" y="64"/>
                    <a:pt x="296" y="84"/>
                    <a:pt x="405" y="81"/>
                  </a:cubicBezTo>
                  <a:cubicBezTo>
                    <a:pt x="514" y="78"/>
                    <a:pt x="575" y="55"/>
                    <a:pt x="657" y="45"/>
                  </a:cubicBezTo>
                  <a:cubicBezTo>
                    <a:pt x="739" y="35"/>
                    <a:pt x="807" y="26"/>
                    <a:pt x="900" y="18"/>
                  </a:cubicBezTo>
                  <a:cubicBezTo>
                    <a:pt x="993" y="10"/>
                    <a:pt x="1103" y="0"/>
                    <a:pt x="1215" y="0"/>
                  </a:cubicBezTo>
                  <a:cubicBezTo>
                    <a:pt x="1327" y="0"/>
                    <a:pt x="1434" y="3"/>
                    <a:pt x="1575" y="18"/>
                  </a:cubicBezTo>
                  <a:cubicBezTo>
                    <a:pt x="1716" y="33"/>
                    <a:pt x="1922" y="72"/>
                    <a:pt x="2061" y="90"/>
                  </a:cubicBezTo>
                  <a:cubicBezTo>
                    <a:pt x="2200" y="108"/>
                    <a:pt x="2297" y="122"/>
                    <a:pt x="2412" y="126"/>
                  </a:cubicBezTo>
                  <a:cubicBezTo>
                    <a:pt x="2527" y="130"/>
                    <a:pt x="2700" y="119"/>
                    <a:pt x="2754" y="117"/>
                  </a:cubicBezTo>
                  <a:cubicBezTo>
                    <a:pt x="2808" y="115"/>
                    <a:pt x="2740" y="117"/>
                    <a:pt x="2736" y="11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9220" name="Freeform 6"/>
          <p:cNvSpPr/>
          <p:nvPr>
            <p:custDataLst>
              <p:tags r:id="rId3"/>
            </p:custDataLst>
          </p:nvPr>
        </p:nvSpPr>
        <p:spPr>
          <a:xfrm>
            <a:off x="4010025" y="3397250"/>
            <a:ext cx="2327275" cy="708025"/>
          </a:xfrm>
          <a:custGeom>
            <a:avLst/>
            <a:gdLst>
              <a:gd name="txL" fmla="*/ 0 w 1466"/>
              <a:gd name="txT" fmla="*/ 0 h 446"/>
              <a:gd name="txR" fmla="*/ 1466 w 1466"/>
              <a:gd name="txB" fmla="*/ 446 h 44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66" h="446">
                <a:moveTo>
                  <a:pt x="3" y="296"/>
                </a:moveTo>
                <a:cubicBezTo>
                  <a:pt x="6" y="268"/>
                  <a:pt x="27" y="232"/>
                  <a:pt x="51" y="200"/>
                </a:cubicBezTo>
                <a:cubicBezTo>
                  <a:pt x="75" y="168"/>
                  <a:pt x="91" y="136"/>
                  <a:pt x="147" y="104"/>
                </a:cubicBezTo>
                <a:cubicBezTo>
                  <a:pt x="203" y="72"/>
                  <a:pt x="283" y="16"/>
                  <a:pt x="387" y="8"/>
                </a:cubicBezTo>
                <a:cubicBezTo>
                  <a:pt x="491" y="0"/>
                  <a:pt x="635" y="24"/>
                  <a:pt x="771" y="56"/>
                </a:cubicBezTo>
                <a:cubicBezTo>
                  <a:pt x="907" y="88"/>
                  <a:pt x="1099" y="160"/>
                  <a:pt x="1203" y="200"/>
                </a:cubicBezTo>
                <a:cubicBezTo>
                  <a:pt x="1307" y="240"/>
                  <a:pt x="1355" y="272"/>
                  <a:pt x="1395" y="296"/>
                </a:cubicBezTo>
                <a:cubicBezTo>
                  <a:pt x="1435" y="320"/>
                  <a:pt x="1466" y="331"/>
                  <a:pt x="1443" y="344"/>
                </a:cubicBezTo>
                <a:cubicBezTo>
                  <a:pt x="1420" y="357"/>
                  <a:pt x="1323" y="364"/>
                  <a:pt x="1254" y="377"/>
                </a:cubicBezTo>
                <a:cubicBezTo>
                  <a:pt x="1185" y="390"/>
                  <a:pt x="1109" y="412"/>
                  <a:pt x="1029" y="422"/>
                </a:cubicBezTo>
                <a:cubicBezTo>
                  <a:pt x="949" y="432"/>
                  <a:pt x="870" y="437"/>
                  <a:pt x="771" y="440"/>
                </a:cubicBezTo>
                <a:cubicBezTo>
                  <a:pt x="672" y="443"/>
                  <a:pt x="540" y="446"/>
                  <a:pt x="435" y="440"/>
                </a:cubicBezTo>
                <a:cubicBezTo>
                  <a:pt x="330" y="434"/>
                  <a:pt x="205" y="416"/>
                  <a:pt x="138" y="404"/>
                </a:cubicBezTo>
                <a:cubicBezTo>
                  <a:pt x="71" y="392"/>
                  <a:pt x="52" y="386"/>
                  <a:pt x="30" y="368"/>
                </a:cubicBezTo>
                <a:cubicBezTo>
                  <a:pt x="8" y="350"/>
                  <a:pt x="0" y="324"/>
                  <a:pt x="3" y="296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2301" name="Text Box 13"/>
          <p:cNvSpPr txBox="1"/>
          <p:nvPr>
            <p:custDataLst>
              <p:tags r:id="rId4"/>
            </p:custDataLst>
          </p:nvPr>
        </p:nvSpPr>
        <p:spPr>
          <a:xfrm>
            <a:off x="1720850" y="5748338"/>
            <a:ext cx="78028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>
                <a:solidFill>
                  <a:schemeClr val="tx2"/>
                </a:solidFill>
                <a:latin typeface="Arial" panose="020B0604020202020204" pitchFamily="34" charset="0"/>
              </a:rPr>
              <a:t>鸟翼上下表面的</a:t>
            </a:r>
            <a:r>
              <a:rPr lang="zh-CN" alt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压强差</a:t>
            </a:r>
            <a:r>
              <a:rPr lang="zh-CN" altLang="en-US" sz="4000">
                <a:solidFill>
                  <a:schemeClr val="tx2"/>
                </a:solidFill>
                <a:latin typeface="Arial" panose="020B0604020202020204" pitchFamily="34" charset="0"/>
              </a:rPr>
              <a:t>产生了升力</a:t>
            </a:r>
          </a:p>
        </p:txBody>
      </p:sp>
      <p:grpSp>
        <p:nvGrpSpPr>
          <p:cNvPr id="3" name="Group 14"/>
          <p:cNvGrpSpPr/>
          <p:nvPr>
            <p:custDataLst>
              <p:tags r:id="rId5"/>
            </p:custDataLst>
          </p:nvPr>
        </p:nvGrpSpPr>
        <p:grpSpPr>
          <a:xfrm>
            <a:off x="5114925" y="1922463"/>
            <a:ext cx="643573" cy="1474787"/>
            <a:chOff x="0" y="0"/>
            <a:chExt cx="1013" cy="2323"/>
          </a:xfrm>
        </p:grpSpPr>
        <p:sp>
          <p:nvSpPr>
            <p:cNvPr id="9235" name="AutoShape 16"/>
            <p:cNvSpPr/>
            <p:nvPr>
              <p:custDataLst>
                <p:tags r:id="rId25"/>
              </p:custDataLst>
            </p:nvPr>
          </p:nvSpPr>
          <p:spPr>
            <a:xfrm>
              <a:off x="120" y="1723"/>
              <a:ext cx="360" cy="600"/>
            </a:xfrm>
            <a:prstGeom prst="downArrow">
              <a:avLst>
                <a:gd name="adj1" fmla="val 50000"/>
                <a:gd name="adj2" fmla="val 41666"/>
              </a:avLst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eaVert" wrap="none" anchor="ctr" anchorCtr="0"/>
            <a:lstStyle/>
            <a:p>
              <a:pPr algn="ctr"/>
              <a:endParaRPr lang="zh-CN" altLang="zh-CN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36" name="Text Box 16"/>
            <p:cNvSpPr txBox="1"/>
            <p:nvPr>
              <p:custDataLst>
                <p:tags r:id="rId26"/>
              </p:custDataLst>
            </p:nvPr>
          </p:nvSpPr>
          <p:spPr>
            <a:xfrm>
              <a:off x="0" y="0"/>
              <a:ext cx="1013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4400" b="1" i="1">
                  <a:solidFill>
                    <a:srgbClr val="FF0000"/>
                  </a:solidFill>
                  <a:latin typeface="Times New Roman" panose="02020603050405020304" charset="0"/>
                </a:rPr>
                <a:t>p</a:t>
              </a:r>
              <a:r>
                <a:rPr lang="en-US" altLang="zh-CN" sz="4400" b="1" i="1" baseline="-25000">
                  <a:solidFill>
                    <a:srgbClr val="FF0000"/>
                  </a:solidFill>
                  <a:latin typeface="Times New Roman" panose="02020603050405020304" charset="0"/>
                </a:rPr>
                <a:t>1</a:t>
              </a:r>
            </a:p>
          </p:txBody>
        </p:sp>
      </p:grpSp>
      <p:grpSp>
        <p:nvGrpSpPr>
          <p:cNvPr id="4" name="Group 17"/>
          <p:cNvGrpSpPr/>
          <p:nvPr>
            <p:custDataLst>
              <p:tags r:id="rId6"/>
            </p:custDataLst>
          </p:nvPr>
        </p:nvGrpSpPr>
        <p:grpSpPr>
          <a:xfrm>
            <a:off x="5159375" y="4140200"/>
            <a:ext cx="945833" cy="1055195"/>
            <a:chOff x="0" y="0"/>
            <a:chExt cx="1490" cy="1659"/>
          </a:xfrm>
        </p:grpSpPr>
        <p:sp>
          <p:nvSpPr>
            <p:cNvPr id="9233" name="AutoShape 17"/>
            <p:cNvSpPr/>
            <p:nvPr>
              <p:custDataLst>
                <p:tags r:id="rId23"/>
              </p:custDataLst>
            </p:nvPr>
          </p:nvSpPr>
          <p:spPr>
            <a:xfrm>
              <a:off x="0" y="0"/>
              <a:ext cx="600" cy="1320"/>
            </a:xfrm>
            <a:prstGeom prst="upArrow">
              <a:avLst>
                <a:gd name="adj1" fmla="val 50000"/>
                <a:gd name="adj2" fmla="val 55000"/>
              </a:avLst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vert="eaVert" wrap="none" anchor="ctr" anchorCtr="0"/>
            <a:lstStyle/>
            <a:p>
              <a:endParaRPr lang="zh-CN" altLang="zh-CN">
                <a:latin typeface="Arial" panose="020B0604020202020204" pitchFamily="34" charset="0"/>
              </a:endParaRPr>
            </a:p>
          </p:txBody>
        </p:sp>
        <p:sp>
          <p:nvSpPr>
            <p:cNvPr id="9234" name="Text Box 19"/>
            <p:cNvSpPr txBox="1"/>
            <p:nvPr>
              <p:custDataLst>
                <p:tags r:id="rId24"/>
              </p:custDataLst>
            </p:nvPr>
          </p:nvSpPr>
          <p:spPr>
            <a:xfrm>
              <a:off x="476" y="451"/>
              <a:ext cx="1014" cy="12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4400" b="1" i="1">
                  <a:solidFill>
                    <a:srgbClr val="FF0000"/>
                  </a:solidFill>
                  <a:latin typeface="Times New Roman" panose="02020603050405020304" charset="0"/>
                </a:rPr>
                <a:t>p</a:t>
              </a:r>
              <a:r>
                <a:rPr lang="en-US" altLang="zh-CN" sz="4400" b="1" i="1" baseline="-25000">
                  <a:solidFill>
                    <a:srgbClr val="FF0000"/>
                  </a:solidFill>
                  <a:latin typeface="Times New Roman" panose="02020603050405020304" charset="0"/>
                </a:rPr>
                <a:t>2</a:t>
              </a:r>
            </a:p>
          </p:txBody>
        </p:sp>
      </p:grpSp>
      <p:sp>
        <p:nvSpPr>
          <p:cNvPr id="12308" name="Text Box 20"/>
          <p:cNvSpPr txBox="1"/>
          <p:nvPr>
            <p:custDataLst>
              <p:tags r:id="rId7"/>
            </p:custDataLst>
          </p:nvPr>
        </p:nvSpPr>
        <p:spPr>
          <a:xfrm>
            <a:off x="3436938" y="2195513"/>
            <a:ext cx="64897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400">
                <a:solidFill>
                  <a:srgbClr val="FF0000"/>
                </a:solidFill>
                <a:latin typeface="Viner Hand ITC" panose="03070502030502020203" pitchFamily="66" charset="0"/>
              </a:rPr>
              <a:t>v</a:t>
            </a:r>
            <a:r>
              <a:rPr lang="en-US" altLang="zh-CN" sz="4400" baseline="-25000">
                <a:solidFill>
                  <a:srgbClr val="FF0000"/>
                </a:solidFill>
                <a:latin typeface="Viner Hand ITC" panose="03070502030502020203" pitchFamily="66" charset="0"/>
              </a:rPr>
              <a:t>1</a:t>
            </a:r>
          </a:p>
        </p:txBody>
      </p:sp>
      <p:sp>
        <p:nvSpPr>
          <p:cNvPr id="12309" name="Text Box 21"/>
          <p:cNvSpPr txBox="1"/>
          <p:nvPr>
            <p:custDataLst>
              <p:tags r:id="rId8"/>
            </p:custDataLst>
          </p:nvPr>
        </p:nvSpPr>
        <p:spPr>
          <a:xfrm>
            <a:off x="3559175" y="4367213"/>
            <a:ext cx="714375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400">
                <a:solidFill>
                  <a:srgbClr val="FF0000"/>
                </a:solidFill>
                <a:latin typeface="Viner Hand ITC" panose="03070502030502020203" pitchFamily="66" charset="0"/>
              </a:rPr>
              <a:t>v</a:t>
            </a:r>
            <a:r>
              <a:rPr lang="en-US" altLang="zh-CN" sz="4400" baseline="-25000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</a:p>
        </p:txBody>
      </p:sp>
      <p:grpSp>
        <p:nvGrpSpPr>
          <p:cNvPr id="5" name="Group 22"/>
          <p:cNvGrpSpPr/>
          <p:nvPr>
            <p:custDataLst>
              <p:tags r:id="rId9"/>
            </p:custDataLst>
          </p:nvPr>
        </p:nvGrpSpPr>
        <p:grpSpPr>
          <a:xfrm>
            <a:off x="7637463" y="2552700"/>
            <a:ext cx="1892935" cy="775485"/>
            <a:chOff x="0" y="0"/>
            <a:chExt cx="2981" cy="1223"/>
          </a:xfrm>
        </p:grpSpPr>
        <p:sp>
          <p:nvSpPr>
            <p:cNvPr id="9231" name="Text Box 23"/>
            <p:cNvSpPr txBox="1"/>
            <p:nvPr>
              <p:custDataLst>
                <p:tags r:id="rId21"/>
              </p:custDataLst>
            </p:nvPr>
          </p:nvSpPr>
          <p:spPr>
            <a:xfrm>
              <a:off x="0" y="0"/>
              <a:ext cx="2981" cy="12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4400">
                  <a:solidFill>
                    <a:srgbClr val="FF0000"/>
                  </a:solidFill>
                  <a:latin typeface="Viner Hand ITC" panose="03070502030502020203" pitchFamily="66" charset="0"/>
                </a:rPr>
                <a:t>v</a:t>
              </a:r>
              <a:r>
                <a:rPr lang="en-US" altLang="zh-CN" sz="4400" baseline="-25000">
                  <a:solidFill>
                    <a:srgbClr val="FF0000"/>
                  </a:solidFill>
                  <a:latin typeface="Viner Hand ITC" panose="03070502030502020203" pitchFamily="66" charset="0"/>
                </a:rPr>
                <a:t>1</a:t>
              </a:r>
            </a:p>
          </p:txBody>
        </p:sp>
        <p:sp>
          <p:nvSpPr>
            <p:cNvPr id="9232" name="Text Box 24"/>
            <p:cNvSpPr txBox="1"/>
            <p:nvPr>
              <p:custDataLst>
                <p:tags r:id="rId22"/>
              </p:custDataLst>
            </p:nvPr>
          </p:nvSpPr>
          <p:spPr>
            <a:xfrm>
              <a:off x="1691" y="11"/>
              <a:ext cx="1125" cy="1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4400">
                  <a:solidFill>
                    <a:srgbClr val="FF0000"/>
                  </a:solidFill>
                  <a:latin typeface="Viner Hand ITC" panose="03070502030502020203" pitchFamily="66" charset="0"/>
                </a:rPr>
                <a:t>v</a:t>
              </a:r>
              <a:r>
                <a:rPr lang="en-US" altLang="zh-CN" sz="4400" baseline="-25000">
                  <a:solidFill>
                    <a:srgbClr val="FF0000"/>
                  </a:solidFill>
                  <a:latin typeface="Times New Roman" panose="02020603050405020304" charset="0"/>
                </a:rPr>
                <a:t>2</a:t>
              </a:r>
            </a:p>
          </p:txBody>
        </p:sp>
      </p:grpSp>
      <p:sp>
        <p:nvSpPr>
          <p:cNvPr id="12313" name="Text Box 25"/>
          <p:cNvSpPr txBox="1"/>
          <p:nvPr>
            <p:custDataLst>
              <p:tags r:id="rId10"/>
            </p:custDataLst>
          </p:nvPr>
        </p:nvSpPr>
        <p:spPr>
          <a:xfrm>
            <a:off x="8156575" y="2538413"/>
            <a:ext cx="74168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＞</a:t>
            </a:r>
          </a:p>
        </p:txBody>
      </p:sp>
      <p:sp>
        <p:nvSpPr>
          <p:cNvPr id="12314" name="Text Box 26"/>
          <p:cNvSpPr txBox="1"/>
          <p:nvPr>
            <p:custDataLst>
              <p:tags r:id="rId11"/>
            </p:custDataLst>
          </p:nvPr>
        </p:nvSpPr>
        <p:spPr>
          <a:xfrm>
            <a:off x="7686675" y="3397250"/>
            <a:ext cx="1740535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400" b="1" i="1">
                <a:solidFill>
                  <a:srgbClr val="FF0000"/>
                </a:solidFill>
                <a:latin typeface="Times New Roman" panose="02020603050405020304" charset="0"/>
              </a:rPr>
              <a:t>p</a:t>
            </a:r>
            <a:r>
              <a:rPr lang="en-US" altLang="zh-CN" sz="4400" b="1" i="1" baseline="-25000">
                <a:solidFill>
                  <a:srgbClr val="FF0000"/>
                </a:solidFill>
                <a:latin typeface="Times New Roman" panose="02020603050405020304" charset="0"/>
              </a:rPr>
              <a:t>1       </a:t>
            </a:r>
            <a:r>
              <a:rPr lang="en-US" altLang="zh-CN" sz="4400" b="1" i="1">
                <a:solidFill>
                  <a:srgbClr val="FF0000"/>
                </a:solidFill>
                <a:latin typeface="Times New Roman" panose="02020603050405020304" charset="0"/>
              </a:rPr>
              <a:t>p</a:t>
            </a:r>
            <a:r>
              <a:rPr lang="en-US" altLang="zh-CN" sz="4400" b="1" i="1" baseline="-25000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12315" name="Text Box 27"/>
          <p:cNvSpPr txBox="1"/>
          <p:nvPr>
            <p:custDataLst>
              <p:tags r:id="rId12"/>
            </p:custDataLst>
          </p:nvPr>
        </p:nvSpPr>
        <p:spPr>
          <a:xfrm>
            <a:off x="8142288" y="3511550"/>
            <a:ext cx="74168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</a:rPr>
              <a:t>﹤</a:t>
            </a:r>
          </a:p>
        </p:txBody>
      </p:sp>
      <p:sp>
        <p:nvSpPr>
          <p:cNvPr id="9230" name="Text Box 28"/>
          <p:cNvSpPr txBox="1"/>
          <p:nvPr>
            <p:custDataLst>
              <p:tags r:id="rId13"/>
            </p:custDataLst>
          </p:nvPr>
        </p:nvSpPr>
        <p:spPr>
          <a:xfrm>
            <a:off x="2951163" y="5302250"/>
            <a:ext cx="81692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3333CC"/>
                </a:solidFill>
                <a:latin typeface="Arial" panose="020B0604020202020204" pitchFamily="34" charset="0"/>
              </a:rPr>
              <a:t>气流通过上、下表面所用的时间相同</a:t>
            </a:r>
          </a:p>
        </p:txBody>
      </p:sp>
      <p:grpSp>
        <p:nvGrpSpPr>
          <p:cNvPr id="8" name="组合 7"/>
          <p:cNvGrpSpPr/>
          <p:nvPr>
            <p:custDataLst>
              <p:tags r:id="rId14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1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494" y="378"/>
              <a:ext cx="3272" cy="1332"/>
              <a:chOff x="487" y="636"/>
              <a:chExt cx="3079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828" y="854"/>
                <a:ext cx="173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升力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2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/>
      <p:bldP spid="12308" grpId="0"/>
      <p:bldP spid="12309" grpId="0"/>
      <p:bldP spid="12313" grpId="0"/>
      <p:bldP spid="12314" grpId="0"/>
      <p:bldP spid="123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14120" y="2103120"/>
            <a:ext cx="917829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请同学们说说看，你在本节课都有哪些方面的收获呢？学生畅所欲言，说出自己在知识、情感、方法等方面的收获</a:t>
            </a: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5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课堂练习</a:t>
                </a:r>
              </a:p>
            </p:txBody>
          </p:sp>
          <p:sp>
            <p:nvSpPr>
              <p:cNvPr id="11" name="椭圆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12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865438" y="1052513"/>
            <a:ext cx="5840412" cy="2073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738438" y="3259138"/>
            <a:ext cx="7097712" cy="3151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2" name="Rectangle 4"/>
          <p:cNvSpPr/>
          <p:nvPr>
            <p:custDataLst>
              <p:tags r:id="rId3"/>
            </p:custDataLst>
          </p:nvPr>
        </p:nvSpPr>
        <p:spPr>
          <a:xfrm>
            <a:off x="2208213" y="1052513"/>
            <a:ext cx="911225" cy="441325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hangingPunct="0">
              <a:spcBef>
                <a:spcPct val="50000"/>
              </a:spcBef>
            </a:pPr>
            <a:r>
              <a:rPr lang="en-GB" altLang="en-US" sz="2800" b="1">
                <a:latin typeface="Times New Roman" panose="02020603050405020304" charset="0"/>
                <a:ea typeface="华文行楷" panose="02010800040101010101" pitchFamily="2" charset="-122"/>
              </a:rPr>
              <a:t>1、</a:t>
            </a:r>
            <a:endParaRPr lang="en-GB" altLang="en-US" sz="2800">
              <a:latin typeface="Times New Roman" panose="02020603050405020304" charset="0"/>
              <a:ea typeface="华文行楷" panose="02010800040101010101" pitchFamily="2" charset="-122"/>
            </a:endParaRPr>
          </a:p>
        </p:txBody>
      </p:sp>
      <p:sp>
        <p:nvSpPr>
          <p:cNvPr id="17413" name="Rectangle 5"/>
          <p:cNvSpPr/>
          <p:nvPr>
            <p:custDataLst>
              <p:tags r:id="rId4"/>
            </p:custDataLst>
          </p:nvPr>
        </p:nvSpPr>
        <p:spPr>
          <a:xfrm>
            <a:off x="2208213" y="3259138"/>
            <a:ext cx="847725" cy="442912"/>
          </a:xfrm>
          <a:prstGeom prst="rect">
            <a:avLst/>
          </a:prstGeom>
          <a:noFill/>
          <a:ln w="9525">
            <a:noFill/>
          </a:ln>
        </p:spPr>
        <p:txBody>
          <a:bodyPr lIns="88900" tIns="38100" rIns="88900" bIns="38100"/>
          <a:lstStyle/>
          <a:p>
            <a:pPr eaLnBrk="0" hangingPunct="0">
              <a:spcBef>
                <a:spcPct val="50000"/>
              </a:spcBef>
            </a:pPr>
            <a:r>
              <a:rPr lang="en-GB" altLang="en-US" sz="2800" b="1">
                <a:latin typeface="Times New Roman" panose="02020603050405020304" charset="0"/>
                <a:ea typeface="华文行楷" panose="02010800040101010101" pitchFamily="2" charset="-122"/>
              </a:rPr>
              <a:t>2、</a:t>
            </a:r>
            <a:endParaRPr lang="en-GB" altLang="en-US" sz="2800">
              <a:latin typeface="Times New Roman" panose="02020603050405020304" charset="0"/>
              <a:ea typeface="华文行楷" panose="02010800040101010101" pitchFamily="2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8001000" y="1447800"/>
            <a:ext cx="9144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zh-CN" altLang="en-US" sz="4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9067800" y="3124200"/>
            <a:ext cx="9144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zh-CN" altLang="en-US" sz="4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2" name="文本框 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</a:p>
            </p:txBody>
          </p:sp>
          <p:sp>
            <p:nvSpPr>
              <p:cNvPr id="11" name="椭圆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905000" y="920750"/>
            <a:ext cx="8229600" cy="593725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None/>
            </a:pPr>
            <a:r>
              <a:rPr lang="zh-CN" altLang="en-US" b="1"/>
              <a:t>  </a:t>
            </a:r>
            <a:r>
              <a:rPr lang="en-US" altLang="zh-CN" b="1"/>
              <a:t>3.</a:t>
            </a:r>
            <a:r>
              <a:rPr lang="zh-CN" altLang="en-US" b="1"/>
              <a:t>相信同学们都有过这样的经历</a:t>
            </a:r>
            <a:r>
              <a:rPr lang="en-US" altLang="zh-CN" b="1"/>
              <a:t>:</a:t>
            </a:r>
            <a:r>
              <a:rPr lang="zh-CN" altLang="en-US" b="1"/>
              <a:t>下雨时我们撑着一把伞步行在雨中</a:t>
            </a:r>
            <a:r>
              <a:rPr lang="en-US" altLang="zh-CN" b="1"/>
              <a:t>,</a:t>
            </a:r>
            <a:r>
              <a:rPr lang="zh-CN" altLang="en-US" b="1"/>
              <a:t>一阵大风吹来</a:t>
            </a:r>
            <a:r>
              <a:rPr lang="en-US" altLang="zh-CN" b="1"/>
              <a:t>,</a:t>
            </a:r>
            <a:r>
              <a:rPr lang="zh-CN" altLang="en-US" b="1"/>
              <a:t>雨伞往往会被向上吸起来</a:t>
            </a:r>
            <a:r>
              <a:rPr lang="en-US" altLang="zh-CN" b="1"/>
              <a:t>,</a:t>
            </a:r>
            <a:r>
              <a:rPr lang="zh-CN" altLang="en-US" b="1"/>
              <a:t>如图所示。这是为什么呢？请你用学过的物理知识解释这个现象。</a:t>
            </a:r>
            <a:endParaRPr lang="zh-CN" altLang="en-US"/>
          </a:p>
        </p:txBody>
      </p:sp>
      <p:pic>
        <p:nvPicPr>
          <p:cNvPr id="18435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010400" y="3200400"/>
            <a:ext cx="3097213" cy="28463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>
              <p:custDataLst>
                <p:tags r:id="rId6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</a:p>
            </p:txBody>
          </p:sp>
          <p:sp>
            <p:nvSpPr>
              <p:cNvPr id="11" name="椭圆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/>
          <p:nvPr>
            <p:custDataLst>
              <p:tags r:id="rId1"/>
            </p:custDataLst>
          </p:nvPr>
        </p:nvSpPr>
        <p:spPr>
          <a:xfrm>
            <a:off x="2057400" y="1130300"/>
            <a:ext cx="8229600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charset="0"/>
                <a:ea typeface="华文新魏" panose="02010800040101010101" pitchFamily="2" charset="-122"/>
              </a:rPr>
              <a:t>4</a:t>
            </a:r>
            <a:r>
              <a:rPr lang="zh-CN" altLang="en-US" sz="2800" b="1">
                <a:latin typeface="Times New Roman" panose="02020603050405020304" charset="0"/>
                <a:ea typeface="华文新魏" panose="02010800040101010101" pitchFamily="2" charset="-122"/>
              </a:rPr>
              <a:t>、</a:t>
            </a:r>
            <a:r>
              <a:rPr lang="zh-CN" altLang="en-US" sz="3600" b="1">
                <a:latin typeface="Times New Roman" panose="02020603050405020304" charset="0"/>
                <a:ea typeface="华文新魏" panose="02010800040101010101" pitchFamily="2" charset="-122"/>
              </a:rPr>
              <a:t>诗人杜甫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在</a:t>
            </a:r>
            <a:r>
              <a:rPr lang="en-US" altLang="zh-CN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茅屋为秋风所破歌</a:t>
            </a:r>
            <a:r>
              <a:rPr lang="en-US" altLang="zh-CN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中写到：</a:t>
            </a:r>
            <a:r>
              <a:rPr lang="zh-CN" altLang="en-US" sz="3600" b="1">
                <a:latin typeface="Times New Roman" panose="02020603050405020304" charset="0"/>
                <a:ea typeface="华文新魏" panose="02010800040101010101" pitchFamily="2" charset="-122"/>
              </a:rPr>
              <a:t>“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八月秋高风怒号，卷我屋上三重茅</a:t>
            </a:r>
            <a:r>
              <a:rPr lang="zh-CN" altLang="en-US" sz="3600" b="1">
                <a:latin typeface="Times New Roman" panose="02020603050405020304" charset="0"/>
                <a:ea typeface="华文新魏" panose="02010800040101010101" pitchFamily="2" charset="-122"/>
              </a:rPr>
              <a:t>”</a:t>
            </a:r>
            <a:r>
              <a:rPr lang="zh-CN" altLang="en-US" sz="3600" b="1">
                <a:latin typeface="华文新魏" panose="02010800040101010101" pitchFamily="2" charset="-122"/>
                <a:ea typeface="华文新魏" panose="02010800040101010101" pitchFamily="2" charset="-122"/>
              </a:rPr>
              <a:t>，请你分析诗中包含的物理道理。</a:t>
            </a:r>
          </a:p>
        </p:txBody>
      </p:sp>
      <p:grpSp>
        <p:nvGrpSpPr>
          <p:cNvPr id="19459" name="Group 3"/>
          <p:cNvGrpSpPr/>
          <p:nvPr>
            <p:custDataLst>
              <p:tags r:id="rId2"/>
            </p:custDataLst>
          </p:nvPr>
        </p:nvGrpSpPr>
        <p:grpSpPr>
          <a:xfrm>
            <a:off x="2424113" y="3789363"/>
            <a:ext cx="4576762" cy="1828800"/>
            <a:chOff x="0" y="0"/>
            <a:chExt cx="2883" cy="1152"/>
          </a:xfrm>
        </p:grpSpPr>
        <p:sp>
          <p:nvSpPr>
            <p:cNvPr id="19462" name="AutoShape 4"/>
            <p:cNvSpPr/>
            <p:nvPr>
              <p:custDataLst>
                <p:tags r:id="rId12"/>
              </p:custDataLst>
            </p:nvPr>
          </p:nvSpPr>
          <p:spPr>
            <a:xfrm>
              <a:off x="768" y="336"/>
              <a:ext cx="864" cy="288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993300"/>
                </a:gs>
                <a:gs pos="100000">
                  <a:srgbClr val="471800"/>
                </a:gs>
              </a:gsLst>
              <a:lin ang="5400000" scaled="1"/>
            </a:gradFill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9463" name="Rectangle 5"/>
            <p:cNvSpPr/>
            <p:nvPr>
              <p:custDataLst>
                <p:tags r:id="rId13"/>
              </p:custDataLst>
            </p:nvPr>
          </p:nvSpPr>
          <p:spPr>
            <a:xfrm>
              <a:off x="816" y="624"/>
              <a:ext cx="768" cy="52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9464" name="Rectangle 6"/>
            <p:cNvSpPr/>
            <p:nvPr>
              <p:custDataLst>
                <p:tags r:id="rId14"/>
              </p:custDataLst>
            </p:nvPr>
          </p:nvSpPr>
          <p:spPr>
            <a:xfrm>
              <a:off x="1104" y="816"/>
              <a:ext cx="192" cy="336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9465" name="未知"/>
            <p:cNvSpPr/>
            <p:nvPr>
              <p:custDataLst>
                <p:tags r:id="rId15"/>
              </p:custDataLst>
            </p:nvPr>
          </p:nvSpPr>
          <p:spPr>
            <a:xfrm>
              <a:off x="0" y="285"/>
              <a:ext cx="2853" cy="457"/>
            </a:xfrm>
            <a:custGeom>
              <a:avLst/>
              <a:gdLst>
                <a:gd name="txL" fmla="*/ 0 w 2853"/>
                <a:gd name="txT" fmla="*/ 0 h 457"/>
                <a:gd name="txR" fmla="*/ 2853 w 2853"/>
                <a:gd name="txB" fmla="*/ 457 h 457"/>
              </a:gdLst>
              <a:ahLst/>
              <a:cxnLst>
                <a:cxn ang="0">
                  <a:pos x="0" y="457"/>
                </a:cxn>
                <a:cxn ang="0">
                  <a:pos x="351" y="412"/>
                </a:cxn>
                <a:cxn ang="0">
                  <a:pos x="612" y="331"/>
                </a:cxn>
                <a:cxn ang="0">
                  <a:pos x="876" y="153"/>
                </a:cxn>
                <a:cxn ang="0">
                  <a:pos x="1077" y="39"/>
                </a:cxn>
                <a:cxn ang="0">
                  <a:pos x="1230" y="3"/>
                </a:cxn>
                <a:cxn ang="0">
                  <a:pos x="1347" y="57"/>
                </a:cxn>
                <a:cxn ang="0">
                  <a:pos x="1752" y="237"/>
                </a:cxn>
                <a:cxn ang="0">
                  <a:pos x="2073" y="387"/>
                </a:cxn>
                <a:cxn ang="0">
                  <a:pos x="2403" y="403"/>
                </a:cxn>
                <a:cxn ang="0">
                  <a:pos x="2853" y="439"/>
                </a:cxn>
              </a:cxnLst>
              <a:rect l="txL" t="txT" r="txR" b="txB"/>
              <a:pathLst>
                <a:path w="2853" h="457">
                  <a:moveTo>
                    <a:pt x="0" y="457"/>
                  </a:moveTo>
                  <a:cubicBezTo>
                    <a:pt x="59" y="451"/>
                    <a:pt x="249" y="433"/>
                    <a:pt x="351" y="412"/>
                  </a:cubicBezTo>
                  <a:cubicBezTo>
                    <a:pt x="453" y="391"/>
                    <a:pt x="525" y="374"/>
                    <a:pt x="612" y="331"/>
                  </a:cubicBezTo>
                  <a:cubicBezTo>
                    <a:pt x="699" y="288"/>
                    <a:pt x="798" y="202"/>
                    <a:pt x="876" y="153"/>
                  </a:cubicBezTo>
                  <a:cubicBezTo>
                    <a:pt x="954" y="104"/>
                    <a:pt x="1018" y="64"/>
                    <a:pt x="1077" y="39"/>
                  </a:cubicBezTo>
                  <a:cubicBezTo>
                    <a:pt x="1136" y="14"/>
                    <a:pt x="1185" y="0"/>
                    <a:pt x="1230" y="3"/>
                  </a:cubicBezTo>
                  <a:cubicBezTo>
                    <a:pt x="1275" y="6"/>
                    <a:pt x="1260" y="18"/>
                    <a:pt x="1347" y="57"/>
                  </a:cubicBezTo>
                  <a:cubicBezTo>
                    <a:pt x="1434" y="96"/>
                    <a:pt x="1631" y="182"/>
                    <a:pt x="1752" y="237"/>
                  </a:cubicBezTo>
                  <a:cubicBezTo>
                    <a:pt x="1873" y="292"/>
                    <a:pt x="1965" y="359"/>
                    <a:pt x="2073" y="387"/>
                  </a:cubicBezTo>
                  <a:cubicBezTo>
                    <a:pt x="2181" y="415"/>
                    <a:pt x="2273" y="394"/>
                    <a:pt x="2403" y="403"/>
                  </a:cubicBezTo>
                  <a:cubicBezTo>
                    <a:pt x="2533" y="412"/>
                    <a:pt x="2759" y="431"/>
                    <a:pt x="2853" y="43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9466" name="未知"/>
            <p:cNvSpPr/>
            <p:nvPr>
              <p:custDataLst>
                <p:tags r:id="rId16"/>
              </p:custDataLst>
            </p:nvPr>
          </p:nvSpPr>
          <p:spPr>
            <a:xfrm>
              <a:off x="48" y="202"/>
              <a:ext cx="2826" cy="362"/>
            </a:xfrm>
            <a:custGeom>
              <a:avLst/>
              <a:gdLst>
                <a:gd name="txL" fmla="*/ 0 w 2826"/>
                <a:gd name="txT" fmla="*/ 0 h 362"/>
                <a:gd name="txR" fmla="*/ 2826 w 2826"/>
                <a:gd name="txB" fmla="*/ 362 h 362"/>
              </a:gdLst>
              <a:ahLst/>
              <a:cxnLst>
                <a:cxn ang="0">
                  <a:pos x="0" y="353"/>
                </a:cxn>
                <a:cxn ang="0">
                  <a:pos x="450" y="290"/>
                </a:cxn>
                <a:cxn ang="0">
                  <a:pos x="738" y="128"/>
                </a:cxn>
                <a:cxn ang="0">
                  <a:pos x="999" y="29"/>
                </a:cxn>
                <a:cxn ang="0">
                  <a:pos x="1341" y="29"/>
                </a:cxn>
                <a:cxn ang="0">
                  <a:pos x="1785" y="203"/>
                </a:cxn>
                <a:cxn ang="0">
                  <a:pos x="2079" y="299"/>
                </a:cxn>
                <a:cxn ang="0">
                  <a:pos x="2358" y="353"/>
                </a:cxn>
                <a:cxn ang="0">
                  <a:pos x="2556" y="335"/>
                </a:cxn>
                <a:cxn ang="0">
                  <a:pos x="2826" y="362"/>
                </a:cxn>
              </a:cxnLst>
              <a:rect l="txL" t="txT" r="txR" b="txB"/>
              <a:pathLst>
                <a:path w="2826" h="362">
                  <a:moveTo>
                    <a:pt x="0" y="353"/>
                  </a:moveTo>
                  <a:cubicBezTo>
                    <a:pt x="75" y="342"/>
                    <a:pt x="327" y="328"/>
                    <a:pt x="450" y="290"/>
                  </a:cubicBezTo>
                  <a:cubicBezTo>
                    <a:pt x="573" y="252"/>
                    <a:pt x="646" y="172"/>
                    <a:pt x="738" y="128"/>
                  </a:cubicBezTo>
                  <a:cubicBezTo>
                    <a:pt x="830" y="84"/>
                    <a:pt x="899" y="45"/>
                    <a:pt x="999" y="29"/>
                  </a:cubicBezTo>
                  <a:cubicBezTo>
                    <a:pt x="1099" y="13"/>
                    <a:pt x="1210" y="0"/>
                    <a:pt x="1341" y="29"/>
                  </a:cubicBezTo>
                  <a:cubicBezTo>
                    <a:pt x="1472" y="58"/>
                    <a:pt x="1662" y="158"/>
                    <a:pt x="1785" y="203"/>
                  </a:cubicBezTo>
                  <a:cubicBezTo>
                    <a:pt x="1908" y="248"/>
                    <a:pt x="1984" y="274"/>
                    <a:pt x="2079" y="299"/>
                  </a:cubicBezTo>
                  <a:cubicBezTo>
                    <a:pt x="2174" y="324"/>
                    <a:pt x="2279" y="347"/>
                    <a:pt x="2358" y="353"/>
                  </a:cubicBezTo>
                  <a:cubicBezTo>
                    <a:pt x="2437" y="359"/>
                    <a:pt x="2478" y="334"/>
                    <a:pt x="2556" y="335"/>
                  </a:cubicBezTo>
                  <a:cubicBezTo>
                    <a:pt x="2634" y="336"/>
                    <a:pt x="2770" y="357"/>
                    <a:pt x="2826" y="362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9467" name="未知"/>
            <p:cNvSpPr/>
            <p:nvPr>
              <p:custDataLst>
                <p:tags r:id="rId17"/>
              </p:custDataLst>
            </p:nvPr>
          </p:nvSpPr>
          <p:spPr>
            <a:xfrm>
              <a:off x="48" y="126"/>
              <a:ext cx="2817" cy="272"/>
            </a:xfrm>
            <a:custGeom>
              <a:avLst/>
              <a:gdLst>
                <a:gd name="txL" fmla="*/ 0 w 2817"/>
                <a:gd name="txT" fmla="*/ 0 h 272"/>
                <a:gd name="txR" fmla="*/ 2817 w 2817"/>
                <a:gd name="txB" fmla="*/ 272 h 272"/>
              </a:gdLst>
              <a:ahLst/>
              <a:cxnLst>
                <a:cxn ang="0">
                  <a:pos x="0" y="261"/>
                </a:cxn>
                <a:cxn ang="0">
                  <a:pos x="324" y="243"/>
                </a:cxn>
                <a:cxn ang="0">
                  <a:pos x="576" y="186"/>
                </a:cxn>
                <a:cxn ang="0">
                  <a:pos x="882" y="33"/>
                </a:cxn>
                <a:cxn ang="0">
                  <a:pos x="1197" y="9"/>
                </a:cxn>
                <a:cxn ang="0">
                  <a:pos x="1683" y="87"/>
                </a:cxn>
                <a:cxn ang="0">
                  <a:pos x="2043" y="186"/>
                </a:cxn>
                <a:cxn ang="0">
                  <a:pos x="2448" y="261"/>
                </a:cxn>
                <a:cxn ang="0">
                  <a:pos x="2817" y="252"/>
                </a:cxn>
              </a:cxnLst>
              <a:rect l="txL" t="txT" r="txR" b="txB"/>
              <a:pathLst>
                <a:path w="2817" h="272">
                  <a:moveTo>
                    <a:pt x="0" y="261"/>
                  </a:moveTo>
                  <a:cubicBezTo>
                    <a:pt x="54" y="258"/>
                    <a:pt x="228" y="255"/>
                    <a:pt x="324" y="243"/>
                  </a:cubicBezTo>
                  <a:cubicBezTo>
                    <a:pt x="420" y="231"/>
                    <a:pt x="483" y="221"/>
                    <a:pt x="576" y="186"/>
                  </a:cubicBezTo>
                  <a:cubicBezTo>
                    <a:pt x="669" y="151"/>
                    <a:pt x="779" y="62"/>
                    <a:pt x="882" y="33"/>
                  </a:cubicBezTo>
                  <a:cubicBezTo>
                    <a:pt x="985" y="4"/>
                    <a:pt x="1064" y="0"/>
                    <a:pt x="1197" y="9"/>
                  </a:cubicBezTo>
                  <a:cubicBezTo>
                    <a:pt x="1330" y="18"/>
                    <a:pt x="1542" y="58"/>
                    <a:pt x="1683" y="87"/>
                  </a:cubicBezTo>
                  <a:cubicBezTo>
                    <a:pt x="1824" y="116"/>
                    <a:pt x="1916" y="157"/>
                    <a:pt x="2043" y="186"/>
                  </a:cubicBezTo>
                  <a:cubicBezTo>
                    <a:pt x="2170" y="215"/>
                    <a:pt x="2319" y="250"/>
                    <a:pt x="2448" y="261"/>
                  </a:cubicBezTo>
                  <a:cubicBezTo>
                    <a:pt x="2577" y="272"/>
                    <a:pt x="2740" y="254"/>
                    <a:pt x="2817" y="252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9468" name="未知"/>
            <p:cNvSpPr/>
            <p:nvPr>
              <p:custDataLst>
                <p:tags r:id="rId18"/>
              </p:custDataLst>
            </p:nvPr>
          </p:nvSpPr>
          <p:spPr>
            <a:xfrm>
              <a:off x="96" y="59"/>
              <a:ext cx="2736" cy="224"/>
            </a:xfrm>
            <a:custGeom>
              <a:avLst/>
              <a:gdLst>
                <a:gd name="txL" fmla="*/ 0 w 2736"/>
                <a:gd name="txT" fmla="*/ 0 h 224"/>
                <a:gd name="txR" fmla="*/ 2736 w 2736"/>
                <a:gd name="txB" fmla="*/ 224 h 224"/>
              </a:gdLst>
              <a:ahLst/>
              <a:cxnLst>
                <a:cxn ang="0">
                  <a:pos x="0" y="145"/>
                </a:cxn>
                <a:cxn ang="0">
                  <a:pos x="393" y="145"/>
                </a:cxn>
                <a:cxn ang="0">
                  <a:pos x="738" y="46"/>
                </a:cxn>
                <a:cxn ang="0">
                  <a:pos x="1158" y="4"/>
                </a:cxn>
                <a:cxn ang="0">
                  <a:pos x="1599" y="73"/>
                </a:cxn>
                <a:cxn ang="0">
                  <a:pos x="2076" y="154"/>
                </a:cxn>
                <a:cxn ang="0">
                  <a:pos x="2466" y="217"/>
                </a:cxn>
                <a:cxn ang="0">
                  <a:pos x="2736" y="199"/>
                </a:cxn>
              </a:cxnLst>
              <a:rect l="txL" t="txT" r="txR" b="txB"/>
              <a:pathLst>
                <a:path w="2736" h="224">
                  <a:moveTo>
                    <a:pt x="0" y="145"/>
                  </a:moveTo>
                  <a:cubicBezTo>
                    <a:pt x="65" y="145"/>
                    <a:pt x="270" y="161"/>
                    <a:pt x="393" y="145"/>
                  </a:cubicBezTo>
                  <a:cubicBezTo>
                    <a:pt x="516" y="129"/>
                    <a:pt x="611" y="69"/>
                    <a:pt x="738" y="46"/>
                  </a:cubicBezTo>
                  <a:cubicBezTo>
                    <a:pt x="865" y="23"/>
                    <a:pt x="1015" y="0"/>
                    <a:pt x="1158" y="4"/>
                  </a:cubicBezTo>
                  <a:cubicBezTo>
                    <a:pt x="1301" y="8"/>
                    <a:pt x="1446" y="48"/>
                    <a:pt x="1599" y="73"/>
                  </a:cubicBezTo>
                  <a:cubicBezTo>
                    <a:pt x="1752" y="98"/>
                    <a:pt x="1932" y="130"/>
                    <a:pt x="2076" y="154"/>
                  </a:cubicBezTo>
                  <a:cubicBezTo>
                    <a:pt x="2220" y="178"/>
                    <a:pt x="2356" y="210"/>
                    <a:pt x="2466" y="217"/>
                  </a:cubicBezTo>
                  <a:cubicBezTo>
                    <a:pt x="2576" y="224"/>
                    <a:pt x="2680" y="203"/>
                    <a:pt x="2736" y="19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9469" name="未知"/>
            <p:cNvSpPr/>
            <p:nvPr>
              <p:custDataLst>
                <p:tags r:id="rId19"/>
              </p:custDataLst>
            </p:nvPr>
          </p:nvSpPr>
          <p:spPr>
            <a:xfrm>
              <a:off x="75" y="0"/>
              <a:ext cx="2808" cy="130"/>
            </a:xfrm>
            <a:custGeom>
              <a:avLst/>
              <a:gdLst>
                <a:gd name="txL" fmla="*/ 0 w 2808"/>
                <a:gd name="txT" fmla="*/ 0 h 130"/>
                <a:gd name="txR" fmla="*/ 2808 w 2808"/>
                <a:gd name="txB" fmla="*/ 130 h 130"/>
              </a:gdLst>
              <a:ahLst/>
              <a:cxnLst>
                <a:cxn ang="0">
                  <a:pos x="0" y="63"/>
                </a:cxn>
                <a:cxn ang="0">
                  <a:pos x="405" y="81"/>
                </a:cxn>
                <a:cxn ang="0">
                  <a:pos x="657" y="45"/>
                </a:cxn>
                <a:cxn ang="0">
                  <a:pos x="900" y="18"/>
                </a:cxn>
                <a:cxn ang="0">
                  <a:pos x="1215" y="0"/>
                </a:cxn>
                <a:cxn ang="0">
                  <a:pos x="1575" y="18"/>
                </a:cxn>
                <a:cxn ang="0">
                  <a:pos x="2061" y="90"/>
                </a:cxn>
                <a:cxn ang="0">
                  <a:pos x="2412" y="126"/>
                </a:cxn>
                <a:cxn ang="0">
                  <a:pos x="2754" y="117"/>
                </a:cxn>
                <a:cxn ang="0">
                  <a:pos x="2736" y="117"/>
                </a:cxn>
              </a:cxnLst>
              <a:rect l="txL" t="txT" r="txR" b="txB"/>
              <a:pathLst>
                <a:path w="2808" h="130">
                  <a:moveTo>
                    <a:pt x="0" y="63"/>
                  </a:moveTo>
                  <a:cubicBezTo>
                    <a:pt x="67" y="64"/>
                    <a:pt x="296" y="84"/>
                    <a:pt x="405" y="81"/>
                  </a:cubicBezTo>
                  <a:cubicBezTo>
                    <a:pt x="514" y="78"/>
                    <a:pt x="575" y="55"/>
                    <a:pt x="657" y="45"/>
                  </a:cubicBezTo>
                  <a:cubicBezTo>
                    <a:pt x="739" y="35"/>
                    <a:pt x="807" y="26"/>
                    <a:pt x="900" y="18"/>
                  </a:cubicBezTo>
                  <a:cubicBezTo>
                    <a:pt x="993" y="10"/>
                    <a:pt x="1103" y="0"/>
                    <a:pt x="1215" y="0"/>
                  </a:cubicBezTo>
                  <a:cubicBezTo>
                    <a:pt x="1327" y="0"/>
                    <a:pt x="1434" y="3"/>
                    <a:pt x="1575" y="18"/>
                  </a:cubicBezTo>
                  <a:cubicBezTo>
                    <a:pt x="1716" y="33"/>
                    <a:pt x="1922" y="72"/>
                    <a:pt x="2061" y="90"/>
                  </a:cubicBezTo>
                  <a:cubicBezTo>
                    <a:pt x="2200" y="108"/>
                    <a:pt x="2297" y="122"/>
                    <a:pt x="2412" y="126"/>
                  </a:cubicBezTo>
                  <a:cubicBezTo>
                    <a:pt x="2527" y="130"/>
                    <a:pt x="2700" y="119"/>
                    <a:pt x="2754" y="117"/>
                  </a:cubicBezTo>
                  <a:cubicBezTo>
                    <a:pt x="2808" y="115"/>
                    <a:pt x="2740" y="117"/>
                    <a:pt x="2736" y="117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9460" name="Oval 12"/>
          <p:cNvSpPr/>
          <p:nvPr>
            <p:custDataLst>
              <p:tags r:id="rId3"/>
            </p:custDataLst>
          </p:nvPr>
        </p:nvSpPr>
        <p:spPr>
          <a:xfrm>
            <a:off x="4224338" y="4510088"/>
            <a:ext cx="228600" cy="2286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9461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104063" y="2816225"/>
            <a:ext cx="3452812" cy="3387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9" name="文本框 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课堂练习</a:t>
                </a:r>
              </a:p>
            </p:txBody>
          </p:sp>
          <p:sp>
            <p:nvSpPr>
              <p:cNvPr id="11" name="椭圆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/>
          <p:nvPr>
            <p:custDataLst>
              <p:tags r:id="rId1"/>
            </p:custDataLst>
          </p:nvPr>
        </p:nvSpPr>
        <p:spPr>
          <a:xfrm>
            <a:off x="1524000" y="6092825"/>
            <a:ext cx="1692275" cy="765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52" name="Rectangle 3"/>
          <p:cNvSpPr/>
          <p:nvPr>
            <p:custDataLst>
              <p:tags r:id="rId2"/>
            </p:custDataLst>
          </p:nvPr>
        </p:nvSpPr>
        <p:spPr>
          <a:xfrm>
            <a:off x="1524000" y="5876925"/>
            <a:ext cx="1835150" cy="9810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grpSp>
        <p:nvGrpSpPr>
          <p:cNvPr id="2053" name="Group 4"/>
          <p:cNvGrpSpPr/>
          <p:nvPr>
            <p:custDataLst>
              <p:tags r:id="rId3"/>
            </p:custDataLst>
          </p:nvPr>
        </p:nvGrpSpPr>
        <p:grpSpPr>
          <a:xfrm>
            <a:off x="1774825" y="1143000"/>
            <a:ext cx="8893175" cy="4787900"/>
            <a:chOff x="0" y="528"/>
            <a:chExt cx="5602" cy="3016"/>
          </a:xfrm>
        </p:grpSpPr>
        <p:pic>
          <p:nvPicPr>
            <p:cNvPr id="2054" name="AutoShape 4"/>
            <p:cNvPicPr/>
            <p:nvPr>
              <p:custDataLst>
                <p:tags r:id="rId10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674" y="528"/>
              <a:ext cx="2928" cy="283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55" name="Group 6"/>
            <p:cNvGrpSpPr/>
            <p:nvPr>
              <p:custDataLst>
                <p:tags r:id="rId11"/>
              </p:custDataLst>
            </p:nvPr>
          </p:nvGrpSpPr>
          <p:grpSpPr>
            <a:xfrm>
              <a:off x="0" y="695"/>
              <a:ext cx="5218" cy="2849"/>
              <a:chOff x="0" y="695"/>
              <a:chExt cx="5218" cy="2849"/>
            </a:xfrm>
          </p:grpSpPr>
          <p:graphicFrame>
            <p:nvGraphicFramePr>
              <p:cNvPr id="2050" name="Object 8"/>
              <p:cNvGraphicFramePr>
                <a:graphicFrameLocks noChangeAspect="1"/>
              </p:cNvGraphicFramePr>
              <p:nvPr>
                <p:custDataLst>
                  <p:tags r:id="rId12"/>
                </p:custDataLst>
              </p:nvPr>
            </p:nvGraphicFramePr>
            <p:xfrm>
              <a:off x="3106" y="864"/>
              <a:ext cx="2112" cy="17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7" imgW="3962400" imgH="3305175" progId="Paint.Picture">
                      <p:embed/>
                    </p:oleObj>
                  </mc:Choice>
                  <mc:Fallback>
                    <p:oleObj r:id="rId17" imgW="3962400" imgH="3305175" progId="Paint.Picture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3106" y="864"/>
                            <a:ext cx="2112" cy="176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57" name="Text Box 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0" y="695"/>
                <a:ext cx="2767" cy="284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altLang="zh-CN" sz="3200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1</a:t>
                </a:r>
                <a:r>
                  <a:rPr lang="zh-CN" altLang="en-US" sz="3200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、在离桌边</a:t>
                </a:r>
                <a:r>
                  <a:rPr lang="en-US" altLang="zh-CN" sz="3200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2-3cm</a:t>
                </a:r>
                <a:r>
                  <a:rPr lang="zh-CN" altLang="en-US" sz="3200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的地方放一枚硬币，在硬币前５－６</a:t>
                </a:r>
                <a:r>
                  <a:rPr lang="en-US" altLang="zh-CN" sz="3200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cm</a:t>
                </a:r>
                <a:r>
                  <a:rPr lang="zh-CN" altLang="en-US" sz="3200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左右用直尺或笔做一栏杆，高度约２</a:t>
                </a:r>
                <a:r>
                  <a:rPr lang="en-US" altLang="zh-CN" sz="3200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cm</a:t>
                </a:r>
                <a:r>
                  <a:rPr lang="zh-CN" altLang="en-US" sz="3200" b="1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，在硬币上方沿着与桌面平行的方向用力吹一口气。硬币就可能跳过栏杆，比一比，谁的硬币是跳高冠军！</a:t>
                </a:r>
              </a:p>
            </p:txBody>
          </p:sp>
          <p:sp>
            <p:nvSpPr>
              <p:cNvPr id="2058" name="Text Box 1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813" y="3099"/>
                <a:ext cx="2132" cy="40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36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   </a:t>
                </a:r>
                <a:r>
                  <a:rPr lang="zh-CN" altLang="en-US" sz="36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硬币跳高比赛</a:t>
                </a:r>
              </a:p>
            </p:txBody>
          </p:sp>
        </p:grpSp>
      </p:grp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0" y="153035"/>
            <a:ext cx="12192000" cy="835660"/>
            <a:chOff x="0" y="406"/>
            <a:chExt cx="19200" cy="1316"/>
          </a:xfrm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494" y="406"/>
              <a:ext cx="4585" cy="1304"/>
              <a:chOff x="487" y="660"/>
              <a:chExt cx="4314" cy="1126"/>
            </a:xfrm>
          </p:grpSpPr>
          <p:sp>
            <p:nvSpPr>
              <p:cNvPr id="12" name="文本框 1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2973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发展空间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/>
            <a:endParaRPr lang="zh-CN" altLang="zh-CN"/>
          </a:p>
        </p:txBody>
      </p:sp>
      <p:pic>
        <p:nvPicPr>
          <p:cNvPr id="22531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2435" y="1219200"/>
            <a:ext cx="11150600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Text Box 5"/>
          <p:cNvSpPr txBox="1"/>
          <p:nvPr>
            <p:custDataLst>
              <p:tags r:id="rId3"/>
            </p:custDataLst>
          </p:nvPr>
        </p:nvSpPr>
        <p:spPr>
          <a:xfrm>
            <a:off x="3577590" y="295910"/>
            <a:ext cx="8305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居然还有这样的神器！小伙伴们惊呆了吧！</a:t>
            </a: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313690" y="153035"/>
            <a:ext cx="2911475" cy="828040"/>
            <a:chOff x="487" y="660"/>
            <a:chExt cx="4314" cy="1126"/>
          </a:xfrm>
        </p:grpSpPr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1828" y="854"/>
              <a:ext cx="2973" cy="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300" b="1">
                  <a:solidFill>
                    <a:srgbClr val="002060"/>
                  </a:solidFill>
                  <a:latin typeface="+mj-ea"/>
                  <a:ea typeface="+mj-ea"/>
                  <a:sym typeface="+mn-ea"/>
                </a:rPr>
                <a:t>发展空间</a:t>
              </a:r>
            </a:p>
          </p:txBody>
        </p:sp>
        <p:sp>
          <p:nvSpPr>
            <p:cNvPr id="15" name="椭圆 14"/>
            <p:cNvSpPr/>
            <p:nvPr>
              <p:custDataLst>
                <p:tags r:id="rId6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2"/>
            </p:custDataLst>
          </p:nvPr>
        </p:nvSpPr>
        <p:spPr>
          <a:xfrm>
            <a:off x="0" y="6946265"/>
            <a:ext cx="12191365" cy="2209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2">
                  <a:lumMod val="21000"/>
                  <a:lumOff val="79000"/>
                  <a:alpha val="1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/>
          <p:cNvSpPr txBox="1"/>
          <p:nvPr>
            <p:custDataLst>
              <p:tags r:id="rId3"/>
            </p:custDataLst>
          </p:nvPr>
        </p:nvSpPr>
        <p:spPr>
          <a:xfrm>
            <a:off x="461645" y="8197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/>
              <a:t> </a:t>
            </a: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0" y="156845"/>
            <a:ext cx="12192000" cy="853440"/>
            <a:chOff x="0" y="378"/>
            <a:chExt cx="19200" cy="1344"/>
          </a:xfrm>
        </p:grpSpPr>
        <p:sp>
          <p:nvSpPr>
            <p:cNvPr id="12" name="矩形 11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4432" cy="1332"/>
              <a:chOff x="487" y="636"/>
              <a:chExt cx="4170" cy="1150"/>
            </a:xfrm>
          </p:grpSpPr>
          <p:sp>
            <p:nvSpPr>
              <p:cNvPr id="15" name="文本框 1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+mj-ea"/>
                    <a:ea typeface="+mj-ea"/>
                    <a:sym typeface="+mn-ea"/>
                  </a:rPr>
                  <a:t>教学引入</a:t>
                </a:r>
              </a:p>
            </p:txBody>
          </p:sp>
          <p:sp>
            <p:nvSpPr>
              <p:cNvPr id="17" name="椭圆 16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p:grpSp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20370" y="1419225"/>
            <a:ext cx="11361420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　　人类一直幻想着像鸟儿一样在天空飞翔。1891，奥托·利林塔尔模仿仙鹤的翅膀形状，设计和制造了实用的滑翔机，实现了飞行的梦想。今天，飞机已成为我们生活中的重要交通工具</a:t>
            </a:r>
            <a:r>
              <a:rPr lang="en-US" altLang="zh-CN" sz="2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......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87375" y="2948940"/>
            <a:ext cx="103981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7030A0"/>
                </a:solidFill>
              </a:rPr>
              <a:t>鸟儿扑扑翅膀便能飞上空中，重达数百吨的飞机又是如何飞上天的呢？</a:t>
            </a:r>
          </a:p>
        </p:txBody>
      </p:sp>
      <p:pic>
        <p:nvPicPr>
          <p:cNvPr id="10244" name="Pictur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71525" y="3639185"/>
            <a:ext cx="4769485" cy="2963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4"/>
          <p:cNvPicPr>
            <a:picLocks noGrp="1" noChangeAspect="1"/>
          </p:cNvPicPr>
          <p:nvPr>
            <p:ph idx="1"/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654675" y="3639185"/>
            <a:ext cx="5177790" cy="2816225"/>
          </a:xfrm>
          <a:ln>
            <a:solidFill>
              <a:schemeClr val="tx1">
                <a:alpha val="100000"/>
              </a:schemeClr>
            </a:solidFill>
            <a:miter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494" y="378"/>
              <a:ext cx="7197" cy="1332"/>
              <a:chOff x="487" y="636"/>
              <a:chExt cx="6772" cy="1150"/>
            </a:xfrm>
          </p:grpSpPr>
          <p:sp>
            <p:nvSpPr>
              <p:cNvPr id="12" name="文本框 1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28" y="854"/>
                <a:ext cx="543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制作一个鸟翼模型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一</a:t>
                </a: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815965" y="4068445"/>
            <a:ext cx="4693285" cy="221043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61645" y="1594485"/>
            <a:ext cx="6762750" cy="9398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　　鸟类的翅膀形状各异，飞行方式各异，但其有个共同的特点：</a:t>
            </a:r>
            <a:r>
              <a:rPr lang="zh-CN" altLang="en-US" sz="2400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</a:rPr>
              <a:t>鸟翼横截面的边线是弯曲的</a:t>
            </a: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。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61645" y="2593340"/>
            <a:ext cx="11537950" cy="130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　　用硬纸做一个鸟翼模型，在其中间插一根吸管，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穿过吸管将模型套在一根竖直的细铁杆上，使它可以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自由地上下移动。用吹风机对着模型吹风，观察乌翼模型的运动状态</a:t>
            </a:r>
            <a:r>
              <a:rPr lang="en-US" altLang="zh-CN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......</a:t>
            </a:r>
          </a:p>
        </p:txBody>
      </p:sp>
      <p:grpSp>
        <p:nvGrpSpPr>
          <p:cNvPr id="17" name="组合 16"/>
          <p:cNvGrpSpPr/>
          <p:nvPr>
            <p:custDataLst>
              <p:tags r:id="rId6"/>
            </p:custDataLst>
          </p:nvPr>
        </p:nvGrpSpPr>
        <p:grpSpPr>
          <a:xfrm>
            <a:off x="1776095" y="4347845"/>
            <a:ext cx="3652520" cy="1712595"/>
            <a:chOff x="12010" y="1932"/>
            <a:chExt cx="5752" cy="2697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/>
            <a:srcRect t="7083"/>
            <a:stretch>
              <a:fillRect/>
            </a:stretch>
          </p:blipFill>
          <p:spPr>
            <a:xfrm>
              <a:off x="12010" y="1932"/>
              <a:ext cx="5752" cy="213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13382" y="4001"/>
              <a:ext cx="259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 </a:t>
              </a:r>
              <a:r>
                <a:rPr lang="zh-CN" altLang="en-US" sz="2000">
                  <a:solidFill>
                    <a:srgbClr val="00206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鸟翼横截面</a:t>
              </a:r>
            </a:p>
          </p:txBody>
        </p:sp>
      </p:grpSp>
      <p:pic>
        <p:nvPicPr>
          <p:cNvPr id="10245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286115" y="1007110"/>
            <a:ext cx="3455035" cy="22713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7" name="吹风机升力实验1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894080"/>
            <a:ext cx="12192000" cy="5746115"/>
          </a:xfrm>
          <a:prstGeom prst="rect">
            <a:avLst/>
          </a:prstGeom>
        </p:spPr>
      </p:pic>
      <p:grpSp>
        <p:nvGrpSpPr>
          <p:cNvPr id="23" name="组合 22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1" name="矩形 30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7197" cy="1332"/>
              <a:chOff x="487" y="636"/>
              <a:chExt cx="6772" cy="1150"/>
            </a:xfrm>
          </p:grpSpPr>
          <p:sp>
            <p:nvSpPr>
              <p:cNvPr id="34" name="文本框 3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28" y="854"/>
                <a:ext cx="543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制作一个鸟翼模型</a:t>
                </a:r>
              </a:p>
            </p:txBody>
          </p:sp>
          <p:sp>
            <p:nvSpPr>
              <p:cNvPr id="35" name="椭圆 34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36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一</a:t>
                </a:r>
              </a:p>
            </p:txBody>
          </p:sp>
        </p:grpSp>
      </p:grpSp>
      <p:pic>
        <p:nvPicPr>
          <p:cNvPr id="4" name="Pictur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2585700" y="121539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7806055" y="3305175"/>
            <a:ext cx="75565" cy="190309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0" y="6633210"/>
            <a:ext cx="12191365" cy="2209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2">
                  <a:lumMod val="21000"/>
                  <a:lumOff val="79000"/>
                  <a:alpha val="1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/>
          <p:cNvSpPr txBox="1"/>
          <p:nvPr>
            <p:custDataLst>
              <p:tags r:id="rId4"/>
            </p:custDataLst>
          </p:nvPr>
        </p:nvSpPr>
        <p:spPr>
          <a:xfrm>
            <a:off x="461645" y="8197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/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39445" y="3183890"/>
            <a:ext cx="4983480" cy="2347595"/>
          </a:xfrm>
          <a:prstGeom prst="rect">
            <a:avLst/>
          </a:prstGeom>
        </p:spPr>
      </p:pic>
      <p:sp>
        <p:nvSpPr>
          <p:cNvPr id="18" name="任意多边形 17"/>
          <p:cNvSpPr/>
          <p:nvPr>
            <p:custDataLst>
              <p:tags r:id="rId6"/>
            </p:custDataLst>
          </p:nvPr>
        </p:nvSpPr>
        <p:spPr>
          <a:xfrm rot="4140000" flipV="1">
            <a:off x="7456805" y="3816350"/>
            <a:ext cx="556895" cy="1425575"/>
          </a:xfrm>
          <a:custGeom>
            <a:avLst/>
            <a:gdLst>
              <a:gd name="connsiteX0" fmla="*/ 1259 w 1259"/>
              <a:gd name="connsiteY0" fmla="*/ 3289 h 3749"/>
              <a:gd name="connsiteX1" fmla="*/ 356 w 1259"/>
              <a:gd name="connsiteY1" fmla="*/ 3527 h 3749"/>
              <a:gd name="connsiteX2" fmla="*/ 46 w 1259"/>
              <a:gd name="connsiteY2" fmla="*/ 1395 h 3749"/>
              <a:gd name="connsiteX3" fmla="*/ 253 w 1259"/>
              <a:gd name="connsiteY3" fmla="*/ 0 h 3749"/>
              <a:gd name="connsiteX4" fmla="*/ 1259 w 1259"/>
              <a:gd name="connsiteY4" fmla="*/ 3289 h 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" h="3749">
                <a:moveTo>
                  <a:pt x="1259" y="3289"/>
                </a:moveTo>
                <a:cubicBezTo>
                  <a:pt x="1100" y="3885"/>
                  <a:pt x="566" y="3831"/>
                  <a:pt x="356" y="3527"/>
                </a:cubicBezTo>
                <a:cubicBezTo>
                  <a:pt x="-36" y="2959"/>
                  <a:pt x="-43" y="2275"/>
                  <a:pt x="46" y="1395"/>
                </a:cubicBezTo>
                <a:cubicBezTo>
                  <a:pt x="135" y="515"/>
                  <a:pt x="138" y="808"/>
                  <a:pt x="253" y="0"/>
                </a:cubicBezTo>
                <a:lnTo>
                  <a:pt x="1259" y="328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61645" y="1842135"/>
            <a:ext cx="5378450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</a:rPr>
              <a:t>实验中，随着吹风机的打开，</a:t>
            </a:r>
            <a:r>
              <a:rPr lang="zh-CN" altLang="en-US" sz="2400">
                <a:solidFill>
                  <a:srgbClr val="002060"/>
                </a:solidFill>
                <a:sym typeface="+mn-ea"/>
              </a:rPr>
              <a:t>鸟翼模型向上移动，关闭吹风机，鸟翼模型下降。</a:t>
            </a:r>
          </a:p>
        </p:txBody>
      </p:sp>
      <p:sp>
        <p:nvSpPr>
          <p:cNvPr id="3" name="右箭头 2"/>
          <p:cNvSpPr/>
          <p:nvPr>
            <p:custDataLst>
              <p:tags r:id="rId8"/>
            </p:custDataLst>
          </p:nvPr>
        </p:nvSpPr>
        <p:spPr>
          <a:xfrm>
            <a:off x="6129655" y="2275205"/>
            <a:ext cx="549275" cy="235585"/>
          </a:xfrm>
          <a:prstGeom prst="rightArrow">
            <a:avLst>
              <a:gd name="adj1" fmla="val 50000"/>
              <a:gd name="adj2" fmla="val 8328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6826250" y="2124710"/>
            <a:ext cx="5102860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70C0"/>
                </a:solidFill>
              </a:rPr>
              <a:t>水平的气流，使鸟翼获得向上的升力。</a:t>
            </a: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4276725" y="5638165"/>
            <a:ext cx="3604895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7030A0"/>
                </a:solidFill>
                <a:sym typeface="+mn-ea"/>
              </a:rPr>
              <a:t>升力是怎样产生的呢?</a:t>
            </a:r>
          </a:p>
        </p:txBody>
      </p:sp>
      <p:grpSp>
        <p:nvGrpSpPr>
          <p:cNvPr id="22" name="组合 21"/>
          <p:cNvGrpSpPr/>
          <p:nvPr>
            <p:custDataLst>
              <p:tags r:id="rId11"/>
            </p:custDataLst>
          </p:nvPr>
        </p:nvGrpSpPr>
        <p:grpSpPr>
          <a:xfrm>
            <a:off x="9058910" y="4038600"/>
            <a:ext cx="892810" cy="588645"/>
            <a:chOff x="13081" y="6203"/>
            <a:chExt cx="1406" cy="927"/>
          </a:xfrm>
        </p:grpSpPr>
        <p:cxnSp>
          <p:nvCxnSpPr>
            <p:cNvPr id="16" name="直接箭头连接符 15"/>
            <p:cNvCxnSpPr/>
            <p:nvPr>
              <p:custDataLst>
                <p:tags r:id="rId19"/>
              </p:custDataLst>
            </p:nvPr>
          </p:nvCxnSpPr>
          <p:spPr>
            <a:xfrm flipH="1">
              <a:off x="13081" y="6203"/>
              <a:ext cx="1406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>
              <p:custDataLst>
                <p:tags r:id="rId20"/>
              </p:custDataLst>
            </p:nvPr>
          </p:nvCxnSpPr>
          <p:spPr>
            <a:xfrm flipH="1">
              <a:off x="13081" y="6512"/>
              <a:ext cx="1406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>
              <p:custDataLst>
                <p:tags r:id="rId21"/>
              </p:custDataLst>
            </p:nvPr>
          </p:nvCxnSpPr>
          <p:spPr>
            <a:xfrm flipH="1">
              <a:off x="13081" y="6821"/>
              <a:ext cx="1406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22"/>
              </p:custDataLst>
            </p:nvPr>
          </p:nvCxnSpPr>
          <p:spPr>
            <a:xfrm flipH="1">
              <a:off x="13081" y="7130"/>
              <a:ext cx="1406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>
            <p:custDataLst>
              <p:tags r:id="rId1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1" name="矩形 30"/>
            <p:cNvSpPr/>
            <p:nvPr>
              <p:custDataLst>
                <p:tags r:id="rId13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14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5"/>
              </p:custDataLst>
            </p:nvPr>
          </p:nvGrpSpPr>
          <p:grpSpPr>
            <a:xfrm>
              <a:off x="494" y="378"/>
              <a:ext cx="7197" cy="1332"/>
              <a:chOff x="487" y="636"/>
              <a:chExt cx="6772" cy="1150"/>
            </a:xfrm>
          </p:grpSpPr>
          <p:sp>
            <p:nvSpPr>
              <p:cNvPr id="34" name="文本框 3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828" y="854"/>
                <a:ext cx="5431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制作一个鸟翼模型</a:t>
                </a:r>
              </a:p>
            </p:txBody>
          </p:sp>
          <p:sp>
            <p:nvSpPr>
              <p:cNvPr id="35" name="椭圆 34"/>
              <p:cNvSpPr/>
              <p:nvPr>
                <p:custDataLst>
                  <p:tags r:id="rId17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36" name="矩形 6"/>
              <p:cNvSpPr/>
              <p:nvPr>
                <p:custDataLst>
                  <p:tags r:id="rId18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一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0205 0.00574074 L 0.00880205 -0.125833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 animBg="1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8508" cy="1332"/>
              <a:chOff x="487" y="636"/>
              <a:chExt cx="8005" cy="1150"/>
            </a:xfrm>
          </p:grpSpPr>
          <p:sp>
            <p:nvSpPr>
              <p:cNvPr id="12" name="文本框 1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666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流体压强与流速的关系</a:t>
                </a:r>
              </a:p>
            </p:txBody>
          </p:sp>
          <p:sp>
            <p:nvSpPr>
              <p:cNvPr id="15" name="椭圆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28370" y="1425575"/>
            <a:ext cx="969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  <a:sym typeface="+mn-ea"/>
              </a:rPr>
              <a:t>流体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038225" y="1968500"/>
            <a:ext cx="783209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物理学中把具有</a:t>
            </a:r>
            <a:r>
              <a:rPr lang="zh-CN" altLang="en-US" sz="2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</a:rPr>
              <a:t>流动性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的液体和气体统称为</a:t>
            </a:r>
            <a:r>
              <a:rPr lang="zh-CN" altLang="en-US" sz="260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</a:rPr>
              <a:t>流体</a:t>
            </a:r>
            <a:r>
              <a:rPr lang="zh-CN" altLang="en-US" sz="26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</a:rPr>
              <a:t>。</a:t>
            </a: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1038225" y="3303270"/>
            <a:ext cx="937831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静止时的液体压强和大气压强的特点。</a:t>
            </a:r>
          </a:p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那么，当流体流动起来时，流体压强与流速有什么关系呢？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2"/>
            </p:custDataLst>
          </p:nvPr>
        </p:nvSpPr>
        <p:spPr>
          <a:xfrm>
            <a:off x="0" y="6633210"/>
            <a:ext cx="12191365" cy="2209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2">
                  <a:lumMod val="21000"/>
                  <a:lumOff val="79000"/>
                  <a:alpha val="1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101" name="文本框 100"/>
          <p:cNvSpPr txBox="1"/>
          <p:nvPr>
            <p:custDataLst>
              <p:tags r:id="rId3"/>
            </p:custDataLst>
          </p:nvPr>
        </p:nvSpPr>
        <p:spPr>
          <a:xfrm>
            <a:off x="461645" y="8197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>
                <a:latin typeface="华文宋体" panose="02010600040101010101" charset="-122"/>
                <a:ea typeface="华文宋体" panose="02010600040101010101" charset="-122"/>
              </a:rPr>
              <a:t> 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20370" y="1497965"/>
            <a:ext cx="5805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实验探究：</a:t>
            </a:r>
            <a:r>
              <a:rPr lang="zh-CN" altLang="en-US" sz="2800" b="1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  <a:sym typeface="+mn-ea"/>
              </a:rPr>
              <a:t>流体压强与流速的关系</a:t>
            </a:r>
            <a:endParaRPr lang="zh-CN" altLang="en-US" sz="2800" b="1">
              <a:solidFill>
                <a:srgbClr val="C00000"/>
              </a:solidFill>
              <a:latin typeface="华文宋体" panose="02010600040101010101" charset="-122"/>
              <a:ea typeface="华文宋体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89890" y="2022475"/>
            <a:ext cx="10238740" cy="902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>
                <a:solidFill>
                  <a:srgbClr val="184E34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【实验</a:t>
            </a:r>
            <a:r>
              <a:rPr lang="en-US" altLang="zh-CN" sz="2400">
                <a:solidFill>
                  <a:srgbClr val="184E34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1</a:t>
            </a:r>
            <a:r>
              <a:rPr lang="zh-CN" altLang="en-US" sz="2400">
                <a:solidFill>
                  <a:srgbClr val="184E34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】</a:t>
            </a: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把两张纸并立放在一起，自然下垂，向中间吹气，观察两张纸会发生什么变化?</a:t>
            </a: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6299200" y="2592070"/>
            <a:ext cx="27425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7030A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两张纸向中间靠拢</a:t>
            </a:r>
          </a:p>
        </p:txBody>
      </p: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1522095" y="3090545"/>
            <a:ext cx="3255645" cy="2311400"/>
            <a:chOff x="14551" y="5357"/>
            <a:chExt cx="4012" cy="3713"/>
          </a:xfrm>
        </p:grpSpPr>
        <p:pic>
          <p:nvPicPr>
            <p:cNvPr id="37" name="图片 36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14978" y="5357"/>
              <a:ext cx="3585" cy="3713"/>
            </a:xfrm>
            <a:prstGeom prst="rect">
              <a:avLst/>
            </a:prstGeom>
          </p:spPr>
        </p:pic>
        <p:cxnSp>
          <p:nvCxnSpPr>
            <p:cNvPr id="38" name="直接箭头连接符 37"/>
            <p:cNvCxnSpPr/>
            <p:nvPr>
              <p:custDataLst>
                <p:tags r:id="rId25"/>
              </p:custDataLst>
            </p:nvPr>
          </p:nvCxnSpPr>
          <p:spPr>
            <a:xfrm>
              <a:off x="14551" y="8100"/>
              <a:ext cx="135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>
              <p:custDataLst>
                <p:tags r:id="rId26"/>
              </p:custDataLst>
            </p:nvPr>
          </p:nvCxnSpPr>
          <p:spPr>
            <a:xfrm flipH="1">
              <a:off x="15985" y="8107"/>
              <a:ext cx="726" cy="0"/>
            </a:xfrm>
            <a:prstGeom prst="straightConnector1">
              <a:avLst/>
            </a:prstGeom>
            <a:ln w="38100">
              <a:solidFill>
                <a:srgbClr val="0B2FE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>
              <p:custDataLst>
                <p:tags r:id="rId27"/>
              </p:custDataLst>
            </p:nvPr>
          </p:nvSpPr>
          <p:spPr>
            <a:xfrm>
              <a:off x="16463" y="8100"/>
              <a:ext cx="1424" cy="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>
                  <a:solidFill>
                    <a:srgbClr val="0B2FE5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F</a:t>
              </a:r>
              <a:r>
                <a:rPr lang="zh-CN" altLang="en-US" b="1" baseline="-25000">
                  <a:solidFill>
                    <a:srgbClr val="0B2FE5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内</a:t>
              </a:r>
            </a:p>
          </p:txBody>
        </p:sp>
        <p:sp>
          <p:nvSpPr>
            <p:cNvPr id="41" name="文本框 40"/>
            <p:cNvSpPr txBox="1"/>
            <p:nvPr>
              <p:custDataLst>
                <p:tags r:id="rId28"/>
              </p:custDataLst>
            </p:nvPr>
          </p:nvSpPr>
          <p:spPr>
            <a:xfrm>
              <a:off x="14551" y="8227"/>
              <a:ext cx="1424" cy="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>
                  <a:solidFill>
                    <a:srgbClr val="FF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F</a:t>
              </a:r>
              <a:r>
                <a:rPr lang="zh-CN" altLang="en-US" b="1" baseline="-25000">
                  <a:solidFill>
                    <a:srgbClr val="FF0000"/>
                  </a:solidFill>
                  <a:latin typeface="华文宋体" panose="02010600040101010101" charset="-122"/>
                  <a:ea typeface="华文宋体" panose="02010600040101010101" charset="-122"/>
                  <a:cs typeface="华文宋体" panose="02010600040101010101" charset="-122"/>
                  <a:sym typeface="+mn-ea"/>
                </a:rPr>
                <a:t>外</a:t>
              </a:r>
            </a:p>
          </p:txBody>
        </p:sp>
      </p:grpSp>
      <p:sp>
        <p:nvSpPr>
          <p:cNvPr id="21" name="Text Box 42"/>
          <p:cNvSpPr txBox="1"/>
          <p:nvPr>
            <p:custDataLst>
              <p:tags r:id="rId8"/>
            </p:custDataLst>
          </p:nvPr>
        </p:nvSpPr>
        <p:spPr>
          <a:xfrm>
            <a:off x="6814820" y="3412490"/>
            <a:ext cx="1711325" cy="473710"/>
          </a:xfrm>
          <a:prstGeom prst="rect">
            <a:avLst/>
          </a:prstGeom>
          <a:solidFill>
            <a:srgbClr val="DBEEEB"/>
          </a:solidFill>
          <a:ln w="19050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F</a:t>
            </a:r>
            <a:r>
              <a:rPr lang="zh-CN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外</a:t>
            </a:r>
            <a:r>
              <a:rPr lang="zh-CN" altLang="en-US" sz="2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&gt;</a:t>
            </a: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F</a:t>
            </a:r>
            <a:r>
              <a:rPr lang="zh-CN" altLang="en-US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内</a:t>
            </a:r>
            <a:endParaRPr lang="zh-CN" altLang="en-US" sz="2200" baseline="-25000" noProof="1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27" name="右箭头 26"/>
          <p:cNvSpPr/>
          <p:nvPr>
            <p:custDataLst>
              <p:tags r:id="rId9"/>
            </p:custDataLst>
          </p:nvPr>
        </p:nvSpPr>
        <p:spPr>
          <a:xfrm rot="5400000">
            <a:off x="7556500" y="3060065"/>
            <a:ext cx="252730" cy="313055"/>
          </a:xfrm>
          <a:prstGeom prst="rightArrow">
            <a:avLst>
              <a:gd name="adj1" fmla="val 5063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35" name="Text Box 42"/>
          <p:cNvSpPr txBox="1"/>
          <p:nvPr>
            <p:custDataLst>
              <p:tags r:id="rId10"/>
            </p:custDataLst>
          </p:nvPr>
        </p:nvSpPr>
        <p:spPr>
          <a:xfrm>
            <a:off x="6814820" y="4277360"/>
            <a:ext cx="1711960" cy="429895"/>
          </a:xfrm>
          <a:prstGeom prst="rect">
            <a:avLst/>
          </a:prstGeom>
          <a:solidFill>
            <a:srgbClr val="DBEEEB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p</a:t>
            </a:r>
            <a:r>
              <a:rPr lang="zh-CN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外</a:t>
            </a:r>
            <a:r>
              <a:rPr lang="zh-CN" altLang="en-US" sz="2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&gt;</a:t>
            </a: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p</a:t>
            </a:r>
            <a:r>
              <a:rPr lang="zh-CN" altLang="en-US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内</a:t>
            </a:r>
            <a:endParaRPr lang="zh-CN" altLang="en-US" sz="2200" baseline="-25000" noProof="1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42" name="Text Box 42"/>
          <p:cNvSpPr txBox="1"/>
          <p:nvPr>
            <p:custDataLst>
              <p:tags r:id="rId11"/>
            </p:custDataLst>
          </p:nvPr>
        </p:nvSpPr>
        <p:spPr>
          <a:xfrm>
            <a:off x="6429375" y="5970905"/>
            <a:ext cx="2482850" cy="429895"/>
          </a:xfrm>
          <a:prstGeom prst="rect">
            <a:avLst/>
          </a:prstGeom>
          <a:solidFill>
            <a:srgbClr val="DBEEEB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zh-CN" altLang="en-US" sz="2200" noProof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  <a:sym typeface="+mn-ea"/>
              </a:rPr>
              <a:t>向两纸中间吹气</a:t>
            </a:r>
          </a:p>
        </p:txBody>
      </p:sp>
      <p:sp>
        <p:nvSpPr>
          <p:cNvPr id="43" name="Text Box 42"/>
          <p:cNvSpPr txBox="1"/>
          <p:nvPr>
            <p:custDataLst>
              <p:tags r:id="rId12"/>
            </p:custDataLst>
          </p:nvPr>
        </p:nvSpPr>
        <p:spPr>
          <a:xfrm>
            <a:off x="6429375" y="5098415"/>
            <a:ext cx="2482850" cy="429895"/>
          </a:xfrm>
          <a:prstGeom prst="rect">
            <a:avLst/>
          </a:prstGeom>
          <a:solidFill>
            <a:srgbClr val="DBEEEB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p</a:t>
            </a:r>
            <a:r>
              <a:rPr lang="zh-CN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外</a:t>
            </a:r>
            <a:r>
              <a:rPr lang="zh-CN" altLang="en-US" sz="2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不变，</a:t>
            </a: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p</a:t>
            </a:r>
            <a:r>
              <a:rPr lang="zh-CN" altLang="en-US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内</a:t>
            </a:r>
            <a:r>
              <a:rPr lang="zh-CN" altLang="en-US" sz="2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变小</a:t>
            </a:r>
            <a:endParaRPr lang="zh-CN" altLang="en-US" sz="2200" noProof="1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50" name="右箭头 49"/>
          <p:cNvSpPr/>
          <p:nvPr>
            <p:custDataLst>
              <p:tags r:id="rId13"/>
            </p:custDataLst>
          </p:nvPr>
        </p:nvSpPr>
        <p:spPr>
          <a:xfrm rot="16380000">
            <a:off x="7564120" y="5576570"/>
            <a:ext cx="252730" cy="313055"/>
          </a:xfrm>
          <a:prstGeom prst="rightArrow">
            <a:avLst>
              <a:gd name="adj1" fmla="val 5063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55" name="矩形 54"/>
          <p:cNvSpPr/>
          <p:nvPr>
            <p:custDataLst>
              <p:tags r:id="rId14"/>
            </p:custDataLst>
          </p:nvPr>
        </p:nvSpPr>
        <p:spPr>
          <a:xfrm>
            <a:off x="399415" y="5970905"/>
            <a:ext cx="5462270" cy="598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effectLst/>
                <a:latin typeface="华文宋体" panose="02010600040101010101" charset="-122"/>
                <a:ea typeface="华文宋体" panose="02010600040101010101" charset="-122"/>
                <a:sym typeface="+mn-ea"/>
              </a:rPr>
              <a:t>结论：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气体流速越大的位置，压强越小</a:t>
            </a: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。</a:t>
            </a:r>
          </a:p>
        </p:txBody>
      </p:sp>
      <p:sp>
        <p:nvSpPr>
          <p:cNvPr id="7" name="右箭头 6"/>
          <p:cNvSpPr/>
          <p:nvPr>
            <p:custDataLst>
              <p:tags r:id="rId15"/>
            </p:custDataLst>
          </p:nvPr>
        </p:nvSpPr>
        <p:spPr>
          <a:xfrm rot="5400000">
            <a:off x="7550785" y="3954780"/>
            <a:ext cx="301625" cy="350520"/>
          </a:xfrm>
          <a:prstGeom prst="rightArrow">
            <a:avLst>
              <a:gd name="adj1" fmla="val 5063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31" name="右箭头 30"/>
          <p:cNvSpPr/>
          <p:nvPr>
            <p:custDataLst>
              <p:tags r:id="rId16"/>
            </p:custDataLst>
          </p:nvPr>
        </p:nvSpPr>
        <p:spPr>
          <a:xfrm rot="5400000">
            <a:off x="7556500" y="4752340"/>
            <a:ext cx="252730" cy="313055"/>
          </a:xfrm>
          <a:prstGeom prst="rightArrow">
            <a:avLst>
              <a:gd name="adj1" fmla="val 5063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1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33" name="矩形 32"/>
            <p:cNvSpPr/>
            <p:nvPr>
              <p:custDataLst>
                <p:tags r:id="rId1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1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20"/>
              </p:custDataLst>
            </p:nvPr>
          </p:nvGrpSpPr>
          <p:grpSpPr>
            <a:xfrm>
              <a:off x="494" y="378"/>
              <a:ext cx="8508" cy="1332"/>
              <a:chOff x="487" y="636"/>
              <a:chExt cx="8005" cy="1150"/>
            </a:xfrm>
          </p:grpSpPr>
          <p:sp>
            <p:nvSpPr>
              <p:cNvPr id="44" name="文本框 43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828" y="854"/>
                <a:ext cx="666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流体压强与流速的关系</a:t>
                </a:r>
              </a:p>
            </p:txBody>
          </p:sp>
          <p:sp>
            <p:nvSpPr>
              <p:cNvPr id="45" name="椭圆 44"/>
              <p:cNvSpPr/>
              <p:nvPr>
                <p:custDataLst>
                  <p:tags r:id="rId2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46" name="矩形 6"/>
              <p:cNvSpPr/>
              <p:nvPr>
                <p:custDataLst>
                  <p:tags r:id="rId2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  <p:bldP spid="21" grpId="0" animBg="1"/>
      <p:bldP spid="27" grpId="0" animBg="1"/>
      <p:bldP spid="35" grpId="0" animBg="1"/>
      <p:bldP spid="42" grpId="0" animBg="1"/>
      <p:bldP spid="43" grpId="0" animBg="1"/>
      <p:bldP spid="50" grpId="0" animBg="1"/>
      <p:bldP spid="55" grpId="0" animBg="1"/>
      <p:bldP spid="7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42"/>
          <p:cNvSpPr txBox="1"/>
          <p:nvPr>
            <p:custDataLst>
              <p:tags r:id="rId2"/>
            </p:custDataLst>
          </p:nvPr>
        </p:nvSpPr>
        <p:spPr>
          <a:xfrm>
            <a:off x="420370" y="923290"/>
            <a:ext cx="10295890" cy="902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184E34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【实验</a:t>
            </a:r>
            <a:r>
              <a:rPr lang="en-US" altLang="zh-CN" sz="2400">
                <a:solidFill>
                  <a:srgbClr val="184E34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2</a:t>
            </a:r>
            <a:r>
              <a:rPr lang="zh-CN" altLang="en-US" sz="2400">
                <a:solidFill>
                  <a:srgbClr val="184E34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】</a:t>
            </a:r>
            <a:r>
              <a:rPr lang="en-US" altLang="zh-CN" sz="2400">
                <a:solidFill>
                  <a:srgbClr val="184E34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   </a:t>
            </a:r>
            <a:r>
              <a:rPr lang="zh-CN" altLang="en-US" sz="24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在平静的在水中平行放置两个瓶盖，在两个瓶盖中间水平喷水，两个瓶盖会怎样运动呢?</a:t>
            </a:r>
            <a:endParaRPr lang="zh-CN" altLang="en-US" sz="2400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6147" name="Text Box 42"/>
          <p:cNvSpPr txBox="1"/>
          <p:nvPr>
            <p:custDataLst>
              <p:tags r:id="rId3"/>
            </p:custDataLst>
          </p:nvPr>
        </p:nvSpPr>
        <p:spPr>
          <a:xfrm>
            <a:off x="7958455" y="5730240"/>
            <a:ext cx="2969260" cy="429895"/>
          </a:xfrm>
          <a:prstGeom prst="rect">
            <a:avLst/>
          </a:prstGeom>
          <a:solidFill>
            <a:srgbClr val="DBEEEB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zh-CN" altLang="en-US" sz="2200" noProof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</a:rPr>
              <a:t>两个小船撞到了一起</a:t>
            </a:r>
          </a:p>
        </p:txBody>
      </p:sp>
      <p:sp>
        <p:nvSpPr>
          <p:cNvPr id="45" name="Text Box 42"/>
          <p:cNvSpPr txBox="1"/>
          <p:nvPr>
            <p:custDataLst>
              <p:tags r:id="rId4"/>
            </p:custDataLst>
          </p:nvPr>
        </p:nvSpPr>
        <p:spPr>
          <a:xfrm>
            <a:off x="8483918" y="4938395"/>
            <a:ext cx="1917065" cy="429895"/>
          </a:xfrm>
          <a:prstGeom prst="rect">
            <a:avLst/>
          </a:prstGeom>
          <a:solidFill>
            <a:srgbClr val="DBEEEB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F</a:t>
            </a:r>
            <a:r>
              <a:rPr lang="zh-CN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外</a:t>
            </a:r>
            <a:r>
              <a:rPr lang="zh-CN" altLang="en-US" sz="2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&gt;</a:t>
            </a: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F</a:t>
            </a:r>
            <a:r>
              <a:rPr lang="zh-CN" altLang="en-US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内</a:t>
            </a:r>
            <a:endParaRPr lang="zh-CN" altLang="en-US" sz="2200" baseline="-25000" noProof="1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46" name="Text Box 42"/>
          <p:cNvSpPr txBox="1"/>
          <p:nvPr>
            <p:custDataLst>
              <p:tags r:id="rId5"/>
            </p:custDataLst>
          </p:nvPr>
        </p:nvSpPr>
        <p:spPr>
          <a:xfrm>
            <a:off x="8406130" y="4163060"/>
            <a:ext cx="1916430" cy="429895"/>
          </a:xfrm>
          <a:prstGeom prst="rect">
            <a:avLst/>
          </a:prstGeom>
          <a:solidFill>
            <a:srgbClr val="DBEEEB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p</a:t>
            </a:r>
            <a:r>
              <a:rPr lang="zh-CN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外</a:t>
            </a:r>
            <a:r>
              <a:rPr lang="zh-CN" altLang="en-US" sz="2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&gt;</a:t>
            </a: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p</a:t>
            </a:r>
            <a:r>
              <a:rPr lang="zh-CN" altLang="en-US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内</a:t>
            </a:r>
            <a:endParaRPr lang="zh-CN" altLang="en-US" sz="2200" baseline="-25000" noProof="1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47" name="Text Box 42"/>
          <p:cNvSpPr txBox="1"/>
          <p:nvPr>
            <p:custDataLst>
              <p:tags r:id="rId6"/>
            </p:custDataLst>
          </p:nvPr>
        </p:nvSpPr>
        <p:spPr>
          <a:xfrm>
            <a:off x="7958455" y="2612390"/>
            <a:ext cx="2969260" cy="429895"/>
          </a:xfrm>
          <a:prstGeom prst="rect">
            <a:avLst/>
          </a:prstGeom>
          <a:solidFill>
            <a:srgbClr val="DBEEEB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zh-CN" altLang="en-US" sz="2200" noProof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Times New Roman" panose="02020603050405020304" charset="0"/>
                <a:sym typeface="+mn-ea"/>
              </a:rPr>
              <a:t>向两个小船间喷水</a:t>
            </a:r>
          </a:p>
        </p:txBody>
      </p:sp>
      <p:sp>
        <p:nvSpPr>
          <p:cNvPr id="48" name="Text Box 42"/>
          <p:cNvSpPr txBox="1"/>
          <p:nvPr>
            <p:custDataLst>
              <p:tags r:id="rId7"/>
            </p:custDataLst>
          </p:nvPr>
        </p:nvSpPr>
        <p:spPr>
          <a:xfrm>
            <a:off x="8268970" y="3388360"/>
            <a:ext cx="2482850" cy="429895"/>
          </a:xfrm>
          <a:prstGeom prst="rect">
            <a:avLst/>
          </a:prstGeom>
          <a:solidFill>
            <a:srgbClr val="DBEEEB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p</a:t>
            </a:r>
            <a:r>
              <a:rPr lang="zh-CN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外</a:t>
            </a:r>
            <a:r>
              <a:rPr lang="zh-CN" altLang="en-US" sz="2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不变，</a:t>
            </a:r>
            <a:r>
              <a:rPr lang="en-US" altLang="zh-CN" sz="2200" i="1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p</a:t>
            </a:r>
            <a:r>
              <a:rPr lang="zh-CN" altLang="en-US" sz="2200" baseline="-250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内</a:t>
            </a:r>
            <a:r>
              <a:rPr lang="zh-CN" altLang="en-US" sz="2200">
                <a:solidFill>
                  <a:srgbClr val="00206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变小</a:t>
            </a:r>
            <a:endParaRPr lang="zh-CN" altLang="en-US" sz="2200" noProof="1">
              <a:solidFill>
                <a:srgbClr val="002060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49" name="右箭头 48"/>
          <p:cNvSpPr/>
          <p:nvPr>
            <p:custDataLst>
              <p:tags r:id="rId8"/>
            </p:custDataLst>
          </p:nvPr>
        </p:nvSpPr>
        <p:spPr>
          <a:xfrm rot="5400000">
            <a:off x="9316085" y="3081655"/>
            <a:ext cx="252730" cy="313055"/>
          </a:xfrm>
          <a:prstGeom prst="rightArrow">
            <a:avLst>
              <a:gd name="adj1" fmla="val 5063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52" name="右箭头 51"/>
          <p:cNvSpPr/>
          <p:nvPr>
            <p:custDataLst>
              <p:tags r:id="rId9"/>
            </p:custDataLst>
          </p:nvPr>
        </p:nvSpPr>
        <p:spPr>
          <a:xfrm rot="16200000">
            <a:off x="9316085" y="3871595"/>
            <a:ext cx="252730" cy="313055"/>
          </a:xfrm>
          <a:prstGeom prst="rightArrow">
            <a:avLst>
              <a:gd name="adj1" fmla="val 5063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53" name="右箭头 52"/>
          <p:cNvSpPr/>
          <p:nvPr>
            <p:custDataLst>
              <p:tags r:id="rId10"/>
            </p:custDataLst>
          </p:nvPr>
        </p:nvSpPr>
        <p:spPr>
          <a:xfrm rot="16200000">
            <a:off x="9316085" y="4620260"/>
            <a:ext cx="252730" cy="313055"/>
          </a:xfrm>
          <a:prstGeom prst="rightArrow">
            <a:avLst>
              <a:gd name="adj1" fmla="val 5063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54" name="右箭头 53"/>
          <p:cNvSpPr/>
          <p:nvPr>
            <p:custDataLst>
              <p:tags r:id="rId11"/>
            </p:custDataLst>
          </p:nvPr>
        </p:nvSpPr>
        <p:spPr>
          <a:xfrm rot="16200000">
            <a:off x="9316085" y="5392420"/>
            <a:ext cx="252730" cy="313055"/>
          </a:xfrm>
          <a:prstGeom prst="rightArrow">
            <a:avLst>
              <a:gd name="adj1" fmla="val 50639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55" name="矩形 54"/>
          <p:cNvSpPr/>
          <p:nvPr>
            <p:custDataLst>
              <p:tags r:id="rId12"/>
            </p:custDataLst>
          </p:nvPr>
        </p:nvSpPr>
        <p:spPr>
          <a:xfrm>
            <a:off x="420370" y="5692140"/>
            <a:ext cx="5548630" cy="598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effectLst/>
                <a:latin typeface="华文宋体" panose="02010600040101010101" charset="-122"/>
                <a:ea typeface="华文宋体" panose="02010600040101010101" charset="-122"/>
                <a:sym typeface="+mn-ea"/>
              </a:rPr>
              <a:t>结论：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液体流速越大的位置，压强越小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charset="-122"/>
                <a:ea typeface="华文宋体" panose="02010600040101010101" charset="-122"/>
                <a:sym typeface="+mn-ea"/>
              </a:rPr>
              <a:t>。</a:t>
            </a:r>
          </a:p>
        </p:txBody>
      </p:sp>
      <p:pic>
        <p:nvPicPr>
          <p:cNvPr id="2" name="两只小船">
            <a:hlinkClick r:id="" action="ppaction://media"/>
          </p:cNvPr>
          <p:cNvPicPr/>
          <p:nvPr>
            <a:videoFile r:link="rId14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55320" y="1826895"/>
            <a:ext cx="6114415" cy="3612515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16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4" name="矩形 3"/>
            <p:cNvSpPr/>
            <p:nvPr>
              <p:custDataLst>
                <p:tags r:id="rId1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7" name="组合 6"/>
            <p:cNvGrpSpPr/>
            <p:nvPr>
              <p:custDataLst>
                <p:tags r:id="rId19"/>
              </p:custDataLst>
            </p:nvPr>
          </p:nvGrpSpPr>
          <p:grpSpPr>
            <a:xfrm>
              <a:off x="494" y="378"/>
              <a:ext cx="8508" cy="1332"/>
              <a:chOff x="487" y="636"/>
              <a:chExt cx="8005" cy="1150"/>
            </a:xfrm>
          </p:grpSpPr>
          <p:sp>
            <p:nvSpPr>
              <p:cNvPr id="14" name="文本框 13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828" y="854"/>
                <a:ext cx="666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流体压强与流速的关系</a:t>
                </a:r>
              </a:p>
            </p:txBody>
          </p:sp>
          <p:sp>
            <p:nvSpPr>
              <p:cNvPr id="16" name="椭圆 15"/>
              <p:cNvSpPr/>
              <p:nvPr>
                <p:custDataLst>
                  <p:tags r:id="rId2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17" name="矩形 6"/>
              <p:cNvSpPr/>
              <p:nvPr>
                <p:custDataLst>
                  <p:tags r:id="rId2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193" grpId="0"/>
      <p:bldP spid="6147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A7497-2438-111E-756D-0C1993E9F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78B31-C403-7B89-AA2E-91CF0F28F0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k2YmEwZDBhNmU1Yjk2NDMzYjIzN2RhMGQ1N2E3MGQifQ=="/>
  <p:tag name="KSO_WPP_MARK_KEY" val="148df003-f7b2-4a49-8975-0820c5ec46c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4"/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6"/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7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8"/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3"/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3"/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4"/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0"/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3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7"/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8"/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6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5"/>
  <p:tag name="KSO_WM_DIAGRAM_VIRTUALLY_FRAME" val="{&quot;height&quot;:191.95,&quot;left&quot;:119.85,&quot;top&quot;:243.35,&quot;width&quot;:581.9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  <p:tag name="KSO_WM_DIAGRAM_VIRTUALLY_FRAME" val="{&quot;height&quot;:191.95,&quot;left&quot;:119.85,&quot;top&quot;:243.35,&quot;width&quot;:581.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5"/>
  <p:tag name="KSO_WM_DIAGRAM_VIRTUALLY_FRAME" val="{&quot;height&quot;:191.95,&quot;left&quot;:119.85,&quot;top&quot;:243.35,&quot;width&quot;:581.9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6"/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7"/>
  <p:tag name="KSO_WM_BEAUTIFY_FLAG" val=""/>
  <p:tag name="KSO_WM_DIAGRAM_VIRTUALLY_FRAME" val="{&quot;height&quot;:191.95,&quot;left&quot;:119.85,&quot;top&quot;:243.35,&quot;width&quot;:581.9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8"/>
  <p:tag name="KSO_WM_BEAUTIFY_FLAG" val=""/>
  <p:tag name="KSO_WM_DIAGRAM_VIRTUALLY_FRAME" val="{&quot;height&quot;:191.95,&quot;left&quot;:119.85,&quot;top&quot;:243.35,&quot;width&quot;:581.9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9"/>
  <p:tag name="KSO_WM_BEAUTIFY_FLAG" val=""/>
  <p:tag name="KSO_WM_DIAGRAM_VIRTUALLY_FRAME" val="{&quot;height&quot;:191.95,&quot;left&quot;:119.85,&quot;top&quot;:243.35,&quot;width&quot;:581.9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  <p:tag name="KSO_WM_BEAUTIFY_FLAG" val=""/>
  <p:tag name="KSO_WM_DIAGRAM_VIRTUALLY_FRAME" val="{&quot;height&quot;:191.95,&quot;left&quot;:119.85,&quot;top&quot;:243.35,&quot;width&quot;:581.9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6"/>
  <p:tag name="KSO_WM_MEDIACOVER_FLAG" val="1"/>
  <p:tag name="KSO_WM_UNIT_MEDIACOVER_BTN_STATE" val="1"/>
  <p:tag name="KSO_WM_UNIT_MEDIACOVER_BTNRECT" val="0*0*0*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8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0"/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9"/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0"/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0"/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5"/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8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0"/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5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8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0"/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5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0"/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5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7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8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0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8"/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0"/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2"/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7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8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0"/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2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9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949</Words>
  <Application>Microsoft Office PowerPoint</Application>
  <PresentationFormat>宽屏</PresentationFormat>
  <Paragraphs>94</Paragraphs>
  <Slides>19</Slides>
  <Notes>0</Notes>
  <HiddenSlides>0</HiddenSlides>
  <MMClips>4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华文宋体</vt:lpstr>
      <vt:lpstr>华文新魏</vt:lpstr>
      <vt:lpstr>华文行楷</vt:lpstr>
      <vt:lpstr>微软雅黑</vt:lpstr>
      <vt:lpstr>Arial</vt:lpstr>
      <vt:lpstr>Calibri</vt:lpstr>
      <vt:lpstr>Times New Roman</vt:lpstr>
      <vt:lpstr>Viner Hand ITC</vt:lpstr>
      <vt:lpstr>Wingdings</vt:lpstr>
      <vt:lpstr>Office 主题​​</vt:lpstr>
      <vt:lpstr>默认设计模板</vt:lpstr>
      <vt:lpstr>Bitmap 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鸟翼的升力是如何产生的？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cp:lastPrinted>2025-03-26T15:53:21Z</cp:lastPrinted>
  <dcterms:created xsi:type="dcterms:W3CDTF">2025-03-26T15:53:21Z</dcterms:created>
  <dcterms:modified xsi:type="dcterms:W3CDTF">2026-03-13T01:58:26Z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