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70" r:id="rId2"/>
    <p:sldId id="293" r:id="rId3"/>
    <p:sldId id="285" r:id="rId4"/>
    <p:sldId id="272" r:id="rId5"/>
    <p:sldId id="287" r:id="rId6"/>
    <p:sldId id="294" r:id="rId7"/>
    <p:sldId id="288" r:id="rId8"/>
    <p:sldId id="319" r:id="rId9"/>
    <p:sldId id="289" r:id="rId10"/>
    <p:sldId id="314" r:id="rId11"/>
    <p:sldId id="315" r:id="rId12"/>
    <p:sldId id="313" r:id="rId13"/>
    <p:sldId id="330" r:id="rId14"/>
    <p:sldId id="317" r:id="rId15"/>
    <p:sldId id="320" r:id="rId16"/>
    <p:sldId id="318" r:id="rId17"/>
    <p:sldId id="321" r:id="rId18"/>
    <p:sldId id="358" r:id="rId19"/>
    <p:sldId id="324" r:id="rId20"/>
    <p:sldId id="325" r:id="rId21"/>
    <p:sldId id="326" r:id="rId22"/>
    <p:sldId id="327" r:id="rId23"/>
    <p:sldId id="356" r:id="rId24"/>
    <p:sldId id="357" r:id="rId25"/>
    <p:sldId id="328" r:id="rId26"/>
    <p:sldId id="329" r:id="rId27"/>
    <p:sldId id="359" r:id="rId28"/>
    <p:sldId id="283" r:id="rId29"/>
    <p:sldId id="296" r:id="rId30"/>
    <p:sldId id="304" r:id="rId31"/>
    <p:sldId id="306" r:id="rId32"/>
    <p:sldId id="307" r:id="rId3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16"/>
      <a:buNone/>
      <a:defRPr sz="2800" b="1" u="none" kern="1200" baseline="0">
        <a:solidFill>
          <a:schemeClr val="tx1"/>
        </a:solidFill>
        <a:latin typeface="Arial" panose="020B0604020202020204" charset="-116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ECE8E4"/>
    <a:srgbClr val="FFFFE5"/>
    <a:srgbClr val="FFFFA9"/>
    <a:srgbClr val="FFFF99"/>
    <a:srgbClr val="FF9933"/>
    <a:srgbClr val="000000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b="1" strike="noStrike" noProof="1">
              <a:latin typeface="Arial" panose="020B0604020202020204" charset="-116"/>
            </a:endParaRPr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b="1" strike="noStrike" noProof="1">
              <a:latin typeface="Arial" panose="020B0604020202020204" charset="-116"/>
            </a:endParaRPr>
          </a:p>
        </p:txBody>
      </p:sp>
      <p:sp>
        <p:nvSpPr>
          <p:cNvPr id="3076" name="幻灯片图像占位符 30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b="1" strike="noStrike" noProof="1">
              <a:latin typeface="Arial" panose="020B0604020202020204" charset="-116"/>
            </a:endParaRPr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b="1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b="1" strike="noStrike" noProof="1">
              <a:latin typeface="Arial" panose="020B0604020202020204" charset="-116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未知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2052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/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/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/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/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未知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/>
              <a:rect l="0" t="0" r="0" b="0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未知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/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/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/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/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/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/>
              <a:rect l="0" t="0" r="0" b="0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未知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/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/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65" name="组合 2064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2066" name="矩形 2065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067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矩形 2076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078" name="矩形 2077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079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矩形 2088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090" name="矩形 2089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091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矩形 2100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02" name="矩形 2101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03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矩形 2112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14" name="矩形 2113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15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矩形 2124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26" name="矩形 2125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27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矩形 2136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38" name="矩形 2137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39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矩形 2148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50" name="矩形 2149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51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矩形 2160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62" name="矩形 2161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63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1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2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3" name="矩形 2172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74" name="矩形 2173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75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9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0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矩形 2184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86" name="矩形 2185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87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矩形 2196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98" name="矩形 2197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199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4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9" name="矩形 2208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2210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2215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2212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3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4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6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7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8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9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0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1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3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4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2211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charset="-116"/>
              </a:defRPr>
            </a:lvl1pPr>
          </a:lstStyle>
          <a:p>
            <a:pPr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22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charset="-116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22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charset="-116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bg1"/>
            </a:gs>
            <a:gs pos="100000">
              <a:schemeClr val="accent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1027" name="矩形 1026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28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矩形 1037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39" name="矩形 1038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40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矩形 1049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51" name="矩形 1050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52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矩形 1061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63" name="矩形 1062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64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矩形 1073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75" name="矩形 1074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76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0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矩形 1085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87" name="矩形 1086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88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3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矩形 1097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099" name="矩形 1098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00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矩形 1109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11" name="矩形 1110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12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9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矩形 1121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23" name="矩形 1122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24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矩形 1133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35" name="矩形 1134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36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矩形 1145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47" name="矩形 1146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48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矩形 1157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59" name="矩形 1158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60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矩形 1169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charset="-116"/>
              </a:endParaRPr>
            </a:p>
          </p:txBody>
        </p:sp>
        <p:sp>
          <p:nvSpPr>
            <p:cNvPr id="1171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117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86" name="组合 1185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118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0" name="组合 1199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120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121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" name="组合 1227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122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42" name="组合 1241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124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rect l="0" t="0" r="0" b="0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6" name="组合 1255"/>
          <p:cNvGrpSpPr/>
          <p:nvPr userDrawn="1"/>
        </p:nvGrpSpPr>
        <p:grpSpPr>
          <a:xfrm>
            <a:off x="6934200" y="0"/>
            <a:ext cx="2317750" cy="2055813"/>
            <a:chOff x="0" y="0"/>
            <a:chExt cx="1748" cy="1556"/>
          </a:xfrm>
        </p:grpSpPr>
        <p:sp>
          <p:nvSpPr>
            <p:cNvPr id="1257" name="未知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/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58" name="组合 1257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1259" name="未知"/>
              <p:cNvSpPr/>
              <p:nvPr userDrawn="1"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/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0" name="未知"/>
              <p:cNvSpPr>
                <a:spLocks noEditPoints="1"/>
              </p:cNvSpPr>
              <p:nvPr userDrawn="1"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/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1" name="未知"/>
              <p:cNvSpPr/>
              <p:nvPr userDrawn="1"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/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2" name="未知"/>
              <p:cNvSpPr/>
              <p:nvPr userDrawn="1"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/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3" name="未知"/>
              <p:cNvSpPr/>
              <p:nvPr userDrawn="1"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/>
                <a:rect l="0" t="0" r="0" b="0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4" name="未知"/>
              <p:cNvSpPr/>
              <p:nvPr userDrawn="1"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/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5" name="未知"/>
              <p:cNvSpPr/>
              <p:nvPr userDrawn="1"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/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6" name="未知"/>
              <p:cNvSpPr/>
              <p:nvPr userDrawn="1"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/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7" name="未知"/>
              <p:cNvSpPr/>
              <p:nvPr userDrawn="1"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/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8" name="未知"/>
              <p:cNvSpPr/>
              <p:nvPr userDrawn="1"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/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9" name="未知"/>
              <p:cNvSpPr/>
              <p:nvPr userDrawn="1"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/>
                <a:rect l="0" t="0" r="0" b="0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0" name="未知"/>
              <p:cNvSpPr/>
              <p:nvPr userDrawn="1"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/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1" name="未知"/>
              <p:cNvSpPr/>
              <p:nvPr userDrawn="1"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/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72" name="标题 127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273" name="文本占位符 1272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charset="-116"/>
              </a:defRPr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charset="-116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charset="-116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charset="-116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¡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16"/>
        <a:buNone/>
        <a:defRPr sz="2800" b="1" u="none" kern="1200" baseline="0">
          <a:solidFill>
            <a:schemeClr val="tx1"/>
          </a:solidFill>
          <a:latin typeface="Arial" panose="020B0604020202020204" charset="-116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>
            <a:off x="612775" y="2205038"/>
            <a:ext cx="7270750" cy="243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latin typeface="Arial" panose="020B0604020202020204" charset="-116"/>
                <a:ea typeface="隶书" pitchFamily="1" charset="-122"/>
              </a:rPr>
              <a:t>第一章   机械运动</a:t>
            </a:r>
          </a:p>
          <a:p>
            <a:pPr algn="ctr">
              <a:spcBef>
                <a:spcPct val="50000"/>
              </a:spcBef>
            </a:pPr>
            <a:endParaRPr lang="zh-CN" altLang="en-US" sz="4000" dirty="0">
              <a:latin typeface="Arial" panose="020B0604020202020204" charset="-116"/>
              <a:ea typeface="隶书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dirty="0">
                <a:latin typeface="Arial" panose="020B0604020202020204" charset="-116"/>
                <a:ea typeface="隶书" pitchFamily="1" charset="-122"/>
              </a:rPr>
              <a:t>     第1节   长度和时间的测量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5-图片-9测量工具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270000"/>
            <a:ext cx="4568825" cy="554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539750" y="476250"/>
            <a:ext cx="200183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dirty="0">
                <a:latin typeface="隶书" pitchFamily="1" charset="-122"/>
                <a:ea typeface="隶书" pitchFamily="1" charset="-122"/>
              </a:rPr>
              <a:t>会选：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252413" y="1270000"/>
            <a:ext cx="8135937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24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 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2" charset="0"/>
              </a:rPr>
              <a:t>测量的工具：刻度尺、皮尺、卷尺、螺旋测微计、游标卡尺等等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323850" y="2060575"/>
            <a:ext cx="3313113" cy="3384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    在实际的测量中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并不是分度尺越小越好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测量时应先根据实际情况确定需要达到的程度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再选择满足测量要求的刻度尺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endParaRPr lang="en-US" altLang="zh-CN" dirty="0">
              <a:latin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900113" y="5589588"/>
            <a:ext cx="60896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u="sng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刻度尺</a:t>
            </a:r>
            <a:r>
              <a:rPr lang="zh-CN" altLang="en-US" sz="2400" dirty="0">
                <a:latin typeface="隶书" pitchFamily="1" charset="-122"/>
                <a:ea typeface="隶书" pitchFamily="1" charset="-122"/>
              </a:rPr>
              <a:t>是测量长度的基本工具。</a:t>
            </a:r>
            <a:r>
              <a:rPr lang="zh-CN" altLang="en-US" dirty="0">
                <a:solidFill>
                  <a:schemeClr val="folHlink"/>
                </a:solidFill>
                <a:latin typeface="隶书" pitchFamily="1" charset="-122"/>
                <a:ea typeface="隶书" pitchFamily="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1" bldLvl="0"/>
      <p:bldP spid="16389" grpId="2" bldLvl="0"/>
      <p:bldP spid="16389" grpId="3" bldLvl="0"/>
      <p:bldP spid="16389" grpId="4" bldLvl="0"/>
      <p:bldP spid="16389" grpId="5" bldLvl="0"/>
      <p:bldP spid="16389" grpId="6" bldLvl="0"/>
      <p:bldP spid="16389" grpId="7" bldLvl="0"/>
      <p:bldP spid="16389" grpId="8" bldLvl="0"/>
      <p:bldP spid="16389" grpId="9" bldLvl="0"/>
      <p:bldP spid="16389" grpId="10" bldLvl="0"/>
      <p:bldP spid="16389" grpId="11" bldLvl="0"/>
      <p:bldP spid="16389" grpId="12" bldLvl="0"/>
      <p:bldP spid="16389" grpId="13" bldLvl="0"/>
      <p:bldP spid="16390" grpId="0" bldLvl="0"/>
      <p:bldP spid="16390" grpId="1" bldLvl="0"/>
      <p:bldP spid="16390" grpId="2" bldLvl="0"/>
      <p:bldP spid="16390" grpId="3" bldLvl="0"/>
      <p:bldP spid="16390" grpId="4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755650" y="1412875"/>
            <a:ext cx="7620000" cy="3930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例如</a:t>
            </a:r>
            <a:r>
              <a:rPr lang="en-US" altLang="zh-CN" sz="3200" b="0" dirty="0">
                <a:latin typeface="隶书" pitchFamily="1" charset="-122"/>
                <a:ea typeface="隶书" pitchFamily="1" charset="-122"/>
              </a:rPr>
              <a:t>:</a:t>
            </a:r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现有</a:t>
            </a:r>
            <a:r>
              <a:rPr lang="zh-CN" altLang="en-US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卷尺</a:t>
            </a:r>
            <a:r>
              <a:rPr lang="en-US" altLang="zh-CN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(</a:t>
            </a:r>
            <a:r>
              <a:rPr lang="zh-CN" altLang="en-US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分度值</a:t>
            </a:r>
            <a:r>
              <a:rPr lang="en-US" altLang="zh-CN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1cm)</a:t>
            </a:r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和</a:t>
            </a:r>
            <a:r>
              <a:rPr lang="zh-CN" altLang="en-US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卡尺</a:t>
            </a:r>
            <a:r>
              <a:rPr lang="en-US" altLang="zh-CN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(</a:t>
            </a:r>
            <a:r>
              <a:rPr lang="zh-CN" altLang="en-US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分度值</a:t>
            </a:r>
            <a:r>
              <a:rPr lang="en-US" altLang="zh-CN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0.1mm)</a:t>
            </a:r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根据需要选择测量下述物体所用的工具</a:t>
            </a:r>
            <a:r>
              <a:rPr lang="en-US" altLang="zh-CN" sz="3200" b="0" dirty="0">
                <a:latin typeface="隶书" pitchFamily="1" charset="-122"/>
                <a:ea typeface="隶书" pitchFamily="1" charset="-122"/>
              </a:rPr>
              <a:t>:</a:t>
            </a:r>
          </a:p>
          <a:p>
            <a:endParaRPr lang="en-US" altLang="zh-CN" sz="3200" b="0" dirty="0">
              <a:latin typeface="隶书" pitchFamily="1" charset="-122"/>
              <a:ea typeface="隶书" pitchFamily="1" charset="-122"/>
            </a:endParaRPr>
          </a:p>
          <a:p>
            <a:r>
              <a:rPr lang="en-US" altLang="zh-CN" sz="3200" b="0" dirty="0">
                <a:latin typeface="隶书" pitchFamily="1" charset="-122"/>
                <a:ea typeface="隶书" pitchFamily="1" charset="-122"/>
              </a:rPr>
              <a:t>1</a:t>
            </a:r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、测量跳远长度需用</a:t>
            </a:r>
            <a:r>
              <a:rPr lang="en-US" altLang="zh-CN" sz="3200" b="0" dirty="0">
                <a:latin typeface="隶书" pitchFamily="1" charset="-122"/>
                <a:ea typeface="隶书" pitchFamily="1" charset="-122"/>
              </a:rPr>
              <a:t>_________.</a:t>
            </a:r>
          </a:p>
          <a:p>
            <a:endParaRPr lang="en-US" altLang="zh-CN" sz="3200" b="0" dirty="0">
              <a:latin typeface="隶书" pitchFamily="1" charset="-122"/>
              <a:ea typeface="隶书" pitchFamily="1" charset="-122"/>
            </a:endParaRPr>
          </a:p>
          <a:p>
            <a:r>
              <a:rPr lang="en-US" altLang="zh-CN" sz="3200" b="0" dirty="0">
                <a:latin typeface="隶书" pitchFamily="1" charset="-122"/>
                <a:ea typeface="隶书" pitchFamily="1" charset="-122"/>
              </a:rPr>
              <a:t>2</a:t>
            </a:r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、测量铜丝的直径需用</a:t>
            </a:r>
            <a:r>
              <a:rPr lang="en-US" altLang="zh-CN" sz="3200" b="0" dirty="0">
                <a:latin typeface="隶书" pitchFamily="1" charset="-122"/>
                <a:ea typeface="隶书" pitchFamily="1" charset="-122"/>
              </a:rPr>
              <a:t>_________.</a:t>
            </a:r>
            <a:r>
              <a:rPr lang="en-US" altLang="zh-CN" b="0" dirty="0">
                <a:latin typeface="隶书" pitchFamily="1" charset="-122"/>
                <a:ea typeface="隶书" pitchFamily="1" charset="-122"/>
              </a:rPr>
              <a:t> </a:t>
            </a:r>
          </a:p>
          <a:p>
            <a:endParaRPr lang="zh-CN" altLang="en-US" b="0" dirty="0"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8433"/>
          <p:cNvSpPr txBox="1"/>
          <p:nvPr/>
        </p:nvSpPr>
        <p:spPr>
          <a:xfrm>
            <a:off x="914400" y="1258888"/>
            <a:ext cx="221773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会放：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2514600" y="1335088"/>
            <a:ext cx="6264275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零刻度线或某一数值刻度线</a:t>
            </a:r>
            <a:r>
              <a:rPr lang="zh-CN" altLang="en-US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对齐</a:t>
            </a:r>
            <a:r>
              <a:rPr lang="zh-CN" altLang="en-US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待测物的起始端，使刻度尺有刻度的边</a:t>
            </a:r>
            <a:r>
              <a:rPr lang="zh-CN" altLang="en-US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贴紧</a:t>
            </a:r>
            <a:r>
              <a:rPr lang="zh-CN" altLang="en-US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待测物体，与所测长度</a:t>
            </a:r>
            <a:r>
              <a:rPr lang="zh-CN" altLang="en-US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平行</a:t>
            </a:r>
            <a:r>
              <a:rPr lang="zh-CN" altLang="en-US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，不能倾斜。</a:t>
            </a:r>
            <a:r>
              <a:rPr lang="zh-CN" altLang="en-US" dirty="0">
                <a:latin typeface="隶书" pitchFamily="1" charset="-122"/>
                <a:ea typeface="隶书" pitchFamily="1" charset="-122"/>
              </a:rPr>
              <a:t> </a:t>
            </a:r>
          </a:p>
        </p:txBody>
      </p:sp>
      <p:pic>
        <p:nvPicPr>
          <p:cNvPr id="18436" name="图片 184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3805238"/>
            <a:ext cx="3276600" cy="195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3500438"/>
            <a:ext cx="3419475" cy="217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2"/>
          <p:cNvSpPr txBox="1"/>
          <p:nvPr/>
        </p:nvSpPr>
        <p:spPr>
          <a:xfrm>
            <a:off x="0" y="0"/>
            <a:ext cx="2987675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4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会看：</a:t>
            </a:r>
          </a:p>
        </p:txBody>
      </p:sp>
      <p:sp>
        <p:nvSpPr>
          <p:cNvPr id="19459" name="Text Box 23"/>
          <p:cNvSpPr txBox="1"/>
          <p:nvPr/>
        </p:nvSpPr>
        <p:spPr>
          <a:xfrm>
            <a:off x="334963" y="1052513"/>
            <a:ext cx="805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dirty="0">
                <a:solidFill>
                  <a:srgbClr val="3333FF"/>
                </a:solidFill>
                <a:latin typeface="宋体" panose="02010600030101010101" pitchFamily="2" charset="-122"/>
              </a:rPr>
              <a:t>读数时，视线与刻度尺尺面</a:t>
            </a:r>
            <a:r>
              <a:rPr lang="zh-CN" altLang="en-US" sz="4000" dirty="0">
                <a:solidFill>
                  <a:srgbClr val="FF3300"/>
                </a:solidFill>
                <a:latin typeface="宋体" panose="02010600030101010101" pitchFamily="2" charset="-122"/>
              </a:rPr>
              <a:t>垂直</a:t>
            </a:r>
            <a:r>
              <a:rPr lang="zh-CN" altLang="en-US" sz="4000" dirty="0">
                <a:solidFill>
                  <a:srgbClr val="3333FF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0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 </a:t>
            </a:r>
          </a:p>
        </p:txBody>
      </p:sp>
      <p:grpSp>
        <p:nvGrpSpPr>
          <p:cNvPr id="2" name="组合 19459"/>
          <p:cNvGrpSpPr/>
          <p:nvPr/>
        </p:nvGrpSpPr>
        <p:grpSpPr>
          <a:xfrm>
            <a:off x="1214438" y="4300538"/>
            <a:ext cx="6172200" cy="1128712"/>
            <a:chOff x="0" y="0"/>
            <a:chExt cx="3888" cy="711"/>
          </a:xfrm>
        </p:grpSpPr>
        <p:grpSp>
          <p:nvGrpSpPr>
            <p:cNvPr id="19460" name="组合 19460"/>
            <p:cNvGrpSpPr/>
            <p:nvPr/>
          </p:nvGrpSpPr>
          <p:grpSpPr>
            <a:xfrm>
              <a:off x="0" y="212"/>
              <a:ext cx="3888" cy="499"/>
              <a:chOff x="0" y="0"/>
              <a:chExt cx="3888" cy="499"/>
            </a:xfrm>
          </p:grpSpPr>
          <p:sp>
            <p:nvSpPr>
              <p:cNvPr id="19461" name="AutoShape 133"/>
              <p:cNvSpPr/>
              <p:nvPr/>
            </p:nvSpPr>
            <p:spPr>
              <a:xfrm>
                <a:off x="0" y="0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r>
                  <a:rPr lang="en-US" altLang="zh-CN" sz="1200" dirty="0">
                    <a:solidFill>
                      <a:srgbClr val="000000"/>
                    </a:solidFill>
                    <a:latin typeface="Arial" panose="020B0604020202020204" charset="-116"/>
                  </a:rPr>
                  <a:t>0 cm     1           2            3           4            5            6           7            8          9          10</a:t>
                </a:r>
                <a:r>
                  <a:rPr lang="en-US" altLang="zh-CN" sz="1200" dirty="0">
                    <a:latin typeface="Arial" panose="020B0604020202020204" charset="-116"/>
                  </a:rPr>
                  <a:t> </a:t>
                </a:r>
              </a:p>
            </p:txBody>
          </p:sp>
          <p:sp>
            <p:nvSpPr>
              <p:cNvPr id="19462" name="Line 134"/>
              <p:cNvSpPr/>
              <p:nvPr/>
            </p:nvSpPr>
            <p:spPr>
              <a:xfrm>
                <a:off x="91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3" name="Line 135"/>
              <p:cNvSpPr/>
              <p:nvPr/>
            </p:nvSpPr>
            <p:spPr>
              <a:xfrm>
                <a:off x="12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4" name="Line 136"/>
              <p:cNvSpPr/>
              <p:nvPr/>
            </p:nvSpPr>
            <p:spPr>
              <a:xfrm>
                <a:off x="16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5" name="Line 137"/>
              <p:cNvSpPr/>
              <p:nvPr/>
            </p:nvSpPr>
            <p:spPr>
              <a:xfrm>
                <a:off x="20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6" name="Line 138"/>
              <p:cNvSpPr/>
              <p:nvPr/>
            </p:nvSpPr>
            <p:spPr>
              <a:xfrm>
                <a:off x="23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7" name="Line 139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8" name="Line 140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9" name="Line 141"/>
              <p:cNvSpPr/>
              <p:nvPr/>
            </p:nvSpPr>
            <p:spPr>
              <a:xfrm>
                <a:off x="30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0" name="Line 142"/>
              <p:cNvSpPr/>
              <p:nvPr/>
            </p:nvSpPr>
            <p:spPr>
              <a:xfrm>
                <a:off x="34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1" name="Line 143"/>
              <p:cNvSpPr/>
              <p:nvPr/>
            </p:nvSpPr>
            <p:spPr>
              <a:xfrm>
                <a:off x="38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2" name="Line 144"/>
              <p:cNvSpPr/>
              <p:nvPr/>
            </p:nvSpPr>
            <p:spPr>
              <a:xfrm>
                <a:off x="41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3" name="Line 145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4" name="Line 146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5" name="Line 147"/>
              <p:cNvSpPr/>
              <p:nvPr/>
            </p:nvSpPr>
            <p:spPr>
              <a:xfrm>
                <a:off x="48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6" name="Line 148"/>
              <p:cNvSpPr/>
              <p:nvPr/>
            </p:nvSpPr>
            <p:spPr>
              <a:xfrm>
                <a:off x="52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7" name="Line 149"/>
              <p:cNvSpPr/>
              <p:nvPr/>
            </p:nvSpPr>
            <p:spPr>
              <a:xfrm>
                <a:off x="56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8" name="Line 150"/>
              <p:cNvSpPr/>
              <p:nvPr/>
            </p:nvSpPr>
            <p:spPr>
              <a:xfrm>
                <a:off x="59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9" name="Line 151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0" name="Line 152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1" name="Line 153"/>
              <p:cNvSpPr/>
              <p:nvPr/>
            </p:nvSpPr>
            <p:spPr>
              <a:xfrm>
                <a:off x="67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2" name="Line 154"/>
              <p:cNvSpPr/>
              <p:nvPr/>
            </p:nvSpPr>
            <p:spPr>
              <a:xfrm>
                <a:off x="70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3" name="Line 155"/>
              <p:cNvSpPr/>
              <p:nvPr/>
            </p:nvSpPr>
            <p:spPr>
              <a:xfrm>
                <a:off x="74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4" name="Line 156"/>
              <p:cNvSpPr/>
              <p:nvPr/>
            </p:nvSpPr>
            <p:spPr>
              <a:xfrm>
                <a:off x="77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5" name="Line 157"/>
              <p:cNvSpPr/>
              <p:nvPr/>
            </p:nvSpPr>
            <p:spPr>
              <a:xfrm>
                <a:off x="815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6" name="Line 158"/>
              <p:cNvSpPr/>
              <p:nvPr/>
            </p:nvSpPr>
            <p:spPr>
              <a:xfrm>
                <a:off x="816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7" name="Line 159"/>
              <p:cNvSpPr/>
              <p:nvPr/>
            </p:nvSpPr>
            <p:spPr>
              <a:xfrm>
                <a:off x="85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8" name="Line 160"/>
              <p:cNvSpPr/>
              <p:nvPr/>
            </p:nvSpPr>
            <p:spPr>
              <a:xfrm>
                <a:off x="88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9" name="Line 161"/>
              <p:cNvSpPr/>
              <p:nvPr/>
            </p:nvSpPr>
            <p:spPr>
              <a:xfrm>
                <a:off x="92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0" name="Line 162"/>
              <p:cNvSpPr/>
              <p:nvPr/>
            </p:nvSpPr>
            <p:spPr>
              <a:xfrm>
                <a:off x="96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1" name="Line 163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2" name="Line 164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3" name="Line 165"/>
              <p:cNvSpPr/>
              <p:nvPr/>
            </p:nvSpPr>
            <p:spPr>
              <a:xfrm>
                <a:off x="103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4" name="Line 166"/>
              <p:cNvSpPr/>
              <p:nvPr/>
            </p:nvSpPr>
            <p:spPr>
              <a:xfrm>
                <a:off x="106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5" name="Line 167"/>
              <p:cNvSpPr/>
              <p:nvPr/>
            </p:nvSpPr>
            <p:spPr>
              <a:xfrm>
                <a:off x="110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6" name="Line 168"/>
              <p:cNvSpPr/>
              <p:nvPr/>
            </p:nvSpPr>
            <p:spPr>
              <a:xfrm>
                <a:off x="114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7" name="Line 169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8" name="Line 170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99" name="Line 171"/>
              <p:cNvSpPr/>
              <p:nvPr/>
            </p:nvSpPr>
            <p:spPr>
              <a:xfrm>
                <a:off x="121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0" name="Line 172"/>
              <p:cNvSpPr/>
              <p:nvPr/>
            </p:nvSpPr>
            <p:spPr>
              <a:xfrm>
                <a:off x="125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1" name="Line 173"/>
              <p:cNvSpPr/>
              <p:nvPr/>
            </p:nvSpPr>
            <p:spPr>
              <a:xfrm>
                <a:off x="128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2" name="Line 174"/>
              <p:cNvSpPr/>
              <p:nvPr/>
            </p:nvSpPr>
            <p:spPr>
              <a:xfrm>
                <a:off x="132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3" name="Line 175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4" name="Line 176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5" name="Line 177"/>
              <p:cNvSpPr/>
              <p:nvPr/>
            </p:nvSpPr>
            <p:spPr>
              <a:xfrm>
                <a:off x="139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6" name="Line 178"/>
              <p:cNvSpPr/>
              <p:nvPr/>
            </p:nvSpPr>
            <p:spPr>
              <a:xfrm>
                <a:off x="143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7" name="Line 179"/>
              <p:cNvSpPr/>
              <p:nvPr/>
            </p:nvSpPr>
            <p:spPr>
              <a:xfrm>
                <a:off x="146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8" name="Line 180"/>
              <p:cNvSpPr/>
              <p:nvPr/>
            </p:nvSpPr>
            <p:spPr>
              <a:xfrm>
                <a:off x="150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09" name="Line 181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0" name="Line 182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1" name="Line 183"/>
              <p:cNvSpPr/>
              <p:nvPr/>
            </p:nvSpPr>
            <p:spPr>
              <a:xfrm>
                <a:off x="157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2" name="Line 184"/>
              <p:cNvSpPr/>
              <p:nvPr/>
            </p:nvSpPr>
            <p:spPr>
              <a:xfrm>
                <a:off x="161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3" name="Line 185"/>
              <p:cNvSpPr/>
              <p:nvPr/>
            </p:nvSpPr>
            <p:spPr>
              <a:xfrm>
                <a:off x="164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4" name="Line 186"/>
              <p:cNvSpPr/>
              <p:nvPr/>
            </p:nvSpPr>
            <p:spPr>
              <a:xfrm>
                <a:off x="168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5" name="Line 187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6" name="Line 188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7" name="Line 189"/>
              <p:cNvSpPr/>
              <p:nvPr/>
            </p:nvSpPr>
            <p:spPr>
              <a:xfrm>
                <a:off x="175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8" name="Line 190"/>
              <p:cNvSpPr/>
              <p:nvPr/>
            </p:nvSpPr>
            <p:spPr>
              <a:xfrm>
                <a:off x="179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19" name="Line 191"/>
              <p:cNvSpPr/>
              <p:nvPr/>
            </p:nvSpPr>
            <p:spPr>
              <a:xfrm>
                <a:off x="183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0" name="Line 192"/>
              <p:cNvSpPr/>
              <p:nvPr/>
            </p:nvSpPr>
            <p:spPr>
              <a:xfrm>
                <a:off x="186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1" name="Line 193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2" name="Line 194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3" name="Line 195"/>
              <p:cNvSpPr/>
              <p:nvPr/>
            </p:nvSpPr>
            <p:spPr>
              <a:xfrm>
                <a:off x="193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4" name="Line 196"/>
              <p:cNvSpPr/>
              <p:nvPr/>
            </p:nvSpPr>
            <p:spPr>
              <a:xfrm>
                <a:off x="197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5" name="Line 197"/>
              <p:cNvSpPr/>
              <p:nvPr/>
            </p:nvSpPr>
            <p:spPr>
              <a:xfrm>
                <a:off x="201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6" name="Line 198"/>
              <p:cNvSpPr/>
              <p:nvPr/>
            </p:nvSpPr>
            <p:spPr>
              <a:xfrm>
                <a:off x="204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7" name="Line 199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8" name="Line 200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29" name="Line 201"/>
              <p:cNvSpPr/>
              <p:nvPr/>
            </p:nvSpPr>
            <p:spPr>
              <a:xfrm>
                <a:off x="211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0" name="Line 202"/>
              <p:cNvSpPr/>
              <p:nvPr/>
            </p:nvSpPr>
            <p:spPr>
              <a:xfrm>
                <a:off x="215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1" name="Line 203"/>
              <p:cNvSpPr/>
              <p:nvPr/>
            </p:nvSpPr>
            <p:spPr>
              <a:xfrm>
                <a:off x="219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2" name="Line 204"/>
              <p:cNvSpPr/>
              <p:nvPr/>
            </p:nvSpPr>
            <p:spPr>
              <a:xfrm>
                <a:off x="222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3" name="Line 205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4" name="Line 206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5" name="Line 207"/>
              <p:cNvSpPr/>
              <p:nvPr/>
            </p:nvSpPr>
            <p:spPr>
              <a:xfrm>
                <a:off x="230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6" name="Line 208"/>
              <p:cNvSpPr/>
              <p:nvPr/>
            </p:nvSpPr>
            <p:spPr>
              <a:xfrm>
                <a:off x="233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7" name="Line 209"/>
              <p:cNvSpPr/>
              <p:nvPr/>
            </p:nvSpPr>
            <p:spPr>
              <a:xfrm>
                <a:off x="237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8" name="Line 210"/>
              <p:cNvSpPr/>
              <p:nvPr/>
            </p:nvSpPr>
            <p:spPr>
              <a:xfrm>
                <a:off x="240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39" name="Line 211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0" name="Line 212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1" name="Line 213"/>
              <p:cNvSpPr/>
              <p:nvPr/>
            </p:nvSpPr>
            <p:spPr>
              <a:xfrm>
                <a:off x="248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2" name="Line 214"/>
              <p:cNvSpPr/>
              <p:nvPr/>
            </p:nvSpPr>
            <p:spPr>
              <a:xfrm>
                <a:off x="251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3" name="Line 215"/>
              <p:cNvSpPr/>
              <p:nvPr/>
            </p:nvSpPr>
            <p:spPr>
              <a:xfrm>
                <a:off x="255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4" name="Line 216"/>
              <p:cNvSpPr/>
              <p:nvPr/>
            </p:nvSpPr>
            <p:spPr>
              <a:xfrm>
                <a:off x="259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5" name="Line 217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6" name="Line 218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7" name="Line 219"/>
              <p:cNvSpPr/>
              <p:nvPr/>
            </p:nvSpPr>
            <p:spPr>
              <a:xfrm>
                <a:off x="266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8" name="Line 220"/>
              <p:cNvSpPr/>
              <p:nvPr/>
            </p:nvSpPr>
            <p:spPr>
              <a:xfrm>
                <a:off x="269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49" name="Line 221"/>
              <p:cNvSpPr/>
              <p:nvPr/>
            </p:nvSpPr>
            <p:spPr>
              <a:xfrm>
                <a:off x="273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0" name="Line 222"/>
              <p:cNvSpPr/>
              <p:nvPr/>
            </p:nvSpPr>
            <p:spPr>
              <a:xfrm>
                <a:off x="277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1" name="Line 223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2" name="Line 224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3" name="Line 225"/>
              <p:cNvSpPr/>
              <p:nvPr/>
            </p:nvSpPr>
            <p:spPr>
              <a:xfrm>
                <a:off x="284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4" name="Line 226"/>
              <p:cNvSpPr/>
              <p:nvPr/>
            </p:nvSpPr>
            <p:spPr>
              <a:xfrm>
                <a:off x="287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5" name="Line 227"/>
              <p:cNvSpPr/>
              <p:nvPr/>
            </p:nvSpPr>
            <p:spPr>
              <a:xfrm>
                <a:off x="291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6" name="Line 228"/>
              <p:cNvSpPr/>
              <p:nvPr/>
            </p:nvSpPr>
            <p:spPr>
              <a:xfrm>
                <a:off x="295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57" name="Line 229"/>
              <p:cNvSpPr/>
              <p:nvPr/>
            </p:nvSpPr>
            <p:spPr>
              <a:xfrm>
                <a:off x="2988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9558" name="组合 19558"/>
              <p:cNvGrpSpPr/>
              <p:nvPr/>
            </p:nvGrpSpPr>
            <p:grpSpPr>
              <a:xfrm>
                <a:off x="2988" y="51"/>
                <a:ext cx="145" cy="118"/>
                <a:chOff x="0" y="0"/>
                <a:chExt cx="145" cy="118"/>
              </a:xfrm>
            </p:grpSpPr>
            <p:sp>
              <p:nvSpPr>
                <p:cNvPr id="19559" name="Line 231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60" name="Line 232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61" name="Line 233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62" name="Line 234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63" name="Line 235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9564" name="Line 236"/>
              <p:cNvSpPr/>
              <p:nvPr/>
            </p:nvSpPr>
            <p:spPr>
              <a:xfrm>
                <a:off x="316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65" name="Line 237"/>
              <p:cNvSpPr/>
              <p:nvPr/>
            </p:nvSpPr>
            <p:spPr>
              <a:xfrm>
                <a:off x="316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66" name="Line 238"/>
              <p:cNvSpPr/>
              <p:nvPr/>
            </p:nvSpPr>
            <p:spPr>
              <a:xfrm>
                <a:off x="320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67" name="Line 239"/>
              <p:cNvSpPr/>
              <p:nvPr/>
            </p:nvSpPr>
            <p:spPr>
              <a:xfrm>
                <a:off x="323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68" name="Line 240"/>
              <p:cNvSpPr/>
              <p:nvPr/>
            </p:nvSpPr>
            <p:spPr>
              <a:xfrm>
                <a:off x="327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569" name="Line 241"/>
              <p:cNvSpPr/>
              <p:nvPr/>
            </p:nvSpPr>
            <p:spPr>
              <a:xfrm>
                <a:off x="331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9570" name="组合 19570"/>
              <p:cNvGrpSpPr/>
              <p:nvPr/>
            </p:nvGrpSpPr>
            <p:grpSpPr>
              <a:xfrm>
                <a:off x="3348" y="51"/>
                <a:ext cx="145" cy="118"/>
                <a:chOff x="0" y="0"/>
                <a:chExt cx="145" cy="118"/>
              </a:xfrm>
            </p:grpSpPr>
            <p:sp>
              <p:nvSpPr>
                <p:cNvPr id="19571" name="Line 243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72" name="Line 244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73" name="Line 245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74" name="Line 246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75" name="Line 247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9576" name="Line 248"/>
              <p:cNvSpPr/>
              <p:nvPr/>
            </p:nvSpPr>
            <p:spPr>
              <a:xfrm>
                <a:off x="352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9577" name="组合 19577"/>
              <p:cNvGrpSpPr/>
              <p:nvPr/>
            </p:nvGrpSpPr>
            <p:grpSpPr>
              <a:xfrm>
                <a:off x="3528" y="51"/>
                <a:ext cx="145" cy="118"/>
                <a:chOff x="0" y="0"/>
                <a:chExt cx="145" cy="118"/>
              </a:xfrm>
            </p:grpSpPr>
            <p:sp>
              <p:nvSpPr>
                <p:cNvPr id="19578" name="Line 250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79" name="Line 251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80" name="Line 252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81" name="Line 253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9582" name="Line 254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9583" name="Line 255"/>
              <p:cNvSpPr/>
              <p:nvPr/>
            </p:nvSpPr>
            <p:spPr>
              <a:xfrm>
                <a:off x="3709" y="51"/>
                <a:ext cx="0" cy="118"/>
              </a:xfrm>
              <a:prstGeom prst="line">
                <a:avLst/>
              </a:prstGeom>
              <a:ln w="1905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9584" name="组合 19584"/>
            <p:cNvGrpSpPr/>
            <p:nvPr/>
          </p:nvGrpSpPr>
          <p:grpSpPr>
            <a:xfrm>
              <a:off x="80" y="0"/>
              <a:ext cx="2538" cy="246"/>
              <a:chOff x="0" y="0"/>
              <a:chExt cx="3438" cy="498"/>
            </a:xfrm>
          </p:grpSpPr>
          <p:sp>
            <p:nvSpPr>
              <p:cNvPr id="19585" name="Rectangle 257" descr="栎木"/>
              <p:cNvSpPr/>
              <p:nvPr/>
            </p:nvSpPr>
            <p:spPr>
              <a:xfrm>
                <a:off x="0" y="0"/>
                <a:ext cx="2748" cy="492"/>
              </a:xfrm>
              <a:prstGeom prst="rect">
                <a:avLst/>
              </a:prstGeom>
              <a:blipFill rotWithShape="1">
                <a:blip r:embed="rId2" cstate="print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b="0" dirty="0">
                  <a:latin typeface="Arial" panose="020B0604020202020204" charset="-116"/>
                </a:endParaRPr>
              </a:p>
            </p:txBody>
          </p:sp>
          <p:sp>
            <p:nvSpPr>
              <p:cNvPr id="19586" name="AutoShape 258" descr="栎木"/>
              <p:cNvSpPr/>
              <p:nvPr/>
            </p:nvSpPr>
            <p:spPr>
              <a:xfrm rot="5400000">
                <a:off x="2844" y="-96"/>
                <a:ext cx="492" cy="696"/>
              </a:xfrm>
              <a:prstGeom prst="triangle">
                <a:avLst>
                  <a:gd name="adj" fmla="val 50000"/>
                </a:avLst>
              </a:prstGeom>
              <a:blipFill rotWithShape="1">
                <a:blip r:embed="rId2" cstate="print">
                  <a:alphaModFix amt="39999"/>
                </a:blip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b="0" dirty="0">
                  <a:latin typeface="Arial" panose="020B0604020202020204" charset="-116"/>
                </a:endParaRPr>
              </a:p>
            </p:txBody>
          </p:sp>
        </p:grpSp>
      </p:grpSp>
      <p:sp>
        <p:nvSpPr>
          <p:cNvPr id="19588" name="Line 259"/>
          <p:cNvSpPr/>
          <p:nvPr/>
        </p:nvSpPr>
        <p:spPr>
          <a:xfrm rot="-1610508" flipH="1" flipV="1">
            <a:off x="5113338" y="3892550"/>
            <a:ext cx="242887" cy="91757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9589" name="Line 388"/>
          <p:cNvSpPr/>
          <p:nvPr/>
        </p:nvSpPr>
        <p:spPr>
          <a:xfrm rot="2757892" flipV="1">
            <a:off x="5461000" y="3903663"/>
            <a:ext cx="1588" cy="952500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pic>
        <p:nvPicPr>
          <p:cNvPr id="19590" name="Picture 391" descr="u=3185689198,3543603771&amp;fm=3&amp;gp=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238816">
            <a:off x="5030788" y="2870200"/>
            <a:ext cx="63817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91" name="Line 130"/>
          <p:cNvSpPr/>
          <p:nvPr/>
        </p:nvSpPr>
        <p:spPr>
          <a:xfrm flipV="1">
            <a:off x="5362575" y="3733800"/>
            <a:ext cx="0" cy="952500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pic>
        <p:nvPicPr>
          <p:cNvPr id="19592" name="Picture 392" descr="u=3185689198,3543603771&amp;fm=3&amp;gp=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1612912">
            <a:off x="5746750" y="3378200"/>
            <a:ext cx="647700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93" name="Picture 393" descr="u=3185689198,3543603771&amp;fm=3&amp;gp=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33515">
            <a:off x="4238625" y="3435350"/>
            <a:ext cx="650875" cy="58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94" name="Text Box 397"/>
          <p:cNvSpPr txBox="1"/>
          <p:nvPr/>
        </p:nvSpPr>
        <p:spPr>
          <a:xfrm>
            <a:off x="3375025" y="3013075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9595" name="Text Box 398"/>
          <p:cNvSpPr txBox="1"/>
          <p:nvPr/>
        </p:nvSpPr>
        <p:spPr>
          <a:xfrm>
            <a:off x="6615113" y="3157538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</a:p>
        </p:txBody>
      </p:sp>
      <p:sp>
        <p:nvSpPr>
          <p:cNvPr id="19596" name="Text Box 399"/>
          <p:cNvSpPr txBox="1"/>
          <p:nvPr/>
        </p:nvSpPr>
        <p:spPr>
          <a:xfrm>
            <a:off x="4959350" y="2005013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594" grpId="0"/>
      <p:bldP spid="19595" grpId="0"/>
      <p:bldP spid="195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0481"/>
          <p:cNvSpPr txBox="1"/>
          <p:nvPr/>
        </p:nvSpPr>
        <p:spPr>
          <a:xfrm>
            <a:off x="0" y="260350"/>
            <a:ext cx="20732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dirty="0">
                <a:latin typeface="隶书" pitchFamily="1" charset="-122"/>
                <a:ea typeface="隶书" pitchFamily="1" charset="-122"/>
              </a:rPr>
              <a:t>会读：</a:t>
            </a:r>
          </a:p>
        </p:txBody>
      </p:sp>
      <p:pic>
        <p:nvPicPr>
          <p:cNvPr id="20483" name="图片 20482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8" y="1628775"/>
            <a:ext cx="8713787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2771775" y="1989138"/>
            <a:ext cx="3240088" cy="82550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Times New Roman" panose="02020603050405020304" pitchFamily="2" charset="0"/>
                <a:ea typeface="隶书" pitchFamily="1" charset="-122"/>
              </a:rPr>
              <a:t>２</a:t>
            </a:r>
            <a:r>
              <a:rPr lang="en-US" altLang="zh-CN" sz="4800" dirty="0">
                <a:solidFill>
                  <a:schemeClr val="accent2"/>
                </a:solidFill>
                <a:latin typeface="Times New Roman" panose="02020603050405020304" pitchFamily="2" charset="0"/>
                <a:ea typeface="隶书" pitchFamily="1" charset="-122"/>
              </a:rPr>
              <a:t>.</a:t>
            </a:r>
            <a:r>
              <a:rPr lang="zh-CN" altLang="en-US" sz="4800" dirty="0">
                <a:solidFill>
                  <a:schemeClr val="accent2"/>
                </a:solidFill>
                <a:latin typeface="Times New Roman" panose="02020603050405020304" pitchFamily="2" charset="0"/>
                <a:ea typeface="隶书" pitchFamily="1" charset="-122"/>
              </a:rPr>
              <a:t>７８</a:t>
            </a:r>
            <a:r>
              <a:rPr lang="en-US" altLang="zh-CN" sz="4800" dirty="0">
                <a:solidFill>
                  <a:schemeClr val="accent2"/>
                </a:solidFill>
                <a:latin typeface="Times New Roman" panose="02020603050405020304" pitchFamily="2" charset="0"/>
                <a:ea typeface="隶书" pitchFamily="1" charset="-122"/>
              </a:rPr>
              <a:t>cm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1619250" y="188913"/>
            <a:ext cx="7704138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rgbClr val="A50021"/>
                </a:solidFill>
                <a:latin typeface="隶书" pitchFamily="1" charset="-122"/>
                <a:ea typeface="隶书" pitchFamily="1" charset="-122"/>
              </a:rPr>
              <a:t>读数时，要估读到分度值的下一位</a:t>
            </a:r>
            <a:r>
              <a:rPr lang="en-US" altLang="zh-CN" sz="4000" dirty="0">
                <a:solidFill>
                  <a:srgbClr val="A50021"/>
                </a:solidFill>
                <a:latin typeface="隶书" pitchFamily="1" charset="-122"/>
                <a:ea typeface="隶书" pitchFamily="1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1341438"/>
            <a:ext cx="5832475" cy="2398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388" y="4005263"/>
            <a:ext cx="5832475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15"/>
          <p:cNvSpPr/>
          <p:nvPr/>
        </p:nvSpPr>
        <p:spPr>
          <a:xfrm>
            <a:off x="6119813" y="1700213"/>
            <a:ext cx="3024187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分度值</a:t>
            </a:r>
            <a:r>
              <a:rPr lang="zh-CN" altLang="en-US" sz="3200" u="sng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；物体长度</a:t>
            </a:r>
            <a:r>
              <a:rPr lang="zh-CN" altLang="en-US" sz="3200" u="sng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zh-CN" sz="3200" dirty="0">
                <a:latin typeface="楷体_GB2312" pitchFamily="1" charset="-122"/>
                <a:ea typeface="楷体_GB2312" pitchFamily="1" charset="-122"/>
              </a:rPr>
              <a:t>.</a:t>
            </a:r>
            <a:r>
              <a:rPr lang="en-US" altLang="zh-CN" sz="1800" b="0" dirty="0">
                <a:latin typeface="Arial" panose="020B0604020202020204" charset="-116"/>
              </a:rPr>
              <a:t> </a:t>
            </a:r>
          </a:p>
        </p:txBody>
      </p:sp>
      <p:sp>
        <p:nvSpPr>
          <p:cNvPr id="21508" name="Rectangle 16"/>
          <p:cNvSpPr/>
          <p:nvPr/>
        </p:nvSpPr>
        <p:spPr>
          <a:xfrm>
            <a:off x="5867400" y="4365625"/>
            <a:ext cx="3024188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分度值</a:t>
            </a:r>
            <a:r>
              <a:rPr lang="zh-CN" altLang="en-US" sz="3200" u="sng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；物体长度</a:t>
            </a:r>
            <a:r>
              <a:rPr lang="zh-CN" altLang="en-US" sz="3200" u="sng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zh-CN" sz="3200" dirty="0">
                <a:latin typeface="楷体_GB2312" pitchFamily="1" charset="-122"/>
                <a:ea typeface="楷体_GB2312" pitchFamily="1" charset="-122"/>
              </a:rPr>
              <a:t>.</a:t>
            </a:r>
            <a:r>
              <a:rPr lang="en-US" altLang="zh-CN" sz="1800" b="0" dirty="0">
                <a:latin typeface="Arial" panose="020B0604020202020204" charset="-116"/>
              </a:rPr>
              <a:t> </a:t>
            </a:r>
          </a:p>
        </p:txBody>
      </p:sp>
      <p:sp>
        <p:nvSpPr>
          <p:cNvPr id="21510" name="文本框 21509"/>
          <p:cNvSpPr txBox="1"/>
          <p:nvPr/>
        </p:nvSpPr>
        <p:spPr>
          <a:xfrm>
            <a:off x="7524750" y="1773238"/>
            <a:ext cx="912813" cy="395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000099"/>
                </a:solidFill>
                <a:latin typeface="Arial" panose="020B0604020202020204" charset="-116"/>
              </a:rPr>
              <a:t>1mm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7740650" y="2276475"/>
            <a:ext cx="1154113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000099"/>
                </a:solidFill>
                <a:latin typeface="Arial" panose="020B0604020202020204" charset="-116"/>
              </a:rPr>
              <a:t>2.78cm</a:t>
            </a:r>
          </a:p>
        </p:txBody>
      </p:sp>
      <p:sp>
        <p:nvSpPr>
          <p:cNvPr id="21512" name="文本框 21511"/>
          <p:cNvSpPr txBox="1"/>
          <p:nvPr/>
        </p:nvSpPr>
        <p:spPr>
          <a:xfrm>
            <a:off x="7235825" y="4437063"/>
            <a:ext cx="981075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dirty="0">
                <a:solidFill>
                  <a:srgbClr val="000099"/>
                </a:solidFill>
                <a:latin typeface="Arial" panose="020B0604020202020204" charset="-116"/>
              </a:rPr>
              <a:t>1cm</a:t>
            </a:r>
          </a:p>
        </p:txBody>
      </p:sp>
      <p:sp>
        <p:nvSpPr>
          <p:cNvPr id="21513" name="文本框 21512"/>
          <p:cNvSpPr txBox="1"/>
          <p:nvPr/>
        </p:nvSpPr>
        <p:spPr>
          <a:xfrm>
            <a:off x="7596188" y="4941888"/>
            <a:ext cx="1001712" cy="395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000099"/>
                </a:solidFill>
                <a:latin typeface="Arial" panose="020B0604020202020204" charset="-116"/>
              </a:rPr>
              <a:t>2.7cm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  <p:bldP spid="21511" grpId="0" bldLvl="0"/>
      <p:bldP spid="21512" grpId="0" bldLvl="0"/>
      <p:bldP spid="2151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2529"/>
          <p:cNvSpPr txBox="1"/>
          <p:nvPr/>
        </p:nvSpPr>
        <p:spPr>
          <a:xfrm>
            <a:off x="0" y="260350"/>
            <a:ext cx="221773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dirty="0">
                <a:latin typeface="隶书" pitchFamily="1" charset="-122"/>
                <a:ea typeface="隶书" pitchFamily="1" charset="-122"/>
              </a:rPr>
              <a:t>会记：</a:t>
            </a:r>
          </a:p>
        </p:txBody>
      </p:sp>
      <p:pic>
        <p:nvPicPr>
          <p:cNvPr id="22531" name="图片 22530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8" y="1844675"/>
            <a:ext cx="8713787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1619250" y="260350"/>
            <a:ext cx="7272338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0" dirty="0">
                <a:solidFill>
                  <a:srgbClr val="A50021"/>
                </a:solidFill>
                <a:latin typeface="隶书" pitchFamily="1" charset="-122"/>
                <a:ea typeface="隶书" pitchFamily="1" charset="-122"/>
              </a:rPr>
              <a:t>记录的测量结果应由</a:t>
            </a:r>
            <a:r>
              <a:rPr lang="zh-CN" altLang="en-US" sz="4000" b="0" dirty="0">
                <a:latin typeface="隶书" pitchFamily="1" charset="-122"/>
                <a:ea typeface="隶书" pitchFamily="1" charset="-122"/>
              </a:rPr>
              <a:t>准确值、估读（计）值</a:t>
            </a:r>
            <a:r>
              <a:rPr lang="zh-CN" altLang="en-US" sz="4000" b="0" dirty="0">
                <a:solidFill>
                  <a:srgbClr val="A50021"/>
                </a:solidFill>
                <a:latin typeface="隶书" pitchFamily="1" charset="-122"/>
                <a:ea typeface="隶书" pitchFamily="1" charset="-122"/>
              </a:rPr>
              <a:t>和</a:t>
            </a:r>
            <a:r>
              <a:rPr lang="zh-CN" altLang="en-US" sz="4000" b="0" dirty="0">
                <a:latin typeface="隶书" pitchFamily="1" charset="-122"/>
                <a:ea typeface="隶书" pitchFamily="1" charset="-122"/>
              </a:rPr>
              <a:t>单位</a:t>
            </a:r>
            <a:r>
              <a:rPr lang="zh-CN" altLang="en-US" sz="4000" b="0" dirty="0">
                <a:solidFill>
                  <a:srgbClr val="A50021"/>
                </a:solidFill>
                <a:latin typeface="隶书" pitchFamily="1" charset="-122"/>
                <a:ea typeface="隶书" pitchFamily="1" charset="-122"/>
              </a:rPr>
              <a:t>组成。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5940425" y="1917700"/>
            <a:ext cx="2927350" cy="82550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r>
              <a:rPr lang="zh-CN" altLang="en-US" sz="4800" b="0" dirty="0">
                <a:solidFill>
                  <a:schemeClr val="accent2"/>
                </a:solidFill>
                <a:latin typeface="隶书" pitchFamily="1" charset="-122"/>
                <a:ea typeface="隶书" pitchFamily="1" charset="-122"/>
              </a:rPr>
              <a:t>２</a:t>
            </a:r>
            <a:r>
              <a:rPr lang="en-US" altLang="zh-CN" sz="4800" b="0" dirty="0">
                <a:solidFill>
                  <a:schemeClr val="accent2"/>
                </a:solidFill>
                <a:latin typeface="隶书" pitchFamily="1" charset="-122"/>
                <a:ea typeface="隶书" pitchFamily="1" charset="-122"/>
              </a:rPr>
              <a:t>.</a:t>
            </a:r>
            <a:r>
              <a:rPr lang="zh-CN" altLang="en-US" sz="4800" b="0" dirty="0">
                <a:solidFill>
                  <a:schemeClr val="accent2"/>
                </a:solidFill>
                <a:latin typeface="隶书" pitchFamily="1" charset="-122"/>
                <a:ea typeface="隶书" pitchFamily="1" charset="-122"/>
              </a:rPr>
              <a:t>７８</a:t>
            </a:r>
            <a:r>
              <a:rPr lang="en-US" altLang="zh-CN" sz="4800" b="0" dirty="0">
                <a:solidFill>
                  <a:schemeClr val="accent2"/>
                </a:solidFill>
                <a:latin typeface="隶书" pitchFamily="1" charset="-122"/>
                <a:ea typeface="隶书" pitchFamily="1" charset="-122"/>
              </a:rPr>
              <a:t>cm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5"/>
          <p:cNvSpPr txBox="1"/>
          <p:nvPr/>
        </p:nvSpPr>
        <p:spPr>
          <a:xfrm>
            <a:off x="971550" y="2060575"/>
            <a:ext cx="6913563" cy="21605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>
              <a:lnSpc>
                <a:spcPct val="90000"/>
              </a:lnSpc>
            </a:pPr>
            <a:r>
              <a:rPr lang="zh-CN" altLang="en-US" sz="3600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数字</a:t>
            </a:r>
            <a:r>
              <a:rPr lang="zh-CN" altLang="en-US" sz="3600" dirty="0">
                <a:latin typeface="楷体_GB2312" pitchFamily="1" charset="-122"/>
                <a:ea typeface="楷体_GB2312" pitchFamily="1" charset="-122"/>
              </a:rPr>
              <a:t>：  准确值  </a:t>
            </a:r>
            <a:r>
              <a:rPr lang="en-US" altLang="zh-CN" sz="3600" dirty="0">
                <a:latin typeface="楷体_GB2312" pitchFamily="1" charset="-122"/>
                <a:ea typeface="楷体_GB2312" pitchFamily="1" charset="-122"/>
              </a:rPr>
              <a:t>+  </a:t>
            </a:r>
            <a:r>
              <a:rPr lang="zh-CN" altLang="en-US" sz="3600" dirty="0">
                <a:latin typeface="楷体_GB2312" pitchFamily="1" charset="-122"/>
                <a:ea typeface="楷体_GB2312" pitchFamily="1" charset="-122"/>
              </a:rPr>
              <a:t>估计值</a:t>
            </a:r>
          </a:p>
          <a:p>
            <a:pPr algn="just">
              <a:lnSpc>
                <a:spcPct val="90000"/>
              </a:lnSpc>
            </a:pPr>
            <a:endParaRPr lang="zh-CN" altLang="en-US" sz="3600" dirty="0">
              <a:latin typeface="楷体_GB2312" pitchFamily="1" charset="-122"/>
              <a:ea typeface="楷体_GB2312" pitchFamily="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3600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单位</a:t>
            </a:r>
            <a:r>
              <a:rPr lang="en-US" altLang="zh-CN" sz="3600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:</a:t>
            </a:r>
            <a:endParaRPr lang="zh-CN" altLang="en-US" sz="3600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endParaRPr lang="en-US" altLang="zh-CN" sz="36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554" name="AutoShape 6"/>
          <p:cNvSpPr/>
          <p:nvPr/>
        </p:nvSpPr>
        <p:spPr>
          <a:xfrm>
            <a:off x="2411413" y="2276475"/>
            <a:ext cx="288925" cy="1008063"/>
          </a:xfrm>
          <a:prstGeom prst="leftBrace">
            <a:avLst>
              <a:gd name="adj1" fmla="val 29058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800" b="0" dirty="0">
              <a:latin typeface="Arial" panose="020B0604020202020204" charset="-116"/>
            </a:endParaRPr>
          </a:p>
        </p:txBody>
      </p:sp>
      <p:sp>
        <p:nvSpPr>
          <p:cNvPr id="23556" name="AutoShape 7"/>
          <p:cNvSpPr/>
          <p:nvPr/>
        </p:nvSpPr>
        <p:spPr>
          <a:xfrm>
            <a:off x="5364163" y="3716338"/>
            <a:ext cx="2736850" cy="647700"/>
          </a:xfrm>
          <a:prstGeom prst="wedgeRoundRectCallout">
            <a:avLst>
              <a:gd name="adj1" fmla="val -13690"/>
              <a:gd name="adj2" fmla="val -250245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 anchor="t"/>
          <a:lstStyle/>
          <a:p>
            <a:pPr algn="ctr"/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有且仅有</a:t>
            </a:r>
            <a:r>
              <a:rPr lang="zh-CN" altLang="en-US" sz="3200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一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位</a:t>
            </a:r>
          </a:p>
        </p:txBody>
      </p:sp>
      <p:sp>
        <p:nvSpPr>
          <p:cNvPr id="23557" name="AutoShape 8"/>
          <p:cNvSpPr/>
          <p:nvPr/>
        </p:nvSpPr>
        <p:spPr>
          <a:xfrm>
            <a:off x="2124075" y="3789363"/>
            <a:ext cx="2735263" cy="647700"/>
          </a:xfrm>
          <a:prstGeom prst="wedgeRoundRectCallout">
            <a:avLst>
              <a:gd name="adj1" fmla="val 2005"/>
              <a:gd name="adj2" fmla="val -255148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 anchor="t"/>
          <a:lstStyle/>
          <a:p>
            <a:pPr algn="ctr"/>
            <a:r>
              <a:rPr lang="zh-CN" altLang="en-US" sz="3200" dirty="0">
                <a:latin typeface="Arial" panose="020B0604020202020204" charset="-116"/>
                <a:ea typeface="楷体_GB2312" pitchFamily="1" charset="-122"/>
              </a:rPr>
              <a:t>由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charset="-116"/>
                <a:ea typeface="楷体_GB2312" pitchFamily="1" charset="-122"/>
              </a:rPr>
              <a:t>分度值</a:t>
            </a:r>
            <a:r>
              <a:rPr lang="zh-CN" altLang="en-US" sz="3200" dirty="0">
                <a:latin typeface="Arial" panose="020B0604020202020204" charset="-116"/>
                <a:ea typeface="楷体_GB2312" pitchFamily="1" charset="-122"/>
              </a:rPr>
              <a:t>决定</a:t>
            </a:r>
          </a:p>
        </p:txBody>
      </p:sp>
      <p:sp>
        <p:nvSpPr>
          <p:cNvPr id="2" name="矩形 23557"/>
          <p:cNvSpPr/>
          <p:nvPr/>
        </p:nvSpPr>
        <p:spPr>
          <a:xfrm>
            <a:off x="2627313" y="515938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charset="-116"/>
              </a:rPr>
              <a:t>记录的测量结果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6" name="ShockwaveFlash1" r:id="rId2" imgW="8711981" imgH="626500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/>
          <p:nvPr/>
        </p:nvSpPr>
        <p:spPr>
          <a:xfrm>
            <a:off x="755650" y="620713"/>
            <a:ext cx="4752975" cy="673100"/>
          </a:xfrm>
          <a:prstGeom prst="rect">
            <a:avLst/>
          </a:prstGeom>
          <a:noFill/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charset="-116"/>
                <a:ea typeface="方正姚体" pitchFamily="2" charset="-122"/>
              </a:rPr>
              <a:t>思考？？？？？？</a:t>
            </a:r>
            <a:endParaRPr lang="zh-CN" altLang="en-US" sz="3600" dirty="0">
              <a:latin typeface="Arial" panose="020B0604020202020204" charset="-116"/>
              <a:ea typeface="黑体" panose="02010609060101010101" pitchFamily="2" charset="-122"/>
            </a:endParaRPr>
          </a:p>
        </p:txBody>
      </p:sp>
      <p:sp>
        <p:nvSpPr>
          <p:cNvPr id="24578" name="Text Box 3"/>
          <p:cNvSpPr txBox="1"/>
          <p:nvPr/>
        </p:nvSpPr>
        <p:spPr>
          <a:xfrm>
            <a:off x="395536" y="1844824"/>
            <a:ext cx="8353425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charset="-116"/>
                <a:ea typeface="方正姚体" pitchFamily="2" charset="-122"/>
              </a:rPr>
              <a:t>想一想：</a:t>
            </a:r>
            <a:r>
              <a:rPr lang="zh-CN" altLang="en-US" sz="3200" dirty="0">
                <a:latin typeface="Arial" panose="020B0604020202020204" charset="-116"/>
              </a:rPr>
              <a:t>如何测出一张纸的厚度？铁丝的直径，乒乓球的直径，地图上上海到北京铁路线长与同学交流，确定自己的方案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0" name="组合 6149"/>
          <p:cNvGrpSpPr/>
          <p:nvPr/>
        </p:nvGrpSpPr>
        <p:grpSpPr>
          <a:xfrm>
            <a:off x="971550" y="692150"/>
            <a:ext cx="7848600" cy="1814513"/>
            <a:chOff x="0" y="0"/>
            <a:chExt cx="4944" cy="1143"/>
          </a:xfrm>
        </p:grpSpPr>
        <p:sp>
          <p:nvSpPr>
            <p:cNvPr id="6151" name="文本框 6151"/>
            <p:cNvSpPr txBox="1"/>
            <p:nvPr/>
          </p:nvSpPr>
          <p:spPr>
            <a:xfrm>
              <a:off x="0" y="0"/>
              <a:ext cx="49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著名的篮球运动员姚明的身高是多少？如何来测量身高？</a:t>
              </a:r>
            </a:p>
          </p:txBody>
        </p:sp>
        <p:sp>
          <p:nvSpPr>
            <p:cNvPr id="6152" name="文本框 6152"/>
            <p:cNvSpPr txBox="1"/>
            <p:nvPr/>
          </p:nvSpPr>
          <p:spPr>
            <a:xfrm>
              <a:off x="2640" y="912"/>
              <a:ext cx="206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1800" b="0" dirty="0">
                <a:latin typeface="Times New Roman" panose="02020603050405020304" pitchFamily="2" charset="0"/>
              </a:endParaRPr>
            </a:p>
          </p:txBody>
        </p:sp>
      </p:grpSp>
      <p:sp>
        <p:nvSpPr>
          <p:cNvPr id="6154" name="文本框 6153"/>
          <p:cNvSpPr txBox="1"/>
          <p:nvPr/>
        </p:nvSpPr>
        <p:spPr>
          <a:xfrm>
            <a:off x="5003800" y="1916113"/>
            <a:ext cx="3962400" cy="4494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2" charset="0"/>
              </a:rPr>
              <a:t>姓名：姚明（</a:t>
            </a:r>
            <a:r>
              <a:rPr lang="en-US" altLang="zh-CN" sz="1800" dirty="0">
                <a:latin typeface="Times New Roman" panose="02020603050405020304" pitchFamily="2" charset="0"/>
              </a:rPr>
              <a:t>Yao Ming</a:t>
            </a:r>
            <a:r>
              <a:rPr lang="zh-CN" altLang="en-US" sz="1800" dirty="0">
                <a:latin typeface="Times New Roman" panose="02020603050405020304" pitchFamily="2" charset="0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生日：</a:t>
            </a:r>
            <a:r>
              <a:rPr lang="en-US" altLang="zh-CN" sz="1800" b="0" dirty="0">
                <a:latin typeface="Times New Roman" panose="02020603050405020304" pitchFamily="2" charset="0"/>
              </a:rPr>
              <a:t>1980</a:t>
            </a:r>
            <a:r>
              <a:rPr lang="zh-CN" altLang="en-US" sz="1800" b="0" dirty="0">
                <a:latin typeface="Times New Roman" panose="02020603050405020304" pitchFamily="2" charset="0"/>
              </a:rPr>
              <a:t>年</a:t>
            </a:r>
            <a:r>
              <a:rPr lang="en-US" altLang="zh-CN" sz="1800" b="0" dirty="0">
                <a:latin typeface="Times New Roman" panose="02020603050405020304" pitchFamily="2" charset="0"/>
              </a:rPr>
              <a:t>09</a:t>
            </a:r>
            <a:r>
              <a:rPr lang="zh-CN" altLang="en-US" sz="1800" b="0" dirty="0">
                <a:latin typeface="Times New Roman" panose="02020603050405020304" pitchFamily="2" charset="0"/>
              </a:rPr>
              <a:t>月</a:t>
            </a:r>
            <a:r>
              <a:rPr lang="en-US" altLang="zh-CN" sz="1800" b="0" dirty="0">
                <a:latin typeface="Times New Roman" panose="02020603050405020304" pitchFamily="2" charset="0"/>
              </a:rPr>
              <a:t>12</a:t>
            </a:r>
            <a:r>
              <a:rPr lang="zh-CN" altLang="en-US" sz="1800" b="0" dirty="0">
                <a:latin typeface="Times New Roman" panose="02020603050405020304" pitchFamily="2" charset="0"/>
              </a:rPr>
              <a:t>日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身高：</a:t>
            </a:r>
            <a:r>
              <a:rPr lang="en-US" altLang="zh-CN" sz="1800" b="0" dirty="0">
                <a:latin typeface="Times New Roman" panose="02020603050405020304" pitchFamily="2" charset="0"/>
              </a:rPr>
              <a:t>2.26</a:t>
            </a:r>
            <a:r>
              <a:rPr lang="zh-CN" altLang="en-US" sz="1800" b="0" dirty="0">
                <a:latin typeface="Times New Roman" panose="02020603050405020304" pitchFamily="2" charset="0"/>
              </a:rPr>
              <a:t>米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体重：</a:t>
            </a:r>
            <a:r>
              <a:rPr lang="en-US" altLang="zh-CN" sz="1800" b="0" dirty="0">
                <a:latin typeface="Times New Roman" panose="02020603050405020304" pitchFamily="2" charset="0"/>
              </a:rPr>
              <a:t>125</a:t>
            </a:r>
            <a:r>
              <a:rPr lang="zh-CN" altLang="en-US" sz="1800" b="0" dirty="0">
                <a:latin typeface="Times New Roman" panose="02020603050405020304" pitchFamily="2" charset="0"/>
              </a:rPr>
              <a:t>公斤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籍贯：上海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单位：休斯敦火箭队</a:t>
            </a:r>
            <a:r>
              <a:rPr lang="en-US" altLang="zh-CN" sz="1800" b="0" dirty="0">
                <a:latin typeface="Times New Roman" panose="02020603050405020304" pitchFamily="2" charset="0"/>
              </a:rPr>
              <a:t>(11</a:t>
            </a:r>
            <a:r>
              <a:rPr lang="zh-CN" altLang="en-US" sz="1800" b="0" dirty="0">
                <a:latin typeface="Times New Roman" panose="02020603050405020304" pitchFamily="2" charset="0"/>
              </a:rPr>
              <a:t>号</a:t>
            </a:r>
            <a:r>
              <a:rPr lang="en-US" altLang="zh-CN" sz="1800" b="0" dirty="0">
                <a:latin typeface="Times New Roman" panose="02020603050405020304" pitchFamily="2" charset="0"/>
              </a:rPr>
              <a:t>)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位置：中锋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国家队号码：</a:t>
            </a:r>
            <a:r>
              <a:rPr lang="en-US" altLang="zh-CN" sz="1800" b="0" dirty="0">
                <a:latin typeface="Times New Roman" panose="02020603050405020304" pitchFamily="2" charset="0"/>
              </a:rPr>
              <a:t>13</a:t>
            </a:r>
            <a:r>
              <a:rPr lang="zh-CN" altLang="en-US" sz="1800" b="0" dirty="0">
                <a:latin typeface="Times New Roman" panose="02020603050405020304" pitchFamily="2" charset="0"/>
              </a:rPr>
              <a:t>号 </a:t>
            </a:r>
          </a:p>
          <a:p>
            <a:pPr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2" charset="0"/>
              </a:rPr>
              <a:t>奥运会报名项目：男篮</a:t>
            </a:r>
          </a:p>
          <a:p>
            <a:pPr>
              <a:spcBef>
                <a:spcPct val="50000"/>
              </a:spcBef>
            </a:pPr>
            <a:endParaRPr lang="zh-CN" altLang="en-US" sz="1800" b="0" dirty="0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endParaRPr lang="zh-CN" altLang="en-US" sz="1800" b="0" dirty="0">
              <a:latin typeface="Arial" panose="020B0604020202020204" charset="-116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2880320" cy="391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/>
        </p:nvSpPr>
        <p:spPr>
          <a:xfrm>
            <a:off x="1835696" y="1052736"/>
            <a:ext cx="6356350" cy="609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eaLnBrk="0" hangingPunct="0"/>
            <a:r>
              <a:rPr lang="zh-CN" altLang="en-US" sz="4000" dirty="0">
                <a:latin typeface="Times New Roman" panose="02020603050405020304" pitchFamily="2" charset="0"/>
                <a:ea typeface="楷体_GB2312" pitchFamily="1" charset="-122"/>
              </a:rPr>
              <a:t>测多算少法（累积法）</a:t>
            </a:r>
          </a:p>
        </p:txBody>
      </p:sp>
      <p:sp>
        <p:nvSpPr>
          <p:cNvPr id="2" name="Text Box 6"/>
          <p:cNvSpPr txBox="1"/>
          <p:nvPr/>
        </p:nvSpPr>
        <p:spPr>
          <a:xfrm>
            <a:off x="179512" y="188640"/>
            <a:ext cx="65849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隶书" pitchFamily="1" charset="-122"/>
                <a:ea typeface="楷体_GB2312" pitchFamily="1" charset="-122"/>
              </a:rPr>
              <a:t>测量长度的特殊方法</a:t>
            </a:r>
            <a:endParaRPr lang="zh-CN" altLang="en-US" sz="4000" b="0" dirty="0">
              <a:solidFill>
                <a:srgbClr val="FF3300"/>
              </a:solidFill>
              <a:latin typeface="Tahoma" panose="020B0604030504040204" pitchFamily="2" charset="0"/>
              <a:ea typeface="楷体_GB2312" pitchFamily="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76872"/>
            <a:ext cx="7427915" cy="269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/>
          <p:nvPr/>
        </p:nvSpPr>
        <p:spPr>
          <a:xfrm>
            <a:off x="179388" y="188913"/>
            <a:ext cx="10917237" cy="1249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600" dirty="0">
                <a:latin typeface="楷体_GB2312" pitchFamily="1" charset="-122"/>
                <a:ea typeface="楷体_GB2312" pitchFamily="1" charset="-122"/>
              </a:rPr>
              <a:t>            </a:t>
            </a:r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相互配合法（卡测法）</a:t>
            </a:r>
          </a:p>
          <a:p>
            <a:pPr eaLnBrk="0" hangingPunct="0"/>
            <a:r>
              <a:rPr lang="zh-CN" altLang="en-US" sz="3600" dirty="0">
                <a:latin typeface="楷体_GB2312" pitchFamily="1" charset="-122"/>
                <a:ea typeface="楷体_GB2312" pitchFamily="1" charset="-122"/>
              </a:rPr>
              <a:t>（适于测圆、圆柱体的直径和圆锥体的高）</a:t>
            </a:r>
          </a:p>
        </p:txBody>
      </p:sp>
      <p:pic>
        <p:nvPicPr>
          <p:cNvPr id="26627" name="Picture 4"/>
          <p:cNvPicPr>
            <a:picLocks noChangeAspect="1"/>
          </p:cNvPicPr>
          <p:nvPr/>
        </p:nvPicPr>
        <p:blipFill>
          <a:blip r:embed="rId3" cstate="print"/>
          <a:srcRect l="66176"/>
          <a:stretch>
            <a:fillRect/>
          </a:stretch>
        </p:blipFill>
        <p:spPr>
          <a:xfrm>
            <a:off x="1042988" y="4005263"/>
            <a:ext cx="2576512" cy="2663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8" name="组合 26627"/>
          <p:cNvGrpSpPr/>
          <p:nvPr/>
        </p:nvGrpSpPr>
        <p:grpSpPr>
          <a:xfrm>
            <a:off x="5076825" y="3933825"/>
            <a:ext cx="2447925" cy="2708275"/>
            <a:chOff x="0" y="0"/>
            <a:chExt cx="1332" cy="1488"/>
          </a:xfrm>
        </p:grpSpPr>
        <p:pic>
          <p:nvPicPr>
            <p:cNvPr id="2" name="Picture 6"/>
            <p:cNvPicPr>
              <a:picLocks noChangeAspect="1"/>
            </p:cNvPicPr>
            <p:nvPr/>
          </p:nvPicPr>
          <p:blipFill>
            <a:blip r:embed="rId4" cstate="print"/>
            <a:srcRect l="3479" t="8824"/>
            <a:stretch>
              <a:fillRect/>
            </a:stretch>
          </p:blipFill>
          <p:spPr>
            <a:xfrm>
              <a:off x="0" y="0"/>
              <a:ext cx="1332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Rectangle 7"/>
            <p:cNvSpPr/>
            <p:nvPr/>
          </p:nvSpPr>
          <p:spPr>
            <a:xfrm>
              <a:off x="0" y="0"/>
              <a:ext cx="480" cy="192"/>
            </a:xfrm>
            <a:prstGeom prst="rect">
              <a:avLst/>
            </a:prstGeom>
            <a:solidFill>
              <a:srgbClr val="E3E3E9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sz="1800" b="0" dirty="0">
                <a:latin typeface="Arial" panose="020B0604020202020204" charset="-116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412776"/>
            <a:ext cx="5786959" cy="245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/>
          <p:nvPr/>
        </p:nvSpPr>
        <p:spPr>
          <a:xfrm>
            <a:off x="0" y="162877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4000" dirty="0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测较短的曲线，例如地图册上的铁路线长</a:t>
            </a:r>
          </a:p>
        </p:txBody>
      </p:sp>
      <p:pic>
        <p:nvPicPr>
          <p:cNvPr id="27651" name="Picture 4"/>
          <p:cNvPicPr>
            <a:picLocks noChangeAspect="1"/>
          </p:cNvPicPr>
          <p:nvPr/>
        </p:nvPicPr>
        <p:blipFill>
          <a:blip r:embed="rId3" cstate="print"/>
          <a:srcRect l="2817"/>
          <a:stretch>
            <a:fillRect/>
          </a:stretch>
        </p:blipFill>
        <p:spPr>
          <a:xfrm>
            <a:off x="4716463" y="2781300"/>
            <a:ext cx="3384550" cy="314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5"/>
          <p:cNvPicPr>
            <a:picLocks noChangeAspect="1"/>
          </p:cNvPicPr>
          <p:nvPr/>
        </p:nvPicPr>
        <p:blipFill>
          <a:blip r:embed="rId4" cstate="print"/>
          <a:srcRect l="29146" t="12260" r="24530" b="8046"/>
          <a:stretch>
            <a:fillRect/>
          </a:stretch>
        </p:blipFill>
        <p:spPr>
          <a:xfrm>
            <a:off x="611188" y="2781300"/>
            <a:ext cx="38893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Rectangle 6"/>
          <p:cNvSpPr/>
          <p:nvPr/>
        </p:nvSpPr>
        <p:spPr>
          <a:xfrm>
            <a:off x="1404938" y="406400"/>
            <a:ext cx="6840537" cy="700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化曲为直法（等效替代法）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矩形 28678"/>
          <p:cNvSpPr/>
          <p:nvPr/>
        </p:nvSpPr>
        <p:spPr>
          <a:xfrm>
            <a:off x="66675" y="-388778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charset="-116"/>
            </a:endParaRPr>
          </a:p>
        </p:txBody>
      </p:sp>
      <p:pic>
        <p:nvPicPr>
          <p:cNvPr id="28679" name="图片 28679" descr="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733800"/>
            <a:ext cx="6397625" cy="255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文本框 28680"/>
          <p:cNvSpPr txBox="1"/>
          <p:nvPr/>
        </p:nvSpPr>
        <p:spPr>
          <a:xfrm>
            <a:off x="611188" y="1125538"/>
            <a:ext cx="8093075" cy="3017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       用最小刻度是毫米的刻度尺，测量一木块的长度，如图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所示，则此木块长度是（    ）</a:t>
            </a:r>
          </a:p>
          <a:p>
            <a:pPr eaLnBrk="0" hangingPunct="0"/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A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、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1.8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         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B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、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1.85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</a:t>
            </a:r>
          </a:p>
          <a:p>
            <a:pPr eaLnBrk="0" hangingPunct="0"/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C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、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7.85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       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D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、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7.8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</a:t>
            </a:r>
          </a:p>
          <a:p>
            <a:endParaRPr lang="zh-CN" altLang="en-US" sz="3200" dirty="0">
              <a:solidFill>
                <a:srgbClr val="3333FF"/>
              </a:solidFill>
              <a:latin typeface="Times New Roman" panose="02020603050405020304" pitchFamily="2" charset="0"/>
            </a:endParaRPr>
          </a:p>
        </p:txBody>
      </p:sp>
      <p:sp>
        <p:nvSpPr>
          <p:cNvPr id="28682" name="文本框 28681"/>
          <p:cNvSpPr txBox="1"/>
          <p:nvPr/>
        </p:nvSpPr>
        <p:spPr>
          <a:xfrm>
            <a:off x="1042988" y="2133600"/>
            <a:ext cx="9144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dirty="0">
                <a:solidFill>
                  <a:srgbClr val="FF33CC"/>
                </a:solidFill>
                <a:latin typeface="Times New Roman" panose="02020603050405020304" pitchFamily="2" charset="0"/>
              </a:rPr>
              <a:t>B</a:t>
            </a:r>
          </a:p>
          <a:p>
            <a:endParaRPr lang="zh-CN" altLang="en-US" sz="2400" b="0" dirty="0">
              <a:solidFill>
                <a:srgbClr val="FFFF66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9697"/>
          <p:cNvSpPr txBox="1"/>
          <p:nvPr/>
        </p:nvSpPr>
        <p:spPr>
          <a:xfrm>
            <a:off x="1143000" y="5546725"/>
            <a:ext cx="640556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木块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A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的长度是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_______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</a:t>
            </a:r>
          </a:p>
          <a:p>
            <a:endParaRPr lang="zh-CN" altLang="en-US" sz="4000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5105400" y="5486400"/>
            <a:ext cx="9842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dirty="0">
                <a:solidFill>
                  <a:srgbClr val="FF33CC"/>
                </a:solidFill>
                <a:latin typeface="Times New Roman" panose="02020603050405020304" pitchFamily="2" charset="0"/>
              </a:rPr>
              <a:t>2.35</a:t>
            </a:r>
          </a:p>
          <a:p>
            <a:endParaRPr lang="zh-CN" altLang="en-US" sz="2400" b="0" dirty="0">
              <a:solidFill>
                <a:srgbClr val="FFFF66"/>
              </a:solidFill>
              <a:latin typeface="Times New Roman" panose="02020603050405020304" pitchFamily="2" charset="0"/>
            </a:endParaRPr>
          </a:p>
        </p:txBody>
      </p:sp>
      <p:pic>
        <p:nvPicPr>
          <p:cNvPr id="2" name="图片 296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484313"/>
            <a:ext cx="6481763" cy="3835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700" name="组合 29700"/>
          <p:cNvGrpSpPr/>
          <p:nvPr/>
        </p:nvGrpSpPr>
        <p:grpSpPr>
          <a:xfrm>
            <a:off x="0" y="260350"/>
            <a:ext cx="3581400" cy="685800"/>
            <a:chOff x="0" y="0"/>
            <a:chExt cx="2256" cy="432"/>
          </a:xfrm>
        </p:grpSpPr>
        <p:sp>
          <p:nvSpPr>
            <p:cNvPr id="29701" name="矩形 29701"/>
            <p:cNvSpPr/>
            <p:nvPr/>
          </p:nvSpPr>
          <p:spPr>
            <a:xfrm>
              <a:off x="0" y="30"/>
              <a:ext cx="1488" cy="389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38100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3200" dirty="0">
                  <a:latin typeface="Times New Roman" panose="02020603050405020304" pitchFamily="2" charset="0"/>
                  <a:ea typeface="隶书" pitchFamily="1" charset="-122"/>
                </a:rPr>
                <a:t>    </a:t>
              </a:r>
              <a:r>
                <a:rPr lang="zh-CN" altLang="en-US" sz="2400" dirty="0">
                  <a:latin typeface="Times New Roman" panose="02020603050405020304" pitchFamily="2" charset="0"/>
                  <a:ea typeface="隶书" pitchFamily="1" charset="-122"/>
                </a:rPr>
                <a:t>随堂练习</a:t>
              </a:r>
              <a:endParaRPr lang="en-US" altLang="zh-CN" sz="2400" baseline="-25000" dirty="0">
                <a:latin typeface="Times New Roman" panose="02020603050405020304" pitchFamily="2" charset="0"/>
                <a:ea typeface="隶书" pitchFamily="1" charset="-122"/>
              </a:endParaRPr>
            </a:p>
          </p:txBody>
        </p:sp>
        <p:sp>
          <p:nvSpPr>
            <p:cNvPr id="29703" name="矩形 29702"/>
            <p:cNvSpPr/>
            <p:nvPr/>
          </p:nvSpPr>
          <p:spPr>
            <a:xfrm>
              <a:off x="1248" y="24"/>
              <a:ext cx="183" cy="312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0" fontAlgn="base" hangingPunct="0"/>
              <a:endParaRPr lang="en-US" altLang="x-none" sz="2400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116"/>
                <a:ea typeface="BatangChe" panose="02030609000101010101" pitchFamily="1" charset="-127"/>
              </a:endParaRPr>
            </a:p>
          </p:txBody>
        </p:sp>
        <p:pic>
          <p:nvPicPr>
            <p:cNvPr id="3" name="图片 29703" descr="67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8" y="0"/>
              <a:ext cx="768" cy="4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4" name="图片 29704" descr="gif003[1]">
              <a:hlinkClick r:id="" action="ppaction://hlinkshowjump?jump=lastslide"/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96"/>
              <a:ext cx="336" cy="33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30721"/>
          <p:cNvSpPr>
            <a:spLocks noGrp="1" noRot="1"/>
          </p:cNvSpPr>
          <p:nvPr>
            <p:ph type="title"/>
          </p:nvPr>
        </p:nvSpPr>
        <p:spPr>
          <a:xfrm>
            <a:off x="611188" y="0"/>
            <a:ext cx="4681537" cy="1143000"/>
          </a:xfrm>
          <a:ln/>
        </p:spPr>
        <p:txBody>
          <a:bodyPr anchor="ctr"/>
          <a:lstStyle/>
          <a:p>
            <a:pPr algn="l"/>
            <a:r>
              <a:rPr lang="zh-CN" altLang="en-US" sz="4000" b="1">
                <a:ea typeface="黑体" panose="02010609060101010101" pitchFamily="2" charset="-122"/>
              </a:rPr>
              <a:t>二、时间的测量</a:t>
            </a:r>
          </a:p>
        </p:txBody>
      </p:sp>
      <p:pic>
        <p:nvPicPr>
          <p:cNvPr id="30722" name="图片 30722" descr="11"/>
          <p:cNvPicPr>
            <a:picLocks noChangeAspect="1"/>
          </p:cNvPicPr>
          <p:nvPr/>
        </p:nvPicPr>
        <p:blipFill>
          <a:blip r:embed="rId2" cstate="print"/>
          <a:srcRect r="50179"/>
          <a:stretch>
            <a:fillRect/>
          </a:stretch>
        </p:blipFill>
        <p:spPr>
          <a:xfrm>
            <a:off x="3348038" y="1052513"/>
            <a:ext cx="2800350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0723" descr="1143632260"/>
          <p:cNvPicPr>
            <a:picLocks noChangeAspect="1"/>
          </p:cNvPicPr>
          <p:nvPr/>
        </p:nvPicPr>
        <p:blipFill>
          <a:blip r:embed="rId3" cstate="print"/>
          <a:srcRect t="8380" b="13889"/>
          <a:stretch>
            <a:fillRect/>
          </a:stretch>
        </p:blipFill>
        <p:spPr>
          <a:xfrm>
            <a:off x="6443663" y="0"/>
            <a:ext cx="2503487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0724" descr="20066216564643383"/>
          <p:cNvPicPr>
            <a:picLocks noChangeAspect="1"/>
          </p:cNvPicPr>
          <p:nvPr/>
        </p:nvPicPr>
        <p:blipFill>
          <a:blip r:embed="rId4" cstate="print"/>
          <a:srcRect t="2174" b="17708"/>
          <a:stretch>
            <a:fillRect/>
          </a:stretch>
        </p:blipFill>
        <p:spPr>
          <a:xfrm>
            <a:off x="3132138" y="3716338"/>
            <a:ext cx="3095625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30725"/>
          <p:cNvSpPr/>
          <p:nvPr/>
        </p:nvSpPr>
        <p:spPr>
          <a:xfrm>
            <a:off x="7353300" y="4724400"/>
            <a:ext cx="1219200" cy="304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charset="-116"/>
            </a:endParaRPr>
          </a:p>
        </p:txBody>
      </p:sp>
      <p:pic>
        <p:nvPicPr>
          <p:cNvPr id="30726" name="图片 30726" descr="pro-24"/>
          <p:cNvPicPr>
            <a:picLocks noChangeAspect="1"/>
          </p:cNvPicPr>
          <p:nvPr/>
        </p:nvPicPr>
        <p:blipFill>
          <a:blip r:embed="rId5" cstate="print"/>
          <a:srcRect l="15379" t="4076" r="14577" b="5525"/>
          <a:stretch>
            <a:fillRect/>
          </a:stretch>
        </p:blipFill>
        <p:spPr>
          <a:xfrm>
            <a:off x="179388" y="2420938"/>
            <a:ext cx="2952750" cy="403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30727" descr="无标题"/>
          <p:cNvPicPr>
            <a:picLocks noChangeAspect="1"/>
          </p:cNvPicPr>
          <p:nvPr/>
        </p:nvPicPr>
        <p:blipFill>
          <a:blip r:embed="rId6" cstate="print"/>
          <a:srcRect l="11305" t="5266" r="12180" b="2893"/>
          <a:stretch>
            <a:fillRect/>
          </a:stretch>
        </p:blipFill>
        <p:spPr>
          <a:xfrm>
            <a:off x="6227763" y="3500438"/>
            <a:ext cx="273685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8" name="文本框 30728"/>
          <p:cNvSpPr txBox="1"/>
          <p:nvPr/>
        </p:nvSpPr>
        <p:spPr>
          <a:xfrm>
            <a:off x="179388" y="1052513"/>
            <a:ext cx="31686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、基本工具：停表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31745"/>
          <p:cNvSpPr txBox="1"/>
          <p:nvPr/>
        </p:nvSpPr>
        <p:spPr>
          <a:xfrm>
            <a:off x="395288" y="401638"/>
            <a:ext cx="50530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dirty="0">
                <a:latin typeface="Arial" panose="020B0604020202020204" charset="-116"/>
              </a:rPr>
              <a:t>2</a:t>
            </a:r>
            <a:r>
              <a:rPr lang="zh-CN" altLang="en-US" sz="4000" dirty="0">
                <a:latin typeface="Arial" panose="020B0604020202020204" charset="-116"/>
              </a:rPr>
              <a:t>、时间的单位及换算</a:t>
            </a:r>
          </a:p>
        </p:txBody>
      </p:sp>
      <p:sp>
        <p:nvSpPr>
          <p:cNvPr id="31746" name="矩形 3174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rgbClr val="FFCC66"/>
              </a:gs>
              <a:gs pos="100000">
                <a:schemeClr val="folHlink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charset="-116"/>
            </a:endParaRPr>
          </a:p>
        </p:txBody>
      </p:sp>
      <p:sp>
        <p:nvSpPr>
          <p:cNvPr id="31747" name="矩形 31747"/>
          <p:cNvSpPr/>
          <p:nvPr/>
        </p:nvSpPr>
        <p:spPr>
          <a:xfrm>
            <a:off x="0" y="0"/>
            <a:ext cx="9144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rgbClr val="FFCC66"/>
              </a:gs>
              <a:gs pos="100000">
                <a:schemeClr val="folHlink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charset="-116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0" y="1125538"/>
            <a:ext cx="88931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latin typeface="Arial" panose="020B0604020202020204" charset="-116"/>
              </a:rPr>
              <a:t>（</a:t>
            </a:r>
            <a:r>
              <a:rPr lang="en-US" altLang="zh-CN" sz="4000" dirty="0">
                <a:latin typeface="Arial" panose="020B0604020202020204" charset="-116"/>
              </a:rPr>
              <a:t>1</a:t>
            </a:r>
            <a:r>
              <a:rPr lang="zh-CN" altLang="en-US" sz="4000" dirty="0">
                <a:latin typeface="Arial" panose="020B0604020202020204" charset="-116"/>
              </a:rPr>
              <a:t>）国际单位制，基本单位是秒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charset="-116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charset="-116"/>
              </a:rPr>
              <a:t>s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charset="-116"/>
              </a:rPr>
              <a:t>）</a:t>
            </a:r>
          </a:p>
        </p:txBody>
      </p:sp>
      <p:sp>
        <p:nvSpPr>
          <p:cNvPr id="31750" name="文本框 31749"/>
          <p:cNvSpPr txBox="1"/>
          <p:nvPr/>
        </p:nvSpPr>
        <p:spPr>
          <a:xfrm>
            <a:off x="395288" y="1916113"/>
            <a:ext cx="80645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比秒大的单位：</a:t>
            </a:r>
            <a:r>
              <a:rPr lang="zh-CN" altLang="en-US" sz="4000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4000" dirty="0">
                <a:latin typeface="楷体_GB2312" pitchFamily="1" charset="-122"/>
                <a:ea typeface="楷体_GB2312" pitchFamily="1" charset="-122"/>
              </a:rPr>
              <a:t>h</a:t>
            </a:r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）、</a:t>
            </a:r>
            <a:r>
              <a:rPr lang="zh-CN" altLang="en-US" sz="4000" dirty="0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分</a:t>
            </a:r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4000" dirty="0">
                <a:latin typeface="楷体_GB2312" pitchFamily="1" charset="-122"/>
                <a:ea typeface="楷体_GB2312" pitchFamily="1" charset="-122"/>
              </a:rPr>
              <a:t>min</a:t>
            </a:r>
            <a:r>
              <a:rPr lang="zh-CN" altLang="en-US" sz="4000" dirty="0">
                <a:latin typeface="楷体_GB2312" pitchFamily="1" charset="-122"/>
                <a:ea typeface="楷体_GB2312" pitchFamily="1" charset="-122"/>
              </a:rPr>
              <a:t>）</a:t>
            </a:r>
          </a:p>
        </p:txBody>
      </p:sp>
      <p:sp>
        <p:nvSpPr>
          <p:cNvPr id="31751" name="文本框 31750"/>
          <p:cNvSpPr txBox="1"/>
          <p:nvPr/>
        </p:nvSpPr>
        <p:spPr>
          <a:xfrm>
            <a:off x="395288" y="2765425"/>
            <a:ext cx="8135937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latin typeface="Arial" panose="020B0604020202020204" charset="-116"/>
              </a:rPr>
              <a:t>比秒小的单位：毫秒（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charset="-116"/>
              </a:rPr>
              <a:t>ms</a:t>
            </a:r>
            <a:r>
              <a:rPr lang="zh-CN" altLang="en-US" sz="4000" dirty="0">
                <a:latin typeface="Arial" panose="020B0604020202020204" charset="-116"/>
              </a:rPr>
              <a:t>）、微秒（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charset="-116"/>
              </a:rPr>
              <a:t>μs</a:t>
            </a:r>
            <a:r>
              <a:rPr lang="zh-CN" altLang="en-US" sz="4000" dirty="0">
                <a:latin typeface="Arial" panose="020B0604020202020204" charset="-116"/>
              </a:rPr>
              <a:t>）、纳秒（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charset="-116"/>
              </a:rPr>
              <a:t>ns</a:t>
            </a:r>
            <a:r>
              <a:rPr lang="zh-CN" altLang="en-US" sz="4000" dirty="0">
                <a:latin typeface="Arial" panose="020B0604020202020204" charset="-116"/>
              </a:rPr>
              <a:t>）</a:t>
            </a:r>
          </a:p>
        </p:txBody>
      </p:sp>
      <p:sp>
        <p:nvSpPr>
          <p:cNvPr id="31752" name="文本框 31751"/>
          <p:cNvSpPr txBox="1"/>
          <p:nvPr/>
        </p:nvSpPr>
        <p:spPr>
          <a:xfrm>
            <a:off x="0" y="4149725"/>
            <a:ext cx="58324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latin typeface="Arial" panose="020B0604020202020204" charset="-116"/>
              </a:rPr>
              <a:t>（</a:t>
            </a:r>
            <a:r>
              <a:rPr lang="en-US" altLang="zh-CN" sz="4000" dirty="0">
                <a:latin typeface="Arial" panose="020B0604020202020204" charset="-116"/>
              </a:rPr>
              <a:t>2</a:t>
            </a:r>
            <a:r>
              <a:rPr lang="zh-CN" altLang="en-US" sz="4000" dirty="0">
                <a:latin typeface="Arial" panose="020B0604020202020204" charset="-116"/>
              </a:rPr>
              <a:t>）换算关系：</a:t>
            </a:r>
          </a:p>
        </p:txBody>
      </p:sp>
      <p:sp>
        <p:nvSpPr>
          <p:cNvPr id="31753" name="文本框 31752"/>
          <p:cNvSpPr txBox="1"/>
          <p:nvPr/>
        </p:nvSpPr>
        <p:spPr>
          <a:xfrm>
            <a:off x="684213" y="4797425"/>
            <a:ext cx="684053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latin typeface="Arial" panose="020B0604020202020204" charset="-116"/>
              </a:rPr>
              <a:t>1h = 60min=3600s</a:t>
            </a:r>
          </a:p>
        </p:txBody>
      </p:sp>
      <p:sp>
        <p:nvSpPr>
          <p:cNvPr id="31754" name="文本框 31753"/>
          <p:cNvSpPr txBox="1"/>
          <p:nvPr/>
        </p:nvSpPr>
        <p:spPr>
          <a:xfrm>
            <a:off x="684213" y="5589588"/>
            <a:ext cx="8064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dirty="0">
                <a:latin typeface="Arial" panose="020B0604020202020204" charset="-116"/>
              </a:rPr>
              <a:t>1s = 10</a:t>
            </a:r>
            <a:r>
              <a:rPr lang="en-US" altLang="zh-CN" sz="3600" baseline="30000" dirty="0">
                <a:latin typeface="Arial" panose="020B0604020202020204" charset="-116"/>
              </a:rPr>
              <a:t>3</a:t>
            </a:r>
            <a:r>
              <a:rPr lang="en-US" altLang="zh-CN" sz="3600" dirty="0">
                <a:latin typeface="Arial" panose="020B0604020202020204" charset="-116"/>
              </a:rPr>
              <a:t>ms= 10</a:t>
            </a:r>
            <a:r>
              <a:rPr lang="en-US" altLang="zh-CN" sz="3600" baseline="30000" dirty="0">
                <a:latin typeface="Arial" panose="020B0604020202020204" charset="-116"/>
              </a:rPr>
              <a:t>6</a:t>
            </a:r>
            <a:r>
              <a:rPr lang="en-US" altLang="zh-CN" sz="3600" dirty="0">
                <a:latin typeface="Arial" panose="020B0604020202020204" charset="-116"/>
              </a:rPr>
              <a:t>μs= 10</a:t>
            </a:r>
            <a:r>
              <a:rPr lang="en-US" altLang="zh-CN" sz="3600" baseline="30000" dirty="0">
                <a:latin typeface="Arial" panose="020B0604020202020204" charset="-116"/>
              </a:rPr>
              <a:t>9</a:t>
            </a:r>
            <a:r>
              <a:rPr lang="en-US" altLang="zh-CN" sz="3600" dirty="0">
                <a:latin typeface="Arial" panose="020B0604020202020204" charset="-116"/>
              </a:rPr>
              <a:t>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  <p:bldP spid="31751" grpId="0"/>
      <p:bldP spid="31752" grpId="0"/>
      <p:bldP spid="31753" grpId="0"/>
      <p:bldP spid="317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50" name="ShockwaveFlash1" r:id="rId2" imgW="8569162" imgH="611914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395288" y="1341438"/>
            <a:ext cx="84582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   （一）、定义：测量的数值和真实值之间必然存在的差异就叫误差。</a:t>
            </a:r>
            <a:r>
              <a:rPr lang="zh-CN" altLang="en-US" sz="480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381000" y="2852738"/>
            <a:ext cx="8512175" cy="3263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    </a:t>
            </a:r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（</a:t>
            </a:r>
            <a:r>
              <a:rPr lang="zh-CN" altLang="en-US" sz="320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二）、误差的来源 </a:t>
            </a:r>
            <a:r>
              <a:rPr lang="en-US" altLang="zh-CN" sz="320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  <a:sym typeface="Wingdings" panose="05000000000000000000" pitchFamily="2" charset="2"/>
              </a:rPr>
              <a:t>(</a:t>
            </a:r>
            <a:r>
              <a:rPr lang="zh-CN" altLang="en-US" sz="320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  <a:sym typeface="Wingdings" panose="05000000000000000000" pitchFamily="2" charset="2"/>
              </a:rPr>
              <a:t>测量工具、测量方法、测量者）</a:t>
            </a:r>
            <a:r>
              <a:rPr lang="zh-CN" altLang="en-US" dirty="0">
                <a:solidFill>
                  <a:srgbClr val="000099"/>
                </a:solidFill>
                <a:latin typeface="Arial" panose="020B0604020202020204" charset="-116"/>
              </a:rPr>
              <a:t>：</a:t>
            </a:r>
            <a:endParaRPr lang="zh-CN" altLang="en-US" sz="3200" dirty="0">
              <a:solidFill>
                <a:srgbClr val="000099"/>
              </a:solidFill>
              <a:latin typeface="隶书" pitchFamily="1" charset="-122"/>
              <a:ea typeface="隶书" pitchFamily="1" charset="-122"/>
            </a:endParaRPr>
          </a:p>
          <a:p>
            <a:r>
              <a:rPr lang="zh-CN" altLang="en-US" sz="3600" b="0" dirty="0">
                <a:latin typeface="隶书" pitchFamily="1" charset="-122"/>
                <a:ea typeface="隶书" pitchFamily="1" charset="-122"/>
              </a:rPr>
              <a:t>１、测量时，要用眼睛估读出最小刻度值的下一位数字，是估读就不可能非常准确。</a:t>
            </a:r>
          </a:p>
          <a:p>
            <a:r>
              <a:rPr lang="zh-CN" altLang="en-US" sz="3600" b="0" dirty="0">
                <a:latin typeface="隶书" pitchFamily="1" charset="-122"/>
                <a:ea typeface="隶书" pitchFamily="1" charset="-122"/>
              </a:rPr>
              <a:t>２、仪器本身不准确 。</a:t>
            </a:r>
          </a:p>
          <a:p>
            <a:r>
              <a:rPr lang="zh-CN" altLang="en-US" sz="3600" b="0" dirty="0">
                <a:latin typeface="隶书" pitchFamily="1" charset="-122"/>
                <a:ea typeface="隶书" pitchFamily="1" charset="-122"/>
              </a:rPr>
              <a:t>３、环境温度、湿度变化。</a:t>
            </a:r>
          </a:p>
        </p:txBody>
      </p:sp>
      <p:sp>
        <p:nvSpPr>
          <p:cNvPr id="32772" name="文本框 32771"/>
          <p:cNvSpPr txBox="1"/>
          <p:nvPr/>
        </p:nvSpPr>
        <p:spPr>
          <a:xfrm>
            <a:off x="468313" y="549275"/>
            <a:ext cx="24479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隶书" pitchFamily="1" charset="-122"/>
                <a:ea typeface="隶书" pitchFamily="1" charset="-122"/>
              </a:rPr>
              <a:t>五、误差</a:t>
            </a:r>
            <a:endParaRPr lang="zh-CN" altLang="en-US" sz="4000" b="0" dirty="0">
              <a:solidFill>
                <a:schemeClr val="tx2"/>
              </a:solidFill>
              <a:latin typeface="Tahoma" panose="020B060403050404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468313" y="4221163"/>
            <a:ext cx="51133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0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     </a:t>
            </a:r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3.</a:t>
            </a:r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误差</a:t>
            </a:r>
            <a:r>
              <a:rPr lang="zh-CN" altLang="en-US" sz="3200" b="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不是</a:t>
            </a:r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错误：</a:t>
            </a:r>
          </a:p>
        </p:txBody>
      </p:sp>
      <p:sp>
        <p:nvSpPr>
          <p:cNvPr id="2" name="文本框 33794"/>
          <p:cNvSpPr txBox="1"/>
          <p:nvPr/>
        </p:nvSpPr>
        <p:spPr>
          <a:xfrm>
            <a:off x="1889125" y="20383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 b="0" dirty="0">
              <a:latin typeface="Tahoma" panose="020B0604030504040204" pitchFamily="2" charset="0"/>
            </a:endParaRPr>
          </a:p>
        </p:txBody>
      </p:sp>
      <p:sp>
        <p:nvSpPr>
          <p:cNvPr id="33796" name="矩形 33795"/>
          <p:cNvSpPr/>
          <p:nvPr/>
        </p:nvSpPr>
        <p:spPr>
          <a:xfrm>
            <a:off x="323850" y="404813"/>
            <a:ext cx="82296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（三）注意：</a:t>
            </a:r>
          </a:p>
          <a:p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     1.</a:t>
            </a:r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误差是不可避免的，误差不可能消</a:t>
            </a:r>
          </a:p>
          <a:p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       除</a:t>
            </a:r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,</a:t>
            </a:r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只能尽量的减小。</a:t>
            </a:r>
            <a:r>
              <a:rPr lang="zh-CN" altLang="en-US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 </a:t>
            </a:r>
          </a:p>
        </p:txBody>
      </p:sp>
      <p:sp>
        <p:nvSpPr>
          <p:cNvPr id="33797" name="文本框 33796"/>
          <p:cNvSpPr txBox="1"/>
          <p:nvPr/>
        </p:nvSpPr>
        <p:spPr>
          <a:xfrm>
            <a:off x="611188" y="1989138"/>
            <a:ext cx="7993062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    </a:t>
            </a:r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2.</a:t>
            </a:r>
            <a:r>
              <a:rPr lang="zh-CN" altLang="en-US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减小误差的办法</a:t>
            </a:r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:</a:t>
            </a:r>
          </a:p>
          <a:p>
            <a:r>
              <a:rPr lang="en-US" altLang="zh-CN" sz="3200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 </a:t>
            </a:r>
            <a:r>
              <a:rPr lang="en-US" altLang="zh-CN" b="0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  </a:t>
            </a:r>
            <a:r>
              <a:rPr lang="en-US" altLang="zh-CN" b="0" dirty="0">
                <a:solidFill>
                  <a:srgbClr val="000099"/>
                </a:solidFill>
                <a:latin typeface="宋体" panose="02010600030101010101" pitchFamily="2" charset="-122"/>
              </a:rPr>
              <a:t> A</a:t>
            </a:r>
            <a:r>
              <a:rPr lang="zh-CN" altLang="en-US" b="0" dirty="0">
                <a:solidFill>
                  <a:srgbClr val="000099"/>
                </a:solidFill>
                <a:latin typeface="宋体" panose="02010600030101010101" pitchFamily="2" charset="-122"/>
              </a:rPr>
              <a:t>、多次测量</a:t>
            </a:r>
            <a:r>
              <a:rPr lang="zh-CN" altLang="en-US" b="0" dirty="0">
                <a:solidFill>
                  <a:srgbClr val="FF3300"/>
                </a:solidFill>
                <a:latin typeface="宋体" panose="02010600030101010101" pitchFamily="2" charset="-122"/>
              </a:rPr>
              <a:t>取平均值。</a:t>
            </a:r>
          </a:p>
          <a:p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0" dirty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0" dirty="0">
                <a:solidFill>
                  <a:srgbClr val="3333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b="0" dirty="0">
                <a:solidFill>
                  <a:srgbClr val="000099"/>
                </a:solidFill>
                <a:latin typeface="宋体" panose="02010600030101010101" pitchFamily="2" charset="-122"/>
              </a:rPr>
              <a:t>使用</a:t>
            </a:r>
            <a:r>
              <a:rPr lang="zh-CN" altLang="en-US" b="0" dirty="0">
                <a:solidFill>
                  <a:srgbClr val="FF3300"/>
                </a:solidFill>
                <a:latin typeface="宋体" panose="02010600030101010101" pitchFamily="2" charset="-122"/>
              </a:rPr>
              <a:t>精密</a:t>
            </a:r>
            <a:r>
              <a:rPr lang="zh-CN" altLang="en-US" b="0" dirty="0">
                <a:solidFill>
                  <a:srgbClr val="000099"/>
                </a:solidFill>
                <a:latin typeface="宋体" panose="02010600030101010101" pitchFamily="2" charset="-122"/>
              </a:rPr>
              <a:t>的测量工具。</a:t>
            </a:r>
            <a:r>
              <a:rPr lang="zh-CN" altLang="en-US" b="0" dirty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</a:p>
          <a:p>
            <a:r>
              <a:rPr lang="zh-CN" altLang="en-US" b="0" dirty="0">
                <a:solidFill>
                  <a:srgbClr val="3333FF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b="0" dirty="0">
                <a:solidFill>
                  <a:srgbClr val="3333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b="0" dirty="0">
                <a:solidFill>
                  <a:srgbClr val="3333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b="0" dirty="0">
                <a:solidFill>
                  <a:srgbClr val="000099"/>
                </a:solidFill>
                <a:latin typeface="宋体" panose="02010600030101010101" pitchFamily="2" charset="-122"/>
              </a:rPr>
              <a:t>改进测量</a:t>
            </a:r>
            <a:r>
              <a:rPr lang="zh-CN" altLang="en-US" b="0" dirty="0">
                <a:solidFill>
                  <a:srgbClr val="FF3300"/>
                </a:solidFill>
                <a:latin typeface="宋体" panose="02010600030101010101" pitchFamily="2" charset="-122"/>
              </a:rPr>
              <a:t>方法。</a:t>
            </a:r>
          </a:p>
        </p:txBody>
      </p:sp>
      <p:sp>
        <p:nvSpPr>
          <p:cNvPr id="33798" name="文本框 33797"/>
          <p:cNvSpPr txBox="1"/>
          <p:nvPr/>
        </p:nvSpPr>
        <p:spPr>
          <a:xfrm>
            <a:off x="684213" y="4941888"/>
            <a:ext cx="8066087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latin typeface="隶书" pitchFamily="1" charset="-122"/>
                <a:ea typeface="隶书" pitchFamily="1" charset="-122"/>
              </a:rPr>
              <a:t>错误是由于不遵守测量仪器的使用规则，或读取、记录测量结果时粗心等原因造成的。错误是不应该发生的，是可以避免的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/>
      <p:bldP spid="33797" grpId="0"/>
      <p:bldP spid="337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4" name="组合 7173"/>
          <p:cNvGrpSpPr/>
          <p:nvPr/>
        </p:nvGrpSpPr>
        <p:grpSpPr>
          <a:xfrm>
            <a:off x="520700" y="673100"/>
            <a:ext cx="7772400" cy="5387975"/>
            <a:chOff x="48" y="0"/>
            <a:chExt cx="4896" cy="3394"/>
          </a:xfrm>
        </p:grpSpPr>
        <p:sp>
          <p:nvSpPr>
            <p:cNvPr id="3" name="文本框 7174"/>
            <p:cNvSpPr txBox="1"/>
            <p:nvPr/>
          </p:nvSpPr>
          <p:spPr>
            <a:xfrm>
              <a:off x="144" y="0"/>
              <a:ext cx="47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刘翔在雅典奥运会上所创的</a:t>
              </a:r>
              <a:r>
                <a:rPr lang="en-US" altLang="zh-CN" sz="2400" b="0" dirty="0">
                  <a:latin typeface="Times New Roman" panose="02020603050405020304" pitchFamily="2" charset="0"/>
                </a:rPr>
                <a:t>110m</a:t>
              </a:r>
              <a:r>
                <a:rPr lang="zh-CN" altLang="en-US" sz="2400" b="0" dirty="0">
                  <a:latin typeface="Times New Roman" panose="02020603050405020304" pitchFamily="2" charset="0"/>
                </a:rPr>
                <a:t>栏世界记录是多少秒？</a:t>
              </a:r>
            </a:p>
          </p:txBody>
        </p:sp>
        <p:sp>
          <p:nvSpPr>
            <p:cNvPr id="7176" name="文本框 7176"/>
            <p:cNvSpPr txBox="1"/>
            <p:nvPr/>
          </p:nvSpPr>
          <p:spPr>
            <a:xfrm>
              <a:off x="2400" y="576"/>
              <a:ext cx="2400" cy="28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2" charset="0"/>
                </a:rPr>
                <a:t>姓名：刘翔（</a:t>
              </a:r>
              <a:r>
                <a:rPr lang="en-US" altLang="zh-CN" sz="2400" dirty="0">
                  <a:latin typeface="Times New Roman" panose="02020603050405020304" pitchFamily="2" charset="0"/>
                </a:rPr>
                <a:t>Liu Xiang</a:t>
              </a:r>
              <a:r>
                <a:rPr lang="zh-CN" altLang="en-US" sz="2400" dirty="0">
                  <a:latin typeface="Times New Roman" panose="02020603050405020304" pitchFamily="2" charset="0"/>
                </a:rPr>
                <a:t>）</a:t>
              </a:r>
              <a:r>
                <a:rPr lang="zh-CN" altLang="en-US" sz="2400" b="0" dirty="0">
                  <a:latin typeface="Times New Roman" panose="02020603050405020304" pitchFamily="2" charset="0"/>
                </a:rPr>
                <a:t>性别：男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籍贯：上海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生日：</a:t>
              </a:r>
              <a:r>
                <a:rPr lang="en-US" altLang="zh-CN" sz="2400" b="0" dirty="0">
                  <a:latin typeface="Times New Roman" panose="02020603050405020304" pitchFamily="2" charset="0"/>
                </a:rPr>
                <a:t>1983.7.13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身高：</a:t>
              </a:r>
              <a:r>
                <a:rPr lang="en-US" altLang="zh-CN" sz="2400" b="0" dirty="0">
                  <a:latin typeface="Times New Roman" panose="02020603050405020304" pitchFamily="2" charset="0"/>
                </a:rPr>
                <a:t>1.89</a:t>
              </a:r>
              <a:r>
                <a:rPr lang="zh-CN" altLang="en-US" sz="2400" b="0" dirty="0">
                  <a:latin typeface="Times New Roman" panose="02020603050405020304" pitchFamily="2" charset="0"/>
                </a:rPr>
                <a:t>米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体重：</a:t>
              </a:r>
              <a:r>
                <a:rPr lang="en-US" altLang="zh-CN" sz="2400" b="0" dirty="0">
                  <a:latin typeface="Times New Roman" panose="02020603050405020304" pitchFamily="2" charset="0"/>
                </a:rPr>
                <a:t>87</a:t>
              </a:r>
              <a:r>
                <a:rPr lang="zh-CN" altLang="en-US" sz="2400" b="0" dirty="0">
                  <a:latin typeface="Times New Roman" panose="02020603050405020304" pitchFamily="2" charset="0"/>
                </a:rPr>
                <a:t>公斤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>项目：</a:t>
              </a:r>
              <a:r>
                <a:rPr lang="en-US" altLang="zh-CN" sz="2400" b="0" dirty="0">
                  <a:latin typeface="Times New Roman" panose="02020603050405020304" pitchFamily="2" charset="0"/>
                </a:rPr>
                <a:t>110</a:t>
              </a:r>
              <a:r>
                <a:rPr lang="zh-CN" altLang="en-US" sz="2400" b="0" dirty="0">
                  <a:latin typeface="Times New Roman" panose="02020603050405020304" pitchFamily="2" charset="0"/>
                </a:rPr>
                <a:t>米栏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0" dirty="0">
                  <a:latin typeface="Times New Roman" panose="02020603050405020304" pitchFamily="2" charset="0"/>
                </a:rPr>
                <a:t/>
              </a:r>
              <a:br>
                <a:rPr lang="zh-CN" altLang="en-US" sz="2400" b="0" dirty="0">
                  <a:latin typeface="Times New Roman" panose="02020603050405020304" pitchFamily="2" charset="0"/>
                </a:rPr>
              </a:br>
              <a:endParaRPr lang="zh-CN" altLang="en-US" sz="2400" b="0" dirty="0">
                <a:latin typeface="Times New Roman" panose="02020603050405020304" pitchFamily="2" charset="0"/>
              </a:endParaRPr>
            </a:p>
          </p:txBody>
        </p:sp>
        <p:sp>
          <p:nvSpPr>
            <p:cNvPr id="7177" name="文本框 7177"/>
            <p:cNvSpPr txBox="1"/>
            <p:nvPr/>
          </p:nvSpPr>
          <p:spPr>
            <a:xfrm>
              <a:off x="48" y="2880"/>
              <a:ext cx="48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0" dirty="0">
                  <a:solidFill>
                    <a:srgbClr val="5C5A5A"/>
                  </a:solidFill>
                  <a:latin typeface="Times New Roman" panose="02020603050405020304" pitchFamily="2" charset="0"/>
                </a:rPr>
                <a:t>       </a:t>
              </a:r>
              <a:endParaRPr lang="zh-CN" altLang="en-US" sz="2000" b="0" dirty="0">
                <a:latin typeface="Times New Roman" panose="02020603050405020304" pitchFamily="2" charset="0"/>
              </a:endParaRPr>
            </a:p>
          </p:txBody>
        </p:sp>
      </p:grpSp>
      <p:sp>
        <p:nvSpPr>
          <p:cNvPr id="7179" name="文本框 7178"/>
          <p:cNvSpPr txBox="1"/>
          <p:nvPr/>
        </p:nvSpPr>
        <p:spPr>
          <a:xfrm>
            <a:off x="215900" y="5321300"/>
            <a:ext cx="86772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2" charset="0"/>
              </a:rPr>
              <a:t>        刘翔是中国运动员的骄傲，他在雅典奥运会上以</a:t>
            </a:r>
            <a:r>
              <a:rPr lang="en-US" altLang="zh-CN" sz="2000" dirty="0">
                <a:latin typeface="Times New Roman" panose="02020603050405020304" pitchFamily="2" charset="0"/>
              </a:rPr>
              <a:t>12</a:t>
            </a:r>
            <a:r>
              <a:rPr lang="zh-CN" altLang="en-US" sz="2000" dirty="0">
                <a:latin typeface="Times New Roman" panose="02020603050405020304" pitchFamily="2" charset="0"/>
              </a:rPr>
              <a:t>秒</a:t>
            </a:r>
            <a:r>
              <a:rPr lang="en-US" altLang="zh-CN" sz="2000" dirty="0">
                <a:latin typeface="Times New Roman" panose="02020603050405020304" pitchFamily="2" charset="0"/>
              </a:rPr>
              <a:t>91</a:t>
            </a:r>
            <a:r>
              <a:rPr lang="zh-CN" altLang="en-US" sz="2000" dirty="0">
                <a:latin typeface="Times New Roman" panose="02020603050405020304" pitchFamily="2" charset="0"/>
              </a:rPr>
              <a:t>的成绩平了由英国名将科林</a:t>
            </a:r>
            <a:r>
              <a:rPr lang="en-US" altLang="zh-CN" sz="2000" dirty="0">
                <a:latin typeface="Times New Roman" panose="02020603050405020304" pitchFamily="2" charset="0"/>
              </a:rPr>
              <a:t>-</a:t>
            </a:r>
            <a:r>
              <a:rPr lang="zh-CN" altLang="en-US" sz="2000" dirty="0">
                <a:latin typeface="Times New Roman" panose="02020603050405020304" pitchFamily="2" charset="0"/>
              </a:rPr>
              <a:t>杰克逊保持的世界纪录。这枚金牌是中国男选手在奥运会上夺得的第一枚田径金牌，书写了中国田径新的历史！</a:t>
            </a:r>
            <a:endParaRPr lang="zh-CN" altLang="en-US" sz="1800" dirty="0">
              <a:latin typeface="Arial" panose="020B0604020202020204" charset="-116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1628800"/>
            <a:ext cx="2795555" cy="3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文本框 37894"/>
          <p:cNvSpPr txBox="1"/>
          <p:nvPr/>
        </p:nvSpPr>
        <p:spPr>
          <a:xfrm>
            <a:off x="180975" y="1054100"/>
            <a:ext cx="8496300" cy="1616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rgbClr val="000099"/>
                </a:solidFill>
                <a:latin typeface="Arial" panose="020B0604020202020204" charset="-116"/>
              </a:rPr>
              <a:t>1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.</a:t>
            </a:r>
            <a:r>
              <a:rPr lang="zh-CN" altLang="en-US" sz="2400" dirty="0" smtClean="0">
                <a:solidFill>
                  <a:srgbClr val="000099"/>
                </a:solidFill>
                <a:latin typeface="Arial" panose="020B0604020202020204" charset="-116"/>
              </a:rPr>
              <a:t>（刚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学习了长度测量以后，在分组探究活动中，估计教室里所用课桌的高度约为</a:t>
            </a:r>
            <a:r>
              <a:rPr lang="zh-CN" altLang="en-US" sz="2400" b="0" dirty="0">
                <a:solidFill>
                  <a:srgbClr val="000099"/>
                </a:solidFill>
                <a:latin typeface="Arial" panose="020B0604020202020204" charset="-116"/>
              </a:rPr>
              <a:t>80</a:t>
            </a:r>
            <a:r>
              <a:rPr lang="zh-CN" altLang="en-US" sz="2400" u="sng" dirty="0">
                <a:solidFill>
                  <a:srgbClr val="000099"/>
                </a:solidFill>
                <a:latin typeface="Arial" panose="020B0604020202020204" charset="-116"/>
              </a:rPr>
              <a:t>       </a:t>
            </a:r>
            <a:r>
              <a:rPr lang="zh-CN" altLang="en-US" sz="2400" b="0" u="sng" dirty="0">
                <a:solidFill>
                  <a:srgbClr val="000099"/>
                </a:solidFill>
                <a:latin typeface="Arial" panose="020B0604020202020204" charset="-116"/>
              </a:rPr>
              <a:t>  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（填上合适的长度单位）；然后又用刻度尺测量橡皮擦的长度，如图所示，图中橡皮擦的长度为</a:t>
            </a:r>
            <a:r>
              <a:rPr lang="zh-CN" altLang="en-US" sz="2400" u="sng" dirty="0">
                <a:solidFill>
                  <a:srgbClr val="000099"/>
                </a:solidFill>
                <a:latin typeface="Arial" panose="020B0604020202020204" charset="-116"/>
              </a:rPr>
              <a:t>        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cm</a:t>
            </a:r>
            <a:r>
              <a:rPr lang="zh-CN" altLang="en-US" dirty="0">
                <a:solidFill>
                  <a:srgbClr val="000099"/>
                </a:solidFill>
                <a:latin typeface="Arial" panose="020B0604020202020204" charset="-116"/>
              </a:rPr>
              <a:t>。</a:t>
            </a:r>
            <a:r>
              <a:rPr lang="zh-CN" altLang="en-US" dirty="0">
                <a:latin typeface="Arial" panose="020B0604020202020204" charset="-116"/>
              </a:rPr>
              <a:t>  </a:t>
            </a:r>
          </a:p>
        </p:txBody>
      </p:sp>
      <p:sp>
        <p:nvSpPr>
          <p:cNvPr id="37895" name="文本框 37895"/>
          <p:cNvSpPr txBox="1"/>
          <p:nvPr/>
        </p:nvSpPr>
        <p:spPr>
          <a:xfrm>
            <a:off x="323850" y="3860800"/>
            <a:ext cx="7775575" cy="2652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2.</a:t>
            </a:r>
            <a:r>
              <a:rPr lang="zh-CN" altLang="en-US" sz="2400" dirty="0" smtClean="0">
                <a:solidFill>
                  <a:srgbClr val="000099"/>
                </a:solidFill>
                <a:latin typeface="Arial" panose="020B0604020202020204" charset="-116"/>
              </a:rPr>
              <a:t>（013年1月11日</a:t>
            </a:r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到1月16日，我国大部分地区的空气被严重污染，有害物质含量严重超标，其中PM2.5是天气阴霾的主要原因。PM2.5是指大气中直径小于或等于2.5 μm的颗粒物。下列关于PM2.5颗粒物直径的单位换算正确的是（    ）</a:t>
            </a:r>
          </a:p>
          <a:p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A．2.5μm=2.5×10-6m       B．2.5μm=2.5×10-5dm</a:t>
            </a:r>
          </a:p>
          <a:p>
            <a:r>
              <a:rPr lang="zh-CN" altLang="en-US" sz="2400" dirty="0">
                <a:solidFill>
                  <a:srgbClr val="000099"/>
                </a:solidFill>
                <a:latin typeface="Arial" panose="020B0604020202020204" charset="-116"/>
              </a:rPr>
              <a:t>C．2.5 μm=2.5×10-6cm    D．2.5μm= 2.5×10-9m</a:t>
            </a:r>
          </a:p>
        </p:txBody>
      </p:sp>
      <p:pic>
        <p:nvPicPr>
          <p:cNvPr id="37896" name="图片 3789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975" y="2709863"/>
            <a:ext cx="3457575" cy="966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8" name="文本框 37897"/>
          <p:cNvSpPr txBox="1"/>
          <p:nvPr/>
        </p:nvSpPr>
        <p:spPr>
          <a:xfrm>
            <a:off x="3419872" y="1340768"/>
            <a:ext cx="8223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charset="-116"/>
              </a:rPr>
              <a:t>cm</a:t>
            </a:r>
          </a:p>
        </p:txBody>
      </p:sp>
      <p:sp>
        <p:nvSpPr>
          <p:cNvPr id="37899" name="文本框 37898"/>
          <p:cNvSpPr txBox="1"/>
          <p:nvPr/>
        </p:nvSpPr>
        <p:spPr>
          <a:xfrm>
            <a:off x="395536" y="2132856"/>
            <a:ext cx="10064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charset="-116"/>
              </a:rPr>
              <a:t>3.10</a:t>
            </a:r>
          </a:p>
        </p:txBody>
      </p:sp>
      <p:sp>
        <p:nvSpPr>
          <p:cNvPr id="37900" name="文本框 37899"/>
          <p:cNvSpPr txBox="1"/>
          <p:nvPr/>
        </p:nvSpPr>
        <p:spPr>
          <a:xfrm>
            <a:off x="1547664" y="5373216"/>
            <a:ext cx="4286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charset="-116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 bldLvl="0"/>
      <p:bldP spid="37899" grpId="0" bldLvl="0"/>
      <p:bldP spid="37900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/>
          <p:nvPr/>
        </p:nvSpPr>
        <p:spPr>
          <a:xfrm>
            <a:off x="4800600" y="5546725"/>
            <a:ext cx="819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dirty="0">
                <a:solidFill>
                  <a:srgbClr val="FF33CC"/>
                </a:solidFill>
                <a:latin typeface="Times New Roman" panose="02020603050405020304" pitchFamily="2" charset="0"/>
              </a:rPr>
              <a:t>2.4</a:t>
            </a:r>
          </a:p>
        </p:txBody>
      </p:sp>
      <p:sp>
        <p:nvSpPr>
          <p:cNvPr id="2" name="文本框 38914"/>
          <p:cNvSpPr txBox="1"/>
          <p:nvPr/>
        </p:nvSpPr>
        <p:spPr>
          <a:xfrm>
            <a:off x="1116013" y="5667375"/>
            <a:ext cx="755967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2" charset="0"/>
              </a:rPr>
              <a:t>木块</a:t>
            </a: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2" charset="0"/>
              </a:rPr>
              <a:t>A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2" charset="0"/>
              </a:rPr>
              <a:t>的长度是</a:t>
            </a: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2" charset="0"/>
              </a:rPr>
              <a:t>_________ 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厘米。</a:t>
            </a:r>
          </a:p>
          <a:p>
            <a:endParaRPr lang="zh-CN" altLang="en-US" sz="3600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pic>
        <p:nvPicPr>
          <p:cNvPr id="38915" name="图片 389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250" y="1557338"/>
            <a:ext cx="6480175" cy="394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文本框 38916"/>
          <p:cNvSpPr txBox="1"/>
          <p:nvPr/>
        </p:nvSpPr>
        <p:spPr>
          <a:xfrm>
            <a:off x="3851275" y="260350"/>
            <a:ext cx="2362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隶书" pitchFamily="1" charset="-122"/>
                <a:cs typeface="+mn-cs"/>
              </a:rPr>
              <a:t>练      习</a:t>
            </a:r>
            <a:endParaRPr lang="zh-CN" altLang="en-US" sz="4800" b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39937"/>
          <p:cNvSpPr txBox="1"/>
          <p:nvPr/>
        </p:nvSpPr>
        <p:spPr>
          <a:xfrm>
            <a:off x="609600" y="1447800"/>
            <a:ext cx="7924800" cy="496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        有一位同学用毫米刻度尺先后四次测量一个物体的长度。测量结果是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1.41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厘米，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1.52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厘米，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1.42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厘米，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1.44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厘米，根据记录分析，刻度尺的分度值</a:t>
            </a:r>
            <a:r>
              <a:rPr lang="zh-CN" altLang="en-US" sz="4000" u="sng" dirty="0">
                <a:solidFill>
                  <a:srgbClr val="3333FF"/>
                </a:solidFill>
                <a:latin typeface="Times New Roman" panose="02020603050405020304" pitchFamily="2" charset="0"/>
              </a:rPr>
              <a:t>               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测量结果有错误的是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_________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厘米，物体的长度是</a:t>
            </a:r>
            <a:r>
              <a:rPr lang="en-US" altLang="zh-CN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___________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</a:rPr>
              <a:t>厘米。</a:t>
            </a:r>
          </a:p>
          <a:p>
            <a:endParaRPr lang="zh-CN" altLang="en-US" sz="4000" dirty="0">
              <a:solidFill>
                <a:srgbClr val="3333FF"/>
              </a:solidFill>
              <a:latin typeface="Times New Roman" panose="02020603050405020304" pitchFamily="2" charset="0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3124200" y="5029200"/>
            <a:ext cx="10731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solidFill>
                  <a:srgbClr val="FF33CC"/>
                </a:solidFill>
                <a:latin typeface="Times New Roman" panose="02020603050405020304" pitchFamily="2" charset="0"/>
              </a:rPr>
              <a:t>1.42</a:t>
            </a:r>
          </a:p>
        </p:txBody>
      </p:sp>
      <p:sp>
        <p:nvSpPr>
          <p:cNvPr id="39940" name="文本框 39939"/>
          <p:cNvSpPr txBox="1"/>
          <p:nvPr/>
        </p:nvSpPr>
        <p:spPr>
          <a:xfrm>
            <a:off x="3657600" y="4495800"/>
            <a:ext cx="1073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dirty="0">
                <a:solidFill>
                  <a:srgbClr val="FF33CC"/>
                </a:solidFill>
                <a:latin typeface="Times New Roman" panose="02020603050405020304" pitchFamily="2" charset="0"/>
              </a:rPr>
              <a:t>1.52</a:t>
            </a:r>
          </a:p>
        </p:txBody>
      </p:sp>
      <p:sp>
        <p:nvSpPr>
          <p:cNvPr id="39941" name="文本框 39940"/>
          <p:cNvSpPr txBox="1"/>
          <p:nvPr/>
        </p:nvSpPr>
        <p:spPr>
          <a:xfrm>
            <a:off x="3995738" y="3933825"/>
            <a:ext cx="152400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CC"/>
                </a:solidFill>
                <a:latin typeface="Arial" panose="020B0604020202020204" charset="-116"/>
              </a:rPr>
              <a:t>mm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上凸带形 10241"/>
          <p:cNvSpPr/>
          <p:nvPr/>
        </p:nvSpPr>
        <p:spPr>
          <a:xfrm>
            <a:off x="1066800" y="685800"/>
            <a:ext cx="6096000" cy="914400"/>
          </a:xfrm>
          <a:prstGeom prst="ribbon2">
            <a:avLst>
              <a:gd name="adj1" fmla="val 12500"/>
              <a:gd name="adj2" fmla="val 69564"/>
            </a:avLst>
          </a:prstGeom>
          <a:gradFill rotWithShape="0"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b="0" dirty="0">
              <a:latin typeface="Times New Roman" panose="02020603050405020304" pitchFamily="2" charset="0"/>
            </a:endParaRPr>
          </a:p>
        </p:txBody>
      </p:sp>
      <p:sp>
        <p:nvSpPr>
          <p:cNvPr id="10242" name="文本框 10242"/>
          <p:cNvSpPr txBox="1"/>
          <p:nvPr/>
        </p:nvSpPr>
        <p:spPr>
          <a:xfrm>
            <a:off x="2025650" y="806450"/>
            <a:ext cx="41465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CC"/>
                </a:solidFill>
                <a:latin typeface="Arial" panose="020B0604020202020204" charset="-116"/>
              </a:rPr>
              <a:t>一、国际单位制</a:t>
            </a:r>
            <a:endParaRPr lang="en-US" altLang="zh-CN" sz="3600" dirty="0">
              <a:solidFill>
                <a:srgbClr val="0033CC"/>
              </a:solidFill>
              <a:latin typeface="Arial" panose="020B0604020202020204" charset="-116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755650" y="1628775"/>
            <a:ext cx="65532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隶书" pitchFamily="1" charset="-122"/>
                <a:ea typeface="隶书" pitchFamily="1" charset="-122"/>
              </a:rPr>
              <a:t>1</a:t>
            </a:r>
            <a:r>
              <a:rPr lang="zh-CN" altLang="en-US" sz="4000" dirty="0">
                <a:latin typeface="隶书" pitchFamily="1" charset="-122"/>
                <a:ea typeface="隶书" pitchFamily="1" charset="-122"/>
              </a:rPr>
              <a:t>、测量某个物理量时用来进行比较的标准量叫</a:t>
            </a:r>
            <a:r>
              <a:rPr lang="zh-CN" altLang="en-US" sz="4400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单位</a:t>
            </a:r>
            <a:r>
              <a:rPr lang="zh-CN" altLang="en-US" sz="4000" dirty="0">
                <a:latin typeface="隶书" pitchFamily="1" charset="-122"/>
                <a:ea typeface="隶书" pitchFamily="1" charset="-122"/>
              </a:rPr>
              <a:t>。</a:t>
            </a:r>
            <a:r>
              <a:rPr lang="zh-CN" altLang="en-US" sz="4000" b="0" dirty="0">
                <a:solidFill>
                  <a:schemeClr val="folHlink"/>
                </a:solidFill>
                <a:latin typeface="Tahoma" panose="020B0604030504040204" pitchFamily="2" charset="0"/>
              </a:rPr>
              <a:t>  </a:t>
            </a:r>
          </a:p>
        </p:txBody>
      </p:sp>
      <p:sp>
        <p:nvSpPr>
          <p:cNvPr id="10245" name="文本框 10244"/>
          <p:cNvSpPr txBox="1"/>
          <p:nvPr/>
        </p:nvSpPr>
        <p:spPr>
          <a:xfrm>
            <a:off x="827088" y="2997200"/>
            <a:ext cx="710882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隶书" pitchFamily="1" charset="-122"/>
                <a:ea typeface="隶书" pitchFamily="1" charset="-122"/>
              </a:rPr>
              <a:t>2</a:t>
            </a:r>
            <a:r>
              <a:rPr lang="zh-CN" altLang="en-US" sz="4000" dirty="0">
                <a:latin typeface="隶书" pitchFamily="1" charset="-122"/>
                <a:ea typeface="隶书" pitchFamily="1" charset="-122"/>
              </a:rPr>
              <a:t>、国际计量组织制定的一套国际统一的单位叫</a:t>
            </a:r>
            <a:r>
              <a:rPr lang="zh-CN" altLang="en-US" sz="4400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国际单位制。</a:t>
            </a:r>
            <a:endParaRPr lang="zh-CN" altLang="en-US" sz="4400" b="0" dirty="0">
              <a:solidFill>
                <a:srgbClr val="FF0000"/>
              </a:solidFill>
              <a:latin typeface="Tahoma" panose="020B0604030504040204" pitchFamily="2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827088" y="4437063"/>
            <a:ext cx="696436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隶书" pitchFamily="1" charset="-122"/>
                <a:ea typeface="隶书" pitchFamily="1" charset="-122"/>
              </a:rPr>
              <a:t>3</a:t>
            </a:r>
            <a:r>
              <a:rPr lang="zh-CN" altLang="en-US" sz="4000" dirty="0">
                <a:latin typeface="隶书" pitchFamily="1" charset="-122"/>
                <a:ea typeface="隶书" pitchFamily="1" charset="-122"/>
              </a:rPr>
              <a:t>、我国法定的单位采用国际单位制单位。</a:t>
            </a:r>
            <a:r>
              <a:rPr lang="zh-CN" altLang="en-US" sz="4000" b="0" dirty="0">
                <a:solidFill>
                  <a:schemeClr val="folHlink"/>
                </a:solidFill>
                <a:latin typeface="Tahoma" panose="020B0604030504040204" pitchFamily="2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1295400" y="1752600"/>
            <a:ext cx="5905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charset="-116"/>
              </a:rPr>
              <a:t>（</a:t>
            </a:r>
            <a:r>
              <a:rPr lang="en-US" altLang="zh-CN" dirty="0">
                <a:latin typeface="Arial" panose="020B0604020202020204" charset="-116"/>
              </a:rPr>
              <a:t>1</a:t>
            </a:r>
            <a:r>
              <a:rPr lang="zh-CN" altLang="en-US" dirty="0">
                <a:latin typeface="Arial" panose="020B0604020202020204" charset="-116"/>
              </a:rPr>
              <a:t>）长度的国际单位是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charset="-116"/>
              </a:rPr>
              <a:t>米</a:t>
            </a:r>
            <a:r>
              <a:rPr lang="zh-CN" altLang="en-US" dirty="0">
                <a:latin typeface="Arial" panose="020B0604020202020204" charset="-116"/>
              </a:rPr>
              <a:t>，符号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charset="-116"/>
              </a:rPr>
              <a:t>m</a:t>
            </a:r>
            <a:r>
              <a:rPr lang="en-US" altLang="zh-CN" dirty="0">
                <a:latin typeface="Arial" panose="020B0604020202020204" charset="-116"/>
              </a:rPr>
              <a:t>.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1371600" y="2438400"/>
            <a:ext cx="59055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charset="-116"/>
              </a:rPr>
              <a:t>（</a:t>
            </a:r>
            <a:r>
              <a:rPr lang="en-US" altLang="zh-CN" dirty="0">
                <a:latin typeface="Arial" panose="020B0604020202020204" charset="-116"/>
              </a:rPr>
              <a:t>2</a:t>
            </a:r>
            <a:r>
              <a:rPr lang="zh-CN" altLang="en-US" dirty="0">
                <a:latin typeface="Arial" panose="020B0604020202020204" charset="-116"/>
              </a:rPr>
              <a:t>）其它常见的长度单位及符号。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1042988" y="3357563"/>
            <a:ext cx="72358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千米、分米、厘米、毫米、微米、纳米</a:t>
            </a:r>
            <a:r>
              <a:rPr lang="zh-CN" altLang="en-US" sz="3200" b="0" dirty="0">
                <a:latin typeface="隶书" pitchFamily="1" charset="-122"/>
                <a:ea typeface="隶书" pitchFamily="1" charset="-122"/>
              </a:rPr>
              <a:t> </a:t>
            </a:r>
            <a:r>
              <a:rPr lang="en-US" altLang="zh-CN" sz="3200" dirty="0">
                <a:solidFill>
                  <a:schemeClr val="tx2"/>
                </a:solidFill>
                <a:latin typeface="隶书" pitchFamily="1" charset="-122"/>
                <a:ea typeface="隶书" pitchFamily="1" charset="-122"/>
              </a:rPr>
              <a:t>km     dm    cm    mm   μm    nm</a:t>
            </a:r>
          </a:p>
        </p:txBody>
      </p:sp>
      <p:sp>
        <p:nvSpPr>
          <p:cNvPr id="11269" name="文本框 11268"/>
          <p:cNvSpPr txBox="1"/>
          <p:nvPr/>
        </p:nvSpPr>
        <p:spPr>
          <a:xfrm>
            <a:off x="684213" y="908050"/>
            <a:ext cx="6121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CC"/>
                </a:solidFill>
                <a:latin typeface="Arial" panose="020B0604020202020204" charset="-116"/>
              </a:rPr>
              <a:t>二、长度单位</a:t>
            </a:r>
            <a:endParaRPr lang="en-US" altLang="zh-CN" sz="3600" dirty="0">
              <a:solidFill>
                <a:srgbClr val="0033CC"/>
              </a:solidFill>
              <a:latin typeface="Arial" panose="020B0604020202020204" charset="-1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/>
        </p:nvSpPr>
        <p:spPr>
          <a:xfrm>
            <a:off x="827088" y="2276475"/>
            <a:ext cx="7993384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1dm</a:t>
            </a:r>
            <a:r>
              <a:rPr lang="zh-CN" altLang="en-US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＝</a:t>
            </a:r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0.1m=10</a:t>
            </a:r>
            <a:r>
              <a:rPr lang="en-US" altLang="zh-CN" sz="4800" baseline="300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-1</a:t>
            </a:r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m</a:t>
            </a:r>
            <a:r>
              <a:rPr lang="en-US" altLang="zh-CN" sz="60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	</a:t>
            </a:r>
            <a:endParaRPr lang="en-US" altLang="zh-CN" sz="6000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827088" y="1484313"/>
            <a:ext cx="7057280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1km</a:t>
            </a:r>
            <a:r>
              <a:rPr lang="zh-CN" altLang="en-US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＝</a:t>
            </a:r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1000m=10</a:t>
            </a:r>
            <a:r>
              <a:rPr lang="en-US" altLang="zh-CN" sz="4800" baseline="300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m</a:t>
            </a:r>
            <a:r>
              <a:rPr lang="en-US" altLang="zh-CN" sz="60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	</a:t>
            </a:r>
            <a:endParaRPr lang="en-US" altLang="zh-CN" sz="6000" dirty="0">
              <a:solidFill>
                <a:srgbClr val="003399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827088" y="3200400"/>
            <a:ext cx="8209408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1cm</a:t>
            </a:r>
            <a:r>
              <a:rPr lang="zh-CN" altLang="en-US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＝</a:t>
            </a:r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0.01m=10</a:t>
            </a:r>
            <a:r>
              <a:rPr lang="en-US" altLang="zh-CN" sz="4800" baseline="300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-2</a:t>
            </a:r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m</a:t>
            </a:r>
            <a:endParaRPr lang="en-US" altLang="zh-CN" sz="4800" dirty="0">
              <a:solidFill>
                <a:srgbClr val="0033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3" name="矩形 12292"/>
          <p:cNvSpPr/>
          <p:nvPr/>
        </p:nvSpPr>
        <p:spPr>
          <a:xfrm>
            <a:off x="827088" y="4027488"/>
            <a:ext cx="8137400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1mm</a:t>
            </a:r>
            <a:r>
              <a:rPr lang="zh-CN" altLang="en-US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＝</a:t>
            </a:r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0.001m=10</a:t>
            </a:r>
            <a:r>
              <a:rPr lang="en-US" altLang="zh-CN" sz="4800" baseline="300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-3</a:t>
            </a:r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m</a:t>
            </a:r>
            <a:endParaRPr lang="en-US" altLang="zh-CN" sz="4800" dirty="0">
              <a:solidFill>
                <a:schemeClr val="tx2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827088" y="4724400"/>
            <a:ext cx="8316912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1μm</a:t>
            </a:r>
            <a:r>
              <a:rPr lang="zh-CN" altLang="en-US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＝</a:t>
            </a:r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0.000001m=10</a:t>
            </a:r>
            <a:r>
              <a:rPr lang="en-US" altLang="zh-CN" sz="4800" baseline="300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-6</a:t>
            </a:r>
            <a:r>
              <a:rPr lang="en-US" altLang="zh-CN" sz="4800" dirty="0">
                <a:solidFill>
                  <a:srgbClr val="003399"/>
                </a:solidFill>
                <a:latin typeface="楷体_GB2312" pitchFamily="1" charset="-122"/>
                <a:ea typeface="楷体_GB2312" pitchFamily="1" charset="-122"/>
              </a:rPr>
              <a:t>m</a:t>
            </a:r>
            <a:endParaRPr lang="en-US" altLang="zh-CN" sz="4800" dirty="0">
              <a:solidFill>
                <a:srgbClr val="0033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5" name="矩形 12294"/>
          <p:cNvSpPr/>
          <p:nvPr/>
        </p:nvSpPr>
        <p:spPr>
          <a:xfrm>
            <a:off x="107504" y="5733256"/>
            <a:ext cx="9865592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1nm</a:t>
            </a:r>
            <a:r>
              <a:rPr lang="zh-CN" altLang="en-US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＝</a:t>
            </a:r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0.000000001m=10</a:t>
            </a:r>
            <a:r>
              <a:rPr lang="en-US" altLang="zh-CN" sz="4800" baseline="300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-9</a:t>
            </a:r>
            <a:r>
              <a:rPr lang="en-US" altLang="zh-CN" sz="4800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m</a:t>
            </a:r>
            <a:endParaRPr lang="en-US" altLang="zh-CN" sz="4800" dirty="0">
              <a:solidFill>
                <a:schemeClr val="tx2"/>
              </a:solidFill>
              <a:latin typeface="Times New Roman" panose="02020603050405020304" pitchFamily="2" charset="0"/>
            </a:endParaRPr>
          </a:p>
        </p:txBody>
      </p:sp>
      <p:sp>
        <p:nvSpPr>
          <p:cNvPr id="2" name="文本框 12295"/>
          <p:cNvSpPr txBox="1"/>
          <p:nvPr/>
        </p:nvSpPr>
        <p:spPr>
          <a:xfrm>
            <a:off x="1619250" y="908050"/>
            <a:ext cx="56880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Arial" panose="020B0604020202020204" charset="-116"/>
              </a:rPr>
              <a:t>2.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charset="-116"/>
              </a:rPr>
              <a:t>常用长度单位之间的换算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  <p:bldP spid="12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文本框 13321"/>
          <p:cNvSpPr txBox="1"/>
          <p:nvPr/>
        </p:nvSpPr>
        <p:spPr>
          <a:xfrm>
            <a:off x="2484438" y="908050"/>
            <a:ext cx="49672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charset="-116"/>
                <a:ea typeface="隶书" pitchFamily="1" charset="-122"/>
              </a:rPr>
              <a:t>单位换算的格式</a:t>
            </a:r>
          </a:p>
        </p:txBody>
      </p:sp>
      <p:sp>
        <p:nvSpPr>
          <p:cNvPr id="13323" name="文本框 13322"/>
          <p:cNvSpPr txBox="1"/>
          <p:nvPr/>
        </p:nvSpPr>
        <p:spPr>
          <a:xfrm>
            <a:off x="1042988" y="1557338"/>
            <a:ext cx="38893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solidFill>
                  <a:srgbClr val="000099"/>
                </a:solidFill>
                <a:latin typeface="Arial" panose="020B0604020202020204" charset="-116"/>
              </a:rPr>
              <a:t>400m=_______μm</a:t>
            </a:r>
          </a:p>
        </p:txBody>
      </p:sp>
      <p:sp>
        <p:nvSpPr>
          <p:cNvPr id="13324" name="文本框 13323"/>
          <p:cNvSpPr txBox="1"/>
          <p:nvPr/>
        </p:nvSpPr>
        <p:spPr>
          <a:xfrm>
            <a:off x="1116013" y="4292600"/>
            <a:ext cx="59055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Arial" panose="020B0604020202020204" charset="-116"/>
              </a:rPr>
              <a:t>400m=</a:t>
            </a:r>
            <a:r>
              <a:rPr lang="en-US" altLang="zh-CN" b="0" u="sng" dirty="0">
                <a:latin typeface="Arial" panose="020B0604020202020204" charset="-116"/>
              </a:rPr>
              <a:t>400</a:t>
            </a:r>
            <a:r>
              <a:rPr lang="en-US" altLang="zh-CN" b="0" u="sng" dirty="0">
                <a:solidFill>
                  <a:schemeClr val="tx2"/>
                </a:solidFill>
                <a:latin typeface="Arial" panose="020B0604020202020204" charset="-116"/>
              </a:rPr>
              <a:t>×</a:t>
            </a:r>
            <a:r>
              <a:rPr lang="en-US" altLang="zh-CN" b="0" u="sng" dirty="0">
                <a:latin typeface="Arial" panose="020B0604020202020204" charset="-116"/>
              </a:rPr>
              <a:t>10</a:t>
            </a:r>
            <a:r>
              <a:rPr lang="en-US" altLang="zh-CN" b="0" u="sng" baseline="30000" dirty="0">
                <a:latin typeface="Arial" panose="020B0604020202020204" charset="-116"/>
              </a:rPr>
              <a:t>6</a:t>
            </a:r>
            <a:r>
              <a:rPr lang="en-US" altLang="zh-CN" b="0" dirty="0">
                <a:latin typeface="Arial" panose="020B0604020202020204" charset="-116"/>
              </a:rPr>
              <a:t>μm=</a:t>
            </a:r>
            <a:r>
              <a:rPr lang="en-US" altLang="zh-CN" b="0" u="sng" dirty="0">
                <a:latin typeface="Arial" panose="020B0604020202020204" charset="-116"/>
              </a:rPr>
              <a:t>4×10</a:t>
            </a:r>
            <a:r>
              <a:rPr lang="en-US" altLang="zh-CN" b="0" u="sng" baseline="30000" dirty="0">
                <a:latin typeface="Arial" panose="020B0604020202020204" charset="-116"/>
              </a:rPr>
              <a:t>8</a:t>
            </a:r>
            <a:r>
              <a:rPr lang="en-US" altLang="zh-CN" b="0" dirty="0">
                <a:latin typeface="Arial" panose="020B0604020202020204" charset="-116"/>
              </a:rPr>
              <a:t>μm</a:t>
            </a:r>
          </a:p>
        </p:txBody>
      </p:sp>
      <p:sp>
        <p:nvSpPr>
          <p:cNvPr id="13325" name="文本框 13324"/>
          <p:cNvSpPr txBox="1"/>
          <p:nvPr/>
        </p:nvSpPr>
        <p:spPr>
          <a:xfrm>
            <a:off x="1042988" y="2349500"/>
            <a:ext cx="34575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Arial" panose="020B0604020202020204" charset="-116"/>
              </a:rPr>
              <a:t>52nm=_______cm</a:t>
            </a:r>
          </a:p>
        </p:txBody>
      </p:sp>
      <p:sp>
        <p:nvSpPr>
          <p:cNvPr id="13326" name="文本框 13325"/>
          <p:cNvSpPr txBox="1"/>
          <p:nvPr/>
        </p:nvSpPr>
        <p:spPr>
          <a:xfrm>
            <a:off x="1042988" y="5013325"/>
            <a:ext cx="59055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solidFill>
                  <a:srgbClr val="3333FF"/>
                </a:solidFill>
                <a:latin typeface="Arial" panose="020B0604020202020204" charset="-116"/>
              </a:rPr>
              <a:t>52nm=</a:t>
            </a:r>
            <a:r>
              <a:rPr lang="en-US" altLang="zh-CN" b="0" u="sng" dirty="0">
                <a:solidFill>
                  <a:srgbClr val="3333FF"/>
                </a:solidFill>
                <a:latin typeface="Arial" panose="020B0604020202020204" charset="-116"/>
              </a:rPr>
              <a:t>52</a:t>
            </a:r>
            <a:r>
              <a:rPr lang="en-US" altLang="zh-CN" b="0" u="sng" dirty="0">
                <a:solidFill>
                  <a:schemeClr val="tx2"/>
                </a:solidFill>
                <a:latin typeface="Arial" panose="020B0604020202020204" charset="-116"/>
              </a:rPr>
              <a:t>÷</a:t>
            </a:r>
            <a:r>
              <a:rPr lang="en-US" altLang="zh-CN" b="0" u="sng" dirty="0">
                <a:solidFill>
                  <a:srgbClr val="3333FF"/>
                </a:solidFill>
                <a:latin typeface="Arial" panose="020B0604020202020204" charset="-116"/>
              </a:rPr>
              <a:t>10</a:t>
            </a:r>
            <a:r>
              <a:rPr lang="en-US" altLang="zh-CN" b="0" u="sng" baseline="30000" dirty="0">
                <a:solidFill>
                  <a:srgbClr val="3333FF"/>
                </a:solidFill>
                <a:latin typeface="Arial" panose="020B0604020202020204" charset="-116"/>
              </a:rPr>
              <a:t>7</a:t>
            </a:r>
            <a:r>
              <a:rPr lang="en-US" altLang="zh-CN" b="0" dirty="0">
                <a:solidFill>
                  <a:srgbClr val="3333FF"/>
                </a:solidFill>
                <a:latin typeface="Arial" panose="020B0604020202020204" charset="-116"/>
              </a:rPr>
              <a:t>cm=</a:t>
            </a:r>
            <a:r>
              <a:rPr lang="en-US" altLang="zh-CN" b="0" u="sng" dirty="0">
                <a:solidFill>
                  <a:srgbClr val="3333FF"/>
                </a:solidFill>
                <a:latin typeface="Arial" panose="020B0604020202020204" charset="-116"/>
              </a:rPr>
              <a:t>5.2×10-</a:t>
            </a:r>
            <a:r>
              <a:rPr lang="en-US" altLang="zh-CN" b="0" u="sng" baseline="30000" dirty="0">
                <a:solidFill>
                  <a:srgbClr val="3333FF"/>
                </a:solidFill>
                <a:latin typeface="Arial" panose="020B0604020202020204" charset="-116"/>
              </a:rPr>
              <a:t>6</a:t>
            </a:r>
            <a:r>
              <a:rPr lang="en-US" altLang="zh-CN" b="0" dirty="0">
                <a:solidFill>
                  <a:srgbClr val="3333FF"/>
                </a:solidFill>
                <a:latin typeface="Arial" panose="020B0604020202020204" charset="-116"/>
              </a:rPr>
              <a:t>cm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  <p:bldP spid="13323" grpId="0"/>
      <p:bldP spid="13324" grpId="0"/>
      <p:bldP spid="13325" grpId="0"/>
      <p:bldP spid="133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/>
          <p:nvPr/>
        </p:nvSpPr>
        <p:spPr>
          <a:xfrm>
            <a:off x="395288" y="1412875"/>
            <a:ext cx="7704137" cy="4367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charset="-116"/>
              </a:rPr>
              <a:t>1</a:t>
            </a:r>
            <a:r>
              <a:rPr lang="zh-CN" altLang="en-US" dirty="0">
                <a:latin typeface="Arial" panose="020B0604020202020204" charset="-116"/>
              </a:rPr>
              <a:t>、</a:t>
            </a:r>
            <a:r>
              <a:rPr lang="en-US" altLang="zh-CN" dirty="0">
                <a:latin typeface="Arial" panose="020B0604020202020204" charset="-116"/>
              </a:rPr>
              <a:t>500m=</a:t>
            </a:r>
            <a:r>
              <a:rPr lang="en-US" altLang="zh-CN" u="sng" dirty="0">
                <a:latin typeface="Arial" panose="020B0604020202020204" charset="-116"/>
              </a:rPr>
              <a:t>                  </a:t>
            </a:r>
            <a:r>
              <a:rPr lang="en-US" altLang="zh-CN" dirty="0">
                <a:latin typeface="Times New Roman" panose="02020603050405020304" pitchFamily="2" charset="0"/>
                <a:ea typeface="隶书" pitchFamily="1" charset="-122"/>
              </a:rPr>
              <a:t>µ</a:t>
            </a:r>
            <a:r>
              <a:rPr lang="en-US" altLang="zh-CN" dirty="0">
                <a:latin typeface="Arial" panose="020B0604020202020204" charset="-116"/>
              </a:rPr>
              <a:t>m</a:t>
            </a: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charset="-116"/>
              </a:rPr>
              <a:t>2</a:t>
            </a:r>
            <a:r>
              <a:rPr lang="zh-CN" altLang="en-US" dirty="0">
                <a:latin typeface="Arial" panose="020B0604020202020204" charset="-116"/>
              </a:rPr>
              <a:t>、</a:t>
            </a:r>
            <a:r>
              <a:rPr lang="en-US" altLang="zh-CN" dirty="0">
                <a:latin typeface="Arial" panose="020B0604020202020204" charset="-116"/>
              </a:rPr>
              <a:t>86nm=</a:t>
            </a:r>
            <a:r>
              <a:rPr lang="en-US" altLang="zh-CN" u="sng" dirty="0">
                <a:latin typeface="Arial" panose="020B0604020202020204" charset="-116"/>
              </a:rPr>
              <a:t>                              </a:t>
            </a:r>
            <a:r>
              <a:rPr lang="en-US" altLang="zh-CN" dirty="0">
                <a:latin typeface="Arial" panose="020B0604020202020204" charset="-116"/>
              </a:rPr>
              <a:t>m</a:t>
            </a: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charset="-116"/>
              </a:rPr>
              <a:t>3</a:t>
            </a:r>
            <a:r>
              <a:rPr lang="zh-CN" altLang="en-US" dirty="0">
                <a:latin typeface="Arial" panose="020B0604020202020204" charset="-116"/>
              </a:rPr>
              <a:t>、给下列物体标出单位及数据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charset="-116"/>
              </a:rPr>
              <a:t>中学生身高大约</a:t>
            </a:r>
            <a:r>
              <a:rPr lang="en-US" altLang="zh-CN" dirty="0">
                <a:latin typeface="Arial" panose="020B0604020202020204" charset="-116"/>
              </a:rPr>
              <a:t>15.7 </a:t>
            </a:r>
            <a:r>
              <a:rPr lang="en-US" altLang="zh-CN" u="sng" dirty="0">
                <a:latin typeface="Arial" panose="020B0604020202020204" charset="-116"/>
              </a:rPr>
              <a:t>           </a:t>
            </a:r>
            <a:r>
              <a:rPr lang="en-US" altLang="zh-CN" dirty="0">
                <a:latin typeface="Arial" panose="020B0604020202020204" charset="-116"/>
              </a:rPr>
              <a:t>. </a:t>
            </a:r>
            <a:r>
              <a:rPr lang="en-US" altLang="zh-CN" u="sng" dirty="0">
                <a:latin typeface="Arial" panose="020B0604020202020204" charset="-116"/>
              </a:rPr>
              <a:t> </a:t>
            </a:r>
            <a:r>
              <a:rPr lang="en-US" altLang="zh-CN" dirty="0">
                <a:latin typeface="Arial" panose="020B0604020202020204" charset="-116"/>
              </a:rPr>
              <a:t>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charset="-116"/>
              </a:rPr>
              <a:t>粉笔盒高度大约为</a:t>
            </a:r>
            <a:r>
              <a:rPr lang="en-US" altLang="zh-CN" dirty="0">
                <a:latin typeface="Arial" panose="020B0604020202020204" charset="-116"/>
              </a:rPr>
              <a:t>8</a:t>
            </a:r>
            <a:r>
              <a:rPr lang="en-US" altLang="zh-CN" u="sng" dirty="0">
                <a:latin typeface="Arial" panose="020B0604020202020204" charset="-116"/>
              </a:rPr>
              <a:t>               .                   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charset="-116"/>
              </a:rPr>
              <a:t>一支铅笔直径约为</a:t>
            </a:r>
            <a:r>
              <a:rPr lang="en-US" altLang="zh-CN" dirty="0">
                <a:latin typeface="Arial" panose="020B0604020202020204" charset="-116"/>
              </a:rPr>
              <a:t>10  </a:t>
            </a:r>
            <a:r>
              <a:rPr lang="en-US" altLang="zh-CN" u="sng" dirty="0">
                <a:latin typeface="Arial" panose="020B0604020202020204" charset="-116"/>
              </a:rPr>
              <a:t>           .</a:t>
            </a:r>
            <a:r>
              <a:rPr lang="en-US" altLang="zh-CN" dirty="0">
                <a:latin typeface="Arial" panose="020B0604020202020204" charset="-116"/>
              </a:rPr>
              <a:t>  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charset="-116"/>
            </a:endParaRPr>
          </a:p>
        </p:txBody>
      </p:sp>
      <p:sp>
        <p:nvSpPr>
          <p:cNvPr id="14340" name="Rectangle 12"/>
          <p:cNvSpPr/>
          <p:nvPr/>
        </p:nvSpPr>
        <p:spPr>
          <a:xfrm>
            <a:off x="2411413" y="1412875"/>
            <a:ext cx="127158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charset="-116"/>
              </a:rPr>
              <a:t>5×10</a:t>
            </a:r>
            <a:r>
              <a:rPr lang="en-US" altLang="zh-CN" baseline="30000" dirty="0">
                <a:solidFill>
                  <a:srgbClr val="FF0000"/>
                </a:solidFill>
                <a:latin typeface="Arial" panose="020B0604020202020204" charset="-116"/>
              </a:rPr>
              <a:t>8</a:t>
            </a:r>
          </a:p>
        </p:txBody>
      </p:sp>
      <p:sp>
        <p:nvSpPr>
          <p:cNvPr id="14341" name="Rectangle 13"/>
          <p:cNvSpPr/>
          <p:nvPr/>
        </p:nvSpPr>
        <p:spPr>
          <a:xfrm>
            <a:off x="2555875" y="1989138"/>
            <a:ext cx="1873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charset="-116"/>
              </a:rPr>
              <a:t>8.6×10</a:t>
            </a:r>
            <a:r>
              <a:rPr lang="en-US" altLang="zh-CN" baseline="30000" dirty="0">
                <a:solidFill>
                  <a:srgbClr val="FF0000"/>
                </a:solidFill>
                <a:latin typeface="Arial" panose="020B0604020202020204" charset="-116"/>
              </a:rPr>
              <a:t>-8</a:t>
            </a:r>
          </a:p>
        </p:txBody>
      </p:sp>
      <p:sp>
        <p:nvSpPr>
          <p:cNvPr id="14342" name="Rectangle 15"/>
          <p:cNvSpPr/>
          <p:nvPr/>
        </p:nvSpPr>
        <p:spPr>
          <a:xfrm>
            <a:off x="3851275" y="3284538"/>
            <a:ext cx="1873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charset="-116"/>
              </a:rPr>
              <a:t>dm</a:t>
            </a:r>
          </a:p>
        </p:txBody>
      </p:sp>
      <p:sp>
        <p:nvSpPr>
          <p:cNvPr id="14343" name="Rectangle 16"/>
          <p:cNvSpPr/>
          <p:nvPr/>
        </p:nvSpPr>
        <p:spPr>
          <a:xfrm>
            <a:off x="3924300" y="4005263"/>
            <a:ext cx="1873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charset="-116"/>
              </a:rPr>
              <a:t>cm</a:t>
            </a:r>
            <a:endParaRPr lang="en-US" altLang="zh-CN" baseline="30000" dirty="0">
              <a:solidFill>
                <a:srgbClr val="FF0000"/>
              </a:solidFill>
              <a:latin typeface="Arial" panose="020B0604020202020204" charset="-116"/>
            </a:endParaRPr>
          </a:p>
        </p:txBody>
      </p:sp>
      <p:sp>
        <p:nvSpPr>
          <p:cNvPr id="14344" name="Rectangle 17"/>
          <p:cNvSpPr/>
          <p:nvPr/>
        </p:nvSpPr>
        <p:spPr>
          <a:xfrm>
            <a:off x="4067175" y="4581525"/>
            <a:ext cx="18732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charset="-116"/>
              </a:rPr>
              <a:t>mm</a:t>
            </a:r>
            <a:endParaRPr lang="en-US" altLang="zh-CN" baseline="30000" dirty="0">
              <a:solidFill>
                <a:srgbClr val="FF0000"/>
              </a:solidFill>
              <a:latin typeface="Arial" panose="020B0604020202020204" charset="-1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2339975" y="1844675"/>
            <a:ext cx="64008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认清刻度尺的</a:t>
            </a:r>
            <a:r>
              <a:rPr lang="zh-CN" altLang="en-US" sz="320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单位</a:t>
            </a:r>
            <a:r>
              <a:rPr lang="zh-CN" altLang="en-US" sz="3200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、</a:t>
            </a:r>
            <a:r>
              <a:rPr lang="zh-CN" altLang="en-US" sz="320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零刻度线</a:t>
            </a:r>
            <a:r>
              <a:rPr lang="zh-CN" altLang="en-US" sz="3200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的位置、</a:t>
            </a:r>
            <a:r>
              <a:rPr lang="zh-CN" altLang="en-US" sz="320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量程</a:t>
            </a:r>
            <a:r>
              <a:rPr lang="zh-CN" altLang="en-US" sz="3200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、</a:t>
            </a:r>
            <a:r>
              <a:rPr lang="zh-CN" altLang="en-US" sz="320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分度值</a:t>
            </a:r>
            <a:r>
              <a:rPr lang="en-US" altLang="zh-CN" sz="3200" dirty="0">
                <a:solidFill>
                  <a:srgbClr val="3333FF"/>
                </a:solidFill>
                <a:latin typeface="隶书" pitchFamily="1" charset="-122"/>
                <a:ea typeface="隶书" pitchFamily="1" charset="-122"/>
              </a:rPr>
              <a:t>.</a:t>
            </a:r>
            <a:endParaRPr lang="en-US" altLang="zh-CN" sz="3200" b="0" dirty="0">
              <a:solidFill>
                <a:srgbClr val="3333FF"/>
              </a:solidFill>
              <a:latin typeface="Tahoma" panose="020B0604030504040204" pitchFamily="2" charset="0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900113" y="1773238"/>
            <a:ext cx="20732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会认：</a:t>
            </a:r>
          </a:p>
        </p:txBody>
      </p:sp>
      <p:sp>
        <p:nvSpPr>
          <p:cNvPr id="15364" name="文本框 15363"/>
          <p:cNvSpPr txBox="1"/>
          <p:nvPr/>
        </p:nvSpPr>
        <p:spPr>
          <a:xfrm>
            <a:off x="971550" y="1196975"/>
            <a:ext cx="52562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隶书" pitchFamily="1" charset="-122"/>
                <a:ea typeface="隶书" pitchFamily="1" charset="-122"/>
              </a:rPr>
              <a:t>三、正确使用刻度尺</a:t>
            </a:r>
            <a:endParaRPr lang="zh-CN" altLang="en-US" sz="4000" dirty="0">
              <a:solidFill>
                <a:schemeClr val="tx2"/>
              </a:solidFill>
              <a:latin typeface="Tahoma" panose="020B0604030504040204" pitchFamily="2" charset="0"/>
            </a:endParaRPr>
          </a:p>
        </p:txBody>
      </p:sp>
      <p:pic>
        <p:nvPicPr>
          <p:cNvPr id="15365" name="图片 15364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933825"/>
            <a:ext cx="86868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直接连接符 15365"/>
          <p:cNvSpPr/>
          <p:nvPr/>
        </p:nvSpPr>
        <p:spPr>
          <a:xfrm flipH="1" flipV="1">
            <a:off x="1619250" y="5229225"/>
            <a:ext cx="2693988" cy="633413"/>
          </a:xfrm>
          <a:prstGeom prst="line">
            <a:avLst/>
          </a:prstGeom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367" name="文本框 15366"/>
          <p:cNvSpPr txBox="1"/>
          <p:nvPr/>
        </p:nvSpPr>
        <p:spPr>
          <a:xfrm>
            <a:off x="4211638" y="5734050"/>
            <a:ext cx="15843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Tahoma" panose="020B0604030504040204" pitchFamily="2" charset="0"/>
                <a:ea typeface="黑体" panose="02010609060101010101" pitchFamily="2" charset="-122"/>
              </a:rPr>
              <a:t>单位</a:t>
            </a:r>
          </a:p>
        </p:txBody>
      </p:sp>
      <p:sp>
        <p:nvSpPr>
          <p:cNvPr id="15368" name="直接连接符 15367"/>
          <p:cNvSpPr/>
          <p:nvPr/>
        </p:nvSpPr>
        <p:spPr>
          <a:xfrm flipH="1">
            <a:off x="900113" y="3357563"/>
            <a:ext cx="935037" cy="1223962"/>
          </a:xfrm>
          <a:prstGeom prst="line">
            <a:avLst/>
          </a:prstGeom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369" name="文本框 15368"/>
          <p:cNvSpPr txBox="1"/>
          <p:nvPr/>
        </p:nvSpPr>
        <p:spPr>
          <a:xfrm>
            <a:off x="1403350" y="29972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零刻度线</a:t>
            </a:r>
          </a:p>
        </p:txBody>
      </p:sp>
      <p:sp>
        <p:nvSpPr>
          <p:cNvPr id="15370" name="右中括号 15369"/>
          <p:cNvSpPr/>
          <p:nvPr/>
        </p:nvSpPr>
        <p:spPr>
          <a:xfrm rot="-5400000">
            <a:off x="4675188" y="76200"/>
            <a:ext cx="152400" cy="7848600"/>
          </a:xfrm>
          <a:prstGeom prst="rightBracket">
            <a:avLst>
              <a:gd name="adj" fmla="val 429166"/>
            </a:avLst>
          </a:prstGeom>
          <a:noFill/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charset="-116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4025900" y="33988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量程</a:t>
            </a:r>
          </a:p>
        </p:txBody>
      </p:sp>
      <p:sp>
        <p:nvSpPr>
          <p:cNvPr id="15372" name="文本框 15371"/>
          <p:cNvSpPr txBox="1"/>
          <p:nvPr/>
        </p:nvSpPr>
        <p:spPr>
          <a:xfrm>
            <a:off x="6877050" y="5373688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0" dirty="0">
                <a:latin typeface="Tahoma" panose="020B0604030504040204" pitchFamily="2" charset="0"/>
                <a:ea typeface="黑体" panose="02010609060101010101" pitchFamily="2" charset="-122"/>
              </a:rPr>
              <a:t>分度值</a:t>
            </a:r>
          </a:p>
        </p:txBody>
      </p:sp>
      <p:sp>
        <p:nvSpPr>
          <p:cNvPr id="15373" name="直接连接符 15372"/>
          <p:cNvSpPr/>
          <p:nvPr/>
        </p:nvSpPr>
        <p:spPr>
          <a:xfrm flipH="1">
            <a:off x="6732588" y="4221163"/>
            <a:ext cx="10795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4" name="直接连接符 15373"/>
          <p:cNvSpPr/>
          <p:nvPr/>
        </p:nvSpPr>
        <p:spPr>
          <a:xfrm flipH="1" flipV="1">
            <a:off x="6804025" y="4292600"/>
            <a:ext cx="144463" cy="1368425"/>
          </a:xfrm>
          <a:prstGeom prst="line">
            <a:avLst/>
          </a:prstGeom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375" name="文本框 15374"/>
          <p:cNvSpPr txBox="1"/>
          <p:nvPr/>
        </p:nvSpPr>
        <p:spPr>
          <a:xfrm>
            <a:off x="827088" y="333375"/>
            <a:ext cx="653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dirty="0">
                <a:solidFill>
                  <a:schemeClr val="hlink"/>
                </a:solidFill>
                <a:latin typeface="隶书" pitchFamily="1" charset="-122"/>
                <a:ea typeface="隶书" pitchFamily="1" charset="-122"/>
              </a:rPr>
              <a:t>刻度尺</a:t>
            </a:r>
            <a:r>
              <a:rPr lang="zh-CN" altLang="en-US" sz="4000" dirty="0">
                <a:latin typeface="隶书" pitchFamily="1" charset="-122"/>
                <a:ea typeface="隶书" pitchFamily="1" charset="-122"/>
              </a:rPr>
              <a:t>是常用的测量工具。</a:t>
            </a:r>
            <a:r>
              <a:rPr lang="zh-CN" altLang="en-US" sz="4000" dirty="0">
                <a:solidFill>
                  <a:schemeClr val="folHlink"/>
                </a:solidFill>
                <a:latin typeface="隶书" pitchFamily="1" charset="-122"/>
                <a:ea typeface="隶书" pitchFamily="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7" grpId="0"/>
      <p:bldP spid="15369" grpId="0"/>
      <p:bldP spid="15371" grpId="0"/>
      <p:bldP spid="15372" grpId="0"/>
      <p:bldP spid="15375" grpId="0"/>
    </p:bldLst>
  </p:timing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91</TotalTime>
  <Words>1336</Words>
  <Application>Microsoft Office PowerPoint</Application>
  <PresentationFormat>全屏显示(4:3)</PresentationFormat>
  <Paragraphs>150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吉祥如意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二、时间的测量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218</cp:revision>
  <dcterms:created xsi:type="dcterms:W3CDTF">2014-04-17T03:30:05Z</dcterms:created>
  <dcterms:modified xsi:type="dcterms:W3CDTF">2018-07-07T05:34:49Z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